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177" r:id="rId2"/>
  </p:sldMasterIdLst>
  <p:notesMasterIdLst>
    <p:notesMasterId r:id="rId25"/>
  </p:notesMasterIdLst>
  <p:handoutMasterIdLst>
    <p:handoutMasterId r:id="rId26"/>
  </p:handoutMasterIdLst>
  <p:sldIdLst>
    <p:sldId id="283" r:id="rId3"/>
    <p:sldId id="264" r:id="rId4"/>
    <p:sldId id="267" r:id="rId5"/>
    <p:sldId id="285" r:id="rId6"/>
    <p:sldId id="286" r:id="rId7"/>
    <p:sldId id="287" r:id="rId8"/>
    <p:sldId id="270" r:id="rId9"/>
    <p:sldId id="279" r:id="rId10"/>
    <p:sldId id="271" r:id="rId11"/>
    <p:sldId id="272" r:id="rId12"/>
    <p:sldId id="274" r:id="rId13"/>
    <p:sldId id="276" r:id="rId14"/>
    <p:sldId id="275" r:id="rId15"/>
    <p:sldId id="289" r:id="rId16"/>
    <p:sldId id="291" r:id="rId17"/>
    <p:sldId id="290" r:id="rId18"/>
    <p:sldId id="288" r:id="rId19"/>
    <p:sldId id="277" r:id="rId20"/>
    <p:sldId id="268" r:id="rId21"/>
    <p:sldId id="292" r:id="rId22"/>
    <p:sldId id="293" r:id="rId23"/>
    <p:sldId id="284"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18ECC4-6DAC-46EB-A4D7-F444844EA491}">
          <p14:sldIdLst>
            <p14:sldId id="283"/>
            <p14:sldId id="264"/>
            <p14:sldId id="267"/>
            <p14:sldId id="285"/>
            <p14:sldId id="286"/>
            <p14:sldId id="287"/>
            <p14:sldId id="270"/>
            <p14:sldId id="279"/>
            <p14:sldId id="271"/>
            <p14:sldId id="272"/>
            <p14:sldId id="274"/>
            <p14:sldId id="276"/>
            <p14:sldId id="275"/>
            <p14:sldId id="289"/>
            <p14:sldId id="291"/>
            <p14:sldId id="290"/>
            <p14:sldId id="288"/>
            <p14:sldId id="277"/>
            <p14:sldId id="268"/>
            <p14:sldId id="292"/>
            <p14:sldId id="293"/>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397F"/>
    <a:srgbClr val="9B4F96"/>
    <a:srgbClr val="A5397D"/>
    <a:srgbClr val="505050"/>
    <a:srgbClr val="4DAB88"/>
    <a:srgbClr val="417B6A"/>
    <a:srgbClr val="9F568D"/>
    <a:srgbClr val="4A304F"/>
    <a:srgbClr val="5C2D91"/>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43548" autoAdjust="0"/>
  </p:normalViewPr>
  <p:slideViewPr>
    <p:cSldViewPr>
      <p:cViewPr varScale="1">
        <p:scale>
          <a:sx n="52" d="100"/>
          <a:sy n="52" d="100"/>
        </p:scale>
        <p:origin x="2894" y="3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howGuides="1">
      <p:cViewPr varScale="1">
        <p:scale>
          <a:sx n="70" d="100"/>
          <a:sy n="70" d="100"/>
        </p:scale>
        <p:origin x="324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1C0668-F1D3-4298-A05C-4A858F03D7BF}" type="datetime8">
              <a:rPr lang="en-US" smtClean="0">
                <a:latin typeface="Segoe UI" pitchFamily="34" charset="0"/>
              </a:rPr>
              <a:t>10/27/2015 10:43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AEE4CA52-5E5C-4954-9A88-88781D912DF9}" type="datetime8">
              <a:rPr lang="en-US" smtClean="0"/>
              <a:t>10/27/2015 10:43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37301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542781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0303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785062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a:prstGeom prst="rect">
            <a:avLst/>
          </a:prstGeom>
        </p:spPr>
      </p:sp>
      <p:sp>
        <p:nvSpPr>
          <p:cNvPr id="3" name="Notes Placeholder 2"/>
          <p:cNvSpPr>
            <a:spLocks noGrp="1"/>
          </p:cNvSpPr>
          <p:nvPr>
            <p:ph type="body" idx="1"/>
          </p:nvPr>
        </p:nvSpPr>
        <p:spPr>
          <a:xfrm>
            <a:off x="914400" y="3257550"/>
            <a:ext cx="7315200" cy="3086100"/>
          </a:xfrm>
          <a:prstGeom prst="rect">
            <a:avLst/>
          </a:prstGeom>
        </p:spPr>
        <p:txBody>
          <a:bodyPr>
            <a:normAutofit/>
          </a:bodyPr>
          <a:lstStyle/>
          <a:p>
            <a:endParaRPr lang="en-US" dirty="0"/>
          </a:p>
        </p:txBody>
      </p:sp>
      <p:sp>
        <p:nvSpPr>
          <p:cNvPr id="4" name="Date Placeholder 3"/>
          <p:cNvSpPr>
            <a:spLocks noGrp="1"/>
          </p:cNvSpPr>
          <p:nvPr>
            <p:ph type="dt" idx="10"/>
          </p:nvPr>
        </p:nvSpPr>
        <p:spPr>
          <a:xfrm>
            <a:off x="5179484" y="0"/>
            <a:ext cx="3962400" cy="342900"/>
          </a:xfrm>
          <a:prstGeom prst="rect">
            <a:avLst/>
          </a:prstGeom>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2CB8296B-8E3A-4B2C-9983-2A2FCC44FCAD}"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10/27/2015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0" y="6513910"/>
            <a:ext cx="8229600" cy="342900"/>
          </a:xfrm>
          <a:prstGeom prst="rect">
            <a:avLst/>
          </a:prstGeom>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Light" pitchFamily="34" charset="0"/>
                <a:ea typeface="+mn-ea"/>
                <a:cs typeface="+mn-cs"/>
              </a:rPr>
              <a:t>© 2012 Microsoft Corporation. All rights reserved. Microsoft, Windows, Windows Vista and other product names are or may be registered trademarks and/or trademarks in the U.S. and/or other countries.</a:t>
            </a:r>
          </a:p>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Light"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dirty="0" smtClean="0">
                <a:ln>
                  <a:noFill/>
                </a:ln>
                <a:solidFill>
                  <a:srgbClr val="000000"/>
                </a:solidFill>
                <a:effectLst/>
                <a:uLnTx/>
                <a:uFillTx/>
                <a:latin typeface="Segoe UI Light" pitchFamily="34" charset="0"/>
                <a:ea typeface="+mn-ea"/>
                <a:cs typeface="+mn-cs"/>
              </a:rPr>
            </a:br>
            <a:r>
              <a:rPr kumimoji="0" lang="en-US" sz="1200" b="0" i="0" u="none" strike="noStrike" kern="1200" cap="none" spc="0" normalizeH="0" baseline="0" noProof="0" dirty="0" smtClean="0">
                <a:ln>
                  <a:noFill/>
                </a:ln>
                <a:solidFill>
                  <a:srgbClr val="000000"/>
                </a:solidFill>
                <a:effectLst/>
                <a:uLnTx/>
                <a:uFillTx/>
                <a:latin typeface="Segoe UI Light" pitchFamily="34" charset="0"/>
                <a:ea typeface="+mn-ea"/>
                <a:cs typeface="+mn-cs"/>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8229599" y="6513910"/>
            <a:ext cx="912284" cy="342900"/>
          </a:xfrm>
          <a:prstGeom prst="rect">
            <a:avLst/>
          </a:prstGeom>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Header Placeholder 7"/>
          <p:cNvSpPr>
            <a:spLocks noGrp="1"/>
          </p:cNvSpPr>
          <p:nvPr>
            <p:ph type="hdr" sz="quarter" idx="13"/>
          </p:nvPr>
        </p:nvSpPr>
        <p:spPr>
          <a:xfrm>
            <a:off x="0" y="0"/>
            <a:ext cx="3962400" cy="342900"/>
          </a:xfrm>
          <a:prstGeom prst="rect">
            <a:avLst/>
          </a:prstGeom>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Microsoft Consumer Channels and Central Marketing Group</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6654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1144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21717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34753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21783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90267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742" rtl="0" eaLnBrk="1" fontAlgn="auto" latinLnBrk="0" hangingPunct="1">
              <a:lnSpc>
                <a:spcPct val="90000"/>
              </a:lnSpc>
              <a:spcBef>
                <a:spcPts val="0"/>
              </a:spcBef>
              <a:spcAft>
                <a:spcPts val="340"/>
              </a:spcAft>
              <a:buClrTx/>
              <a:buSzTx/>
              <a:buFontTx/>
              <a:buChar char="-"/>
              <a:tabLst/>
              <a:defRPr/>
            </a:pP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92070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82260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54597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8430794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1">
    <p:spTree>
      <p:nvGrpSpPr>
        <p:cNvPr id="1" name=""/>
        <p:cNvGrpSpPr/>
        <p:nvPr/>
      </p:nvGrpSpPr>
      <p:grpSpPr>
        <a:xfrm>
          <a:off x="0" y="0"/>
          <a:ext cx="0" cy="0"/>
          <a:chOff x="0" y="0"/>
          <a:chExt cx="0" cy="0"/>
        </a:xfrm>
      </p:grpSpPr>
      <p:pic>
        <p:nvPicPr>
          <p:cNvPr id="4" name="Imag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63" y="-1"/>
            <a:ext cx="12432549" cy="6994525"/>
          </a:xfrm>
          <a:prstGeom prst="rect">
            <a:avLst/>
          </a:prstGeom>
        </p:spPr>
      </p:pic>
      <p:sp>
        <p:nvSpPr>
          <p:cNvPr id="6" name="ZoneTexte 12"/>
          <p:cNvSpPr txBox="1"/>
          <p:nvPr userDrawn="1"/>
        </p:nvSpPr>
        <p:spPr>
          <a:xfrm>
            <a:off x="461963" y="2788683"/>
            <a:ext cx="5747052" cy="734534"/>
          </a:xfrm>
          <a:prstGeom prst="rect">
            <a:avLst/>
          </a:prstGeom>
          <a:noFill/>
          <a:effectLst>
            <a:glow rad="228600">
              <a:schemeClr val="accent3">
                <a:satMod val="175000"/>
                <a:alpha val="40000"/>
              </a:schemeClr>
            </a:glow>
            <a:innerShdw blurRad="114300">
              <a:prstClr val="black"/>
            </a:innerShdw>
          </a:effectLst>
        </p:spPr>
        <p:txBody>
          <a:bodyPr wrap="none" rtlCol="0">
            <a:spAutoFit/>
          </a:bodyPr>
          <a:lstStyle/>
          <a:p>
            <a:r>
              <a:rPr lang="fr-FR" sz="4080" dirty="0">
                <a:solidFill>
                  <a:prstClr val="white"/>
                </a:solidFill>
                <a:latin typeface="Segoe Pro Display Light" panose="020B0302040504020203" pitchFamily="34" charset="0"/>
              </a:rPr>
              <a:t>AMBIENT  INTELLIGENCE</a:t>
            </a:r>
          </a:p>
        </p:txBody>
      </p:sp>
      <p:sp>
        <p:nvSpPr>
          <p:cNvPr id="13" name="ZoneTexte 13"/>
          <p:cNvSpPr txBox="1"/>
          <p:nvPr userDrawn="1"/>
        </p:nvSpPr>
        <p:spPr>
          <a:xfrm>
            <a:off x="6317945" y="6377582"/>
            <a:ext cx="6116611" cy="523220"/>
          </a:xfrm>
          <a:prstGeom prst="rect">
            <a:avLst/>
          </a:prstGeom>
          <a:noFill/>
        </p:spPr>
        <p:txBody>
          <a:bodyPr wrap="none" rtlCol="0">
            <a:spAutoFit/>
          </a:bodyPr>
          <a:lstStyle/>
          <a:p>
            <a:r>
              <a:rPr lang="fr-FR" sz="2800" dirty="0" smtClean="0">
                <a:solidFill>
                  <a:prstClr val="white"/>
                </a:solidFill>
                <a:effectLst>
                  <a:outerShdw blurRad="38100" dist="38100" dir="2700000" algn="tl">
                    <a:srgbClr val="000000">
                      <a:alpha val="43137"/>
                    </a:srgbClr>
                  </a:outerShdw>
                </a:effectLst>
                <a:cs typeface="Segoe UI" panose="020B0502040204020203" pitchFamily="34" charset="0"/>
              </a:rPr>
              <a:t>#</a:t>
            </a:r>
            <a:r>
              <a:rPr lang="fr-FR" sz="2800" dirty="0" err="1" smtClean="0">
                <a:solidFill>
                  <a:prstClr val="white"/>
                </a:solidFill>
                <a:effectLst>
                  <a:outerShdw blurRad="38100" dist="38100" dir="2700000" algn="tl">
                    <a:srgbClr val="000000">
                      <a:alpha val="43137"/>
                    </a:srgbClr>
                  </a:outerShdw>
                </a:effectLst>
                <a:cs typeface="Segoe UI" panose="020B0502040204020203" pitchFamily="34" charset="0"/>
              </a:rPr>
              <a:t>mstechdays</a:t>
            </a:r>
            <a:r>
              <a:rPr lang="fr-FR" sz="2800" dirty="0" smtClean="0">
                <a:solidFill>
                  <a:prstClr val="white"/>
                </a:solidFill>
                <a:effectLst>
                  <a:outerShdw blurRad="38100" dist="38100" dir="2700000" algn="tl">
                    <a:srgbClr val="000000">
                      <a:alpha val="43137"/>
                    </a:srgbClr>
                  </a:outerShdw>
                </a:effectLst>
                <a:cs typeface="Segoe UI" panose="020B0502040204020203" pitchFamily="34" charset="0"/>
              </a:rPr>
              <a:t>     </a:t>
            </a:r>
            <a:r>
              <a:rPr lang="fr-FR" sz="2800" dirty="0" smtClean="0">
                <a:solidFill>
                  <a:prstClr val="white"/>
                </a:solidFill>
                <a:cs typeface="Segoe UI" panose="020B0502040204020203" pitchFamily="34" charset="0"/>
              </a:rPr>
              <a:t>techdays.microsoft.fr </a:t>
            </a:r>
            <a:endParaRPr lang="fr-FR" sz="2800" dirty="0">
              <a:solidFill>
                <a:prstClr val="white"/>
              </a:solidFill>
              <a:effectLst>
                <a:outerShdw blurRad="38100" dist="38100" dir="2700000" algn="tl">
                  <a:srgbClr val="000000">
                    <a:alpha val="43137"/>
                  </a:srgbClr>
                </a:outerShdw>
              </a:effectLst>
              <a:cs typeface="Segoe UI" panose="020B0502040204020203" pitchFamily="34" charset="0"/>
            </a:endParaRPr>
          </a:p>
        </p:txBody>
      </p:sp>
      <p:pic>
        <p:nvPicPr>
          <p:cNvPr id="14" name="Imag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2964" y="342911"/>
            <a:ext cx="2203167" cy="810420"/>
          </a:xfrm>
          <a:prstGeom prst="rect">
            <a:avLst/>
          </a:prstGeom>
        </p:spPr>
      </p:pic>
      <p:grpSp>
        <p:nvGrpSpPr>
          <p:cNvPr id="15" name="Group 14"/>
          <p:cNvGrpSpPr/>
          <p:nvPr userDrawn="1"/>
        </p:nvGrpSpPr>
        <p:grpSpPr>
          <a:xfrm>
            <a:off x="461963" y="1117600"/>
            <a:ext cx="3786188" cy="1455738"/>
            <a:chOff x="461963" y="1117600"/>
            <a:chExt cx="3786188" cy="1455738"/>
          </a:xfrm>
        </p:grpSpPr>
        <p:sp>
          <p:nvSpPr>
            <p:cNvPr id="16" name="AutoShape 3"/>
            <p:cNvSpPr>
              <a:spLocks noChangeAspect="1" noChangeArrowheads="1" noTextEdit="1"/>
            </p:cNvSpPr>
            <p:nvPr/>
          </p:nvSpPr>
          <p:spPr bwMode="auto">
            <a:xfrm>
              <a:off x="461963" y="1292225"/>
              <a:ext cx="352425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sp>
          <p:nvSpPr>
            <p:cNvPr id="18" name="Rectangle 5"/>
            <p:cNvSpPr>
              <a:spLocks noChangeArrowheads="1"/>
            </p:cNvSpPr>
            <p:nvPr/>
          </p:nvSpPr>
          <p:spPr bwMode="auto">
            <a:xfrm>
              <a:off x="461963" y="1125538"/>
              <a:ext cx="18256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6200" dirty="0" err="1" smtClean="0">
                  <a:solidFill>
                    <a:srgbClr val="FFFFFF"/>
                  </a:solidFill>
                  <a:latin typeface="Segoe UI Light" panose="020B0502040204020203" pitchFamily="34" charset="0"/>
                </a:rPr>
                <a:t>tech</a:t>
              </a:r>
              <a:endParaRPr lang="fr-FR" altLang="fr-FR" dirty="0" smtClean="0">
                <a:solidFill>
                  <a:prstClr val="black"/>
                </a:solidFill>
              </a:endParaRPr>
            </a:p>
          </p:txBody>
        </p:sp>
        <p:sp>
          <p:nvSpPr>
            <p:cNvPr id="19" name="Rectangle 6"/>
            <p:cNvSpPr>
              <a:spLocks noChangeArrowheads="1"/>
            </p:cNvSpPr>
            <p:nvPr/>
          </p:nvSpPr>
          <p:spPr bwMode="auto">
            <a:xfrm>
              <a:off x="1995488" y="1117600"/>
              <a:ext cx="19113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6200" dirty="0" err="1" smtClean="0">
                  <a:solidFill>
                    <a:srgbClr val="FFFFFF"/>
                  </a:solidFill>
                  <a:latin typeface="Segoe UI Light" panose="020B0502040204020203" pitchFamily="34" charset="0"/>
                </a:rPr>
                <a:t>days</a:t>
              </a:r>
              <a:endParaRPr lang="fr-FR" altLang="fr-FR" dirty="0" smtClean="0">
                <a:solidFill>
                  <a:prstClr val="black"/>
                </a:solidFill>
              </a:endParaRPr>
            </a:p>
          </p:txBody>
        </p:sp>
        <p:sp>
          <p:nvSpPr>
            <p:cNvPr id="20" name="Rectangle 7"/>
            <p:cNvSpPr>
              <a:spLocks noChangeArrowheads="1"/>
            </p:cNvSpPr>
            <p:nvPr/>
          </p:nvSpPr>
          <p:spPr bwMode="auto">
            <a:xfrm>
              <a:off x="1851026" y="1525588"/>
              <a:ext cx="31908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2700" smtClean="0">
                  <a:solidFill>
                    <a:srgbClr val="FFFFFF"/>
                  </a:solidFill>
                  <a:latin typeface="Segoe UI Light" panose="020B0502040204020203" pitchFamily="34" charset="0"/>
                </a:rPr>
                <a:t>•</a:t>
              </a:r>
              <a:endParaRPr lang="fr-FR" altLang="fr-FR" smtClean="0">
                <a:solidFill>
                  <a:prstClr val="black"/>
                </a:solidFill>
              </a:endParaRPr>
            </a:p>
          </p:txBody>
        </p:sp>
        <p:sp>
          <p:nvSpPr>
            <p:cNvPr id="21" name="Rectangle 8"/>
            <p:cNvSpPr>
              <a:spLocks noChangeArrowheads="1"/>
            </p:cNvSpPr>
            <p:nvPr/>
          </p:nvSpPr>
          <p:spPr bwMode="auto">
            <a:xfrm>
              <a:off x="3030538" y="1895475"/>
              <a:ext cx="121761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4400" dirty="0" smtClean="0">
                  <a:solidFill>
                    <a:srgbClr val="E31A86"/>
                  </a:solidFill>
                  <a:latin typeface="Segoe UI" panose="020B0502040204020203" pitchFamily="34" charset="0"/>
                </a:rPr>
                <a:t>2015</a:t>
              </a:r>
              <a:endParaRPr lang="fr-FR" altLang="fr-FR" sz="2800" dirty="0" smtClean="0">
                <a:solidFill>
                  <a:srgbClr val="E31A86"/>
                </a:solidFill>
              </a:endParaRPr>
            </a:p>
          </p:txBody>
        </p:sp>
        <p:sp>
          <p:nvSpPr>
            <p:cNvPr id="22" name="Rectangle 21"/>
            <p:cNvSpPr/>
            <p:nvPr userDrawn="1"/>
          </p:nvSpPr>
          <p:spPr>
            <a:xfrm>
              <a:off x="1393701" y="1741487"/>
              <a:ext cx="1435008" cy="646331"/>
            </a:xfrm>
            <a:prstGeom prst="rect">
              <a:avLst/>
            </a:prstGeom>
          </p:spPr>
          <p:txBody>
            <a:bodyPr wrap="none">
              <a:spAutoFit/>
            </a:bodyPr>
            <a:lstStyle/>
            <a:p>
              <a:pPr defTabSz="914400"/>
              <a:r>
                <a:rPr lang="fr-FR" altLang="fr-FR" sz="3600" dirty="0" smtClean="0">
                  <a:solidFill>
                    <a:schemeClr val="accent2">
                      <a:lumMod val="60000"/>
                      <a:lumOff val="40000"/>
                    </a:schemeClr>
                  </a:solidFill>
                  <a:latin typeface="Segoe UI Light" panose="020B0502040204020203" pitchFamily="34" charset="0"/>
                </a:rPr>
                <a:t>camps</a:t>
              </a:r>
              <a:endParaRPr lang="fr-FR" altLang="fr-FR" sz="3600" dirty="0" smtClean="0">
                <a:solidFill>
                  <a:schemeClr val="accent2">
                    <a:lumMod val="60000"/>
                    <a:lumOff val="40000"/>
                  </a:schemeClr>
                </a:solidFill>
              </a:endParaRPr>
            </a:p>
          </p:txBody>
        </p:sp>
      </p:grpSp>
    </p:spTree>
    <p:extLst>
      <p:ext uri="{BB962C8B-B14F-4D97-AF65-F5344CB8AC3E}">
        <p14:creationId xmlns:p14="http://schemas.microsoft.com/office/powerpoint/2010/main" val="314815391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93175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lide de fin">
    <p:spTree>
      <p:nvGrpSpPr>
        <p:cNvPr id="1" name=""/>
        <p:cNvGrpSpPr/>
        <p:nvPr/>
      </p:nvGrpSpPr>
      <p:grpSpPr>
        <a:xfrm>
          <a:off x="0" y="0"/>
          <a:ext cx="0" cy="0"/>
          <a:chOff x="0" y="0"/>
          <a:chExt cx="0" cy="0"/>
        </a:xfrm>
      </p:grpSpPr>
      <p:sp>
        <p:nvSpPr>
          <p:cNvPr id="4" name="Rectangle 3"/>
          <p:cNvSpPr/>
          <p:nvPr userDrawn="1"/>
        </p:nvSpPr>
        <p:spPr bwMode="auto">
          <a:xfrm>
            <a:off x="-19024" y="0"/>
            <a:ext cx="12455500" cy="6994525"/>
          </a:xfrm>
          <a:prstGeom prst="rect">
            <a:avLst/>
          </a:prstGeom>
          <a:solidFill>
            <a:srgbClr val="5C2D91">
              <a:alpha val="8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solidFill>
                  <a:srgbClr val="FFFFFF"/>
                </a:solidFill>
                <a:cs typeface="Segoe UI" pitchFamily="34" charset="0"/>
              </a:rPr>
              <a:t>© </a:t>
            </a:r>
            <a:r>
              <a:rPr lang="en-US" sz="700" dirty="0" smtClean="0">
                <a:solidFill>
                  <a:srgbClr val="FFFFFF"/>
                </a:solidFill>
                <a:cs typeface="Segoe UI" pitchFamily="34" charset="0"/>
              </a:rPr>
              <a:t>2015 </a:t>
            </a:r>
            <a:r>
              <a:rPr lang="en-US" sz="700" dirty="0">
                <a:solidFill>
                  <a:srgbClr val="FFFFFF"/>
                </a:solidFill>
                <a:cs typeface="Segoe UI" pitchFamily="34" charset="0"/>
              </a:rPr>
              <a:t>Microsoft Corporation. All rights reserved. </a:t>
            </a:r>
          </a:p>
        </p:txBody>
      </p:sp>
      <p:pic>
        <p:nvPicPr>
          <p:cNvPr id="6"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58073" y="1120998"/>
            <a:ext cx="2160164" cy="794602"/>
          </a:xfrm>
          <a:prstGeom prst="rect">
            <a:avLst/>
          </a:prstGeom>
        </p:spPr>
      </p:pic>
      <p:sp>
        <p:nvSpPr>
          <p:cNvPr id="8" name="ZoneTexte 1"/>
          <p:cNvSpPr txBox="1"/>
          <p:nvPr userDrawn="1"/>
        </p:nvSpPr>
        <p:spPr>
          <a:xfrm>
            <a:off x="1537717" y="4186707"/>
            <a:ext cx="9721080" cy="707886"/>
          </a:xfrm>
          <a:prstGeom prst="rect">
            <a:avLst/>
          </a:prstGeom>
          <a:noFill/>
        </p:spPr>
        <p:txBody>
          <a:bodyPr wrap="square" rtlCol="0">
            <a:spAutoFit/>
          </a:bodyPr>
          <a:lstStyle/>
          <a:p>
            <a:r>
              <a:rPr lang="fr-FR" sz="1200" dirty="0">
                <a:solidFill>
                  <a:srgbClr val="FFFFFF"/>
                </a:solidFill>
                <a:latin typeface="Segoe UI Light" panose="020B0502040204020203" pitchFamily="34" charset="0"/>
                <a:cs typeface="Segoe UI Light" panose="020B0502040204020203" pitchFamily="34" charset="0"/>
              </a:rPr>
              <a:t> </a:t>
            </a:r>
            <a:r>
              <a:rPr lang="fr-FR" sz="4000" dirty="0">
                <a:solidFill>
                  <a:srgbClr val="FFFFFF"/>
                </a:solidFill>
                <a:latin typeface="Segoe UI Light" panose="020B0502040204020203" pitchFamily="34" charset="0"/>
                <a:cs typeface="Segoe UI Light" panose="020B0502040204020203" pitchFamily="34" charset="0"/>
              </a:rPr>
              <a:t>#</a:t>
            </a:r>
            <a:r>
              <a:rPr lang="fr-FR" sz="4000" dirty="0" err="1">
                <a:solidFill>
                  <a:srgbClr val="FFFFFF"/>
                </a:solidFill>
                <a:latin typeface="Segoe UI Light" panose="020B0502040204020203" pitchFamily="34" charset="0"/>
                <a:cs typeface="Segoe UI Light" panose="020B0502040204020203" pitchFamily="34" charset="0"/>
              </a:rPr>
              <a:t>mstechdays</a:t>
            </a:r>
            <a:r>
              <a:rPr lang="fr-FR" sz="4000" dirty="0">
                <a:solidFill>
                  <a:srgbClr val="FFFFFF"/>
                </a:solidFill>
                <a:latin typeface="Segoe UI Light" panose="020B0502040204020203" pitchFamily="34" charset="0"/>
                <a:cs typeface="Segoe UI Light" panose="020B0502040204020203" pitchFamily="34" charset="0"/>
              </a:rPr>
              <a:t> </a:t>
            </a:r>
            <a:r>
              <a:rPr lang="fr-FR" sz="4000" dirty="0" smtClean="0">
                <a:solidFill>
                  <a:srgbClr val="FFFFFF"/>
                </a:solidFill>
                <a:latin typeface="Segoe UI Light" panose="020B0502040204020203" pitchFamily="34" charset="0"/>
                <a:cs typeface="Segoe UI Light" panose="020B0502040204020203" pitchFamily="34" charset="0"/>
              </a:rPr>
              <a:t>     techdays.microsoft.fr/camp</a:t>
            </a:r>
          </a:p>
        </p:txBody>
      </p:sp>
      <p:grpSp>
        <p:nvGrpSpPr>
          <p:cNvPr id="16" name="Group 15"/>
          <p:cNvGrpSpPr/>
          <p:nvPr userDrawn="1"/>
        </p:nvGrpSpPr>
        <p:grpSpPr>
          <a:xfrm>
            <a:off x="3697957" y="2201118"/>
            <a:ext cx="3786188" cy="1455738"/>
            <a:chOff x="461963" y="1117600"/>
            <a:chExt cx="3786188" cy="1455738"/>
          </a:xfrm>
        </p:grpSpPr>
        <p:sp>
          <p:nvSpPr>
            <p:cNvPr id="17" name="AutoShape 3"/>
            <p:cNvSpPr>
              <a:spLocks noChangeAspect="1" noChangeArrowheads="1" noTextEdit="1"/>
            </p:cNvSpPr>
            <p:nvPr/>
          </p:nvSpPr>
          <p:spPr bwMode="auto">
            <a:xfrm>
              <a:off x="461963" y="1292225"/>
              <a:ext cx="352425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sp>
          <p:nvSpPr>
            <p:cNvPr id="18" name="Rectangle 5"/>
            <p:cNvSpPr>
              <a:spLocks noChangeArrowheads="1"/>
            </p:cNvSpPr>
            <p:nvPr/>
          </p:nvSpPr>
          <p:spPr bwMode="auto">
            <a:xfrm>
              <a:off x="461963" y="1125538"/>
              <a:ext cx="18256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6200" smtClean="0">
                  <a:solidFill>
                    <a:srgbClr val="FFFFFF"/>
                  </a:solidFill>
                  <a:latin typeface="Segoe UI Light" panose="020B0502040204020203" pitchFamily="34" charset="0"/>
                </a:rPr>
                <a:t>tech</a:t>
              </a:r>
              <a:endParaRPr lang="fr-FR" altLang="fr-FR" smtClean="0">
                <a:solidFill>
                  <a:prstClr val="black"/>
                </a:solidFill>
              </a:endParaRPr>
            </a:p>
          </p:txBody>
        </p:sp>
        <p:sp>
          <p:nvSpPr>
            <p:cNvPr id="19" name="Rectangle 6"/>
            <p:cNvSpPr>
              <a:spLocks noChangeArrowheads="1"/>
            </p:cNvSpPr>
            <p:nvPr/>
          </p:nvSpPr>
          <p:spPr bwMode="auto">
            <a:xfrm>
              <a:off x="1995488" y="1117600"/>
              <a:ext cx="19113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6200" dirty="0" err="1" smtClean="0">
                  <a:solidFill>
                    <a:srgbClr val="FFFFFF"/>
                  </a:solidFill>
                  <a:latin typeface="Segoe UI Light" panose="020B0502040204020203" pitchFamily="34" charset="0"/>
                </a:rPr>
                <a:t>days</a:t>
              </a:r>
              <a:endParaRPr lang="fr-FR" altLang="fr-FR" dirty="0" smtClean="0">
                <a:solidFill>
                  <a:prstClr val="black"/>
                </a:solidFill>
              </a:endParaRPr>
            </a:p>
          </p:txBody>
        </p:sp>
        <p:sp>
          <p:nvSpPr>
            <p:cNvPr id="20" name="Rectangle 7"/>
            <p:cNvSpPr>
              <a:spLocks noChangeArrowheads="1"/>
            </p:cNvSpPr>
            <p:nvPr/>
          </p:nvSpPr>
          <p:spPr bwMode="auto">
            <a:xfrm>
              <a:off x="1851026" y="1525588"/>
              <a:ext cx="31908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2700" smtClean="0">
                  <a:solidFill>
                    <a:srgbClr val="FFFFFF"/>
                  </a:solidFill>
                  <a:latin typeface="Segoe UI Light" panose="020B0502040204020203" pitchFamily="34" charset="0"/>
                </a:rPr>
                <a:t>•</a:t>
              </a:r>
              <a:endParaRPr lang="fr-FR" altLang="fr-FR" smtClean="0">
                <a:solidFill>
                  <a:prstClr val="black"/>
                </a:solidFill>
              </a:endParaRPr>
            </a:p>
          </p:txBody>
        </p:sp>
        <p:sp>
          <p:nvSpPr>
            <p:cNvPr id="21" name="Rectangle 8"/>
            <p:cNvSpPr>
              <a:spLocks noChangeArrowheads="1"/>
            </p:cNvSpPr>
            <p:nvPr/>
          </p:nvSpPr>
          <p:spPr bwMode="auto">
            <a:xfrm>
              <a:off x="3030538" y="1895475"/>
              <a:ext cx="121761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4400" dirty="0" smtClean="0">
                  <a:solidFill>
                    <a:srgbClr val="E31A86"/>
                  </a:solidFill>
                  <a:latin typeface="Segoe UI" panose="020B0502040204020203" pitchFamily="34" charset="0"/>
                </a:rPr>
                <a:t>2015</a:t>
              </a:r>
              <a:endParaRPr lang="fr-FR" altLang="fr-FR" sz="2800" dirty="0" smtClean="0">
                <a:solidFill>
                  <a:srgbClr val="E31A86"/>
                </a:solidFill>
              </a:endParaRPr>
            </a:p>
          </p:txBody>
        </p:sp>
        <p:sp>
          <p:nvSpPr>
            <p:cNvPr id="22" name="Rectangle 21"/>
            <p:cNvSpPr/>
            <p:nvPr userDrawn="1"/>
          </p:nvSpPr>
          <p:spPr>
            <a:xfrm>
              <a:off x="1398067" y="1741487"/>
              <a:ext cx="1435008" cy="646331"/>
            </a:xfrm>
            <a:prstGeom prst="rect">
              <a:avLst/>
            </a:prstGeom>
          </p:spPr>
          <p:txBody>
            <a:bodyPr wrap="none">
              <a:spAutoFit/>
            </a:bodyPr>
            <a:lstStyle/>
            <a:p>
              <a:pPr defTabSz="914400"/>
              <a:r>
                <a:rPr lang="fr-FR" altLang="fr-FR" sz="3600" dirty="0" smtClean="0">
                  <a:solidFill>
                    <a:schemeClr val="accent2">
                      <a:lumMod val="60000"/>
                      <a:lumOff val="40000"/>
                    </a:schemeClr>
                  </a:solidFill>
                  <a:latin typeface="Segoe UI Light" panose="020B0502040204020203" pitchFamily="34" charset="0"/>
                </a:rPr>
                <a:t>camps</a:t>
              </a:r>
              <a:endParaRPr lang="fr-FR" altLang="fr-FR" sz="3600" dirty="0" smtClean="0">
                <a:solidFill>
                  <a:schemeClr val="accent2">
                    <a:lumMod val="60000"/>
                    <a:lumOff val="40000"/>
                  </a:schemeClr>
                </a:solidFill>
              </a:endParaRPr>
            </a:p>
          </p:txBody>
        </p:sp>
      </p:grpSp>
    </p:spTree>
    <p:extLst>
      <p:ext uri="{BB962C8B-B14F-4D97-AF65-F5344CB8AC3E}">
        <p14:creationId xmlns:p14="http://schemas.microsoft.com/office/powerpoint/2010/main" val="23788290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4120287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2">
    <p:spTree>
      <p:nvGrpSpPr>
        <p:cNvPr id="1" name=""/>
        <p:cNvGrpSpPr/>
        <p:nvPr/>
      </p:nvGrpSpPr>
      <p:grpSpPr>
        <a:xfrm>
          <a:off x="0" y="0"/>
          <a:ext cx="0" cy="0"/>
          <a:chOff x="0" y="0"/>
          <a:chExt cx="0" cy="0"/>
        </a:xfrm>
      </p:grpSpPr>
      <p:pic>
        <p:nvPicPr>
          <p:cNvPr id="8" name="Imag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19" y="-82"/>
            <a:ext cx="12463894" cy="7005467"/>
          </a:xfrm>
          <a:prstGeom prst="rect">
            <a:avLst/>
          </a:prstGeom>
        </p:spPr>
      </p:pic>
      <p:sp>
        <p:nvSpPr>
          <p:cNvPr id="9" name="Rectangle 8"/>
          <p:cNvSpPr/>
          <p:nvPr userDrawn="1"/>
        </p:nvSpPr>
        <p:spPr bwMode="auto">
          <a:xfrm>
            <a:off x="280987" y="2167979"/>
            <a:ext cx="6528223" cy="3921571"/>
          </a:xfrm>
          <a:prstGeom prst="rect">
            <a:avLst/>
          </a:prstGeom>
          <a:solidFill>
            <a:srgbClr val="5C2D91">
              <a:alpha val="8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hasCustomPrompt="1"/>
          </p:nvPr>
        </p:nvSpPr>
        <p:spPr>
          <a:xfrm>
            <a:off x="280987" y="2273126"/>
            <a:ext cx="6528223" cy="1655156"/>
          </a:xfrm>
        </p:spPr>
        <p:txBody>
          <a:bodyPr/>
          <a:lstStyle>
            <a:lvl1pPr>
              <a:defRPr>
                <a:solidFill>
                  <a:schemeClr val="bg1"/>
                </a:solidFill>
              </a:defRPr>
            </a:lvl1pPr>
          </a:lstStyle>
          <a:p>
            <a:r>
              <a:rPr lang="en-US" dirty="0" smtClean="0"/>
              <a:t>Presentation title</a:t>
            </a:r>
            <a:endParaRPr lang="fr-FR" dirty="0"/>
          </a:p>
        </p:txBody>
      </p:sp>
      <p:sp>
        <p:nvSpPr>
          <p:cNvPr id="20" name="Text Placeholder 19"/>
          <p:cNvSpPr>
            <a:spLocks noGrp="1"/>
          </p:cNvSpPr>
          <p:nvPr>
            <p:ph type="body" sz="quarter" idx="10" hasCustomPrompt="1"/>
          </p:nvPr>
        </p:nvSpPr>
        <p:spPr>
          <a:xfrm>
            <a:off x="280987" y="3943857"/>
            <a:ext cx="6516649" cy="738664"/>
          </a:xfrm>
          <a:prstGeom prst="rect">
            <a:avLst/>
          </a:prstGeom>
        </p:spPr>
        <p:txBody>
          <a:bodyPr/>
          <a:lstStyle>
            <a:lvl1pPr marL="0" indent="0">
              <a:buNone/>
              <a:defRPr baseline="0">
                <a:solidFill>
                  <a:schemeClr val="bg1"/>
                </a:solidFill>
              </a:defRPr>
            </a:lvl1pPr>
          </a:lstStyle>
          <a:p>
            <a:pPr lvl="0"/>
            <a:r>
              <a:rPr lang="fr-FR" dirty="0" err="1" smtClean="0"/>
              <a:t>Author</a:t>
            </a:r>
            <a:r>
              <a:rPr lang="fr-FR" dirty="0" smtClean="0"/>
              <a:t> Name</a:t>
            </a:r>
          </a:p>
        </p:txBody>
      </p:sp>
      <p:sp>
        <p:nvSpPr>
          <p:cNvPr id="22" name="Text Placeholder 19"/>
          <p:cNvSpPr>
            <a:spLocks noGrp="1"/>
          </p:cNvSpPr>
          <p:nvPr>
            <p:ph type="body" sz="quarter" idx="11" hasCustomPrompt="1"/>
          </p:nvPr>
        </p:nvSpPr>
        <p:spPr>
          <a:xfrm>
            <a:off x="292561" y="4695158"/>
            <a:ext cx="6516649" cy="1203234"/>
          </a:xfrm>
          <a:prstGeom prst="rect">
            <a:avLst/>
          </a:prstGeom>
        </p:spPr>
        <p:txBody>
          <a:bodyPr/>
          <a:lstStyle>
            <a:lvl1pPr marL="0" indent="0">
              <a:buNone/>
              <a:defRPr sz="2400" baseline="0">
                <a:solidFill>
                  <a:schemeClr val="bg1"/>
                </a:solidFill>
              </a:defRPr>
            </a:lvl1pPr>
          </a:lstStyle>
          <a:p>
            <a:pPr lvl="0"/>
            <a:r>
              <a:rPr lang="fr-FR" dirty="0" smtClean="0"/>
              <a:t>Twitter</a:t>
            </a:r>
          </a:p>
          <a:p>
            <a:pPr lvl="0"/>
            <a:r>
              <a:rPr lang="fr-FR" dirty="0" smtClean="0"/>
              <a:t>Mail</a:t>
            </a:r>
          </a:p>
        </p:txBody>
      </p:sp>
      <p:pic>
        <p:nvPicPr>
          <p:cNvPr id="10" name="Imag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2964" y="342911"/>
            <a:ext cx="2203167" cy="810420"/>
          </a:xfrm>
          <a:prstGeom prst="rect">
            <a:avLst/>
          </a:prstGeom>
        </p:spPr>
      </p:pic>
    </p:spTree>
    <p:extLst>
      <p:ext uri="{BB962C8B-B14F-4D97-AF65-F5344CB8AC3E}">
        <p14:creationId xmlns:p14="http://schemas.microsoft.com/office/powerpoint/2010/main" val="321874185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 Sous Titre - Bullet poi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95274"/>
            <a:ext cx="11889564" cy="593860"/>
          </a:xfrm>
        </p:spPr>
        <p:txBody>
          <a:bodyPr lIns="324000" rIns="144000"/>
          <a:lstStyle>
            <a:lvl1pPr>
              <a:defRPr sz="4800"/>
            </a:lvl1pPr>
          </a:lstStyle>
          <a:p>
            <a:r>
              <a:rPr lang="en-US" dirty="0" err="1" smtClean="0"/>
              <a:t>Titre</a:t>
            </a:r>
            <a:endParaRPr lang="en-US" dirty="0"/>
          </a:p>
        </p:txBody>
      </p:sp>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2" name="Group 11"/>
          <p:cNvGrpSpPr/>
          <p:nvPr userDrawn="1"/>
        </p:nvGrpSpPr>
        <p:grpSpPr>
          <a:xfrm>
            <a:off x="6152588" y="6634306"/>
            <a:ext cx="6283887" cy="360219"/>
            <a:chOff x="6152588" y="6634306"/>
            <a:chExt cx="6283887" cy="360219"/>
          </a:xfrm>
        </p:grpSpPr>
        <p:sp>
          <p:nvSpPr>
            <p:cNvPr id="7" name="Rectangle 6"/>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10"/>
            <p:cNvSpPr txBox="1"/>
            <p:nvPr userDrawn="1"/>
          </p:nvSpPr>
          <p:spPr>
            <a:xfrm>
              <a:off x="10829178" y="6652969"/>
              <a:ext cx="1253869" cy="307777"/>
            </a:xfrm>
            <a:prstGeom prst="rect">
              <a:avLst/>
            </a:prstGeom>
            <a:noFill/>
          </p:spPr>
          <p:txBody>
            <a:bodyPr wrap="none" rtlCol="0">
              <a:spAutoFit/>
            </a:bodyPr>
            <a:lstStyle/>
            <a:p>
              <a:r>
                <a:rPr lang="fr-FR" sz="1400" dirty="0" err="1" smtClean="0">
                  <a:solidFill>
                    <a:schemeClr val="bg1"/>
                  </a:solidFill>
                  <a:latin typeface="Segoe Pro Display Light" panose="020B0302040504020203" pitchFamily="34" charset="0"/>
                </a:rPr>
                <a:t>tech.days</a:t>
              </a:r>
              <a:r>
                <a:rPr lang="fr-FR" sz="1400" dirty="0" smtClean="0">
                  <a:solidFill>
                    <a:schemeClr val="bg1"/>
                  </a:solidFill>
                  <a:latin typeface="Segoe Pro Display Light" panose="020B0302040504020203" pitchFamily="34" charset="0"/>
                </a:rPr>
                <a:t> 2015</a:t>
              </a:r>
              <a:endParaRPr lang="fr-FR" sz="1400" dirty="0">
                <a:solidFill>
                  <a:schemeClr val="bg1"/>
                </a:solidFill>
                <a:latin typeface="Segoe Pro Display Light" panose="020B0302040504020203" pitchFamily="34" charset="0"/>
              </a:endParaRPr>
            </a:p>
          </p:txBody>
        </p:sp>
        <p:sp>
          <p:nvSpPr>
            <p:cNvPr id="10" name="ZoneTexte 11"/>
            <p:cNvSpPr txBox="1"/>
            <p:nvPr userDrawn="1"/>
          </p:nvSpPr>
          <p:spPr>
            <a:xfrm>
              <a:off x="6650285" y="6652969"/>
              <a:ext cx="1159292" cy="307777"/>
            </a:xfrm>
            <a:prstGeom prst="rect">
              <a:avLst/>
            </a:prstGeom>
            <a:noFill/>
          </p:spPr>
          <p:txBody>
            <a:bodyPr wrap="none" rtlCol="0">
              <a:spAutoFit/>
            </a:bodyPr>
            <a:lstStyle/>
            <a:p>
              <a:r>
                <a:rPr lang="fr-FR" sz="1400" dirty="0" smtClean="0">
                  <a:solidFill>
                    <a:schemeClr val="bg1"/>
                  </a:solidFill>
                  <a:latin typeface="Segoe Pro Display Light" panose="020B0302040504020203" pitchFamily="34" charset="0"/>
                </a:rPr>
                <a:t>#</a:t>
              </a:r>
              <a:r>
                <a:rPr lang="fr-FR" sz="1400" dirty="0" err="1" smtClean="0">
                  <a:solidFill>
                    <a:schemeClr val="bg1"/>
                  </a:solidFill>
                  <a:latin typeface="Segoe Pro Display Light" panose="020B0302040504020203" pitchFamily="34" charset="0"/>
                </a:rPr>
                <a:t>mstechdays</a:t>
              </a:r>
              <a:endParaRPr lang="fr-FR" sz="1400" dirty="0">
                <a:solidFill>
                  <a:schemeClr val="bg1"/>
                </a:solidFill>
                <a:latin typeface="Segoe Pro Display Light" panose="020B0302040504020203" pitchFamily="34" charset="0"/>
              </a:endParaRPr>
            </a:p>
          </p:txBody>
        </p:sp>
      </p:grpSp>
      <p:sp>
        <p:nvSpPr>
          <p:cNvPr id="13" name="Text Placeholder 24"/>
          <p:cNvSpPr>
            <a:spLocks noGrp="1"/>
          </p:cNvSpPr>
          <p:nvPr>
            <p:ph type="body" sz="quarter" idx="13"/>
          </p:nvPr>
        </p:nvSpPr>
        <p:spPr>
          <a:xfrm>
            <a:off x="274638" y="1554261"/>
            <a:ext cx="11807825" cy="4895329"/>
          </a:xfrm>
          <a:prstGeom prst="rect">
            <a:avLst/>
          </a:prstGeom>
        </p:spPr>
        <p:txBody>
          <a:bodyPr lIns="0"/>
          <a:lstStyle>
            <a:lvl1pPr marL="571500" indent="-504000">
              <a:buFont typeface="Wingdings" panose="05000000000000000000" pitchFamily="2" charset="2"/>
              <a:buChar char="§"/>
              <a:defRPr>
                <a:solidFill>
                  <a:schemeClr val="bg2">
                    <a:lumMod val="50000"/>
                  </a:schemeClr>
                </a:solidFill>
              </a:defRPr>
            </a:lvl1pPr>
            <a:lvl2pPr marL="576000" indent="-504000">
              <a:buFont typeface="Wingdings" panose="05000000000000000000" pitchFamily="2" charset="2"/>
              <a:buChar char="§"/>
              <a:defRPr sz="2800"/>
            </a:lvl2pPr>
            <a:lvl3pPr marL="576000" indent="-504000">
              <a:buFont typeface="Wingdings" panose="05000000000000000000" pitchFamily="2" charset="2"/>
              <a:buChar char="§"/>
              <a:defRPr sz="2400"/>
            </a:lvl3pPr>
            <a:lvl4pPr marL="576000" indent="-504000">
              <a:buFont typeface="Wingdings" panose="05000000000000000000" pitchFamily="2" charset="2"/>
              <a:buChar char="§"/>
              <a:defRPr sz="2000"/>
            </a:lvl4pPr>
            <a:lvl5pPr marL="576000" indent="-504000">
              <a:buFont typeface="Wingdings" panose="05000000000000000000" pitchFamily="2" charset="2"/>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11" name="Text Placeholder 15"/>
          <p:cNvSpPr>
            <a:spLocks noGrp="1"/>
          </p:cNvSpPr>
          <p:nvPr>
            <p:ph type="body" sz="quarter" idx="14" hasCustomPrompt="1"/>
          </p:nvPr>
        </p:nvSpPr>
        <p:spPr>
          <a:xfrm>
            <a:off x="274638" y="904974"/>
            <a:ext cx="11888787" cy="443365"/>
          </a:xfrm>
          <a:prstGeom prst="rect">
            <a:avLst/>
          </a:prstGeom>
        </p:spPr>
        <p:txBody>
          <a:bodyPr lIns="324000"/>
          <a:lstStyle>
            <a:lvl1pPr marL="0" indent="0">
              <a:buNone/>
              <a:defRPr sz="3200" baseline="0">
                <a:solidFill>
                  <a:schemeClr val="bg2">
                    <a:lumMod val="50000"/>
                  </a:schemeClr>
                </a:solidFill>
              </a:defRPr>
            </a:lvl1pPr>
          </a:lstStyle>
          <a:p>
            <a:pPr lvl="0"/>
            <a:r>
              <a:rPr lang="fr-FR" dirty="0" smtClean="0"/>
              <a:t>Sous titre</a:t>
            </a:r>
            <a:endParaRPr lang="fr-FR" dirty="0"/>
          </a:p>
        </p:txBody>
      </p:sp>
      <p:sp>
        <p:nvSpPr>
          <p:cNvPr id="20" name="Text Placeholder 19"/>
          <p:cNvSpPr>
            <a:spLocks noGrp="1"/>
          </p:cNvSpPr>
          <p:nvPr>
            <p:ph type="body" sz="quarter" idx="15"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spTree>
    <p:extLst>
      <p:ext uri="{BB962C8B-B14F-4D97-AF65-F5344CB8AC3E}">
        <p14:creationId xmlns:p14="http://schemas.microsoft.com/office/powerpoint/2010/main" val="34247091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Sous Titre - Tex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95274"/>
            <a:ext cx="11889564" cy="593860"/>
          </a:xfrm>
        </p:spPr>
        <p:txBody>
          <a:bodyPr lIns="324000" rIns="144000"/>
          <a:lstStyle>
            <a:lvl1pPr>
              <a:defRPr sz="4800"/>
            </a:lvl1pPr>
          </a:lstStyle>
          <a:p>
            <a:r>
              <a:rPr lang="en-US" dirty="0" err="1" smtClean="0"/>
              <a:t>Titre</a:t>
            </a:r>
            <a:endParaRPr lang="en-US" dirty="0"/>
          </a:p>
        </p:txBody>
      </p:sp>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2" name="Group 11"/>
          <p:cNvGrpSpPr/>
          <p:nvPr userDrawn="1"/>
        </p:nvGrpSpPr>
        <p:grpSpPr>
          <a:xfrm>
            <a:off x="6152588" y="6634306"/>
            <a:ext cx="6283887" cy="360219"/>
            <a:chOff x="6152588" y="6634306"/>
            <a:chExt cx="6283887" cy="360219"/>
          </a:xfrm>
        </p:grpSpPr>
        <p:sp>
          <p:nvSpPr>
            <p:cNvPr id="7" name="Rectangle 6"/>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10"/>
            <p:cNvSpPr txBox="1"/>
            <p:nvPr userDrawn="1"/>
          </p:nvSpPr>
          <p:spPr>
            <a:xfrm>
              <a:off x="10829178" y="6652969"/>
              <a:ext cx="1253869" cy="307777"/>
            </a:xfrm>
            <a:prstGeom prst="rect">
              <a:avLst/>
            </a:prstGeom>
            <a:noFill/>
          </p:spPr>
          <p:txBody>
            <a:bodyPr wrap="none" rtlCol="0">
              <a:spAutoFit/>
            </a:bodyPr>
            <a:lstStyle/>
            <a:p>
              <a:r>
                <a:rPr lang="fr-FR" sz="1400" dirty="0" err="1" smtClean="0">
                  <a:solidFill>
                    <a:schemeClr val="bg1"/>
                  </a:solidFill>
                  <a:latin typeface="Segoe Pro Display Light" panose="020B0302040504020203" pitchFamily="34" charset="0"/>
                </a:rPr>
                <a:t>tech.days</a:t>
              </a:r>
              <a:r>
                <a:rPr lang="fr-FR" sz="1400" dirty="0" smtClean="0">
                  <a:solidFill>
                    <a:schemeClr val="bg1"/>
                  </a:solidFill>
                  <a:latin typeface="Segoe Pro Display Light" panose="020B0302040504020203" pitchFamily="34" charset="0"/>
                </a:rPr>
                <a:t> 2015</a:t>
              </a:r>
              <a:endParaRPr lang="fr-FR" sz="1400" dirty="0">
                <a:solidFill>
                  <a:schemeClr val="bg1"/>
                </a:solidFill>
                <a:latin typeface="Segoe Pro Display Light" panose="020B0302040504020203" pitchFamily="34" charset="0"/>
              </a:endParaRPr>
            </a:p>
          </p:txBody>
        </p:sp>
        <p:sp>
          <p:nvSpPr>
            <p:cNvPr id="10" name="ZoneTexte 11"/>
            <p:cNvSpPr txBox="1"/>
            <p:nvPr userDrawn="1"/>
          </p:nvSpPr>
          <p:spPr>
            <a:xfrm>
              <a:off x="6650285" y="6652969"/>
              <a:ext cx="1159292" cy="307777"/>
            </a:xfrm>
            <a:prstGeom prst="rect">
              <a:avLst/>
            </a:prstGeom>
            <a:noFill/>
          </p:spPr>
          <p:txBody>
            <a:bodyPr wrap="none" rtlCol="0">
              <a:spAutoFit/>
            </a:bodyPr>
            <a:lstStyle/>
            <a:p>
              <a:r>
                <a:rPr lang="fr-FR" sz="1400" dirty="0" smtClean="0">
                  <a:solidFill>
                    <a:schemeClr val="bg1"/>
                  </a:solidFill>
                  <a:latin typeface="Segoe Pro Display Light" panose="020B0302040504020203" pitchFamily="34" charset="0"/>
                </a:rPr>
                <a:t>#</a:t>
              </a:r>
              <a:r>
                <a:rPr lang="fr-FR" sz="1400" dirty="0" err="1" smtClean="0">
                  <a:solidFill>
                    <a:schemeClr val="bg1"/>
                  </a:solidFill>
                  <a:latin typeface="Segoe Pro Display Light" panose="020B0302040504020203" pitchFamily="34" charset="0"/>
                </a:rPr>
                <a:t>mstechdays</a:t>
              </a:r>
              <a:endParaRPr lang="fr-FR" sz="1400" dirty="0">
                <a:solidFill>
                  <a:schemeClr val="bg1"/>
                </a:solidFill>
                <a:latin typeface="Segoe Pro Display Light" panose="020B0302040504020203" pitchFamily="34" charset="0"/>
              </a:endParaRPr>
            </a:p>
          </p:txBody>
        </p:sp>
      </p:grpSp>
      <p:sp>
        <p:nvSpPr>
          <p:cNvPr id="13" name="Text Placeholder 24"/>
          <p:cNvSpPr>
            <a:spLocks noGrp="1"/>
          </p:cNvSpPr>
          <p:nvPr>
            <p:ph type="body" sz="quarter" idx="13"/>
          </p:nvPr>
        </p:nvSpPr>
        <p:spPr>
          <a:xfrm>
            <a:off x="274638" y="1554261"/>
            <a:ext cx="11807825" cy="4895329"/>
          </a:xfrm>
          <a:prstGeom prst="rect">
            <a:avLst/>
          </a:prstGeom>
        </p:spPr>
        <p:txBody>
          <a:bodyPr lIns="0"/>
          <a:lstStyle>
            <a:lvl1pPr marL="342900" indent="-342900">
              <a:buFontTx/>
              <a:buChar char="‪"/>
              <a:defRPr>
                <a:solidFill>
                  <a:schemeClr val="bg2">
                    <a:lumMod val="50000"/>
                  </a:schemeClr>
                </a:solidFill>
              </a:defRPr>
            </a:lvl1pPr>
            <a:lvl2pPr marL="342000" indent="-241300">
              <a:buFontTx/>
              <a:buChar char="‪"/>
              <a:defRPr sz="2800"/>
            </a:lvl2pPr>
            <a:lvl3pPr marL="342000" indent="-228600">
              <a:buFontTx/>
              <a:buChar char="‪"/>
              <a:defRPr sz="2400"/>
            </a:lvl3pPr>
            <a:lvl4pPr marL="342000" indent="-228600">
              <a:buFontTx/>
              <a:buChar char="‪"/>
              <a:defRPr sz="2000"/>
            </a:lvl4pPr>
            <a:lvl5pPr marL="342000" indent="-228600">
              <a:buFontTx/>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11" name="Text Placeholder 15"/>
          <p:cNvSpPr>
            <a:spLocks noGrp="1"/>
          </p:cNvSpPr>
          <p:nvPr>
            <p:ph type="body" sz="quarter" idx="14" hasCustomPrompt="1"/>
          </p:nvPr>
        </p:nvSpPr>
        <p:spPr>
          <a:xfrm>
            <a:off x="274638" y="904974"/>
            <a:ext cx="11888787" cy="443365"/>
          </a:xfrm>
          <a:prstGeom prst="rect">
            <a:avLst/>
          </a:prstGeom>
        </p:spPr>
        <p:txBody>
          <a:bodyPr lIns="324000"/>
          <a:lstStyle>
            <a:lvl1pPr marL="0" indent="0">
              <a:buNone/>
              <a:defRPr sz="3200" baseline="0">
                <a:solidFill>
                  <a:schemeClr val="bg2">
                    <a:lumMod val="50000"/>
                  </a:schemeClr>
                </a:solidFill>
              </a:defRPr>
            </a:lvl1pPr>
          </a:lstStyle>
          <a:p>
            <a:pPr lvl="0"/>
            <a:r>
              <a:rPr lang="fr-FR" dirty="0" smtClean="0"/>
              <a:t>Sous titre</a:t>
            </a:r>
            <a:endParaRPr lang="fr-FR" dirty="0"/>
          </a:p>
        </p:txBody>
      </p:sp>
      <p:sp>
        <p:nvSpPr>
          <p:cNvPr id="18" name="Text Placeholder 19"/>
          <p:cNvSpPr>
            <a:spLocks noGrp="1"/>
          </p:cNvSpPr>
          <p:nvPr>
            <p:ph type="body" sz="quarter" idx="15"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spTree>
    <p:extLst>
      <p:ext uri="{BB962C8B-B14F-4D97-AF65-F5344CB8AC3E}">
        <p14:creationId xmlns:p14="http://schemas.microsoft.com/office/powerpoint/2010/main" val="90829539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amp; sous titre &amp; 2 listes couleur">
    <p:spTree>
      <p:nvGrpSpPr>
        <p:cNvPr id="1" name=""/>
        <p:cNvGrpSpPr/>
        <p:nvPr/>
      </p:nvGrpSpPr>
      <p:grpSpPr>
        <a:xfrm>
          <a:off x="0" y="0"/>
          <a:ext cx="0" cy="0"/>
          <a:chOff x="0" y="0"/>
          <a:chExt cx="0" cy="0"/>
        </a:xfrm>
      </p:grpSpPr>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2" name="Group 11"/>
          <p:cNvGrpSpPr/>
          <p:nvPr userDrawn="1"/>
        </p:nvGrpSpPr>
        <p:grpSpPr>
          <a:xfrm>
            <a:off x="6152588" y="6634306"/>
            <a:ext cx="6283887" cy="360219"/>
            <a:chOff x="6152588" y="6634306"/>
            <a:chExt cx="6283887" cy="360219"/>
          </a:xfrm>
        </p:grpSpPr>
        <p:sp>
          <p:nvSpPr>
            <p:cNvPr id="7" name="Rectangle 6"/>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10"/>
            <p:cNvSpPr txBox="1"/>
            <p:nvPr userDrawn="1"/>
          </p:nvSpPr>
          <p:spPr>
            <a:xfrm>
              <a:off x="10829178" y="6652969"/>
              <a:ext cx="1253869" cy="307777"/>
            </a:xfrm>
            <a:prstGeom prst="rect">
              <a:avLst/>
            </a:prstGeom>
            <a:noFill/>
          </p:spPr>
          <p:txBody>
            <a:bodyPr wrap="none" rtlCol="0">
              <a:spAutoFit/>
            </a:bodyPr>
            <a:lstStyle/>
            <a:p>
              <a:r>
                <a:rPr lang="fr-FR" sz="1400" dirty="0" err="1" smtClean="0">
                  <a:solidFill>
                    <a:schemeClr val="bg1"/>
                  </a:solidFill>
                  <a:latin typeface="Segoe Pro Display Light" panose="020B0302040504020203" pitchFamily="34" charset="0"/>
                </a:rPr>
                <a:t>tech.days</a:t>
              </a:r>
              <a:r>
                <a:rPr lang="fr-FR" sz="1400" dirty="0" smtClean="0">
                  <a:solidFill>
                    <a:schemeClr val="bg1"/>
                  </a:solidFill>
                  <a:latin typeface="Segoe Pro Display Light" panose="020B0302040504020203" pitchFamily="34" charset="0"/>
                </a:rPr>
                <a:t> 2015</a:t>
              </a:r>
              <a:endParaRPr lang="fr-FR" sz="1400" dirty="0">
                <a:solidFill>
                  <a:schemeClr val="bg1"/>
                </a:solidFill>
                <a:latin typeface="Segoe Pro Display Light" panose="020B0302040504020203" pitchFamily="34" charset="0"/>
              </a:endParaRPr>
            </a:p>
          </p:txBody>
        </p:sp>
        <p:sp>
          <p:nvSpPr>
            <p:cNvPr id="10" name="ZoneTexte 11"/>
            <p:cNvSpPr txBox="1"/>
            <p:nvPr userDrawn="1"/>
          </p:nvSpPr>
          <p:spPr>
            <a:xfrm>
              <a:off x="6650285" y="6652969"/>
              <a:ext cx="1159292" cy="307777"/>
            </a:xfrm>
            <a:prstGeom prst="rect">
              <a:avLst/>
            </a:prstGeom>
            <a:noFill/>
          </p:spPr>
          <p:txBody>
            <a:bodyPr wrap="none" rtlCol="0">
              <a:spAutoFit/>
            </a:bodyPr>
            <a:lstStyle/>
            <a:p>
              <a:r>
                <a:rPr lang="fr-FR" sz="1400" dirty="0" smtClean="0">
                  <a:solidFill>
                    <a:schemeClr val="bg1"/>
                  </a:solidFill>
                  <a:latin typeface="Segoe Pro Display Light" panose="020B0302040504020203" pitchFamily="34" charset="0"/>
                </a:rPr>
                <a:t>#</a:t>
              </a:r>
              <a:r>
                <a:rPr lang="fr-FR" sz="1400" dirty="0" err="1" smtClean="0">
                  <a:solidFill>
                    <a:schemeClr val="bg1"/>
                  </a:solidFill>
                  <a:latin typeface="Segoe Pro Display Light" panose="020B0302040504020203" pitchFamily="34" charset="0"/>
                </a:rPr>
                <a:t>mstechdays</a:t>
              </a:r>
              <a:endParaRPr lang="fr-FR" sz="1400" dirty="0">
                <a:solidFill>
                  <a:schemeClr val="bg1"/>
                </a:solidFill>
                <a:latin typeface="Segoe Pro Display Light" panose="020B0302040504020203" pitchFamily="34" charset="0"/>
              </a:endParaRPr>
            </a:p>
          </p:txBody>
        </p:sp>
      </p:grpSp>
      <p:sp>
        <p:nvSpPr>
          <p:cNvPr id="5" name="Content Placeholder 4"/>
          <p:cNvSpPr>
            <a:spLocks noGrp="1"/>
          </p:cNvSpPr>
          <p:nvPr>
            <p:ph sz="quarter" idx="15" hasCustomPrompt="1"/>
          </p:nvPr>
        </p:nvSpPr>
        <p:spPr>
          <a:xfrm>
            <a:off x="274638" y="1552575"/>
            <a:ext cx="5727700" cy="4968875"/>
          </a:xfrm>
          <a:prstGeom prst="rect">
            <a:avLst/>
          </a:prstGeom>
        </p:spPr>
        <p:txBody>
          <a:bodyPr lIns="0"/>
          <a:lstStyle>
            <a:lvl1pPr marL="324000" indent="-324000">
              <a:buFont typeface="Segoe UI Light" panose="020B0502040204020203" pitchFamily="34" charset="0"/>
              <a:buChar char=" "/>
              <a:defRPr>
                <a:solidFill>
                  <a:schemeClr val="bg2">
                    <a:lumMod val="50000"/>
                  </a:schemeClr>
                </a:solidFill>
              </a:defRPr>
            </a:lvl1pPr>
            <a:lvl2pPr marL="324000" indent="-241300">
              <a:buFont typeface="Segoe UI" panose="020B0502040204020203" pitchFamily="34" charset="0"/>
              <a:buChar char=" "/>
              <a:defRPr/>
            </a:lvl2pPr>
            <a:lvl3pPr marL="324000" indent="-228600">
              <a:buFont typeface="Segoe UI" panose="020B0502040204020203" pitchFamily="34" charset="0"/>
              <a:buChar char=" "/>
              <a:defRPr/>
            </a:lvl3pPr>
            <a:lvl4pPr marL="324000" indent="-228600">
              <a:buFont typeface="Segoe UI" panose="020B0502040204020203" pitchFamily="34" charset="0"/>
              <a:buChar char=" "/>
              <a:defRPr/>
            </a:lvl4pPr>
            <a:lvl5pPr marL="324000" indent="-228600">
              <a:buFont typeface="Segoe UI" panose="020B0502040204020203" pitchFamily="34" charset="0"/>
              <a:buChar char=" "/>
              <a:defRPr/>
            </a:lvl5pPr>
          </a:lstStyle>
          <a:p>
            <a:pPr lvl="0"/>
            <a:r>
              <a:rPr lang="en-US" dirty="0" err="1" smtClean="0"/>
              <a:t>Paragraphe</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17" name="Title 1"/>
          <p:cNvSpPr>
            <a:spLocks noGrp="1"/>
          </p:cNvSpPr>
          <p:nvPr>
            <p:ph type="title" hasCustomPrompt="1"/>
          </p:nvPr>
        </p:nvSpPr>
        <p:spPr>
          <a:xfrm>
            <a:off x="274639" y="295274"/>
            <a:ext cx="11889564" cy="593860"/>
          </a:xfrm>
        </p:spPr>
        <p:txBody>
          <a:bodyPr lIns="324000" rIns="144000"/>
          <a:lstStyle>
            <a:lvl1pPr>
              <a:defRPr sz="4800"/>
            </a:lvl1pPr>
          </a:lstStyle>
          <a:p>
            <a:r>
              <a:rPr lang="en-US" dirty="0" err="1" smtClean="0"/>
              <a:t>Titre</a:t>
            </a:r>
            <a:endParaRPr lang="en-US" dirty="0"/>
          </a:p>
        </p:txBody>
      </p:sp>
      <p:sp>
        <p:nvSpPr>
          <p:cNvPr id="18" name="Text Placeholder 15"/>
          <p:cNvSpPr>
            <a:spLocks noGrp="1"/>
          </p:cNvSpPr>
          <p:nvPr>
            <p:ph type="body" sz="quarter" idx="14" hasCustomPrompt="1"/>
          </p:nvPr>
        </p:nvSpPr>
        <p:spPr>
          <a:xfrm>
            <a:off x="274638" y="904974"/>
            <a:ext cx="11888787" cy="443365"/>
          </a:xfrm>
          <a:prstGeom prst="rect">
            <a:avLst/>
          </a:prstGeom>
        </p:spPr>
        <p:txBody>
          <a:bodyPr lIns="324000"/>
          <a:lstStyle>
            <a:lvl1pPr marL="0" indent="0">
              <a:buNone/>
              <a:defRPr sz="3200" baseline="0">
                <a:solidFill>
                  <a:schemeClr val="bg2">
                    <a:lumMod val="50000"/>
                  </a:schemeClr>
                </a:solidFill>
              </a:defRPr>
            </a:lvl1pPr>
          </a:lstStyle>
          <a:p>
            <a:pPr lvl="0"/>
            <a:r>
              <a:rPr lang="fr-FR" dirty="0" smtClean="0"/>
              <a:t>Sous titre</a:t>
            </a:r>
            <a:endParaRPr lang="fr-FR" dirty="0"/>
          </a:p>
        </p:txBody>
      </p:sp>
      <p:sp>
        <p:nvSpPr>
          <p:cNvPr id="19" name="Content Placeholder 4"/>
          <p:cNvSpPr>
            <a:spLocks noGrp="1"/>
          </p:cNvSpPr>
          <p:nvPr>
            <p:ph sz="quarter" idx="16" hasCustomPrompt="1"/>
          </p:nvPr>
        </p:nvSpPr>
        <p:spPr>
          <a:xfrm>
            <a:off x="6400553" y="1552575"/>
            <a:ext cx="5727700" cy="4968875"/>
          </a:xfrm>
          <a:prstGeom prst="rect">
            <a:avLst/>
          </a:prstGeom>
          <a:solidFill>
            <a:srgbClr val="9B4F96"/>
          </a:solidFill>
        </p:spPr>
        <p:txBody>
          <a:bodyPr lIns="0"/>
          <a:lstStyle>
            <a:lvl1pPr marL="324000" indent="-324000">
              <a:buFont typeface="Segoe UI Light" panose="020B0502040204020203" pitchFamily="34" charset="0"/>
              <a:buChar char=" "/>
              <a:defRPr>
                <a:solidFill>
                  <a:schemeClr val="bg1"/>
                </a:solidFill>
              </a:defRPr>
            </a:lvl1pPr>
            <a:lvl2pPr marL="324000" indent="-241300">
              <a:buFont typeface="Segoe UI" panose="020B0502040204020203" pitchFamily="34" charset="0"/>
              <a:buChar char=" "/>
              <a:defRPr>
                <a:solidFill>
                  <a:schemeClr val="bg1"/>
                </a:solidFill>
              </a:defRPr>
            </a:lvl2pPr>
            <a:lvl3pPr marL="324000" indent="-228600">
              <a:buFont typeface="Segoe UI" panose="020B0502040204020203" pitchFamily="34" charset="0"/>
              <a:buChar char=" "/>
              <a:defRPr>
                <a:solidFill>
                  <a:schemeClr val="bg1"/>
                </a:solidFill>
              </a:defRPr>
            </a:lvl3pPr>
            <a:lvl4pPr marL="324000" indent="-228600">
              <a:buFont typeface="Segoe UI" panose="020B0502040204020203" pitchFamily="34" charset="0"/>
              <a:buChar char=" "/>
              <a:defRPr>
                <a:solidFill>
                  <a:schemeClr val="bg1"/>
                </a:solidFill>
              </a:defRPr>
            </a:lvl4pPr>
            <a:lvl5pPr marL="324000" indent="-228600">
              <a:buFont typeface="Segoe UI" panose="020B0502040204020203" pitchFamily="34" charset="0"/>
              <a:buChar char=" "/>
              <a:defRPr>
                <a:solidFill>
                  <a:schemeClr val="bg1"/>
                </a:solidFill>
              </a:defRPr>
            </a:lvl5pPr>
          </a:lstStyle>
          <a:p>
            <a:pPr lvl="0"/>
            <a:r>
              <a:rPr lang="en-US" dirty="0" err="1" smtClean="0"/>
              <a:t>Paragraphe</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15" name="Text Placeholder 19"/>
          <p:cNvSpPr>
            <a:spLocks noGrp="1"/>
          </p:cNvSpPr>
          <p:nvPr>
            <p:ph type="body" sz="quarter" idx="17"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spTree>
    <p:extLst>
      <p:ext uri="{BB962C8B-B14F-4D97-AF65-F5344CB8AC3E}">
        <p14:creationId xmlns:p14="http://schemas.microsoft.com/office/powerpoint/2010/main" val="425948124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éo">
    <p:spTree>
      <p:nvGrpSpPr>
        <p:cNvPr id="1" name=""/>
        <p:cNvGrpSpPr/>
        <p:nvPr/>
      </p:nvGrpSpPr>
      <p:grpSpPr>
        <a:xfrm>
          <a:off x="0" y="0"/>
          <a:ext cx="0" cy="0"/>
          <a:chOff x="0" y="0"/>
          <a:chExt cx="0" cy="0"/>
        </a:xfrm>
      </p:grpSpPr>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2" name="Group 11"/>
          <p:cNvGrpSpPr/>
          <p:nvPr userDrawn="1"/>
        </p:nvGrpSpPr>
        <p:grpSpPr>
          <a:xfrm>
            <a:off x="6152588" y="6634306"/>
            <a:ext cx="6283887" cy="360219"/>
            <a:chOff x="6152588" y="6634306"/>
            <a:chExt cx="6283887" cy="360219"/>
          </a:xfrm>
        </p:grpSpPr>
        <p:sp>
          <p:nvSpPr>
            <p:cNvPr id="7" name="Rectangle 6"/>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10"/>
            <p:cNvSpPr txBox="1"/>
            <p:nvPr userDrawn="1"/>
          </p:nvSpPr>
          <p:spPr>
            <a:xfrm>
              <a:off x="10829178" y="6652969"/>
              <a:ext cx="1253869" cy="307777"/>
            </a:xfrm>
            <a:prstGeom prst="rect">
              <a:avLst/>
            </a:prstGeom>
            <a:noFill/>
          </p:spPr>
          <p:txBody>
            <a:bodyPr wrap="none" rtlCol="0">
              <a:spAutoFit/>
            </a:bodyPr>
            <a:lstStyle/>
            <a:p>
              <a:r>
                <a:rPr lang="fr-FR" sz="1400" dirty="0" err="1" smtClean="0">
                  <a:solidFill>
                    <a:schemeClr val="bg1"/>
                  </a:solidFill>
                  <a:latin typeface="Segoe Pro Display Light" panose="020B0302040504020203" pitchFamily="34" charset="0"/>
                </a:rPr>
                <a:t>tech.days</a:t>
              </a:r>
              <a:r>
                <a:rPr lang="fr-FR" sz="1400" dirty="0" smtClean="0">
                  <a:solidFill>
                    <a:schemeClr val="bg1"/>
                  </a:solidFill>
                  <a:latin typeface="Segoe Pro Display Light" panose="020B0302040504020203" pitchFamily="34" charset="0"/>
                </a:rPr>
                <a:t> 2015</a:t>
              </a:r>
              <a:endParaRPr lang="fr-FR" sz="1400" dirty="0">
                <a:solidFill>
                  <a:schemeClr val="bg1"/>
                </a:solidFill>
                <a:latin typeface="Segoe Pro Display Light" panose="020B0302040504020203" pitchFamily="34" charset="0"/>
              </a:endParaRPr>
            </a:p>
          </p:txBody>
        </p:sp>
        <p:sp>
          <p:nvSpPr>
            <p:cNvPr id="10" name="ZoneTexte 11"/>
            <p:cNvSpPr txBox="1"/>
            <p:nvPr userDrawn="1"/>
          </p:nvSpPr>
          <p:spPr>
            <a:xfrm>
              <a:off x="6650285" y="6652969"/>
              <a:ext cx="1159292" cy="307777"/>
            </a:xfrm>
            <a:prstGeom prst="rect">
              <a:avLst/>
            </a:prstGeom>
            <a:noFill/>
          </p:spPr>
          <p:txBody>
            <a:bodyPr wrap="none" rtlCol="0">
              <a:spAutoFit/>
            </a:bodyPr>
            <a:lstStyle/>
            <a:p>
              <a:r>
                <a:rPr lang="fr-FR" sz="1400" dirty="0" smtClean="0">
                  <a:solidFill>
                    <a:schemeClr val="bg1"/>
                  </a:solidFill>
                  <a:latin typeface="Segoe Pro Display Light" panose="020B0302040504020203" pitchFamily="34" charset="0"/>
                </a:rPr>
                <a:t>#</a:t>
              </a:r>
              <a:r>
                <a:rPr lang="fr-FR" sz="1400" dirty="0" err="1" smtClean="0">
                  <a:solidFill>
                    <a:schemeClr val="bg1"/>
                  </a:solidFill>
                  <a:latin typeface="Segoe Pro Display Light" panose="020B0302040504020203" pitchFamily="34" charset="0"/>
                </a:rPr>
                <a:t>mstechdays</a:t>
              </a:r>
              <a:endParaRPr lang="fr-FR" sz="1400" dirty="0">
                <a:solidFill>
                  <a:schemeClr val="bg1"/>
                </a:solidFill>
                <a:latin typeface="Segoe Pro Display Light" panose="020B0302040504020203" pitchFamily="34" charset="0"/>
              </a:endParaRPr>
            </a:p>
          </p:txBody>
        </p:sp>
      </p:grpSp>
      <p:pic>
        <p:nvPicPr>
          <p:cNvPr id="15" name="Imag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6" y="1913084"/>
            <a:ext cx="5001322" cy="2810267"/>
          </a:xfrm>
          <a:prstGeom prst="rect">
            <a:avLst/>
          </a:prstGeom>
          <a:noFill/>
          <a:ln>
            <a:noFill/>
          </a:ln>
        </p:spPr>
      </p:pic>
      <p:sp>
        <p:nvSpPr>
          <p:cNvPr id="16" name="Rectangle 15"/>
          <p:cNvSpPr/>
          <p:nvPr userDrawn="1"/>
        </p:nvSpPr>
        <p:spPr bwMode="auto">
          <a:xfrm>
            <a:off x="4994101" y="1913084"/>
            <a:ext cx="1595026" cy="28083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25"/>
          <p:cNvSpPr>
            <a:spLocks noEditPoints="1"/>
          </p:cNvSpPr>
          <p:nvPr userDrawn="1"/>
        </p:nvSpPr>
        <p:spPr bwMode="black">
          <a:xfrm rot="10800000">
            <a:off x="5453340" y="3092405"/>
            <a:ext cx="692889" cy="692889"/>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 name="Rectangle 17"/>
          <p:cNvSpPr/>
          <p:nvPr userDrawn="1"/>
        </p:nvSpPr>
        <p:spPr>
          <a:xfrm>
            <a:off x="6589127" y="1913085"/>
            <a:ext cx="5847348" cy="2808313"/>
          </a:xfrm>
          <a:prstGeom prst="rect">
            <a:avLst/>
          </a:prstGeom>
          <a:solidFill>
            <a:srgbClr val="9B4F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 name="Text Placeholder 7"/>
          <p:cNvSpPr>
            <a:spLocks noGrp="1"/>
          </p:cNvSpPr>
          <p:nvPr>
            <p:ph type="body" sz="quarter" idx="10" hasCustomPrompt="1"/>
          </p:nvPr>
        </p:nvSpPr>
        <p:spPr>
          <a:xfrm>
            <a:off x="7154863" y="2417763"/>
            <a:ext cx="4679950" cy="1551194"/>
          </a:xfrm>
          <a:prstGeom prst="rect">
            <a:avLst/>
          </a:prstGeom>
        </p:spPr>
        <p:txBody>
          <a:bodyPr/>
          <a:lstStyle>
            <a:lvl1pPr marL="0" indent="0">
              <a:buFontTx/>
              <a:buNone/>
              <a:defRPr>
                <a:solidFill>
                  <a:schemeClr val="bg1"/>
                </a:solidFill>
              </a:defRPr>
            </a:lvl1pPr>
            <a:lvl2pPr marL="342900" indent="0">
              <a:buFontTx/>
              <a:buNone/>
              <a:defRPr>
                <a:solidFill>
                  <a:schemeClr val="bg1"/>
                </a:solidFill>
              </a:defRPr>
            </a:lvl2pPr>
          </a:lstStyle>
          <a:p>
            <a:pPr lvl="0"/>
            <a:r>
              <a:rPr lang="en-US" dirty="0" smtClean="0"/>
              <a:t>Main Video Title</a:t>
            </a:r>
          </a:p>
          <a:p>
            <a:pPr lvl="1"/>
            <a:r>
              <a:rPr lang="en-US" dirty="0" err="1" smtClean="0"/>
              <a:t>SubTitle</a:t>
            </a:r>
            <a:endParaRPr lang="en-US" dirty="0" smtClean="0"/>
          </a:p>
        </p:txBody>
      </p:sp>
      <p:sp>
        <p:nvSpPr>
          <p:cNvPr id="21" name="Text Placeholder 19"/>
          <p:cNvSpPr>
            <a:spLocks noGrp="1"/>
          </p:cNvSpPr>
          <p:nvPr>
            <p:ph type="body" sz="quarter" idx="15"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sp>
        <p:nvSpPr>
          <p:cNvPr id="20" name="Title 1"/>
          <p:cNvSpPr>
            <a:spLocks noGrp="1"/>
          </p:cNvSpPr>
          <p:nvPr>
            <p:ph type="title" hasCustomPrompt="1"/>
          </p:nvPr>
        </p:nvSpPr>
        <p:spPr>
          <a:xfrm>
            <a:off x="274639" y="295274"/>
            <a:ext cx="11889564" cy="593860"/>
          </a:xfrm>
        </p:spPr>
        <p:txBody>
          <a:bodyPr lIns="324000" rIns="144000"/>
          <a:lstStyle>
            <a:lvl1pPr>
              <a:defRPr sz="4800"/>
            </a:lvl1pPr>
          </a:lstStyle>
          <a:p>
            <a:r>
              <a:rPr lang="en-US" dirty="0" err="1" smtClean="0"/>
              <a:t>Vidéo</a:t>
            </a:r>
            <a:endParaRPr lang="en-US" dirty="0"/>
          </a:p>
        </p:txBody>
      </p:sp>
    </p:spTree>
    <p:extLst>
      <p:ext uri="{BB962C8B-B14F-4D97-AF65-F5344CB8AC3E}">
        <p14:creationId xmlns:p14="http://schemas.microsoft.com/office/powerpoint/2010/main" val="341629867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émo">
    <p:spTree>
      <p:nvGrpSpPr>
        <p:cNvPr id="1" name=""/>
        <p:cNvGrpSpPr/>
        <p:nvPr/>
      </p:nvGrpSpPr>
      <p:grpSpPr>
        <a:xfrm>
          <a:off x="0" y="0"/>
          <a:ext cx="0" cy="0"/>
          <a:chOff x="0" y="0"/>
          <a:chExt cx="0" cy="0"/>
        </a:xfrm>
      </p:grpSpPr>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2" name="Group 11"/>
          <p:cNvGrpSpPr/>
          <p:nvPr userDrawn="1"/>
        </p:nvGrpSpPr>
        <p:grpSpPr>
          <a:xfrm>
            <a:off x="6152588" y="6634306"/>
            <a:ext cx="6283887" cy="360219"/>
            <a:chOff x="6152588" y="6634306"/>
            <a:chExt cx="6283887" cy="360219"/>
          </a:xfrm>
        </p:grpSpPr>
        <p:sp>
          <p:nvSpPr>
            <p:cNvPr id="7" name="Rectangle 6"/>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10"/>
            <p:cNvSpPr txBox="1"/>
            <p:nvPr userDrawn="1"/>
          </p:nvSpPr>
          <p:spPr>
            <a:xfrm>
              <a:off x="10829178" y="6652969"/>
              <a:ext cx="1253869" cy="307777"/>
            </a:xfrm>
            <a:prstGeom prst="rect">
              <a:avLst/>
            </a:prstGeom>
            <a:noFill/>
          </p:spPr>
          <p:txBody>
            <a:bodyPr wrap="none" rtlCol="0">
              <a:spAutoFit/>
            </a:bodyPr>
            <a:lstStyle/>
            <a:p>
              <a:r>
                <a:rPr lang="fr-FR" sz="1400" dirty="0" err="1" smtClean="0">
                  <a:solidFill>
                    <a:schemeClr val="bg1"/>
                  </a:solidFill>
                  <a:latin typeface="Segoe Pro Display Light" panose="020B0302040504020203" pitchFamily="34" charset="0"/>
                </a:rPr>
                <a:t>tech.days</a:t>
              </a:r>
              <a:r>
                <a:rPr lang="fr-FR" sz="1400" dirty="0" smtClean="0">
                  <a:solidFill>
                    <a:schemeClr val="bg1"/>
                  </a:solidFill>
                  <a:latin typeface="Segoe Pro Display Light" panose="020B0302040504020203" pitchFamily="34" charset="0"/>
                </a:rPr>
                <a:t> 2015</a:t>
              </a:r>
              <a:endParaRPr lang="fr-FR" sz="1400" dirty="0">
                <a:solidFill>
                  <a:schemeClr val="bg1"/>
                </a:solidFill>
                <a:latin typeface="Segoe Pro Display Light" panose="020B0302040504020203" pitchFamily="34" charset="0"/>
              </a:endParaRPr>
            </a:p>
          </p:txBody>
        </p:sp>
        <p:sp>
          <p:nvSpPr>
            <p:cNvPr id="10" name="ZoneTexte 11"/>
            <p:cNvSpPr txBox="1"/>
            <p:nvPr userDrawn="1"/>
          </p:nvSpPr>
          <p:spPr>
            <a:xfrm>
              <a:off x="6650285" y="6652969"/>
              <a:ext cx="1159292" cy="307777"/>
            </a:xfrm>
            <a:prstGeom prst="rect">
              <a:avLst/>
            </a:prstGeom>
            <a:noFill/>
          </p:spPr>
          <p:txBody>
            <a:bodyPr wrap="none" rtlCol="0">
              <a:spAutoFit/>
            </a:bodyPr>
            <a:lstStyle/>
            <a:p>
              <a:r>
                <a:rPr lang="fr-FR" sz="1400" dirty="0" smtClean="0">
                  <a:solidFill>
                    <a:schemeClr val="bg1"/>
                  </a:solidFill>
                  <a:latin typeface="Segoe Pro Display Light" panose="020B0302040504020203" pitchFamily="34" charset="0"/>
                </a:rPr>
                <a:t>#</a:t>
              </a:r>
              <a:r>
                <a:rPr lang="fr-FR" sz="1400" dirty="0" err="1" smtClean="0">
                  <a:solidFill>
                    <a:schemeClr val="bg1"/>
                  </a:solidFill>
                  <a:latin typeface="Segoe Pro Display Light" panose="020B0302040504020203" pitchFamily="34" charset="0"/>
                </a:rPr>
                <a:t>mstechdays</a:t>
              </a:r>
              <a:endParaRPr lang="fr-FR" sz="1400" dirty="0">
                <a:solidFill>
                  <a:schemeClr val="bg1"/>
                </a:solidFill>
                <a:latin typeface="Segoe Pro Display Light" panose="020B0302040504020203" pitchFamily="34" charset="0"/>
              </a:endParaRPr>
            </a:p>
          </p:txBody>
        </p:sp>
      </p:grpSp>
      <p:pic>
        <p:nvPicPr>
          <p:cNvPr id="15" name="Imag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6" y="1913084"/>
            <a:ext cx="5001322" cy="2810267"/>
          </a:xfrm>
          <a:prstGeom prst="rect">
            <a:avLst/>
          </a:prstGeom>
          <a:noFill/>
          <a:ln>
            <a:noFill/>
          </a:ln>
        </p:spPr>
      </p:pic>
      <p:sp>
        <p:nvSpPr>
          <p:cNvPr id="16" name="Rectangle 15"/>
          <p:cNvSpPr/>
          <p:nvPr userDrawn="1"/>
        </p:nvSpPr>
        <p:spPr bwMode="auto">
          <a:xfrm>
            <a:off x="4994101" y="1913084"/>
            <a:ext cx="1595026" cy="28083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a:xfrm>
            <a:off x="6589127" y="1913085"/>
            <a:ext cx="5847348" cy="2808313"/>
          </a:xfrm>
          <a:prstGeom prst="rect">
            <a:avLst/>
          </a:prstGeom>
          <a:solidFill>
            <a:srgbClr val="9B4F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 name="Text Placeholder 7"/>
          <p:cNvSpPr>
            <a:spLocks noGrp="1"/>
          </p:cNvSpPr>
          <p:nvPr>
            <p:ph type="body" sz="quarter" idx="10" hasCustomPrompt="1"/>
          </p:nvPr>
        </p:nvSpPr>
        <p:spPr>
          <a:xfrm>
            <a:off x="7154863" y="2417763"/>
            <a:ext cx="4679950" cy="1551194"/>
          </a:xfrm>
          <a:prstGeom prst="rect">
            <a:avLst/>
          </a:prstGeom>
        </p:spPr>
        <p:txBody>
          <a:bodyPr/>
          <a:lstStyle>
            <a:lvl1pPr marL="0" indent="0">
              <a:buFontTx/>
              <a:buNone/>
              <a:defRPr>
                <a:solidFill>
                  <a:schemeClr val="bg1"/>
                </a:solidFill>
              </a:defRPr>
            </a:lvl1pPr>
            <a:lvl2pPr marL="342900" indent="0">
              <a:buFontTx/>
              <a:buNone/>
              <a:defRPr>
                <a:solidFill>
                  <a:schemeClr val="bg1"/>
                </a:solidFill>
              </a:defRPr>
            </a:lvl2pPr>
          </a:lstStyle>
          <a:p>
            <a:pPr lvl="0"/>
            <a:r>
              <a:rPr lang="en-US" dirty="0" err="1" smtClean="0"/>
              <a:t>Démo</a:t>
            </a:r>
            <a:endParaRPr lang="en-US" dirty="0" smtClean="0"/>
          </a:p>
        </p:txBody>
      </p:sp>
      <p:sp>
        <p:nvSpPr>
          <p:cNvPr id="21" name="Text Placeholder 19"/>
          <p:cNvSpPr>
            <a:spLocks noGrp="1"/>
          </p:cNvSpPr>
          <p:nvPr>
            <p:ph type="body" sz="quarter" idx="15"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sp>
        <p:nvSpPr>
          <p:cNvPr id="14" name="Title 1"/>
          <p:cNvSpPr>
            <a:spLocks noGrp="1"/>
          </p:cNvSpPr>
          <p:nvPr>
            <p:ph type="title" hasCustomPrompt="1"/>
          </p:nvPr>
        </p:nvSpPr>
        <p:spPr>
          <a:xfrm>
            <a:off x="274639" y="295274"/>
            <a:ext cx="11889564" cy="593860"/>
          </a:xfrm>
        </p:spPr>
        <p:txBody>
          <a:bodyPr lIns="324000" rIns="144000"/>
          <a:lstStyle>
            <a:lvl1pPr>
              <a:defRPr sz="4800"/>
            </a:lvl1pPr>
          </a:lstStyle>
          <a:p>
            <a:r>
              <a:rPr lang="en-US" dirty="0" err="1" smtClean="0"/>
              <a:t>Démo</a:t>
            </a:r>
            <a:endParaRPr lang="en-US" dirty="0"/>
          </a:p>
        </p:txBody>
      </p:sp>
    </p:spTree>
    <p:extLst>
      <p:ext uri="{BB962C8B-B14F-4D97-AF65-F5344CB8AC3E}">
        <p14:creationId xmlns:p14="http://schemas.microsoft.com/office/powerpoint/2010/main" val="133487016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de">
    <p:bg>
      <p:bgPr>
        <a:blipFill dpi="0" rotWithShape="1">
          <a:blip r:embed="rId3">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74639" y="295274"/>
            <a:ext cx="11889564" cy="593860"/>
          </a:xfrm>
        </p:spPr>
        <p:txBody>
          <a:bodyPr lIns="144000" rIns="144000"/>
          <a:lstStyle>
            <a:lvl1pPr>
              <a:defRPr sz="4800">
                <a:solidFill>
                  <a:schemeClr val="bg1"/>
                </a:solidFill>
              </a:defRPr>
            </a:lvl1pPr>
          </a:lstStyle>
          <a:p>
            <a:r>
              <a:rPr lang="en-US" dirty="0" smtClean="0"/>
              <a:t>Code</a:t>
            </a:r>
            <a:endParaRPr lang="en-US" dirty="0"/>
          </a:p>
        </p:txBody>
      </p:sp>
      <p:sp>
        <p:nvSpPr>
          <p:cNvPr id="17" name="Rectangle 16"/>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ext Placeholder 6"/>
          <p:cNvSpPr>
            <a:spLocks noGrp="1"/>
          </p:cNvSpPr>
          <p:nvPr>
            <p:ph type="body" sz="quarter" idx="10"/>
          </p:nvPr>
        </p:nvSpPr>
        <p:spPr>
          <a:xfrm>
            <a:off x="354013" y="1625601"/>
            <a:ext cx="11696700" cy="4895998"/>
          </a:xfrm>
          <a:prstGeom prst="rect">
            <a:avLst/>
          </a:prstGeom>
          <a:solidFill>
            <a:schemeClr val="tx1"/>
          </a:solidFill>
        </p:spPr>
        <p:txBody>
          <a:bodyPr/>
          <a:lstStyle>
            <a:lvl1pPr marL="0" indent="0">
              <a:buNone/>
              <a:defRPr sz="4000">
                <a:noFill/>
              </a:defRPr>
            </a:lvl1pPr>
            <a:lvl2pPr marL="342900" indent="0">
              <a:buNone/>
              <a:defRPr/>
            </a:lvl2pPr>
            <a:lvl3pPr marL="571500" indent="0">
              <a:buNone/>
              <a:defRPr/>
            </a:lvl3pPr>
            <a:lvl4pPr marL="800100" indent="0">
              <a:buNone/>
              <a:defRPr/>
            </a:lvl4pPr>
            <a:lvl5pPr marL="1028700" indent="0">
              <a:buNone/>
              <a:defRPr/>
            </a:lvl5pPr>
          </a:lstStyle>
          <a:p>
            <a:pPr lvl="0"/>
            <a:r>
              <a:rPr lang="en-US" sz="2800" smtClean="0">
                <a:solidFill>
                  <a:srgbClr val="0000FF"/>
                </a:solidFill>
                <a:highlight>
                  <a:srgbClr val="FFFFFF"/>
                </a:highlight>
              </a:rPr>
              <a:t>Edit Master text styles</a:t>
            </a:r>
          </a:p>
        </p:txBody>
      </p:sp>
      <p:grpSp>
        <p:nvGrpSpPr>
          <p:cNvPr id="19" name="Group 18"/>
          <p:cNvGrpSpPr/>
          <p:nvPr userDrawn="1"/>
        </p:nvGrpSpPr>
        <p:grpSpPr>
          <a:xfrm>
            <a:off x="6152588" y="6634306"/>
            <a:ext cx="6283887" cy="360219"/>
            <a:chOff x="6152588" y="6634306"/>
            <a:chExt cx="6283887" cy="360219"/>
          </a:xfrm>
        </p:grpSpPr>
        <p:sp>
          <p:nvSpPr>
            <p:cNvPr id="20" name="Rectangle 19"/>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10"/>
            <p:cNvSpPr txBox="1"/>
            <p:nvPr userDrawn="1"/>
          </p:nvSpPr>
          <p:spPr>
            <a:xfrm>
              <a:off x="10829178" y="6652969"/>
              <a:ext cx="1305357" cy="307777"/>
            </a:xfrm>
            <a:prstGeom prst="rect">
              <a:avLst/>
            </a:prstGeom>
            <a:noFill/>
          </p:spPr>
          <p:txBody>
            <a:bodyPr wrap="none" rtlCol="0">
              <a:spAutoFit/>
            </a:bodyPr>
            <a:lstStyle/>
            <a:p>
              <a:r>
                <a:rPr lang="fr-FR" sz="1400" dirty="0" err="1" smtClean="0">
                  <a:solidFill>
                    <a:schemeClr val="tx1"/>
                  </a:solidFill>
                  <a:latin typeface="Segoe Pro Display Light" panose="020B0302040504020203" pitchFamily="34" charset="0"/>
                </a:rPr>
                <a:t>tech.days</a:t>
              </a:r>
              <a:r>
                <a:rPr lang="fr-FR" sz="1400" dirty="0" smtClean="0">
                  <a:solidFill>
                    <a:schemeClr val="tx1"/>
                  </a:solidFill>
                  <a:latin typeface="Segoe Pro Display Light" panose="020B0302040504020203" pitchFamily="34" charset="0"/>
                </a:rPr>
                <a:t> 2015</a:t>
              </a:r>
              <a:endParaRPr lang="fr-FR" sz="1400" dirty="0">
                <a:solidFill>
                  <a:schemeClr val="tx1"/>
                </a:solidFill>
                <a:latin typeface="Segoe Pro Display Light" panose="020B0302040504020203" pitchFamily="34" charset="0"/>
              </a:endParaRPr>
            </a:p>
          </p:txBody>
        </p:sp>
        <p:sp>
          <p:nvSpPr>
            <p:cNvPr id="23" name="ZoneTexte 11"/>
            <p:cNvSpPr txBox="1"/>
            <p:nvPr userDrawn="1"/>
          </p:nvSpPr>
          <p:spPr>
            <a:xfrm>
              <a:off x="6650285" y="6652969"/>
              <a:ext cx="1196353" cy="307777"/>
            </a:xfrm>
            <a:prstGeom prst="rect">
              <a:avLst/>
            </a:prstGeom>
            <a:noFill/>
          </p:spPr>
          <p:txBody>
            <a:bodyPr wrap="none" rtlCol="0">
              <a:spAutoFit/>
            </a:bodyPr>
            <a:lstStyle/>
            <a:p>
              <a:r>
                <a:rPr lang="fr-FR" sz="1400" kern="1200" dirty="0" smtClean="0">
                  <a:solidFill>
                    <a:schemeClr val="tx1"/>
                  </a:solidFill>
                  <a:latin typeface="Segoe Pro Display Light" panose="020B0302040504020203" pitchFamily="34" charset="0"/>
                  <a:ea typeface="+mn-ea"/>
                  <a:cs typeface="+mn-cs"/>
                </a:rPr>
                <a:t>#</a:t>
              </a:r>
              <a:r>
                <a:rPr lang="fr-FR" sz="1400" kern="1200" dirty="0" err="1" smtClean="0">
                  <a:solidFill>
                    <a:schemeClr val="tx1"/>
                  </a:solidFill>
                  <a:latin typeface="Segoe Pro Display Light" panose="020B0302040504020203" pitchFamily="34" charset="0"/>
                  <a:ea typeface="+mn-ea"/>
                  <a:cs typeface="+mn-cs"/>
                </a:rPr>
                <a:t>mstechdays</a:t>
              </a:r>
              <a:endParaRPr lang="fr-FR" sz="1400" kern="1200" dirty="0">
                <a:solidFill>
                  <a:schemeClr val="tx1"/>
                </a:solidFill>
                <a:latin typeface="Segoe Pro Display Light" panose="020B0302040504020203" pitchFamily="34" charset="0"/>
                <a:ea typeface="+mn-ea"/>
                <a:cs typeface="+mn-cs"/>
              </a:endParaRPr>
            </a:p>
          </p:txBody>
        </p:sp>
      </p:grpSp>
      <p:sp>
        <p:nvSpPr>
          <p:cNvPr id="25" name="Text Placeholder 19"/>
          <p:cNvSpPr>
            <a:spLocks noGrp="1"/>
          </p:cNvSpPr>
          <p:nvPr>
            <p:ph type="body" sz="quarter" idx="15"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spTree>
    <p:extLst>
      <p:ext uri="{BB962C8B-B14F-4D97-AF65-F5344CB8AC3E}">
        <p14:creationId xmlns:p14="http://schemas.microsoft.com/office/powerpoint/2010/main" val="38358126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2" name="Group 11"/>
          <p:cNvGrpSpPr/>
          <p:nvPr userDrawn="1"/>
        </p:nvGrpSpPr>
        <p:grpSpPr>
          <a:xfrm>
            <a:off x="6152588" y="6634306"/>
            <a:ext cx="6283887" cy="360219"/>
            <a:chOff x="6152588" y="6634306"/>
            <a:chExt cx="6283887" cy="360219"/>
          </a:xfrm>
        </p:grpSpPr>
        <p:sp>
          <p:nvSpPr>
            <p:cNvPr id="7" name="Rectangle 6"/>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10"/>
            <p:cNvSpPr txBox="1"/>
            <p:nvPr userDrawn="1"/>
          </p:nvSpPr>
          <p:spPr>
            <a:xfrm>
              <a:off x="10829178" y="6652969"/>
              <a:ext cx="1253869" cy="307777"/>
            </a:xfrm>
            <a:prstGeom prst="rect">
              <a:avLst/>
            </a:prstGeom>
            <a:noFill/>
          </p:spPr>
          <p:txBody>
            <a:bodyPr wrap="none" rtlCol="0">
              <a:spAutoFit/>
            </a:bodyPr>
            <a:lstStyle/>
            <a:p>
              <a:r>
                <a:rPr lang="fr-FR" sz="1400" dirty="0" err="1" smtClean="0">
                  <a:solidFill>
                    <a:schemeClr val="bg1"/>
                  </a:solidFill>
                  <a:latin typeface="Segoe Pro Display Light" panose="020B0302040504020203" pitchFamily="34" charset="0"/>
                </a:rPr>
                <a:t>tech.days</a:t>
              </a:r>
              <a:r>
                <a:rPr lang="fr-FR" sz="1400" dirty="0" smtClean="0">
                  <a:solidFill>
                    <a:schemeClr val="bg1"/>
                  </a:solidFill>
                  <a:latin typeface="Segoe Pro Display Light" panose="020B0302040504020203" pitchFamily="34" charset="0"/>
                </a:rPr>
                <a:t> 2015</a:t>
              </a:r>
              <a:endParaRPr lang="fr-FR" sz="1400" dirty="0">
                <a:solidFill>
                  <a:schemeClr val="bg1"/>
                </a:solidFill>
                <a:latin typeface="Segoe Pro Display Light" panose="020B0302040504020203" pitchFamily="34" charset="0"/>
              </a:endParaRPr>
            </a:p>
          </p:txBody>
        </p:sp>
        <p:sp>
          <p:nvSpPr>
            <p:cNvPr id="10" name="ZoneTexte 11"/>
            <p:cNvSpPr txBox="1"/>
            <p:nvPr userDrawn="1"/>
          </p:nvSpPr>
          <p:spPr>
            <a:xfrm>
              <a:off x="6650285" y="6652969"/>
              <a:ext cx="1159292" cy="307777"/>
            </a:xfrm>
            <a:prstGeom prst="rect">
              <a:avLst/>
            </a:prstGeom>
            <a:noFill/>
          </p:spPr>
          <p:txBody>
            <a:bodyPr wrap="none" rtlCol="0">
              <a:spAutoFit/>
            </a:bodyPr>
            <a:lstStyle/>
            <a:p>
              <a:r>
                <a:rPr lang="fr-FR" sz="1400" dirty="0" smtClean="0">
                  <a:solidFill>
                    <a:schemeClr val="bg1"/>
                  </a:solidFill>
                  <a:latin typeface="Segoe Pro Display Light" panose="020B0302040504020203" pitchFamily="34" charset="0"/>
                </a:rPr>
                <a:t>#</a:t>
              </a:r>
              <a:r>
                <a:rPr lang="fr-FR" sz="1400" dirty="0" err="1" smtClean="0">
                  <a:solidFill>
                    <a:schemeClr val="bg1"/>
                  </a:solidFill>
                  <a:latin typeface="Segoe Pro Display Light" panose="020B0302040504020203" pitchFamily="34" charset="0"/>
                </a:rPr>
                <a:t>mstechdays</a:t>
              </a:r>
              <a:endParaRPr lang="fr-FR" sz="1400" dirty="0">
                <a:solidFill>
                  <a:schemeClr val="bg1"/>
                </a:solidFill>
                <a:latin typeface="Segoe Pro Display Light" panose="020B0302040504020203" pitchFamily="34" charset="0"/>
              </a:endParaRPr>
            </a:p>
          </p:txBody>
        </p:sp>
      </p:grpSp>
      <p:sp>
        <p:nvSpPr>
          <p:cNvPr id="13" name="Text Placeholder 19"/>
          <p:cNvSpPr>
            <a:spLocks noGrp="1"/>
          </p:cNvSpPr>
          <p:nvPr>
            <p:ph type="body" sz="quarter" idx="15"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sp>
        <p:nvSpPr>
          <p:cNvPr id="11" name="Title 1"/>
          <p:cNvSpPr>
            <a:spLocks noGrp="1"/>
          </p:cNvSpPr>
          <p:nvPr>
            <p:ph type="title" hasCustomPrompt="1"/>
          </p:nvPr>
        </p:nvSpPr>
        <p:spPr>
          <a:xfrm>
            <a:off x="274639" y="295274"/>
            <a:ext cx="11889564" cy="593860"/>
          </a:xfrm>
        </p:spPr>
        <p:txBody>
          <a:bodyPr lIns="324000" rIns="144000"/>
          <a:lstStyle>
            <a:lvl1pPr>
              <a:defRPr sz="4800"/>
            </a:lvl1pPr>
          </a:lstStyle>
          <a:p>
            <a:r>
              <a:rPr lang="en-US" dirty="0" err="1" smtClean="0"/>
              <a:t>Titre</a:t>
            </a:r>
            <a:endParaRPr lang="en-US" dirty="0"/>
          </a:p>
        </p:txBody>
      </p:sp>
    </p:spTree>
    <p:extLst>
      <p:ext uri="{BB962C8B-B14F-4D97-AF65-F5344CB8AC3E}">
        <p14:creationId xmlns:p14="http://schemas.microsoft.com/office/powerpoint/2010/main" val="388894158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756000"/>
          </a:xfrm>
          <a:prstGeom prst="rect">
            <a:avLst/>
          </a:prstGeom>
        </p:spPr>
        <p:txBody>
          <a:bodyPr vert="horz" wrap="square" lIns="146304" tIns="91440" rIns="146304" bIns="91440" rtlCol="0" anchor="t">
            <a:noAutofit/>
          </a:bodyPr>
          <a:lstStyle/>
          <a:p>
            <a:r>
              <a:rPr lang="fr-FR" dirty="0" smtClean="0"/>
              <a:t>Modifiez le style du titre</a:t>
            </a:r>
            <a:endParaRPr lang="en-US" dirty="0"/>
          </a:p>
        </p:txBody>
      </p:sp>
      <p:pic>
        <p:nvPicPr>
          <p:cNvPr id="7" name="Picture 6"/>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rot="5400000">
            <a:off x="9461109" y="3177506"/>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6" r:id="rId1"/>
    <p:sldLayoutId id="2147484137" r:id="rId2"/>
    <p:sldLayoutId id="2147484154" r:id="rId3"/>
    <p:sldLayoutId id="2147484152" r:id="rId4"/>
    <p:sldLayoutId id="2147484147" r:id="rId5"/>
    <p:sldLayoutId id="2147484149" r:id="rId6"/>
    <p:sldLayoutId id="2147484155" r:id="rId7"/>
    <p:sldLayoutId id="2147484172" r:id="rId8"/>
    <p:sldLayoutId id="2147484150" r:id="rId9"/>
    <p:sldLayoutId id="2147484132" r:id="rId10"/>
    <p:sldLayoutId id="2147484175" r:id="rId11"/>
  </p:sldLayoutIdLst>
  <p:transition>
    <p:fade/>
  </p:transition>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3153708466"/>
      </p:ext>
    </p:extLst>
  </p:cSld>
  <p:clrMap bg1="dk1" tx1="lt1" bg2="dk2" tx2="lt2" accent1="accent1" accent2="accent2" accent3="accent3" accent4="accent4" accent5="accent5" accent6="accent6" hlink="hlink" folHlink="folHlink"/>
  <p:sldLayoutIdLst>
    <p:sldLayoutId id="2147484186" r:id="rId1"/>
  </p:sldLayoutIdLst>
  <p:transition>
    <p:fade/>
  </p:transition>
  <p:timing>
    <p:tnLst>
      <p:par>
        <p:cTn id="1" dur="indefinite" restart="never" nodeType="tmRoot"/>
      </p:par>
    </p:tnLst>
  </p:timing>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799"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live.asp.net/" TargetMode="External"/><Relationship Id="rId3" Type="http://schemas.openxmlformats.org/officeDocument/2006/relationships/hyperlink" Target="https://www.youtube.com/playlist?list=PL0M0zPgJ3HSftTAAHttA3JQU4vOjXFquF" TargetMode="External"/><Relationship Id="rId7" Type="http://schemas.openxmlformats.org/officeDocument/2006/relationships/hyperlink" Target="http://blogs.msdn.com/b/webdev/" TargetMode="External"/><Relationship Id="rId2" Type="http://schemas.openxmlformats.org/officeDocument/2006/relationships/hyperlink" Target="http://docs.asp.net/" TargetMode="External"/><Relationship Id="rId1" Type="http://schemas.openxmlformats.org/officeDocument/2006/relationships/slideLayout" Target="../slideLayouts/slideLayout3.xml"/><Relationship Id="rId6" Type="http://schemas.openxmlformats.org/officeDocument/2006/relationships/hyperlink" Target="http://www.microsoftvirtualacademy.com/training-courses/initiation-asp-net-5" TargetMode="External"/><Relationship Id="rId5" Type="http://schemas.openxmlformats.org/officeDocument/2006/relationships/hyperlink" Target="https://github.com/aspnet/Home" TargetMode="External"/><Relationship Id="rId4" Type="http://schemas.openxmlformats.org/officeDocument/2006/relationships/hyperlink" Target="http://www.asp.net/vnex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hyperlink" Target="http://aka.ms/azure/msdn" TargetMode="External"/><Relationship Id="rId5" Type="http://schemas.openxmlformats.org/officeDocument/2006/relationships/hyperlink" Target="http://aka.ms/azure/essai" TargetMode="Externa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45656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Avec ASP.NET 5</a:t>
            </a:r>
            <a:endParaRPr lang="fr-FR" dirty="0"/>
          </a:p>
        </p:txBody>
      </p:sp>
      <p:sp>
        <p:nvSpPr>
          <p:cNvPr id="5" name="Text Placeholder 4"/>
          <p:cNvSpPr>
            <a:spLocks noGrp="1"/>
          </p:cNvSpPr>
          <p:nvPr>
            <p:ph type="body" sz="quarter" idx="15"/>
          </p:nvPr>
        </p:nvSpPr>
        <p:spPr/>
        <p:txBody>
          <a:bodyPr/>
          <a:lstStyle/>
          <a:p>
            <a:r>
              <a:rPr lang="fr-FR" dirty="0" smtClean="0"/>
              <a:t>ASP.NET 5</a:t>
            </a:r>
            <a:endParaRPr lang="fr-FR" dirty="0"/>
          </a:p>
        </p:txBody>
      </p:sp>
      <p:sp>
        <p:nvSpPr>
          <p:cNvPr id="20" name="Text Placeholder 3"/>
          <p:cNvSpPr>
            <a:spLocks noGrp="1"/>
          </p:cNvSpPr>
          <p:nvPr>
            <p:ph type="body" sz="quarter" idx="14"/>
          </p:nvPr>
        </p:nvSpPr>
        <p:spPr>
          <a:xfrm>
            <a:off x="274638" y="904974"/>
            <a:ext cx="11888787" cy="443365"/>
          </a:xfrm>
        </p:spPr>
        <p:txBody>
          <a:bodyPr/>
          <a:lstStyle/>
          <a:p>
            <a:r>
              <a:rPr lang="fr-FR" dirty="0" smtClean="0"/>
              <a:t>Les Framework applicatifs modernes</a:t>
            </a:r>
            <a:endParaRPr lang="fr-FR" dirty="0"/>
          </a:p>
        </p:txBody>
      </p:sp>
      <p:sp>
        <p:nvSpPr>
          <p:cNvPr id="24" name="Rectangle 23"/>
          <p:cNvSpPr/>
          <p:nvPr/>
        </p:nvSpPr>
        <p:spPr bwMode="auto">
          <a:xfrm>
            <a:off x="2542935" y="1481038"/>
            <a:ext cx="7364376" cy="4896544"/>
          </a:xfrm>
          <a:prstGeom prst="rect">
            <a:avLst/>
          </a:prstGeom>
          <a:solidFill>
            <a:srgbClr val="0072C6"/>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72000" tIns="72000" rIns="72000" bIns="7200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73" fontAlgn="base">
              <a:spcBef>
                <a:spcPct val="0"/>
              </a:spcBef>
              <a:spcAft>
                <a:spcPct val="0"/>
              </a:spcAft>
              <a:defRPr/>
            </a:pPr>
            <a:r>
              <a:rPr lang="en-US" sz="2400" kern="0" dirty="0" smtClean="0">
                <a:gradFill>
                  <a:gsLst>
                    <a:gs pos="0">
                      <a:srgbClr val="FFFFFF"/>
                    </a:gs>
                    <a:gs pos="100000">
                      <a:srgbClr val="FFFFFF"/>
                    </a:gs>
                  </a:gsLst>
                  <a:lin ang="5400000" scaled="0"/>
                </a:gradFill>
                <a:latin typeface="Segoe UI"/>
              </a:rPr>
              <a:t>MVC 6</a:t>
            </a:r>
            <a:endParaRPr lang="en-US" sz="2400" kern="0" dirty="0">
              <a:gradFill>
                <a:gsLst>
                  <a:gs pos="0">
                    <a:srgbClr val="FFFFFF"/>
                  </a:gs>
                  <a:gs pos="100000">
                    <a:srgbClr val="FFFFFF"/>
                  </a:gs>
                </a:gsLst>
                <a:lin ang="5400000" scaled="0"/>
              </a:gradFill>
              <a:latin typeface="Segoe UI"/>
            </a:endParaRPr>
          </a:p>
        </p:txBody>
      </p:sp>
      <p:sp>
        <p:nvSpPr>
          <p:cNvPr id="53" name="Rectangle 52"/>
          <p:cNvSpPr/>
          <p:nvPr/>
        </p:nvSpPr>
        <p:spPr bwMode="auto">
          <a:xfrm>
            <a:off x="2617837" y="1985094"/>
            <a:ext cx="2253949" cy="4320480"/>
          </a:xfrm>
          <a:prstGeom prst="rect">
            <a:avLst/>
          </a:prstGeom>
          <a:solidFill>
            <a:schemeClr val="bg1">
              <a:alpha val="25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kern="0" dirty="0">
                <a:gradFill>
                  <a:gsLst>
                    <a:gs pos="0">
                      <a:srgbClr val="FFFFFF"/>
                    </a:gs>
                    <a:gs pos="100000">
                      <a:srgbClr val="FFFFFF"/>
                    </a:gs>
                  </a:gsLst>
                  <a:lin ang="5400000" scaled="0"/>
                </a:gradFill>
              </a:rPr>
              <a:t>Web </a:t>
            </a:r>
            <a:r>
              <a:rPr lang="en-US" sz="2000" kern="0" dirty="0" smtClean="0">
                <a:gradFill>
                  <a:gsLst>
                    <a:gs pos="0">
                      <a:srgbClr val="FFFFFF"/>
                    </a:gs>
                    <a:gs pos="100000">
                      <a:srgbClr val="FFFFFF"/>
                    </a:gs>
                  </a:gsLst>
                  <a:lin ang="5400000" scaled="0"/>
                </a:gradFill>
              </a:rPr>
              <a:t>Pages</a:t>
            </a:r>
            <a:endParaRPr lang="en-US" sz="2000" kern="0" dirty="0">
              <a:gradFill>
                <a:gsLst>
                  <a:gs pos="0">
                    <a:srgbClr val="FFFFFF"/>
                  </a:gs>
                  <a:gs pos="100000">
                    <a:srgbClr val="FFFFFF"/>
                  </a:gs>
                </a:gsLst>
                <a:lin ang="5400000" scaled="0"/>
              </a:gradFill>
            </a:endParaRPr>
          </a:p>
        </p:txBody>
      </p:sp>
      <p:sp>
        <p:nvSpPr>
          <p:cNvPr id="54" name="Rectangle 53"/>
          <p:cNvSpPr/>
          <p:nvPr/>
        </p:nvSpPr>
        <p:spPr bwMode="auto">
          <a:xfrm>
            <a:off x="7562859" y="1985094"/>
            <a:ext cx="2255778" cy="4320480"/>
          </a:xfrm>
          <a:prstGeom prst="rect">
            <a:avLst/>
          </a:prstGeom>
          <a:solidFill>
            <a:schemeClr val="bg1">
              <a:alpha val="25000"/>
            </a:schemeClr>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defTabSz="914173" fontAlgn="base">
              <a:spcBef>
                <a:spcPct val="0"/>
              </a:spcBef>
              <a:spcAft>
                <a:spcPct val="0"/>
              </a:spcAft>
              <a:defRPr/>
            </a:pPr>
            <a:r>
              <a:rPr lang="en-US" sz="2000" kern="0" dirty="0">
                <a:gradFill>
                  <a:gsLst>
                    <a:gs pos="0">
                      <a:srgbClr val="FFFFFF"/>
                    </a:gs>
                    <a:gs pos="100000">
                      <a:srgbClr val="FFFFFF"/>
                    </a:gs>
                  </a:gsLst>
                  <a:lin ang="5400000" scaled="0"/>
                </a:gradFill>
                <a:latin typeface="Segoe UI"/>
              </a:rPr>
              <a:t>Web </a:t>
            </a:r>
            <a:r>
              <a:rPr lang="en-US" sz="2000" kern="0" dirty="0" smtClean="0">
                <a:gradFill>
                  <a:gsLst>
                    <a:gs pos="0">
                      <a:srgbClr val="FFFFFF"/>
                    </a:gs>
                    <a:gs pos="100000">
                      <a:srgbClr val="FFFFFF"/>
                    </a:gs>
                  </a:gsLst>
                  <a:lin ang="5400000" scaled="0"/>
                </a:gradFill>
                <a:latin typeface="Segoe UI"/>
              </a:rPr>
              <a:t>API</a:t>
            </a:r>
            <a:endParaRPr lang="en-US" sz="2000" kern="0" dirty="0">
              <a:gradFill>
                <a:gsLst>
                  <a:gs pos="0">
                    <a:srgbClr val="FFFFFF"/>
                  </a:gs>
                  <a:gs pos="100000">
                    <a:srgbClr val="FFFFFF"/>
                  </a:gs>
                </a:gsLst>
                <a:lin ang="5400000" scaled="0"/>
              </a:gradFill>
              <a:latin typeface="Segoe UI"/>
            </a:endParaRPr>
          </a:p>
        </p:txBody>
      </p:sp>
      <p:sp>
        <p:nvSpPr>
          <p:cNvPr id="55" name="Rectangle 54"/>
          <p:cNvSpPr/>
          <p:nvPr/>
        </p:nvSpPr>
        <p:spPr bwMode="auto">
          <a:xfrm>
            <a:off x="5052897" y="1985094"/>
            <a:ext cx="2330679" cy="4320480"/>
          </a:xfrm>
          <a:prstGeom prst="rect">
            <a:avLst/>
          </a:prstGeom>
          <a:solidFill>
            <a:schemeClr val="bg1">
              <a:alpha val="25000"/>
            </a:schemeClr>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72000" tIns="72000" rIns="72000" bIns="7200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73" fontAlgn="base">
              <a:spcBef>
                <a:spcPct val="0"/>
              </a:spcBef>
              <a:spcAft>
                <a:spcPct val="0"/>
              </a:spcAft>
              <a:defRPr/>
            </a:pPr>
            <a:r>
              <a:rPr lang="en-US" sz="2000" kern="0" dirty="0" smtClean="0">
                <a:gradFill>
                  <a:gsLst>
                    <a:gs pos="0">
                      <a:srgbClr val="FFFFFF"/>
                    </a:gs>
                    <a:gs pos="100000">
                      <a:srgbClr val="FFFFFF"/>
                    </a:gs>
                  </a:gsLst>
                  <a:lin ang="5400000" scaled="0"/>
                </a:gradFill>
                <a:latin typeface="Segoe UI"/>
              </a:rPr>
              <a:t>MVC</a:t>
            </a:r>
            <a:endParaRPr lang="en-US" sz="2000" kern="0" dirty="0">
              <a:gradFill>
                <a:gsLst>
                  <a:gs pos="0">
                    <a:srgbClr val="FFFFFF"/>
                  </a:gs>
                  <a:gs pos="100000">
                    <a:srgbClr val="FFFFFF"/>
                  </a:gs>
                </a:gsLst>
                <a:lin ang="5400000" scaled="0"/>
              </a:gradFill>
              <a:latin typeface="Segoe UI"/>
            </a:endParaRPr>
          </a:p>
        </p:txBody>
      </p:sp>
      <p:sp>
        <p:nvSpPr>
          <p:cNvPr id="39" name="Rectangle 38"/>
          <p:cNvSpPr/>
          <p:nvPr/>
        </p:nvSpPr>
        <p:spPr bwMode="auto">
          <a:xfrm>
            <a:off x="2722218" y="2499167"/>
            <a:ext cx="4482075" cy="448208"/>
          </a:xfrm>
          <a:prstGeom prst="rect">
            <a:avLst/>
          </a:prstGeom>
          <a:solidFill>
            <a:srgbClr val="442359"/>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p>
            <a:pPr algn="ctr" defTabSz="914173" fontAlgn="base">
              <a:spcBef>
                <a:spcPct val="0"/>
              </a:spcBef>
              <a:spcAft>
                <a:spcPct val="0"/>
              </a:spcAft>
            </a:pPr>
            <a:r>
              <a:rPr lang="en-US" sz="1961" kern="0" dirty="0">
                <a:gradFill>
                  <a:gsLst>
                    <a:gs pos="0">
                      <a:srgbClr val="FFFFFF"/>
                    </a:gs>
                    <a:gs pos="100000">
                      <a:srgbClr val="FFFFFF"/>
                    </a:gs>
                  </a:gsLst>
                  <a:lin ang="5400000" scaled="0"/>
                </a:gradFill>
                <a:latin typeface="Segoe UI"/>
              </a:rPr>
              <a:t>Razor</a:t>
            </a:r>
          </a:p>
        </p:txBody>
      </p:sp>
      <p:sp>
        <p:nvSpPr>
          <p:cNvPr id="41" name="Rectangle 40"/>
          <p:cNvSpPr/>
          <p:nvPr/>
        </p:nvSpPr>
        <p:spPr bwMode="auto">
          <a:xfrm>
            <a:off x="2722218" y="3035485"/>
            <a:ext cx="4482075" cy="448208"/>
          </a:xfrm>
          <a:prstGeom prst="rect">
            <a:avLst/>
          </a:prstGeom>
          <a:solidFill>
            <a:srgbClr val="442359"/>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p>
            <a:pPr algn="ctr" defTabSz="914173" fontAlgn="base">
              <a:spcBef>
                <a:spcPct val="0"/>
              </a:spcBef>
              <a:spcAft>
                <a:spcPct val="0"/>
              </a:spcAft>
            </a:pPr>
            <a:r>
              <a:rPr lang="en-US" sz="1961" kern="0" dirty="0" smtClean="0">
                <a:gradFill>
                  <a:gsLst>
                    <a:gs pos="0">
                      <a:srgbClr val="FFFFFF"/>
                    </a:gs>
                    <a:gs pos="100000">
                      <a:srgbClr val="FFFFFF"/>
                    </a:gs>
                  </a:gsLst>
                  <a:lin ang="5400000" scaled="0"/>
                </a:gradFill>
                <a:latin typeface="Segoe UI"/>
              </a:rPr>
              <a:t>HTML / Tag </a:t>
            </a:r>
            <a:r>
              <a:rPr lang="en-US" sz="1961" kern="0" dirty="0">
                <a:gradFill>
                  <a:gsLst>
                    <a:gs pos="0">
                      <a:srgbClr val="FFFFFF"/>
                    </a:gs>
                    <a:gs pos="100000">
                      <a:srgbClr val="FFFFFF"/>
                    </a:gs>
                  </a:gsLst>
                  <a:lin ang="5400000" scaled="0"/>
                </a:gradFill>
                <a:latin typeface="Segoe UI"/>
              </a:rPr>
              <a:t>Helpers</a:t>
            </a:r>
          </a:p>
        </p:txBody>
      </p:sp>
      <p:sp>
        <p:nvSpPr>
          <p:cNvPr id="42" name="Rectangle 41"/>
          <p:cNvSpPr/>
          <p:nvPr/>
        </p:nvSpPr>
        <p:spPr bwMode="auto">
          <a:xfrm>
            <a:off x="5234008" y="3571802"/>
            <a:ext cx="4478420" cy="448208"/>
          </a:xfrm>
          <a:prstGeom prst="rect">
            <a:avLst/>
          </a:prstGeom>
          <a:solidFill>
            <a:srgbClr val="442359"/>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p>
            <a:pPr algn="ctr" defTabSz="914173" fontAlgn="base">
              <a:spcBef>
                <a:spcPct val="0"/>
              </a:spcBef>
              <a:spcAft>
                <a:spcPct val="0"/>
              </a:spcAft>
            </a:pPr>
            <a:r>
              <a:rPr lang="en-US" sz="1961" kern="0" dirty="0">
                <a:gradFill>
                  <a:gsLst>
                    <a:gs pos="0">
                      <a:srgbClr val="FFFFFF"/>
                    </a:gs>
                    <a:gs pos="100000">
                      <a:srgbClr val="FFFFFF"/>
                    </a:gs>
                  </a:gsLst>
                  <a:lin ang="5400000" scaled="0"/>
                </a:gradFill>
                <a:latin typeface="Segoe UI"/>
              </a:rPr>
              <a:t>Controllers</a:t>
            </a:r>
          </a:p>
        </p:txBody>
      </p:sp>
      <p:sp>
        <p:nvSpPr>
          <p:cNvPr id="45" name="Rectangle 44"/>
          <p:cNvSpPr/>
          <p:nvPr/>
        </p:nvSpPr>
        <p:spPr bwMode="auto">
          <a:xfrm>
            <a:off x="5234008" y="4106806"/>
            <a:ext cx="4478420" cy="448208"/>
          </a:xfrm>
          <a:prstGeom prst="rect">
            <a:avLst/>
          </a:prstGeom>
          <a:solidFill>
            <a:srgbClr val="442359"/>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p>
            <a:pPr algn="ctr" defTabSz="914173" fontAlgn="base">
              <a:spcBef>
                <a:spcPct val="0"/>
              </a:spcBef>
              <a:spcAft>
                <a:spcPct val="0"/>
              </a:spcAft>
            </a:pPr>
            <a:r>
              <a:rPr lang="en-US" sz="1961" kern="0" dirty="0">
                <a:gradFill>
                  <a:gsLst>
                    <a:gs pos="0">
                      <a:srgbClr val="FFFFFF"/>
                    </a:gs>
                    <a:gs pos="100000">
                      <a:srgbClr val="FFFFFF"/>
                    </a:gs>
                  </a:gsLst>
                  <a:lin ang="5400000" scaled="0"/>
                </a:gradFill>
                <a:latin typeface="Segoe UI"/>
              </a:rPr>
              <a:t>Actions</a:t>
            </a:r>
          </a:p>
        </p:txBody>
      </p:sp>
      <p:sp>
        <p:nvSpPr>
          <p:cNvPr id="47" name="Rectangle 46"/>
          <p:cNvSpPr/>
          <p:nvPr/>
        </p:nvSpPr>
        <p:spPr bwMode="auto">
          <a:xfrm>
            <a:off x="5234008" y="4644655"/>
            <a:ext cx="4478420" cy="448208"/>
          </a:xfrm>
          <a:prstGeom prst="rect">
            <a:avLst/>
          </a:prstGeom>
          <a:solidFill>
            <a:srgbClr val="442359"/>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p>
            <a:pPr algn="ctr" defTabSz="914173" fontAlgn="base">
              <a:spcBef>
                <a:spcPct val="0"/>
              </a:spcBef>
              <a:spcAft>
                <a:spcPct val="0"/>
              </a:spcAft>
            </a:pPr>
            <a:r>
              <a:rPr lang="en-US" sz="1961" kern="0" dirty="0">
                <a:gradFill>
                  <a:gsLst>
                    <a:gs pos="0">
                      <a:srgbClr val="FFFFFF"/>
                    </a:gs>
                    <a:gs pos="100000">
                      <a:srgbClr val="FFFFFF"/>
                    </a:gs>
                  </a:gsLst>
                  <a:lin ang="5400000" scaled="0"/>
                </a:gradFill>
                <a:latin typeface="Segoe UI"/>
              </a:rPr>
              <a:t>Filters</a:t>
            </a:r>
          </a:p>
        </p:txBody>
      </p:sp>
      <p:sp>
        <p:nvSpPr>
          <p:cNvPr id="49" name="Rectangle 48"/>
          <p:cNvSpPr/>
          <p:nvPr/>
        </p:nvSpPr>
        <p:spPr bwMode="auto">
          <a:xfrm>
            <a:off x="5234008" y="5179659"/>
            <a:ext cx="4478420" cy="448208"/>
          </a:xfrm>
          <a:prstGeom prst="rect">
            <a:avLst/>
          </a:prstGeom>
          <a:solidFill>
            <a:srgbClr val="442359"/>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p>
            <a:pPr algn="ctr" defTabSz="914173" fontAlgn="base">
              <a:spcBef>
                <a:spcPct val="0"/>
              </a:spcBef>
              <a:spcAft>
                <a:spcPct val="0"/>
              </a:spcAft>
            </a:pPr>
            <a:r>
              <a:rPr lang="en-US" sz="1961" kern="0" dirty="0">
                <a:gradFill>
                  <a:gsLst>
                    <a:gs pos="0">
                      <a:srgbClr val="FFFFFF"/>
                    </a:gs>
                    <a:gs pos="100000">
                      <a:srgbClr val="FFFFFF"/>
                    </a:gs>
                  </a:gsLst>
                  <a:lin ang="5400000" scaled="0"/>
                </a:gradFill>
                <a:latin typeface="Segoe UI"/>
              </a:rPr>
              <a:t>Model binding</a:t>
            </a:r>
          </a:p>
        </p:txBody>
      </p:sp>
      <p:sp>
        <p:nvSpPr>
          <p:cNvPr id="51" name="Rectangle 50"/>
          <p:cNvSpPr/>
          <p:nvPr/>
        </p:nvSpPr>
        <p:spPr bwMode="auto">
          <a:xfrm>
            <a:off x="5234008" y="5713350"/>
            <a:ext cx="4478420" cy="448208"/>
          </a:xfrm>
          <a:prstGeom prst="rect">
            <a:avLst/>
          </a:prstGeom>
          <a:solidFill>
            <a:srgbClr val="442359"/>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p>
            <a:pPr algn="ctr" defTabSz="914173" fontAlgn="base">
              <a:spcBef>
                <a:spcPct val="0"/>
              </a:spcBef>
              <a:spcAft>
                <a:spcPct val="0"/>
              </a:spcAft>
            </a:pPr>
            <a:r>
              <a:rPr lang="en-US" sz="1961" kern="0" dirty="0">
                <a:gradFill>
                  <a:gsLst>
                    <a:gs pos="0">
                      <a:srgbClr val="FFFFFF"/>
                    </a:gs>
                    <a:gs pos="100000">
                      <a:srgbClr val="FFFFFF"/>
                    </a:gs>
                  </a:gsLst>
                  <a:lin ang="5400000" scaled="0"/>
                </a:gradFill>
                <a:latin typeface="Segoe UI"/>
              </a:rPr>
              <a:t>Dependency Resolver</a:t>
            </a:r>
          </a:p>
        </p:txBody>
      </p:sp>
    </p:spTree>
    <p:extLst>
      <p:ext uri="{BB962C8B-B14F-4D97-AF65-F5344CB8AC3E}">
        <p14:creationId xmlns:p14="http://schemas.microsoft.com/office/powerpoint/2010/main" val="257436021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4"/>
            <a:ext cx="11889564" cy="593860"/>
          </a:xfrm>
        </p:spPr>
        <p:txBody>
          <a:bodyPr/>
          <a:lstStyle/>
          <a:p>
            <a:r>
              <a:rPr lang="fr-FR" dirty="0" smtClean="0"/>
              <a:t>ASP.NET 5</a:t>
            </a:r>
            <a:endParaRPr lang="fr-FR" dirty="0"/>
          </a:p>
        </p:txBody>
      </p:sp>
      <p:sp>
        <p:nvSpPr>
          <p:cNvPr id="7" name="Text Placeholder 6"/>
          <p:cNvSpPr>
            <a:spLocks noGrp="1"/>
          </p:cNvSpPr>
          <p:nvPr>
            <p:ph type="body" sz="quarter" idx="10"/>
          </p:nvPr>
        </p:nvSpPr>
        <p:spPr/>
        <p:txBody>
          <a:bodyPr/>
          <a:lstStyle/>
          <a:p>
            <a:r>
              <a:rPr lang="fr-FR" dirty="0" smtClean="0"/>
              <a:t>Démo</a:t>
            </a:r>
            <a:endParaRPr lang="fr-FR" dirty="0"/>
          </a:p>
        </p:txBody>
      </p:sp>
      <p:sp>
        <p:nvSpPr>
          <p:cNvPr id="8" name="Text Placeholder 7"/>
          <p:cNvSpPr>
            <a:spLocks noGrp="1"/>
          </p:cNvSpPr>
          <p:nvPr>
            <p:ph type="body" sz="quarter" idx="15"/>
          </p:nvPr>
        </p:nvSpPr>
        <p:spPr/>
        <p:txBody>
          <a:bodyPr/>
          <a:lstStyle/>
          <a:p>
            <a:r>
              <a:rPr lang="fr-FR" dirty="0" smtClean="0"/>
              <a:t>ASP.NET 5</a:t>
            </a:r>
            <a:endParaRPr lang="fr-FR" dirty="0"/>
          </a:p>
        </p:txBody>
      </p:sp>
    </p:spTree>
    <p:extLst>
      <p:ext uri="{BB962C8B-B14F-4D97-AF65-F5344CB8AC3E}">
        <p14:creationId xmlns:p14="http://schemas.microsoft.com/office/powerpoint/2010/main" val="232361019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Sous le capot</a:t>
            </a:r>
            <a:endParaRPr lang="fr-FR" dirty="0"/>
          </a:p>
        </p:txBody>
      </p:sp>
      <p:sp>
        <p:nvSpPr>
          <p:cNvPr id="6" name="Text Placeholder 5"/>
          <p:cNvSpPr>
            <a:spLocks noGrp="1"/>
          </p:cNvSpPr>
          <p:nvPr>
            <p:ph type="body" sz="quarter" idx="13"/>
          </p:nvPr>
        </p:nvSpPr>
        <p:spPr>
          <a:xfrm>
            <a:off x="274638" y="1554261"/>
            <a:ext cx="11807825" cy="934889"/>
          </a:xfrm>
        </p:spPr>
        <p:txBody>
          <a:bodyPr/>
          <a:lstStyle/>
          <a:p>
            <a:r>
              <a:rPr lang="fr-FR" sz="3200" b="1" dirty="0" smtClean="0"/>
              <a:t>DNX </a:t>
            </a:r>
            <a:r>
              <a:rPr lang="fr-FR" sz="3200" b="1" dirty="0"/>
              <a:t>- </a:t>
            </a:r>
            <a:r>
              <a:rPr lang="fr-FR" sz="3200" b="1" dirty="0" smtClean="0"/>
              <a:t>.NET </a:t>
            </a:r>
            <a:r>
              <a:rPr lang="fr-FR" sz="3200" b="1" dirty="0" err="1" smtClean="0"/>
              <a:t>Execution</a:t>
            </a:r>
            <a:r>
              <a:rPr lang="fr-FR" sz="3200" b="1" dirty="0" smtClean="0"/>
              <a:t> </a:t>
            </a:r>
            <a:r>
              <a:rPr lang="fr-FR" sz="3200" b="1" dirty="0" err="1" smtClean="0"/>
              <a:t>Environment</a:t>
            </a:r>
            <a:r>
              <a:rPr lang="fr-FR" sz="3200" dirty="0"/>
              <a:t/>
            </a:r>
            <a:br>
              <a:rPr lang="fr-FR" sz="3200" dirty="0"/>
            </a:br>
            <a:r>
              <a:rPr lang="fr-FR" sz="3200" dirty="0" smtClean="0"/>
              <a:t>Le SDK contenant les outils et le </a:t>
            </a:r>
            <a:r>
              <a:rPr lang="fr-FR" sz="3200" dirty="0" err="1" smtClean="0"/>
              <a:t>runtime</a:t>
            </a:r>
            <a:r>
              <a:rPr lang="fr-FR" sz="3200" dirty="0" smtClean="0"/>
              <a:t> cross-plateforme.</a:t>
            </a:r>
            <a:endParaRPr lang="fr-FR" sz="3200" b="1" dirty="0" smtClean="0"/>
          </a:p>
        </p:txBody>
      </p:sp>
      <p:sp>
        <p:nvSpPr>
          <p:cNvPr id="7" name="Text Placeholder 6"/>
          <p:cNvSpPr>
            <a:spLocks noGrp="1"/>
          </p:cNvSpPr>
          <p:nvPr>
            <p:ph type="body" sz="quarter" idx="14"/>
          </p:nvPr>
        </p:nvSpPr>
        <p:spPr/>
        <p:txBody>
          <a:bodyPr/>
          <a:lstStyle/>
          <a:p>
            <a:r>
              <a:rPr lang="fr-FR" dirty="0" smtClean="0"/>
              <a:t>Glossaire</a:t>
            </a:r>
            <a:endParaRPr lang="fr-FR" dirty="0"/>
          </a:p>
        </p:txBody>
      </p:sp>
      <p:sp>
        <p:nvSpPr>
          <p:cNvPr id="8" name="Text Placeholder 7"/>
          <p:cNvSpPr>
            <a:spLocks noGrp="1"/>
          </p:cNvSpPr>
          <p:nvPr>
            <p:ph type="body" sz="quarter" idx="15"/>
          </p:nvPr>
        </p:nvSpPr>
        <p:spPr/>
        <p:txBody>
          <a:bodyPr/>
          <a:lstStyle/>
          <a:p>
            <a:r>
              <a:rPr lang="fr-FR" dirty="0" smtClean="0"/>
              <a:t>ASP.NET 5</a:t>
            </a:r>
            <a:endParaRPr lang="fr-FR" dirty="0"/>
          </a:p>
        </p:txBody>
      </p:sp>
      <p:sp>
        <p:nvSpPr>
          <p:cNvPr id="9" name="Text Placeholder 5"/>
          <p:cNvSpPr txBox="1">
            <a:spLocks/>
          </p:cNvSpPr>
          <p:nvPr/>
        </p:nvSpPr>
        <p:spPr>
          <a:xfrm>
            <a:off x="271637" y="2548969"/>
            <a:ext cx="11807825" cy="3141425"/>
          </a:xfrm>
          <a:prstGeom prst="rect">
            <a:avLst/>
          </a:prstGeom>
        </p:spPr>
        <p:txBody>
          <a:bodyPr lIns="0"/>
          <a:lstStyle>
            <a:lvl1pPr marL="571500" marR="0" indent="-5040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solidFill>
                  <a:schemeClr val="bg2">
                    <a:lumMod val="50000"/>
                  </a:schemeClr>
                </a:solidFill>
                <a:latin typeface="+mj-lt"/>
                <a:ea typeface="+mn-ea"/>
                <a:cs typeface="+mn-cs"/>
              </a:defRPr>
            </a:lvl1pPr>
            <a:lvl2pPr marL="576000" marR="0" indent="-5040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576000" marR="0" indent="-5040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576000" marR="0" indent="-5040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576000" marR="0" indent="-5040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fr-FR" sz="2000" b="1" dirty="0" err="1" smtClean="0"/>
              <a:t>dnx</a:t>
            </a:r>
            <a:r>
              <a:rPr lang="fr-FR" sz="2000" dirty="0" smtClean="0"/>
              <a:t/>
            </a:r>
            <a:br>
              <a:rPr lang="fr-FR" sz="2000" dirty="0" smtClean="0"/>
            </a:br>
            <a:r>
              <a:rPr lang="fr-FR" sz="2000" dirty="0" smtClean="0"/>
              <a:t>Exécutable natif chargeant la CLR de votre choix, votre projet et ses dépendances</a:t>
            </a:r>
          </a:p>
          <a:p>
            <a:pPr lvl="1"/>
            <a:r>
              <a:rPr lang="fr-FR" sz="2000" b="1" dirty="0" err="1" smtClean="0"/>
              <a:t>dnu</a:t>
            </a:r>
            <a:r>
              <a:rPr lang="fr-FR" sz="2000" b="1" dirty="0" smtClean="0"/>
              <a:t> : .NET </a:t>
            </a:r>
            <a:r>
              <a:rPr lang="fr-FR" sz="2000" b="1" dirty="0" err="1" smtClean="0"/>
              <a:t>Development</a:t>
            </a:r>
            <a:r>
              <a:rPr lang="fr-FR" sz="2000" b="1" dirty="0" smtClean="0"/>
              <a:t> Utility</a:t>
            </a:r>
            <a:r>
              <a:rPr lang="fr-FR" sz="2000" dirty="0" smtClean="0"/>
              <a:t/>
            </a:r>
            <a:br>
              <a:rPr lang="fr-FR" sz="2000" dirty="0" smtClean="0"/>
            </a:br>
            <a:r>
              <a:rPr lang="fr-FR" sz="2000" dirty="0" smtClean="0"/>
              <a:t>Exécutable regroupant tous les outils complémentaires, comme le </a:t>
            </a:r>
            <a:r>
              <a:rPr lang="fr-FR" sz="2000" dirty="0" err="1" smtClean="0"/>
              <a:t>Build</a:t>
            </a:r>
            <a:r>
              <a:rPr lang="fr-FR" sz="2000" dirty="0" smtClean="0"/>
              <a:t>, le Package ou le </a:t>
            </a:r>
            <a:r>
              <a:rPr lang="fr-FR" sz="2000" dirty="0" err="1" smtClean="0"/>
              <a:t>Publish</a:t>
            </a:r>
            <a:endParaRPr lang="fr-FR" sz="2000" dirty="0" smtClean="0"/>
          </a:p>
          <a:p>
            <a:pPr lvl="1"/>
            <a:r>
              <a:rPr lang="fr-FR" sz="2000" b="1" dirty="0" err="1" smtClean="0"/>
              <a:t>Core</a:t>
            </a:r>
            <a:r>
              <a:rPr lang="fr-FR" sz="2000" b="1" dirty="0" smtClean="0"/>
              <a:t> CLR</a:t>
            </a:r>
            <a:br>
              <a:rPr lang="fr-FR" sz="2000" b="1" dirty="0" smtClean="0"/>
            </a:br>
            <a:r>
              <a:rPr lang="fr-FR" sz="2000" dirty="0" smtClean="0"/>
              <a:t>La CLR Open Source et cross plateforme de .NET </a:t>
            </a:r>
            <a:r>
              <a:rPr lang="fr-FR" sz="2000" dirty="0" err="1" smtClean="0"/>
              <a:t>Core</a:t>
            </a:r>
            <a:endParaRPr lang="fr-FR" sz="2000" dirty="0" smtClean="0"/>
          </a:p>
          <a:p>
            <a:pPr lvl="1"/>
            <a:r>
              <a:rPr lang="fr-FR" sz="2000" b="1" dirty="0" err="1" smtClean="0"/>
              <a:t>CoreFX</a:t>
            </a:r>
            <a:r>
              <a:rPr lang="fr-FR" sz="2000" b="1" dirty="0" smtClean="0"/>
              <a:t/>
            </a:r>
            <a:br>
              <a:rPr lang="fr-FR" sz="2000" b="1" dirty="0" smtClean="0"/>
            </a:br>
            <a:r>
              <a:rPr lang="fr-FR" sz="2000" dirty="0" smtClean="0"/>
              <a:t>Les librairies .NET dont la majorité est distribuée sous forme de composants </a:t>
            </a:r>
            <a:r>
              <a:rPr lang="fr-FR" sz="2000" dirty="0" err="1" smtClean="0"/>
              <a:t>NuGet</a:t>
            </a:r>
            <a:endParaRPr lang="fr-FR" sz="2000" dirty="0" smtClean="0"/>
          </a:p>
          <a:p>
            <a:pPr lvl="1"/>
            <a:r>
              <a:rPr lang="fr-FR" sz="2000" b="1" dirty="0" err="1" smtClean="0"/>
              <a:t>Roslyn</a:t>
            </a:r>
            <a:r>
              <a:rPr lang="fr-FR" sz="2000" b="1" dirty="0" smtClean="0"/>
              <a:t/>
            </a:r>
            <a:br>
              <a:rPr lang="fr-FR" sz="2000" b="1" dirty="0" smtClean="0"/>
            </a:br>
            <a:r>
              <a:rPr lang="fr-FR" sz="2000" dirty="0" smtClean="0"/>
              <a:t>Compilateur .NET ouvert</a:t>
            </a:r>
            <a:endParaRPr lang="fr-FR" sz="2000" dirty="0"/>
          </a:p>
        </p:txBody>
      </p:sp>
      <p:sp>
        <p:nvSpPr>
          <p:cNvPr id="10" name="Text Placeholder 5"/>
          <p:cNvSpPr txBox="1">
            <a:spLocks/>
          </p:cNvSpPr>
          <p:nvPr/>
        </p:nvSpPr>
        <p:spPr>
          <a:xfrm>
            <a:off x="271637" y="5607069"/>
            <a:ext cx="11807825" cy="914529"/>
          </a:xfrm>
          <a:prstGeom prst="rect">
            <a:avLst/>
          </a:prstGeom>
        </p:spPr>
        <p:txBody>
          <a:bodyPr lIns="0"/>
          <a:lstStyle>
            <a:lvl1pPr marL="571500" marR="0" indent="-5040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solidFill>
                  <a:schemeClr val="bg2">
                    <a:lumMod val="50000"/>
                  </a:schemeClr>
                </a:solidFill>
                <a:latin typeface="+mj-lt"/>
                <a:ea typeface="+mn-ea"/>
                <a:cs typeface="+mn-cs"/>
              </a:defRPr>
            </a:lvl1pPr>
            <a:lvl2pPr marL="576000" marR="0" indent="-5040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576000" marR="0" indent="-5040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576000" marR="0" indent="-5040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576000" marR="0" indent="-5040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3200" b="1" dirty="0" err="1" smtClean="0"/>
              <a:t>dnvm</a:t>
            </a:r>
            <a:r>
              <a:rPr lang="fr-FR" sz="3200" dirty="0" smtClean="0"/>
              <a:t/>
            </a:r>
            <a:br>
              <a:rPr lang="fr-FR" sz="3200" dirty="0" smtClean="0"/>
            </a:br>
            <a:r>
              <a:rPr lang="fr-FR" sz="3200" dirty="0" smtClean="0"/>
              <a:t>DNX Version Manager, pour gérer les différentes versions du DNX</a:t>
            </a:r>
          </a:p>
          <a:p>
            <a:pPr lvl="1"/>
            <a:endParaRPr lang="fr-FR" sz="2000" dirty="0"/>
          </a:p>
        </p:txBody>
      </p:sp>
    </p:spTree>
    <p:extLst>
      <p:ext uri="{BB962C8B-B14F-4D97-AF65-F5344CB8AC3E}">
        <p14:creationId xmlns:p14="http://schemas.microsoft.com/office/powerpoint/2010/main" val="33598751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4"/>
            <a:ext cx="11889564" cy="593860"/>
          </a:xfrm>
        </p:spPr>
        <p:txBody>
          <a:bodyPr/>
          <a:lstStyle/>
          <a:p>
            <a:r>
              <a:rPr lang="fr-FR" dirty="0" smtClean="0"/>
              <a:t>ASP.NET 5</a:t>
            </a:r>
            <a:endParaRPr lang="fr-FR" dirty="0"/>
          </a:p>
        </p:txBody>
      </p:sp>
      <p:sp>
        <p:nvSpPr>
          <p:cNvPr id="7" name="Text Placeholder 6"/>
          <p:cNvSpPr>
            <a:spLocks noGrp="1"/>
          </p:cNvSpPr>
          <p:nvPr>
            <p:ph type="body" sz="quarter" idx="10"/>
          </p:nvPr>
        </p:nvSpPr>
        <p:spPr/>
        <p:txBody>
          <a:bodyPr/>
          <a:lstStyle/>
          <a:p>
            <a:r>
              <a:rPr lang="fr-FR" dirty="0" smtClean="0"/>
              <a:t>Démo</a:t>
            </a:r>
            <a:endParaRPr lang="fr-FR" dirty="0"/>
          </a:p>
        </p:txBody>
      </p:sp>
      <p:sp>
        <p:nvSpPr>
          <p:cNvPr id="8" name="Text Placeholder 7"/>
          <p:cNvSpPr>
            <a:spLocks noGrp="1"/>
          </p:cNvSpPr>
          <p:nvPr>
            <p:ph type="body" sz="quarter" idx="15"/>
          </p:nvPr>
        </p:nvSpPr>
        <p:spPr/>
        <p:txBody>
          <a:bodyPr/>
          <a:lstStyle/>
          <a:p>
            <a:r>
              <a:rPr lang="fr-FR" dirty="0" smtClean="0"/>
              <a:t>ASP.NET 5</a:t>
            </a:r>
            <a:endParaRPr lang="fr-FR" dirty="0"/>
          </a:p>
        </p:txBody>
      </p:sp>
    </p:spTree>
    <p:extLst>
      <p:ext uri="{BB962C8B-B14F-4D97-AF65-F5344CB8AC3E}">
        <p14:creationId xmlns:p14="http://schemas.microsoft.com/office/powerpoint/2010/main" val="305448446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r>
              <a:rPr lang="fr-FR" dirty="0"/>
              <a:t>ASP.NET 5</a:t>
            </a:r>
          </a:p>
        </p:txBody>
      </p:sp>
      <p:sp>
        <p:nvSpPr>
          <p:cNvPr id="5" name="Title 4"/>
          <p:cNvSpPr>
            <a:spLocks noGrp="1"/>
          </p:cNvSpPr>
          <p:nvPr>
            <p:ph type="title"/>
          </p:nvPr>
        </p:nvSpPr>
        <p:spPr/>
        <p:txBody>
          <a:bodyPr/>
          <a:lstStyle/>
          <a:p>
            <a:r>
              <a:rPr lang="fr-FR" dirty="0" smtClean="0"/>
              <a:t>Conteneurs Docker</a:t>
            </a:r>
            <a:endParaRPr lang="fr-FR" dirty="0"/>
          </a:p>
        </p:txBody>
      </p:sp>
      <p:sp>
        <p:nvSpPr>
          <p:cNvPr id="33" name="Rectangle 32"/>
          <p:cNvSpPr/>
          <p:nvPr/>
        </p:nvSpPr>
        <p:spPr>
          <a:xfrm>
            <a:off x="577750" y="5887244"/>
            <a:ext cx="4903378" cy="490338"/>
          </a:xfrm>
          <a:prstGeom prst="rect">
            <a:avLst/>
          </a:prstGeom>
          <a:solidFill>
            <a:srgbClr val="0078D7"/>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Host OS</a:t>
            </a:r>
          </a:p>
        </p:txBody>
      </p:sp>
      <p:sp>
        <p:nvSpPr>
          <p:cNvPr id="34" name="Rectangle 33"/>
          <p:cNvSpPr/>
          <p:nvPr/>
        </p:nvSpPr>
        <p:spPr>
          <a:xfrm>
            <a:off x="577750" y="5396906"/>
            <a:ext cx="4903378" cy="490338"/>
          </a:xfrm>
          <a:prstGeom prst="rect">
            <a:avLst/>
          </a:prstGeom>
          <a:solidFill>
            <a:srgbClr val="FFB900"/>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Hypervisor</a:t>
            </a:r>
          </a:p>
        </p:txBody>
      </p:sp>
      <p:sp>
        <p:nvSpPr>
          <p:cNvPr id="36" name="Rectangle 35"/>
          <p:cNvSpPr/>
          <p:nvPr/>
        </p:nvSpPr>
        <p:spPr>
          <a:xfrm>
            <a:off x="6617238" y="5873011"/>
            <a:ext cx="4903378" cy="490338"/>
          </a:xfrm>
          <a:prstGeom prst="rect">
            <a:avLst/>
          </a:prstGeom>
          <a:solidFill>
            <a:srgbClr val="0078D7"/>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Host OS</a:t>
            </a:r>
          </a:p>
        </p:txBody>
      </p:sp>
      <p:sp>
        <p:nvSpPr>
          <p:cNvPr id="37" name="Rectangle 36"/>
          <p:cNvSpPr/>
          <p:nvPr/>
        </p:nvSpPr>
        <p:spPr>
          <a:xfrm>
            <a:off x="6617238" y="5382673"/>
            <a:ext cx="4903378" cy="490338"/>
          </a:xfrm>
          <a:prstGeom prst="rect">
            <a:avLst/>
          </a:prstGeom>
          <a:solidFill>
            <a:srgbClr val="5C2D91"/>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Docker Engine</a:t>
            </a:r>
          </a:p>
        </p:txBody>
      </p:sp>
      <p:sp>
        <p:nvSpPr>
          <p:cNvPr id="38" name="Rectangle 37"/>
          <p:cNvSpPr/>
          <p:nvPr/>
        </p:nvSpPr>
        <p:spPr>
          <a:xfrm>
            <a:off x="577751" y="3603993"/>
            <a:ext cx="1096049" cy="1792913"/>
          </a:xfrm>
          <a:prstGeom prst="rect">
            <a:avLst/>
          </a:prstGeom>
          <a:solidFill>
            <a:srgbClr val="D83B01"/>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Guest OS</a:t>
            </a:r>
          </a:p>
        </p:txBody>
      </p:sp>
      <p:sp>
        <p:nvSpPr>
          <p:cNvPr id="39" name="Rectangle 38"/>
          <p:cNvSpPr/>
          <p:nvPr/>
        </p:nvSpPr>
        <p:spPr>
          <a:xfrm>
            <a:off x="2481415" y="3603993"/>
            <a:ext cx="1096049" cy="1792913"/>
          </a:xfrm>
          <a:prstGeom prst="rect">
            <a:avLst/>
          </a:prstGeom>
          <a:solidFill>
            <a:srgbClr val="D83B01"/>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Guest OS</a:t>
            </a:r>
          </a:p>
        </p:txBody>
      </p:sp>
      <p:sp>
        <p:nvSpPr>
          <p:cNvPr id="40" name="Rectangle 39"/>
          <p:cNvSpPr/>
          <p:nvPr/>
        </p:nvSpPr>
        <p:spPr>
          <a:xfrm>
            <a:off x="4385080" y="3603993"/>
            <a:ext cx="1096049" cy="1792913"/>
          </a:xfrm>
          <a:prstGeom prst="rect">
            <a:avLst/>
          </a:prstGeom>
          <a:solidFill>
            <a:srgbClr val="D83B01"/>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Guest OS</a:t>
            </a:r>
          </a:p>
        </p:txBody>
      </p:sp>
      <p:sp>
        <p:nvSpPr>
          <p:cNvPr id="43" name="Rectangle 42"/>
          <p:cNvSpPr/>
          <p:nvPr/>
        </p:nvSpPr>
        <p:spPr>
          <a:xfrm>
            <a:off x="4383475" y="2789978"/>
            <a:ext cx="1097653" cy="807615"/>
          </a:xfrm>
          <a:prstGeom prst="rect">
            <a:avLst/>
          </a:prstGeom>
          <a:solidFill>
            <a:srgbClr val="BAD80A"/>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Bins/Libs</a:t>
            </a:r>
          </a:p>
        </p:txBody>
      </p:sp>
      <p:sp>
        <p:nvSpPr>
          <p:cNvPr id="46" name="Rectangle 45"/>
          <p:cNvSpPr/>
          <p:nvPr/>
        </p:nvSpPr>
        <p:spPr>
          <a:xfrm>
            <a:off x="4383475" y="1218015"/>
            <a:ext cx="1097653" cy="1586385"/>
          </a:xfrm>
          <a:prstGeom prst="rect">
            <a:avLst/>
          </a:prstGeom>
          <a:solidFill>
            <a:srgbClr val="002050"/>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App B</a:t>
            </a:r>
          </a:p>
        </p:txBody>
      </p:sp>
      <p:sp>
        <p:nvSpPr>
          <p:cNvPr id="47" name="Rectangle 46"/>
          <p:cNvSpPr/>
          <p:nvPr/>
        </p:nvSpPr>
        <p:spPr>
          <a:xfrm>
            <a:off x="6617238" y="5065397"/>
            <a:ext cx="1171362" cy="307662"/>
          </a:xfrm>
          <a:prstGeom prst="rect">
            <a:avLst/>
          </a:prstGeom>
          <a:solidFill>
            <a:srgbClr val="BAD80A"/>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Bins/Libs</a:t>
            </a:r>
          </a:p>
        </p:txBody>
      </p:sp>
      <p:sp>
        <p:nvSpPr>
          <p:cNvPr id="48" name="Rectangle 47"/>
          <p:cNvSpPr/>
          <p:nvPr/>
        </p:nvSpPr>
        <p:spPr>
          <a:xfrm>
            <a:off x="7932816" y="5065397"/>
            <a:ext cx="3587800" cy="317277"/>
          </a:xfrm>
          <a:prstGeom prst="rect">
            <a:avLst/>
          </a:prstGeom>
          <a:solidFill>
            <a:srgbClr val="505050">
              <a:lumMod val="85000"/>
            </a:srgbClr>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Bins/Libs</a:t>
            </a:r>
          </a:p>
        </p:txBody>
      </p:sp>
      <p:sp>
        <p:nvSpPr>
          <p:cNvPr id="49" name="Rectangle 48"/>
          <p:cNvSpPr/>
          <p:nvPr/>
        </p:nvSpPr>
        <p:spPr>
          <a:xfrm>
            <a:off x="6617238" y="3603998"/>
            <a:ext cx="450277" cy="1456592"/>
          </a:xfrm>
          <a:prstGeom prst="rect">
            <a:avLst/>
          </a:prstGeom>
          <a:solidFill>
            <a:srgbClr val="002050"/>
          </a:solidFill>
          <a:ln w="10795" cap="flat" cmpd="sng" algn="ctr">
            <a:solidFill>
              <a:srgbClr val="D83B01">
                <a:shade val="50000"/>
              </a:srgbClr>
            </a:solidFill>
            <a:prstDash val="solid"/>
          </a:ln>
          <a:effectLst/>
        </p:spPr>
        <p:txBody>
          <a:bodyPr ve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App A</a:t>
            </a:r>
          </a:p>
        </p:txBody>
      </p:sp>
      <p:sp>
        <p:nvSpPr>
          <p:cNvPr id="50" name="Rectangle 49"/>
          <p:cNvSpPr/>
          <p:nvPr/>
        </p:nvSpPr>
        <p:spPr>
          <a:xfrm>
            <a:off x="7339124" y="3608804"/>
            <a:ext cx="450277" cy="1456592"/>
          </a:xfrm>
          <a:prstGeom prst="rect">
            <a:avLst/>
          </a:prstGeom>
          <a:solidFill>
            <a:srgbClr val="002050"/>
          </a:solidFill>
          <a:ln w="10795" cap="flat" cmpd="sng" algn="ctr">
            <a:solidFill>
              <a:srgbClr val="D83B01">
                <a:shade val="50000"/>
              </a:srgbClr>
            </a:solidFill>
            <a:prstDash val="solid"/>
          </a:ln>
          <a:effectLst/>
        </p:spPr>
        <p:txBody>
          <a:bodyPr ve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App A’</a:t>
            </a:r>
          </a:p>
        </p:txBody>
      </p:sp>
      <p:sp>
        <p:nvSpPr>
          <p:cNvPr id="51" name="Rectangle 50"/>
          <p:cNvSpPr/>
          <p:nvPr/>
        </p:nvSpPr>
        <p:spPr>
          <a:xfrm>
            <a:off x="7932817" y="3603997"/>
            <a:ext cx="450277" cy="1456592"/>
          </a:xfrm>
          <a:prstGeom prst="rect">
            <a:avLst/>
          </a:prstGeom>
          <a:solidFill>
            <a:srgbClr val="002050"/>
          </a:solidFill>
          <a:ln w="10795" cap="flat" cmpd="sng" algn="ctr">
            <a:solidFill>
              <a:srgbClr val="D83B01">
                <a:shade val="50000"/>
              </a:srgbClr>
            </a:solidFill>
            <a:prstDash val="solid"/>
          </a:ln>
          <a:effectLst/>
        </p:spPr>
        <p:txBody>
          <a:bodyPr ve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App B</a:t>
            </a:r>
          </a:p>
        </p:txBody>
      </p:sp>
      <p:sp>
        <p:nvSpPr>
          <p:cNvPr id="52" name="Rectangle 51"/>
          <p:cNvSpPr/>
          <p:nvPr/>
        </p:nvSpPr>
        <p:spPr>
          <a:xfrm>
            <a:off x="8526509" y="3603996"/>
            <a:ext cx="450277" cy="1456592"/>
          </a:xfrm>
          <a:prstGeom prst="rect">
            <a:avLst/>
          </a:prstGeom>
          <a:solidFill>
            <a:srgbClr val="002050"/>
          </a:solidFill>
          <a:ln w="10795" cap="flat" cmpd="sng" algn="ctr">
            <a:solidFill>
              <a:srgbClr val="D83B01">
                <a:shade val="50000"/>
              </a:srgbClr>
            </a:solidFill>
            <a:prstDash val="solid"/>
          </a:ln>
          <a:effectLst/>
        </p:spPr>
        <p:txBody>
          <a:bodyPr ve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App B’</a:t>
            </a:r>
          </a:p>
        </p:txBody>
      </p:sp>
      <p:sp>
        <p:nvSpPr>
          <p:cNvPr id="53" name="Rectangle 52"/>
          <p:cNvSpPr/>
          <p:nvPr/>
        </p:nvSpPr>
        <p:spPr>
          <a:xfrm>
            <a:off x="9211543" y="3603995"/>
            <a:ext cx="450277" cy="1456592"/>
          </a:xfrm>
          <a:prstGeom prst="rect">
            <a:avLst/>
          </a:prstGeom>
          <a:solidFill>
            <a:srgbClr val="002050"/>
          </a:solidFill>
          <a:ln w="10795" cap="flat" cmpd="sng" algn="ctr">
            <a:solidFill>
              <a:srgbClr val="D83B01">
                <a:shade val="50000"/>
              </a:srgbClr>
            </a:solidFill>
            <a:prstDash val="solid"/>
          </a:ln>
          <a:effectLst/>
        </p:spPr>
        <p:txBody>
          <a:bodyPr ve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App B</a:t>
            </a:r>
          </a:p>
        </p:txBody>
      </p:sp>
      <p:sp>
        <p:nvSpPr>
          <p:cNvPr id="54" name="Rectangle 53"/>
          <p:cNvSpPr/>
          <p:nvPr/>
        </p:nvSpPr>
        <p:spPr>
          <a:xfrm>
            <a:off x="9805235" y="3603994"/>
            <a:ext cx="450277" cy="1456592"/>
          </a:xfrm>
          <a:prstGeom prst="rect">
            <a:avLst/>
          </a:prstGeom>
          <a:solidFill>
            <a:srgbClr val="002050"/>
          </a:solidFill>
          <a:ln w="10795" cap="flat" cmpd="sng" algn="ctr">
            <a:solidFill>
              <a:srgbClr val="D83B01">
                <a:shade val="50000"/>
              </a:srgbClr>
            </a:solidFill>
            <a:prstDash val="solid"/>
          </a:ln>
          <a:effectLst/>
        </p:spPr>
        <p:txBody>
          <a:bodyPr ve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App B’</a:t>
            </a:r>
          </a:p>
        </p:txBody>
      </p:sp>
      <p:sp>
        <p:nvSpPr>
          <p:cNvPr id="55" name="Rectangle 54"/>
          <p:cNvSpPr/>
          <p:nvPr/>
        </p:nvSpPr>
        <p:spPr>
          <a:xfrm>
            <a:off x="10467029" y="3603994"/>
            <a:ext cx="450277" cy="1456592"/>
          </a:xfrm>
          <a:prstGeom prst="rect">
            <a:avLst/>
          </a:prstGeom>
          <a:solidFill>
            <a:srgbClr val="002050"/>
          </a:solidFill>
          <a:ln w="10795" cap="flat" cmpd="sng" algn="ctr">
            <a:solidFill>
              <a:srgbClr val="D83B01">
                <a:shade val="50000"/>
              </a:srgbClr>
            </a:solidFill>
            <a:prstDash val="solid"/>
          </a:ln>
          <a:effectLst/>
        </p:spPr>
        <p:txBody>
          <a:bodyPr ve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App B</a:t>
            </a:r>
          </a:p>
        </p:txBody>
      </p:sp>
      <p:sp>
        <p:nvSpPr>
          <p:cNvPr id="56" name="Rectangle 55"/>
          <p:cNvSpPr/>
          <p:nvPr/>
        </p:nvSpPr>
        <p:spPr>
          <a:xfrm>
            <a:off x="11060722" y="3603993"/>
            <a:ext cx="450277" cy="1456592"/>
          </a:xfrm>
          <a:prstGeom prst="rect">
            <a:avLst/>
          </a:prstGeom>
          <a:solidFill>
            <a:srgbClr val="002050"/>
          </a:solidFill>
          <a:ln w="10795" cap="flat" cmpd="sng" algn="ctr">
            <a:solidFill>
              <a:srgbClr val="D83B01">
                <a:shade val="50000"/>
              </a:srgbClr>
            </a:solidFill>
            <a:prstDash val="solid"/>
          </a:ln>
          <a:effectLst/>
        </p:spPr>
        <p:txBody>
          <a:bodyPr ve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App B’</a:t>
            </a:r>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317" y="1194860"/>
            <a:ext cx="4300602" cy="1034509"/>
          </a:xfrm>
          <a:prstGeom prst="rect">
            <a:avLst/>
          </a:prstGeom>
        </p:spPr>
      </p:pic>
      <p:sp>
        <p:nvSpPr>
          <p:cNvPr id="58" name="Rectangle 57"/>
          <p:cNvSpPr/>
          <p:nvPr/>
        </p:nvSpPr>
        <p:spPr>
          <a:xfrm>
            <a:off x="2480741" y="2796378"/>
            <a:ext cx="1097653" cy="807615"/>
          </a:xfrm>
          <a:prstGeom prst="rect">
            <a:avLst/>
          </a:prstGeom>
          <a:solidFill>
            <a:srgbClr val="BAD80A"/>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Bins/Libs</a:t>
            </a:r>
          </a:p>
        </p:txBody>
      </p:sp>
      <p:sp>
        <p:nvSpPr>
          <p:cNvPr id="59" name="Rectangle 58"/>
          <p:cNvSpPr/>
          <p:nvPr/>
        </p:nvSpPr>
        <p:spPr>
          <a:xfrm>
            <a:off x="2480741" y="1224415"/>
            <a:ext cx="1097653" cy="1586385"/>
          </a:xfrm>
          <a:prstGeom prst="rect">
            <a:avLst/>
          </a:prstGeom>
          <a:solidFill>
            <a:srgbClr val="002050"/>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App B</a:t>
            </a:r>
          </a:p>
        </p:txBody>
      </p:sp>
      <p:sp>
        <p:nvSpPr>
          <p:cNvPr id="60" name="Rectangle 59"/>
          <p:cNvSpPr/>
          <p:nvPr/>
        </p:nvSpPr>
        <p:spPr>
          <a:xfrm>
            <a:off x="577730" y="2797473"/>
            <a:ext cx="1097653" cy="807615"/>
          </a:xfrm>
          <a:prstGeom prst="rect">
            <a:avLst/>
          </a:prstGeom>
          <a:solidFill>
            <a:srgbClr val="BAD80A"/>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Bins/Libs</a:t>
            </a:r>
          </a:p>
        </p:txBody>
      </p:sp>
      <p:sp>
        <p:nvSpPr>
          <p:cNvPr id="61" name="Rectangle 60"/>
          <p:cNvSpPr/>
          <p:nvPr/>
        </p:nvSpPr>
        <p:spPr>
          <a:xfrm>
            <a:off x="577730" y="1225510"/>
            <a:ext cx="1097653" cy="1586385"/>
          </a:xfrm>
          <a:prstGeom prst="rect">
            <a:avLst/>
          </a:prstGeom>
          <a:solidFill>
            <a:srgbClr val="002050"/>
          </a:solidFill>
          <a:ln w="10795" cap="flat" cmpd="sng" algn="ctr">
            <a:solidFill>
              <a:srgbClr val="D83B01">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smtClean="0">
                <a:ln>
                  <a:noFill/>
                </a:ln>
                <a:solidFill>
                  <a:srgbClr val="FFFFFF"/>
                </a:solidFill>
                <a:effectLst/>
                <a:uLnTx/>
                <a:uFillTx/>
                <a:latin typeface="Segoe UI"/>
                <a:ea typeface="+mn-ea"/>
                <a:cs typeface="+mn-cs"/>
              </a:rPr>
              <a:t>App B</a:t>
            </a:r>
          </a:p>
        </p:txBody>
      </p:sp>
    </p:spTree>
    <p:extLst>
      <p:ext uri="{BB962C8B-B14F-4D97-AF65-F5344CB8AC3E}">
        <p14:creationId xmlns:p14="http://schemas.microsoft.com/office/powerpoint/2010/main" val="264286467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r>
              <a:rPr lang="fr-FR" dirty="0"/>
              <a:t>ASP.NET 5</a:t>
            </a:r>
          </a:p>
        </p:txBody>
      </p:sp>
      <p:sp>
        <p:nvSpPr>
          <p:cNvPr id="5" name="Title 4"/>
          <p:cNvSpPr>
            <a:spLocks noGrp="1"/>
          </p:cNvSpPr>
          <p:nvPr>
            <p:ph type="title"/>
          </p:nvPr>
        </p:nvSpPr>
        <p:spPr/>
        <p:txBody>
          <a:bodyPr/>
          <a:lstStyle/>
          <a:p>
            <a:r>
              <a:rPr lang="fr-FR" dirty="0" smtClean="0"/>
              <a:t>Conteneurs Docker</a:t>
            </a:r>
            <a:endParaRPr lang="fr-FR" dirty="0"/>
          </a:p>
        </p:txBody>
      </p:sp>
      <p:pic>
        <p:nvPicPr>
          <p:cNvPr id="28" name="Content Placeholder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66" y="1212849"/>
            <a:ext cx="11177309" cy="5517121"/>
          </a:xfrm>
          <a:prstGeom prst="rect">
            <a:avLst/>
          </a:prstGeom>
        </p:spPr>
      </p:pic>
    </p:spTree>
    <p:extLst>
      <p:ext uri="{BB962C8B-B14F-4D97-AF65-F5344CB8AC3E}">
        <p14:creationId xmlns:p14="http://schemas.microsoft.com/office/powerpoint/2010/main" val="240344580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4"/>
            <a:ext cx="11889564" cy="593860"/>
          </a:xfrm>
        </p:spPr>
        <p:txBody>
          <a:bodyPr/>
          <a:lstStyle/>
          <a:p>
            <a:r>
              <a:rPr lang="fr-FR" dirty="0" smtClean="0"/>
              <a:t>ASP.NET 5</a:t>
            </a:r>
            <a:endParaRPr lang="fr-FR" dirty="0"/>
          </a:p>
        </p:txBody>
      </p:sp>
      <p:sp>
        <p:nvSpPr>
          <p:cNvPr id="7" name="Text Placeholder 6"/>
          <p:cNvSpPr>
            <a:spLocks noGrp="1"/>
          </p:cNvSpPr>
          <p:nvPr>
            <p:ph type="body" sz="quarter" idx="10"/>
          </p:nvPr>
        </p:nvSpPr>
        <p:spPr/>
        <p:txBody>
          <a:bodyPr/>
          <a:lstStyle/>
          <a:p>
            <a:r>
              <a:rPr lang="fr-FR" dirty="0" smtClean="0"/>
              <a:t>Démo</a:t>
            </a:r>
            <a:endParaRPr lang="fr-FR" dirty="0"/>
          </a:p>
        </p:txBody>
      </p:sp>
      <p:sp>
        <p:nvSpPr>
          <p:cNvPr id="8" name="Text Placeholder 7"/>
          <p:cNvSpPr>
            <a:spLocks noGrp="1"/>
          </p:cNvSpPr>
          <p:nvPr>
            <p:ph type="body" sz="quarter" idx="15"/>
          </p:nvPr>
        </p:nvSpPr>
        <p:spPr/>
        <p:txBody>
          <a:bodyPr/>
          <a:lstStyle/>
          <a:p>
            <a:r>
              <a:rPr lang="fr-FR" dirty="0" smtClean="0"/>
              <a:t>ASP.NET 5</a:t>
            </a:r>
            <a:endParaRPr lang="fr-FR" dirty="0"/>
          </a:p>
        </p:txBody>
      </p:sp>
    </p:spTree>
    <p:extLst>
      <p:ext uri="{BB962C8B-B14F-4D97-AF65-F5344CB8AC3E}">
        <p14:creationId xmlns:p14="http://schemas.microsoft.com/office/powerpoint/2010/main" val="259669988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fr-FR" dirty="0" smtClean="0"/>
              <a:t>Roadmap</a:t>
            </a:r>
            <a:endParaRPr lang="fr-FR" dirty="0"/>
          </a:p>
        </p:txBody>
      </p:sp>
      <p:sp>
        <p:nvSpPr>
          <p:cNvPr id="17" name="Text Placeholder 16"/>
          <p:cNvSpPr>
            <a:spLocks noGrp="1"/>
          </p:cNvSpPr>
          <p:nvPr>
            <p:ph type="body" sz="quarter" idx="14"/>
          </p:nvPr>
        </p:nvSpPr>
        <p:spPr/>
        <p:txBody>
          <a:bodyPr/>
          <a:lstStyle/>
          <a:p>
            <a:endParaRPr lang="fr-FR" dirty="0"/>
          </a:p>
        </p:txBody>
      </p:sp>
      <p:sp>
        <p:nvSpPr>
          <p:cNvPr id="18" name="Text Placeholder 17"/>
          <p:cNvSpPr>
            <a:spLocks noGrp="1"/>
          </p:cNvSpPr>
          <p:nvPr>
            <p:ph type="body" sz="quarter" idx="15"/>
          </p:nvPr>
        </p:nvSpPr>
        <p:spPr/>
        <p:txBody>
          <a:bodyPr/>
          <a:lstStyle/>
          <a:p>
            <a:r>
              <a:rPr lang="fr-FR" dirty="0"/>
              <a:t>ASP.NET 5</a:t>
            </a:r>
          </a:p>
        </p:txBody>
      </p:sp>
      <p:graphicFrame>
        <p:nvGraphicFramePr>
          <p:cNvPr id="19" name="Table 18"/>
          <p:cNvGraphicFramePr>
            <a:graphicFrameLocks noGrp="1"/>
          </p:cNvGraphicFramePr>
          <p:nvPr>
            <p:extLst>
              <p:ext uri="{D42A27DB-BD31-4B8C-83A1-F6EECF244321}">
                <p14:modId xmlns:p14="http://schemas.microsoft.com/office/powerpoint/2010/main" val="1422288696"/>
              </p:ext>
            </p:extLst>
          </p:nvPr>
        </p:nvGraphicFramePr>
        <p:xfrm>
          <a:off x="1609725" y="1913086"/>
          <a:ext cx="9073008" cy="4480560"/>
        </p:xfrm>
        <a:graphic>
          <a:graphicData uri="http://schemas.openxmlformats.org/drawingml/2006/table">
            <a:tbl>
              <a:tblPr firstRow="1" bandRow="1">
                <a:tableStyleId>{5C22544A-7EE6-4342-B048-85BDC9FD1C3A}</a:tableStyleId>
              </a:tblPr>
              <a:tblGrid>
                <a:gridCol w="4536504">
                  <a:extLst>
                    <a:ext uri="{9D8B030D-6E8A-4147-A177-3AD203B41FA5}">
                      <a16:colId xmlns:a16="http://schemas.microsoft.com/office/drawing/2014/main" val="3287799971"/>
                    </a:ext>
                  </a:extLst>
                </a:gridCol>
                <a:gridCol w="4536504">
                  <a:extLst>
                    <a:ext uri="{9D8B030D-6E8A-4147-A177-3AD203B41FA5}">
                      <a16:colId xmlns:a16="http://schemas.microsoft.com/office/drawing/2014/main" val="4004753722"/>
                    </a:ext>
                  </a:extLst>
                </a:gridCol>
              </a:tblGrid>
              <a:tr h="370840">
                <a:tc>
                  <a:txBody>
                    <a:bodyPr/>
                    <a:lstStyle/>
                    <a:p>
                      <a:r>
                        <a:rPr lang="fr-FR" sz="2400" dirty="0" err="1" smtClean="0"/>
                        <a:t>Milestone</a:t>
                      </a:r>
                      <a:endParaRPr lang="fr-FR" sz="2400" dirty="0"/>
                    </a:p>
                  </a:txBody>
                  <a:tcPr/>
                </a:tc>
                <a:tc>
                  <a:txBody>
                    <a:bodyPr/>
                    <a:lstStyle/>
                    <a:p>
                      <a:r>
                        <a:rPr lang="fr-FR" sz="2400" dirty="0" smtClean="0"/>
                        <a:t>Date de sortie</a:t>
                      </a:r>
                      <a:endParaRPr lang="fr-FR" sz="2400" dirty="0"/>
                    </a:p>
                  </a:txBody>
                  <a:tcPr/>
                </a:tc>
                <a:extLst>
                  <a:ext uri="{0D108BD9-81ED-4DB2-BD59-A6C34878D82A}">
                    <a16:rowId xmlns:a16="http://schemas.microsoft.com/office/drawing/2014/main" val="2596720911"/>
                  </a:ext>
                </a:extLst>
              </a:tr>
              <a:tr h="370840">
                <a:tc>
                  <a:txBody>
                    <a:bodyPr/>
                    <a:lstStyle/>
                    <a:p>
                      <a:r>
                        <a:rPr lang="fr-FR" sz="2400" dirty="0" smtClean="0"/>
                        <a:t>Visual Studio 2015 avec Beta 5</a:t>
                      </a:r>
                      <a:endParaRPr lang="fr-FR" sz="2400" dirty="0"/>
                    </a:p>
                  </a:txBody>
                  <a:tcPr/>
                </a:tc>
                <a:tc>
                  <a:txBody>
                    <a:bodyPr/>
                    <a:lstStyle/>
                    <a:p>
                      <a:r>
                        <a:rPr lang="fr-FR" sz="2400" dirty="0" smtClean="0"/>
                        <a:t>20 juillet 2015</a:t>
                      </a:r>
                      <a:endParaRPr lang="fr-FR" sz="2400" dirty="0"/>
                    </a:p>
                  </a:txBody>
                  <a:tcPr/>
                </a:tc>
                <a:extLst>
                  <a:ext uri="{0D108BD9-81ED-4DB2-BD59-A6C34878D82A}">
                    <a16:rowId xmlns:a16="http://schemas.microsoft.com/office/drawing/2014/main" val="1967593208"/>
                  </a:ext>
                </a:extLst>
              </a:tr>
              <a:tr h="370840">
                <a:tc>
                  <a:txBody>
                    <a:bodyPr/>
                    <a:lstStyle/>
                    <a:p>
                      <a:r>
                        <a:rPr lang="fr-FR" sz="2400" dirty="0" smtClean="0"/>
                        <a:t>Beta 6</a:t>
                      </a:r>
                      <a:endParaRPr lang="fr-FR" sz="2400" dirty="0"/>
                    </a:p>
                  </a:txBody>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fr-FR" sz="2400" dirty="0" smtClean="0"/>
                        <a:t>27 juillet 2015</a:t>
                      </a:r>
                    </a:p>
                  </a:txBody>
                  <a:tcPr/>
                </a:tc>
                <a:extLst>
                  <a:ext uri="{0D108BD9-81ED-4DB2-BD59-A6C34878D82A}">
                    <a16:rowId xmlns:a16="http://schemas.microsoft.com/office/drawing/2014/main" val="1075827620"/>
                  </a:ext>
                </a:extLst>
              </a:tr>
              <a:tr h="370840">
                <a:tc>
                  <a:txBody>
                    <a:bodyPr/>
                    <a:lstStyle/>
                    <a:p>
                      <a:r>
                        <a:rPr lang="fr-FR" sz="2400" dirty="0" smtClean="0"/>
                        <a:t>Beta</a:t>
                      </a:r>
                      <a:r>
                        <a:rPr lang="fr-FR" sz="2400" baseline="0" dirty="0" smtClean="0"/>
                        <a:t> 7</a:t>
                      </a:r>
                      <a:endParaRPr lang="fr-FR" sz="2400" dirty="0"/>
                    </a:p>
                  </a:txBody>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fr-FR" sz="2400" dirty="0" smtClean="0"/>
                        <a:t>2 septembre 2015</a:t>
                      </a:r>
                    </a:p>
                  </a:txBody>
                  <a:tcPr/>
                </a:tc>
                <a:extLst>
                  <a:ext uri="{0D108BD9-81ED-4DB2-BD59-A6C34878D82A}">
                    <a16:rowId xmlns:a16="http://schemas.microsoft.com/office/drawing/2014/main" val="1581563588"/>
                  </a:ext>
                </a:extLst>
              </a:tr>
              <a:tr h="370840">
                <a:tc>
                  <a:txBody>
                    <a:bodyPr/>
                    <a:lstStyle/>
                    <a:p>
                      <a:r>
                        <a:rPr lang="fr-FR" sz="2400" dirty="0" smtClean="0"/>
                        <a:t>Beta 8</a:t>
                      </a:r>
                      <a:endParaRPr lang="fr-FR" sz="2400" dirty="0"/>
                    </a:p>
                  </a:txBody>
                  <a:tcPr/>
                </a:tc>
                <a:tc>
                  <a:txBody>
                    <a:bodyPr/>
                    <a:lstStyle/>
                    <a:p>
                      <a:r>
                        <a:rPr lang="fr-FR" sz="2400" dirty="0" smtClean="0"/>
                        <a:t>15 octobre 2015</a:t>
                      </a:r>
                      <a:endParaRPr lang="fr-FR" sz="2400" dirty="0"/>
                    </a:p>
                  </a:txBody>
                  <a:tcPr/>
                </a:tc>
                <a:extLst>
                  <a:ext uri="{0D108BD9-81ED-4DB2-BD59-A6C34878D82A}">
                    <a16:rowId xmlns:a16="http://schemas.microsoft.com/office/drawing/2014/main" val="2289948097"/>
                  </a:ext>
                </a:extLst>
              </a:tr>
              <a:tr h="370840">
                <a:tc>
                  <a:txBody>
                    <a:bodyPr/>
                    <a:lstStyle/>
                    <a:p>
                      <a:r>
                        <a:rPr lang="fr-FR" sz="2400" dirty="0" smtClean="0"/>
                        <a:t>RC1 avec « Go Live »</a:t>
                      </a:r>
                      <a:endParaRPr lang="fr-FR" sz="2400" dirty="0"/>
                    </a:p>
                  </a:txBody>
                  <a:tcPr/>
                </a:tc>
                <a:tc>
                  <a:txBody>
                    <a:bodyPr/>
                    <a:lstStyle/>
                    <a:p>
                      <a:r>
                        <a:rPr lang="fr-FR" sz="2400" dirty="0" smtClean="0"/>
                        <a:t>Novembre 2015</a:t>
                      </a:r>
                      <a:endParaRPr lang="fr-FR" sz="2400" dirty="0"/>
                    </a:p>
                  </a:txBody>
                  <a:tcPr/>
                </a:tc>
                <a:extLst>
                  <a:ext uri="{0D108BD9-81ED-4DB2-BD59-A6C34878D82A}">
                    <a16:rowId xmlns:a16="http://schemas.microsoft.com/office/drawing/2014/main" val="2486044809"/>
                  </a:ext>
                </a:extLst>
              </a:tr>
              <a:tr h="370840">
                <a:tc>
                  <a:txBody>
                    <a:bodyPr/>
                    <a:lstStyle/>
                    <a:p>
                      <a:r>
                        <a:rPr lang="fr-FR" sz="2400" dirty="0" smtClean="0"/>
                        <a:t>RC2 ?</a:t>
                      </a:r>
                      <a:endParaRPr lang="fr-FR" sz="2400" dirty="0"/>
                    </a:p>
                  </a:txBody>
                  <a:tcPr/>
                </a:tc>
                <a:tc>
                  <a:txBody>
                    <a:bodyPr/>
                    <a:lstStyle/>
                    <a:p>
                      <a:endParaRPr lang="fr-FR" sz="2400" dirty="0" smtClean="0"/>
                    </a:p>
                  </a:txBody>
                  <a:tcPr/>
                </a:tc>
                <a:extLst>
                  <a:ext uri="{0D108BD9-81ED-4DB2-BD59-A6C34878D82A}">
                    <a16:rowId xmlns:a16="http://schemas.microsoft.com/office/drawing/2014/main" val="1557879972"/>
                  </a:ext>
                </a:extLst>
              </a:tr>
              <a:tr h="370840">
                <a:tc>
                  <a:txBody>
                    <a:bodyPr/>
                    <a:lstStyle/>
                    <a:p>
                      <a:r>
                        <a:rPr lang="fr-FR" sz="2400" dirty="0" smtClean="0"/>
                        <a:t>1.0.0</a:t>
                      </a:r>
                      <a:endParaRPr lang="fr-FR" sz="2400" dirty="0"/>
                    </a:p>
                  </a:txBody>
                  <a:tcPr/>
                </a:tc>
                <a:tc>
                  <a:txBody>
                    <a:bodyPr/>
                    <a:lstStyle/>
                    <a:p>
                      <a:r>
                        <a:rPr lang="fr-FR" sz="2400" dirty="0" smtClean="0"/>
                        <a:t>1</a:t>
                      </a:r>
                      <a:r>
                        <a:rPr lang="fr-FR" sz="2400" baseline="30000" dirty="0" smtClean="0"/>
                        <a:t>er</a:t>
                      </a:r>
                      <a:r>
                        <a:rPr lang="fr-FR" sz="2400" dirty="0" smtClean="0"/>
                        <a:t> trimestre 2016</a:t>
                      </a:r>
                    </a:p>
                  </a:txBody>
                  <a:tcPr/>
                </a:tc>
                <a:extLst>
                  <a:ext uri="{0D108BD9-81ED-4DB2-BD59-A6C34878D82A}">
                    <a16:rowId xmlns:a16="http://schemas.microsoft.com/office/drawing/2014/main" val="4123740316"/>
                  </a:ext>
                </a:extLst>
              </a:tr>
              <a:tr h="370840">
                <a:tc>
                  <a:txBody>
                    <a:bodyPr/>
                    <a:lstStyle/>
                    <a:p>
                      <a:r>
                        <a:rPr lang="fr-FR" sz="2400" dirty="0" smtClean="0"/>
                        <a:t>VB</a:t>
                      </a:r>
                      <a:r>
                        <a:rPr lang="fr-FR" sz="2400" baseline="0" dirty="0" smtClean="0"/>
                        <a:t> support, </a:t>
                      </a:r>
                      <a:r>
                        <a:rPr lang="fr-FR" sz="2400" baseline="0" dirty="0" err="1" smtClean="0"/>
                        <a:t>SignalR</a:t>
                      </a:r>
                      <a:r>
                        <a:rPr lang="fr-FR" sz="2400" baseline="0" dirty="0" smtClean="0"/>
                        <a:t> 3, Web Pages 4</a:t>
                      </a:r>
                      <a:endParaRPr lang="fr-FR" sz="2400" dirty="0"/>
                    </a:p>
                  </a:txBody>
                  <a:tcPr/>
                </a:tc>
                <a:tc>
                  <a:txBody>
                    <a:bodyPr/>
                    <a:lstStyle/>
                    <a:p>
                      <a:r>
                        <a:rPr lang="fr-FR" sz="2400" dirty="0" smtClean="0"/>
                        <a:t>3</a:t>
                      </a:r>
                      <a:r>
                        <a:rPr lang="fr-FR" sz="2400" baseline="30000" dirty="0" smtClean="0"/>
                        <a:t>e</a:t>
                      </a:r>
                      <a:r>
                        <a:rPr lang="fr-FR" sz="2400" dirty="0" smtClean="0"/>
                        <a:t> trimestre 2016</a:t>
                      </a:r>
                    </a:p>
                  </a:txBody>
                  <a:tcPr/>
                </a:tc>
                <a:extLst>
                  <a:ext uri="{0D108BD9-81ED-4DB2-BD59-A6C34878D82A}">
                    <a16:rowId xmlns:a16="http://schemas.microsoft.com/office/drawing/2014/main" val="3591654448"/>
                  </a:ext>
                </a:extLst>
              </a:tr>
            </a:tbl>
          </a:graphicData>
        </a:graphic>
      </p:graphicFrame>
    </p:spTree>
    <p:extLst>
      <p:ext uri="{BB962C8B-B14F-4D97-AF65-F5344CB8AC3E}">
        <p14:creationId xmlns:p14="http://schemas.microsoft.com/office/powerpoint/2010/main" val="279855314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Conclusion</a:t>
            </a:r>
            <a:endParaRPr lang="fr-FR" dirty="0"/>
          </a:p>
        </p:txBody>
      </p:sp>
      <p:sp>
        <p:nvSpPr>
          <p:cNvPr id="7" name="Text Placeholder 6"/>
          <p:cNvSpPr>
            <a:spLocks noGrp="1"/>
          </p:cNvSpPr>
          <p:nvPr>
            <p:ph type="body" sz="quarter" idx="14"/>
          </p:nvPr>
        </p:nvSpPr>
        <p:spPr/>
        <p:txBody>
          <a:bodyPr/>
          <a:lstStyle/>
          <a:p>
            <a:endParaRPr lang="fr-FR" dirty="0"/>
          </a:p>
        </p:txBody>
      </p:sp>
      <p:sp>
        <p:nvSpPr>
          <p:cNvPr id="8" name="Text Placeholder 7"/>
          <p:cNvSpPr>
            <a:spLocks noGrp="1"/>
          </p:cNvSpPr>
          <p:nvPr>
            <p:ph type="body" sz="quarter" idx="15"/>
          </p:nvPr>
        </p:nvSpPr>
        <p:spPr/>
        <p:txBody>
          <a:bodyPr/>
          <a:lstStyle/>
          <a:p>
            <a:r>
              <a:rPr lang="fr-FR" dirty="0" smtClean="0"/>
              <a:t>ASP.NET 5</a:t>
            </a:r>
            <a:endParaRPr lang="fr-FR" dirty="0"/>
          </a:p>
        </p:txBody>
      </p:sp>
      <p:sp>
        <p:nvSpPr>
          <p:cNvPr id="9" name="Rectangle 8"/>
          <p:cNvSpPr/>
          <p:nvPr/>
        </p:nvSpPr>
        <p:spPr bwMode="auto">
          <a:xfrm>
            <a:off x="1071761" y="2921198"/>
            <a:ext cx="3387270" cy="115212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3600" kern="0" dirty="0" smtClean="0">
                <a:gradFill>
                  <a:gsLst>
                    <a:gs pos="0">
                      <a:srgbClr val="FFFFFF"/>
                    </a:gs>
                    <a:gs pos="100000">
                      <a:srgbClr val="FFFFFF"/>
                    </a:gs>
                  </a:gsLst>
                  <a:lin ang="5400000" scaled="0"/>
                </a:gradFill>
              </a:rPr>
              <a:t>ASP.NET 4.6</a:t>
            </a:r>
          </a:p>
          <a:p>
            <a:pPr algn="ctr" defTabSz="932472" fontAlgn="base">
              <a:lnSpc>
                <a:spcPct val="90000"/>
              </a:lnSpc>
              <a:spcBef>
                <a:spcPct val="0"/>
              </a:spcBef>
              <a:spcAft>
                <a:spcPct val="0"/>
              </a:spcAft>
            </a:pPr>
            <a:r>
              <a:rPr lang="en-US" sz="2800" kern="0" dirty="0" err="1" smtClean="0">
                <a:gradFill>
                  <a:gsLst>
                    <a:gs pos="0">
                      <a:srgbClr val="FFFFFF"/>
                    </a:gs>
                    <a:gs pos="100000">
                      <a:srgbClr val="FFFFFF"/>
                    </a:gs>
                  </a:gsLst>
                  <a:lin ang="5400000" scaled="0"/>
                </a:gradFill>
              </a:rPr>
              <a:t>sur</a:t>
            </a:r>
            <a:r>
              <a:rPr lang="en-US" sz="2800" kern="0" dirty="0" smtClean="0">
                <a:gradFill>
                  <a:gsLst>
                    <a:gs pos="0">
                      <a:srgbClr val="FFFFFF"/>
                    </a:gs>
                    <a:gs pos="100000">
                      <a:srgbClr val="FFFFFF"/>
                    </a:gs>
                  </a:gsLst>
                  <a:lin ang="5400000" scaled="0"/>
                </a:gradFill>
              </a:rPr>
              <a:t> .NET Framework</a:t>
            </a:r>
            <a:endParaRPr lang="en-US" sz="2800" kern="0" dirty="0">
              <a:gradFill>
                <a:gsLst>
                  <a:gs pos="0">
                    <a:srgbClr val="FFFFFF"/>
                  </a:gs>
                  <a:gs pos="100000">
                    <a:srgbClr val="FFFFFF"/>
                  </a:gs>
                </a:gsLst>
                <a:lin ang="5400000" scaled="0"/>
              </a:gradFill>
            </a:endParaRPr>
          </a:p>
        </p:txBody>
      </p:sp>
      <p:sp>
        <p:nvSpPr>
          <p:cNvPr id="10" name="Rectangle 9"/>
          <p:cNvSpPr/>
          <p:nvPr/>
        </p:nvSpPr>
        <p:spPr bwMode="auto">
          <a:xfrm>
            <a:off x="4562053" y="2921198"/>
            <a:ext cx="3409961" cy="1152128"/>
          </a:xfrm>
          <a:prstGeom prst="rect">
            <a:avLst/>
          </a:prstGeom>
          <a:solidFill>
            <a:srgbClr val="E039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14173" fontAlgn="base">
              <a:spcBef>
                <a:spcPct val="0"/>
              </a:spcBef>
              <a:spcAft>
                <a:spcPct val="0"/>
              </a:spcAft>
              <a:defRPr/>
            </a:pPr>
            <a:r>
              <a:rPr lang="en-US" sz="3600" kern="0" dirty="0">
                <a:gradFill>
                  <a:gsLst>
                    <a:gs pos="0">
                      <a:srgbClr val="FFFFFF"/>
                    </a:gs>
                    <a:gs pos="100000">
                      <a:srgbClr val="FFFFFF"/>
                    </a:gs>
                  </a:gsLst>
                  <a:lin ang="5400000" scaled="0"/>
                </a:gradFill>
              </a:rPr>
              <a:t>ASP.NET </a:t>
            </a:r>
            <a:r>
              <a:rPr lang="en-US" sz="3600" kern="0" dirty="0" smtClean="0">
                <a:gradFill>
                  <a:gsLst>
                    <a:gs pos="0">
                      <a:srgbClr val="FFFFFF"/>
                    </a:gs>
                    <a:gs pos="100000">
                      <a:srgbClr val="FFFFFF"/>
                    </a:gs>
                  </a:gsLst>
                  <a:lin ang="5400000" scaled="0"/>
                </a:gradFill>
              </a:rPr>
              <a:t>5</a:t>
            </a:r>
          </a:p>
          <a:p>
            <a:pPr lvl="0" algn="ctr" defTabSz="932472" fontAlgn="base">
              <a:lnSpc>
                <a:spcPct val="90000"/>
              </a:lnSpc>
              <a:spcBef>
                <a:spcPct val="0"/>
              </a:spcBef>
              <a:spcAft>
                <a:spcPct val="0"/>
              </a:spcAft>
            </a:pPr>
            <a:r>
              <a:rPr lang="en-US" sz="2800" kern="0" dirty="0" err="1">
                <a:gradFill>
                  <a:gsLst>
                    <a:gs pos="0">
                      <a:srgbClr val="FFFFFF"/>
                    </a:gs>
                    <a:gs pos="100000">
                      <a:srgbClr val="FFFFFF"/>
                    </a:gs>
                  </a:gsLst>
                  <a:lin ang="5400000" scaled="0"/>
                </a:gradFill>
              </a:rPr>
              <a:t>sur</a:t>
            </a:r>
            <a:r>
              <a:rPr lang="en-US" sz="2800" kern="0" dirty="0">
                <a:gradFill>
                  <a:gsLst>
                    <a:gs pos="0">
                      <a:srgbClr val="FFFFFF"/>
                    </a:gs>
                    <a:gs pos="100000">
                      <a:srgbClr val="FFFFFF"/>
                    </a:gs>
                  </a:gsLst>
                  <a:lin ang="5400000" scaled="0"/>
                </a:gradFill>
              </a:rPr>
              <a:t> .NET </a:t>
            </a:r>
            <a:r>
              <a:rPr lang="en-US" sz="2800" kern="0" dirty="0" smtClean="0">
                <a:gradFill>
                  <a:gsLst>
                    <a:gs pos="0">
                      <a:srgbClr val="FFFFFF"/>
                    </a:gs>
                    <a:gs pos="100000">
                      <a:srgbClr val="FFFFFF"/>
                    </a:gs>
                  </a:gsLst>
                  <a:lin ang="5400000" scaled="0"/>
                </a:gradFill>
              </a:rPr>
              <a:t>Framework</a:t>
            </a:r>
            <a:endParaRPr lang="en-US" sz="2800" kern="0" dirty="0">
              <a:gradFill>
                <a:gsLst>
                  <a:gs pos="0">
                    <a:srgbClr val="FFFFFF"/>
                  </a:gs>
                  <a:gs pos="100000">
                    <a:srgbClr val="FFFFFF"/>
                  </a:gs>
                </a:gsLst>
                <a:lin ang="5400000" scaled="0"/>
              </a:gradFill>
            </a:endParaRPr>
          </a:p>
        </p:txBody>
      </p:sp>
      <p:sp>
        <p:nvSpPr>
          <p:cNvPr id="11" name="Rectangle 10"/>
          <p:cNvSpPr/>
          <p:nvPr/>
        </p:nvSpPr>
        <p:spPr bwMode="auto">
          <a:xfrm>
            <a:off x="8075036" y="2921198"/>
            <a:ext cx="3409961" cy="1152128"/>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defTabSz="914173" fontAlgn="base">
              <a:spcBef>
                <a:spcPct val="0"/>
              </a:spcBef>
              <a:spcAft>
                <a:spcPct val="0"/>
              </a:spcAft>
              <a:defRPr/>
            </a:pPr>
            <a:r>
              <a:rPr lang="en-US" sz="3600" kern="0" dirty="0">
                <a:gradFill>
                  <a:gsLst>
                    <a:gs pos="0">
                      <a:srgbClr val="FFFFFF"/>
                    </a:gs>
                    <a:gs pos="100000">
                      <a:srgbClr val="FFFFFF"/>
                    </a:gs>
                  </a:gsLst>
                  <a:lin ang="5400000" scaled="0"/>
                </a:gradFill>
              </a:rPr>
              <a:t>ASP.NET </a:t>
            </a:r>
            <a:r>
              <a:rPr lang="en-US" sz="3600" kern="0" dirty="0" smtClean="0">
                <a:gradFill>
                  <a:gsLst>
                    <a:gs pos="0">
                      <a:srgbClr val="FFFFFF"/>
                    </a:gs>
                    <a:gs pos="100000">
                      <a:srgbClr val="FFFFFF"/>
                    </a:gs>
                  </a:gsLst>
                  <a:lin ang="5400000" scaled="0"/>
                </a:gradFill>
              </a:rPr>
              <a:t>5</a:t>
            </a:r>
          </a:p>
          <a:p>
            <a:pPr lvl="0" algn="ctr" defTabSz="932472" fontAlgn="base">
              <a:lnSpc>
                <a:spcPct val="90000"/>
              </a:lnSpc>
              <a:spcBef>
                <a:spcPct val="0"/>
              </a:spcBef>
              <a:spcAft>
                <a:spcPct val="0"/>
              </a:spcAft>
            </a:pPr>
            <a:r>
              <a:rPr lang="en-US" sz="2800" kern="0" dirty="0" err="1">
                <a:gradFill>
                  <a:gsLst>
                    <a:gs pos="0">
                      <a:srgbClr val="FFFFFF"/>
                    </a:gs>
                    <a:gs pos="100000">
                      <a:srgbClr val="FFFFFF"/>
                    </a:gs>
                  </a:gsLst>
                  <a:lin ang="5400000" scaled="0"/>
                </a:gradFill>
              </a:rPr>
              <a:t>sur</a:t>
            </a:r>
            <a:r>
              <a:rPr lang="en-US" sz="2800" kern="0" dirty="0">
                <a:gradFill>
                  <a:gsLst>
                    <a:gs pos="0">
                      <a:srgbClr val="FFFFFF"/>
                    </a:gs>
                    <a:gs pos="100000">
                      <a:srgbClr val="FFFFFF"/>
                    </a:gs>
                  </a:gsLst>
                  <a:lin ang="5400000" scaled="0"/>
                </a:gradFill>
              </a:rPr>
              <a:t> .NET </a:t>
            </a:r>
            <a:r>
              <a:rPr lang="en-US" sz="2800" kern="0" dirty="0" smtClean="0">
                <a:gradFill>
                  <a:gsLst>
                    <a:gs pos="0">
                      <a:srgbClr val="FFFFFF"/>
                    </a:gs>
                    <a:gs pos="100000">
                      <a:srgbClr val="FFFFFF"/>
                    </a:gs>
                  </a:gsLst>
                  <a:lin ang="5400000" scaled="0"/>
                </a:gradFill>
              </a:rPr>
              <a:t>Core</a:t>
            </a:r>
            <a:endParaRPr lang="en-US" sz="2800"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12167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Ressources</a:t>
            </a:r>
            <a:endParaRPr lang="fr-FR" dirty="0"/>
          </a:p>
        </p:txBody>
      </p:sp>
      <p:sp>
        <p:nvSpPr>
          <p:cNvPr id="3" name="Text Placeholder 2"/>
          <p:cNvSpPr>
            <a:spLocks noGrp="1"/>
          </p:cNvSpPr>
          <p:nvPr>
            <p:ph type="body" sz="quarter" idx="13"/>
          </p:nvPr>
        </p:nvSpPr>
        <p:spPr/>
        <p:txBody>
          <a:bodyPr/>
          <a:lstStyle/>
          <a:p>
            <a:pPr>
              <a:buFont typeface="Arial" panose="020B0604020202020204" pitchFamily="34" charset="0"/>
              <a:buChar char="•"/>
            </a:pPr>
            <a:r>
              <a:rPr lang="en-US" dirty="0" smtClean="0">
                <a:hlinkClick r:id="rId2"/>
              </a:rPr>
              <a:t>http://docs.asp.net</a:t>
            </a:r>
            <a:endParaRPr lang="en-US" dirty="0" smtClean="0">
              <a:hlinkClick r:id="rId3"/>
            </a:endParaRPr>
          </a:p>
          <a:p>
            <a:pPr>
              <a:buFont typeface="Arial" panose="020B0604020202020204" pitchFamily="34" charset="0"/>
              <a:buChar char="•"/>
            </a:pPr>
            <a:r>
              <a:rPr lang="en-US" dirty="0" smtClean="0">
                <a:hlinkClick r:id="rId4"/>
              </a:rPr>
              <a:t>http://www.asp.net/vnext</a:t>
            </a:r>
            <a:endParaRPr lang="en-US" dirty="0" smtClean="0"/>
          </a:p>
          <a:p>
            <a:pPr>
              <a:buFont typeface="Arial" panose="020B0604020202020204" pitchFamily="34" charset="0"/>
              <a:buChar char="•"/>
            </a:pPr>
            <a:r>
              <a:rPr lang="en-US" dirty="0" smtClean="0">
                <a:hlinkClick r:id="rId5"/>
              </a:rPr>
              <a:t>https://github.com/aspnet/Home</a:t>
            </a:r>
            <a:endParaRPr lang="en-US" dirty="0" smtClean="0"/>
          </a:p>
          <a:p>
            <a:pPr>
              <a:buFont typeface="Arial" panose="020B0604020202020204" pitchFamily="34" charset="0"/>
              <a:buChar char="•"/>
            </a:pPr>
            <a:r>
              <a:rPr lang="en-US" dirty="0" smtClean="0">
                <a:hlinkClick r:id="rId6"/>
              </a:rPr>
              <a:t>Microsoft Virtual Academy </a:t>
            </a:r>
            <a:r>
              <a:rPr lang="en-US" dirty="0" err="1" smtClean="0">
                <a:hlinkClick r:id="rId6"/>
              </a:rPr>
              <a:t>ASP.Net</a:t>
            </a:r>
            <a:r>
              <a:rPr lang="en-US" dirty="0" smtClean="0">
                <a:hlinkClick r:id="rId6"/>
              </a:rPr>
              <a:t> 5</a:t>
            </a:r>
            <a:endParaRPr lang="en-US" dirty="0" smtClean="0"/>
          </a:p>
          <a:p>
            <a:pPr>
              <a:buFont typeface="Arial" panose="020B0604020202020204" pitchFamily="34" charset="0"/>
              <a:buChar char="•"/>
            </a:pPr>
            <a:r>
              <a:rPr lang="en-US" dirty="0" smtClean="0">
                <a:hlinkClick r:id="rId7"/>
              </a:rPr>
              <a:t>http://blogs.msdn.com/b/webdev/</a:t>
            </a:r>
            <a:endParaRPr lang="en-US" dirty="0" smtClean="0"/>
          </a:p>
          <a:p>
            <a:pPr>
              <a:buFont typeface="Arial" panose="020B0604020202020204" pitchFamily="34" charset="0"/>
              <a:buChar char="•"/>
            </a:pPr>
            <a:r>
              <a:rPr lang="fr-FR" dirty="0">
                <a:hlinkClick r:id="rId8"/>
              </a:rPr>
              <a:t>https://live.asp.net</a:t>
            </a:r>
            <a:r>
              <a:rPr lang="fr-FR" dirty="0" smtClean="0">
                <a:hlinkClick r:id="rId8"/>
              </a:rPr>
              <a:t>/</a:t>
            </a:r>
            <a:endParaRPr lang="fr-FR" dirty="0" smtClean="0"/>
          </a:p>
        </p:txBody>
      </p:sp>
      <p:sp>
        <p:nvSpPr>
          <p:cNvPr id="4" name="Text Placeholder 3"/>
          <p:cNvSpPr>
            <a:spLocks noGrp="1"/>
          </p:cNvSpPr>
          <p:nvPr>
            <p:ph type="body" sz="quarter" idx="14"/>
          </p:nvPr>
        </p:nvSpPr>
        <p:spPr/>
        <p:txBody>
          <a:bodyPr/>
          <a:lstStyle/>
          <a:p>
            <a:endParaRPr lang="fr-FR"/>
          </a:p>
        </p:txBody>
      </p:sp>
      <p:sp>
        <p:nvSpPr>
          <p:cNvPr id="5" name="Text Placeholder 4"/>
          <p:cNvSpPr>
            <a:spLocks noGrp="1"/>
          </p:cNvSpPr>
          <p:nvPr>
            <p:ph type="body" sz="quarter" idx="15"/>
          </p:nvPr>
        </p:nvSpPr>
        <p:spPr/>
        <p:txBody>
          <a:bodyPr/>
          <a:lstStyle/>
          <a:p>
            <a:r>
              <a:rPr lang="fr-FR" dirty="0" smtClean="0"/>
              <a:t>ASP.NET 5</a:t>
            </a:r>
            <a:endParaRPr lang="fr-FR" dirty="0"/>
          </a:p>
        </p:txBody>
      </p:sp>
    </p:spTree>
    <p:extLst>
      <p:ext uri="{BB962C8B-B14F-4D97-AF65-F5344CB8AC3E}">
        <p14:creationId xmlns:p14="http://schemas.microsoft.com/office/powerpoint/2010/main" val="11368174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La révolution ASP.NET 5 !</a:t>
            </a:r>
            <a:endParaRPr lang="fr-FR" dirty="0"/>
          </a:p>
        </p:txBody>
      </p:sp>
      <p:sp>
        <p:nvSpPr>
          <p:cNvPr id="8" name="Text Placeholder 2"/>
          <p:cNvSpPr txBox="1">
            <a:spLocks/>
          </p:cNvSpPr>
          <p:nvPr/>
        </p:nvSpPr>
        <p:spPr bwMode="auto">
          <a:xfrm>
            <a:off x="279335" y="4655804"/>
            <a:ext cx="6298942" cy="109112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72727">
                      <a:srgbClr val="FFFFFF"/>
                    </a:gs>
                    <a:gs pos="36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kumimoji="0" lang="en-US" sz="3200" b="0" i="0" u="none" strike="noStrike" kern="1200" cap="none" spc="0" normalizeH="0" baseline="0" noProof="0" dirty="0" smtClean="0">
                <a:ln>
                  <a:noFill/>
                </a:ln>
                <a:gradFill>
                  <a:gsLst>
                    <a:gs pos="72727">
                      <a:srgbClr val="FFFFFF"/>
                    </a:gs>
                    <a:gs pos="36000">
                      <a:srgbClr val="FFFFFF"/>
                    </a:gs>
                  </a:gsLst>
                  <a:lin ang="5400000" scaled="0"/>
                </a:gradFill>
                <a:effectLst/>
                <a:uLnTx/>
                <a:uFillTx/>
                <a:latin typeface="Segoe UI Light"/>
                <a:ea typeface="+mn-ea"/>
                <a:cs typeface="+mn-cs"/>
              </a:rPr>
              <a:t>Benjamin Talmard</a:t>
            </a: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lang="en-US" sz="2400" dirty="0" smtClean="0">
                <a:latin typeface="Segoe UI Light"/>
              </a:rPr>
              <a:t>Microsoft Azure Technical Evangelist | Microsoft</a:t>
            </a:r>
            <a:endParaRPr lang="en-US" sz="2400" dirty="0">
              <a:latin typeface="Segoe UI Light"/>
            </a:endParaRP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lang="en-US" sz="2400" dirty="0" smtClean="0">
                <a:latin typeface="Segoe UI Light"/>
              </a:rPr>
              <a:t>    @</a:t>
            </a:r>
            <a:r>
              <a:rPr lang="en-US" sz="2400" dirty="0" err="1" smtClean="0">
                <a:latin typeface="Segoe UI Light"/>
              </a:rPr>
              <a:t>benjiiim</a:t>
            </a:r>
            <a:endParaRPr lang="en-US" sz="2400" dirty="0" smtClean="0">
              <a:latin typeface="Segoe UI Light"/>
            </a:endParaRP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smtClean="0">
              <a:ln>
                <a:noFill/>
              </a:ln>
              <a:gradFill>
                <a:gsLst>
                  <a:gs pos="72727">
                    <a:srgbClr val="FFFFFF"/>
                  </a:gs>
                  <a:gs pos="36000">
                    <a:srgbClr val="FFFFFF"/>
                  </a:gs>
                </a:gsLst>
                <a:lin ang="5400000" scaled="0"/>
              </a:gradFill>
              <a:effectLst/>
              <a:uLnTx/>
              <a:uFillTx/>
              <a:latin typeface="Segoe UI Light"/>
            </a:endParaRPr>
          </a:p>
        </p:txBody>
      </p:sp>
      <p:pic>
        <p:nvPicPr>
          <p:cNvPr id="11" name="Picture 4" descr="https://g.twimg.com/Twitter_logo_white.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40452" y="5566514"/>
            <a:ext cx="289060" cy="235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02740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endParaRPr lang="fr-FR"/>
          </a:p>
        </p:txBody>
      </p:sp>
      <p:sp>
        <p:nvSpPr>
          <p:cNvPr id="2" name="Title 1"/>
          <p:cNvSpPr>
            <a:spLocks noGrp="1"/>
          </p:cNvSpPr>
          <p:nvPr>
            <p:ph type="title"/>
          </p:nvPr>
        </p:nvSpPr>
        <p:spPr/>
        <p:txBody>
          <a:bodyPr/>
          <a:lstStyle/>
          <a:p>
            <a:r>
              <a:rPr lang="fr-FR" dirty="0"/>
              <a:t>Démarrez avec votre </a:t>
            </a:r>
            <a:r>
              <a:rPr lang="fr-FR" dirty="0" smtClean="0"/>
              <a:t>Azure</a:t>
            </a:r>
            <a:endParaRPr lang="fr-FR" dirty="0"/>
          </a:p>
        </p:txBody>
      </p:sp>
      <p:sp>
        <p:nvSpPr>
          <p:cNvPr id="66" name="ZoneTexte 47"/>
          <p:cNvSpPr txBox="1"/>
          <p:nvPr/>
        </p:nvSpPr>
        <p:spPr>
          <a:xfrm>
            <a:off x="8457030" y="2832163"/>
            <a:ext cx="3656220" cy="605264"/>
          </a:xfrm>
          <a:prstGeom prst="rect">
            <a:avLst/>
          </a:prstGeom>
          <a:noFill/>
          <a:ln>
            <a:noFill/>
          </a:ln>
        </p:spPr>
        <p:txBody>
          <a:bodyPr wrap="square" rtlCol="0">
            <a:spAutoFit/>
          </a:bodyPr>
          <a:lstStyle/>
          <a:p>
            <a:pPr defTabSz="914093"/>
            <a:r>
              <a:rPr lang="fr-FR" sz="1666" dirty="0">
                <a:solidFill>
                  <a:prstClr val="black"/>
                </a:solidFill>
                <a:latin typeface="Segoe UI Light" panose="020B0502040204020203" pitchFamily="34" charset="0"/>
                <a:cs typeface="Segoe UI Light" panose="020B0502040204020203" pitchFamily="34" charset="0"/>
              </a:rPr>
              <a:t>Activez vos bénéfices Azure jusqu’à </a:t>
            </a:r>
            <a:r>
              <a:rPr lang="fr-FR" sz="1666" b="1" dirty="0">
                <a:solidFill>
                  <a:prstClr val="black"/>
                </a:solidFill>
                <a:latin typeface="Segoe UI Light" panose="020B0502040204020203" pitchFamily="34" charset="0"/>
                <a:cs typeface="Segoe UI Light" panose="020B0502040204020203" pitchFamily="34" charset="0"/>
              </a:rPr>
              <a:t>115€ </a:t>
            </a:r>
            <a:r>
              <a:rPr lang="fr-FR" sz="1666" dirty="0">
                <a:solidFill>
                  <a:prstClr val="black"/>
                </a:solidFill>
                <a:latin typeface="Segoe UI Light" panose="020B0502040204020203" pitchFamily="34" charset="0"/>
                <a:cs typeface="Segoe UI Light" panose="020B0502040204020203" pitchFamily="34" charset="0"/>
              </a:rPr>
              <a:t>de ressources mensuelles offertes</a:t>
            </a:r>
          </a:p>
        </p:txBody>
      </p:sp>
      <p:cxnSp>
        <p:nvCxnSpPr>
          <p:cNvPr id="69" name="Connecteur droit 48"/>
          <p:cNvCxnSpPr/>
          <p:nvPr/>
        </p:nvCxnSpPr>
        <p:spPr>
          <a:xfrm>
            <a:off x="4175148" y="1496679"/>
            <a:ext cx="26867" cy="4939637"/>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71" name="Connecteur droit 49"/>
          <p:cNvCxnSpPr/>
          <p:nvPr/>
        </p:nvCxnSpPr>
        <p:spPr>
          <a:xfrm>
            <a:off x="8223045" y="1496679"/>
            <a:ext cx="26867" cy="4939637"/>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72" name="ZoneTexte 50"/>
          <p:cNvSpPr txBox="1"/>
          <p:nvPr/>
        </p:nvSpPr>
        <p:spPr>
          <a:xfrm>
            <a:off x="4445007" y="3565466"/>
            <a:ext cx="3199685" cy="982064"/>
          </a:xfrm>
          <a:prstGeom prst="rect">
            <a:avLst/>
          </a:prstGeom>
          <a:noFill/>
          <a:ln>
            <a:noFill/>
          </a:ln>
        </p:spPr>
        <p:txBody>
          <a:bodyPr wrap="square" rtlCol="0">
            <a:spAutoFit/>
          </a:bodyPr>
          <a:lstStyle/>
          <a:p>
            <a:pPr defTabSz="914093"/>
            <a:r>
              <a:rPr lang="fr-FR" sz="1372" dirty="0">
                <a:solidFill>
                  <a:prstClr val="black"/>
                </a:solidFill>
                <a:latin typeface="Segoe UI Light" panose="020B0502040204020203" pitchFamily="34" charset="0"/>
                <a:cs typeface="Segoe UI Light" panose="020B0502040204020203" pitchFamily="34" charset="0"/>
              </a:rPr>
              <a:t>115€ /mois</a:t>
            </a:r>
          </a:p>
          <a:p>
            <a:pPr defTabSz="914093"/>
            <a:r>
              <a:rPr lang="fr-FR" sz="1372" dirty="0">
                <a:solidFill>
                  <a:prstClr val="black"/>
                </a:solidFill>
                <a:latin typeface="Segoe UI Light" panose="020B0502040204020203" pitchFamily="34" charset="0"/>
                <a:cs typeface="Segoe UI Light" panose="020B0502040204020203" pitchFamily="34" charset="0"/>
              </a:rPr>
              <a:t>x5 membres</a:t>
            </a:r>
          </a:p>
          <a:p>
            <a:pPr defTabSz="914093"/>
            <a:r>
              <a:rPr lang="fr-FR" sz="1372" dirty="0">
                <a:solidFill>
                  <a:prstClr val="black"/>
                </a:solidFill>
                <a:latin typeface="Segoe UI Light" panose="020B0502040204020203" pitchFamily="34" charset="0"/>
                <a:cs typeface="Segoe UI Light" panose="020B0502040204020203" pitchFamily="34" charset="0"/>
              </a:rPr>
              <a:t>x3 ans</a:t>
            </a:r>
          </a:p>
          <a:p>
            <a:pPr defTabSz="914093"/>
            <a:r>
              <a:rPr lang="fr-FR" sz="1666" dirty="0">
                <a:solidFill>
                  <a:prstClr val="black"/>
                </a:solidFill>
                <a:latin typeface="Segoe UI Light" panose="020B0502040204020203" pitchFamily="34" charset="0"/>
                <a:cs typeface="Segoe UI Light" panose="020B0502040204020203" pitchFamily="34" charset="0"/>
              </a:rPr>
              <a:t>=</a:t>
            </a:r>
            <a:r>
              <a:rPr lang="fr-FR" sz="1666" b="1" dirty="0">
                <a:solidFill>
                  <a:prstClr val="black"/>
                </a:solidFill>
                <a:latin typeface="Segoe UI Light" panose="020B0502040204020203" pitchFamily="34" charset="0"/>
                <a:cs typeface="Segoe UI Light" panose="020B0502040204020203" pitchFamily="34" charset="0"/>
              </a:rPr>
              <a:t> 4 175€ </a:t>
            </a:r>
            <a:r>
              <a:rPr lang="fr-FR" sz="1666" dirty="0">
                <a:solidFill>
                  <a:prstClr val="black"/>
                </a:solidFill>
                <a:latin typeface="Segoe UI Light" panose="020B0502040204020203" pitchFamily="34" charset="0"/>
                <a:cs typeface="Segoe UI Light" panose="020B0502040204020203" pitchFamily="34" charset="0"/>
              </a:rPr>
              <a:t>de ressources offertes</a:t>
            </a:r>
          </a:p>
        </p:txBody>
      </p:sp>
      <p:pic>
        <p:nvPicPr>
          <p:cNvPr id="73" name="Image 5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22440" y="2832162"/>
            <a:ext cx="1883690" cy="669832"/>
          </a:xfrm>
          <a:prstGeom prst="rect">
            <a:avLst/>
          </a:prstGeom>
          <a:ln>
            <a:solidFill>
              <a:schemeClr val="bg1"/>
            </a:solidFill>
          </a:ln>
        </p:spPr>
      </p:pic>
      <p:pic>
        <p:nvPicPr>
          <p:cNvPr id="74" name="Image 5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9952" y="3650068"/>
            <a:ext cx="3032704" cy="2409458"/>
          </a:xfrm>
          <a:prstGeom prst="rect">
            <a:avLst/>
          </a:prstGeom>
          <a:ln>
            <a:solidFill>
              <a:schemeClr val="tx1"/>
            </a:solidFill>
          </a:ln>
        </p:spPr>
      </p:pic>
      <p:sp>
        <p:nvSpPr>
          <p:cNvPr id="75" name="Flèche droite 57"/>
          <p:cNvSpPr/>
          <p:nvPr/>
        </p:nvSpPr>
        <p:spPr>
          <a:xfrm>
            <a:off x="220335" y="4818468"/>
            <a:ext cx="1076142" cy="670503"/>
          </a:xfrm>
          <a:prstGeom prs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3"/>
            <a:endParaRPr lang="fr-FR" sz="1764">
              <a:solidFill>
                <a:srgbClr val="505050">
                  <a:lumMod val="50000"/>
                </a:srgbClr>
              </a:solidFill>
              <a:latin typeface="Segoe UI Light" panose="020B0502040204020203" pitchFamily="34" charset="0"/>
              <a:cs typeface="Segoe UI Light" panose="020B0502040204020203" pitchFamily="34" charset="0"/>
            </a:endParaRPr>
          </a:p>
        </p:txBody>
      </p:sp>
      <p:sp>
        <p:nvSpPr>
          <p:cNvPr id="76" name="ZoneTexte 58"/>
          <p:cNvSpPr txBox="1"/>
          <p:nvPr/>
        </p:nvSpPr>
        <p:spPr>
          <a:xfrm>
            <a:off x="532361" y="2839298"/>
            <a:ext cx="3656220" cy="603296"/>
          </a:xfrm>
          <a:prstGeom prst="rect">
            <a:avLst/>
          </a:prstGeom>
          <a:noFill/>
          <a:ln>
            <a:noFill/>
          </a:ln>
        </p:spPr>
        <p:txBody>
          <a:bodyPr wrap="square" rtlCol="0">
            <a:spAutoFit/>
          </a:bodyPr>
          <a:lstStyle/>
          <a:p>
            <a:pPr defTabSz="914093"/>
            <a:r>
              <a:rPr lang="fr-FR" sz="1666" b="1" dirty="0">
                <a:solidFill>
                  <a:prstClr val="black"/>
                </a:solidFill>
                <a:latin typeface="Segoe UI Light" panose="020B0502040204020203" pitchFamily="34" charset="0"/>
                <a:cs typeface="Segoe UI Light" panose="020B0502040204020203" pitchFamily="34" charset="0"/>
              </a:rPr>
              <a:t>150€  </a:t>
            </a:r>
            <a:r>
              <a:rPr lang="fr-FR" sz="1666" dirty="0">
                <a:solidFill>
                  <a:prstClr val="black"/>
                </a:solidFill>
                <a:latin typeface="Segoe UI Light" panose="020B0502040204020203" pitchFamily="34" charset="0"/>
                <a:cs typeface="Segoe UI Light" panose="020B0502040204020203" pitchFamily="34" charset="0"/>
              </a:rPr>
              <a:t>de ressources offertes</a:t>
            </a:r>
          </a:p>
          <a:p>
            <a:pPr defTabSz="914093"/>
            <a:r>
              <a:rPr lang="fr-FR" sz="1666" dirty="0">
                <a:solidFill>
                  <a:prstClr val="black"/>
                </a:solidFill>
                <a:latin typeface="Segoe UI Light" panose="020B0502040204020203" pitchFamily="34" charset="0"/>
                <a:cs typeface="Segoe UI Light" panose="020B0502040204020203" pitchFamily="34" charset="0"/>
              </a:rPr>
              <a:t>Sans engagement</a:t>
            </a:r>
          </a:p>
        </p:txBody>
      </p:sp>
      <p:sp>
        <p:nvSpPr>
          <p:cNvPr id="77" name="ZoneTexte 59"/>
          <p:cNvSpPr txBox="1"/>
          <p:nvPr/>
        </p:nvSpPr>
        <p:spPr>
          <a:xfrm>
            <a:off x="328234" y="1382352"/>
            <a:ext cx="3547936" cy="1712202"/>
          </a:xfrm>
          <a:prstGeom prst="rect">
            <a:avLst/>
          </a:prstGeom>
          <a:noFill/>
          <a:ln>
            <a:noFill/>
          </a:ln>
        </p:spPr>
        <p:txBody>
          <a:bodyPr wrap="square" rtlCol="0">
            <a:spAutoFit/>
          </a:bodyPr>
          <a:lstStyle/>
          <a:p>
            <a:pPr algn="ctr" defTabSz="914093">
              <a:lnSpc>
                <a:spcPct val="90000"/>
              </a:lnSpc>
              <a:spcBef>
                <a:spcPct val="20000"/>
              </a:spcBef>
              <a:buSzPct val="90000"/>
            </a:pPr>
            <a:r>
              <a:rPr lang="fr-FR" sz="3136" dirty="0">
                <a:solidFill>
                  <a:srgbClr val="00B0F0"/>
                </a:solidFill>
                <a:latin typeface="Segoe UI Light" panose="020B0502040204020203" pitchFamily="34" charset="0"/>
                <a:cs typeface="Segoe UI Light" panose="020B0502040204020203" pitchFamily="34" charset="0"/>
              </a:rPr>
              <a:t>Pour tous</a:t>
            </a:r>
          </a:p>
          <a:p>
            <a:pPr algn="ctr" defTabSz="914093"/>
            <a:r>
              <a:rPr lang="fr-FR" sz="2352" b="1" dirty="0">
                <a:solidFill>
                  <a:prstClr val="black"/>
                </a:solidFill>
                <a:latin typeface="Segoe UI Light" panose="020B0502040204020203" pitchFamily="34" charset="0"/>
                <a:cs typeface="Segoe UI Light" panose="020B0502040204020203" pitchFamily="34" charset="0"/>
              </a:rPr>
              <a:t>Un mois d’essai offert</a:t>
            </a:r>
          </a:p>
          <a:p>
            <a:pPr algn="ctr" defTabSz="914093"/>
            <a:endParaRPr lang="fr-FR" sz="1000" dirty="0">
              <a:solidFill>
                <a:prstClr val="black"/>
              </a:solidFill>
              <a:latin typeface="Segoe UI Light" panose="020B0502040204020203" pitchFamily="34" charset="0"/>
              <a:cs typeface="Segoe UI Light" panose="020B0502040204020203" pitchFamily="34" charset="0"/>
              <a:hlinkClick r:id="rId5" tooltip="http://aka.ms/azure/essai"/>
            </a:endParaRPr>
          </a:p>
          <a:p>
            <a:pPr algn="ctr" defTabSz="914093"/>
            <a:r>
              <a:rPr lang="fr-FR" sz="1999" b="1" dirty="0">
                <a:solidFill>
                  <a:srgbClr val="00B0F0"/>
                </a:solidFill>
                <a:latin typeface="Segoe UI Light" panose="020B0502040204020203" pitchFamily="34" charset="0"/>
                <a:cs typeface="Segoe UI Light" panose="020B0502040204020203" pitchFamily="34" charset="0"/>
              </a:rPr>
              <a:t>http://aka.ms/azure/essai</a:t>
            </a:r>
          </a:p>
          <a:p>
            <a:pPr algn="ctr" defTabSz="914093"/>
            <a:endParaRPr lang="fr-FR" sz="2352" b="1" dirty="0">
              <a:solidFill>
                <a:prstClr val="white"/>
              </a:solidFill>
              <a:latin typeface="Segoe UI Light" panose="020B0502040204020203" pitchFamily="34" charset="0"/>
              <a:cs typeface="Segoe UI Light" panose="020B0502040204020203" pitchFamily="34" charset="0"/>
            </a:endParaRPr>
          </a:p>
        </p:txBody>
      </p:sp>
      <p:sp>
        <p:nvSpPr>
          <p:cNvPr id="78" name="ZoneTexte 61"/>
          <p:cNvSpPr txBox="1"/>
          <p:nvPr/>
        </p:nvSpPr>
        <p:spPr>
          <a:xfrm>
            <a:off x="4432116" y="1378061"/>
            <a:ext cx="3547936" cy="1635278"/>
          </a:xfrm>
          <a:prstGeom prst="rect">
            <a:avLst/>
          </a:prstGeom>
          <a:noFill/>
          <a:ln>
            <a:noFill/>
          </a:ln>
        </p:spPr>
        <p:txBody>
          <a:bodyPr wrap="square" rtlCol="0">
            <a:spAutoFit/>
          </a:bodyPr>
          <a:lstStyle/>
          <a:p>
            <a:pPr algn="ctr" defTabSz="914093">
              <a:lnSpc>
                <a:spcPct val="90000"/>
              </a:lnSpc>
              <a:spcBef>
                <a:spcPct val="20000"/>
              </a:spcBef>
              <a:buSzPct val="90000"/>
            </a:pPr>
            <a:r>
              <a:rPr lang="fr-FR" sz="3136" dirty="0">
                <a:solidFill>
                  <a:srgbClr val="00B0F0"/>
                </a:solidFill>
                <a:latin typeface="Segoe UI Light" panose="020B0502040204020203" pitchFamily="34" charset="0"/>
                <a:cs typeface="Segoe UI Light" panose="020B0502040204020203" pitchFamily="34" charset="0"/>
              </a:rPr>
              <a:t>Pour les startups</a:t>
            </a:r>
          </a:p>
          <a:p>
            <a:pPr algn="ctr" defTabSz="914093"/>
            <a:r>
              <a:rPr lang="fr-FR" sz="2352" b="1" dirty="0" err="1">
                <a:solidFill>
                  <a:prstClr val="black"/>
                </a:solidFill>
                <a:latin typeface="Segoe UI Light" panose="020B0502040204020203" pitchFamily="34" charset="0"/>
                <a:cs typeface="Segoe UI Light" panose="020B0502040204020203" pitchFamily="34" charset="0"/>
              </a:rPr>
              <a:t>Bizspark</a:t>
            </a:r>
            <a:endParaRPr lang="fr-FR" sz="2352" b="1" dirty="0">
              <a:solidFill>
                <a:prstClr val="black"/>
              </a:solidFill>
              <a:latin typeface="Segoe UI Light" panose="020B0502040204020203" pitchFamily="34" charset="0"/>
              <a:cs typeface="Segoe UI Light" panose="020B0502040204020203" pitchFamily="34" charset="0"/>
            </a:endParaRPr>
          </a:p>
          <a:p>
            <a:pPr algn="ctr" defTabSz="914093"/>
            <a:endParaRPr lang="fr-FR" sz="500" b="1" dirty="0">
              <a:solidFill>
                <a:prstClr val="white"/>
              </a:solidFill>
              <a:latin typeface="Segoe UI Light" panose="020B0502040204020203" pitchFamily="34" charset="0"/>
              <a:cs typeface="Segoe UI Light" panose="020B0502040204020203" pitchFamily="34" charset="0"/>
            </a:endParaRPr>
          </a:p>
          <a:p>
            <a:pPr algn="ctr" defTabSz="914093"/>
            <a:r>
              <a:rPr lang="fr-FR" sz="1999" b="1" dirty="0">
                <a:solidFill>
                  <a:srgbClr val="00B0F0"/>
                </a:solidFill>
                <a:latin typeface="Segoe UI Light" panose="020B0502040204020203" pitchFamily="34" charset="0"/>
                <a:cs typeface="Segoe UI Light" panose="020B0502040204020203" pitchFamily="34" charset="0"/>
              </a:rPr>
              <a:t>http://aka.ms/azure/startups</a:t>
            </a:r>
          </a:p>
          <a:p>
            <a:pPr algn="ctr" defTabSz="914093"/>
            <a:endParaRPr lang="fr-FR" sz="2352" b="1" dirty="0">
              <a:solidFill>
                <a:prstClr val="white"/>
              </a:solidFill>
              <a:latin typeface="Segoe UI Light" panose="020B0502040204020203" pitchFamily="34" charset="0"/>
              <a:cs typeface="Segoe UI Light" panose="020B0502040204020203" pitchFamily="34" charset="0"/>
            </a:endParaRPr>
          </a:p>
        </p:txBody>
      </p:sp>
      <p:sp>
        <p:nvSpPr>
          <p:cNvPr id="79" name="ZoneTexte 63"/>
          <p:cNvSpPr txBox="1"/>
          <p:nvPr/>
        </p:nvSpPr>
        <p:spPr>
          <a:xfrm>
            <a:off x="8374038" y="1382351"/>
            <a:ext cx="3547936" cy="1275530"/>
          </a:xfrm>
          <a:prstGeom prst="rect">
            <a:avLst/>
          </a:prstGeom>
          <a:noFill/>
          <a:ln>
            <a:noFill/>
          </a:ln>
        </p:spPr>
        <p:txBody>
          <a:bodyPr wrap="square" rtlCol="0">
            <a:spAutoFit/>
          </a:bodyPr>
          <a:lstStyle/>
          <a:p>
            <a:pPr algn="ctr" defTabSz="914093">
              <a:lnSpc>
                <a:spcPct val="90000"/>
              </a:lnSpc>
              <a:spcBef>
                <a:spcPct val="20000"/>
              </a:spcBef>
              <a:buSzPct val="90000"/>
            </a:pPr>
            <a:r>
              <a:rPr lang="fr-FR" sz="3136" dirty="0">
                <a:solidFill>
                  <a:srgbClr val="00B0F0"/>
                </a:solidFill>
                <a:latin typeface="Segoe UI Light" panose="020B0502040204020203" pitchFamily="34" charset="0"/>
                <a:cs typeface="Segoe UI Light" panose="020B0502040204020203" pitchFamily="34" charset="0"/>
              </a:rPr>
              <a:t>Pour les abonnés </a:t>
            </a:r>
            <a:r>
              <a:rPr lang="fr-FR" sz="2352" b="1" dirty="0">
                <a:solidFill>
                  <a:prstClr val="black"/>
                </a:solidFill>
                <a:latin typeface="Segoe UI Light" panose="020B0502040204020203" pitchFamily="34" charset="0"/>
                <a:cs typeface="Segoe UI Light" panose="020B0502040204020203" pitchFamily="34" charset="0"/>
              </a:rPr>
              <a:t>MSDN</a:t>
            </a:r>
          </a:p>
          <a:p>
            <a:pPr algn="ctr" defTabSz="914093">
              <a:lnSpc>
                <a:spcPct val="90000"/>
              </a:lnSpc>
              <a:spcBef>
                <a:spcPct val="20000"/>
              </a:spcBef>
              <a:buSzPct val="90000"/>
            </a:pPr>
            <a:endParaRPr lang="fr-FR" sz="500" dirty="0">
              <a:solidFill>
                <a:srgbClr val="505050">
                  <a:lumMod val="50000"/>
                </a:srgbClr>
              </a:solidFill>
              <a:latin typeface="Segoe UI Light" panose="020B0502040204020203" pitchFamily="34" charset="0"/>
              <a:cs typeface="Segoe UI Light" panose="020B0502040204020203" pitchFamily="34" charset="0"/>
              <a:hlinkClick r:id="rId6"/>
            </a:endParaRPr>
          </a:p>
          <a:p>
            <a:pPr algn="ctr" defTabSz="914093">
              <a:lnSpc>
                <a:spcPct val="90000"/>
              </a:lnSpc>
              <a:spcBef>
                <a:spcPct val="20000"/>
              </a:spcBef>
              <a:buSzPct val="90000"/>
            </a:pPr>
            <a:r>
              <a:rPr lang="fr-FR" sz="1999" b="1" dirty="0">
                <a:solidFill>
                  <a:srgbClr val="00B0F0"/>
                </a:solidFill>
                <a:latin typeface="Segoe UI Light" panose="020B0502040204020203" pitchFamily="34" charset="0"/>
                <a:cs typeface="Segoe UI Light" panose="020B0502040204020203" pitchFamily="34" charset="0"/>
              </a:rPr>
              <a:t>http://aka.ms/azure/msdn</a:t>
            </a:r>
          </a:p>
        </p:txBody>
      </p:sp>
      <p:pic>
        <p:nvPicPr>
          <p:cNvPr id="80" name="Image 16"/>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5259532" y="4745507"/>
            <a:ext cx="1946598" cy="649580"/>
          </a:xfrm>
          <a:prstGeom prst="rect">
            <a:avLst/>
          </a:prstGeom>
          <a:ln>
            <a:noFill/>
          </a:ln>
        </p:spPr>
      </p:pic>
      <p:sp>
        <p:nvSpPr>
          <p:cNvPr id="81" name="ZoneTexte 18"/>
          <p:cNvSpPr txBox="1"/>
          <p:nvPr/>
        </p:nvSpPr>
        <p:spPr>
          <a:xfrm>
            <a:off x="4463062" y="5622525"/>
            <a:ext cx="3498936" cy="606162"/>
          </a:xfrm>
          <a:prstGeom prst="rect">
            <a:avLst/>
          </a:prstGeom>
          <a:noFill/>
          <a:ln>
            <a:noFill/>
          </a:ln>
        </p:spPr>
        <p:txBody>
          <a:bodyPr wrap="square" rtlCol="0">
            <a:spAutoFit/>
          </a:bodyPr>
          <a:lstStyle/>
          <a:p>
            <a:pPr defTabSz="914093"/>
            <a:r>
              <a:rPr lang="fr-FR" sz="1669" dirty="0">
                <a:solidFill>
                  <a:prstClr val="black"/>
                </a:solidFill>
                <a:latin typeface="Segoe UI Light" panose="020B0502040204020203" pitchFamily="34" charset="0"/>
                <a:cs typeface="Segoe UI Light" panose="020B0502040204020203" pitchFamily="34" charset="0"/>
              </a:rPr>
              <a:t>= </a:t>
            </a:r>
            <a:r>
              <a:rPr lang="fr-FR" sz="1669" b="1" dirty="0">
                <a:solidFill>
                  <a:prstClr val="black"/>
                </a:solidFill>
                <a:latin typeface="Segoe UI Light" panose="020B0502040204020203" pitchFamily="34" charset="0"/>
                <a:cs typeface="Segoe UI Light" panose="020B0502040204020203" pitchFamily="34" charset="0"/>
              </a:rPr>
              <a:t>120 000€ </a:t>
            </a:r>
            <a:r>
              <a:rPr lang="fr-FR" sz="1669" dirty="0">
                <a:solidFill>
                  <a:prstClr val="black"/>
                </a:solidFill>
                <a:latin typeface="Segoe UI Light" panose="020B0502040204020203" pitchFamily="34" charset="0"/>
                <a:cs typeface="Segoe UI Light" panose="020B0502040204020203" pitchFamily="34" charset="0"/>
              </a:rPr>
              <a:t>de ressources offertes dans nos incubateurs partenaires</a:t>
            </a:r>
          </a:p>
        </p:txBody>
      </p:sp>
      <p:cxnSp>
        <p:nvCxnSpPr>
          <p:cNvPr id="82" name="Connecteur droit 19"/>
          <p:cNvCxnSpPr/>
          <p:nvPr/>
        </p:nvCxnSpPr>
        <p:spPr>
          <a:xfrm>
            <a:off x="8374038" y="3689620"/>
            <a:ext cx="3607622" cy="2093"/>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83" name="ZoneTexte 21"/>
          <p:cNvSpPr txBox="1"/>
          <p:nvPr/>
        </p:nvSpPr>
        <p:spPr>
          <a:xfrm>
            <a:off x="8358052" y="3935829"/>
            <a:ext cx="3623609" cy="1275530"/>
          </a:xfrm>
          <a:prstGeom prst="rect">
            <a:avLst/>
          </a:prstGeom>
          <a:noFill/>
          <a:ln>
            <a:noFill/>
          </a:ln>
        </p:spPr>
        <p:txBody>
          <a:bodyPr wrap="square" rtlCol="0">
            <a:spAutoFit/>
          </a:bodyPr>
          <a:lstStyle/>
          <a:p>
            <a:pPr algn="ctr" defTabSz="914093">
              <a:lnSpc>
                <a:spcPct val="90000"/>
              </a:lnSpc>
              <a:spcBef>
                <a:spcPct val="20000"/>
              </a:spcBef>
              <a:buSzPct val="90000"/>
            </a:pPr>
            <a:r>
              <a:rPr lang="fr-FR" sz="3136" dirty="0">
                <a:solidFill>
                  <a:srgbClr val="00B0F0"/>
                </a:solidFill>
                <a:latin typeface="Segoe UI Light" panose="020B0502040204020203" pitchFamily="34" charset="0"/>
                <a:cs typeface="Segoe UI Light" panose="020B0502040204020203" pitchFamily="34" charset="0"/>
              </a:rPr>
              <a:t>Pour les étudiants </a:t>
            </a:r>
            <a:r>
              <a:rPr lang="fr-FR" sz="2352" b="1" dirty="0" err="1">
                <a:solidFill>
                  <a:prstClr val="black"/>
                </a:solidFill>
                <a:latin typeface="Segoe UI Light" panose="020B0502040204020203" pitchFamily="34" charset="0"/>
                <a:cs typeface="Segoe UI Light" panose="020B0502040204020203" pitchFamily="34" charset="0"/>
              </a:rPr>
              <a:t>Dreamspark</a:t>
            </a:r>
            <a:endParaRPr lang="fr-FR" sz="2352" b="1" dirty="0">
              <a:solidFill>
                <a:prstClr val="black"/>
              </a:solidFill>
              <a:latin typeface="Segoe UI Light" panose="020B0502040204020203" pitchFamily="34" charset="0"/>
              <a:cs typeface="Segoe UI Light" panose="020B0502040204020203" pitchFamily="34" charset="0"/>
            </a:endParaRPr>
          </a:p>
          <a:p>
            <a:pPr algn="ctr" defTabSz="914093">
              <a:lnSpc>
                <a:spcPct val="90000"/>
              </a:lnSpc>
              <a:spcBef>
                <a:spcPct val="20000"/>
              </a:spcBef>
              <a:buSzPct val="90000"/>
            </a:pPr>
            <a:endParaRPr lang="fr-FR" sz="500" dirty="0">
              <a:solidFill>
                <a:srgbClr val="505050">
                  <a:lumMod val="50000"/>
                </a:srgbClr>
              </a:solidFill>
              <a:latin typeface="Segoe UI Light" panose="020B0502040204020203" pitchFamily="34" charset="0"/>
              <a:cs typeface="Segoe UI Light" panose="020B0502040204020203" pitchFamily="34" charset="0"/>
              <a:hlinkClick r:id="rId6"/>
            </a:endParaRPr>
          </a:p>
          <a:p>
            <a:pPr algn="ctr" defTabSz="914093">
              <a:lnSpc>
                <a:spcPct val="90000"/>
              </a:lnSpc>
              <a:spcBef>
                <a:spcPct val="20000"/>
              </a:spcBef>
              <a:buSzPct val="90000"/>
            </a:pPr>
            <a:r>
              <a:rPr lang="fr-FR" sz="1999" b="1" dirty="0">
                <a:solidFill>
                  <a:srgbClr val="00B0F0"/>
                </a:solidFill>
                <a:latin typeface="Segoe UI Light" panose="020B0502040204020203" pitchFamily="34" charset="0"/>
                <a:cs typeface="Segoe UI Light" panose="020B0502040204020203" pitchFamily="34" charset="0"/>
              </a:rPr>
              <a:t>http://aka.ms/dreamspark/azure</a:t>
            </a:r>
          </a:p>
        </p:txBody>
      </p:sp>
      <p:sp>
        <p:nvSpPr>
          <p:cNvPr id="84" name="ZoneTexte 22"/>
          <p:cNvSpPr txBox="1"/>
          <p:nvPr/>
        </p:nvSpPr>
        <p:spPr>
          <a:xfrm>
            <a:off x="8492904" y="5319893"/>
            <a:ext cx="3656220" cy="861743"/>
          </a:xfrm>
          <a:prstGeom prst="rect">
            <a:avLst/>
          </a:prstGeom>
          <a:noFill/>
          <a:ln>
            <a:noFill/>
          </a:ln>
        </p:spPr>
        <p:txBody>
          <a:bodyPr wrap="square" rtlCol="0">
            <a:spAutoFit/>
          </a:bodyPr>
          <a:lstStyle/>
          <a:p>
            <a:pPr defTabSz="914093"/>
            <a:r>
              <a:rPr lang="fr-FR" sz="1666" dirty="0">
                <a:solidFill>
                  <a:prstClr val="black"/>
                </a:solidFill>
                <a:latin typeface="Segoe UI Light" panose="020B0502040204020203" pitchFamily="34" charset="0"/>
                <a:cs typeface="Segoe UI Light" panose="020B0502040204020203" pitchFamily="34" charset="0"/>
              </a:rPr>
              <a:t>Découvrez les services dont vous avez besoin pour développer </a:t>
            </a:r>
            <a:r>
              <a:rPr lang="fr-FR" sz="1666" b="1" dirty="0">
                <a:solidFill>
                  <a:prstClr val="black"/>
                </a:solidFill>
                <a:latin typeface="Segoe UI Light" panose="020B0502040204020203" pitchFamily="34" charset="0"/>
                <a:cs typeface="Segoe UI Light" panose="020B0502040204020203" pitchFamily="34" charset="0"/>
              </a:rPr>
              <a:t>gratuitement</a:t>
            </a:r>
            <a:r>
              <a:rPr lang="fr-FR" sz="1666" dirty="0">
                <a:solidFill>
                  <a:prstClr val="black"/>
                </a:solidFill>
                <a:latin typeface="Segoe UI Light" panose="020B0502040204020203" pitchFamily="34" charset="0"/>
                <a:cs typeface="Segoe UI Light" panose="020B0502040204020203" pitchFamily="34" charset="0"/>
              </a:rPr>
              <a:t> dans le Cloud.</a:t>
            </a:r>
          </a:p>
        </p:txBody>
      </p:sp>
    </p:spTree>
    <p:extLst>
      <p:ext uri="{BB962C8B-B14F-4D97-AF65-F5344CB8AC3E}">
        <p14:creationId xmlns:p14="http://schemas.microsoft.com/office/powerpoint/2010/main" val="52279651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25361" y="351341"/>
            <a:ext cx="11735633" cy="950997"/>
          </a:xfrm>
        </p:spPr>
        <p:txBody>
          <a:bodyPr/>
          <a:lstStyle/>
          <a:p>
            <a:r>
              <a:rPr lang="en-US" sz="5399" dirty="0"/>
              <a:t>Soirée de </a:t>
            </a:r>
            <a:r>
              <a:rPr lang="en-US" sz="5399" dirty="0" err="1"/>
              <a:t>lancement</a:t>
            </a:r>
            <a:r>
              <a:rPr lang="en-US" sz="5399" dirty="0"/>
              <a:t> Visual Studio 2015</a:t>
            </a:r>
          </a:p>
        </p:txBody>
      </p:sp>
      <p:sp>
        <p:nvSpPr>
          <p:cNvPr id="3" name="Text Placeholder 2"/>
          <p:cNvSpPr>
            <a:spLocks noGrp="1"/>
          </p:cNvSpPr>
          <p:nvPr>
            <p:ph type="body" sz="quarter" idx="12"/>
          </p:nvPr>
        </p:nvSpPr>
        <p:spPr>
          <a:xfrm>
            <a:off x="186888" y="1831413"/>
            <a:ext cx="10898983" cy="2108909"/>
          </a:xfrm>
        </p:spPr>
        <p:txBody>
          <a:bodyPr/>
          <a:lstStyle/>
          <a:p>
            <a:r>
              <a:rPr lang="en-US" dirty="0" err="1" smtClean="0"/>
              <a:t>En</a:t>
            </a:r>
            <a:r>
              <a:rPr lang="en-US" dirty="0" smtClean="0"/>
              <a:t> fin de </a:t>
            </a:r>
            <a:r>
              <a:rPr lang="en-US" dirty="0" err="1" smtClean="0"/>
              <a:t>journée</a:t>
            </a:r>
            <a:r>
              <a:rPr lang="en-US" dirty="0" smtClean="0"/>
              <a:t> </a:t>
            </a:r>
            <a:r>
              <a:rPr lang="en-US" dirty="0" err="1" smtClean="0"/>
              <a:t>dans</a:t>
            </a:r>
            <a:r>
              <a:rPr lang="en-US" dirty="0" smtClean="0"/>
              <a:t> </a:t>
            </a:r>
            <a:r>
              <a:rPr lang="en-US" dirty="0" err="1" smtClean="0"/>
              <a:t>l’amphi</a:t>
            </a:r>
            <a:r>
              <a:rPr lang="en-US" dirty="0" smtClean="0"/>
              <a:t> Grand Bleu :</a:t>
            </a:r>
          </a:p>
          <a:p>
            <a:endParaRPr lang="en-US" dirty="0" smtClean="0"/>
          </a:p>
          <a:p>
            <a:pPr marL="457112" indent="-457112">
              <a:buFontTx/>
              <a:buChar char="-"/>
            </a:pPr>
            <a:r>
              <a:rPr lang="en-US" dirty="0" smtClean="0"/>
              <a:t>17h30/19h : session </a:t>
            </a:r>
            <a:r>
              <a:rPr lang="en-US" dirty="0" err="1" smtClean="0"/>
              <a:t>plénière</a:t>
            </a:r>
            <a:r>
              <a:rPr lang="en-US" dirty="0" smtClean="0"/>
              <a:t>, </a:t>
            </a:r>
            <a:r>
              <a:rPr lang="en-US" dirty="0" err="1" smtClean="0"/>
              <a:t>présentation</a:t>
            </a:r>
            <a:r>
              <a:rPr lang="en-US" dirty="0" smtClean="0"/>
              <a:t> des </a:t>
            </a:r>
            <a:r>
              <a:rPr lang="en-US" dirty="0" err="1" smtClean="0"/>
              <a:t>nouveautés</a:t>
            </a:r>
            <a:endParaRPr lang="en-US" dirty="0" smtClean="0"/>
          </a:p>
          <a:p>
            <a:pPr marL="457112" indent="-457112">
              <a:buFontTx/>
              <a:buChar char="-"/>
            </a:pPr>
            <a:r>
              <a:rPr lang="en-US" dirty="0" smtClean="0"/>
              <a:t>19h/20h : </a:t>
            </a:r>
            <a:r>
              <a:rPr lang="en-US" dirty="0" err="1" smtClean="0"/>
              <a:t>apéritif</a:t>
            </a:r>
            <a:r>
              <a:rPr lang="en-US" dirty="0" smtClean="0"/>
              <a:t> </a:t>
            </a:r>
            <a:endParaRPr lang="en-US" dirty="0"/>
          </a:p>
        </p:txBody>
      </p:sp>
      <p:pic>
        <p:nvPicPr>
          <p:cNvPr id="6"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9521" y="-196300"/>
            <a:ext cx="5570899" cy="6856054"/>
          </a:xfrm>
          <a:prstGeom prst="rect">
            <a:avLst/>
          </a:prstGeom>
        </p:spPr>
      </p:pic>
      <p:pic>
        <p:nvPicPr>
          <p:cNvPr id="4" name="Image 3"/>
          <p:cNvPicPr>
            <a:picLocks noChangeAspect="1"/>
          </p:cNvPicPr>
          <p:nvPr/>
        </p:nvPicPr>
        <p:blipFill>
          <a:blip r:embed="rId4"/>
          <a:stretch>
            <a:fillRect/>
          </a:stretch>
        </p:blipFill>
        <p:spPr>
          <a:xfrm>
            <a:off x="2551790" y="3980721"/>
            <a:ext cx="6349038" cy="2706147"/>
          </a:xfrm>
          <a:prstGeom prst="rect">
            <a:avLst/>
          </a:prstGeom>
        </p:spPr>
      </p:pic>
    </p:spTree>
    <p:extLst>
      <p:ext uri="{BB962C8B-B14F-4D97-AF65-F5344CB8AC3E}">
        <p14:creationId xmlns:p14="http://schemas.microsoft.com/office/powerpoint/2010/main" val="904404256"/>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4294967295"/>
          </p:nvPr>
        </p:nvSpPr>
        <p:spPr>
          <a:xfrm>
            <a:off x="0" y="6608763"/>
            <a:ext cx="5727700" cy="360362"/>
          </a:xfrm>
          <a:prstGeom prst="rect">
            <a:avLst/>
          </a:prstGeom>
        </p:spPr>
        <p:txBody>
          <a:bodyPr/>
          <a:lstStyle/>
          <a:p>
            <a:r>
              <a:rPr lang="fr-FR" smtClean="0"/>
              <a:t>Titre session pied de page</a:t>
            </a:r>
            <a:endParaRPr lang="fr-FR" dirty="0"/>
          </a:p>
        </p:txBody>
      </p:sp>
    </p:spTree>
    <p:extLst>
      <p:ext uri="{BB962C8B-B14F-4D97-AF65-F5344CB8AC3E}">
        <p14:creationId xmlns:p14="http://schemas.microsoft.com/office/powerpoint/2010/main" val="296287704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Le futur de .NET</a:t>
            </a:r>
            <a:endParaRPr lang="fr-FR" dirty="0"/>
          </a:p>
        </p:txBody>
      </p:sp>
      <p:sp>
        <p:nvSpPr>
          <p:cNvPr id="8" name="Text Placeholder 7"/>
          <p:cNvSpPr>
            <a:spLocks noGrp="1"/>
          </p:cNvSpPr>
          <p:nvPr>
            <p:ph type="body" sz="quarter" idx="15"/>
          </p:nvPr>
        </p:nvSpPr>
        <p:spPr/>
        <p:txBody>
          <a:bodyPr/>
          <a:lstStyle/>
          <a:p>
            <a:r>
              <a:rPr lang="fr-FR" dirty="0" smtClean="0"/>
              <a:t>ASP.NET 5</a:t>
            </a:r>
            <a:endParaRPr lang="fr-FR" dirty="0"/>
          </a:p>
        </p:txBody>
      </p:sp>
      <p:grpSp>
        <p:nvGrpSpPr>
          <p:cNvPr id="9" name="Groupe 6"/>
          <p:cNvGrpSpPr/>
          <p:nvPr/>
        </p:nvGrpSpPr>
        <p:grpSpPr>
          <a:xfrm>
            <a:off x="10527743" y="1141056"/>
            <a:ext cx="1531714" cy="5381222"/>
            <a:chOff x="10076639" y="1202395"/>
            <a:chExt cx="1531714" cy="5364926"/>
          </a:xfrm>
        </p:grpSpPr>
        <p:sp>
          <p:nvSpPr>
            <p:cNvPr id="10" name="Rectangle 9"/>
            <p:cNvSpPr/>
            <p:nvPr/>
          </p:nvSpPr>
          <p:spPr bwMode="auto">
            <a:xfrm>
              <a:off x="10124736" y="1202396"/>
              <a:ext cx="1483617" cy="5364925"/>
            </a:xfrm>
            <a:prstGeom prst="rect">
              <a:avLst/>
            </a:prstGeom>
            <a:solidFill>
              <a:schemeClr val="tx2">
                <a:lumMod val="60000"/>
                <a:lumOff val="40000"/>
              </a:schemeClr>
            </a:solidFill>
            <a:ln w="25400" cap="flat" cmpd="sng" algn="ctr">
              <a:noFill/>
              <a:prstDash val="solid"/>
              <a:headEnd type="none" w="med" len="med"/>
              <a:tailEnd type="none" w="med" len="med"/>
            </a:ln>
            <a:effectLst/>
          </p:spPr>
          <p:txBody>
            <a:bodyPr vert="horz" wrap="square" lIns="89590" tIns="44798" rIns="89590" bIns="71672" numCol="1" rtlCol="0" anchor="ctr" anchorCtr="0" compatLnSpc="1">
              <a:prstTxWarp prst="textNoShape">
                <a:avLst/>
              </a:prstTxWarp>
            </a:bodyPr>
            <a:lstStyle/>
            <a:p>
              <a:pPr defTabSz="914098"/>
              <a:endParaRPr lang="fr-FR" sz="1765" dirty="0">
                <a:solidFill>
                  <a:schemeClr val="bg1"/>
                </a:solidFill>
                <a:latin typeface="Segoe UI Light"/>
              </a:endParaRPr>
            </a:p>
          </p:txBody>
        </p:sp>
        <p:sp>
          <p:nvSpPr>
            <p:cNvPr id="11" name="Rectangle 10"/>
            <p:cNvSpPr/>
            <p:nvPr/>
          </p:nvSpPr>
          <p:spPr>
            <a:xfrm>
              <a:off x="10076639" y="1202395"/>
              <a:ext cx="1474314" cy="454420"/>
            </a:xfrm>
            <a:prstGeom prst="rect">
              <a:avLst/>
            </a:prstGeom>
          </p:spPr>
          <p:txBody>
            <a:bodyPr wrap="none">
              <a:spAutoFit/>
            </a:bodyPr>
            <a:lstStyle/>
            <a:p>
              <a:pPr defTabSz="914098"/>
              <a:r>
                <a:rPr lang="fr-FR" sz="2353" dirty="0" smtClean="0">
                  <a:solidFill>
                    <a:schemeClr val="bg1"/>
                  </a:solidFill>
                  <a:latin typeface="Segoe UI Light"/>
                </a:rPr>
                <a:t>Ouverture</a:t>
              </a:r>
              <a:endParaRPr lang="fr-FR" sz="2353" dirty="0">
                <a:solidFill>
                  <a:schemeClr val="bg1"/>
                </a:solidFill>
                <a:latin typeface="Segoe UI Light"/>
              </a:endParaRPr>
            </a:p>
          </p:txBody>
        </p:sp>
        <p:pic>
          <p:nvPicPr>
            <p:cNvPr id="12"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87953" y="1689363"/>
              <a:ext cx="1236120" cy="1236120"/>
            </a:xfrm>
            <a:prstGeom prst="rect">
              <a:avLst/>
            </a:prstGeom>
          </p:spPr>
        </p:pic>
      </p:grpSp>
      <p:sp>
        <p:nvSpPr>
          <p:cNvPr id="13" name="Rectangle 12"/>
          <p:cNvSpPr/>
          <p:nvPr/>
        </p:nvSpPr>
        <p:spPr bwMode="auto">
          <a:xfrm>
            <a:off x="67012" y="1120998"/>
            <a:ext cx="2145792" cy="886875"/>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FR" sz="2400" dirty="0" smtClean="0">
                <a:gradFill>
                  <a:gsLst>
                    <a:gs pos="0">
                      <a:srgbClr val="FFFFFF"/>
                    </a:gs>
                    <a:gs pos="100000">
                      <a:srgbClr val="FFFFFF"/>
                    </a:gs>
                  </a:gsLst>
                  <a:lin ang="5400000" scaled="0"/>
                </a:gradFill>
                <a:ea typeface="Segoe UI" pitchFamily="34" charset="0"/>
                <a:cs typeface="Segoe UI" pitchFamily="34" charset="0"/>
              </a:rPr>
              <a:t>.NET</a:t>
            </a:r>
          </a:p>
          <a:p>
            <a:pPr algn="ctr" defTabSz="932472" fontAlgn="base">
              <a:lnSpc>
                <a:spcPct val="90000"/>
              </a:lnSpc>
              <a:spcBef>
                <a:spcPct val="0"/>
              </a:spcBef>
              <a:spcAft>
                <a:spcPct val="0"/>
              </a:spcAft>
            </a:pPr>
            <a:r>
              <a:rPr lang="fr-FR" sz="2400" dirty="0" smtClean="0">
                <a:gradFill>
                  <a:gsLst>
                    <a:gs pos="0">
                      <a:srgbClr val="FFFFFF"/>
                    </a:gs>
                    <a:gs pos="100000">
                      <a:srgbClr val="FFFFFF"/>
                    </a:gs>
                  </a:gsLst>
                  <a:lin ang="5400000" scaled="0"/>
                </a:gradFill>
                <a:ea typeface="Segoe UI" pitchFamily="34" charset="0"/>
                <a:cs typeface="Segoe UI" pitchFamily="34" charset="0"/>
              </a:rPr>
              <a:t>2015</a:t>
            </a:r>
          </a:p>
        </p:txBody>
      </p:sp>
      <p:sp>
        <p:nvSpPr>
          <p:cNvPr id="14" name="Rectangle 13"/>
          <p:cNvSpPr/>
          <p:nvPr/>
        </p:nvSpPr>
        <p:spPr bwMode="auto">
          <a:xfrm>
            <a:off x="2298092" y="1137634"/>
            <a:ext cx="3996000" cy="3903622"/>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FR" sz="2400" dirty="0" smtClean="0">
                <a:gradFill>
                  <a:gsLst>
                    <a:gs pos="0">
                      <a:srgbClr val="FFFFFF"/>
                    </a:gs>
                    <a:gs pos="100000">
                      <a:srgbClr val="FFFFFF"/>
                    </a:gs>
                  </a:gsLst>
                  <a:lin ang="5400000" scaled="0"/>
                </a:gradFill>
                <a:ea typeface="Segoe UI" pitchFamily="34" charset="0"/>
                <a:cs typeface="Segoe UI" pitchFamily="34" charset="0"/>
              </a:rPr>
              <a:t>      Applications </a:t>
            </a:r>
          </a:p>
          <a:p>
            <a:pPr algn="ctr" defTabSz="932472" fontAlgn="base">
              <a:lnSpc>
                <a:spcPct val="90000"/>
              </a:lnSpc>
              <a:spcBef>
                <a:spcPct val="0"/>
              </a:spcBef>
              <a:spcAft>
                <a:spcPct val="0"/>
              </a:spcAft>
            </a:pPr>
            <a:r>
              <a:rPr lang="fr-FR" sz="2400" dirty="0" smtClean="0">
                <a:gradFill>
                  <a:gsLst>
                    <a:gs pos="0">
                      <a:srgbClr val="FFFFFF"/>
                    </a:gs>
                    <a:gs pos="100000">
                      <a:srgbClr val="FFFFFF"/>
                    </a:gs>
                  </a:gsLst>
                  <a:lin ang="5400000" scaled="0"/>
                </a:gradFill>
                <a:ea typeface="Segoe UI" pitchFamily="34" charset="0"/>
                <a:cs typeface="Segoe UI" pitchFamily="34" charset="0"/>
              </a:rPr>
              <a:t>  Clientes</a:t>
            </a:r>
          </a:p>
        </p:txBody>
      </p:sp>
      <p:sp>
        <p:nvSpPr>
          <p:cNvPr id="15" name="Rectangle 14"/>
          <p:cNvSpPr/>
          <p:nvPr/>
        </p:nvSpPr>
        <p:spPr bwMode="auto">
          <a:xfrm>
            <a:off x="6468137" y="1141448"/>
            <a:ext cx="3996000" cy="389980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FR" sz="2400" dirty="0" smtClean="0">
                <a:gradFill>
                  <a:gsLst>
                    <a:gs pos="0">
                      <a:srgbClr val="FFFFFF"/>
                    </a:gs>
                    <a:gs pos="100000">
                      <a:srgbClr val="FFFFFF"/>
                    </a:gs>
                  </a:gsLst>
                  <a:lin ang="5400000" scaled="0"/>
                </a:gradFill>
                <a:ea typeface="Segoe UI" pitchFamily="34" charset="0"/>
                <a:cs typeface="Segoe UI" pitchFamily="34" charset="0"/>
              </a:rPr>
              <a:t>         Applications et</a:t>
            </a:r>
          </a:p>
          <a:p>
            <a:pPr algn="ctr" defTabSz="932472" fontAlgn="base">
              <a:lnSpc>
                <a:spcPct val="90000"/>
              </a:lnSpc>
              <a:spcBef>
                <a:spcPct val="0"/>
              </a:spcBef>
              <a:spcAft>
                <a:spcPct val="0"/>
              </a:spcAft>
            </a:pPr>
            <a:r>
              <a:rPr lang="fr-FR" sz="2400" dirty="0" smtClean="0">
                <a:gradFill>
                  <a:gsLst>
                    <a:gs pos="0">
                      <a:srgbClr val="FFFFFF"/>
                    </a:gs>
                    <a:gs pos="100000">
                      <a:srgbClr val="FFFFFF"/>
                    </a:gs>
                  </a:gsLst>
                  <a:lin ang="5400000" scaled="0"/>
                </a:gradFill>
                <a:ea typeface="Segoe UI" pitchFamily="34" charset="0"/>
                <a:cs typeface="Segoe UI" pitchFamily="34" charset="0"/>
              </a:rPr>
              <a:t>         services Web</a:t>
            </a:r>
          </a:p>
        </p:txBody>
      </p:sp>
      <p:grpSp>
        <p:nvGrpSpPr>
          <p:cNvPr id="16" name="Group 56"/>
          <p:cNvGrpSpPr/>
          <p:nvPr/>
        </p:nvGrpSpPr>
        <p:grpSpPr>
          <a:xfrm>
            <a:off x="2703611" y="5655921"/>
            <a:ext cx="386841" cy="316158"/>
            <a:chOff x="9061629" y="5706715"/>
            <a:chExt cx="380421" cy="310912"/>
          </a:xfrm>
        </p:grpSpPr>
        <p:sp>
          <p:nvSpPr>
            <p:cNvPr id="17"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098"/>
              <a:endParaRPr lang="fr-FR" sz="1568" dirty="0">
                <a:solidFill>
                  <a:schemeClr val="bg1"/>
                </a:solidFill>
                <a:latin typeface="Segoe UI Light"/>
              </a:endParaRPr>
            </a:p>
          </p:txBody>
        </p:sp>
        <p:sp>
          <p:nvSpPr>
            <p:cNvPr id="18"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098"/>
              <a:endParaRPr lang="fr-FR" sz="1568" dirty="0">
                <a:solidFill>
                  <a:schemeClr val="bg1"/>
                </a:solidFill>
                <a:latin typeface="Segoe UI Light"/>
              </a:endParaRPr>
            </a:p>
          </p:txBody>
        </p:sp>
        <p:sp>
          <p:nvSpPr>
            <p:cNvPr id="19"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098"/>
              <a:endParaRPr lang="fr-FR" sz="1568" dirty="0">
                <a:solidFill>
                  <a:schemeClr val="bg1"/>
                </a:solidFill>
                <a:latin typeface="Segoe UI Light"/>
              </a:endParaRPr>
            </a:p>
          </p:txBody>
        </p:sp>
      </p:grpSp>
      <p:grpSp>
        <p:nvGrpSpPr>
          <p:cNvPr id="20" name="Groupe 44"/>
          <p:cNvGrpSpPr/>
          <p:nvPr/>
        </p:nvGrpSpPr>
        <p:grpSpPr>
          <a:xfrm>
            <a:off x="2293286" y="5009430"/>
            <a:ext cx="8309194" cy="1512848"/>
            <a:chOff x="743712" y="2773452"/>
            <a:chExt cx="8588346" cy="1761972"/>
          </a:xfrm>
        </p:grpSpPr>
        <p:grpSp>
          <p:nvGrpSpPr>
            <p:cNvPr id="21" name="Groupe 45"/>
            <p:cNvGrpSpPr/>
            <p:nvPr/>
          </p:nvGrpSpPr>
          <p:grpSpPr>
            <a:xfrm>
              <a:off x="743712" y="2773452"/>
              <a:ext cx="8436864" cy="1761972"/>
              <a:chOff x="743712" y="2773452"/>
              <a:chExt cx="8436864" cy="1761972"/>
            </a:xfrm>
          </p:grpSpPr>
          <p:sp>
            <p:nvSpPr>
              <p:cNvPr id="23" name="Rectangle 22"/>
              <p:cNvSpPr/>
              <p:nvPr/>
            </p:nvSpPr>
            <p:spPr bwMode="auto">
              <a:xfrm>
                <a:off x="743712" y="2914983"/>
                <a:ext cx="8436864" cy="16204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ZoneTexte 49"/>
              <p:cNvSpPr txBox="1"/>
              <p:nvPr/>
            </p:nvSpPr>
            <p:spPr>
              <a:xfrm>
                <a:off x="781458" y="2773452"/>
                <a:ext cx="2048256" cy="795779"/>
              </a:xfrm>
              <a:prstGeom prst="rect">
                <a:avLst/>
              </a:prstGeom>
              <a:noFill/>
            </p:spPr>
            <p:txBody>
              <a:bodyPr wrap="square" lIns="182880" tIns="146304" rIns="182880" bIns="146304" rtlCol="0">
                <a:spAutoFit/>
              </a:bodyPr>
              <a:lstStyle/>
              <a:p>
                <a:pPr>
                  <a:lnSpc>
                    <a:spcPct val="90000"/>
                  </a:lnSpc>
                  <a:spcAft>
                    <a:spcPts val="600"/>
                  </a:spcAft>
                </a:pPr>
                <a:r>
                  <a:rPr lang="fr-FR" sz="2800" dirty="0" smtClean="0">
                    <a:solidFill>
                      <a:schemeClr val="bg1"/>
                    </a:solidFill>
                    <a:latin typeface="+mj-lt"/>
                  </a:rPr>
                  <a:t>Commun</a:t>
                </a:r>
              </a:p>
            </p:txBody>
          </p:sp>
          <p:sp>
            <p:nvSpPr>
              <p:cNvPr id="26" name="ZoneTexte 50"/>
              <p:cNvSpPr txBox="1"/>
              <p:nvPr/>
            </p:nvSpPr>
            <p:spPr>
              <a:xfrm>
                <a:off x="1451302" y="3237544"/>
                <a:ext cx="2048256" cy="572464"/>
              </a:xfrm>
              <a:prstGeom prst="rect">
                <a:avLst/>
              </a:prstGeom>
              <a:noFill/>
            </p:spPr>
            <p:txBody>
              <a:bodyPr wrap="square" lIns="182880" tIns="146304" rIns="182880" bIns="146304" rtlCol="0">
                <a:spAutoFit/>
              </a:bodyPr>
              <a:lstStyle/>
              <a:p>
                <a:pPr>
                  <a:lnSpc>
                    <a:spcPct val="90000"/>
                  </a:lnSpc>
                  <a:spcAft>
                    <a:spcPts val="600"/>
                  </a:spcAft>
                </a:pPr>
                <a:r>
                  <a:rPr lang="fr-FR" sz="2000" b="1" dirty="0" err="1" smtClean="0">
                    <a:solidFill>
                      <a:schemeClr val="bg1"/>
                    </a:solidFill>
                  </a:rPr>
                  <a:t>Runtime</a:t>
                </a:r>
                <a:endParaRPr lang="fr-FR" sz="2000" b="1" dirty="0" smtClean="0">
                  <a:solidFill>
                    <a:schemeClr val="bg1"/>
                  </a:solidFill>
                </a:endParaRPr>
              </a:p>
            </p:txBody>
          </p:sp>
          <p:sp>
            <p:nvSpPr>
              <p:cNvPr id="27" name="ZoneTexte 51"/>
              <p:cNvSpPr txBox="1"/>
              <p:nvPr/>
            </p:nvSpPr>
            <p:spPr>
              <a:xfrm>
                <a:off x="4130679" y="3260306"/>
                <a:ext cx="2048256" cy="572464"/>
              </a:xfrm>
              <a:prstGeom prst="rect">
                <a:avLst/>
              </a:prstGeom>
              <a:noFill/>
            </p:spPr>
            <p:txBody>
              <a:bodyPr wrap="square" lIns="182880" tIns="146304" rIns="182880" bIns="146304" rtlCol="0">
                <a:spAutoFit/>
              </a:bodyPr>
              <a:lstStyle/>
              <a:p>
                <a:pPr>
                  <a:lnSpc>
                    <a:spcPct val="90000"/>
                  </a:lnSpc>
                  <a:spcAft>
                    <a:spcPts val="600"/>
                  </a:spcAft>
                </a:pPr>
                <a:r>
                  <a:rPr lang="fr-FR" sz="2000" b="1" dirty="0" smtClean="0">
                    <a:solidFill>
                      <a:schemeClr val="bg1"/>
                    </a:solidFill>
                  </a:rPr>
                  <a:t>Compilateurs</a:t>
                </a:r>
              </a:p>
            </p:txBody>
          </p:sp>
          <p:sp>
            <p:nvSpPr>
              <p:cNvPr id="28" name="ZoneTexte 52"/>
              <p:cNvSpPr txBox="1"/>
              <p:nvPr/>
            </p:nvSpPr>
            <p:spPr>
              <a:xfrm>
                <a:off x="6920796" y="3237544"/>
                <a:ext cx="2048256" cy="666733"/>
              </a:xfrm>
              <a:prstGeom prst="rect">
                <a:avLst/>
              </a:prstGeom>
              <a:noFill/>
            </p:spPr>
            <p:txBody>
              <a:bodyPr wrap="square" lIns="182880" tIns="146304" rIns="182880" bIns="146304" rtlCol="0">
                <a:spAutoFit/>
              </a:bodyPr>
              <a:lstStyle/>
              <a:p>
                <a:pPr>
                  <a:lnSpc>
                    <a:spcPct val="90000"/>
                  </a:lnSpc>
                  <a:spcAft>
                    <a:spcPts val="600"/>
                  </a:spcAft>
                </a:pPr>
                <a:r>
                  <a:rPr lang="fr-FR" sz="2000" b="1" dirty="0" smtClean="0">
                    <a:solidFill>
                      <a:schemeClr val="bg1"/>
                    </a:solidFill>
                  </a:rPr>
                  <a:t>Packages</a:t>
                </a:r>
              </a:p>
            </p:txBody>
          </p:sp>
          <p:sp>
            <p:nvSpPr>
              <p:cNvPr id="29" name="Rectangle 28"/>
              <p:cNvSpPr/>
              <p:nvPr/>
            </p:nvSpPr>
            <p:spPr>
              <a:xfrm>
                <a:off x="1589839" y="3775868"/>
                <a:ext cx="1985461" cy="435504"/>
              </a:xfrm>
              <a:prstGeom prst="rect">
                <a:avLst/>
              </a:prstGeom>
            </p:spPr>
            <p:txBody>
              <a:bodyPr wrap="square">
                <a:spAutoFit/>
              </a:bodyPr>
              <a:lstStyle/>
              <a:p>
                <a:pPr marL="0" lvl="1" defTabSz="914098">
                  <a:lnSpc>
                    <a:spcPct val="90000"/>
                  </a:lnSpc>
                  <a:spcAft>
                    <a:spcPts val="333"/>
                  </a:spcAft>
                  <a:defRPr/>
                </a:pPr>
                <a:r>
                  <a:rPr lang="fr-FR" sz="1100" dirty="0" err="1" smtClean="0">
                    <a:solidFill>
                      <a:schemeClr val="bg1"/>
                    </a:solidFill>
                    <a:latin typeface="Segoe UI Light"/>
                  </a:rPr>
                  <a:t>Next</a:t>
                </a:r>
                <a:r>
                  <a:rPr lang="fr-FR" sz="1100" dirty="0" smtClean="0">
                    <a:solidFill>
                      <a:schemeClr val="bg1"/>
                    </a:solidFill>
                    <a:latin typeface="Segoe UI Light"/>
                  </a:rPr>
                  <a:t> </a:t>
                </a:r>
                <a:r>
                  <a:rPr lang="fr-FR" sz="1100" dirty="0" err="1" smtClean="0">
                    <a:solidFill>
                      <a:schemeClr val="bg1"/>
                    </a:solidFill>
                    <a:latin typeface="Segoe UI Light"/>
                  </a:rPr>
                  <a:t>gen</a:t>
                </a:r>
                <a:r>
                  <a:rPr lang="fr-FR" sz="1100" dirty="0" smtClean="0">
                    <a:solidFill>
                      <a:schemeClr val="bg1"/>
                    </a:solidFill>
                    <a:latin typeface="Segoe UI Light"/>
                  </a:rPr>
                  <a:t> JIT </a:t>
                </a:r>
                <a:r>
                  <a:rPr lang="fr-FR" sz="1000" dirty="0" smtClean="0">
                    <a:solidFill>
                      <a:schemeClr val="bg1"/>
                    </a:solidFill>
                    <a:latin typeface="Segoe UI Light"/>
                  </a:rPr>
                  <a:t>(“</a:t>
                </a:r>
                <a:r>
                  <a:rPr lang="fr-FR" sz="1000" dirty="0" err="1" smtClean="0">
                    <a:solidFill>
                      <a:schemeClr val="bg1"/>
                    </a:solidFill>
                    <a:latin typeface="Segoe UI Light"/>
                  </a:rPr>
                  <a:t>RyuJIT</a:t>
                </a:r>
                <a:r>
                  <a:rPr lang="fr-FR" sz="1000" dirty="0" smtClean="0">
                    <a:solidFill>
                      <a:schemeClr val="bg1"/>
                    </a:solidFill>
                    <a:latin typeface="Segoe UI Light"/>
                  </a:rPr>
                  <a:t>”)</a:t>
                </a:r>
              </a:p>
              <a:p>
                <a:pPr marL="0" lvl="1" defTabSz="914098">
                  <a:lnSpc>
                    <a:spcPct val="90000"/>
                  </a:lnSpc>
                  <a:spcAft>
                    <a:spcPts val="333"/>
                  </a:spcAft>
                  <a:defRPr/>
                </a:pPr>
                <a:r>
                  <a:rPr lang="fr-FR" sz="1100" dirty="0" smtClean="0">
                    <a:solidFill>
                      <a:schemeClr val="bg1"/>
                    </a:solidFill>
                    <a:latin typeface="Segoe UI Light"/>
                  </a:rPr>
                  <a:t>SIMD (Données en parallèle)</a:t>
                </a:r>
                <a:endParaRPr lang="fr-FR" sz="1100" dirty="0">
                  <a:solidFill>
                    <a:schemeClr val="bg1"/>
                  </a:solidFill>
                  <a:latin typeface="Segoe UI Light"/>
                </a:endParaRPr>
              </a:p>
            </p:txBody>
          </p:sp>
          <p:sp>
            <p:nvSpPr>
              <p:cNvPr id="30" name="Rectangle 29"/>
              <p:cNvSpPr/>
              <p:nvPr/>
            </p:nvSpPr>
            <p:spPr>
              <a:xfrm>
                <a:off x="4224708" y="3775868"/>
                <a:ext cx="2231136" cy="435504"/>
              </a:xfrm>
              <a:prstGeom prst="rect">
                <a:avLst/>
              </a:prstGeom>
            </p:spPr>
            <p:txBody>
              <a:bodyPr wrap="square">
                <a:spAutoFit/>
              </a:bodyPr>
              <a:lstStyle/>
              <a:p>
                <a:pPr marL="0" lvl="1" defTabSz="914098">
                  <a:lnSpc>
                    <a:spcPct val="90000"/>
                  </a:lnSpc>
                  <a:spcAft>
                    <a:spcPts val="333"/>
                  </a:spcAft>
                </a:pPr>
                <a:r>
                  <a:rPr lang="fr-FR" sz="1100" dirty="0">
                    <a:solidFill>
                      <a:schemeClr val="bg1"/>
                    </a:solidFill>
                    <a:latin typeface="Segoe UI Light"/>
                  </a:rPr>
                  <a:t>NET Compiler Platform (“</a:t>
                </a:r>
                <a:r>
                  <a:rPr lang="fr-FR" sz="1100" dirty="0" err="1">
                    <a:solidFill>
                      <a:schemeClr val="bg1"/>
                    </a:solidFill>
                    <a:latin typeface="Segoe UI Light"/>
                  </a:rPr>
                  <a:t>Roslyn</a:t>
                </a:r>
                <a:r>
                  <a:rPr lang="fr-FR" sz="1100" dirty="0">
                    <a:solidFill>
                      <a:schemeClr val="bg1"/>
                    </a:solidFill>
                    <a:latin typeface="Segoe UI Light"/>
                  </a:rPr>
                  <a:t>”)</a:t>
                </a:r>
              </a:p>
              <a:p>
                <a:pPr marL="0" lvl="1" defTabSz="914098">
                  <a:lnSpc>
                    <a:spcPct val="90000"/>
                  </a:lnSpc>
                  <a:spcAft>
                    <a:spcPts val="333"/>
                  </a:spcAft>
                </a:pPr>
                <a:r>
                  <a:rPr lang="fr-FR" sz="1100" dirty="0" smtClean="0">
                    <a:solidFill>
                      <a:schemeClr val="bg1"/>
                    </a:solidFill>
                    <a:latin typeface="Segoe UI Light"/>
                  </a:rPr>
                  <a:t>Innovation des langages</a:t>
                </a:r>
                <a:endParaRPr lang="fr-FR" sz="1100" dirty="0">
                  <a:solidFill>
                    <a:schemeClr val="bg1"/>
                  </a:solidFill>
                  <a:latin typeface="Segoe UI Light"/>
                </a:endParaRPr>
              </a:p>
            </p:txBody>
          </p:sp>
        </p:grpSp>
        <p:sp>
          <p:nvSpPr>
            <p:cNvPr id="22" name="Rectangle 21"/>
            <p:cNvSpPr/>
            <p:nvPr/>
          </p:nvSpPr>
          <p:spPr>
            <a:xfrm>
              <a:off x="7100922" y="3775868"/>
              <a:ext cx="2231136" cy="507219"/>
            </a:xfrm>
            <a:prstGeom prst="rect">
              <a:avLst/>
            </a:prstGeom>
          </p:spPr>
          <p:txBody>
            <a:bodyPr wrap="square">
              <a:spAutoFit/>
            </a:bodyPr>
            <a:lstStyle/>
            <a:p>
              <a:pPr marL="0" lvl="1" defTabSz="914098">
                <a:lnSpc>
                  <a:spcPct val="90000"/>
                </a:lnSpc>
                <a:spcAft>
                  <a:spcPts val="333"/>
                </a:spcAft>
              </a:pPr>
              <a:r>
                <a:rPr lang="fr-FR" sz="1100" dirty="0" smtClean="0">
                  <a:solidFill>
                    <a:schemeClr val="bg1"/>
                  </a:solidFill>
                  <a:latin typeface="Segoe UI Light"/>
                </a:rPr>
                <a:t>Librairies .NET Core 5</a:t>
              </a:r>
              <a:endParaRPr lang="fr-FR" sz="1100" dirty="0">
                <a:solidFill>
                  <a:schemeClr val="bg1"/>
                </a:solidFill>
                <a:latin typeface="Segoe UI Light"/>
              </a:endParaRPr>
            </a:p>
            <a:p>
              <a:pPr marL="0" lvl="1" defTabSz="914098">
                <a:lnSpc>
                  <a:spcPct val="90000"/>
                </a:lnSpc>
                <a:spcAft>
                  <a:spcPts val="333"/>
                </a:spcAft>
              </a:pPr>
              <a:r>
                <a:rPr lang="fr-FR" sz="1100" dirty="0" smtClean="0">
                  <a:solidFill>
                    <a:schemeClr val="bg1"/>
                  </a:solidFill>
                  <a:latin typeface="Segoe UI Light"/>
                </a:rPr>
                <a:t>Librairies .NET Framework 4.6</a:t>
              </a:r>
              <a:endParaRPr lang="fr-FR" sz="1100" dirty="0">
                <a:solidFill>
                  <a:schemeClr val="bg1"/>
                </a:solidFill>
                <a:latin typeface="Segoe UI Light"/>
              </a:endParaRPr>
            </a:p>
          </p:txBody>
        </p:sp>
      </p:grpSp>
      <p:sp>
        <p:nvSpPr>
          <p:cNvPr id="42" name="Freeform 10"/>
          <p:cNvSpPr>
            <a:spLocks noEditPoints="1"/>
          </p:cNvSpPr>
          <p:nvPr/>
        </p:nvSpPr>
        <p:spPr bwMode="black">
          <a:xfrm>
            <a:off x="6722796" y="1397020"/>
            <a:ext cx="382672" cy="242372"/>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8" rIns="69935" bIns="34968" numCol="1" anchor="t" anchorCtr="0" compatLnSpc="1">
            <a:prstTxWarp prst="textNoShape">
              <a:avLst/>
            </a:prstTxWarp>
          </a:bodyPr>
          <a:lstStyle/>
          <a:p>
            <a:pPr defTabSz="699313"/>
            <a:endParaRPr lang="fr-FR" sz="1376" dirty="0">
              <a:solidFill>
                <a:schemeClr val="bg1"/>
              </a:solidFill>
              <a:cs typeface="Segoe UI Light" pitchFamily="34" charset="0"/>
            </a:endParaRPr>
          </a:p>
        </p:txBody>
      </p:sp>
      <p:grpSp>
        <p:nvGrpSpPr>
          <p:cNvPr id="43" name="Group 2"/>
          <p:cNvGrpSpPr>
            <a:grpSpLocks noChangeAspect="1"/>
          </p:cNvGrpSpPr>
          <p:nvPr/>
        </p:nvGrpSpPr>
        <p:grpSpPr>
          <a:xfrm>
            <a:off x="6993723" y="1631430"/>
            <a:ext cx="287096" cy="301285"/>
            <a:chOff x="2870057" y="3971122"/>
            <a:chExt cx="478391" cy="502036"/>
          </a:xfrm>
        </p:grpSpPr>
        <p:pic>
          <p:nvPicPr>
            <p:cNvPr id="44" name="Picture 2" descr="\\MAGNUM\Projects\Microsoft\Cloud Power FY12\Design\Icons\PNGs\Server_2.png"/>
            <p:cNvPicPr>
              <a:picLocks noChangeAspect="1" noChangeArrowheads="1"/>
            </p:cNvPicPr>
            <p:nvPr/>
          </p:nvPicPr>
          <p:blipFill rotWithShape="1">
            <a:blip r:embed="rId4" cstate="print">
              <a:lum bright="100000"/>
            </a:blip>
            <a:srcRect l="23785" t="10057" r="26214" b="10776"/>
            <a:stretch/>
          </p:blipFill>
          <p:spPr bwMode="auto">
            <a:xfrm>
              <a:off x="3077831" y="3979427"/>
              <a:ext cx="270617" cy="428478"/>
            </a:xfrm>
            <a:prstGeom prst="rect">
              <a:avLst/>
            </a:prstGeom>
            <a:noFill/>
          </p:spPr>
        </p:pic>
        <p:pic>
          <p:nvPicPr>
            <p:cNvPr id="45" name="Picture 2" descr="\\MAGNUM\Projects\Microsoft\Cloud Power FY12\Design\Icons\PNGs\Server_2.png"/>
            <p:cNvPicPr>
              <a:picLocks noChangeAspect="1" noChangeArrowheads="1"/>
            </p:cNvPicPr>
            <p:nvPr/>
          </p:nvPicPr>
          <p:blipFill rotWithShape="1">
            <a:blip r:embed="rId4" cstate="print">
              <a:lum bright="100000"/>
            </a:blip>
            <a:srcRect l="23785" t="10057" r="26214" b="10776"/>
            <a:stretch/>
          </p:blipFill>
          <p:spPr bwMode="auto">
            <a:xfrm>
              <a:off x="2870057" y="3971122"/>
              <a:ext cx="317075" cy="502036"/>
            </a:xfrm>
            <a:prstGeom prst="rect">
              <a:avLst/>
            </a:prstGeom>
            <a:noFill/>
          </p:spPr>
        </p:pic>
      </p:grpSp>
      <p:grpSp>
        <p:nvGrpSpPr>
          <p:cNvPr id="6" name="Group 5"/>
          <p:cNvGrpSpPr/>
          <p:nvPr/>
        </p:nvGrpSpPr>
        <p:grpSpPr>
          <a:xfrm>
            <a:off x="72436" y="3320256"/>
            <a:ext cx="10460928" cy="1774400"/>
            <a:chOff x="72436" y="3320256"/>
            <a:chExt cx="10460928" cy="1774400"/>
          </a:xfrm>
        </p:grpSpPr>
        <p:sp>
          <p:nvSpPr>
            <p:cNvPr id="35" name="Rectangle 34"/>
            <p:cNvSpPr/>
            <p:nvPr/>
          </p:nvSpPr>
          <p:spPr bwMode="auto">
            <a:xfrm>
              <a:off x="72436" y="3320984"/>
              <a:ext cx="10376108" cy="1658341"/>
            </a:xfrm>
            <a:prstGeom prst="rect">
              <a:avLst/>
            </a:prstGeom>
            <a:solidFill>
              <a:srgbClr val="666666">
                <a:alpha val="6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fr-FR" sz="2400" dirty="0" smtClean="0">
                  <a:gradFill>
                    <a:gsLst>
                      <a:gs pos="0">
                        <a:srgbClr val="FFFFFF"/>
                      </a:gs>
                      <a:gs pos="100000">
                        <a:srgbClr val="FFFFFF"/>
                      </a:gs>
                    </a:gsLst>
                    <a:lin ang="5400000" scaled="0"/>
                  </a:gradFill>
                  <a:ea typeface="Segoe UI" pitchFamily="34" charset="0"/>
                  <a:cs typeface="Segoe UI" pitchFamily="34" charset="0"/>
                </a:rPr>
                <a:t> .NET Core 5</a:t>
              </a:r>
            </a:p>
          </p:txBody>
        </p:sp>
        <p:sp>
          <p:nvSpPr>
            <p:cNvPr id="46" name="ZoneTexte 79"/>
            <p:cNvSpPr txBox="1"/>
            <p:nvPr/>
          </p:nvSpPr>
          <p:spPr>
            <a:xfrm>
              <a:off x="2329804" y="3320256"/>
              <a:ext cx="3775991" cy="1766637"/>
            </a:xfrm>
            <a:prstGeom prst="rect">
              <a:avLst/>
            </a:prstGeom>
            <a:noFill/>
          </p:spPr>
          <p:txBody>
            <a:bodyPr wrap="square" lIns="182880" tIns="146304" rIns="182880" bIns="146304" rtlCol="0">
              <a:spAutoFit/>
            </a:bodyPr>
            <a:lstStyle/>
            <a:p>
              <a:pPr>
                <a:lnSpc>
                  <a:spcPct val="90000"/>
                </a:lnSpc>
                <a:spcAft>
                  <a:spcPts val="600"/>
                </a:spcAft>
              </a:pPr>
              <a:r>
                <a:rPr lang="fr-FR" sz="2000" b="1" dirty="0" smtClean="0">
                  <a:solidFill>
                    <a:schemeClr val="bg1"/>
                  </a:solidFill>
                </a:rPr>
                <a:t>.NET Native (Windows 10)</a:t>
              </a:r>
            </a:p>
            <a:p>
              <a:pPr marL="285750" indent="-285750">
                <a:lnSpc>
                  <a:spcPct val="90000"/>
                </a:lnSpc>
                <a:spcAft>
                  <a:spcPts val="600"/>
                </a:spcAft>
                <a:buFont typeface="Arial" panose="020B0604020202020204" pitchFamily="34" charset="0"/>
                <a:buChar char="•"/>
              </a:pPr>
              <a:r>
                <a:rPr lang="fr-FR" sz="1600" dirty="0" smtClean="0">
                  <a:solidFill>
                    <a:schemeClr val="bg1"/>
                  </a:solidFill>
                </a:rPr>
                <a:t>Optimisé pour les appareils</a:t>
              </a:r>
              <a:endParaRPr lang="fr-FR" sz="1600" dirty="0">
                <a:solidFill>
                  <a:schemeClr val="bg1"/>
                </a:solidFill>
              </a:endParaRPr>
            </a:p>
            <a:p>
              <a:pPr marL="285750" indent="-285750">
                <a:lnSpc>
                  <a:spcPct val="90000"/>
                </a:lnSpc>
                <a:spcAft>
                  <a:spcPts val="600"/>
                </a:spcAft>
                <a:buFont typeface="Arial" panose="020B0604020202020204" pitchFamily="34" charset="0"/>
                <a:buChar char="•"/>
              </a:pPr>
              <a:r>
                <a:rPr lang="fr-FR" sz="1600" dirty="0" smtClean="0">
                  <a:solidFill>
                    <a:schemeClr val="bg1"/>
                  </a:solidFill>
                </a:rPr>
                <a:t>Compilation native</a:t>
              </a:r>
            </a:p>
            <a:p>
              <a:pPr marL="285750" indent="-285750">
                <a:lnSpc>
                  <a:spcPct val="90000"/>
                </a:lnSpc>
                <a:spcAft>
                  <a:spcPts val="600"/>
                </a:spcAft>
                <a:buFont typeface="Arial" panose="020B0604020202020204" pitchFamily="34" charset="0"/>
                <a:buChar char="•"/>
              </a:pPr>
              <a:r>
                <a:rPr lang="fr-FR" sz="1600" dirty="0" smtClean="0">
                  <a:solidFill>
                    <a:schemeClr val="bg1"/>
                  </a:solidFill>
                </a:rPr>
                <a:t>Empreinte réduite, côte à côte</a:t>
              </a:r>
            </a:p>
            <a:p>
              <a:pPr marL="285750" indent="-285750">
                <a:lnSpc>
                  <a:spcPct val="90000"/>
                </a:lnSpc>
                <a:spcAft>
                  <a:spcPts val="600"/>
                </a:spcAft>
                <a:buFont typeface="Arial" panose="020B0604020202020204" pitchFamily="34" charset="0"/>
                <a:buChar char="•"/>
              </a:pPr>
              <a:r>
                <a:rPr lang="fr-FR" sz="1600" dirty="0" smtClean="0">
                  <a:solidFill>
                    <a:schemeClr val="bg1"/>
                  </a:solidFill>
                </a:rPr>
                <a:t>Pour tous les appareils</a:t>
              </a:r>
            </a:p>
          </p:txBody>
        </p:sp>
        <p:sp>
          <p:nvSpPr>
            <p:cNvPr id="47" name="ZoneTexte 80"/>
            <p:cNvSpPr txBox="1"/>
            <p:nvPr/>
          </p:nvSpPr>
          <p:spPr>
            <a:xfrm>
              <a:off x="6506269" y="3328019"/>
              <a:ext cx="4027095" cy="1766637"/>
            </a:xfrm>
            <a:prstGeom prst="rect">
              <a:avLst/>
            </a:prstGeom>
            <a:noFill/>
          </p:spPr>
          <p:txBody>
            <a:bodyPr wrap="square" lIns="182880" tIns="146304" rIns="182880" bIns="146304" rtlCol="0">
              <a:spAutoFit/>
            </a:bodyPr>
            <a:lstStyle/>
            <a:p>
              <a:pPr>
                <a:lnSpc>
                  <a:spcPct val="90000"/>
                </a:lnSpc>
                <a:spcAft>
                  <a:spcPts val="600"/>
                </a:spcAft>
              </a:pPr>
              <a:r>
                <a:rPr lang="fr-FR" sz="2000" b="1" dirty="0" smtClean="0">
                  <a:solidFill>
                    <a:schemeClr val="bg1"/>
                  </a:solidFill>
                </a:rPr>
                <a:t>ASP.NET </a:t>
              </a:r>
              <a:r>
                <a:rPr lang="fr-FR" sz="2000" b="1" dirty="0">
                  <a:solidFill>
                    <a:schemeClr val="bg1"/>
                  </a:solidFill>
                </a:rPr>
                <a:t>Core 5</a:t>
              </a:r>
            </a:p>
            <a:p>
              <a:pPr marL="285750" indent="-285750">
                <a:lnSpc>
                  <a:spcPct val="90000"/>
                </a:lnSpc>
                <a:spcAft>
                  <a:spcPts val="600"/>
                </a:spcAft>
                <a:buFont typeface="Arial" panose="020B0604020202020204" pitchFamily="34" charset="0"/>
                <a:buChar char="•"/>
              </a:pPr>
              <a:r>
                <a:rPr lang="fr-FR" sz="1600" dirty="0" smtClean="0">
                  <a:solidFill>
                    <a:schemeClr val="bg1"/>
                  </a:solidFill>
                </a:rPr>
                <a:t>Optimisé pour le cloud</a:t>
              </a:r>
            </a:p>
            <a:p>
              <a:pPr marL="285750" indent="-285750">
                <a:lnSpc>
                  <a:spcPct val="90000"/>
                </a:lnSpc>
                <a:spcAft>
                  <a:spcPts val="600"/>
                </a:spcAft>
                <a:buFont typeface="Arial" panose="020B0604020202020204" pitchFamily="34" charset="0"/>
                <a:buChar char="•"/>
              </a:pPr>
              <a:r>
                <a:rPr lang="fr-FR" sz="1600" dirty="0" smtClean="0">
                  <a:solidFill>
                    <a:schemeClr val="bg1"/>
                  </a:solidFill>
                </a:rPr>
                <a:t>Haut débit</a:t>
              </a:r>
            </a:p>
            <a:p>
              <a:pPr marL="285750" indent="-285750">
                <a:lnSpc>
                  <a:spcPct val="90000"/>
                </a:lnSpc>
                <a:spcAft>
                  <a:spcPts val="600"/>
                </a:spcAft>
                <a:buFont typeface="Arial" panose="020B0604020202020204" pitchFamily="34" charset="0"/>
                <a:buChar char="•"/>
              </a:pPr>
              <a:r>
                <a:rPr lang="fr-FR" sz="1600" dirty="0" smtClean="0">
                  <a:solidFill>
                    <a:schemeClr val="bg1"/>
                  </a:solidFill>
                </a:rPr>
                <a:t>Empreinte réduite, côte à côte</a:t>
              </a:r>
            </a:p>
            <a:p>
              <a:pPr marL="285750" indent="-285750">
                <a:lnSpc>
                  <a:spcPct val="90000"/>
                </a:lnSpc>
                <a:spcAft>
                  <a:spcPts val="600"/>
                </a:spcAft>
                <a:buFont typeface="Arial" panose="020B0604020202020204" pitchFamily="34" charset="0"/>
                <a:buChar char="•"/>
              </a:pPr>
              <a:r>
                <a:rPr lang="fr-FR" sz="1600" dirty="0" smtClean="0">
                  <a:solidFill>
                    <a:schemeClr val="bg1"/>
                  </a:solidFill>
                </a:rPr>
                <a:t>Pour toutes les plateformes</a:t>
              </a:r>
            </a:p>
          </p:txBody>
        </p:sp>
      </p:grpSp>
      <p:grpSp>
        <p:nvGrpSpPr>
          <p:cNvPr id="3" name="Group 2"/>
          <p:cNvGrpSpPr/>
          <p:nvPr/>
        </p:nvGrpSpPr>
        <p:grpSpPr>
          <a:xfrm>
            <a:off x="67011" y="2185029"/>
            <a:ext cx="10381533" cy="1018122"/>
            <a:chOff x="67011" y="2185029"/>
            <a:chExt cx="10381533" cy="1018122"/>
          </a:xfrm>
        </p:grpSpPr>
        <p:sp>
          <p:nvSpPr>
            <p:cNvPr id="34" name="Rectangle 33"/>
            <p:cNvSpPr/>
            <p:nvPr/>
          </p:nvSpPr>
          <p:spPr bwMode="auto">
            <a:xfrm>
              <a:off x="67011" y="2186436"/>
              <a:ext cx="10381533" cy="1016715"/>
            </a:xfrm>
            <a:prstGeom prst="rect">
              <a:avLst/>
            </a:prstGeom>
            <a:solidFill>
              <a:srgbClr val="666666">
                <a:alpha val="6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fr-FR" sz="2400" dirty="0" smtClean="0">
                  <a:gradFill>
                    <a:gsLst>
                      <a:gs pos="0">
                        <a:srgbClr val="FFFFFF"/>
                      </a:gs>
                      <a:gs pos="100000">
                        <a:srgbClr val="FFFFFF"/>
                      </a:gs>
                    </a:gsLst>
                    <a:lin ang="5400000" scaled="0"/>
                  </a:gradFill>
                  <a:ea typeface="Segoe UI" pitchFamily="34" charset="0"/>
                  <a:cs typeface="Segoe UI" pitchFamily="34" charset="0"/>
                </a:rPr>
                <a:t>  Framework</a:t>
              </a:r>
            </a:p>
            <a:p>
              <a:pPr defTabSz="932472" fontAlgn="base">
                <a:lnSpc>
                  <a:spcPct val="90000"/>
                </a:lnSpc>
                <a:spcBef>
                  <a:spcPct val="0"/>
                </a:spcBef>
                <a:spcAft>
                  <a:spcPct val="0"/>
                </a:spcAft>
              </a:pPr>
              <a:r>
                <a:rPr lang="fr-FR" sz="2400" dirty="0" smtClean="0">
                  <a:gradFill>
                    <a:gsLst>
                      <a:gs pos="0">
                        <a:srgbClr val="FFFFFF"/>
                      </a:gs>
                      <a:gs pos="100000">
                        <a:srgbClr val="FFFFFF"/>
                      </a:gs>
                    </a:gsLst>
                    <a:lin ang="5400000" scaled="0"/>
                  </a:gradFill>
                  <a:ea typeface="Segoe UI" pitchFamily="34" charset="0"/>
                  <a:cs typeface="Segoe UI" pitchFamily="34" charset="0"/>
                </a:rPr>
                <a:t>    .NET 4.6</a:t>
              </a:r>
            </a:p>
          </p:txBody>
        </p:sp>
        <p:sp>
          <p:nvSpPr>
            <p:cNvPr id="48" name="Rectangle 47"/>
            <p:cNvSpPr/>
            <p:nvPr/>
          </p:nvSpPr>
          <p:spPr bwMode="auto">
            <a:xfrm>
              <a:off x="2283051" y="2191781"/>
              <a:ext cx="4000805" cy="10109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fr-FR" sz="1900" dirty="0">
                  <a:solidFill>
                    <a:schemeClr val="bg1"/>
                  </a:solidFill>
                </a:rPr>
                <a:t>Windows Store, </a:t>
              </a:r>
              <a:r>
                <a:rPr lang="fr-FR" sz="1900" dirty="0" smtClean="0">
                  <a:solidFill>
                    <a:schemeClr val="bg1"/>
                  </a:solidFill>
                </a:rPr>
                <a:t>WPF, </a:t>
              </a:r>
              <a:r>
                <a:rPr lang="fr-FR" sz="1900" dirty="0">
                  <a:solidFill>
                    <a:schemeClr val="bg1"/>
                  </a:solidFill>
                </a:rPr>
                <a:t>Windows </a:t>
              </a:r>
              <a:r>
                <a:rPr lang="fr-FR" sz="1900" dirty="0" err="1" smtClean="0">
                  <a:solidFill>
                    <a:schemeClr val="bg1"/>
                  </a:solidFill>
                </a:rPr>
                <a:t>Forms</a:t>
              </a:r>
              <a:r>
                <a:rPr lang="fr-FR" sz="1900" dirty="0" smtClean="0">
                  <a:solidFill>
                    <a:schemeClr val="bg1"/>
                  </a:solidFill>
                </a:rPr>
                <a:t>, Windows Phone, Console </a:t>
              </a:r>
              <a:r>
                <a:rPr lang="fr-FR" sz="1900" dirty="0" err="1" smtClean="0">
                  <a:solidFill>
                    <a:schemeClr val="bg1"/>
                  </a:solidFill>
                </a:rPr>
                <a:t>apps</a:t>
              </a:r>
              <a:r>
                <a:rPr lang="fr-FR" sz="1900" dirty="0" smtClean="0">
                  <a:solidFill>
                    <a:schemeClr val="bg1"/>
                  </a:solidFill>
                </a:rPr>
                <a:t>.</a:t>
              </a:r>
              <a:endParaRPr lang="fr-FR" sz="19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6473645" y="2185029"/>
              <a:ext cx="3974899" cy="10177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nSpc>
                  <a:spcPct val="90000"/>
                </a:lnSpc>
                <a:spcAft>
                  <a:spcPts val="600"/>
                </a:spcAft>
              </a:pPr>
              <a:r>
                <a:rPr lang="fr-FR" sz="1900" dirty="0" smtClean="0">
                  <a:solidFill>
                    <a:schemeClr val="bg1"/>
                  </a:solidFill>
                </a:rPr>
                <a:t>ASP.NET 5 et ASP.NET 4.6 (Web </a:t>
              </a:r>
              <a:r>
                <a:rPr lang="fr-FR" sz="1900" dirty="0" err="1" smtClean="0">
                  <a:solidFill>
                    <a:schemeClr val="bg1"/>
                  </a:solidFill>
                </a:rPr>
                <a:t>Forms</a:t>
              </a:r>
              <a:r>
                <a:rPr lang="fr-FR" sz="1900" dirty="0" smtClean="0">
                  <a:solidFill>
                    <a:schemeClr val="bg1"/>
                  </a:solidFill>
                </a:rPr>
                <a:t>, MVC, Web API, Web Pages, </a:t>
              </a:r>
              <a:r>
                <a:rPr lang="fr-FR" sz="1900" dirty="0" err="1" smtClean="0">
                  <a:solidFill>
                    <a:schemeClr val="bg1"/>
                  </a:solidFill>
                </a:rPr>
                <a:t>SignalR</a:t>
              </a:r>
              <a:r>
                <a:rPr lang="fr-FR" sz="1900" dirty="0" smtClean="0">
                  <a:solidFill>
                    <a:schemeClr val="bg1"/>
                  </a:solidFill>
                </a:rPr>
                <a:t>), WCF</a:t>
              </a:r>
              <a:endParaRPr lang="fr-FR" sz="19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64" name="Group 63"/>
          <p:cNvGrpSpPr>
            <a:grpSpLocks noChangeAspect="1"/>
          </p:cNvGrpSpPr>
          <p:nvPr/>
        </p:nvGrpSpPr>
        <p:grpSpPr>
          <a:xfrm>
            <a:off x="2694981" y="1428480"/>
            <a:ext cx="402166" cy="486347"/>
            <a:chOff x="5629324" y="1943735"/>
            <a:chExt cx="361650" cy="424795"/>
          </a:xfrm>
          <a:solidFill>
            <a:srgbClr val="FFFFFF"/>
          </a:solidFill>
        </p:grpSpPr>
        <p:sp>
          <p:nvSpPr>
            <p:cNvPr id="66" name="Freeform 626"/>
            <p:cNvSpPr>
              <a:spLocks noChangeAspect="1" noEditPoints="1"/>
            </p:cNvSpPr>
            <p:nvPr/>
          </p:nvSpPr>
          <p:spPr bwMode="auto">
            <a:xfrm>
              <a:off x="5629324" y="2131516"/>
              <a:ext cx="361650" cy="237014"/>
            </a:xfrm>
            <a:custGeom>
              <a:avLst/>
              <a:gdLst>
                <a:gd name="T0" fmla="*/ 340 w 400"/>
                <a:gd name="T1" fmla="*/ 0 h 214"/>
                <a:gd name="T2" fmla="*/ 61 w 400"/>
                <a:gd name="T3" fmla="*/ 0 h 214"/>
                <a:gd name="T4" fmla="*/ 51 w 400"/>
                <a:gd name="T5" fmla="*/ 10 h 214"/>
                <a:gd name="T6" fmla="*/ 51 w 400"/>
                <a:gd name="T7" fmla="*/ 181 h 214"/>
                <a:gd name="T8" fmla="*/ 61 w 400"/>
                <a:gd name="T9" fmla="*/ 191 h 214"/>
                <a:gd name="T10" fmla="*/ 340 w 400"/>
                <a:gd name="T11" fmla="*/ 191 h 214"/>
                <a:gd name="T12" fmla="*/ 350 w 400"/>
                <a:gd name="T13" fmla="*/ 181 h 214"/>
                <a:gd name="T14" fmla="*/ 350 w 400"/>
                <a:gd name="T15" fmla="*/ 10 h 214"/>
                <a:gd name="T16" fmla="*/ 340 w 400"/>
                <a:gd name="T17" fmla="*/ 0 h 214"/>
                <a:gd name="T18" fmla="*/ 337 w 400"/>
                <a:gd name="T19" fmla="*/ 179 h 214"/>
                <a:gd name="T20" fmla="*/ 64 w 400"/>
                <a:gd name="T21" fmla="*/ 179 h 214"/>
                <a:gd name="T22" fmla="*/ 64 w 400"/>
                <a:gd name="T23" fmla="*/ 11 h 214"/>
                <a:gd name="T24" fmla="*/ 337 w 400"/>
                <a:gd name="T25" fmla="*/ 11 h 214"/>
                <a:gd name="T26" fmla="*/ 337 w 400"/>
                <a:gd name="T27" fmla="*/ 179 h 214"/>
                <a:gd name="T28" fmla="*/ 228 w 400"/>
                <a:gd name="T29" fmla="*/ 198 h 214"/>
                <a:gd name="T30" fmla="*/ 228 w 400"/>
                <a:gd name="T31" fmla="*/ 200 h 214"/>
                <a:gd name="T32" fmla="*/ 224 w 400"/>
                <a:gd name="T33" fmla="*/ 203 h 214"/>
                <a:gd name="T34" fmla="*/ 177 w 400"/>
                <a:gd name="T35" fmla="*/ 203 h 214"/>
                <a:gd name="T36" fmla="*/ 173 w 400"/>
                <a:gd name="T37" fmla="*/ 200 h 214"/>
                <a:gd name="T38" fmla="*/ 173 w 400"/>
                <a:gd name="T39" fmla="*/ 198 h 214"/>
                <a:gd name="T40" fmla="*/ 0 w 400"/>
                <a:gd name="T41" fmla="*/ 198 h 214"/>
                <a:gd name="T42" fmla="*/ 0 w 400"/>
                <a:gd name="T43" fmla="*/ 208 h 214"/>
                <a:gd name="T44" fmla="*/ 13 w 400"/>
                <a:gd name="T45" fmla="*/ 214 h 214"/>
                <a:gd name="T46" fmla="*/ 13 w 400"/>
                <a:gd name="T47" fmla="*/ 214 h 214"/>
                <a:gd name="T48" fmla="*/ 387 w 400"/>
                <a:gd name="T49" fmla="*/ 214 h 214"/>
                <a:gd name="T50" fmla="*/ 387 w 400"/>
                <a:gd name="T51" fmla="*/ 214 h 214"/>
                <a:gd name="T52" fmla="*/ 400 w 400"/>
                <a:gd name="T53" fmla="*/ 208 h 214"/>
                <a:gd name="T54" fmla="*/ 400 w 400"/>
                <a:gd name="T55" fmla="*/ 198 h 214"/>
                <a:gd name="T56" fmla="*/ 228 w 400"/>
                <a:gd name="T57" fmla="*/ 19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0" h="214">
                  <a:moveTo>
                    <a:pt x="340" y="0"/>
                  </a:moveTo>
                  <a:cubicBezTo>
                    <a:pt x="61" y="0"/>
                    <a:pt x="61" y="0"/>
                    <a:pt x="61" y="0"/>
                  </a:cubicBezTo>
                  <a:cubicBezTo>
                    <a:pt x="56" y="0"/>
                    <a:pt x="51" y="4"/>
                    <a:pt x="51" y="10"/>
                  </a:cubicBezTo>
                  <a:cubicBezTo>
                    <a:pt x="51" y="181"/>
                    <a:pt x="51" y="181"/>
                    <a:pt x="51" y="181"/>
                  </a:cubicBezTo>
                  <a:cubicBezTo>
                    <a:pt x="51" y="187"/>
                    <a:pt x="56" y="191"/>
                    <a:pt x="61" y="191"/>
                  </a:cubicBezTo>
                  <a:cubicBezTo>
                    <a:pt x="340" y="191"/>
                    <a:pt x="340" y="191"/>
                    <a:pt x="340" y="191"/>
                  </a:cubicBezTo>
                  <a:cubicBezTo>
                    <a:pt x="346" y="191"/>
                    <a:pt x="350" y="187"/>
                    <a:pt x="350" y="181"/>
                  </a:cubicBezTo>
                  <a:cubicBezTo>
                    <a:pt x="350" y="10"/>
                    <a:pt x="350" y="10"/>
                    <a:pt x="350" y="10"/>
                  </a:cubicBezTo>
                  <a:cubicBezTo>
                    <a:pt x="350" y="4"/>
                    <a:pt x="346" y="0"/>
                    <a:pt x="340" y="0"/>
                  </a:cubicBezTo>
                  <a:close/>
                  <a:moveTo>
                    <a:pt x="337" y="179"/>
                  </a:moveTo>
                  <a:cubicBezTo>
                    <a:pt x="64" y="179"/>
                    <a:pt x="64" y="179"/>
                    <a:pt x="64" y="179"/>
                  </a:cubicBezTo>
                  <a:cubicBezTo>
                    <a:pt x="64" y="11"/>
                    <a:pt x="64" y="11"/>
                    <a:pt x="64" y="11"/>
                  </a:cubicBezTo>
                  <a:cubicBezTo>
                    <a:pt x="337" y="11"/>
                    <a:pt x="337" y="11"/>
                    <a:pt x="337" y="11"/>
                  </a:cubicBezTo>
                  <a:cubicBezTo>
                    <a:pt x="337" y="179"/>
                    <a:pt x="337" y="179"/>
                    <a:pt x="337" y="179"/>
                  </a:cubicBezTo>
                  <a:close/>
                  <a:moveTo>
                    <a:pt x="228" y="198"/>
                  </a:moveTo>
                  <a:cubicBezTo>
                    <a:pt x="228" y="200"/>
                    <a:pt x="228" y="200"/>
                    <a:pt x="228" y="200"/>
                  </a:cubicBezTo>
                  <a:cubicBezTo>
                    <a:pt x="228" y="202"/>
                    <a:pt x="226" y="203"/>
                    <a:pt x="224" y="203"/>
                  </a:cubicBezTo>
                  <a:cubicBezTo>
                    <a:pt x="177" y="203"/>
                    <a:pt x="177" y="203"/>
                    <a:pt x="177" y="203"/>
                  </a:cubicBezTo>
                  <a:cubicBezTo>
                    <a:pt x="175" y="203"/>
                    <a:pt x="173" y="202"/>
                    <a:pt x="173" y="200"/>
                  </a:cubicBezTo>
                  <a:cubicBezTo>
                    <a:pt x="173" y="198"/>
                    <a:pt x="173" y="198"/>
                    <a:pt x="173" y="198"/>
                  </a:cubicBezTo>
                  <a:cubicBezTo>
                    <a:pt x="0" y="198"/>
                    <a:pt x="0" y="198"/>
                    <a:pt x="0" y="198"/>
                  </a:cubicBezTo>
                  <a:cubicBezTo>
                    <a:pt x="0" y="208"/>
                    <a:pt x="0" y="208"/>
                    <a:pt x="0" y="208"/>
                  </a:cubicBezTo>
                  <a:cubicBezTo>
                    <a:pt x="0" y="208"/>
                    <a:pt x="9" y="214"/>
                    <a:pt x="13" y="214"/>
                  </a:cubicBezTo>
                  <a:cubicBezTo>
                    <a:pt x="13" y="214"/>
                    <a:pt x="13" y="214"/>
                    <a:pt x="13" y="214"/>
                  </a:cubicBezTo>
                  <a:cubicBezTo>
                    <a:pt x="387" y="214"/>
                    <a:pt x="387" y="214"/>
                    <a:pt x="387" y="214"/>
                  </a:cubicBezTo>
                  <a:cubicBezTo>
                    <a:pt x="387" y="214"/>
                    <a:pt x="387" y="214"/>
                    <a:pt x="387" y="214"/>
                  </a:cubicBezTo>
                  <a:cubicBezTo>
                    <a:pt x="391" y="214"/>
                    <a:pt x="400" y="208"/>
                    <a:pt x="400" y="208"/>
                  </a:cubicBezTo>
                  <a:cubicBezTo>
                    <a:pt x="400" y="198"/>
                    <a:pt x="400" y="198"/>
                    <a:pt x="400" y="198"/>
                  </a:cubicBezTo>
                  <a:lnTo>
                    <a:pt x="228" y="198"/>
                  </a:lnTo>
                  <a:close/>
                </a:path>
              </a:pathLst>
            </a:custGeom>
            <a:grpFill/>
            <a:ln>
              <a:noFill/>
            </a:ln>
            <a:extLst/>
          </p:spPr>
          <p:txBody>
            <a:bodyPr vert="horz" wrap="square" lIns="68570" tIns="34285" rIns="68570" bIns="34285" numCol="1" anchor="t" anchorCtr="0" compatLnSpc="1">
              <a:prstTxWarp prst="textNoShape">
                <a:avLst/>
              </a:prstTxWarp>
            </a:bodyPr>
            <a:lstStyle/>
            <a:p>
              <a:pPr marL="0" marR="0" lvl="0" indent="0" defTabSz="685711" eaLnBrk="1" fontAlgn="auto" latinLnBrk="0" hangingPunct="1">
                <a:lnSpc>
                  <a:spcPct val="100000"/>
                </a:lnSpc>
                <a:spcBef>
                  <a:spcPts val="0"/>
                </a:spcBef>
                <a:spcAft>
                  <a:spcPts val="0"/>
                </a:spcAft>
                <a:buClrTx/>
                <a:buSzTx/>
                <a:buFontTx/>
                <a:buNone/>
                <a:tabLst/>
                <a:defRPr/>
              </a:pPr>
              <a:endParaRPr kumimoji="0" lang="en-US" sz="809" b="1" i="0" u="none" strike="noStrike" kern="0" cap="none" spc="0" normalizeH="0" baseline="0" noProof="0">
                <a:ln>
                  <a:noFill/>
                </a:ln>
                <a:gradFill>
                  <a:gsLst>
                    <a:gs pos="14679">
                      <a:srgbClr val="FFFFFF"/>
                    </a:gs>
                    <a:gs pos="38000">
                      <a:srgbClr val="FFFFFF"/>
                    </a:gs>
                  </a:gsLst>
                  <a:lin ang="5400000" scaled="1"/>
                </a:gradFill>
                <a:effectLst/>
                <a:uLnTx/>
                <a:uFillTx/>
                <a:cs typeface="Segoe UI" panose="020B0502040204020203" pitchFamily="34" charset="0"/>
              </a:endParaRPr>
            </a:p>
          </p:txBody>
        </p:sp>
        <p:sp>
          <p:nvSpPr>
            <p:cNvPr id="67" name="Rounded Rectangle 6"/>
            <p:cNvSpPr>
              <a:spLocks noChangeAspect="1"/>
            </p:cNvSpPr>
            <p:nvPr/>
          </p:nvSpPr>
          <p:spPr bwMode="black">
            <a:xfrm rot="16200000">
              <a:off x="5800120" y="1903594"/>
              <a:ext cx="143147" cy="227679"/>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grpFill/>
            <a:ln w="10795" cap="flat" cmpd="sng" algn="ctr">
              <a:noFill/>
              <a:prstDash val="solid"/>
              <a:headEnd type="none" w="med" len="med"/>
              <a:tailEnd type="none" w="med" len="med"/>
            </a:ln>
            <a:effectLst/>
          </p:spPr>
          <p:txBody>
            <a:bodyPr vert="horz" wrap="square" lIns="0" tIns="30859" rIns="61717" bIns="30859" numCol="1" rtlCol="0" anchor="ctr" anchorCtr="0" compatLnSpc="1">
              <a:prstTxWarp prst="textNoShape">
                <a:avLst/>
              </a:prstTxWarp>
            </a:bodyPr>
            <a:lstStyle/>
            <a:p>
              <a:pPr marL="0" marR="0" lvl="0" indent="0" algn="ctr" defTabSz="555505" eaLnBrk="1" fontAlgn="auto" latinLnBrk="0" hangingPunct="1">
                <a:lnSpc>
                  <a:spcPct val="100000"/>
                </a:lnSpc>
                <a:spcBef>
                  <a:spcPts val="0"/>
                </a:spcBef>
                <a:spcAft>
                  <a:spcPts val="0"/>
                </a:spcAft>
                <a:buClrTx/>
                <a:buSzTx/>
                <a:buFontTx/>
                <a:buNone/>
                <a:tabLst/>
                <a:defRPr/>
              </a:pPr>
              <a:endParaRPr kumimoji="0" lang="en-US" sz="956" b="1" i="0" u="none" strike="noStrike" kern="0" cap="none" spc="-91" normalizeH="0" baseline="0" noProof="0" dirty="0" smtClean="0">
                <a:ln>
                  <a:noFill/>
                </a:ln>
                <a:gradFill>
                  <a:gsLst>
                    <a:gs pos="14679">
                      <a:srgbClr val="FFFFFF"/>
                    </a:gs>
                    <a:gs pos="38000">
                      <a:srgbClr val="FFFFFF"/>
                    </a:gs>
                  </a:gsLst>
                  <a:lin ang="5400000" scaled="1"/>
                </a:gradFill>
                <a:effectLst/>
                <a:uLnTx/>
                <a:uFillTx/>
                <a:latin typeface="Segoe UI"/>
                <a:ea typeface="+mn-ea"/>
                <a:cs typeface="Segoe UI" panose="020B0502040204020203" pitchFamily="34" charset="0"/>
              </a:endParaRPr>
            </a:p>
          </p:txBody>
        </p:sp>
        <p:sp>
          <p:nvSpPr>
            <p:cNvPr id="68" name="Freeform 138"/>
            <p:cNvSpPr>
              <a:spLocks noChangeAspect="1" noEditPoints="1"/>
            </p:cNvSpPr>
            <p:nvPr/>
          </p:nvSpPr>
          <p:spPr bwMode="auto">
            <a:xfrm>
              <a:off x="5654435" y="1943735"/>
              <a:ext cx="74991" cy="145272"/>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grpFill/>
            <a:ln>
              <a:noFill/>
            </a:ln>
          </p:spPr>
          <p:txBody>
            <a:bodyPr vert="horz" wrap="square" lIns="68570" tIns="34285" rIns="68570" bIns="34285" numCol="1" anchor="t" anchorCtr="0" compatLnSpc="1">
              <a:prstTxWarp prst="textNoShape">
                <a:avLst/>
              </a:prstTxWarp>
            </a:bodyPr>
            <a:lstStyle/>
            <a:p>
              <a:pPr marL="0" marR="0" lvl="0" indent="0" defTabSz="685711" eaLnBrk="1" fontAlgn="auto" latinLnBrk="0" hangingPunct="1">
                <a:lnSpc>
                  <a:spcPct val="100000"/>
                </a:lnSpc>
                <a:spcBef>
                  <a:spcPts val="0"/>
                </a:spcBef>
                <a:spcAft>
                  <a:spcPts val="0"/>
                </a:spcAft>
                <a:buClrTx/>
                <a:buSzTx/>
                <a:buFontTx/>
                <a:buNone/>
                <a:tabLst/>
                <a:defRPr/>
              </a:pPr>
              <a:endParaRPr kumimoji="0" lang="en-US" sz="956" b="1" i="0" u="none" strike="noStrike" kern="0" cap="none" spc="0" normalizeH="0" baseline="0" noProof="0" smtClean="0">
                <a:ln>
                  <a:noFill/>
                </a:ln>
                <a:gradFill>
                  <a:gsLst>
                    <a:gs pos="14679">
                      <a:srgbClr val="FFFFFF"/>
                    </a:gs>
                    <a:gs pos="38000">
                      <a:srgbClr val="FFFFFF"/>
                    </a:gs>
                  </a:gsLst>
                  <a:lin ang="5400000" scaled="1"/>
                </a:gradFill>
                <a:effectLst/>
                <a:uLnTx/>
                <a:uFillTx/>
                <a:cs typeface="Segoe UI" panose="020B0502040204020203" pitchFamily="34" charset="0"/>
              </a:endParaRPr>
            </a:p>
          </p:txBody>
        </p:sp>
      </p:grpSp>
      <p:sp>
        <p:nvSpPr>
          <p:cNvPr id="65" name="Oval 64"/>
          <p:cNvSpPr/>
          <p:nvPr/>
        </p:nvSpPr>
        <p:spPr bwMode="auto">
          <a:xfrm>
            <a:off x="2523917" y="1289939"/>
            <a:ext cx="744292" cy="763427"/>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marL="0" marR="0" lvl="0" indent="0" algn="ctr" defTabSz="685513" eaLnBrk="1" fontAlgn="base" latinLnBrk="0" hangingPunct="1">
              <a:lnSpc>
                <a:spcPct val="90000"/>
              </a:lnSpc>
              <a:spcBef>
                <a:spcPct val="0"/>
              </a:spcBef>
              <a:spcAft>
                <a:spcPct val="0"/>
              </a:spcAft>
              <a:buClrTx/>
              <a:buSzTx/>
              <a:buFontTx/>
              <a:buNone/>
              <a:tabLst/>
              <a:defRPr/>
            </a:pPr>
            <a:endParaRPr kumimoji="0" lang="en-US" sz="1471" b="1" i="0" u="none" strike="noStrike" kern="0" cap="none" spc="-38" normalizeH="0" baseline="0" noProof="0" dirty="0" smtClean="0">
              <a:ln>
                <a:noFill/>
              </a:ln>
              <a:gradFill>
                <a:gsLst>
                  <a:gs pos="14679">
                    <a:srgbClr val="FFFFFF"/>
                  </a:gs>
                  <a:gs pos="38000">
                    <a:srgbClr val="FFFFFF"/>
                  </a:gs>
                </a:gsLst>
                <a:lin ang="5400000" scaled="1"/>
              </a:gradFill>
              <a:effectLst/>
              <a:uLnTx/>
              <a:uFillTx/>
              <a:latin typeface="Segoe UI"/>
              <a:ea typeface="+mn-ea"/>
              <a:cs typeface="Segoe UI" panose="020B0502040204020203" pitchFamily="34" charset="0"/>
            </a:endParaRPr>
          </a:p>
        </p:txBody>
      </p:sp>
      <p:sp>
        <p:nvSpPr>
          <p:cNvPr id="76" name="Oval 75"/>
          <p:cNvSpPr/>
          <p:nvPr/>
        </p:nvSpPr>
        <p:spPr bwMode="auto">
          <a:xfrm>
            <a:off x="6644867" y="1276089"/>
            <a:ext cx="744292" cy="763427"/>
          </a:xfrm>
          <a:prstGeom prst="ellipse">
            <a:avLst/>
          </a:prstGeom>
          <a:noFill/>
          <a:ln w="19050" cap="flat" cmpd="sng" algn="ctr">
            <a:solidFill>
              <a:srgbClr val="FFFFFF"/>
            </a:solidFill>
            <a:prstDash val="solid"/>
            <a:headEnd type="none" w="med" len="med"/>
            <a:tailEnd type="none" w="med" len="med"/>
          </a:ln>
          <a:effectLst/>
        </p:spPr>
        <p:txBody>
          <a:bodyPr vert="horz" wrap="square" lIns="68567" tIns="34284" rIns="68567" bIns="34284" numCol="1" rtlCol="0" anchor="ctr" anchorCtr="0" compatLnSpc="1">
            <a:prstTxWarp prst="textNoShape">
              <a:avLst/>
            </a:prstTxWarp>
          </a:bodyPr>
          <a:lstStyle/>
          <a:p>
            <a:pPr marL="0" marR="0" lvl="0" indent="0" algn="ctr" defTabSz="685513" eaLnBrk="1" fontAlgn="base" latinLnBrk="0" hangingPunct="1">
              <a:lnSpc>
                <a:spcPct val="90000"/>
              </a:lnSpc>
              <a:spcBef>
                <a:spcPct val="0"/>
              </a:spcBef>
              <a:spcAft>
                <a:spcPct val="0"/>
              </a:spcAft>
              <a:buClrTx/>
              <a:buSzTx/>
              <a:buFontTx/>
              <a:buNone/>
              <a:tabLst/>
              <a:defRPr/>
            </a:pPr>
            <a:endParaRPr kumimoji="0" lang="en-US" sz="1471" b="1" i="0" u="none" strike="noStrike" kern="0" cap="none" spc="-38" normalizeH="0" baseline="0" noProof="0" dirty="0" smtClean="0">
              <a:ln>
                <a:noFill/>
              </a:ln>
              <a:gradFill>
                <a:gsLst>
                  <a:gs pos="14679">
                    <a:srgbClr val="FFFFFF"/>
                  </a:gs>
                  <a:gs pos="38000">
                    <a:srgbClr val="FFFFFF"/>
                  </a:gs>
                </a:gsLst>
                <a:lin ang="5400000" scaled="1"/>
              </a:gradFill>
              <a:effectLst/>
              <a:uLnTx/>
              <a:uFillTx/>
              <a:latin typeface="Segoe UI"/>
              <a:ea typeface="+mn-ea"/>
              <a:cs typeface="Segoe UI" panose="020B0502040204020203" pitchFamily="34" charset="0"/>
            </a:endParaRPr>
          </a:p>
        </p:txBody>
      </p:sp>
      <p:grpSp>
        <p:nvGrpSpPr>
          <p:cNvPr id="77" name="Group 76"/>
          <p:cNvGrpSpPr/>
          <p:nvPr/>
        </p:nvGrpSpPr>
        <p:grpSpPr>
          <a:xfrm>
            <a:off x="2493184" y="5702162"/>
            <a:ext cx="463329" cy="378672"/>
            <a:chOff x="9061629" y="5706715"/>
            <a:chExt cx="380421" cy="310912"/>
          </a:xfrm>
        </p:grpSpPr>
        <p:sp>
          <p:nvSpPr>
            <p:cNvPr id="78"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defTabSz="699154"/>
              <a:endParaRPr lang="en-US" sz="1200">
                <a:gradFill>
                  <a:gsLst>
                    <a:gs pos="14679">
                      <a:srgbClr val="FFFFFF"/>
                    </a:gs>
                    <a:gs pos="38000">
                      <a:srgbClr val="FFFFFF"/>
                    </a:gs>
                  </a:gsLst>
                  <a:lin ang="5400000" scaled="1"/>
                </a:gradFill>
              </a:endParaRPr>
            </a:p>
          </p:txBody>
        </p:sp>
        <p:sp>
          <p:nvSpPr>
            <p:cNvPr id="79"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defTabSz="699154"/>
              <a:endParaRPr lang="en-US" sz="1200">
                <a:gradFill>
                  <a:gsLst>
                    <a:gs pos="14679">
                      <a:srgbClr val="FFFFFF"/>
                    </a:gs>
                    <a:gs pos="38000">
                      <a:srgbClr val="FFFFFF"/>
                    </a:gs>
                  </a:gsLst>
                  <a:lin ang="5400000" scaled="1"/>
                </a:gradFill>
              </a:endParaRPr>
            </a:p>
          </p:txBody>
        </p:sp>
        <p:sp>
          <p:nvSpPr>
            <p:cNvPr id="80"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0" tIns="34280" rIns="68560" bIns="34280" numCol="1" anchor="t" anchorCtr="0" compatLnSpc="1">
              <a:prstTxWarp prst="textNoShape">
                <a:avLst/>
              </a:prstTxWarp>
            </a:bodyPr>
            <a:lstStyle/>
            <a:p>
              <a:pPr defTabSz="699154"/>
              <a:endParaRPr lang="en-US" sz="1200">
                <a:gradFill>
                  <a:gsLst>
                    <a:gs pos="14679">
                      <a:srgbClr val="FFFFFF"/>
                    </a:gs>
                    <a:gs pos="38000">
                      <a:srgbClr val="FFFFFF"/>
                    </a:gs>
                  </a:gsLst>
                  <a:lin ang="5400000" scaled="1"/>
                </a:gradFill>
              </a:endParaRPr>
            </a:p>
          </p:txBody>
        </p:sp>
      </p:grpSp>
      <p:sp>
        <p:nvSpPr>
          <p:cNvPr id="81" name="Freeform 84"/>
          <p:cNvSpPr>
            <a:spLocks noEditPoints="1"/>
          </p:cNvSpPr>
          <p:nvPr/>
        </p:nvSpPr>
        <p:spPr bwMode="black">
          <a:xfrm>
            <a:off x="5249889" y="5720840"/>
            <a:ext cx="301145" cy="359994"/>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61720" tIns="30860" rIns="61720" bIns="30860" numCol="1" anchor="t" anchorCtr="0" compatLnSpc="1">
            <a:prstTxWarp prst="textNoShape">
              <a:avLst/>
            </a:prstTxWarp>
          </a:bodyPr>
          <a:lstStyle/>
          <a:p>
            <a:pPr defTabSz="685739"/>
            <a:endParaRPr lang="en-US" sz="1200">
              <a:solidFill>
                <a:prstClr val="black"/>
              </a:solidFill>
            </a:endParaRPr>
          </a:p>
        </p:txBody>
      </p:sp>
      <p:sp>
        <p:nvSpPr>
          <p:cNvPr id="82" name="Freeform 25"/>
          <p:cNvSpPr>
            <a:spLocks noEditPoints="1"/>
          </p:cNvSpPr>
          <p:nvPr/>
        </p:nvSpPr>
        <p:spPr bwMode="black">
          <a:xfrm>
            <a:off x="7970971" y="5786734"/>
            <a:ext cx="367283" cy="340930"/>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1720" tIns="30860" rIns="61720" bIns="30860" numCol="1" anchor="t" anchorCtr="0" compatLnSpc="1">
            <a:prstTxWarp prst="textNoShape">
              <a:avLst/>
            </a:prstTxWarp>
          </a:bodyPr>
          <a:lstStyle/>
          <a:p>
            <a:pPr defTabSz="685739"/>
            <a:endParaRPr lang="en-US" sz="1200">
              <a:solidFill>
                <a:prstClr val="black"/>
              </a:solidFill>
            </a:endParaRPr>
          </a:p>
        </p:txBody>
      </p:sp>
    </p:spTree>
    <p:extLst>
      <p:ext uri="{BB962C8B-B14F-4D97-AF65-F5344CB8AC3E}">
        <p14:creationId xmlns:p14="http://schemas.microsoft.com/office/powerpoint/2010/main" val="5543923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3 arrow"/>
          <p:cNvSpPr/>
          <p:nvPr/>
        </p:nvSpPr>
        <p:spPr bwMode="auto">
          <a:xfrm>
            <a:off x="1825749" y="2126226"/>
            <a:ext cx="3435116" cy="762215"/>
          </a:xfrm>
          <a:prstGeom prst="homePlate">
            <a:avLst/>
          </a:prstGeom>
          <a:solidFill>
            <a:srgbClr val="0072C6"/>
          </a:solidFill>
          <a:ln w="25400" cap="flat" cmpd="sng" algn="ctr">
            <a:noFill/>
            <a:prstDash val="solid"/>
            <a:headEnd type="none" w="med" len="med"/>
            <a:tailEnd type="none" w="med" len="med"/>
          </a:ln>
          <a:effectLst/>
        </p:spPr>
        <p:txBody>
          <a:bodyPr vert="horz" wrap="square" lIns="403391" tIns="33598" rIns="67192" bIns="53754" numCol="1" rtlCol="0" anchor="ctr" anchorCtr="0" compatLnSpc="1">
            <a:prstTxWarp prst="textNoShape">
              <a:avLst/>
            </a:prstTxWarp>
          </a:bodyPr>
          <a:lstStyle/>
          <a:p>
            <a:pPr defTabSz="671963">
              <a:lnSpc>
                <a:spcPct val="85000"/>
              </a:lnSpc>
            </a:pPr>
            <a:r>
              <a:rPr lang="en-US" sz="2000" kern="0" dirty="0" smtClean="0">
                <a:gradFill>
                  <a:gsLst>
                    <a:gs pos="9583">
                      <a:srgbClr val="FFFFFF"/>
                    </a:gs>
                    <a:gs pos="24000">
                      <a:srgbClr val="FFFFFF"/>
                    </a:gs>
                  </a:gsLst>
                  <a:lin ang="5400000" scaled="0"/>
                </a:gradFill>
                <a:latin typeface="Segoe UI Light"/>
              </a:rPr>
              <a:t>Active Server Pages (ASP)</a:t>
            </a:r>
            <a:endParaRPr lang="en-US" sz="1400" kern="0" dirty="0">
              <a:gradFill>
                <a:gsLst>
                  <a:gs pos="9583">
                    <a:srgbClr val="FFFFFF"/>
                  </a:gs>
                  <a:gs pos="24000">
                    <a:srgbClr val="FFFFFF"/>
                  </a:gs>
                </a:gsLst>
                <a:lin ang="5400000" scaled="0"/>
              </a:gradFill>
              <a:latin typeface="Segoe UI Light"/>
            </a:endParaRPr>
          </a:p>
        </p:txBody>
      </p:sp>
      <p:sp>
        <p:nvSpPr>
          <p:cNvPr id="2" name="Title 1"/>
          <p:cNvSpPr>
            <a:spLocks noGrp="1"/>
          </p:cNvSpPr>
          <p:nvPr>
            <p:ph type="title"/>
          </p:nvPr>
        </p:nvSpPr>
        <p:spPr/>
        <p:txBody>
          <a:bodyPr/>
          <a:lstStyle/>
          <a:p>
            <a:r>
              <a:rPr lang="fr-FR" dirty="0" smtClean="0"/>
              <a:t>Un peu d’histoire</a:t>
            </a:r>
            <a:endParaRPr lang="fr-FR" dirty="0"/>
          </a:p>
        </p:txBody>
      </p:sp>
      <p:sp>
        <p:nvSpPr>
          <p:cNvPr id="4" name="Text Placeholder 3"/>
          <p:cNvSpPr>
            <a:spLocks noGrp="1"/>
          </p:cNvSpPr>
          <p:nvPr>
            <p:ph type="body" sz="quarter" idx="14"/>
          </p:nvPr>
        </p:nvSpPr>
        <p:spPr/>
        <p:txBody>
          <a:bodyPr/>
          <a:lstStyle/>
          <a:p>
            <a:endParaRPr lang="fr-FR" dirty="0"/>
          </a:p>
        </p:txBody>
      </p:sp>
      <p:sp>
        <p:nvSpPr>
          <p:cNvPr id="5" name="Text Placeholder 4"/>
          <p:cNvSpPr>
            <a:spLocks noGrp="1"/>
          </p:cNvSpPr>
          <p:nvPr>
            <p:ph type="body" sz="quarter" idx="15"/>
          </p:nvPr>
        </p:nvSpPr>
        <p:spPr/>
        <p:txBody>
          <a:bodyPr/>
          <a:lstStyle/>
          <a:p>
            <a:r>
              <a:rPr lang="fr-FR" dirty="0" smtClean="0"/>
              <a:t>ASP.NET 5</a:t>
            </a:r>
            <a:endParaRPr lang="fr-FR" dirty="0"/>
          </a:p>
        </p:txBody>
      </p:sp>
      <p:sp>
        <p:nvSpPr>
          <p:cNvPr id="12" name="Oval 11"/>
          <p:cNvSpPr/>
          <p:nvPr/>
        </p:nvSpPr>
        <p:spPr bwMode="auto">
          <a:xfrm>
            <a:off x="992218" y="1951825"/>
            <a:ext cx="1105169" cy="1105169"/>
          </a:xfrm>
          <a:prstGeom prst="ellipse">
            <a:avLst/>
          </a:prstGeom>
          <a:solidFill>
            <a:srgbClr val="FFFFFF"/>
          </a:solidFill>
          <a:ln w="76200" cap="flat" cmpd="sng" algn="ctr">
            <a:solidFill>
              <a:srgbClr val="68217A"/>
            </a:solid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r>
              <a:rPr lang="en-US" sz="1600" b="1" kern="0" dirty="0" smtClean="0">
                <a:solidFill>
                  <a:srgbClr val="0072C6"/>
                </a:solidFill>
                <a:ea typeface="Segoe UI" pitchFamily="34" charset="0"/>
                <a:cs typeface="Segoe UI" pitchFamily="34" charset="0"/>
              </a:rPr>
              <a:t>1996</a:t>
            </a:r>
            <a:endParaRPr lang="en-US" sz="1600" b="1" kern="0" dirty="0">
              <a:solidFill>
                <a:srgbClr val="0072C6"/>
              </a:solidFill>
              <a:ea typeface="Segoe UI" pitchFamily="34" charset="0"/>
              <a:cs typeface="Segoe UI" pitchFamily="34" charset="0"/>
            </a:endParaRPr>
          </a:p>
        </p:txBody>
      </p:sp>
    </p:spTree>
    <p:extLst>
      <p:ext uri="{BB962C8B-B14F-4D97-AF65-F5344CB8AC3E}">
        <p14:creationId xmlns:p14="http://schemas.microsoft.com/office/powerpoint/2010/main" val="3021323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ppt_w</p:attrName>
                                        </p:attrNameLst>
                                      </p:cBhvr>
                                      <p:tavLst>
                                        <p:tav tm="0">
                                          <p:val>
                                            <p:fltVal val="0"/>
                                          </p:val>
                                        </p:tav>
                                        <p:tav tm="100000">
                                          <p:val>
                                            <p:strVal val="#ppt_w"/>
                                          </p:val>
                                        </p:tav>
                                      </p:tavLst>
                                    </p:anim>
                                    <p:anim calcmode="lin" valueType="num">
                                      <p:cBhvr>
                                        <p:cTn id="8" dur="250" fill="hold"/>
                                        <p:tgtEl>
                                          <p:spTgt spid="12"/>
                                        </p:tgtEl>
                                        <p:attrNameLst>
                                          <p:attrName>ppt_h</p:attrName>
                                        </p:attrNameLst>
                                      </p:cBhvr>
                                      <p:tavLst>
                                        <p:tav tm="0">
                                          <p:val>
                                            <p:fltVal val="0"/>
                                          </p:val>
                                        </p:tav>
                                        <p:tav tm="100000">
                                          <p:val>
                                            <p:strVal val="#ppt_h"/>
                                          </p:val>
                                        </p:tav>
                                      </p:tavLst>
                                    </p:anim>
                                    <p:animEffect transition="in" filter="fade">
                                      <p:cBhvr>
                                        <p:cTn id="9" dur="250"/>
                                        <p:tgtEl>
                                          <p:spTgt spid="12"/>
                                        </p:tgtEl>
                                      </p:cBhvr>
                                    </p:animEffect>
                                  </p:childTnLst>
                                </p:cTn>
                              </p:par>
                              <p:par>
                                <p:cTn id="10" presetID="6" presetClass="emph" presetSubtype="0" decel="100000" fill="hold" grpId="1" nodeType="withEffect">
                                  <p:stCondLst>
                                    <p:cond delay="100"/>
                                  </p:stCondLst>
                                  <p:childTnLst>
                                    <p:animScale>
                                      <p:cBhvr>
                                        <p:cTn id="11" dur="250" fill="hold"/>
                                        <p:tgtEl>
                                          <p:spTgt spid="12"/>
                                        </p:tgtEl>
                                      </p:cBhvr>
                                      <p:by x="110000" y="110000"/>
                                    </p:animScale>
                                  </p:childTnLst>
                                </p:cTn>
                              </p:par>
                              <p:par>
                                <p:cTn id="12" presetID="6" presetClass="emph" presetSubtype="0" decel="100000" fill="hold" grpId="2" nodeType="withEffect">
                                  <p:stCondLst>
                                    <p:cond delay="200"/>
                                  </p:stCondLst>
                                  <p:childTnLst>
                                    <p:animScale>
                                      <p:cBhvr>
                                        <p:cTn id="13" dur="250" fill="hold"/>
                                        <p:tgtEl>
                                          <p:spTgt spid="12"/>
                                        </p:tgtEl>
                                      </p:cBhvr>
                                      <p:by x="91000" y="91000"/>
                                    </p:animScale>
                                  </p:childTnLst>
                                </p:cTn>
                              </p:par>
                            </p:childTnLst>
                          </p:cTn>
                        </p:par>
                        <p:par>
                          <p:cTn id="14" fill="hold">
                            <p:stCondLst>
                              <p:cond delay="450"/>
                            </p:stCondLst>
                            <p:childTnLst>
                              <p:par>
                                <p:cTn id="15" presetID="2" presetClass="entr" presetSubtype="8" decel="10000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700" fill="hold"/>
                                        <p:tgtEl>
                                          <p:spTgt spid="20"/>
                                        </p:tgtEl>
                                        <p:attrNameLst>
                                          <p:attrName>ppt_x</p:attrName>
                                        </p:attrNameLst>
                                      </p:cBhvr>
                                      <p:tavLst>
                                        <p:tav tm="0">
                                          <p:val>
                                            <p:strVal val="0-#ppt_w/2"/>
                                          </p:val>
                                        </p:tav>
                                        <p:tav tm="100000">
                                          <p:val>
                                            <p:strVal val="#ppt_x"/>
                                          </p:val>
                                        </p:tav>
                                      </p:tavLst>
                                    </p:anim>
                                    <p:anim calcmode="lin" valueType="num">
                                      <p:cBhvr additive="base">
                                        <p:cTn id="18" dur="7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2" grpId="0" animBg="1"/>
      <p:bldP spid="12" grpId="1" animBg="1"/>
      <p:bldP spid="12"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 web en 1996</a:t>
            </a:r>
            <a:endParaRPr lang="fr-FR" dirty="0"/>
          </a:p>
        </p:txBody>
      </p:sp>
      <p:sp>
        <p:nvSpPr>
          <p:cNvPr id="3" name="Text Placeholder 2"/>
          <p:cNvSpPr>
            <a:spLocks noGrp="1"/>
          </p:cNvSpPr>
          <p:nvPr>
            <p:ph type="body" sz="quarter" idx="13"/>
          </p:nvPr>
        </p:nvSpPr>
        <p:spPr/>
        <p:txBody>
          <a:bodyPr/>
          <a:lstStyle/>
          <a:p>
            <a:endParaRPr lang="fr-FR"/>
          </a:p>
        </p:txBody>
      </p:sp>
      <p:sp>
        <p:nvSpPr>
          <p:cNvPr id="4" name="Text Placeholder 3"/>
          <p:cNvSpPr>
            <a:spLocks noGrp="1"/>
          </p:cNvSpPr>
          <p:nvPr>
            <p:ph type="body" sz="quarter" idx="14"/>
          </p:nvPr>
        </p:nvSpPr>
        <p:spPr/>
        <p:txBody>
          <a:bodyPr/>
          <a:lstStyle/>
          <a:p>
            <a:endParaRPr lang="fr-FR"/>
          </a:p>
        </p:txBody>
      </p:sp>
      <p:sp>
        <p:nvSpPr>
          <p:cNvPr id="5" name="Text Placeholder 4"/>
          <p:cNvSpPr>
            <a:spLocks noGrp="1"/>
          </p:cNvSpPr>
          <p:nvPr>
            <p:ph type="body" sz="quarter" idx="15"/>
          </p:nvPr>
        </p:nvSpPr>
        <p:spPr/>
        <p:txBody>
          <a:bodyPr/>
          <a:lstStyle/>
          <a:p>
            <a:endParaRPr lang="fr-FR"/>
          </a:p>
        </p:txBody>
      </p:sp>
      <p:pic>
        <p:nvPicPr>
          <p:cNvPr id="6" name="Picture 5"/>
          <p:cNvPicPr>
            <a:picLocks noChangeAspect="1"/>
          </p:cNvPicPr>
          <p:nvPr/>
        </p:nvPicPr>
        <p:blipFill>
          <a:blip r:embed="rId2"/>
          <a:stretch>
            <a:fillRect/>
          </a:stretch>
        </p:blipFill>
        <p:spPr>
          <a:xfrm>
            <a:off x="97557" y="1338715"/>
            <a:ext cx="3623969" cy="4542854"/>
          </a:xfrm>
          <a:prstGeom prst="rect">
            <a:avLst/>
          </a:prstGeom>
        </p:spPr>
      </p:pic>
      <p:pic>
        <p:nvPicPr>
          <p:cNvPr id="7" name="Picture 6"/>
          <p:cNvPicPr>
            <a:picLocks noChangeAspect="1"/>
          </p:cNvPicPr>
          <p:nvPr/>
        </p:nvPicPr>
        <p:blipFill>
          <a:blip r:embed="rId3"/>
          <a:stretch>
            <a:fillRect/>
          </a:stretch>
        </p:blipFill>
        <p:spPr>
          <a:xfrm>
            <a:off x="1897757" y="1126656"/>
            <a:ext cx="5281995" cy="5190926"/>
          </a:xfrm>
          <a:prstGeom prst="rect">
            <a:avLst/>
          </a:prstGeom>
        </p:spPr>
      </p:pic>
      <p:pic>
        <p:nvPicPr>
          <p:cNvPr id="8" name="Picture 7"/>
          <p:cNvPicPr>
            <a:picLocks noChangeAspect="1"/>
          </p:cNvPicPr>
          <p:nvPr/>
        </p:nvPicPr>
        <p:blipFill>
          <a:blip r:embed="rId4"/>
          <a:stretch>
            <a:fillRect/>
          </a:stretch>
        </p:blipFill>
        <p:spPr>
          <a:xfrm>
            <a:off x="3913981" y="1330034"/>
            <a:ext cx="5281995" cy="5190926"/>
          </a:xfrm>
          <a:prstGeom prst="rect">
            <a:avLst/>
          </a:prstGeom>
        </p:spPr>
      </p:pic>
      <p:pic>
        <p:nvPicPr>
          <p:cNvPr id="9" name="Picture 8"/>
          <p:cNvPicPr>
            <a:picLocks noChangeAspect="1"/>
          </p:cNvPicPr>
          <p:nvPr/>
        </p:nvPicPr>
        <p:blipFill>
          <a:blip r:embed="rId5"/>
          <a:stretch>
            <a:fillRect/>
          </a:stretch>
        </p:blipFill>
        <p:spPr>
          <a:xfrm>
            <a:off x="5786189" y="760958"/>
            <a:ext cx="5007663" cy="5262934"/>
          </a:xfrm>
          <a:prstGeom prst="rect">
            <a:avLst/>
          </a:prstGeom>
        </p:spPr>
      </p:pic>
      <p:pic>
        <p:nvPicPr>
          <p:cNvPr id="10" name="Picture 9"/>
          <p:cNvPicPr>
            <a:picLocks noChangeAspect="1"/>
          </p:cNvPicPr>
          <p:nvPr/>
        </p:nvPicPr>
        <p:blipFill>
          <a:blip r:embed="rId6"/>
          <a:stretch>
            <a:fillRect/>
          </a:stretch>
        </p:blipFill>
        <p:spPr>
          <a:xfrm>
            <a:off x="7609958" y="1785788"/>
            <a:ext cx="4989291" cy="4159746"/>
          </a:xfrm>
          <a:prstGeom prst="rect">
            <a:avLst/>
          </a:prstGeom>
        </p:spPr>
      </p:pic>
    </p:spTree>
    <p:extLst>
      <p:ext uri="{BB962C8B-B14F-4D97-AF65-F5344CB8AC3E}">
        <p14:creationId xmlns:p14="http://schemas.microsoft.com/office/powerpoint/2010/main" val="1591899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200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nodeType="afterEffect">
                                  <p:stCondLst>
                                    <p:cond delay="20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6000"/>
                            </p:stCondLst>
                            <p:childTnLst>
                              <p:par>
                                <p:cTn id="17" presetID="1" presetClass="entr" presetSubtype="0" fill="hold" nodeType="afterEffect">
                                  <p:stCondLst>
                                    <p:cond delay="200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3 arrow"/>
          <p:cNvSpPr/>
          <p:nvPr/>
        </p:nvSpPr>
        <p:spPr bwMode="auto">
          <a:xfrm>
            <a:off x="1825749" y="2126226"/>
            <a:ext cx="3435116" cy="762215"/>
          </a:xfrm>
          <a:prstGeom prst="homePlate">
            <a:avLst/>
          </a:prstGeom>
          <a:solidFill>
            <a:srgbClr val="0072C6"/>
          </a:solidFill>
          <a:ln w="25400" cap="flat" cmpd="sng" algn="ctr">
            <a:noFill/>
            <a:prstDash val="solid"/>
            <a:headEnd type="none" w="med" len="med"/>
            <a:tailEnd type="none" w="med" len="med"/>
          </a:ln>
          <a:effectLst/>
        </p:spPr>
        <p:txBody>
          <a:bodyPr vert="horz" wrap="square" lIns="403391" tIns="33598" rIns="67192" bIns="53754" numCol="1" rtlCol="0" anchor="ctr" anchorCtr="0" compatLnSpc="1">
            <a:prstTxWarp prst="textNoShape">
              <a:avLst/>
            </a:prstTxWarp>
          </a:bodyPr>
          <a:lstStyle/>
          <a:p>
            <a:pPr defTabSz="671963">
              <a:lnSpc>
                <a:spcPct val="85000"/>
              </a:lnSpc>
            </a:pPr>
            <a:r>
              <a:rPr lang="en-US" sz="2000" kern="0" dirty="0" smtClean="0">
                <a:gradFill>
                  <a:gsLst>
                    <a:gs pos="9583">
                      <a:srgbClr val="FFFFFF"/>
                    </a:gs>
                    <a:gs pos="24000">
                      <a:srgbClr val="FFFFFF"/>
                    </a:gs>
                  </a:gsLst>
                  <a:lin ang="5400000" scaled="0"/>
                </a:gradFill>
                <a:latin typeface="Segoe UI Light"/>
              </a:rPr>
              <a:t>Active Server Pages (ASP)</a:t>
            </a:r>
            <a:endParaRPr lang="en-US" sz="1400" kern="0" dirty="0">
              <a:gradFill>
                <a:gsLst>
                  <a:gs pos="9583">
                    <a:srgbClr val="FFFFFF"/>
                  </a:gs>
                  <a:gs pos="24000">
                    <a:srgbClr val="FFFFFF"/>
                  </a:gs>
                </a:gsLst>
                <a:lin ang="5400000" scaled="0"/>
              </a:gradFill>
              <a:latin typeface="Segoe UI Light"/>
            </a:endParaRPr>
          </a:p>
        </p:txBody>
      </p:sp>
      <p:sp>
        <p:nvSpPr>
          <p:cNvPr id="2" name="Title 1"/>
          <p:cNvSpPr>
            <a:spLocks noGrp="1"/>
          </p:cNvSpPr>
          <p:nvPr>
            <p:ph type="title"/>
          </p:nvPr>
        </p:nvSpPr>
        <p:spPr/>
        <p:txBody>
          <a:bodyPr/>
          <a:lstStyle/>
          <a:p>
            <a:r>
              <a:rPr lang="fr-FR" dirty="0" smtClean="0"/>
              <a:t>Un peu d’histoire</a:t>
            </a:r>
            <a:endParaRPr lang="fr-FR" dirty="0"/>
          </a:p>
        </p:txBody>
      </p:sp>
      <p:sp>
        <p:nvSpPr>
          <p:cNvPr id="4" name="Text Placeholder 3"/>
          <p:cNvSpPr>
            <a:spLocks noGrp="1"/>
          </p:cNvSpPr>
          <p:nvPr>
            <p:ph type="body" sz="quarter" idx="14"/>
          </p:nvPr>
        </p:nvSpPr>
        <p:spPr/>
        <p:txBody>
          <a:bodyPr/>
          <a:lstStyle/>
          <a:p>
            <a:endParaRPr lang="fr-FR"/>
          </a:p>
        </p:txBody>
      </p:sp>
      <p:sp>
        <p:nvSpPr>
          <p:cNvPr id="5" name="Text Placeholder 4"/>
          <p:cNvSpPr>
            <a:spLocks noGrp="1"/>
          </p:cNvSpPr>
          <p:nvPr>
            <p:ph type="body" sz="quarter" idx="15"/>
          </p:nvPr>
        </p:nvSpPr>
        <p:spPr/>
        <p:txBody>
          <a:bodyPr/>
          <a:lstStyle/>
          <a:p>
            <a:r>
              <a:rPr lang="fr-FR" dirty="0" smtClean="0"/>
              <a:t>ASP.NET 5</a:t>
            </a:r>
            <a:endParaRPr lang="fr-FR" dirty="0"/>
          </a:p>
        </p:txBody>
      </p:sp>
      <p:sp>
        <p:nvSpPr>
          <p:cNvPr id="8" name="3 arrow"/>
          <p:cNvSpPr/>
          <p:nvPr/>
        </p:nvSpPr>
        <p:spPr bwMode="auto">
          <a:xfrm>
            <a:off x="1825749" y="3332404"/>
            <a:ext cx="3435116" cy="762215"/>
          </a:xfrm>
          <a:prstGeom prst="homePlate">
            <a:avLst/>
          </a:prstGeom>
          <a:solidFill>
            <a:srgbClr val="0072C6"/>
          </a:solidFill>
          <a:ln w="25400" cap="flat" cmpd="sng" algn="ctr">
            <a:noFill/>
            <a:prstDash val="solid"/>
            <a:headEnd type="none" w="med" len="med"/>
            <a:tailEnd type="none" w="med" len="med"/>
          </a:ln>
          <a:effectLst/>
        </p:spPr>
        <p:txBody>
          <a:bodyPr vert="horz" wrap="square" lIns="403391" tIns="33598" rIns="67192" bIns="53754" numCol="1" rtlCol="0" anchor="ctr" anchorCtr="0" compatLnSpc="1">
            <a:prstTxWarp prst="textNoShape">
              <a:avLst/>
            </a:prstTxWarp>
          </a:bodyPr>
          <a:lstStyle/>
          <a:p>
            <a:pPr defTabSz="671963">
              <a:lnSpc>
                <a:spcPct val="85000"/>
              </a:lnSpc>
            </a:pPr>
            <a:r>
              <a:rPr lang="en-US" sz="2000" kern="0" dirty="0" smtClean="0">
                <a:gradFill>
                  <a:gsLst>
                    <a:gs pos="9583">
                      <a:srgbClr val="FFFFFF"/>
                    </a:gs>
                    <a:gs pos="24000">
                      <a:srgbClr val="FFFFFF"/>
                    </a:gs>
                  </a:gsLst>
                  <a:lin ang="5400000" scaled="0"/>
                </a:gradFill>
                <a:latin typeface="Segoe UI Light"/>
              </a:rPr>
              <a:t>ASP.NET</a:t>
            </a:r>
            <a:endParaRPr lang="en-US" sz="1400" kern="0" dirty="0">
              <a:gradFill>
                <a:gsLst>
                  <a:gs pos="9583">
                    <a:srgbClr val="FFFFFF"/>
                  </a:gs>
                  <a:gs pos="24000">
                    <a:srgbClr val="FFFFFF"/>
                  </a:gs>
                </a:gsLst>
                <a:lin ang="5400000" scaled="0"/>
              </a:gradFill>
              <a:latin typeface="Segoe UI Light"/>
            </a:endParaRPr>
          </a:p>
        </p:txBody>
      </p:sp>
      <p:sp>
        <p:nvSpPr>
          <p:cNvPr id="11" name="Oval 10"/>
          <p:cNvSpPr/>
          <p:nvPr/>
        </p:nvSpPr>
        <p:spPr bwMode="auto">
          <a:xfrm>
            <a:off x="992218" y="3155120"/>
            <a:ext cx="1105169" cy="1105169"/>
          </a:xfrm>
          <a:prstGeom prst="ellipse">
            <a:avLst/>
          </a:prstGeom>
          <a:solidFill>
            <a:srgbClr val="FFFFFF"/>
          </a:solidFill>
          <a:ln w="76200" cap="flat" cmpd="sng" algn="ctr">
            <a:solidFill>
              <a:srgbClr val="68217A"/>
            </a:solid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r>
              <a:rPr lang="en-US" sz="1600" b="1" kern="0" dirty="0" smtClean="0">
                <a:solidFill>
                  <a:srgbClr val="0072C6"/>
                </a:solidFill>
                <a:ea typeface="Segoe UI" pitchFamily="34" charset="0"/>
                <a:cs typeface="Segoe UI" pitchFamily="34" charset="0"/>
              </a:rPr>
              <a:t>2002</a:t>
            </a:r>
            <a:endParaRPr lang="en-US" sz="1600" b="1" kern="0" dirty="0">
              <a:solidFill>
                <a:srgbClr val="0072C6"/>
              </a:solidFill>
              <a:ea typeface="Segoe UI" pitchFamily="34" charset="0"/>
              <a:cs typeface="Segoe UI" pitchFamily="34" charset="0"/>
            </a:endParaRPr>
          </a:p>
        </p:txBody>
      </p:sp>
      <p:sp>
        <p:nvSpPr>
          <p:cNvPr id="12" name="Oval 11"/>
          <p:cNvSpPr/>
          <p:nvPr/>
        </p:nvSpPr>
        <p:spPr bwMode="auto">
          <a:xfrm>
            <a:off x="992218" y="1951825"/>
            <a:ext cx="1105169" cy="1105169"/>
          </a:xfrm>
          <a:prstGeom prst="ellipse">
            <a:avLst/>
          </a:prstGeom>
          <a:solidFill>
            <a:srgbClr val="FFFFFF"/>
          </a:solidFill>
          <a:ln w="76200" cap="flat" cmpd="sng" algn="ctr">
            <a:solidFill>
              <a:srgbClr val="68217A"/>
            </a:solid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r>
              <a:rPr lang="en-US" sz="1600" b="1" kern="0" dirty="0" smtClean="0">
                <a:solidFill>
                  <a:srgbClr val="0072C6"/>
                </a:solidFill>
                <a:ea typeface="Segoe UI" pitchFamily="34" charset="0"/>
                <a:cs typeface="Segoe UI" pitchFamily="34" charset="0"/>
              </a:rPr>
              <a:t>1996</a:t>
            </a:r>
            <a:endParaRPr lang="en-US" sz="1600" b="1" kern="0" dirty="0">
              <a:solidFill>
                <a:srgbClr val="0072C6"/>
              </a:solidFill>
              <a:ea typeface="Segoe UI" pitchFamily="34" charset="0"/>
              <a:cs typeface="Segoe UI" pitchFamily="34" charset="0"/>
            </a:endParaRPr>
          </a:p>
        </p:txBody>
      </p:sp>
      <p:sp>
        <p:nvSpPr>
          <p:cNvPr id="13" name="3 arrow"/>
          <p:cNvSpPr/>
          <p:nvPr/>
        </p:nvSpPr>
        <p:spPr bwMode="auto">
          <a:xfrm>
            <a:off x="1825749" y="4535698"/>
            <a:ext cx="3435116" cy="762215"/>
          </a:xfrm>
          <a:prstGeom prst="homePlate">
            <a:avLst/>
          </a:prstGeom>
          <a:solidFill>
            <a:srgbClr val="0072C6"/>
          </a:solidFill>
          <a:ln w="25400" cap="flat" cmpd="sng" algn="ctr">
            <a:noFill/>
            <a:prstDash val="solid"/>
            <a:headEnd type="none" w="med" len="med"/>
            <a:tailEnd type="none" w="med" len="med"/>
          </a:ln>
          <a:effectLst/>
        </p:spPr>
        <p:txBody>
          <a:bodyPr vert="horz" wrap="square" lIns="403391" tIns="33598" rIns="67192" bIns="53754" numCol="1" rtlCol="0" anchor="ctr" anchorCtr="0" compatLnSpc="1">
            <a:prstTxWarp prst="textNoShape">
              <a:avLst/>
            </a:prstTxWarp>
          </a:bodyPr>
          <a:lstStyle/>
          <a:p>
            <a:pPr defTabSz="671963">
              <a:lnSpc>
                <a:spcPct val="85000"/>
              </a:lnSpc>
            </a:pPr>
            <a:r>
              <a:rPr lang="en-US" sz="2000" kern="0" dirty="0" smtClean="0">
                <a:gradFill>
                  <a:gsLst>
                    <a:gs pos="9583">
                      <a:srgbClr val="FFFFFF"/>
                    </a:gs>
                    <a:gs pos="24000">
                      <a:srgbClr val="FFFFFF"/>
                    </a:gs>
                  </a:gsLst>
                  <a:lin ang="5400000" scaled="0"/>
                </a:gradFill>
                <a:latin typeface="Segoe UI Light"/>
              </a:rPr>
              <a:t>ASP.NET MVC</a:t>
            </a:r>
            <a:endParaRPr lang="en-US" sz="1400" kern="0" dirty="0">
              <a:gradFill>
                <a:gsLst>
                  <a:gs pos="9583">
                    <a:srgbClr val="FFFFFF"/>
                  </a:gs>
                  <a:gs pos="24000">
                    <a:srgbClr val="FFFFFF"/>
                  </a:gs>
                </a:gsLst>
                <a:lin ang="5400000" scaled="0"/>
              </a:gradFill>
              <a:latin typeface="Segoe UI Light"/>
            </a:endParaRPr>
          </a:p>
        </p:txBody>
      </p:sp>
      <p:sp>
        <p:nvSpPr>
          <p:cNvPr id="10" name="Oval 9"/>
          <p:cNvSpPr/>
          <p:nvPr/>
        </p:nvSpPr>
        <p:spPr bwMode="auto">
          <a:xfrm>
            <a:off x="992218" y="4358415"/>
            <a:ext cx="1105169" cy="1105169"/>
          </a:xfrm>
          <a:prstGeom prst="ellipse">
            <a:avLst/>
          </a:prstGeom>
          <a:solidFill>
            <a:srgbClr val="FFFFFF"/>
          </a:solidFill>
          <a:ln w="76200" cap="flat" cmpd="sng" algn="ctr">
            <a:solidFill>
              <a:srgbClr val="68217A"/>
            </a:solid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r>
              <a:rPr lang="en-US" sz="1600" b="1" kern="0" dirty="0" smtClean="0">
                <a:solidFill>
                  <a:srgbClr val="0072C6"/>
                </a:solidFill>
                <a:ea typeface="Segoe UI" pitchFamily="34" charset="0"/>
                <a:cs typeface="Segoe UI" pitchFamily="34" charset="0"/>
              </a:rPr>
              <a:t>2008</a:t>
            </a:r>
            <a:endParaRPr lang="en-US" sz="1600" b="1" kern="0" dirty="0">
              <a:solidFill>
                <a:srgbClr val="0072C6"/>
              </a:solidFill>
              <a:ea typeface="Segoe UI" pitchFamily="34" charset="0"/>
              <a:cs typeface="Segoe UI" pitchFamily="34" charset="0"/>
            </a:endParaRPr>
          </a:p>
        </p:txBody>
      </p:sp>
      <p:sp>
        <p:nvSpPr>
          <p:cNvPr id="14" name="3 arrow"/>
          <p:cNvSpPr/>
          <p:nvPr/>
        </p:nvSpPr>
        <p:spPr bwMode="auto">
          <a:xfrm>
            <a:off x="7298357" y="2057102"/>
            <a:ext cx="3435116" cy="762215"/>
          </a:xfrm>
          <a:prstGeom prst="homePlate">
            <a:avLst/>
          </a:prstGeom>
          <a:solidFill>
            <a:srgbClr val="0072C6"/>
          </a:solidFill>
          <a:ln w="10795" cap="flat" cmpd="sng" algn="ctr">
            <a:noFill/>
            <a:prstDash val="solid"/>
            <a:headEnd type="none" w="med" len="med"/>
            <a:tailEnd type="none" w="med" len="med"/>
          </a:ln>
          <a:effectLst/>
        </p:spPr>
        <p:txBody>
          <a:bodyPr vert="horz" wrap="square" lIns="0" tIns="34290" rIns="0" bIns="34290" numCol="1" rtlCol="0" anchor="ctr" anchorCtr="0" compatLnSpc="1">
            <a:prstTxWarp prst="textNoShape">
              <a:avLst/>
            </a:prstTxWarp>
          </a:bodyPr>
          <a:lstStyle/>
          <a:p>
            <a:pPr marL="0" marR="0" lvl="0" indent="0" algn="ctr" defTabSz="685647"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ea typeface="+mn-ea"/>
                <a:cs typeface="Segoe UI" panose="020B0502040204020203" pitchFamily="34" charset="0"/>
              </a:rPr>
              <a:t>ASP.NET Web Pages</a:t>
            </a:r>
          </a:p>
        </p:txBody>
      </p:sp>
      <p:sp>
        <p:nvSpPr>
          <p:cNvPr id="15" name="3 arrow"/>
          <p:cNvSpPr/>
          <p:nvPr/>
        </p:nvSpPr>
        <p:spPr bwMode="auto">
          <a:xfrm>
            <a:off x="7298357" y="3260396"/>
            <a:ext cx="3435116" cy="762215"/>
          </a:xfrm>
          <a:prstGeom prst="homePlate">
            <a:avLst/>
          </a:prstGeom>
          <a:solidFill>
            <a:srgbClr val="0072C6"/>
          </a:solidFill>
          <a:ln w="25400" cap="flat" cmpd="sng" algn="ctr">
            <a:noFill/>
            <a:prstDash val="solid"/>
            <a:headEnd type="none" w="med" len="med"/>
            <a:tailEnd type="none" w="med" len="med"/>
          </a:ln>
          <a:effectLst/>
        </p:spPr>
        <p:txBody>
          <a:bodyPr vert="horz" wrap="square" lIns="403391" tIns="33598" rIns="67192" bIns="53754" numCol="1" rtlCol="0" anchor="ctr" anchorCtr="0" compatLnSpc="1">
            <a:prstTxWarp prst="textNoShape">
              <a:avLst/>
            </a:prstTxWarp>
          </a:bodyPr>
          <a:lstStyle/>
          <a:p>
            <a:pPr defTabSz="671963">
              <a:lnSpc>
                <a:spcPct val="85000"/>
              </a:lnSpc>
            </a:pPr>
            <a:r>
              <a:rPr lang="en-US" sz="2000" kern="0" dirty="0" smtClean="0">
                <a:gradFill>
                  <a:gsLst>
                    <a:gs pos="9583">
                      <a:srgbClr val="FFFFFF"/>
                    </a:gs>
                    <a:gs pos="24000">
                      <a:srgbClr val="FFFFFF"/>
                    </a:gs>
                  </a:gsLst>
                  <a:lin ang="5400000" scaled="0"/>
                </a:gradFill>
                <a:latin typeface="Segoe UI Light"/>
              </a:rPr>
              <a:t>ASP.NET Web API, </a:t>
            </a:r>
            <a:r>
              <a:rPr lang="en-US" sz="2000" kern="0" dirty="0" err="1" smtClean="0">
                <a:gradFill>
                  <a:gsLst>
                    <a:gs pos="9583">
                      <a:srgbClr val="FFFFFF"/>
                    </a:gs>
                    <a:gs pos="24000">
                      <a:srgbClr val="FFFFFF"/>
                    </a:gs>
                  </a:gsLst>
                  <a:lin ang="5400000" scaled="0"/>
                </a:gradFill>
                <a:latin typeface="Segoe UI Light"/>
              </a:rPr>
              <a:t>SignalR</a:t>
            </a:r>
            <a:endParaRPr lang="en-US" sz="1400" kern="0" dirty="0">
              <a:gradFill>
                <a:gsLst>
                  <a:gs pos="9583">
                    <a:srgbClr val="FFFFFF"/>
                  </a:gs>
                  <a:gs pos="24000">
                    <a:srgbClr val="FFFFFF"/>
                  </a:gs>
                </a:gsLst>
                <a:lin ang="5400000" scaled="0"/>
              </a:gradFill>
              <a:latin typeface="Segoe UI Light"/>
            </a:endParaRPr>
          </a:p>
        </p:txBody>
      </p:sp>
      <p:sp>
        <p:nvSpPr>
          <p:cNvPr id="16" name="Oval 15"/>
          <p:cNvSpPr/>
          <p:nvPr/>
        </p:nvSpPr>
        <p:spPr bwMode="auto">
          <a:xfrm>
            <a:off x="6464826" y="3083112"/>
            <a:ext cx="1105169" cy="1105169"/>
          </a:xfrm>
          <a:prstGeom prst="ellipse">
            <a:avLst/>
          </a:prstGeom>
          <a:solidFill>
            <a:srgbClr val="FFFFFF"/>
          </a:solidFill>
          <a:ln w="76200" cap="flat" cmpd="sng" algn="ctr">
            <a:solidFill>
              <a:srgbClr val="68217A"/>
            </a:solid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r>
              <a:rPr lang="en-US" sz="1600" b="1" kern="0" dirty="0" smtClean="0">
                <a:solidFill>
                  <a:srgbClr val="0072C6"/>
                </a:solidFill>
                <a:ea typeface="Segoe UI" pitchFamily="34" charset="0"/>
                <a:cs typeface="Segoe UI" pitchFamily="34" charset="0"/>
              </a:rPr>
              <a:t>2012</a:t>
            </a:r>
            <a:endParaRPr lang="en-US" sz="1600" b="1" kern="0" dirty="0">
              <a:solidFill>
                <a:srgbClr val="0072C6"/>
              </a:solidFill>
              <a:ea typeface="Segoe UI" pitchFamily="34" charset="0"/>
              <a:cs typeface="Segoe UI" pitchFamily="34" charset="0"/>
            </a:endParaRPr>
          </a:p>
        </p:txBody>
      </p:sp>
      <p:sp>
        <p:nvSpPr>
          <p:cNvPr id="17" name="Oval 16"/>
          <p:cNvSpPr/>
          <p:nvPr/>
        </p:nvSpPr>
        <p:spPr bwMode="auto">
          <a:xfrm>
            <a:off x="6464826" y="1879817"/>
            <a:ext cx="1105169" cy="1105169"/>
          </a:xfrm>
          <a:prstGeom prst="ellipse">
            <a:avLst/>
          </a:prstGeom>
          <a:solidFill>
            <a:srgbClr val="FFFFFF"/>
          </a:solidFill>
          <a:ln w="76200" cap="flat" cmpd="sng" algn="ctr">
            <a:solidFill>
              <a:srgbClr val="68217A"/>
            </a:solid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r>
              <a:rPr lang="en-US" sz="1600" b="1" kern="0" dirty="0" smtClean="0">
                <a:solidFill>
                  <a:srgbClr val="0072C6"/>
                </a:solidFill>
                <a:ea typeface="Segoe UI" pitchFamily="34" charset="0"/>
                <a:cs typeface="Segoe UI" pitchFamily="34" charset="0"/>
              </a:rPr>
              <a:t>2010</a:t>
            </a:r>
            <a:endParaRPr lang="en-US" sz="1600" b="1" kern="0" dirty="0">
              <a:solidFill>
                <a:srgbClr val="0072C6"/>
              </a:solidFill>
              <a:ea typeface="Segoe UI" pitchFamily="34" charset="0"/>
              <a:cs typeface="Segoe UI" pitchFamily="34" charset="0"/>
            </a:endParaRPr>
          </a:p>
        </p:txBody>
      </p:sp>
      <p:sp>
        <p:nvSpPr>
          <p:cNvPr id="18" name="3 arrow"/>
          <p:cNvSpPr/>
          <p:nvPr/>
        </p:nvSpPr>
        <p:spPr bwMode="auto">
          <a:xfrm>
            <a:off x="7298357" y="4463690"/>
            <a:ext cx="3435116" cy="762215"/>
          </a:xfrm>
          <a:prstGeom prst="homePlate">
            <a:avLst/>
          </a:prstGeom>
          <a:solidFill>
            <a:srgbClr val="0072C6"/>
          </a:solidFill>
          <a:ln w="25400" cap="flat" cmpd="sng" algn="ctr">
            <a:noFill/>
            <a:prstDash val="solid"/>
            <a:headEnd type="none" w="med" len="med"/>
            <a:tailEnd type="none" w="med" len="med"/>
          </a:ln>
          <a:effectLst/>
        </p:spPr>
        <p:txBody>
          <a:bodyPr vert="horz" wrap="square" lIns="403391" tIns="33598" rIns="67192" bIns="53754" numCol="1" rtlCol="0" anchor="ctr" anchorCtr="0" compatLnSpc="1">
            <a:prstTxWarp prst="textNoShape">
              <a:avLst/>
            </a:prstTxWarp>
          </a:bodyPr>
          <a:lstStyle/>
          <a:p>
            <a:pPr defTabSz="671963">
              <a:lnSpc>
                <a:spcPct val="85000"/>
              </a:lnSpc>
            </a:pPr>
            <a:r>
              <a:rPr lang="en-US" sz="2000" kern="0" dirty="0" smtClean="0">
                <a:gradFill>
                  <a:gsLst>
                    <a:gs pos="9583">
                      <a:srgbClr val="FFFFFF"/>
                    </a:gs>
                    <a:gs pos="24000">
                      <a:srgbClr val="FFFFFF"/>
                    </a:gs>
                  </a:gsLst>
                  <a:lin ang="5400000" scaled="0"/>
                </a:gradFill>
                <a:latin typeface="Segoe UI Light"/>
              </a:rPr>
              <a:t>ASP.NET 5</a:t>
            </a:r>
            <a:endParaRPr lang="en-US" sz="1400" kern="0" dirty="0">
              <a:gradFill>
                <a:gsLst>
                  <a:gs pos="9583">
                    <a:srgbClr val="FFFFFF"/>
                  </a:gs>
                  <a:gs pos="24000">
                    <a:srgbClr val="FFFFFF"/>
                  </a:gs>
                </a:gsLst>
                <a:lin ang="5400000" scaled="0"/>
              </a:gradFill>
              <a:latin typeface="Segoe UI Light"/>
            </a:endParaRPr>
          </a:p>
        </p:txBody>
      </p:sp>
      <p:sp>
        <p:nvSpPr>
          <p:cNvPr id="19" name="Oval 18"/>
          <p:cNvSpPr/>
          <p:nvPr/>
        </p:nvSpPr>
        <p:spPr bwMode="auto">
          <a:xfrm>
            <a:off x="6464826" y="4286407"/>
            <a:ext cx="1105169" cy="1105169"/>
          </a:xfrm>
          <a:prstGeom prst="ellipse">
            <a:avLst/>
          </a:prstGeom>
          <a:solidFill>
            <a:srgbClr val="FFFFFF"/>
          </a:solidFill>
          <a:ln w="76200" cap="flat" cmpd="sng" algn="ctr">
            <a:solidFill>
              <a:srgbClr val="68217A"/>
            </a:solid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85647" fontAlgn="base">
              <a:lnSpc>
                <a:spcPct val="90000"/>
              </a:lnSpc>
              <a:spcBef>
                <a:spcPct val="0"/>
              </a:spcBef>
              <a:spcAft>
                <a:spcPct val="0"/>
              </a:spcAft>
              <a:defRPr/>
            </a:pPr>
            <a:r>
              <a:rPr lang="en-US" sz="1600" b="1" kern="0" dirty="0" smtClean="0">
                <a:solidFill>
                  <a:srgbClr val="0072C6"/>
                </a:solidFill>
                <a:ea typeface="Segoe UI" pitchFamily="34" charset="0"/>
                <a:cs typeface="Segoe UI" pitchFamily="34" charset="0"/>
              </a:rPr>
              <a:t>2015</a:t>
            </a:r>
            <a:endParaRPr lang="en-US" sz="1600" b="1" kern="0" dirty="0">
              <a:solidFill>
                <a:srgbClr val="0072C6"/>
              </a:solidFill>
              <a:ea typeface="Segoe UI" pitchFamily="34" charset="0"/>
              <a:cs typeface="Segoe UI" pitchFamily="34" charset="0"/>
            </a:endParaRPr>
          </a:p>
        </p:txBody>
      </p:sp>
    </p:spTree>
    <p:extLst>
      <p:ext uri="{BB962C8B-B14F-4D97-AF65-F5344CB8AC3E}">
        <p14:creationId xmlns:p14="http://schemas.microsoft.com/office/powerpoint/2010/main" val="1384165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ppt_w</p:attrName>
                                        </p:attrNameLst>
                                      </p:cBhvr>
                                      <p:tavLst>
                                        <p:tav tm="0">
                                          <p:val>
                                            <p:fltVal val="0"/>
                                          </p:val>
                                        </p:tav>
                                        <p:tav tm="100000">
                                          <p:val>
                                            <p:strVal val="#ppt_w"/>
                                          </p:val>
                                        </p:tav>
                                      </p:tavLst>
                                    </p:anim>
                                    <p:anim calcmode="lin" valueType="num">
                                      <p:cBhvr>
                                        <p:cTn id="8" dur="250" fill="hold"/>
                                        <p:tgtEl>
                                          <p:spTgt spid="11"/>
                                        </p:tgtEl>
                                        <p:attrNameLst>
                                          <p:attrName>ppt_h</p:attrName>
                                        </p:attrNameLst>
                                      </p:cBhvr>
                                      <p:tavLst>
                                        <p:tav tm="0">
                                          <p:val>
                                            <p:fltVal val="0"/>
                                          </p:val>
                                        </p:tav>
                                        <p:tav tm="100000">
                                          <p:val>
                                            <p:strVal val="#ppt_h"/>
                                          </p:val>
                                        </p:tav>
                                      </p:tavLst>
                                    </p:anim>
                                    <p:animEffect transition="in" filter="fade">
                                      <p:cBhvr>
                                        <p:cTn id="9" dur="250"/>
                                        <p:tgtEl>
                                          <p:spTgt spid="11"/>
                                        </p:tgtEl>
                                      </p:cBhvr>
                                    </p:animEffect>
                                  </p:childTnLst>
                                </p:cTn>
                              </p:par>
                              <p:par>
                                <p:cTn id="10" presetID="6" presetClass="emph" presetSubtype="0" decel="100000" fill="hold" grpId="1" nodeType="withEffect">
                                  <p:stCondLst>
                                    <p:cond delay="100"/>
                                  </p:stCondLst>
                                  <p:childTnLst>
                                    <p:animScale>
                                      <p:cBhvr>
                                        <p:cTn id="11" dur="250" fill="hold"/>
                                        <p:tgtEl>
                                          <p:spTgt spid="11"/>
                                        </p:tgtEl>
                                      </p:cBhvr>
                                      <p:by x="110000" y="110000"/>
                                    </p:animScale>
                                  </p:childTnLst>
                                </p:cTn>
                              </p:par>
                              <p:par>
                                <p:cTn id="12" presetID="6" presetClass="emph" presetSubtype="0" decel="100000" fill="hold" grpId="2" nodeType="withEffect">
                                  <p:stCondLst>
                                    <p:cond delay="200"/>
                                  </p:stCondLst>
                                  <p:childTnLst>
                                    <p:animScale>
                                      <p:cBhvr>
                                        <p:cTn id="13" dur="250" fill="hold"/>
                                        <p:tgtEl>
                                          <p:spTgt spid="11"/>
                                        </p:tgtEl>
                                      </p:cBhvr>
                                      <p:by x="91000" y="91000"/>
                                    </p:animScale>
                                  </p:childTnLst>
                                </p:cTn>
                              </p:par>
                            </p:childTnLst>
                          </p:cTn>
                        </p:par>
                        <p:par>
                          <p:cTn id="14" fill="hold">
                            <p:stCondLst>
                              <p:cond delay="450"/>
                            </p:stCondLst>
                            <p:childTnLst>
                              <p:par>
                                <p:cTn id="15" presetID="2" presetClass="entr" presetSubtype="8" decel="10000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700" fill="hold"/>
                                        <p:tgtEl>
                                          <p:spTgt spid="8"/>
                                        </p:tgtEl>
                                        <p:attrNameLst>
                                          <p:attrName>ppt_x</p:attrName>
                                        </p:attrNameLst>
                                      </p:cBhvr>
                                      <p:tavLst>
                                        <p:tav tm="0">
                                          <p:val>
                                            <p:strVal val="0-#ppt_w/2"/>
                                          </p:val>
                                        </p:tav>
                                        <p:tav tm="100000">
                                          <p:val>
                                            <p:strVal val="#ppt_x"/>
                                          </p:val>
                                        </p:tav>
                                      </p:tavLst>
                                    </p:anim>
                                    <p:anim calcmode="lin" valueType="num">
                                      <p:cBhvr additive="base">
                                        <p:cTn id="18" dur="7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250" fill="hold"/>
                                        <p:tgtEl>
                                          <p:spTgt spid="10"/>
                                        </p:tgtEl>
                                        <p:attrNameLst>
                                          <p:attrName>ppt_w</p:attrName>
                                        </p:attrNameLst>
                                      </p:cBhvr>
                                      <p:tavLst>
                                        <p:tav tm="0">
                                          <p:val>
                                            <p:fltVal val="0"/>
                                          </p:val>
                                        </p:tav>
                                        <p:tav tm="100000">
                                          <p:val>
                                            <p:strVal val="#ppt_w"/>
                                          </p:val>
                                        </p:tav>
                                      </p:tavLst>
                                    </p:anim>
                                    <p:anim calcmode="lin" valueType="num">
                                      <p:cBhvr>
                                        <p:cTn id="24" dur="250" fill="hold"/>
                                        <p:tgtEl>
                                          <p:spTgt spid="10"/>
                                        </p:tgtEl>
                                        <p:attrNameLst>
                                          <p:attrName>ppt_h</p:attrName>
                                        </p:attrNameLst>
                                      </p:cBhvr>
                                      <p:tavLst>
                                        <p:tav tm="0">
                                          <p:val>
                                            <p:fltVal val="0"/>
                                          </p:val>
                                        </p:tav>
                                        <p:tav tm="100000">
                                          <p:val>
                                            <p:strVal val="#ppt_h"/>
                                          </p:val>
                                        </p:tav>
                                      </p:tavLst>
                                    </p:anim>
                                    <p:animEffect transition="in" filter="fade">
                                      <p:cBhvr>
                                        <p:cTn id="25" dur="250"/>
                                        <p:tgtEl>
                                          <p:spTgt spid="10"/>
                                        </p:tgtEl>
                                      </p:cBhvr>
                                    </p:animEffect>
                                  </p:childTnLst>
                                </p:cTn>
                              </p:par>
                              <p:par>
                                <p:cTn id="26" presetID="6" presetClass="emph" presetSubtype="0" decel="100000" fill="hold" grpId="1" nodeType="withEffect">
                                  <p:stCondLst>
                                    <p:cond delay="100"/>
                                  </p:stCondLst>
                                  <p:childTnLst>
                                    <p:animScale>
                                      <p:cBhvr>
                                        <p:cTn id="27" dur="250" fill="hold"/>
                                        <p:tgtEl>
                                          <p:spTgt spid="10"/>
                                        </p:tgtEl>
                                      </p:cBhvr>
                                      <p:by x="110000" y="110000"/>
                                    </p:animScale>
                                  </p:childTnLst>
                                </p:cTn>
                              </p:par>
                              <p:par>
                                <p:cTn id="28" presetID="6" presetClass="emph" presetSubtype="0" decel="100000" fill="hold" grpId="2" nodeType="withEffect">
                                  <p:stCondLst>
                                    <p:cond delay="200"/>
                                  </p:stCondLst>
                                  <p:childTnLst>
                                    <p:animScale>
                                      <p:cBhvr>
                                        <p:cTn id="29" dur="250" fill="hold"/>
                                        <p:tgtEl>
                                          <p:spTgt spid="10"/>
                                        </p:tgtEl>
                                      </p:cBhvr>
                                      <p:by x="91000" y="91000"/>
                                    </p:animScale>
                                  </p:childTnLst>
                                </p:cTn>
                              </p:par>
                            </p:childTnLst>
                          </p:cTn>
                        </p:par>
                        <p:par>
                          <p:cTn id="30" fill="hold">
                            <p:stCondLst>
                              <p:cond delay="450"/>
                            </p:stCondLst>
                            <p:childTnLst>
                              <p:par>
                                <p:cTn id="31" presetID="2" presetClass="entr" presetSubtype="8" decel="10000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700" fill="hold"/>
                                        <p:tgtEl>
                                          <p:spTgt spid="13"/>
                                        </p:tgtEl>
                                        <p:attrNameLst>
                                          <p:attrName>ppt_x</p:attrName>
                                        </p:attrNameLst>
                                      </p:cBhvr>
                                      <p:tavLst>
                                        <p:tav tm="0">
                                          <p:val>
                                            <p:strVal val="0-#ppt_w/2"/>
                                          </p:val>
                                        </p:tav>
                                        <p:tav tm="100000">
                                          <p:val>
                                            <p:strVal val="#ppt_x"/>
                                          </p:val>
                                        </p:tav>
                                      </p:tavLst>
                                    </p:anim>
                                    <p:anim calcmode="lin" valueType="num">
                                      <p:cBhvr additive="base">
                                        <p:cTn id="34" dur="7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250" fill="hold"/>
                                        <p:tgtEl>
                                          <p:spTgt spid="17"/>
                                        </p:tgtEl>
                                        <p:attrNameLst>
                                          <p:attrName>ppt_w</p:attrName>
                                        </p:attrNameLst>
                                      </p:cBhvr>
                                      <p:tavLst>
                                        <p:tav tm="0">
                                          <p:val>
                                            <p:fltVal val="0"/>
                                          </p:val>
                                        </p:tav>
                                        <p:tav tm="100000">
                                          <p:val>
                                            <p:strVal val="#ppt_w"/>
                                          </p:val>
                                        </p:tav>
                                      </p:tavLst>
                                    </p:anim>
                                    <p:anim calcmode="lin" valueType="num">
                                      <p:cBhvr>
                                        <p:cTn id="40" dur="250" fill="hold"/>
                                        <p:tgtEl>
                                          <p:spTgt spid="17"/>
                                        </p:tgtEl>
                                        <p:attrNameLst>
                                          <p:attrName>ppt_h</p:attrName>
                                        </p:attrNameLst>
                                      </p:cBhvr>
                                      <p:tavLst>
                                        <p:tav tm="0">
                                          <p:val>
                                            <p:fltVal val="0"/>
                                          </p:val>
                                        </p:tav>
                                        <p:tav tm="100000">
                                          <p:val>
                                            <p:strVal val="#ppt_h"/>
                                          </p:val>
                                        </p:tav>
                                      </p:tavLst>
                                    </p:anim>
                                    <p:animEffect transition="in" filter="fade">
                                      <p:cBhvr>
                                        <p:cTn id="41" dur="250"/>
                                        <p:tgtEl>
                                          <p:spTgt spid="17"/>
                                        </p:tgtEl>
                                      </p:cBhvr>
                                    </p:animEffect>
                                  </p:childTnLst>
                                </p:cTn>
                              </p:par>
                              <p:par>
                                <p:cTn id="42" presetID="6" presetClass="emph" presetSubtype="0" decel="100000" fill="hold" grpId="1" nodeType="withEffect">
                                  <p:stCondLst>
                                    <p:cond delay="100"/>
                                  </p:stCondLst>
                                  <p:childTnLst>
                                    <p:animScale>
                                      <p:cBhvr>
                                        <p:cTn id="43" dur="250" fill="hold"/>
                                        <p:tgtEl>
                                          <p:spTgt spid="17"/>
                                        </p:tgtEl>
                                      </p:cBhvr>
                                      <p:by x="110000" y="110000"/>
                                    </p:animScale>
                                  </p:childTnLst>
                                </p:cTn>
                              </p:par>
                              <p:par>
                                <p:cTn id="44" presetID="6" presetClass="emph" presetSubtype="0" decel="100000" fill="hold" grpId="2" nodeType="withEffect">
                                  <p:stCondLst>
                                    <p:cond delay="200"/>
                                  </p:stCondLst>
                                  <p:childTnLst>
                                    <p:animScale>
                                      <p:cBhvr>
                                        <p:cTn id="45" dur="250" fill="hold"/>
                                        <p:tgtEl>
                                          <p:spTgt spid="17"/>
                                        </p:tgtEl>
                                      </p:cBhvr>
                                      <p:by x="91000" y="91000"/>
                                    </p:animScale>
                                  </p:childTnLst>
                                </p:cTn>
                              </p:par>
                            </p:childTnLst>
                          </p:cTn>
                        </p:par>
                        <p:par>
                          <p:cTn id="46" fill="hold">
                            <p:stCondLst>
                              <p:cond delay="450"/>
                            </p:stCondLst>
                            <p:childTnLst>
                              <p:par>
                                <p:cTn id="47" presetID="2" presetClass="entr" presetSubtype="8" decel="10000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00" fill="hold"/>
                                        <p:tgtEl>
                                          <p:spTgt spid="14"/>
                                        </p:tgtEl>
                                        <p:attrNameLst>
                                          <p:attrName>ppt_x</p:attrName>
                                        </p:attrNameLst>
                                      </p:cBhvr>
                                      <p:tavLst>
                                        <p:tav tm="0">
                                          <p:val>
                                            <p:strVal val="0-#ppt_w/2"/>
                                          </p:val>
                                        </p:tav>
                                        <p:tav tm="100000">
                                          <p:val>
                                            <p:strVal val="#ppt_x"/>
                                          </p:val>
                                        </p:tav>
                                      </p:tavLst>
                                    </p:anim>
                                    <p:anim calcmode="lin" valueType="num">
                                      <p:cBhvr additive="base">
                                        <p:cTn id="50" dur="7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250" fill="hold"/>
                                        <p:tgtEl>
                                          <p:spTgt spid="16"/>
                                        </p:tgtEl>
                                        <p:attrNameLst>
                                          <p:attrName>ppt_w</p:attrName>
                                        </p:attrNameLst>
                                      </p:cBhvr>
                                      <p:tavLst>
                                        <p:tav tm="0">
                                          <p:val>
                                            <p:fltVal val="0"/>
                                          </p:val>
                                        </p:tav>
                                        <p:tav tm="100000">
                                          <p:val>
                                            <p:strVal val="#ppt_w"/>
                                          </p:val>
                                        </p:tav>
                                      </p:tavLst>
                                    </p:anim>
                                    <p:anim calcmode="lin" valueType="num">
                                      <p:cBhvr>
                                        <p:cTn id="56" dur="250" fill="hold"/>
                                        <p:tgtEl>
                                          <p:spTgt spid="16"/>
                                        </p:tgtEl>
                                        <p:attrNameLst>
                                          <p:attrName>ppt_h</p:attrName>
                                        </p:attrNameLst>
                                      </p:cBhvr>
                                      <p:tavLst>
                                        <p:tav tm="0">
                                          <p:val>
                                            <p:fltVal val="0"/>
                                          </p:val>
                                        </p:tav>
                                        <p:tav tm="100000">
                                          <p:val>
                                            <p:strVal val="#ppt_h"/>
                                          </p:val>
                                        </p:tav>
                                      </p:tavLst>
                                    </p:anim>
                                    <p:animEffect transition="in" filter="fade">
                                      <p:cBhvr>
                                        <p:cTn id="57" dur="250"/>
                                        <p:tgtEl>
                                          <p:spTgt spid="16"/>
                                        </p:tgtEl>
                                      </p:cBhvr>
                                    </p:animEffect>
                                  </p:childTnLst>
                                </p:cTn>
                              </p:par>
                              <p:par>
                                <p:cTn id="58" presetID="6" presetClass="emph" presetSubtype="0" decel="100000" fill="hold" grpId="1" nodeType="withEffect">
                                  <p:stCondLst>
                                    <p:cond delay="100"/>
                                  </p:stCondLst>
                                  <p:childTnLst>
                                    <p:animScale>
                                      <p:cBhvr>
                                        <p:cTn id="59" dur="250" fill="hold"/>
                                        <p:tgtEl>
                                          <p:spTgt spid="16"/>
                                        </p:tgtEl>
                                      </p:cBhvr>
                                      <p:by x="110000" y="110000"/>
                                    </p:animScale>
                                  </p:childTnLst>
                                </p:cTn>
                              </p:par>
                              <p:par>
                                <p:cTn id="60" presetID="6" presetClass="emph" presetSubtype="0" decel="100000" fill="hold" grpId="2" nodeType="withEffect">
                                  <p:stCondLst>
                                    <p:cond delay="200"/>
                                  </p:stCondLst>
                                  <p:childTnLst>
                                    <p:animScale>
                                      <p:cBhvr>
                                        <p:cTn id="61" dur="250" fill="hold"/>
                                        <p:tgtEl>
                                          <p:spTgt spid="16"/>
                                        </p:tgtEl>
                                      </p:cBhvr>
                                      <p:by x="91000" y="91000"/>
                                    </p:animScale>
                                  </p:childTnLst>
                                </p:cTn>
                              </p:par>
                            </p:childTnLst>
                          </p:cTn>
                        </p:par>
                        <p:par>
                          <p:cTn id="62" fill="hold">
                            <p:stCondLst>
                              <p:cond delay="450"/>
                            </p:stCondLst>
                            <p:childTnLst>
                              <p:par>
                                <p:cTn id="63" presetID="2" presetClass="entr" presetSubtype="8" decel="10000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700" fill="hold"/>
                                        <p:tgtEl>
                                          <p:spTgt spid="15"/>
                                        </p:tgtEl>
                                        <p:attrNameLst>
                                          <p:attrName>ppt_x</p:attrName>
                                        </p:attrNameLst>
                                      </p:cBhvr>
                                      <p:tavLst>
                                        <p:tav tm="0">
                                          <p:val>
                                            <p:strVal val="0-#ppt_w/2"/>
                                          </p:val>
                                        </p:tav>
                                        <p:tav tm="100000">
                                          <p:val>
                                            <p:strVal val="#ppt_x"/>
                                          </p:val>
                                        </p:tav>
                                      </p:tavLst>
                                    </p:anim>
                                    <p:anim calcmode="lin" valueType="num">
                                      <p:cBhvr additive="base">
                                        <p:cTn id="66" dur="7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p:cTn id="71" dur="250" fill="hold"/>
                                        <p:tgtEl>
                                          <p:spTgt spid="19"/>
                                        </p:tgtEl>
                                        <p:attrNameLst>
                                          <p:attrName>ppt_w</p:attrName>
                                        </p:attrNameLst>
                                      </p:cBhvr>
                                      <p:tavLst>
                                        <p:tav tm="0">
                                          <p:val>
                                            <p:fltVal val="0"/>
                                          </p:val>
                                        </p:tav>
                                        <p:tav tm="100000">
                                          <p:val>
                                            <p:strVal val="#ppt_w"/>
                                          </p:val>
                                        </p:tav>
                                      </p:tavLst>
                                    </p:anim>
                                    <p:anim calcmode="lin" valueType="num">
                                      <p:cBhvr>
                                        <p:cTn id="72" dur="250" fill="hold"/>
                                        <p:tgtEl>
                                          <p:spTgt spid="19"/>
                                        </p:tgtEl>
                                        <p:attrNameLst>
                                          <p:attrName>ppt_h</p:attrName>
                                        </p:attrNameLst>
                                      </p:cBhvr>
                                      <p:tavLst>
                                        <p:tav tm="0">
                                          <p:val>
                                            <p:fltVal val="0"/>
                                          </p:val>
                                        </p:tav>
                                        <p:tav tm="100000">
                                          <p:val>
                                            <p:strVal val="#ppt_h"/>
                                          </p:val>
                                        </p:tav>
                                      </p:tavLst>
                                    </p:anim>
                                    <p:animEffect transition="in" filter="fade">
                                      <p:cBhvr>
                                        <p:cTn id="73" dur="250"/>
                                        <p:tgtEl>
                                          <p:spTgt spid="19"/>
                                        </p:tgtEl>
                                      </p:cBhvr>
                                    </p:animEffect>
                                  </p:childTnLst>
                                </p:cTn>
                              </p:par>
                              <p:par>
                                <p:cTn id="74" presetID="6" presetClass="emph" presetSubtype="0" decel="100000" fill="hold" grpId="1" nodeType="withEffect">
                                  <p:stCondLst>
                                    <p:cond delay="100"/>
                                  </p:stCondLst>
                                  <p:childTnLst>
                                    <p:animScale>
                                      <p:cBhvr>
                                        <p:cTn id="75" dur="250" fill="hold"/>
                                        <p:tgtEl>
                                          <p:spTgt spid="19"/>
                                        </p:tgtEl>
                                      </p:cBhvr>
                                      <p:by x="110000" y="110000"/>
                                    </p:animScale>
                                  </p:childTnLst>
                                </p:cTn>
                              </p:par>
                              <p:par>
                                <p:cTn id="76" presetID="6" presetClass="emph" presetSubtype="0" decel="100000" fill="hold" grpId="2" nodeType="withEffect">
                                  <p:stCondLst>
                                    <p:cond delay="200"/>
                                  </p:stCondLst>
                                  <p:childTnLst>
                                    <p:animScale>
                                      <p:cBhvr>
                                        <p:cTn id="77" dur="250" fill="hold"/>
                                        <p:tgtEl>
                                          <p:spTgt spid="19"/>
                                        </p:tgtEl>
                                      </p:cBhvr>
                                      <p:by x="91000" y="91000"/>
                                    </p:animScale>
                                  </p:childTnLst>
                                </p:cTn>
                              </p:par>
                            </p:childTnLst>
                          </p:cTn>
                        </p:par>
                        <p:par>
                          <p:cTn id="78" fill="hold">
                            <p:stCondLst>
                              <p:cond delay="450"/>
                            </p:stCondLst>
                            <p:childTnLst>
                              <p:par>
                                <p:cTn id="79" presetID="2" presetClass="entr" presetSubtype="8" decel="100000" fill="hold" grpId="0" nodeType="afterEffect">
                                  <p:stCondLst>
                                    <p:cond delay="0"/>
                                  </p:stCondLst>
                                  <p:childTnLst>
                                    <p:set>
                                      <p:cBhvr>
                                        <p:cTn id="80" dur="1" fill="hold">
                                          <p:stCondLst>
                                            <p:cond delay="0"/>
                                          </p:stCondLst>
                                        </p:cTn>
                                        <p:tgtEl>
                                          <p:spTgt spid="18"/>
                                        </p:tgtEl>
                                        <p:attrNameLst>
                                          <p:attrName>style.visibility</p:attrName>
                                        </p:attrNameLst>
                                      </p:cBhvr>
                                      <p:to>
                                        <p:strVal val="visible"/>
                                      </p:to>
                                    </p:set>
                                    <p:anim calcmode="lin" valueType="num">
                                      <p:cBhvr additive="base">
                                        <p:cTn id="81" dur="700" fill="hold"/>
                                        <p:tgtEl>
                                          <p:spTgt spid="18"/>
                                        </p:tgtEl>
                                        <p:attrNameLst>
                                          <p:attrName>ppt_x</p:attrName>
                                        </p:attrNameLst>
                                      </p:cBhvr>
                                      <p:tavLst>
                                        <p:tav tm="0">
                                          <p:val>
                                            <p:strVal val="0-#ppt_w/2"/>
                                          </p:val>
                                        </p:tav>
                                        <p:tav tm="100000">
                                          <p:val>
                                            <p:strVal val="#ppt_x"/>
                                          </p:val>
                                        </p:tav>
                                      </p:tavLst>
                                    </p:anim>
                                    <p:anim calcmode="lin" valueType="num">
                                      <p:cBhvr additive="base">
                                        <p:cTn id="82" dur="7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1" grpId="1" animBg="1"/>
      <p:bldP spid="11" grpId="2" animBg="1"/>
      <p:bldP spid="13" grpId="0" animBg="1"/>
      <p:bldP spid="10" grpId="0" animBg="1"/>
      <p:bldP spid="10" grpId="1" animBg="1"/>
      <p:bldP spid="10" grpId="2" animBg="1"/>
      <p:bldP spid="14" grpId="0" animBg="1"/>
      <p:bldP spid="15" grpId="0" animBg="1"/>
      <p:bldP spid="16" grpId="0" animBg="1"/>
      <p:bldP spid="16" grpId="1" animBg="1"/>
      <p:bldP spid="16" grpId="2" animBg="1"/>
      <p:bldP spid="17" grpId="0" animBg="1"/>
      <p:bldP spid="17" grpId="1" animBg="1"/>
      <p:bldP spid="17" grpId="2" animBg="1"/>
      <p:bldP spid="18" grpId="0" animBg="1"/>
      <p:bldP spid="19" grpId="0" animBg="1"/>
      <p:bldP spid="19" grpId="1" animBg="1"/>
      <p:bldP spid="19"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ASP.NET 5</a:t>
            </a:r>
            <a:endParaRPr lang="fr-FR" dirty="0"/>
          </a:p>
        </p:txBody>
      </p:sp>
      <p:sp>
        <p:nvSpPr>
          <p:cNvPr id="3" name="Text Placeholder 2"/>
          <p:cNvSpPr>
            <a:spLocks noGrp="1"/>
          </p:cNvSpPr>
          <p:nvPr>
            <p:ph type="body" sz="quarter" idx="14"/>
          </p:nvPr>
        </p:nvSpPr>
        <p:spPr/>
        <p:txBody>
          <a:bodyPr/>
          <a:lstStyle/>
          <a:p>
            <a:r>
              <a:rPr lang="fr-FR" dirty="0"/>
              <a:t>Les </a:t>
            </a:r>
            <a:r>
              <a:rPr lang="fr-FR" dirty="0" smtClean="0"/>
              <a:t>principes</a:t>
            </a:r>
            <a:endParaRPr lang="fr-FR" dirty="0"/>
          </a:p>
        </p:txBody>
      </p:sp>
      <p:sp>
        <p:nvSpPr>
          <p:cNvPr id="4" name="Text Placeholder 3"/>
          <p:cNvSpPr>
            <a:spLocks noGrp="1"/>
          </p:cNvSpPr>
          <p:nvPr>
            <p:ph type="body" sz="quarter" idx="15"/>
          </p:nvPr>
        </p:nvSpPr>
        <p:spPr/>
        <p:txBody>
          <a:bodyPr/>
          <a:lstStyle/>
          <a:p>
            <a:r>
              <a:rPr lang="fr-FR" dirty="0" smtClean="0"/>
              <a:t>ASP.NET 5</a:t>
            </a:r>
            <a:endParaRPr lang="fr-FR" dirty="0"/>
          </a:p>
        </p:txBody>
      </p:sp>
      <p:sp>
        <p:nvSpPr>
          <p:cNvPr id="6" name="Rectangle 5"/>
          <p:cNvSpPr/>
          <p:nvPr/>
        </p:nvSpPr>
        <p:spPr>
          <a:xfrm>
            <a:off x="7816526" y="3025652"/>
            <a:ext cx="4089966" cy="523220"/>
          </a:xfrm>
          <a:prstGeom prst="rect">
            <a:avLst/>
          </a:prstGeom>
        </p:spPr>
        <p:txBody>
          <a:bodyPr wrap="none">
            <a:spAutoFit/>
          </a:bodyPr>
          <a:lstStyle/>
          <a:p>
            <a:r>
              <a:rPr lang="fr-FR" sz="2800" dirty="0" smtClean="0">
                <a:solidFill>
                  <a:srgbClr val="002060"/>
                </a:solidFill>
              </a:rPr>
              <a:t>Indépendant de l’éditeur</a:t>
            </a:r>
          </a:p>
        </p:txBody>
      </p:sp>
      <p:sp>
        <p:nvSpPr>
          <p:cNvPr id="7" name="Rectangle 6"/>
          <p:cNvSpPr/>
          <p:nvPr/>
        </p:nvSpPr>
        <p:spPr>
          <a:xfrm>
            <a:off x="1961121" y="4160919"/>
            <a:ext cx="3088794" cy="954107"/>
          </a:xfrm>
          <a:prstGeom prst="rect">
            <a:avLst/>
          </a:prstGeom>
        </p:spPr>
        <p:txBody>
          <a:bodyPr wrap="none">
            <a:spAutoFit/>
          </a:bodyPr>
          <a:lstStyle/>
          <a:p>
            <a:r>
              <a:rPr lang="fr-FR" sz="2800" dirty="0" smtClean="0">
                <a:solidFill>
                  <a:srgbClr val="002060"/>
                </a:solidFill>
              </a:rPr>
              <a:t>Open Source </a:t>
            </a:r>
            <a:br>
              <a:rPr lang="fr-FR" sz="2800" dirty="0" smtClean="0">
                <a:solidFill>
                  <a:srgbClr val="002060"/>
                </a:solidFill>
              </a:rPr>
            </a:br>
            <a:r>
              <a:rPr lang="fr-FR" sz="2800" dirty="0" smtClean="0">
                <a:solidFill>
                  <a:srgbClr val="002060"/>
                </a:solidFill>
              </a:rPr>
              <a:t>avec contributions</a:t>
            </a:r>
          </a:p>
        </p:txBody>
      </p:sp>
      <p:sp>
        <p:nvSpPr>
          <p:cNvPr id="8" name="Rectangle 7"/>
          <p:cNvSpPr/>
          <p:nvPr/>
        </p:nvSpPr>
        <p:spPr>
          <a:xfrm>
            <a:off x="7754278" y="4410388"/>
            <a:ext cx="2534027" cy="523220"/>
          </a:xfrm>
          <a:prstGeom prst="rect">
            <a:avLst/>
          </a:prstGeom>
        </p:spPr>
        <p:txBody>
          <a:bodyPr wrap="none">
            <a:spAutoFit/>
          </a:bodyPr>
          <a:lstStyle/>
          <a:p>
            <a:r>
              <a:rPr lang="en-US" sz="2800" dirty="0" smtClean="0">
                <a:solidFill>
                  <a:srgbClr val="002060"/>
                </a:solidFill>
              </a:rPr>
              <a:t>Cross-Platform</a:t>
            </a:r>
          </a:p>
        </p:txBody>
      </p:sp>
      <p:grpSp>
        <p:nvGrpSpPr>
          <p:cNvPr id="9" name="Group 8"/>
          <p:cNvGrpSpPr/>
          <p:nvPr/>
        </p:nvGrpSpPr>
        <p:grpSpPr>
          <a:xfrm>
            <a:off x="6794824" y="2829674"/>
            <a:ext cx="906342" cy="867556"/>
            <a:chOff x="2199148" y="3390553"/>
            <a:chExt cx="609600" cy="594360"/>
          </a:xfrm>
        </p:grpSpPr>
        <p:sp>
          <p:nvSpPr>
            <p:cNvPr id="10" name="Oval 9"/>
            <p:cNvSpPr/>
            <p:nvPr/>
          </p:nvSpPr>
          <p:spPr bwMode="auto">
            <a:xfrm>
              <a:off x="2199148" y="3390553"/>
              <a:ext cx="609600" cy="594360"/>
            </a:xfrm>
            <a:prstGeom prst="ellipse">
              <a:avLst/>
            </a:prstGeom>
            <a:noFill/>
            <a:ln w="3810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solidFill>
                  <a:srgbClr val="002060"/>
                </a:solidFill>
                <a:ea typeface="Segoe UI" pitchFamily="34" charset="0"/>
                <a:cs typeface="Segoe UI" pitchFamily="34" charset="0"/>
              </a:endParaRPr>
            </a:p>
          </p:txBody>
        </p:sp>
        <p:sp>
          <p:nvSpPr>
            <p:cNvPr id="11" name="Freeform 110"/>
            <p:cNvSpPr>
              <a:spLocks noEditPoints="1"/>
            </p:cNvSpPr>
            <p:nvPr/>
          </p:nvSpPr>
          <p:spPr bwMode="black">
            <a:xfrm>
              <a:off x="2413059" y="3555351"/>
              <a:ext cx="255468" cy="257688"/>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002060"/>
            </a:solidFill>
            <a:ln>
              <a:solidFill>
                <a:srgbClr val="002060"/>
              </a:solidFill>
            </a:ln>
            <a:extLst/>
          </p:spPr>
          <p:txBody>
            <a:bodyPr vert="horz" wrap="square" lIns="91440" tIns="45720" rIns="91440" bIns="45720" numCol="1" anchor="t" anchorCtr="0" compatLnSpc="1">
              <a:prstTxWarp prst="textNoShape">
                <a:avLst/>
              </a:prstTxWarp>
            </a:bodyPr>
            <a:lstStyle/>
            <a:p>
              <a:endParaRPr lang="en-US" sz="2000">
                <a:solidFill>
                  <a:srgbClr val="002060"/>
                </a:solidFill>
              </a:endParaRPr>
            </a:p>
          </p:txBody>
        </p:sp>
      </p:grpSp>
      <p:grpSp>
        <p:nvGrpSpPr>
          <p:cNvPr id="12" name="Group 11"/>
          <p:cNvGrpSpPr/>
          <p:nvPr/>
        </p:nvGrpSpPr>
        <p:grpSpPr>
          <a:xfrm>
            <a:off x="940880" y="4209054"/>
            <a:ext cx="906342" cy="867556"/>
            <a:chOff x="2203935" y="5009693"/>
            <a:chExt cx="609600" cy="594360"/>
          </a:xfrm>
        </p:grpSpPr>
        <p:sp>
          <p:nvSpPr>
            <p:cNvPr id="13" name="Oval 12"/>
            <p:cNvSpPr/>
            <p:nvPr/>
          </p:nvSpPr>
          <p:spPr bwMode="auto">
            <a:xfrm>
              <a:off x="2203935" y="5009693"/>
              <a:ext cx="609600" cy="594360"/>
            </a:xfrm>
            <a:prstGeom prst="ellipse">
              <a:avLst/>
            </a:prstGeom>
            <a:noFill/>
            <a:ln w="3810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solidFill>
                  <a:srgbClr val="002060"/>
                </a:solidFill>
                <a:ea typeface="Segoe UI" pitchFamily="34" charset="0"/>
                <a:cs typeface="Segoe UI" pitchFamily="34" charset="0"/>
              </a:endParaRPr>
            </a:p>
          </p:txBody>
        </p:sp>
        <p:sp>
          <p:nvSpPr>
            <p:cNvPr id="14" name="Rectangle 13"/>
            <p:cNvSpPr/>
            <p:nvPr/>
          </p:nvSpPr>
          <p:spPr>
            <a:xfrm>
              <a:off x="2256866" y="5140354"/>
              <a:ext cx="500486" cy="316285"/>
            </a:xfrm>
            <a:prstGeom prst="rect">
              <a:avLst/>
            </a:prstGeom>
            <a:ln>
              <a:noFill/>
            </a:ln>
          </p:spPr>
          <p:txBody>
            <a:bodyPr wrap="none">
              <a:spAutoFit/>
            </a:bodyPr>
            <a:lstStyle/>
            <a:p>
              <a:r>
                <a:rPr lang="en-US" sz="2400" dirty="0" smtClean="0">
                  <a:solidFill>
                    <a:srgbClr val="002060"/>
                  </a:solidFill>
                </a:rPr>
                <a:t>OSS</a:t>
              </a:r>
              <a:endParaRPr lang="en-US" sz="2400" dirty="0">
                <a:solidFill>
                  <a:srgbClr val="002060"/>
                </a:solidFill>
              </a:endParaRPr>
            </a:p>
          </p:txBody>
        </p:sp>
      </p:grpSp>
      <p:sp>
        <p:nvSpPr>
          <p:cNvPr id="15" name="Rectangle 14"/>
          <p:cNvSpPr/>
          <p:nvPr/>
        </p:nvSpPr>
        <p:spPr>
          <a:xfrm>
            <a:off x="1880015" y="3006602"/>
            <a:ext cx="2138791" cy="523220"/>
          </a:xfrm>
          <a:prstGeom prst="rect">
            <a:avLst/>
          </a:prstGeom>
        </p:spPr>
        <p:txBody>
          <a:bodyPr wrap="none">
            <a:spAutoFit/>
          </a:bodyPr>
          <a:lstStyle/>
          <a:p>
            <a:r>
              <a:rPr lang="en-US" sz="2800" dirty="0" smtClean="0">
                <a:solidFill>
                  <a:srgbClr val="002060"/>
                </a:solidFill>
              </a:rPr>
              <a:t>Cloud-ready</a:t>
            </a:r>
          </a:p>
        </p:txBody>
      </p:sp>
      <p:sp>
        <p:nvSpPr>
          <p:cNvPr id="16" name="Rectangle 15"/>
          <p:cNvSpPr/>
          <p:nvPr/>
        </p:nvSpPr>
        <p:spPr>
          <a:xfrm>
            <a:off x="7754278" y="1553046"/>
            <a:ext cx="4250844" cy="954107"/>
          </a:xfrm>
          <a:prstGeom prst="rect">
            <a:avLst/>
          </a:prstGeom>
        </p:spPr>
        <p:txBody>
          <a:bodyPr wrap="none">
            <a:spAutoFit/>
          </a:bodyPr>
          <a:lstStyle/>
          <a:p>
            <a:r>
              <a:rPr lang="fr-FR" sz="2800" dirty="0" smtClean="0">
                <a:solidFill>
                  <a:srgbClr val="002060"/>
                </a:solidFill>
              </a:rPr>
              <a:t>Cycles de développement</a:t>
            </a:r>
          </a:p>
          <a:p>
            <a:r>
              <a:rPr lang="fr-FR" sz="2800" dirty="0" smtClean="0">
                <a:solidFill>
                  <a:srgbClr val="002060"/>
                </a:solidFill>
              </a:rPr>
              <a:t>optimisés</a:t>
            </a:r>
          </a:p>
        </p:txBody>
      </p:sp>
      <p:sp>
        <p:nvSpPr>
          <p:cNvPr id="17" name="Rectangle 16"/>
          <p:cNvSpPr/>
          <p:nvPr/>
        </p:nvSpPr>
        <p:spPr>
          <a:xfrm>
            <a:off x="1897478" y="1768780"/>
            <a:ext cx="3728841" cy="523220"/>
          </a:xfrm>
          <a:prstGeom prst="rect">
            <a:avLst/>
          </a:prstGeom>
        </p:spPr>
        <p:txBody>
          <a:bodyPr wrap="none">
            <a:spAutoFit/>
          </a:bodyPr>
          <a:lstStyle/>
          <a:p>
            <a:r>
              <a:rPr lang="fr-FR" sz="2800" dirty="0" smtClean="0">
                <a:solidFill>
                  <a:srgbClr val="002060"/>
                </a:solidFill>
              </a:rPr>
              <a:t>Totalement modulaire</a:t>
            </a:r>
          </a:p>
        </p:txBody>
      </p:sp>
      <p:grpSp>
        <p:nvGrpSpPr>
          <p:cNvPr id="18" name="Group 17"/>
          <p:cNvGrpSpPr/>
          <p:nvPr/>
        </p:nvGrpSpPr>
        <p:grpSpPr>
          <a:xfrm>
            <a:off x="6795969" y="1599861"/>
            <a:ext cx="888298" cy="850284"/>
            <a:chOff x="1785636" y="1768035"/>
            <a:chExt cx="609600" cy="594360"/>
          </a:xfrm>
        </p:grpSpPr>
        <p:sp>
          <p:nvSpPr>
            <p:cNvPr id="19" name="Oval 18"/>
            <p:cNvSpPr/>
            <p:nvPr/>
          </p:nvSpPr>
          <p:spPr bwMode="auto">
            <a:xfrm>
              <a:off x="1785636" y="1768035"/>
              <a:ext cx="609600" cy="594360"/>
            </a:xfrm>
            <a:prstGeom prst="ellipse">
              <a:avLst/>
            </a:prstGeom>
            <a:noFill/>
            <a:ln w="3810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solidFill>
                  <a:srgbClr val="002060"/>
                </a:solidFill>
                <a:ea typeface="Segoe UI" pitchFamily="34" charset="0"/>
                <a:cs typeface="Segoe UI" pitchFamily="34" charset="0"/>
              </a:endParaRPr>
            </a:p>
          </p:txBody>
        </p:sp>
        <p:sp>
          <p:nvSpPr>
            <p:cNvPr id="20" name="Freeform 58"/>
            <p:cNvSpPr>
              <a:spLocks noEditPoints="1"/>
            </p:cNvSpPr>
            <p:nvPr/>
          </p:nvSpPr>
          <p:spPr bwMode="black">
            <a:xfrm>
              <a:off x="1944132" y="1871523"/>
              <a:ext cx="292608" cy="384736"/>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002060"/>
            </a:solidFill>
            <a:ln>
              <a:solidFill>
                <a:srgbClr val="002060"/>
              </a:solidFill>
            </a:ln>
          </p:spPr>
          <p:txBody>
            <a:bodyPr vert="horz" wrap="square" lIns="82305" tIns="41153" rIns="82305" bIns="41153" numCol="1" anchor="t" anchorCtr="0" compatLnSpc="1">
              <a:prstTxWarp prst="textNoShape">
                <a:avLst/>
              </a:prstTxWarp>
            </a:bodyPr>
            <a:lstStyle/>
            <a:p>
              <a:endParaRPr lang="en-US">
                <a:solidFill>
                  <a:srgbClr val="002060"/>
                </a:solidFill>
              </a:endParaRPr>
            </a:p>
          </p:txBody>
        </p:sp>
      </p:grpSp>
      <p:grpSp>
        <p:nvGrpSpPr>
          <p:cNvPr id="21" name="Group 20"/>
          <p:cNvGrpSpPr/>
          <p:nvPr/>
        </p:nvGrpSpPr>
        <p:grpSpPr>
          <a:xfrm>
            <a:off x="951466" y="1612827"/>
            <a:ext cx="888298" cy="850284"/>
            <a:chOff x="1795746" y="3978504"/>
            <a:chExt cx="609600" cy="594360"/>
          </a:xfrm>
        </p:grpSpPr>
        <p:sp>
          <p:nvSpPr>
            <p:cNvPr id="22" name="Oval 21"/>
            <p:cNvSpPr/>
            <p:nvPr/>
          </p:nvSpPr>
          <p:spPr bwMode="auto">
            <a:xfrm>
              <a:off x="1795746" y="3978504"/>
              <a:ext cx="609600" cy="594360"/>
            </a:xfrm>
            <a:prstGeom prst="ellipse">
              <a:avLst/>
            </a:prstGeom>
            <a:noFill/>
            <a:ln w="3810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solidFill>
                  <a:srgbClr val="002060"/>
                </a:solidFill>
                <a:ea typeface="Segoe UI" pitchFamily="34" charset="0"/>
                <a:cs typeface="Segoe UI" pitchFamily="34" charset="0"/>
              </a:endParaRPr>
            </a:p>
          </p:txBody>
        </p:sp>
        <p:sp>
          <p:nvSpPr>
            <p:cNvPr id="23" name="Freeform 8"/>
            <p:cNvSpPr>
              <a:spLocks noEditPoints="1"/>
            </p:cNvSpPr>
            <p:nvPr/>
          </p:nvSpPr>
          <p:spPr bwMode="black">
            <a:xfrm>
              <a:off x="1894192" y="4082378"/>
              <a:ext cx="414835" cy="386612"/>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002060"/>
            </a:solidFill>
            <a:ln>
              <a:solidFill>
                <a:srgbClr val="002060"/>
              </a:solidFill>
            </a:ln>
          </p:spPr>
          <p:txBody>
            <a:bodyPr vert="horz" wrap="square" lIns="82305" tIns="41153" rIns="82305" bIns="41153" numCol="1" anchor="t" anchorCtr="0" compatLnSpc="1">
              <a:prstTxWarp prst="textNoShape">
                <a:avLst/>
              </a:prstTxWarp>
            </a:bodyPr>
            <a:lstStyle/>
            <a:p>
              <a:endParaRPr lang="en-US">
                <a:solidFill>
                  <a:srgbClr val="002060"/>
                </a:solidFill>
              </a:endParaRPr>
            </a:p>
          </p:txBody>
        </p:sp>
      </p:grpSp>
      <p:sp>
        <p:nvSpPr>
          <p:cNvPr id="24" name="Freeform 35"/>
          <p:cNvSpPr>
            <a:spLocks/>
          </p:cNvSpPr>
          <p:nvPr/>
        </p:nvSpPr>
        <p:spPr bwMode="black">
          <a:xfrm>
            <a:off x="4940154" y="5606606"/>
            <a:ext cx="558982" cy="513267"/>
          </a:xfrm>
          <a:custGeom>
            <a:avLst/>
            <a:gdLst>
              <a:gd name="T0" fmla="*/ 120 w 191"/>
              <a:gd name="T1" fmla="*/ 32 h 197"/>
              <a:gd name="T2" fmla="*/ 83 w 191"/>
              <a:gd name="T3" fmla="*/ 3 h 197"/>
              <a:gd name="T4" fmla="*/ 47 w 191"/>
              <a:gd name="T5" fmla="*/ 5 h 197"/>
              <a:gd name="T6" fmla="*/ 44 w 191"/>
              <a:gd name="T7" fmla="*/ 27 h 197"/>
              <a:gd name="T8" fmla="*/ 40 w 191"/>
              <a:gd name="T9" fmla="*/ 29 h 197"/>
              <a:gd name="T10" fmla="*/ 40 w 191"/>
              <a:gd name="T11" fmla="*/ 33 h 197"/>
              <a:gd name="T12" fmla="*/ 45 w 191"/>
              <a:gd name="T13" fmla="*/ 40 h 197"/>
              <a:gd name="T14" fmla="*/ 88 w 191"/>
              <a:gd name="T15" fmla="*/ 44 h 197"/>
              <a:gd name="T16" fmla="*/ 118 w 191"/>
              <a:gd name="T17" fmla="*/ 113 h 197"/>
              <a:gd name="T18" fmla="*/ 144 w 191"/>
              <a:gd name="T19" fmla="*/ 129 h 197"/>
              <a:gd name="T20" fmla="*/ 112 w 191"/>
              <a:gd name="T21" fmla="*/ 109 h 197"/>
              <a:gd name="T22" fmla="*/ 65 w 191"/>
              <a:gd name="T23" fmla="*/ 115 h 197"/>
              <a:gd name="T24" fmla="*/ 0 w 191"/>
              <a:gd name="T25" fmla="*/ 116 h 197"/>
              <a:gd name="T26" fmla="*/ 26 w 191"/>
              <a:gd name="T27" fmla="*/ 174 h 197"/>
              <a:gd name="T28" fmla="*/ 61 w 191"/>
              <a:gd name="T29" fmla="*/ 136 h 197"/>
              <a:gd name="T30" fmla="*/ 57 w 191"/>
              <a:gd name="T31" fmla="*/ 148 h 197"/>
              <a:gd name="T32" fmla="*/ 126 w 191"/>
              <a:gd name="T33" fmla="*/ 140 h 197"/>
              <a:gd name="T34" fmla="*/ 55 w 191"/>
              <a:gd name="T35" fmla="*/ 153 h 197"/>
              <a:gd name="T36" fmla="*/ 30 w 191"/>
              <a:gd name="T37" fmla="*/ 180 h 197"/>
              <a:gd name="T38" fmla="*/ 32 w 191"/>
              <a:gd name="T39" fmla="*/ 182 h 197"/>
              <a:gd name="T40" fmla="*/ 180 w 191"/>
              <a:gd name="T41" fmla="*/ 159 h 197"/>
              <a:gd name="T42" fmla="*/ 185 w 191"/>
              <a:gd name="T43" fmla="*/ 129 h 197"/>
              <a:gd name="T44" fmla="*/ 120 w 191"/>
              <a:gd name="T45" fmla="*/ 3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197">
                <a:moveTo>
                  <a:pt x="120" y="32"/>
                </a:moveTo>
                <a:cubicBezTo>
                  <a:pt x="112" y="23"/>
                  <a:pt x="99" y="9"/>
                  <a:pt x="83" y="3"/>
                </a:cubicBezTo>
                <a:cubicBezTo>
                  <a:pt x="72" y="0"/>
                  <a:pt x="47" y="5"/>
                  <a:pt x="47" y="5"/>
                </a:cubicBezTo>
                <a:cubicBezTo>
                  <a:pt x="44" y="27"/>
                  <a:pt x="44" y="27"/>
                  <a:pt x="44" y="27"/>
                </a:cubicBezTo>
                <a:cubicBezTo>
                  <a:pt x="40" y="29"/>
                  <a:pt x="40" y="29"/>
                  <a:pt x="40" y="29"/>
                </a:cubicBezTo>
                <a:cubicBezTo>
                  <a:pt x="40" y="33"/>
                  <a:pt x="40" y="33"/>
                  <a:pt x="40" y="33"/>
                </a:cubicBezTo>
                <a:cubicBezTo>
                  <a:pt x="40" y="33"/>
                  <a:pt x="40" y="37"/>
                  <a:pt x="45" y="40"/>
                </a:cubicBezTo>
                <a:cubicBezTo>
                  <a:pt x="50" y="42"/>
                  <a:pt x="73" y="53"/>
                  <a:pt x="88" y="44"/>
                </a:cubicBezTo>
                <a:cubicBezTo>
                  <a:pt x="118" y="60"/>
                  <a:pt x="105" y="91"/>
                  <a:pt x="118" y="113"/>
                </a:cubicBezTo>
                <a:cubicBezTo>
                  <a:pt x="123" y="120"/>
                  <a:pt x="131" y="127"/>
                  <a:pt x="144" y="129"/>
                </a:cubicBezTo>
                <a:cubicBezTo>
                  <a:pt x="144" y="129"/>
                  <a:pt x="115" y="131"/>
                  <a:pt x="112" y="109"/>
                </a:cubicBezTo>
                <a:cubicBezTo>
                  <a:pt x="101" y="104"/>
                  <a:pt x="82" y="99"/>
                  <a:pt x="65" y="115"/>
                </a:cubicBezTo>
                <a:cubicBezTo>
                  <a:pt x="51" y="100"/>
                  <a:pt x="14" y="100"/>
                  <a:pt x="0" y="116"/>
                </a:cubicBezTo>
                <a:cubicBezTo>
                  <a:pt x="6" y="141"/>
                  <a:pt x="18" y="163"/>
                  <a:pt x="26" y="174"/>
                </a:cubicBezTo>
                <a:cubicBezTo>
                  <a:pt x="52" y="156"/>
                  <a:pt x="61" y="136"/>
                  <a:pt x="61" y="136"/>
                </a:cubicBezTo>
                <a:cubicBezTo>
                  <a:pt x="60" y="140"/>
                  <a:pt x="59" y="144"/>
                  <a:pt x="57" y="148"/>
                </a:cubicBezTo>
                <a:cubicBezTo>
                  <a:pt x="103" y="167"/>
                  <a:pt x="126" y="140"/>
                  <a:pt x="126" y="140"/>
                </a:cubicBezTo>
                <a:cubicBezTo>
                  <a:pt x="107" y="171"/>
                  <a:pt x="63" y="157"/>
                  <a:pt x="55" y="153"/>
                </a:cubicBezTo>
                <a:cubicBezTo>
                  <a:pt x="48" y="166"/>
                  <a:pt x="38" y="175"/>
                  <a:pt x="30" y="180"/>
                </a:cubicBezTo>
                <a:cubicBezTo>
                  <a:pt x="32" y="181"/>
                  <a:pt x="32" y="182"/>
                  <a:pt x="32" y="182"/>
                </a:cubicBezTo>
                <a:cubicBezTo>
                  <a:pt x="88" y="197"/>
                  <a:pt x="154" y="177"/>
                  <a:pt x="180" y="159"/>
                </a:cubicBezTo>
                <a:cubicBezTo>
                  <a:pt x="191" y="151"/>
                  <a:pt x="188" y="138"/>
                  <a:pt x="185" y="129"/>
                </a:cubicBezTo>
                <a:cubicBezTo>
                  <a:pt x="172" y="91"/>
                  <a:pt x="134" y="49"/>
                  <a:pt x="120" y="32"/>
                </a:cubicBezTo>
                <a:close/>
              </a:path>
            </a:pathLst>
          </a:custGeom>
          <a:solidFill>
            <a:srgbClr val="002060"/>
          </a:solidFill>
          <a:ln>
            <a:solidFill>
              <a:srgbClr val="002060"/>
            </a:solidFill>
          </a:ln>
        </p:spPr>
        <p:txBody>
          <a:bodyPr vert="horz" wrap="square" lIns="82305" tIns="41153" rIns="82305" bIns="41153" numCol="1" anchor="t" anchorCtr="0" compatLnSpc="1">
            <a:prstTxWarp prst="textNoShape">
              <a:avLst/>
            </a:prstTxWarp>
          </a:bodyPr>
          <a:lstStyle/>
          <a:p>
            <a:endParaRPr lang="en-US" sz="1600">
              <a:solidFill>
                <a:srgbClr val="002060"/>
              </a:solidFill>
            </a:endParaRPr>
          </a:p>
        </p:txBody>
      </p:sp>
      <p:sp>
        <p:nvSpPr>
          <p:cNvPr id="25" name="Rectangle 24"/>
          <p:cNvSpPr/>
          <p:nvPr/>
        </p:nvSpPr>
        <p:spPr>
          <a:xfrm>
            <a:off x="5745951" y="5610186"/>
            <a:ext cx="1955215" cy="523220"/>
          </a:xfrm>
          <a:prstGeom prst="rect">
            <a:avLst/>
          </a:prstGeom>
        </p:spPr>
        <p:txBody>
          <a:bodyPr wrap="none">
            <a:spAutoFit/>
          </a:bodyPr>
          <a:lstStyle/>
          <a:p>
            <a:r>
              <a:rPr lang="fr-FR" sz="2800" dirty="0" smtClean="0">
                <a:solidFill>
                  <a:srgbClr val="002060"/>
                </a:solidFill>
              </a:rPr>
              <a:t>Performant</a:t>
            </a:r>
            <a:endParaRPr lang="fr-FR" sz="2800" dirty="0">
              <a:solidFill>
                <a:srgbClr val="002060"/>
              </a:solidFill>
            </a:endParaRPr>
          </a:p>
        </p:txBody>
      </p:sp>
      <p:sp>
        <p:nvSpPr>
          <p:cNvPr id="26" name="Oval 25"/>
          <p:cNvSpPr/>
          <p:nvPr/>
        </p:nvSpPr>
        <p:spPr bwMode="auto">
          <a:xfrm>
            <a:off x="4766474" y="5438018"/>
            <a:ext cx="906342" cy="867556"/>
          </a:xfrm>
          <a:prstGeom prst="ellipse">
            <a:avLst/>
          </a:prstGeom>
          <a:noFill/>
          <a:ln w="3810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solidFill>
                <a:srgbClr val="002060"/>
              </a:solidFill>
              <a:ea typeface="Segoe UI" pitchFamily="34" charset="0"/>
              <a:cs typeface="Segoe UI" pitchFamily="34" charset="0"/>
            </a:endParaRPr>
          </a:p>
        </p:txBody>
      </p:sp>
      <p:pic>
        <p:nvPicPr>
          <p:cNvPr id="27" name="Picture 26"/>
          <p:cNvPicPr>
            <a:picLocks noChangeAspect="1"/>
          </p:cNvPicPr>
          <p:nvPr/>
        </p:nvPicPr>
        <p:blipFill>
          <a:blip r:embed="rId3"/>
          <a:stretch>
            <a:fillRect/>
          </a:stretch>
        </p:blipFill>
        <p:spPr>
          <a:xfrm>
            <a:off x="6936388" y="4325118"/>
            <a:ext cx="665468" cy="653258"/>
          </a:xfrm>
          <a:prstGeom prst="rect">
            <a:avLst/>
          </a:prstGeom>
        </p:spPr>
      </p:pic>
      <p:sp>
        <p:nvSpPr>
          <p:cNvPr id="28" name="Oval 27"/>
          <p:cNvSpPr/>
          <p:nvPr/>
        </p:nvSpPr>
        <p:spPr bwMode="auto">
          <a:xfrm>
            <a:off x="6794824" y="4238220"/>
            <a:ext cx="906342" cy="867556"/>
          </a:xfrm>
          <a:prstGeom prst="ellipse">
            <a:avLst/>
          </a:prstGeom>
          <a:noFill/>
          <a:ln w="3810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solidFill>
                <a:srgbClr val="002060"/>
              </a:solidFill>
              <a:ea typeface="Segoe UI" pitchFamily="34" charset="0"/>
              <a:cs typeface="Segoe UI" pitchFamily="34" charset="0"/>
            </a:endParaRPr>
          </a:p>
        </p:txBody>
      </p:sp>
      <p:pic>
        <p:nvPicPr>
          <p:cNvPr id="29" name="Picture 28"/>
          <p:cNvPicPr>
            <a:picLocks noChangeAspect="1"/>
          </p:cNvPicPr>
          <p:nvPr/>
        </p:nvPicPr>
        <p:blipFill>
          <a:blip r:embed="rId4"/>
          <a:stretch>
            <a:fillRect/>
          </a:stretch>
        </p:blipFill>
        <p:spPr>
          <a:xfrm>
            <a:off x="1094920" y="3078848"/>
            <a:ext cx="650669" cy="367507"/>
          </a:xfrm>
          <a:prstGeom prst="rect">
            <a:avLst/>
          </a:prstGeom>
        </p:spPr>
      </p:pic>
      <p:sp>
        <p:nvSpPr>
          <p:cNvPr id="30" name="Oval 29"/>
          <p:cNvSpPr/>
          <p:nvPr/>
        </p:nvSpPr>
        <p:spPr bwMode="auto">
          <a:xfrm>
            <a:off x="951466" y="2861155"/>
            <a:ext cx="888298" cy="850284"/>
          </a:xfrm>
          <a:prstGeom prst="ellipse">
            <a:avLst/>
          </a:prstGeom>
          <a:noFill/>
          <a:ln w="3810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800" dirty="0" err="1" smtClean="0">
              <a:solidFill>
                <a:srgbClr val="002060"/>
              </a:solidFill>
              <a:ea typeface="Segoe UI" pitchFamily="34" charset="0"/>
              <a:cs typeface="Segoe UI" pitchFamily="34" charset="0"/>
            </a:endParaRPr>
          </a:p>
        </p:txBody>
      </p:sp>
    </p:spTree>
    <p:extLst>
      <p:ext uri="{BB962C8B-B14F-4D97-AF65-F5344CB8AC3E}">
        <p14:creationId xmlns:p14="http://schemas.microsoft.com/office/powerpoint/2010/main" val="2975821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5" grpId="0"/>
      <p:bldP spid="16" grpId="0"/>
      <p:bldP spid="17" grpId="0"/>
      <p:bldP spid="24" grpId="0" animBg="1"/>
      <p:bldP spid="25" grpId="0"/>
      <p:bldP spid="26" grpId="0" animBg="1"/>
      <p:bldP spid="28"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4"/>
            <a:ext cx="11889564" cy="593860"/>
          </a:xfrm>
        </p:spPr>
        <p:txBody>
          <a:bodyPr/>
          <a:lstStyle/>
          <a:p>
            <a:r>
              <a:rPr lang="fr-FR" dirty="0"/>
              <a:t>ASP.NET 5</a:t>
            </a:r>
          </a:p>
        </p:txBody>
      </p:sp>
      <p:sp>
        <p:nvSpPr>
          <p:cNvPr id="7" name="Text Placeholder 6"/>
          <p:cNvSpPr>
            <a:spLocks noGrp="1"/>
          </p:cNvSpPr>
          <p:nvPr>
            <p:ph type="body" sz="quarter" idx="10"/>
          </p:nvPr>
        </p:nvSpPr>
        <p:spPr/>
        <p:txBody>
          <a:bodyPr/>
          <a:lstStyle/>
          <a:p>
            <a:r>
              <a:rPr lang="fr-FR" dirty="0" smtClean="0"/>
              <a:t>Démo</a:t>
            </a:r>
            <a:endParaRPr lang="fr-FR" dirty="0"/>
          </a:p>
        </p:txBody>
      </p:sp>
      <p:sp>
        <p:nvSpPr>
          <p:cNvPr id="8" name="Text Placeholder 7"/>
          <p:cNvSpPr>
            <a:spLocks noGrp="1"/>
          </p:cNvSpPr>
          <p:nvPr>
            <p:ph type="body" sz="quarter" idx="15"/>
          </p:nvPr>
        </p:nvSpPr>
        <p:spPr/>
        <p:txBody>
          <a:bodyPr/>
          <a:lstStyle/>
          <a:p>
            <a:r>
              <a:rPr lang="fr-FR" dirty="0" smtClean="0"/>
              <a:t>ASP.NET 5</a:t>
            </a:r>
            <a:endParaRPr lang="fr-FR" dirty="0"/>
          </a:p>
        </p:txBody>
      </p:sp>
    </p:spTree>
    <p:extLst>
      <p:ext uri="{BB962C8B-B14F-4D97-AF65-F5344CB8AC3E}">
        <p14:creationId xmlns:p14="http://schemas.microsoft.com/office/powerpoint/2010/main" val="191765389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2542935" y="1786758"/>
            <a:ext cx="2328851" cy="4302792"/>
          </a:xfrm>
          <a:prstGeom prst="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kern="0" dirty="0">
                <a:gradFill>
                  <a:gsLst>
                    <a:gs pos="0">
                      <a:srgbClr val="FFFFFF"/>
                    </a:gs>
                    <a:gs pos="100000">
                      <a:srgbClr val="FFFFFF"/>
                    </a:gs>
                  </a:gsLst>
                  <a:lin ang="5400000" scaled="0"/>
                </a:gradFill>
              </a:rPr>
              <a:t>Web </a:t>
            </a:r>
            <a:r>
              <a:rPr lang="en-US" sz="2000" kern="0" dirty="0" smtClean="0">
                <a:gradFill>
                  <a:gsLst>
                    <a:gs pos="0">
                      <a:srgbClr val="FFFFFF"/>
                    </a:gs>
                    <a:gs pos="100000">
                      <a:srgbClr val="FFFFFF"/>
                    </a:gs>
                  </a:gsLst>
                  <a:lin ang="5400000" scaled="0"/>
                </a:gradFill>
              </a:rPr>
              <a:t>Pages 2</a:t>
            </a:r>
            <a:endParaRPr lang="en-US" sz="2000" kern="0" dirty="0">
              <a:gradFill>
                <a:gsLst>
                  <a:gs pos="0">
                    <a:srgbClr val="FFFFFF"/>
                  </a:gs>
                  <a:gs pos="100000">
                    <a:srgbClr val="FFFFFF"/>
                  </a:gs>
                </a:gsLst>
                <a:lin ang="5400000" scaled="0"/>
              </a:gradFill>
            </a:endParaRPr>
          </a:p>
        </p:txBody>
      </p:sp>
      <p:sp>
        <p:nvSpPr>
          <p:cNvPr id="38" name="Rectangle 37"/>
          <p:cNvSpPr/>
          <p:nvPr/>
        </p:nvSpPr>
        <p:spPr bwMode="auto">
          <a:xfrm>
            <a:off x="7562859" y="1786758"/>
            <a:ext cx="2344452" cy="4302792"/>
          </a:xfrm>
          <a:prstGeom prst="rect">
            <a:avLst/>
          </a:prstGeom>
          <a:solidFill>
            <a:srgbClr val="7FBA00"/>
          </a:solidFill>
          <a:ln>
            <a:no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defTabSz="914173" fontAlgn="base">
              <a:spcBef>
                <a:spcPct val="0"/>
              </a:spcBef>
              <a:spcAft>
                <a:spcPct val="0"/>
              </a:spcAft>
              <a:defRPr/>
            </a:pPr>
            <a:r>
              <a:rPr lang="en-US" sz="2000" kern="0" dirty="0">
                <a:gradFill>
                  <a:gsLst>
                    <a:gs pos="0">
                      <a:srgbClr val="FFFFFF"/>
                    </a:gs>
                    <a:gs pos="100000">
                      <a:srgbClr val="FFFFFF"/>
                    </a:gs>
                  </a:gsLst>
                  <a:lin ang="5400000" scaled="0"/>
                </a:gradFill>
                <a:latin typeface="Segoe UI"/>
              </a:rPr>
              <a:t>Web </a:t>
            </a:r>
            <a:r>
              <a:rPr lang="en-US" sz="2000" kern="0" dirty="0" smtClean="0">
                <a:gradFill>
                  <a:gsLst>
                    <a:gs pos="0">
                      <a:srgbClr val="FFFFFF"/>
                    </a:gs>
                    <a:gs pos="100000">
                      <a:srgbClr val="FFFFFF"/>
                    </a:gs>
                  </a:gsLst>
                  <a:lin ang="5400000" scaled="0"/>
                </a:gradFill>
                <a:latin typeface="Segoe UI"/>
              </a:rPr>
              <a:t>API 2</a:t>
            </a:r>
            <a:endParaRPr lang="en-US" sz="2000" kern="0"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p>
            <a:r>
              <a:rPr lang="fr-FR" dirty="0" smtClean="0"/>
              <a:t>Avant ASP.NET 5</a:t>
            </a:r>
            <a:endParaRPr lang="fr-FR" dirty="0"/>
          </a:p>
        </p:txBody>
      </p:sp>
      <p:sp>
        <p:nvSpPr>
          <p:cNvPr id="5" name="Text Placeholder 4"/>
          <p:cNvSpPr>
            <a:spLocks noGrp="1"/>
          </p:cNvSpPr>
          <p:nvPr>
            <p:ph type="body" sz="quarter" idx="15"/>
          </p:nvPr>
        </p:nvSpPr>
        <p:spPr/>
        <p:txBody>
          <a:bodyPr/>
          <a:lstStyle/>
          <a:p>
            <a:r>
              <a:rPr lang="fr-FR" dirty="0" smtClean="0"/>
              <a:t>ASP.NET 5</a:t>
            </a:r>
            <a:endParaRPr lang="fr-FR" dirty="0"/>
          </a:p>
        </p:txBody>
      </p:sp>
      <p:sp>
        <p:nvSpPr>
          <p:cNvPr id="22" name="Rectangle 21"/>
          <p:cNvSpPr/>
          <p:nvPr/>
        </p:nvSpPr>
        <p:spPr bwMode="auto">
          <a:xfrm>
            <a:off x="5052897" y="1786758"/>
            <a:ext cx="2330679" cy="4302792"/>
          </a:xfrm>
          <a:prstGeom prst="rect">
            <a:avLst/>
          </a:prstGeom>
          <a:solidFill>
            <a:srgbClr val="0072C6"/>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72000" tIns="72000" rIns="72000" bIns="7200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73" fontAlgn="base">
              <a:spcBef>
                <a:spcPct val="0"/>
              </a:spcBef>
              <a:spcAft>
                <a:spcPct val="0"/>
              </a:spcAft>
              <a:defRPr/>
            </a:pPr>
            <a:r>
              <a:rPr lang="en-US" sz="2000" kern="0" dirty="0" smtClean="0">
                <a:gradFill>
                  <a:gsLst>
                    <a:gs pos="0">
                      <a:srgbClr val="FFFFFF"/>
                    </a:gs>
                    <a:gs pos="100000">
                      <a:srgbClr val="FFFFFF"/>
                    </a:gs>
                  </a:gsLst>
                  <a:lin ang="5400000" scaled="0"/>
                </a:gradFill>
                <a:latin typeface="Segoe UI"/>
              </a:rPr>
              <a:t>MVC 5</a:t>
            </a:r>
            <a:endParaRPr lang="en-US" sz="2000" kern="0" dirty="0">
              <a:gradFill>
                <a:gsLst>
                  <a:gs pos="0">
                    <a:srgbClr val="FFFFFF"/>
                  </a:gs>
                  <a:gs pos="100000">
                    <a:srgbClr val="FFFFFF"/>
                  </a:gs>
                </a:gsLst>
                <a:lin ang="5400000" scaled="0"/>
              </a:gradFill>
              <a:latin typeface="Segoe UI"/>
            </a:endParaRPr>
          </a:p>
        </p:txBody>
      </p:sp>
      <p:sp>
        <p:nvSpPr>
          <p:cNvPr id="25" name="Rectangle 24"/>
          <p:cNvSpPr/>
          <p:nvPr/>
        </p:nvSpPr>
        <p:spPr bwMode="auto">
          <a:xfrm>
            <a:off x="2722218" y="2324607"/>
            <a:ext cx="4482075" cy="448208"/>
          </a:xfrm>
          <a:prstGeom prst="rect">
            <a:avLst/>
          </a:prstGeom>
          <a:solidFill>
            <a:srgbClr val="505050"/>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73" fontAlgn="base">
              <a:spcBef>
                <a:spcPct val="0"/>
              </a:spcBef>
              <a:spcAft>
                <a:spcPct val="0"/>
              </a:spcAft>
              <a:defRPr/>
            </a:pPr>
            <a:r>
              <a:rPr lang="en-US" sz="1961" kern="0" dirty="0">
                <a:gradFill>
                  <a:gsLst>
                    <a:gs pos="0">
                      <a:srgbClr val="FFFFFF"/>
                    </a:gs>
                    <a:gs pos="100000">
                      <a:srgbClr val="FFFFFF"/>
                    </a:gs>
                  </a:gsLst>
                  <a:lin ang="5400000" scaled="0"/>
                </a:gradFill>
                <a:latin typeface="Segoe UI"/>
              </a:rPr>
              <a:t>Razor</a:t>
            </a:r>
          </a:p>
        </p:txBody>
      </p:sp>
      <p:sp>
        <p:nvSpPr>
          <p:cNvPr id="26" name="Rectangle 25"/>
          <p:cNvSpPr/>
          <p:nvPr/>
        </p:nvSpPr>
        <p:spPr bwMode="auto">
          <a:xfrm>
            <a:off x="2725875" y="2860925"/>
            <a:ext cx="1968457" cy="448208"/>
          </a:xfrm>
          <a:prstGeom prst="rect">
            <a:avLst/>
          </a:prstGeom>
          <a:solidFill>
            <a:srgbClr val="442359"/>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73" fontAlgn="base">
              <a:spcBef>
                <a:spcPct val="0"/>
              </a:spcBef>
              <a:spcAft>
                <a:spcPct val="0"/>
              </a:spcAft>
              <a:defRPr/>
            </a:pPr>
            <a:r>
              <a:rPr lang="en-US" sz="1961" kern="0" dirty="0">
                <a:gradFill>
                  <a:gsLst>
                    <a:gs pos="0">
                      <a:srgbClr val="FFFFFF"/>
                    </a:gs>
                    <a:gs pos="100000">
                      <a:srgbClr val="FFFFFF"/>
                    </a:gs>
                  </a:gsLst>
                  <a:lin ang="5400000" scaled="0"/>
                </a:gradFill>
                <a:latin typeface="Segoe UI"/>
              </a:rPr>
              <a:t>HTML Helpers</a:t>
            </a:r>
          </a:p>
        </p:txBody>
      </p:sp>
      <p:sp>
        <p:nvSpPr>
          <p:cNvPr id="27" name="Rectangle 26"/>
          <p:cNvSpPr/>
          <p:nvPr/>
        </p:nvSpPr>
        <p:spPr bwMode="auto">
          <a:xfrm>
            <a:off x="5235836" y="2860925"/>
            <a:ext cx="1968457" cy="448208"/>
          </a:xfrm>
          <a:prstGeom prst="rect">
            <a:avLst/>
          </a:prstGeom>
          <a:solidFill>
            <a:srgbClr val="00518E"/>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73" fontAlgn="base">
              <a:spcBef>
                <a:spcPct val="0"/>
              </a:spcBef>
              <a:spcAft>
                <a:spcPct val="0"/>
              </a:spcAft>
              <a:defRPr/>
            </a:pPr>
            <a:r>
              <a:rPr lang="en-US" sz="1961" kern="0" dirty="0">
                <a:gradFill>
                  <a:gsLst>
                    <a:gs pos="0">
                      <a:srgbClr val="FFFFFF"/>
                    </a:gs>
                    <a:gs pos="100000">
                      <a:srgbClr val="FFFFFF"/>
                    </a:gs>
                  </a:gsLst>
                  <a:lin ang="5400000" scaled="0"/>
                </a:gradFill>
                <a:latin typeface="Segoe UI"/>
              </a:rPr>
              <a:t>HTML Helpers</a:t>
            </a:r>
          </a:p>
        </p:txBody>
      </p:sp>
      <p:sp>
        <p:nvSpPr>
          <p:cNvPr id="28" name="Rectangle 27"/>
          <p:cNvSpPr/>
          <p:nvPr/>
        </p:nvSpPr>
        <p:spPr bwMode="auto">
          <a:xfrm>
            <a:off x="5234008" y="3397242"/>
            <a:ext cx="1968457" cy="448208"/>
          </a:xfrm>
          <a:prstGeom prst="rect">
            <a:avLst/>
          </a:prstGeom>
          <a:solidFill>
            <a:srgbClr val="00518E"/>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73" fontAlgn="base">
              <a:spcBef>
                <a:spcPct val="0"/>
              </a:spcBef>
              <a:spcAft>
                <a:spcPct val="0"/>
              </a:spcAft>
              <a:defRPr/>
            </a:pPr>
            <a:r>
              <a:rPr lang="en-US" sz="1961" kern="0" dirty="0">
                <a:gradFill>
                  <a:gsLst>
                    <a:gs pos="0">
                      <a:srgbClr val="FFFFFF"/>
                    </a:gs>
                    <a:gs pos="100000">
                      <a:srgbClr val="FFFFFF"/>
                    </a:gs>
                  </a:gsLst>
                  <a:lin ang="5400000" scaled="0"/>
                </a:gradFill>
                <a:latin typeface="Segoe UI"/>
              </a:rPr>
              <a:t>Controllers</a:t>
            </a:r>
          </a:p>
        </p:txBody>
      </p:sp>
      <p:sp>
        <p:nvSpPr>
          <p:cNvPr id="29" name="Rectangle 28"/>
          <p:cNvSpPr/>
          <p:nvPr/>
        </p:nvSpPr>
        <p:spPr bwMode="auto">
          <a:xfrm>
            <a:off x="7743971" y="3395929"/>
            <a:ext cx="1968457" cy="448208"/>
          </a:xfrm>
          <a:prstGeom prst="rect">
            <a:avLst/>
          </a:prstGeom>
          <a:solidFill>
            <a:srgbClr val="258244">
              <a:lumMod val="50000"/>
            </a:srgbClr>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73" fontAlgn="base">
              <a:spcBef>
                <a:spcPct val="0"/>
              </a:spcBef>
              <a:spcAft>
                <a:spcPct val="0"/>
              </a:spcAft>
              <a:defRPr/>
            </a:pPr>
            <a:r>
              <a:rPr lang="en-US" sz="1961" kern="0" dirty="0">
                <a:gradFill>
                  <a:gsLst>
                    <a:gs pos="0">
                      <a:srgbClr val="FFFFFF"/>
                    </a:gs>
                    <a:gs pos="100000">
                      <a:srgbClr val="FFFFFF"/>
                    </a:gs>
                  </a:gsLst>
                  <a:lin ang="5400000" scaled="0"/>
                </a:gradFill>
                <a:latin typeface="Segoe UI"/>
              </a:rPr>
              <a:t>Controllers</a:t>
            </a:r>
          </a:p>
        </p:txBody>
      </p:sp>
      <p:sp>
        <p:nvSpPr>
          <p:cNvPr id="30" name="Rectangle 29"/>
          <p:cNvSpPr/>
          <p:nvPr/>
        </p:nvSpPr>
        <p:spPr bwMode="auto">
          <a:xfrm>
            <a:off x="5234008" y="3932246"/>
            <a:ext cx="1968457" cy="448208"/>
          </a:xfrm>
          <a:prstGeom prst="rect">
            <a:avLst/>
          </a:prstGeom>
          <a:solidFill>
            <a:srgbClr val="00518E"/>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73" fontAlgn="base">
              <a:spcBef>
                <a:spcPct val="0"/>
              </a:spcBef>
              <a:spcAft>
                <a:spcPct val="0"/>
              </a:spcAft>
              <a:defRPr/>
            </a:pPr>
            <a:r>
              <a:rPr lang="en-US" sz="1961" kern="0" dirty="0">
                <a:gradFill>
                  <a:gsLst>
                    <a:gs pos="0">
                      <a:srgbClr val="FFFFFF"/>
                    </a:gs>
                    <a:gs pos="100000">
                      <a:srgbClr val="FFFFFF"/>
                    </a:gs>
                  </a:gsLst>
                  <a:lin ang="5400000" scaled="0"/>
                </a:gradFill>
                <a:latin typeface="Segoe UI"/>
              </a:rPr>
              <a:t>Actions</a:t>
            </a:r>
          </a:p>
        </p:txBody>
      </p:sp>
      <p:sp>
        <p:nvSpPr>
          <p:cNvPr id="31" name="Rectangle 30"/>
          <p:cNvSpPr/>
          <p:nvPr/>
        </p:nvSpPr>
        <p:spPr bwMode="auto">
          <a:xfrm>
            <a:off x="7743971" y="3930933"/>
            <a:ext cx="1968457" cy="448208"/>
          </a:xfrm>
          <a:prstGeom prst="rect">
            <a:avLst/>
          </a:prstGeom>
          <a:solidFill>
            <a:srgbClr val="258244">
              <a:lumMod val="50000"/>
            </a:srgbClr>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73" fontAlgn="base">
              <a:spcBef>
                <a:spcPct val="0"/>
              </a:spcBef>
              <a:spcAft>
                <a:spcPct val="0"/>
              </a:spcAft>
              <a:defRPr/>
            </a:pPr>
            <a:r>
              <a:rPr lang="en-US" sz="1961" kern="0" dirty="0">
                <a:gradFill>
                  <a:gsLst>
                    <a:gs pos="0">
                      <a:srgbClr val="FFFFFF"/>
                    </a:gs>
                    <a:gs pos="100000">
                      <a:srgbClr val="FFFFFF"/>
                    </a:gs>
                  </a:gsLst>
                  <a:lin ang="5400000" scaled="0"/>
                </a:gradFill>
                <a:latin typeface="Segoe UI"/>
              </a:rPr>
              <a:t>Actions</a:t>
            </a:r>
          </a:p>
        </p:txBody>
      </p:sp>
      <p:sp>
        <p:nvSpPr>
          <p:cNvPr id="32" name="Rectangle 31"/>
          <p:cNvSpPr/>
          <p:nvPr/>
        </p:nvSpPr>
        <p:spPr bwMode="auto">
          <a:xfrm>
            <a:off x="5234008" y="4470095"/>
            <a:ext cx="1968457" cy="448208"/>
          </a:xfrm>
          <a:prstGeom prst="rect">
            <a:avLst/>
          </a:prstGeom>
          <a:solidFill>
            <a:srgbClr val="00518E"/>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73" fontAlgn="base">
              <a:spcBef>
                <a:spcPct val="0"/>
              </a:spcBef>
              <a:spcAft>
                <a:spcPct val="0"/>
              </a:spcAft>
              <a:defRPr/>
            </a:pPr>
            <a:r>
              <a:rPr lang="en-US" sz="1961" kern="0" dirty="0">
                <a:gradFill>
                  <a:gsLst>
                    <a:gs pos="0">
                      <a:srgbClr val="FFFFFF"/>
                    </a:gs>
                    <a:gs pos="100000">
                      <a:srgbClr val="FFFFFF"/>
                    </a:gs>
                  </a:gsLst>
                  <a:lin ang="5400000" scaled="0"/>
                </a:gradFill>
                <a:latin typeface="Segoe UI"/>
              </a:rPr>
              <a:t>Filters</a:t>
            </a:r>
          </a:p>
        </p:txBody>
      </p:sp>
      <p:sp>
        <p:nvSpPr>
          <p:cNvPr id="33" name="Rectangle 32"/>
          <p:cNvSpPr/>
          <p:nvPr/>
        </p:nvSpPr>
        <p:spPr bwMode="auto">
          <a:xfrm>
            <a:off x="7743971" y="4468782"/>
            <a:ext cx="1968457" cy="448208"/>
          </a:xfrm>
          <a:prstGeom prst="rect">
            <a:avLst/>
          </a:prstGeom>
          <a:solidFill>
            <a:srgbClr val="258244">
              <a:lumMod val="50000"/>
            </a:srgbClr>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73" fontAlgn="base">
              <a:spcBef>
                <a:spcPct val="0"/>
              </a:spcBef>
              <a:spcAft>
                <a:spcPct val="0"/>
              </a:spcAft>
              <a:defRPr/>
            </a:pPr>
            <a:r>
              <a:rPr lang="en-US" sz="1961" kern="0" dirty="0">
                <a:gradFill>
                  <a:gsLst>
                    <a:gs pos="0">
                      <a:srgbClr val="FFFFFF"/>
                    </a:gs>
                    <a:gs pos="100000">
                      <a:srgbClr val="FFFFFF"/>
                    </a:gs>
                  </a:gsLst>
                  <a:lin ang="5400000" scaled="0"/>
                </a:gradFill>
                <a:latin typeface="Segoe UI"/>
              </a:rPr>
              <a:t>Filters</a:t>
            </a:r>
          </a:p>
        </p:txBody>
      </p:sp>
      <p:sp>
        <p:nvSpPr>
          <p:cNvPr id="34" name="Rectangle 33"/>
          <p:cNvSpPr/>
          <p:nvPr/>
        </p:nvSpPr>
        <p:spPr bwMode="auto">
          <a:xfrm>
            <a:off x="5234008" y="5005099"/>
            <a:ext cx="1968457" cy="448208"/>
          </a:xfrm>
          <a:prstGeom prst="rect">
            <a:avLst/>
          </a:prstGeom>
          <a:solidFill>
            <a:srgbClr val="00518E"/>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73" fontAlgn="base">
              <a:spcBef>
                <a:spcPct val="0"/>
              </a:spcBef>
              <a:spcAft>
                <a:spcPct val="0"/>
              </a:spcAft>
              <a:defRPr/>
            </a:pPr>
            <a:r>
              <a:rPr lang="en-US" sz="1961" kern="0" dirty="0">
                <a:gradFill>
                  <a:gsLst>
                    <a:gs pos="0">
                      <a:srgbClr val="FFFFFF"/>
                    </a:gs>
                    <a:gs pos="100000">
                      <a:srgbClr val="FFFFFF"/>
                    </a:gs>
                  </a:gsLst>
                  <a:lin ang="5400000" scaled="0"/>
                </a:gradFill>
                <a:latin typeface="Segoe UI"/>
              </a:rPr>
              <a:t>Model binding</a:t>
            </a:r>
          </a:p>
        </p:txBody>
      </p:sp>
      <p:sp>
        <p:nvSpPr>
          <p:cNvPr id="35" name="Rectangle 34"/>
          <p:cNvSpPr/>
          <p:nvPr/>
        </p:nvSpPr>
        <p:spPr bwMode="auto">
          <a:xfrm>
            <a:off x="7743971" y="5003786"/>
            <a:ext cx="1968457" cy="448208"/>
          </a:xfrm>
          <a:prstGeom prst="rect">
            <a:avLst/>
          </a:prstGeom>
          <a:solidFill>
            <a:srgbClr val="258244">
              <a:lumMod val="50000"/>
            </a:srgbClr>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73" fontAlgn="base">
              <a:spcBef>
                <a:spcPct val="0"/>
              </a:spcBef>
              <a:spcAft>
                <a:spcPct val="0"/>
              </a:spcAft>
              <a:defRPr/>
            </a:pPr>
            <a:r>
              <a:rPr lang="en-US" sz="1961" kern="0" dirty="0">
                <a:gradFill>
                  <a:gsLst>
                    <a:gs pos="0">
                      <a:srgbClr val="FFFFFF"/>
                    </a:gs>
                    <a:gs pos="100000">
                      <a:srgbClr val="FFFFFF"/>
                    </a:gs>
                  </a:gsLst>
                  <a:lin ang="5400000" scaled="0"/>
                </a:gradFill>
                <a:latin typeface="Segoe UI"/>
              </a:rPr>
              <a:t>Model binding</a:t>
            </a:r>
          </a:p>
        </p:txBody>
      </p:sp>
      <p:sp>
        <p:nvSpPr>
          <p:cNvPr id="36" name="Rectangle 35"/>
          <p:cNvSpPr/>
          <p:nvPr/>
        </p:nvSpPr>
        <p:spPr bwMode="auto">
          <a:xfrm>
            <a:off x="5234008" y="5538790"/>
            <a:ext cx="1968457" cy="448208"/>
          </a:xfrm>
          <a:prstGeom prst="rect">
            <a:avLst/>
          </a:prstGeom>
          <a:solidFill>
            <a:srgbClr val="00518E"/>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73" fontAlgn="base">
              <a:spcBef>
                <a:spcPct val="0"/>
              </a:spcBef>
              <a:spcAft>
                <a:spcPct val="0"/>
              </a:spcAft>
              <a:defRPr/>
            </a:pPr>
            <a:r>
              <a:rPr lang="en-US" sz="1467" kern="0" dirty="0">
                <a:gradFill>
                  <a:gsLst>
                    <a:gs pos="0">
                      <a:srgbClr val="FFFFFF"/>
                    </a:gs>
                    <a:gs pos="100000">
                      <a:srgbClr val="FFFFFF"/>
                    </a:gs>
                  </a:gsLst>
                  <a:lin ang="5400000" scaled="0"/>
                </a:gradFill>
                <a:latin typeface="Segoe UI"/>
              </a:rPr>
              <a:t>Dependency Resolver</a:t>
            </a:r>
          </a:p>
        </p:txBody>
      </p:sp>
      <p:sp>
        <p:nvSpPr>
          <p:cNvPr id="37" name="Rectangle 36"/>
          <p:cNvSpPr/>
          <p:nvPr/>
        </p:nvSpPr>
        <p:spPr bwMode="auto">
          <a:xfrm>
            <a:off x="7743971" y="5537477"/>
            <a:ext cx="1968457" cy="448208"/>
          </a:xfrm>
          <a:prstGeom prst="rect">
            <a:avLst/>
          </a:prstGeom>
          <a:solidFill>
            <a:srgbClr val="258244">
              <a:lumMod val="50000"/>
            </a:srgbClr>
          </a:solidFill>
          <a:ln w="10795" cap="flat" cmpd="sng" algn="ctr">
            <a:noFill/>
            <a:prstDash val="solid"/>
            <a:headEnd type="none" w="med" len="med"/>
            <a:tailEnd type="none" w="med" len="med"/>
          </a:ln>
          <a:effectLst>
            <a:outerShdw blurRad="50800" dist="38100" dir="2700000" algn="tl" rotWithShape="0">
              <a:prstClr val="black">
                <a:alpha val="40000"/>
              </a:prstClr>
            </a:outerShdw>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173" fontAlgn="base">
              <a:spcBef>
                <a:spcPct val="0"/>
              </a:spcBef>
              <a:spcAft>
                <a:spcPct val="0"/>
              </a:spcAft>
              <a:defRPr/>
            </a:pPr>
            <a:r>
              <a:rPr lang="en-US" sz="1467" kern="0" dirty="0">
                <a:gradFill>
                  <a:gsLst>
                    <a:gs pos="0">
                      <a:srgbClr val="FFFFFF"/>
                    </a:gs>
                    <a:gs pos="100000">
                      <a:srgbClr val="FFFFFF"/>
                    </a:gs>
                  </a:gsLst>
                  <a:lin ang="5400000" scaled="0"/>
                </a:gradFill>
                <a:latin typeface="Segoe UI"/>
              </a:rPr>
              <a:t>Dependency Resolver</a:t>
            </a:r>
          </a:p>
        </p:txBody>
      </p:sp>
      <p:sp>
        <p:nvSpPr>
          <p:cNvPr id="51" name="Text Placeholder 3"/>
          <p:cNvSpPr>
            <a:spLocks noGrp="1"/>
          </p:cNvSpPr>
          <p:nvPr>
            <p:ph type="body" sz="quarter" idx="14"/>
          </p:nvPr>
        </p:nvSpPr>
        <p:spPr>
          <a:xfrm>
            <a:off x="274638" y="904974"/>
            <a:ext cx="11888787" cy="443365"/>
          </a:xfrm>
        </p:spPr>
        <p:txBody>
          <a:bodyPr/>
          <a:lstStyle/>
          <a:p>
            <a:r>
              <a:rPr lang="fr-FR" dirty="0" smtClean="0"/>
              <a:t>Les Framework applicatifs modernes</a:t>
            </a:r>
            <a:endParaRPr lang="fr-FR" dirty="0"/>
          </a:p>
        </p:txBody>
      </p:sp>
    </p:spTree>
    <p:extLst>
      <p:ext uri="{BB962C8B-B14F-4D97-AF65-F5344CB8AC3E}">
        <p14:creationId xmlns:p14="http://schemas.microsoft.com/office/powerpoint/2010/main" val="228457710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HITE TEMPLATE">
  <a:themeElements>
    <a:clrScheme name="MSVID White and Purple">
      <a:dk1>
        <a:srgbClr val="505050"/>
      </a:dk1>
      <a:lt1>
        <a:srgbClr val="FFFFFF"/>
      </a:lt1>
      <a:dk2>
        <a:srgbClr val="5C2D91"/>
      </a:dk2>
      <a:lt2>
        <a:srgbClr val="E7DCF4"/>
      </a:lt2>
      <a:accent1>
        <a:srgbClr val="5C2D91"/>
      </a:accent1>
      <a:accent2>
        <a:srgbClr val="B4009E"/>
      </a:accent2>
      <a:accent3>
        <a:srgbClr val="32145A"/>
      </a:accent3>
      <a:accent4>
        <a:srgbClr val="0078D7"/>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bodyPr vert="horz" lIns="91440" tIns="45720" rIns="91440" bIns="45720" rtlCol="0" anchor="ctr"/>
      <a:lstStyle>
        <a:defPPr>
          <a:defRPr dirty="0" smtClean="0"/>
        </a:defPPr>
      </a:lstStyle>
    </a:txDef>
  </a:objectDefaults>
  <a:extraClrSchemeLst/>
  <a:extLst>
    <a:ext uri="{05A4C25C-085E-4340-85A3-A5531E510DB2}">
      <thm15:themeFamily xmlns:thm15="http://schemas.microsoft.com/office/thememl/2012/main" name="Template Techdays 2015.potx" id="{927978C5-0A74-4CF6-A016-C276384D08CB}" vid="{27EA675C-1438-40C5-892C-9271A9830D01}"/>
    </a:ext>
  </a:extLst>
</a:theme>
</file>

<file path=ppt/theme/theme2.xml><?xml version="1.0" encoding="utf-8"?>
<a:theme xmlns:a="http://schemas.openxmlformats.org/drawingml/2006/main" name="5-30688_Visual_Studio_2015_Template">
  <a:themeElements>
    <a:clrScheme name="VS 2015 2">
      <a:dk1>
        <a:srgbClr val="141414"/>
      </a:dk1>
      <a:lt1>
        <a:srgbClr val="FFFFFF"/>
      </a:lt1>
      <a:dk2>
        <a:srgbClr val="5C2D91"/>
      </a:dk2>
      <a:lt2>
        <a:srgbClr val="E6E6E6"/>
      </a:lt2>
      <a:accent1>
        <a:srgbClr val="0072C6"/>
      </a:accent1>
      <a:accent2>
        <a:srgbClr val="32145A"/>
      </a:accent2>
      <a:accent3>
        <a:srgbClr val="BAD80A"/>
      </a:accent3>
      <a:accent4>
        <a:srgbClr val="5C005C"/>
      </a:accent4>
      <a:accent5>
        <a:srgbClr val="B4009E"/>
      </a:accent5>
      <a:accent6>
        <a:srgbClr val="00188F"/>
      </a:accent6>
      <a:hlink>
        <a:srgbClr val="FFB900"/>
      </a:hlink>
      <a:folHlink>
        <a:srgbClr val="FFB900"/>
      </a:folHlink>
    </a:clrScheme>
    <a:fontScheme name="Custom 1">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Visual_Studio_2015_Template.potx" id="{EC59CB16-480C-4D3F-BA30-697B88BB06EB}" vid="{B42E3840-171E-4650-9643-23F6BC610EE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docProps/app.xml><?xml version="1.0" encoding="utf-8"?>
<Properties xmlns="http://schemas.openxmlformats.org/officeDocument/2006/extended-properties" xmlns:vt="http://schemas.openxmlformats.org/officeDocument/2006/docPropsVTypes">
  <Template/>
  <TotalTime>0</TotalTime>
  <Words>1098</Words>
  <Application>Microsoft Office PowerPoint</Application>
  <PresentationFormat>Custom</PresentationFormat>
  <Paragraphs>260</Paragraphs>
  <Slides>22</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Calibri</vt:lpstr>
      <vt:lpstr>Segoe Pro Display Light</vt:lpstr>
      <vt:lpstr>Segoe UI</vt:lpstr>
      <vt:lpstr>Segoe UI Light</vt:lpstr>
      <vt:lpstr>Segoe UI Semilight</vt:lpstr>
      <vt:lpstr>Wingdings</vt:lpstr>
      <vt:lpstr>WHITE TEMPLATE</vt:lpstr>
      <vt:lpstr>5-30688_Visual_Studio_2015_Template</vt:lpstr>
      <vt:lpstr>PowerPoint Presentation</vt:lpstr>
      <vt:lpstr>La révolution ASP.NET 5 !</vt:lpstr>
      <vt:lpstr>Le futur de .NET</vt:lpstr>
      <vt:lpstr>Un peu d’histoire</vt:lpstr>
      <vt:lpstr>Le web en 1996</vt:lpstr>
      <vt:lpstr>Un peu d’histoire</vt:lpstr>
      <vt:lpstr>ASP.NET 5</vt:lpstr>
      <vt:lpstr>ASP.NET 5</vt:lpstr>
      <vt:lpstr>Avant ASP.NET 5</vt:lpstr>
      <vt:lpstr>Avec ASP.NET 5</vt:lpstr>
      <vt:lpstr>ASP.NET 5</vt:lpstr>
      <vt:lpstr>Sous le capot</vt:lpstr>
      <vt:lpstr>ASP.NET 5</vt:lpstr>
      <vt:lpstr>Conteneurs Docker</vt:lpstr>
      <vt:lpstr>Conteneurs Docker</vt:lpstr>
      <vt:lpstr>ASP.NET 5</vt:lpstr>
      <vt:lpstr>Roadmap</vt:lpstr>
      <vt:lpstr>Conclusion</vt:lpstr>
      <vt:lpstr>Ressources</vt:lpstr>
      <vt:lpstr>Démarrez avec votre Azure</vt:lpstr>
      <vt:lpstr>Soirée de lancement Visual Studio 2015</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2015-10-27T21:44:09Z</dcterms:created>
  <dcterms:modified xsi:type="dcterms:W3CDTF">2015-10-27T21:44:18Z</dcterms:modified>
</cp:coreProperties>
</file>