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 id="2147484178" r:id="rId2"/>
  </p:sldMasterIdLst>
  <p:notesMasterIdLst>
    <p:notesMasterId r:id="rId23"/>
  </p:notesMasterIdLst>
  <p:handoutMasterIdLst>
    <p:handoutMasterId r:id="rId24"/>
  </p:handoutMasterIdLst>
  <p:sldIdLst>
    <p:sldId id="283" r:id="rId3"/>
    <p:sldId id="264" r:id="rId4"/>
    <p:sldId id="285" r:id="rId5"/>
    <p:sldId id="287" r:id="rId6"/>
    <p:sldId id="288" r:id="rId7"/>
    <p:sldId id="290" r:id="rId8"/>
    <p:sldId id="293" r:id="rId9"/>
    <p:sldId id="289" r:id="rId10"/>
    <p:sldId id="300" r:id="rId11"/>
    <p:sldId id="294" r:id="rId12"/>
    <p:sldId id="301" r:id="rId13"/>
    <p:sldId id="295" r:id="rId14"/>
    <p:sldId id="297" r:id="rId15"/>
    <p:sldId id="298" r:id="rId16"/>
    <p:sldId id="299" r:id="rId17"/>
    <p:sldId id="302" r:id="rId18"/>
    <p:sldId id="268" r:id="rId19"/>
    <p:sldId id="303" r:id="rId20"/>
    <p:sldId id="304" r:id="rId21"/>
    <p:sldId id="284" r:id="rId2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18ECC4-6DAC-46EB-A4D7-F444844EA491}">
          <p14:sldIdLst>
            <p14:sldId id="283"/>
            <p14:sldId id="264"/>
            <p14:sldId id="285"/>
            <p14:sldId id="287"/>
            <p14:sldId id="288"/>
            <p14:sldId id="290"/>
            <p14:sldId id="293"/>
            <p14:sldId id="289"/>
            <p14:sldId id="300"/>
            <p14:sldId id="294"/>
            <p14:sldId id="301"/>
            <p14:sldId id="295"/>
            <p14:sldId id="297"/>
            <p14:sldId id="298"/>
            <p14:sldId id="299"/>
            <p14:sldId id="302"/>
            <p14:sldId id="268"/>
            <p14:sldId id="303"/>
            <p14:sldId id="304"/>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B4F96"/>
    <a:srgbClr val="A5397D"/>
    <a:srgbClr val="505050"/>
    <a:srgbClr val="E0397F"/>
    <a:srgbClr val="4DAB88"/>
    <a:srgbClr val="417B6A"/>
    <a:srgbClr val="9F568D"/>
    <a:srgbClr val="4A304F"/>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69620" autoAdjust="0"/>
  </p:normalViewPr>
  <p:slideViewPr>
    <p:cSldViewPr>
      <p:cViewPr varScale="1">
        <p:scale>
          <a:sx n="84" d="100"/>
          <a:sy n="84" d="100"/>
        </p:scale>
        <p:origin x="1651" y="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howGuides="1">
      <p:cViewPr varScale="1">
        <p:scale>
          <a:sx n="70" d="100"/>
          <a:sy n="70" d="100"/>
        </p:scale>
        <p:origin x="32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1C0668-F1D3-4298-A05C-4A858F03D7BF}" type="datetime8">
              <a:rPr lang="en-US" smtClean="0">
                <a:latin typeface="Segoe UI" pitchFamily="34" charset="0"/>
              </a:rPr>
              <a:t>10/27/2015 10:44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AEE4CA52-5E5C-4954-9A88-88781D912DF9}" type="datetime8">
              <a:rPr lang="en-US" smtClean="0"/>
              <a:t>10/27/2015 10:44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4761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713243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312128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0314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a:prstGeom prst="rect">
            <a:avLst/>
          </a:prstGeom>
        </p:spPr>
      </p:sp>
      <p:sp>
        <p:nvSpPr>
          <p:cNvPr id="3" name="Notes Placeholder 2"/>
          <p:cNvSpPr>
            <a:spLocks noGrp="1"/>
          </p:cNvSpPr>
          <p:nvPr>
            <p:ph type="body" idx="1"/>
          </p:nvPr>
        </p:nvSpPr>
        <p:spPr>
          <a:xfrm>
            <a:off x="914400" y="3257550"/>
            <a:ext cx="7315200" cy="3086100"/>
          </a:xfrm>
          <a:prstGeom prst="rect">
            <a:avLst/>
          </a:prstGeom>
        </p:spPr>
        <p:txBody>
          <a:bodyPr>
            <a:normAutofit/>
          </a:bodyPr>
          <a:lstStyle/>
          <a:p>
            <a:endParaRPr lang="en-US" dirty="0"/>
          </a:p>
        </p:txBody>
      </p:sp>
      <p:sp>
        <p:nvSpPr>
          <p:cNvPr id="4" name="Date Placeholder 3"/>
          <p:cNvSpPr>
            <a:spLocks noGrp="1"/>
          </p:cNvSpPr>
          <p:nvPr>
            <p:ph type="dt" idx="10"/>
          </p:nvPr>
        </p:nvSpPr>
        <p:spPr>
          <a:xfrm>
            <a:off x="5179484" y="0"/>
            <a:ext cx="3962400" cy="342900"/>
          </a:xfrm>
          <a:prstGeom prst="rect">
            <a:avLst/>
          </a:prstGeom>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2CB8296B-8E3A-4B2C-9983-2A2FCC44FCAD}"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10/27/2015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0" y="6513910"/>
            <a:ext cx="8229600" cy="342900"/>
          </a:xfrm>
          <a:prstGeom prst="rect">
            <a:avLst/>
          </a:prstGeom>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t>© 2012 Microsoft Corporation. All rights reserved. Microsoft, Windows, Windows Vista and other product names are or may be registered trademarks and/or trademarks in the U.S. and/or other countries.</a:t>
            </a:r>
          </a:p>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br>
            <a:r>
              <a:rPr kumimoji="0" lang="en-US" sz="1200" b="0" i="0" u="none" strike="noStrike" kern="1200" cap="none" spc="0" normalizeH="0" baseline="0" noProof="0" dirty="0" smtClean="0">
                <a:ln>
                  <a:noFill/>
                </a:ln>
                <a:solidFill>
                  <a:srgbClr val="000000"/>
                </a:solidFill>
                <a:effectLst/>
                <a:uLnTx/>
                <a:uFillTx/>
                <a:latin typeface="Segoe UI Light" pitchFamily="34" charset="0"/>
                <a:ea typeface="+mn-ea"/>
                <a:cs typeface="+mn-cs"/>
              </a:rPr>
              <a:t>MICROSOFT MAKES NO WARRANTIES, EXPRESS, IMPLIED OR STATUTORY, AS TO THE INFORMATION IN THIS PRESENTATION.</a:t>
            </a:r>
          </a:p>
        </p:txBody>
      </p:sp>
      <p:sp>
        <p:nvSpPr>
          <p:cNvPr id="7" name="Slide Number Placeholder 6"/>
          <p:cNvSpPr>
            <a:spLocks noGrp="1"/>
          </p:cNvSpPr>
          <p:nvPr>
            <p:ph type="sldNum" sz="quarter" idx="12"/>
          </p:nvPr>
        </p:nvSpPr>
        <p:spPr>
          <a:xfrm>
            <a:off x="8229599" y="6513910"/>
            <a:ext cx="912284" cy="342900"/>
          </a:xfrm>
          <a:prstGeom prst="rect">
            <a:avLst/>
          </a:prstGeom>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Header Placeholder 7"/>
          <p:cNvSpPr>
            <a:spLocks noGrp="1"/>
          </p:cNvSpPr>
          <p:nvPr>
            <p:ph type="hdr" sz="quarter" idx="13"/>
          </p:nvPr>
        </p:nvSpPr>
        <p:spPr>
          <a:xfrm>
            <a:off x="0" y="0"/>
            <a:ext cx="3962400" cy="342900"/>
          </a:xfrm>
          <a:prstGeom prst="rect">
            <a:avLst/>
          </a:prstGeom>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Microsoft Consumer Channels and Central Marketing Group</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8670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3617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4201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003721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3483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76188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545552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6679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EE4CA52-5E5C-4954-9A88-88781D912DF9}" type="datetime8">
              <a:rPr lang="en-US" smtClean="0"/>
              <a:t>10/27/2015 10:44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0926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1">
    <p:spTree>
      <p:nvGrpSpPr>
        <p:cNvPr id="1" name=""/>
        <p:cNvGrpSpPr/>
        <p:nvPr/>
      </p:nvGrpSpPr>
      <p:grpSpPr>
        <a:xfrm>
          <a:off x="0" y="0"/>
          <a:ext cx="0" cy="0"/>
          <a:chOff x="0" y="0"/>
          <a:chExt cx="0" cy="0"/>
        </a:xfrm>
      </p:grpSpPr>
      <p:pic>
        <p:nvPicPr>
          <p:cNvPr id="4" name="Imag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63" y="-1"/>
            <a:ext cx="12432549" cy="6994525"/>
          </a:xfrm>
          <a:prstGeom prst="rect">
            <a:avLst/>
          </a:prstGeom>
        </p:spPr>
      </p:pic>
      <p:sp>
        <p:nvSpPr>
          <p:cNvPr id="6" name="ZoneTexte 12"/>
          <p:cNvSpPr txBox="1"/>
          <p:nvPr userDrawn="1"/>
        </p:nvSpPr>
        <p:spPr>
          <a:xfrm>
            <a:off x="461963" y="2788683"/>
            <a:ext cx="5747052" cy="734534"/>
          </a:xfrm>
          <a:prstGeom prst="rect">
            <a:avLst/>
          </a:prstGeom>
          <a:noFill/>
          <a:effectLst>
            <a:glow rad="228600">
              <a:schemeClr val="accent3">
                <a:satMod val="175000"/>
                <a:alpha val="40000"/>
              </a:schemeClr>
            </a:glow>
            <a:innerShdw blurRad="114300">
              <a:prstClr val="black"/>
            </a:innerShdw>
          </a:effectLst>
        </p:spPr>
        <p:txBody>
          <a:bodyPr wrap="none" rtlCol="0">
            <a:spAutoFit/>
          </a:bodyPr>
          <a:lstStyle/>
          <a:p>
            <a:r>
              <a:rPr lang="fr-FR" sz="4080" dirty="0">
                <a:solidFill>
                  <a:prstClr val="white"/>
                </a:solidFill>
                <a:latin typeface="Segoe Pro Display Light" panose="020B0302040504020203" pitchFamily="34" charset="0"/>
              </a:rPr>
              <a:t>AMBIENT  INTELLIGENCE</a:t>
            </a:r>
          </a:p>
        </p:txBody>
      </p:sp>
      <p:sp>
        <p:nvSpPr>
          <p:cNvPr id="13" name="ZoneTexte 13"/>
          <p:cNvSpPr txBox="1"/>
          <p:nvPr userDrawn="1"/>
        </p:nvSpPr>
        <p:spPr>
          <a:xfrm>
            <a:off x="6317945" y="6377582"/>
            <a:ext cx="6116611" cy="523220"/>
          </a:xfrm>
          <a:prstGeom prst="rect">
            <a:avLst/>
          </a:prstGeom>
          <a:noFill/>
        </p:spPr>
        <p:txBody>
          <a:bodyPr wrap="none" rtlCol="0">
            <a:spAutoFit/>
          </a:bodyPr>
          <a:lstStyle/>
          <a:p>
            <a:r>
              <a:rPr lang="fr-FR" sz="2800" dirty="0" smtClean="0">
                <a:solidFill>
                  <a:prstClr val="white"/>
                </a:solidFill>
                <a:effectLst>
                  <a:outerShdw blurRad="38100" dist="38100" dir="2700000" algn="tl">
                    <a:srgbClr val="000000">
                      <a:alpha val="43137"/>
                    </a:srgbClr>
                  </a:outerShdw>
                </a:effectLst>
                <a:cs typeface="Segoe UI" panose="020B0502040204020203" pitchFamily="34" charset="0"/>
              </a:rPr>
              <a:t>#</a:t>
            </a:r>
            <a:r>
              <a:rPr lang="fr-FR" sz="2800" dirty="0" err="1" smtClean="0">
                <a:solidFill>
                  <a:prstClr val="white"/>
                </a:solidFill>
                <a:effectLst>
                  <a:outerShdw blurRad="38100" dist="38100" dir="2700000" algn="tl">
                    <a:srgbClr val="000000">
                      <a:alpha val="43137"/>
                    </a:srgbClr>
                  </a:outerShdw>
                </a:effectLst>
                <a:cs typeface="Segoe UI" panose="020B0502040204020203" pitchFamily="34" charset="0"/>
              </a:rPr>
              <a:t>mstechdays</a:t>
            </a:r>
            <a:r>
              <a:rPr lang="fr-FR" sz="2800" dirty="0" smtClean="0">
                <a:solidFill>
                  <a:prstClr val="white"/>
                </a:solidFill>
                <a:effectLst>
                  <a:outerShdw blurRad="38100" dist="38100" dir="2700000" algn="tl">
                    <a:srgbClr val="000000">
                      <a:alpha val="43137"/>
                    </a:srgbClr>
                  </a:outerShdw>
                </a:effectLst>
                <a:cs typeface="Segoe UI" panose="020B0502040204020203" pitchFamily="34" charset="0"/>
              </a:rPr>
              <a:t>     </a:t>
            </a:r>
            <a:r>
              <a:rPr lang="fr-FR" sz="2800" dirty="0" smtClean="0">
                <a:solidFill>
                  <a:prstClr val="white"/>
                </a:solidFill>
                <a:cs typeface="Segoe UI" panose="020B0502040204020203" pitchFamily="34" charset="0"/>
              </a:rPr>
              <a:t>techdays.microsoft.fr </a:t>
            </a:r>
            <a:endParaRPr lang="fr-FR" sz="2800" dirty="0">
              <a:solidFill>
                <a:prstClr val="white"/>
              </a:solidFill>
              <a:effectLst>
                <a:outerShdw blurRad="38100" dist="38100" dir="2700000" algn="tl">
                  <a:srgbClr val="000000">
                    <a:alpha val="43137"/>
                  </a:srgbClr>
                </a:outerShdw>
              </a:effectLst>
              <a:cs typeface="Segoe UI" panose="020B0502040204020203" pitchFamily="34" charset="0"/>
            </a:endParaRPr>
          </a:p>
        </p:txBody>
      </p:sp>
      <p:pic>
        <p:nvPicPr>
          <p:cNvPr id="14" name="Imag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964" y="342911"/>
            <a:ext cx="2203167" cy="810420"/>
          </a:xfrm>
          <a:prstGeom prst="rect">
            <a:avLst/>
          </a:prstGeom>
        </p:spPr>
      </p:pic>
      <p:grpSp>
        <p:nvGrpSpPr>
          <p:cNvPr id="15" name="Group 14"/>
          <p:cNvGrpSpPr/>
          <p:nvPr userDrawn="1"/>
        </p:nvGrpSpPr>
        <p:grpSpPr>
          <a:xfrm>
            <a:off x="461963" y="1117600"/>
            <a:ext cx="3786188" cy="1455738"/>
            <a:chOff x="461963" y="1117600"/>
            <a:chExt cx="3786188" cy="1455738"/>
          </a:xfrm>
        </p:grpSpPr>
        <p:sp>
          <p:nvSpPr>
            <p:cNvPr id="16" name="AutoShape 3"/>
            <p:cNvSpPr>
              <a:spLocks noChangeAspect="1" noChangeArrowheads="1" noTextEdit="1"/>
            </p:cNvSpPr>
            <p:nvPr/>
          </p:nvSpPr>
          <p:spPr bwMode="auto">
            <a:xfrm>
              <a:off x="461963" y="1292225"/>
              <a:ext cx="35242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8" name="Rectangle 5"/>
            <p:cNvSpPr>
              <a:spLocks noChangeArrowheads="1"/>
            </p:cNvSpPr>
            <p:nvPr/>
          </p:nvSpPr>
          <p:spPr bwMode="auto">
            <a:xfrm>
              <a:off x="461963" y="1125538"/>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tech</a:t>
              </a:r>
              <a:endParaRPr lang="fr-FR" altLang="fr-FR" dirty="0" smtClean="0">
                <a:solidFill>
                  <a:prstClr val="black"/>
                </a:solidFill>
              </a:endParaRPr>
            </a:p>
          </p:txBody>
        </p:sp>
        <p:sp>
          <p:nvSpPr>
            <p:cNvPr id="19" name="Rectangle 6"/>
            <p:cNvSpPr>
              <a:spLocks noChangeArrowheads="1"/>
            </p:cNvSpPr>
            <p:nvPr/>
          </p:nvSpPr>
          <p:spPr bwMode="auto">
            <a:xfrm>
              <a:off x="1995488" y="1117600"/>
              <a:ext cx="19113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days</a:t>
              </a:r>
              <a:endParaRPr lang="fr-FR" altLang="fr-FR" dirty="0" smtClean="0">
                <a:solidFill>
                  <a:prstClr val="black"/>
                </a:solidFill>
              </a:endParaRPr>
            </a:p>
          </p:txBody>
        </p:sp>
        <p:sp>
          <p:nvSpPr>
            <p:cNvPr id="20" name="Rectangle 7"/>
            <p:cNvSpPr>
              <a:spLocks noChangeArrowheads="1"/>
            </p:cNvSpPr>
            <p:nvPr/>
          </p:nvSpPr>
          <p:spPr bwMode="auto">
            <a:xfrm>
              <a:off x="1851026" y="1525588"/>
              <a:ext cx="3190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2700" smtClean="0">
                  <a:solidFill>
                    <a:srgbClr val="FFFFFF"/>
                  </a:solidFill>
                  <a:latin typeface="Segoe UI Light" panose="020B0502040204020203" pitchFamily="34" charset="0"/>
                </a:rPr>
                <a:t>•</a:t>
              </a:r>
              <a:endParaRPr lang="fr-FR" altLang="fr-FR" smtClean="0">
                <a:solidFill>
                  <a:prstClr val="black"/>
                </a:solidFill>
              </a:endParaRPr>
            </a:p>
          </p:txBody>
        </p:sp>
        <p:sp>
          <p:nvSpPr>
            <p:cNvPr id="21" name="Rectangle 8"/>
            <p:cNvSpPr>
              <a:spLocks noChangeArrowheads="1"/>
            </p:cNvSpPr>
            <p:nvPr/>
          </p:nvSpPr>
          <p:spPr bwMode="auto">
            <a:xfrm>
              <a:off x="3030538" y="1895475"/>
              <a:ext cx="1217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4400" dirty="0" smtClean="0">
                  <a:solidFill>
                    <a:srgbClr val="E31A86"/>
                  </a:solidFill>
                  <a:latin typeface="Segoe UI" panose="020B0502040204020203" pitchFamily="34" charset="0"/>
                </a:rPr>
                <a:t>2015</a:t>
              </a:r>
              <a:endParaRPr lang="fr-FR" altLang="fr-FR" sz="2800" dirty="0" smtClean="0">
                <a:solidFill>
                  <a:srgbClr val="E31A86"/>
                </a:solidFill>
              </a:endParaRPr>
            </a:p>
          </p:txBody>
        </p:sp>
        <p:sp>
          <p:nvSpPr>
            <p:cNvPr id="22" name="Rectangle 21"/>
            <p:cNvSpPr/>
            <p:nvPr userDrawn="1"/>
          </p:nvSpPr>
          <p:spPr>
            <a:xfrm>
              <a:off x="1393701" y="1741487"/>
              <a:ext cx="1435008" cy="646331"/>
            </a:xfrm>
            <a:prstGeom prst="rect">
              <a:avLst/>
            </a:prstGeom>
          </p:spPr>
          <p:txBody>
            <a:bodyPr wrap="none">
              <a:spAutoFit/>
            </a:bodyPr>
            <a:lstStyle/>
            <a:p>
              <a:pPr defTabSz="914400"/>
              <a:r>
                <a:rPr lang="fr-FR" altLang="fr-FR" sz="3600" dirty="0" smtClean="0">
                  <a:solidFill>
                    <a:schemeClr val="accent2">
                      <a:lumMod val="60000"/>
                      <a:lumOff val="40000"/>
                    </a:schemeClr>
                  </a:solidFill>
                  <a:latin typeface="Segoe UI Light" panose="020B0502040204020203" pitchFamily="34" charset="0"/>
                </a:rPr>
                <a:t>camps</a:t>
              </a:r>
              <a:endParaRPr lang="fr-FR" altLang="fr-FR" sz="3600" dirty="0" smtClean="0">
                <a:solidFill>
                  <a:schemeClr val="accent2">
                    <a:lumMod val="60000"/>
                    <a:lumOff val="40000"/>
                  </a:schemeClr>
                </a:solidFill>
              </a:endParaRPr>
            </a:p>
          </p:txBody>
        </p:sp>
      </p:grpSp>
    </p:spTree>
    <p:extLst>
      <p:ext uri="{BB962C8B-B14F-4D97-AF65-F5344CB8AC3E}">
        <p14:creationId xmlns:p14="http://schemas.microsoft.com/office/powerpoint/2010/main" val="3148153914"/>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lide de fin">
    <p:spTree>
      <p:nvGrpSpPr>
        <p:cNvPr id="1" name=""/>
        <p:cNvGrpSpPr/>
        <p:nvPr/>
      </p:nvGrpSpPr>
      <p:grpSpPr>
        <a:xfrm>
          <a:off x="0" y="0"/>
          <a:ext cx="0" cy="0"/>
          <a:chOff x="0" y="0"/>
          <a:chExt cx="0" cy="0"/>
        </a:xfrm>
      </p:grpSpPr>
      <p:sp>
        <p:nvSpPr>
          <p:cNvPr id="4" name="Rectangle 3"/>
          <p:cNvSpPr/>
          <p:nvPr userDrawn="1"/>
        </p:nvSpPr>
        <p:spPr bwMode="auto">
          <a:xfrm>
            <a:off x="-19024" y="0"/>
            <a:ext cx="12455500" cy="6994525"/>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solidFill>
                  <a:srgbClr val="FFFFFF"/>
                </a:solidFill>
                <a:cs typeface="Segoe UI" pitchFamily="34" charset="0"/>
              </a:rPr>
              <a:t>© </a:t>
            </a:r>
            <a:r>
              <a:rPr lang="en-US" sz="700" dirty="0" smtClean="0">
                <a:solidFill>
                  <a:srgbClr val="FFFFFF"/>
                </a:solidFill>
                <a:cs typeface="Segoe UI" pitchFamily="34" charset="0"/>
              </a:rPr>
              <a:t>2015 </a:t>
            </a:r>
            <a:r>
              <a:rPr lang="en-US" sz="700" dirty="0">
                <a:solidFill>
                  <a:srgbClr val="FFFFFF"/>
                </a:solidFill>
                <a:cs typeface="Segoe UI" pitchFamily="34" charset="0"/>
              </a:rPr>
              <a:t>Microsoft Corporation. All rights reserved. </a:t>
            </a:r>
          </a:p>
        </p:txBody>
      </p:sp>
      <p:pic>
        <p:nvPicPr>
          <p:cNvPr id="6"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58073" y="1120998"/>
            <a:ext cx="2160164" cy="794602"/>
          </a:xfrm>
          <a:prstGeom prst="rect">
            <a:avLst/>
          </a:prstGeom>
        </p:spPr>
      </p:pic>
      <p:sp>
        <p:nvSpPr>
          <p:cNvPr id="8" name="ZoneTexte 1"/>
          <p:cNvSpPr txBox="1"/>
          <p:nvPr userDrawn="1"/>
        </p:nvSpPr>
        <p:spPr>
          <a:xfrm>
            <a:off x="1465709" y="4186707"/>
            <a:ext cx="9793088" cy="707886"/>
          </a:xfrm>
          <a:prstGeom prst="rect">
            <a:avLst/>
          </a:prstGeom>
          <a:noFill/>
        </p:spPr>
        <p:txBody>
          <a:bodyPr wrap="square" rtlCol="0">
            <a:spAutoFit/>
          </a:bodyPr>
          <a:lstStyle/>
          <a:p>
            <a:r>
              <a:rPr lang="fr-FR" sz="1200" dirty="0">
                <a:solidFill>
                  <a:srgbClr val="FFFFFF"/>
                </a:solidFill>
                <a:latin typeface="Segoe UI Light" panose="020B0502040204020203" pitchFamily="34" charset="0"/>
                <a:cs typeface="Segoe UI Light" panose="020B0502040204020203" pitchFamily="34" charset="0"/>
              </a:rPr>
              <a:t> </a:t>
            </a:r>
            <a:r>
              <a:rPr lang="fr-FR" sz="4000" dirty="0">
                <a:solidFill>
                  <a:srgbClr val="FFFFFF"/>
                </a:solidFill>
                <a:latin typeface="Segoe UI Light" panose="020B0502040204020203" pitchFamily="34" charset="0"/>
                <a:cs typeface="Segoe UI Light" panose="020B0502040204020203" pitchFamily="34" charset="0"/>
              </a:rPr>
              <a:t>#</a:t>
            </a:r>
            <a:r>
              <a:rPr lang="fr-FR" sz="4000" dirty="0" err="1">
                <a:solidFill>
                  <a:srgbClr val="FFFFFF"/>
                </a:solidFill>
                <a:latin typeface="Segoe UI Light" panose="020B0502040204020203" pitchFamily="34" charset="0"/>
                <a:cs typeface="Segoe UI Light" panose="020B0502040204020203" pitchFamily="34" charset="0"/>
              </a:rPr>
              <a:t>mstechdays</a:t>
            </a:r>
            <a:r>
              <a:rPr lang="fr-FR" sz="4000" dirty="0">
                <a:solidFill>
                  <a:srgbClr val="FFFFFF"/>
                </a:solidFill>
                <a:latin typeface="Segoe UI Light" panose="020B0502040204020203" pitchFamily="34" charset="0"/>
                <a:cs typeface="Segoe UI Light" panose="020B0502040204020203" pitchFamily="34" charset="0"/>
              </a:rPr>
              <a:t> </a:t>
            </a:r>
            <a:r>
              <a:rPr lang="fr-FR" sz="4000" dirty="0" smtClean="0">
                <a:solidFill>
                  <a:srgbClr val="FFFFFF"/>
                </a:solidFill>
                <a:latin typeface="Segoe UI Light" panose="020B0502040204020203" pitchFamily="34" charset="0"/>
                <a:cs typeface="Segoe UI Light" panose="020B0502040204020203" pitchFamily="34" charset="0"/>
              </a:rPr>
              <a:t>     techdays.microsoft.fr/camp</a:t>
            </a:r>
          </a:p>
        </p:txBody>
      </p:sp>
      <p:grpSp>
        <p:nvGrpSpPr>
          <p:cNvPr id="16" name="Group 15"/>
          <p:cNvGrpSpPr/>
          <p:nvPr userDrawn="1"/>
        </p:nvGrpSpPr>
        <p:grpSpPr>
          <a:xfrm>
            <a:off x="3697957" y="2201118"/>
            <a:ext cx="3786188" cy="1455738"/>
            <a:chOff x="461963" y="1117600"/>
            <a:chExt cx="3786188" cy="1455738"/>
          </a:xfrm>
        </p:grpSpPr>
        <p:sp>
          <p:nvSpPr>
            <p:cNvPr id="17" name="AutoShape 3"/>
            <p:cNvSpPr>
              <a:spLocks noChangeAspect="1" noChangeArrowheads="1" noTextEdit="1"/>
            </p:cNvSpPr>
            <p:nvPr/>
          </p:nvSpPr>
          <p:spPr bwMode="auto">
            <a:xfrm>
              <a:off x="461963" y="1292225"/>
              <a:ext cx="35242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prstClr val="black"/>
                </a:solidFill>
              </a:endParaRPr>
            </a:p>
          </p:txBody>
        </p:sp>
        <p:sp>
          <p:nvSpPr>
            <p:cNvPr id="18" name="Rectangle 5"/>
            <p:cNvSpPr>
              <a:spLocks noChangeArrowheads="1"/>
            </p:cNvSpPr>
            <p:nvPr/>
          </p:nvSpPr>
          <p:spPr bwMode="auto">
            <a:xfrm>
              <a:off x="461963" y="1125538"/>
              <a:ext cx="18256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smtClean="0">
                  <a:solidFill>
                    <a:srgbClr val="FFFFFF"/>
                  </a:solidFill>
                  <a:latin typeface="Segoe UI Light" panose="020B0502040204020203" pitchFamily="34" charset="0"/>
                </a:rPr>
                <a:t>tech</a:t>
              </a:r>
              <a:endParaRPr lang="fr-FR" altLang="fr-FR" smtClean="0">
                <a:solidFill>
                  <a:prstClr val="black"/>
                </a:solidFill>
              </a:endParaRPr>
            </a:p>
          </p:txBody>
        </p:sp>
        <p:sp>
          <p:nvSpPr>
            <p:cNvPr id="19" name="Rectangle 6"/>
            <p:cNvSpPr>
              <a:spLocks noChangeArrowheads="1"/>
            </p:cNvSpPr>
            <p:nvPr/>
          </p:nvSpPr>
          <p:spPr bwMode="auto">
            <a:xfrm>
              <a:off x="1995488" y="1117600"/>
              <a:ext cx="19113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6200" dirty="0" err="1" smtClean="0">
                  <a:solidFill>
                    <a:srgbClr val="FFFFFF"/>
                  </a:solidFill>
                  <a:latin typeface="Segoe UI Light" panose="020B0502040204020203" pitchFamily="34" charset="0"/>
                </a:rPr>
                <a:t>days</a:t>
              </a:r>
              <a:endParaRPr lang="fr-FR" altLang="fr-FR" dirty="0" smtClean="0">
                <a:solidFill>
                  <a:prstClr val="black"/>
                </a:solidFill>
              </a:endParaRPr>
            </a:p>
          </p:txBody>
        </p:sp>
        <p:sp>
          <p:nvSpPr>
            <p:cNvPr id="20" name="Rectangle 7"/>
            <p:cNvSpPr>
              <a:spLocks noChangeArrowheads="1"/>
            </p:cNvSpPr>
            <p:nvPr/>
          </p:nvSpPr>
          <p:spPr bwMode="auto">
            <a:xfrm>
              <a:off x="1851026" y="1525588"/>
              <a:ext cx="3190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2700" smtClean="0">
                  <a:solidFill>
                    <a:srgbClr val="FFFFFF"/>
                  </a:solidFill>
                  <a:latin typeface="Segoe UI Light" panose="020B0502040204020203" pitchFamily="34" charset="0"/>
                </a:rPr>
                <a:t>•</a:t>
              </a:r>
              <a:endParaRPr lang="fr-FR" altLang="fr-FR" smtClean="0">
                <a:solidFill>
                  <a:prstClr val="black"/>
                </a:solidFill>
              </a:endParaRPr>
            </a:p>
          </p:txBody>
        </p:sp>
        <p:sp>
          <p:nvSpPr>
            <p:cNvPr id="21" name="Rectangle 8"/>
            <p:cNvSpPr>
              <a:spLocks noChangeArrowheads="1"/>
            </p:cNvSpPr>
            <p:nvPr/>
          </p:nvSpPr>
          <p:spPr bwMode="auto">
            <a:xfrm>
              <a:off x="3030538" y="1895475"/>
              <a:ext cx="1217613"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400"/>
              <a:r>
                <a:rPr lang="fr-FR" altLang="fr-FR" sz="4400" dirty="0" smtClean="0">
                  <a:solidFill>
                    <a:srgbClr val="E31A86"/>
                  </a:solidFill>
                  <a:latin typeface="Segoe UI" panose="020B0502040204020203" pitchFamily="34" charset="0"/>
                </a:rPr>
                <a:t>2015</a:t>
              </a:r>
              <a:endParaRPr lang="fr-FR" altLang="fr-FR" sz="2800" dirty="0" smtClean="0">
                <a:solidFill>
                  <a:srgbClr val="E31A86"/>
                </a:solidFill>
              </a:endParaRPr>
            </a:p>
          </p:txBody>
        </p:sp>
        <p:sp>
          <p:nvSpPr>
            <p:cNvPr id="22" name="Rectangle 21"/>
            <p:cNvSpPr/>
            <p:nvPr userDrawn="1"/>
          </p:nvSpPr>
          <p:spPr>
            <a:xfrm>
              <a:off x="1398067" y="1741487"/>
              <a:ext cx="1435008" cy="646331"/>
            </a:xfrm>
            <a:prstGeom prst="rect">
              <a:avLst/>
            </a:prstGeom>
          </p:spPr>
          <p:txBody>
            <a:bodyPr wrap="none">
              <a:spAutoFit/>
            </a:bodyPr>
            <a:lstStyle/>
            <a:p>
              <a:pPr defTabSz="914400"/>
              <a:r>
                <a:rPr lang="fr-FR" altLang="fr-FR" sz="3600" dirty="0" smtClean="0">
                  <a:solidFill>
                    <a:schemeClr val="accent2">
                      <a:lumMod val="60000"/>
                      <a:lumOff val="40000"/>
                    </a:schemeClr>
                  </a:solidFill>
                  <a:latin typeface="Segoe UI Light" panose="020B0502040204020203" pitchFamily="34" charset="0"/>
                </a:rPr>
                <a:t>camps</a:t>
              </a:r>
              <a:endParaRPr lang="fr-FR" altLang="fr-FR" sz="3600" dirty="0" smtClean="0">
                <a:solidFill>
                  <a:schemeClr val="accent2">
                    <a:lumMod val="60000"/>
                    <a:lumOff val="40000"/>
                  </a:schemeClr>
                </a:solidFill>
              </a:endParaRPr>
            </a:p>
          </p:txBody>
        </p:sp>
      </p:grpSp>
    </p:spTree>
    <p:extLst>
      <p:ext uri="{BB962C8B-B14F-4D97-AF65-F5344CB8AC3E}">
        <p14:creationId xmlns:p14="http://schemas.microsoft.com/office/powerpoint/2010/main" val="23788290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Démo">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pic>
        <p:nvPicPr>
          <p:cNvPr id="15"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 y="1913084"/>
            <a:ext cx="5001322" cy="2810267"/>
          </a:xfrm>
          <a:prstGeom prst="rect">
            <a:avLst/>
          </a:prstGeom>
          <a:noFill/>
          <a:ln>
            <a:noFill/>
          </a:ln>
        </p:spPr>
      </p:pic>
      <p:sp>
        <p:nvSpPr>
          <p:cNvPr id="16" name="Rectangle 15"/>
          <p:cNvSpPr/>
          <p:nvPr userDrawn="1"/>
        </p:nvSpPr>
        <p:spPr bwMode="auto">
          <a:xfrm>
            <a:off x="4994101" y="1913084"/>
            <a:ext cx="1595026" cy="28083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a:xfrm>
            <a:off x="6589127" y="1913085"/>
            <a:ext cx="5847348" cy="2808313"/>
          </a:xfrm>
          <a:prstGeom prst="rect">
            <a:avLst/>
          </a:prstGeom>
          <a:solidFill>
            <a:srgbClr val="9B4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7"/>
          <p:cNvSpPr>
            <a:spLocks noGrp="1"/>
          </p:cNvSpPr>
          <p:nvPr>
            <p:ph type="body" sz="quarter" idx="10" hasCustomPrompt="1"/>
          </p:nvPr>
        </p:nvSpPr>
        <p:spPr>
          <a:xfrm>
            <a:off x="7154863" y="2417763"/>
            <a:ext cx="4679950" cy="1551194"/>
          </a:xfrm>
          <a:prstGeom prst="rect">
            <a:avLst/>
          </a:prstGeom>
        </p:spPr>
        <p:txBody>
          <a:bodyPr/>
          <a:lstStyle>
            <a:lvl1pPr marL="0" indent="0">
              <a:buFontTx/>
              <a:buNone/>
              <a:defRPr>
                <a:solidFill>
                  <a:schemeClr val="bg1"/>
                </a:solidFill>
              </a:defRPr>
            </a:lvl1pPr>
            <a:lvl2pPr marL="342900" indent="0">
              <a:buFontTx/>
              <a:buNone/>
              <a:defRPr>
                <a:solidFill>
                  <a:schemeClr val="bg1"/>
                </a:solidFill>
              </a:defRPr>
            </a:lvl2pPr>
          </a:lstStyle>
          <a:p>
            <a:pPr lvl="0"/>
            <a:r>
              <a:rPr lang="en-US" dirty="0" err="1" smtClean="0"/>
              <a:t>Démo</a:t>
            </a:r>
            <a:endParaRPr lang="en-US" dirty="0" smtClean="0"/>
          </a:p>
        </p:txBody>
      </p:sp>
      <p:sp>
        <p:nvSpPr>
          <p:cNvPr id="21"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14"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Démo</a:t>
            </a:r>
            <a:endParaRPr lang="en-US" dirty="0"/>
          </a:p>
        </p:txBody>
      </p:sp>
    </p:spTree>
    <p:extLst>
      <p:ext uri="{BB962C8B-B14F-4D97-AF65-F5344CB8AC3E}">
        <p14:creationId xmlns:p14="http://schemas.microsoft.com/office/powerpoint/2010/main" val="431544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4"/>
            <a:ext cx="10056812" cy="1181862"/>
          </a:xfrm>
          <a:noFill/>
        </p:spPr>
        <p:txBody>
          <a:bodyPr tIns="91440" bIns="91440" anchor="t" anchorCtr="0">
            <a:spAutoFit/>
          </a:bodyPr>
          <a:lstStyle>
            <a:lvl1pPr>
              <a:defRPr sz="7198"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3"/>
            <a:ext cx="10058401" cy="738664"/>
          </a:xfrm>
          <a:noFill/>
        </p:spPr>
        <p:txBody>
          <a:bodyPr lIns="182880" tIns="146304" rIns="182880" bIns="146304">
            <a:spAutoFit/>
          </a:bodyPr>
          <a:lstStyle>
            <a:lvl1pPr marL="0" indent="0">
              <a:spcBef>
                <a:spcPts val="0"/>
              </a:spcBef>
              <a:buNone/>
              <a:defRPr sz="319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793077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2">
    <p:spTree>
      <p:nvGrpSpPr>
        <p:cNvPr id="1" name=""/>
        <p:cNvGrpSpPr/>
        <p:nvPr/>
      </p:nvGrpSpPr>
      <p:grpSpPr>
        <a:xfrm>
          <a:off x="0" y="0"/>
          <a:ext cx="0" cy="0"/>
          <a:chOff x="0" y="0"/>
          <a:chExt cx="0" cy="0"/>
        </a:xfrm>
      </p:grpSpPr>
      <p:pic>
        <p:nvPicPr>
          <p:cNvPr id="8" name="Imag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19" y="-82"/>
            <a:ext cx="12463894" cy="7005467"/>
          </a:xfrm>
          <a:prstGeom prst="rect">
            <a:avLst/>
          </a:prstGeom>
        </p:spPr>
      </p:pic>
      <p:sp>
        <p:nvSpPr>
          <p:cNvPr id="9" name="Rectangle 8"/>
          <p:cNvSpPr/>
          <p:nvPr userDrawn="1"/>
        </p:nvSpPr>
        <p:spPr bwMode="auto">
          <a:xfrm>
            <a:off x="280987" y="2167979"/>
            <a:ext cx="6528223" cy="3921571"/>
          </a:xfrm>
          <a:prstGeom prst="rect">
            <a:avLst/>
          </a:prstGeom>
          <a:solidFill>
            <a:srgbClr val="5C2D91">
              <a:alpha val="8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itle 6"/>
          <p:cNvSpPr>
            <a:spLocks noGrp="1"/>
          </p:cNvSpPr>
          <p:nvPr>
            <p:ph type="title" hasCustomPrompt="1"/>
          </p:nvPr>
        </p:nvSpPr>
        <p:spPr>
          <a:xfrm>
            <a:off x="280987" y="2273126"/>
            <a:ext cx="6528223" cy="1655156"/>
          </a:xfrm>
        </p:spPr>
        <p:txBody>
          <a:bodyPr/>
          <a:lstStyle>
            <a:lvl1pPr>
              <a:defRPr>
                <a:solidFill>
                  <a:schemeClr val="bg1"/>
                </a:solidFill>
              </a:defRPr>
            </a:lvl1pPr>
          </a:lstStyle>
          <a:p>
            <a:r>
              <a:rPr lang="en-US" dirty="0" smtClean="0"/>
              <a:t>Presentation title</a:t>
            </a:r>
            <a:endParaRPr lang="fr-FR" dirty="0"/>
          </a:p>
        </p:txBody>
      </p:sp>
      <p:sp>
        <p:nvSpPr>
          <p:cNvPr id="20" name="Text Placeholder 19"/>
          <p:cNvSpPr>
            <a:spLocks noGrp="1"/>
          </p:cNvSpPr>
          <p:nvPr>
            <p:ph type="body" sz="quarter" idx="10" hasCustomPrompt="1"/>
          </p:nvPr>
        </p:nvSpPr>
        <p:spPr>
          <a:xfrm>
            <a:off x="280987" y="3943857"/>
            <a:ext cx="6516649" cy="738664"/>
          </a:xfrm>
          <a:prstGeom prst="rect">
            <a:avLst/>
          </a:prstGeom>
        </p:spPr>
        <p:txBody>
          <a:bodyPr/>
          <a:lstStyle>
            <a:lvl1pPr marL="0" indent="0">
              <a:buNone/>
              <a:defRPr baseline="0">
                <a:solidFill>
                  <a:schemeClr val="bg1"/>
                </a:solidFill>
              </a:defRPr>
            </a:lvl1pPr>
          </a:lstStyle>
          <a:p>
            <a:pPr lvl="0"/>
            <a:r>
              <a:rPr lang="fr-FR" dirty="0" err="1" smtClean="0"/>
              <a:t>Author</a:t>
            </a:r>
            <a:r>
              <a:rPr lang="fr-FR" dirty="0" smtClean="0"/>
              <a:t> Name</a:t>
            </a:r>
          </a:p>
        </p:txBody>
      </p:sp>
      <p:sp>
        <p:nvSpPr>
          <p:cNvPr id="22" name="Text Placeholder 19"/>
          <p:cNvSpPr>
            <a:spLocks noGrp="1"/>
          </p:cNvSpPr>
          <p:nvPr>
            <p:ph type="body" sz="quarter" idx="11" hasCustomPrompt="1"/>
          </p:nvPr>
        </p:nvSpPr>
        <p:spPr>
          <a:xfrm>
            <a:off x="292561" y="4695158"/>
            <a:ext cx="6516649" cy="1203234"/>
          </a:xfrm>
          <a:prstGeom prst="rect">
            <a:avLst/>
          </a:prstGeom>
        </p:spPr>
        <p:txBody>
          <a:bodyPr/>
          <a:lstStyle>
            <a:lvl1pPr marL="0" indent="0">
              <a:buNone/>
              <a:defRPr sz="2400" baseline="0">
                <a:solidFill>
                  <a:schemeClr val="bg1"/>
                </a:solidFill>
              </a:defRPr>
            </a:lvl1pPr>
          </a:lstStyle>
          <a:p>
            <a:pPr lvl="0"/>
            <a:r>
              <a:rPr lang="fr-FR" dirty="0" smtClean="0"/>
              <a:t>Twitter</a:t>
            </a:r>
          </a:p>
          <a:p>
            <a:pPr lvl="0"/>
            <a:r>
              <a:rPr lang="fr-FR" dirty="0" smtClean="0"/>
              <a:t>Mail</a:t>
            </a:r>
          </a:p>
        </p:txBody>
      </p:sp>
      <p:pic>
        <p:nvPicPr>
          <p:cNvPr id="10" name="Imag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62964" y="342911"/>
            <a:ext cx="2203167" cy="810420"/>
          </a:xfrm>
          <a:prstGeom prst="rect">
            <a:avLst/>
          </a:prstGeom>
        </p:spPr>
      </p:pic>
    </p:spTree>
    <p:extLst>
      <p:ext uri="{BB962C8B-B14F-4D97-AF65-F5344CB8AC3E}">
        <p14:creationId xmlns:p14="http://schemas.microsoft.com/office/powerpoint/2010/main" val="321874185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 Sous Titre - Bullet poi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24"/>
          <p:cNvSpPr>
            <a:spLocks noGrp="1"/>
          </p:cNvSpPr>
          <p:nvPr>
            <p:ph type="body" sz="quarter" idx="13"/>
          </p:nvPr>
        </p:nvSpPr>
        <p:spPr>
          <a:xfrm>
            <a:off x="274638" y="1554261"/>
            <a:ext cx="11807825" cy="4895329"/>
          </a:xfrm>
          <a:prstGeom prst="rect">
            <a:avLst/>
          </a:prstGeom>
        </p:spPr>
        <p:txBody>
          <a:bodyPr lIns="0"/>
          <a:lstStyle>
            <a:lvl1pPr marL="571500" indent="-504000">
              <a:buFont typeface="Wingdings" panose="05000000000000000000" pitchFamily="2" charset="2"/>
              <a:buChar char="§"/>
              <a:defRPr>
                <a:solidFill>
                  <a:schemeClr val="bg2">
                    <a:lumMod val="50000"/>
                  </a:schemeClr>
                </a:solidFill>
              </a:defRPr>
            </a:lvl1pPr>
            <a:lvl2pPr marL="576000" indent="-504000">
              <a:buFont typeface="Wingdings" panose="05000000000000000000" pitchFamily="2" charset="2"/>
              <a:buChar char="§"/>
              <a:defRPr sz="2800"/>
            </a:lvl2pPr>
            <a:lvl3pPr marL="576000" indent="-504000">
              <a:buFont typeface="Wingdings" panose="05000000000000000000" pitchFamily="2" charset="2"/>
              <a:buChar char="§"/>
              <a:defRPr sz="2400"/>
            </a:lvl3pPr>
            <a:lvl4pPr marL="576000" indent="-504000">
              <a:buFont typeface="Wingdings" panose="05000000000000000000" pitchFamily="2" charset="2"/>
              <a:buChar char="§"/>
              <a:defRPr sz="2000"/>
            </a:lvl4pPr>
            <a:lvl5pPr marL="576000" indent="-504000">
              <a:buFont typeface="Wingdings" panose="05000000000000000000" pitchFamily="2" charset="2"/>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11"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20"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342470914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Sous Titre - Tex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24"/>
          <p:cNvSpPr>
            <a:spLocks noGrp="1"/>
          </p:cNvSpPr>
          <p:nvPr>
            <p:ph type="body" sz="quarter" idx="13"/>
          </p:nvPr>
        </p:nvSpPr>
        <p:spPr>
          <a:xfrm>
            <a:off x="274638" y="1554261"/>
            <a:ext cx="11807825" cy="4895329"/>
          </a:xfrm>
          <a:prstGeom prst="rect">
            <a:avLst/>
          </a:prstGeom>
        </p:spPr>
        <p:txBody>
          <a:bodyPr lIns="0"/>
          <a:lstStyle>
            <a:lvl1pPr marL="342900" indent="-342900">
              <a:buFontTx/>
              <a:buChar char="‪"/>
              <a:defRPr>
                <a:solidFill>
                  <a:schemeClr val="bg2">
                    <a:lumMod val="50000"/>
                  </a:schemeClr>
                </a:solidFill>
              </a:defRPr>
            </a:lvl1pPr>
            <a:lvl2pPr marL="342000" indent="-241300">
              <a:buFontTx/>
              <a:buChar char="‪"/>
              <a:defRPr sz="2800"/>
            </a:lvl2pPr>
            <a:lvl3pPr marL="342000" indent="-228600">
              <a:buFontTx/>
              <a:buChar char="‪"/>
              <a:defRPr sz="2400"/>
            </a:lvl3pPr>
            <a:lvl4pPr marL="342000" indent="-228600">
              <a:buFontTx/>
              <a:buChar char="‪"/>
              <a:defRPr sz="2000"/>
            </a:lvl4pPr>
            <a:lvl5pPr marL="342000" indent="-228600">
              <a:buFontTx/>
              <a:buChar cha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a:p>
        </p:txBody>
      </p:sp>
      <p:sp>
        <p:nvSpPr>
          <p:cNvPr id="11"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18"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908295395"/>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amp; sous titre &amp; 2 listes couleur">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5" name="Content Placeholder 4"/>
          <p:cNvSpPr>
            <a:spLocks noGrp="1"/>
          </p:cNvSpPr>
          <p:nvPr>
            <p:ph sz="quarter" idx="15" hasCustomPrompt="1"/>
          </p:nvPr>
        </p:nvSpPr>
        <p:spPr>
          <a:xfrm>
            <a:off x="274638" y="1552575"/>
            <a:ext cx="5727700" cy="4968875"/>
          </a:xfrm>
          <a:prstGeom prst="rect">
            <a:avLst/>
          </a:prstGeom>
        </p:spPr>
        <p:txBody>
          <a:bodyPr lIns="0"/>
          <a:lstStyle>
            <a:lvl1pPr marL="324000" indent="-324000">
              <a:buFont typeface="Segoe UI Light" panose="020B0502040204020203" pitchFamily="34" charset="0"/>
              <a:buChar char=" "/>
              <a:defRPr>
                <a:solidFill>
                  <a:schemeClr val="bg2">
                    <a:lumMod val="50000"/>
                  </a:schemeClr>
                </a:solidFill>
              </a:defRPr>
            </a:lvl1pPr>
            <a:lvl2pPr marL="324000" indent="-241300">
              <a:buFont typeface="Segoe UI" panose="020B0502040204020203" pitchFamily="34" charset="0"/>
              <a:buChar char=" "/>
              <a:defRPr/>
            </a:lvl2pPr>
            <a:lvl3pPr marL="324000" indent="-228600">
              <a:buFont typeface="Segoe UI" panose="020B0502040204020203" pitchFamily="34" charset="0"/>
              <a:buChar char=" "/>
              <a:defRPr/>
            </a:lvl3pPr>
            <a:lvl4pPr marL="324000" indent="-228600">
              <a:buFont typeface="Segoe UI" panose="020B0502040204020203" pitchFamily="34" charset="0"/>
              <a:buChar char=" "/>
              <a:defRPr/>
            </a:lvl4pPr>
            <a:lvl5pPr marL="324000" indent="-228600">
              <a:buFont typeface="Segoe UI" panose="020B0502040204020203" pitchFamily="34" charset="0"/>
              <a:buChar char=" "/>
              <a:defRPr/>
            </a:lvl5pPr>
          </a:lstStyle>
          <a:p>
            <a:pPr lvl="0"/>
            <a:r>
              <a:rPr lang="en-US" dirty="0" err="1" smtClean="0"/>
              <a:t>Paragraphe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7"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
        <p:nvSpPr>
          <p:cNvPr id="18" name="Text Placeholder 15"/>
          <p:cNvSpPr>
            <a:spLocks noGrp="1"/>
          </p:cNvSpPr>
          <p:nvPr>
            <p:ph type="body" sz="quarter" idx="14" hasCustomPrompt="1"/>
          </p:nvPr>
        </p:nvSpPr>
        <p:spPr>
          <a:xfrm>
            <a:off x="274638" y="904974"/>
            <a:ext cx="11888787" cy="443365"/>
          </a:xfrm>
          <a:prstGeom prst="rect">
            <a:avLst/>
          </a:prstGeom>
        </p:spPr>
        <p:txBody>
          <a:bodyPr lIns="324000"/>
          <a:lstStyle>
            <a:lvl1pPr marL="0" indent="0">
              <a:buNone/>
              <a:defRPr sz="3200" baseline="0">
                <a:solidFill>
                  <a:schemeClr val="bg2">
                    <a:lumMod val="50000"/>
                  </a:schemeClr>
                </a:solidFill>
              </a:defRPr>
            </a:lvl1pPr>
          </a:lstStyle>
          <a:p>
            <a:pPr lvl="0"/>
            <a:r>
              <a:rPr lang="fr-FR" dirty="0" smtClean="0"/>
              <a:t>Sous titre</a:t>
            </a:r>
            <a:endParaRPr lang="fr-FR" dirty="0"/>
          </a:p>
        </p:txBody>
      </p:sp>
      <p:sp>
        <p:nvSpPr>
          <p:cNvPr id="19" name="Content Placeholder 4"/>
          <p:cNvSpPr>
            <a:spLocks noGrp="1"/>
          </p:cNvSpPr>
          <p:nvPr>
            <p:ph sz="quarter" idx="16" hasCustomPrompt="1"/>
          </p:nvPr>
        </p:nvSpPr>
        <p:spPr>
          <a:xfrm>
            <a:off x="6400553" y="1552575"/>
            <a:ext cx="5727700" cy="4968875"/>
          </a:xfrm>
          <a:prstGeom prst="rect">
            <a:avLst/>
          </a:prstGeom>
          <a:solidFill>
            <a:srgbClr val="9B4F96"/>
          </a:solidFill>
        </p:spPr>
        <p:txBody>
          <a:bodyPr lIns="0"/>
          <a:lstStyle>
            <a:lvl1pPr marL="324000" indent="-324000">
              <a:buFont typeface="Segoe UI Light" panose="020B0502040204020203" pitchFamily="34" charset="0"/>
              <a:buChar char=" "/>
              <a:defRPr>
                <a:solidFill>
                  <a:schemeClr val="bg1"/>
                </a:solidFill>
              </a:defRPr>
            </a:lvl1pPr>
            <a:lvl2pPr marL="324000" indent="-241300">
              <a:buFont typeface="Segoe UI" panose="020B0502040204020203" pitchFamily="34" charset="0"/>
              <a:buChar char=" "/>
              <a:defRPr>
                <a:solidFill>
                  <a:schemeClr val="bg1"/>
                </a:solidFill>
              </a:defRPr>
            </a:lvl2pPr>
            <a:lvl3pPr marL="324000" indent="-228600">
              <a:buFont typeface="Segoe UI" panose="020B0502040204020203" pitchFamily="34" charset="0"/>
              <a:buChar char=" "/>
              <a:defRPr>
                <a:solidFill>
                  <a:schemeClr val="bg1"/>
                </a:solidFill>
              </a:defRPr>
            </a:lvl3pPr>
            <a:lvl4pPr marL="324000" indent="-228600">
              <a:buFont typeface="Segoe UI" panose="020B0502040204020203" pitchFamily="34" charset="0"/>
              <a:buChar char=" "/>
              <a:defRPr>
                <a:solidFill>
                  <a:schemeClr val="bg1"/>
                </a:solidFill>
              </a:defRPr>
            </a:lvl4pPr>
            <a:lvl5pPr marL="324000" indent="-228600">
              <a:buFont typeface="Segoe UI" panose="020B0502040204020203" pitchFamily="34" charset="0"/>
              <a:buChar char=" "/>
              <a:defRPr>
                <a:solidFill>
                  <a:schemeClr val="bg1"/>
                </a:solidFill>
              </a:defRPr>
            </a:lvl5pPr>
          </a:lstStyle>
          <a:p>
            <a:pPr lvl="0"/>
            <a:r>
              <a:rPr lang="en-US" dirty="0" err="1" smtClean="0"/>
              <a:t>Paragraphe</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5" name="Text Placeholder 19"/>
          <p:cNvSpPr>
            <a:spLocks noGrp="1"/>
          </p:cNvSpPr>
          <p:nvPr>
            <p:ph type="body" sz="quarter" idx="17"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Tree>
    <p:extLst>
      <p:ext uri="{BB962C8B-B14F-4D97-AF65-F5344CB8AC3E}">
        <p14:creationId xmlns:p14="http://schemas.microsoft.com/office/powerpoint/2010/main" val="425948124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éo">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pic>
        <p:nvPicPr>
          <p:cNvPr id="15" name="Imag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6" y="1913084"/>
            <a:ext cx="5001322" cy="2810267"/>
          </a:xfrm>
          <a:prstGeom prst="rect">
            <a:avLst/>
          </a:prstGeom>
          <a:noFill/>
          <a:ln>
            <a:noFill/>
          </a:ln>
        </p:spPr>
      </p:pic>
      <p:sp>
        <p:nvSpPr>
          <p:cNvPr id="16" name="Rectangle 15"/>
          <p:cNvSpPr/>
          <p:nvPr userDrawn="1"/>
        </p:nvSpPr>
        <p:spPr bwMode="auto">
          <a:xfrm>
            <a:off x="4994101" y="1913084"/>
            <a:ext cx="1595026" cy="28083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fr-FR"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25"/>
          <p:cNvSpPr>
            <a:spLocks noEditPoints="1"/>
          </p:cNvSpPr>
          <p:nvPr userDrawn="1"/>
        </p:nvSpPr>
        <p:spPr bwMode="black">
          <a:xfrm rot="10800000">
            <a:off x="5453340" y="3092405"/>
            <a:ext cx="692889" cy="692889"/>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18" name="Rectangle 17"/>
          <p:cNvSpPr/>
          <p:nvPr userDrawn="1"/>
        </p:nvSpPr>
        <p:spPr>
          <a:xfrm>
            <a:off x="6589127" y="1913085"/>
            <a:ext cx="5847348" cy="2808313"/>
          </a:xfrm>
          <a:prstGeom prst="rect">
            <a:avLst/>
          </a:prstGeom>
          <a:solidFill>
            <a:srgbClr val="9B4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9" name="Text Placeholder 7"/>
          <p:cNvSpPr>
            <a:spLocks noGrp="1"/>
          </p:cNvSpPr>
          <p:nvPr>
            <p:ph type="body" sz="quarter" idx="10" hasCustomPrompt="1"/>
          </p:nvPr>
        </p:nvSpPr>
        <p:spPr>
          <a:xfrm>
            <a:off x="7154863" y="2417763"/>
            <a:ext cx="4679950" cy="1551194"/>
          </a:xfrm>
          <a:prstGeom prst="rect">
            <a:avLst/>
          </a:prstGeom>
        </p:spPr>
        <p:txBody>
          <a:bodyPr/>
          <a:lstStyle>
            <a:lvl1pPr marL="0" indent="0">
              <a:buFontTx/>
              <a:buNone/>
              <a:defRPr>
                <a:solidFill>
                  <a:schemeClr val="bg1"/>
                </a:solidFill>
              </a:defRPr>
            </a:lvl1pPr>
            <a:lvl2pPr marL="342900" indent="0">
              <a:buFontTx/>
              <a:buNone/>
              <a:defRPr>
                <a:solidFill>
                  <a:schemeClr val="bg1"/>
                </a:solidFill>
              </a:defRPr>
            </a:lvl2pPr>
          </a:lstStyle>
          <a:p>
            <a:pPr lvl="0"/>
            <a:r>
              <a:rPr lang="en-US" dirty="0" smtClean="0"/>
              <a:t>Main Video Title</a:t>
            </a:r>
          </a:p>
          <a:p>
            <a:pPr lvl="1"/>
            <a:r>
              <a:rPr lang="en-US" dirty="0" err="1" smtClean="0"/>
              <a:t>SubTitle</a:t>
            </a:r>
            <a:endParaRPr lang="en-US" dirty="0" smtClean="0"/>
          </a:p>
        </p:txBody>
      </p:sp>
      <p:sp>
        <p:nvSpPr>
          <p:cNvPr id="21"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20"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Vidéo</a:t>
            </a:r>
            <a:endParaRPr lang="en-US" dirty="0"/>
          </a:p>
        </p:txBody>
      </p:sp>
    </p:spTree>
    <p:extLst>
      <p:ext uri="{BB962C8B-B14F-4D97-AF65-F5344CB8AC3E}">
        <p14:creationId xmlns:p14="http://schemas.microsoft.com/office/powerpoint/2010/main" val="341629867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de">
    <p:bg>
      <p:bgPr>
        <a:blipFill dpi="0" rotWithShape="1">
          <a:blip r:embed="rId3">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FFFF"/>
              </a:solidFill>
            </a:endParaRPr>
          </a:p>
        </p:txBody>
      </p:sp>
      <p:sp>
        <p:nvSpPr>
          <p:cNvPr id="7" name="Text Placeholder 6"/>
          <p:cNvSpPr>
            <a:spLocks noGrp="1"/>
          </p:cNvSpPr>
          <p:nvPr>
            <p:ph type="body" sz="quarter" idx="10"/>
          </p:nvPr>
        </p:nvSpPr>
        <p:spPr>
          <a:xfrm>
            <a:off x="354013" y="1625601"/>
            <a:ext cx="11696700" cy="4895998"/>
          </a:xfrm>
          <a:prstGeom prst="rect">
            <a:avLst/>
          </a:prstGeom>
          <a:solidFill>
            <a:schemeClr val="tx1"/>
          </a:solidFill>
        </p:spPr>
        <p:txBody>
          <a:bodyPr/>
          <a:lstStyle>
            <a:lvl1pPr marL="0" indent="0">
              <a:buNone/>
              <a:defRPr sz="4000">
                <a:noFill/>
              </a:defRPr>
            </a:lvl1pPr>
            <a:lvl2pPr marL="342900" indent="0">
              <a:buNone/>
              <a:defRPr/>
            </a:lvl2pPr>
            <a:lvl3pPr marL="571500" indent="0">
              <a:buNone/>
              <a:defRPr/>
            </a:lvl3pPr>
            <a:lvl4pPr marL="800100" indent="0">
              <a:buNone/>
              <a:defRPr/>
            </a:lvl4pPr>
            <a:lvl5pPr marL="1028700" indent="0">
              <a:buNone/>
              <a:defRPr/>
            </a:lvl5pPr>
          </a:lstStyle>
          <a:p>
            <a:endParaRPr lang="en-US" sz="2800" dirty="0" smtClean="0">
              <a:solidFill>
                <a:srgbClr val="0000FF"/>
              </a:solidFill>
              <a:highlight>
                <a:srgbClr val="FFFFFF"/>
              </a:highlight>
            </a:endParaRPr>
          </a:p>
        </p:txBody>
      </p:sp>
      <p:sp>
        <p:nvSpPr>
          <p:cNvPr id="5" name="Title 1"/>
          <p:cNvSpPr>
            <a:spLocks noGrp="1"/>
          </p:cNvSpPr>
          <p:nvPr>
            <p:ph type="title" hasCustomPrompt="1"/>
          </p:nvPr>
        </p:nvSpPr>
        <p:spPr>
          <a:xfrm>
            <a:off x="274639" y="295274"/>
            <a:ext cx="11889564" cy="593860"/>
          </a:xfrm>
        </p:spPr>
        <p:txBody>
          <a:bodyPr lIns="324000" rIns="144000"/>
          <a:lstStyle>
            <a:lvl1pPr>
              <a:defRPr sz="4800">
                <a:solidFill>
                  <a:schemeClr val="bg1"/>
                </a:solidFill>
              </a:defRPr>
            </a:lvl1pPr>
          </a:lstStyle>
          <a:p>
            <a:r>
              <a:rPr lang="en-US" dirty="0" smtClean="0"/>
              <a:t>Code</a:t>
            </a:r>
            <a:endParaRPr lang="en-US" dirty="0"/>
          </a:p>
        </p:txBody>
      </p:sp>
      <p:sp>
        <p:nvSpPr>
          <p:cNvPr id="6"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grpSp>
        <p:nvGrpSpPr>
          <p:cNvPr id="13" name="Group 12"/>
          <p:cNvGrpSpPr/>
          <p:nvPr userDrawn="1"/>
        </p:nvGrpSpPr>
        <p:grpSpPr>
          <a:xfrm>
            <a:off x="6152588" y="6634306"/>
            <a:ext cx="6283887" cy="360219"/>
            <a:chOff x="6152588" y="6634306"/>
            <a:chExt cx="6283887" cy="360219"/>
          </a:xfrm>
        </p:grpSpPr>
        <p:sp>
          <p:nvSpPr>
            <p:cNvPr id="14" name="Rectangle 13"/>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0"/>
            <p:cNvSpPr txBox="1"/>
            <p:nvPr userDrawn="1"/>
          </p:nvSpPr>
          <p:spPr>
            <a:xfrm>
              <a:off x="10829178" y="6652969"/>
              <a:ext cx="1305357" cy="307777"/>
            </a:xfrm>
            <a:prstGeom prst="rect">
              <a:avLst/>
            </a:prstGeom>
            <a:noFill/>
          </p:spPr>
          <p:txBody>
            <a:bodyPr wrap="none" rtlCol="0">
              <a:spAutoFit/>
            </a:bodyPr>
            <a:lstStyle/>
            <a:p>
              <a:r>
                <a:rPr lang="fr-FR" sz="1400" dirty="0" err="1" smtClean="0">
                  <a:solidFill>
                    <a:schemeClr val="tx1"/>
                  </a:solidFill>
                  <a:latin typeface="Segoe Pro Display Light" panose="020B0302040504020203" pitchFamily="34" charset="0"/>
                </a:rPr>
                <a:t>tech.days</a:t>
              </a:r>
              <a:r>
                <a:rPr lang="fr-FR" sz="1400" dirty="0" smtClean="0">
                  <a:solidFill>
                    <a:schemeClr val="tx1"/>
                  </a:solidFill>
                  <a:latin typeface="Segoe Pro Display Light" panose="020B0302040504020203" pitchFamily="34" charset="0"/>
                </a:rPr>
                <a:t> 2015</a:t>
              </a:r>
              <a:endParaRPr lang="fr-FR" sz="1400" dirty="0">
                <a:solidFill>
                  <a:schemeClr val="tx1"/>
                </a:solidFill>
                <a:latin typeface="Segoe Pro Display Light" panose="020B0302040504020203" pitchFamily="34" charset="0"/>
              </a:endParaRPr>
            </a:p>
          </p:txBody>
        </p:sp>
        <p:sp>
          <p:nvSpPr>
            <p:cNvPr id="17" name="ZoneTexte 11"/>
            <p:cNvSpPr txBox="1"/>
            <p:nvPr userDrawn="1"/>
          </p:nvSpPr>
          <p:spPr>
            <a:xfrm>
              <a:off x="6650285" y="6652969"/>
              <a:ext cx="1196353" cy="307777"/>
            </a:xfrm>
            <a:prstGeom prst="rect">
              <a:avLst/>
            </a:prstGeom>
            <a:noFill/>
          </p:spPr>
          <p:txBody>
            <a:bodyPr wrap="none" rtlCol="0">
              <a:spAutoFit/>
            </a:bodyPr>
            <a:lstStyle/>
            <a:p>
              <a:r>
                <a:rPr lang="fr-FR" sz="1400" kern="1200" dirty="0" smtClean="0">
                  <a:solidFill>
                    <a:schemeClr val="tx1"/>
                  </a:solidFill>
                  <a:latin typeface="Segoe Pro Display Light" panose="020B0302040504020203" pitchFamily="34" charset="0"/>
                  <a:ea typeface="+mn-ea"/>
                  <a:cs typeface="+mn-cs"/>
                </a:rPr>
                <a:t>#</a:t>
              </a:r>
              <a:r>
                <a:rPr lang="fr-FR" sz="1400" kern="1200" dirty="0" err="1" smtClean="0">
                  <a:solidFill>
                    <a:schemeClr val="tx1"/>
                  </a:solidFill>
                  <a:latin typeface="Segoe Pro Display Light" panose="020B0302040504020203" pitchFamily="34" charset="0"/>
                  <a:ea typeface="+mn-ea"/>
                  <a:cs typeface="+mn-cs"/>
                </a:rPr>
                <a:t>mstechdays</a:t>
              </a:r>
              <a:endParaRPr lang="fr-FR" sz="1400" kern="1200" dirty="0">
                <a:solidFill>
                  <a:schemeClr val="tx1"/>
                </a:solidFill>
                <a:latin typeface="Segoe Pro Display Light" panose="020B0302040504020203" pitchFamily="34" charset="0"/>
                <a:ea typeface="+mn-ea"/>
                <a:cs typeface="+mn-cs"/>
              </a:endParaRPr>
            </a:p>
          </p:txBody>
        </p:sp>
      </p:grpSp>
    </p:spTree>
    <p:extLst>
      <p:ext uri="{BB962C8B-B14F-4D97-AF65-F5344CB8AC3E}">
        <p14:creationId xmlns:p14="http://schemas.microsoft.com/office/powerpoint/2010/main" val="383581261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p:nvSpPr>
          <p:cNvPr id="4" name="Rectangle 3"/>
          <p:cNvSpPr/>
          <p:nvPr userDrawn="1"/>
        </p:nvSpPr>
        <p:spPr>
          <a:xfrm>
            <a:off x="0" y="535453"/>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2" name="Group 11"/>
          <p:cNvGrpSpPr/>
          <p:nvPr userDrawn="1"/>
        </p:nvGrpSpPr>
        <p:grpSpPr>
          <a:xfrm>
            <a:off x="6152588" y="6634306"/>
            <a:ext cx="6283887" cy="360219"/>
            <a:chOff x="6152588" y="6634306"/>
            <a:chExt cx="6283887" cy="360219"/>
          </a:xfrm>
        </p:grpSpPr>
        <p:sp>
          <p:nvSpPr>
            <p:cNvPr id="7" name="Rectangle 6"/>
            <p:cNvSpPr/>
            <p:nvPr userDrawn="1"/>
          </p:nvSpPr>
          <p:spPr>
            <a:xfrm>
              <a:off x="6589127" y="6634306"/>
              <a:ext cx="5847348" cy="360219"/>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userDrawn="1"/>
          </p:nvSpPr>
          <p:spPr>
            <a:xfrm>
              <a:off x="6152588" y="6640844"/>
              <a:ext cx="353681" cy="353681"/>
            </a:xfrm>
            <a:prstGeom prst="rect">
              <a:avLst/>
            </a:prstGeom>
            <a:solidFill>
              <a:srgbClr val="F47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10"/>
            <p:cNvSpPr txBox="1"/>
            <p:nvPr userDrawn="1"/>
          </p:nvSpPr>
          <p:spPr>
            <a:xfrm>
              <a:off x="10829178" y="6652969"/>
              <a:ext cx="1253869" cy="307777"/>
            </a:xfrm>
            <a:prstGeom prst="rect">
              <a:avLst/>
            </a:prstGeom>
            <a:noFill/>
          </p:spPr>
          <p:txBody>
            <a:bodyPr wrap="none" rtlCol="0">
              <a:spAutoFit/>
            </a:bodyPr>
            <a:lstStyle/>
            <a:p>
              <a:r>
                <a:rPr lang="fr-FR" sz="1400" dirty="0" err="1" smtClean="0">
                  <a:solidFill>
                    <a:schemeClr val="bg1"/>
                  </a:solidFill>
                  <a:latin typeface="Segoe Pro Display Light" panose="020B0302040504020203" pitchFamily="34" charset="0"/>
                </a:rPr>
                <a:t>tech.days</a:t>
              </a:r>
              <a:r>
                <a:rPr lang="fr-FR" sz="1400" dirty="0" smtClean="0">
                  <a:solidFill>
                    <a:schemeClr val="bg1"/>
                  </a:solidFill>
                  <a:latin typeface="Segoe Pro Display Light" panose="020B0302040504020203" pitchFamily="34" charset="0"/>
                </a:rPr>
                <a:t> 2015</a:t>
              </a:r>
              <a:endParaRPr lang="fr-FR" sz="1400" dirty="0">
                <a:solidFill>
                  <a:schemeClr val="bg1"/>
                </a:solidFill>
                <a:latin typeface="Segoe Pro Display Light" panose="020B0302040504020203" pitchFamily="34" charset="0"/>
              </a:endParaRPr>
            </a:p>
          </p:txBody>
        </p:sp>
        <p:sp>
          <p:nvSpPr>
            <p:cNvPr id="10" name="ZoneTexte 11"/>
            <p:cNvSpPr txBox="1"/>
            <p:nvPr userDrawn="1"/>
          </p:nvSpPr>
          <p:spPr>
            <a:xfrm>
              <a:off x="6650285" y="6652969"/>
              <a:ext cx="1159292" cy="307777"/>
            </a:xfrm>
            <a:prstGeom prst="rect">
              <a:avLst/>
            </a:prstGeom>
            <a:noFill/>
          </p:spPr>
          <p:txBody>
            <a:bodyPr wrap="none" rtlCol="0">
              <a:spAutoFit/>
            </a:bodyPr>
            <a:lstStyle/>
            <a:p>
              <a:r>
                <a:rPr lang="fr-FR" sz="1400" dirty="0" smtClean="0">
                  <a:solidFill>
                    <a:schemeClr val="bg1"/>
                  </a:solidFill>
                  <a:latin typeface="Segoe Pro Display Light" panose="020B0302040504020203" pitchFamily="34" charset="0"/>
                </a:rPr>
                <a:t>#</a:t>
              </a:r>
              <a:r>
                <a:rPr lang="fr-FR" sz="1400" dirty="0" err="1" smtClean="0">
                  <a:solidFill>
                    <a:schemeClr val="bg1"/>
                  </a:solidFill>
                  <a:latin typeface="Segoe Pro Display Light" panose="020B0302040504020203" pitchFamily="34" charset="0"/>
                </a:rPr>
                <a:t>mstechdays</a:t>
              </a:r>
              <a:endParaRPr lang="fr-FR" sz="1400" dirty="0">
                <a:solidFill>
                  <a:schemeClr val="bg1"/>
                </a:solidFill>
                <a:latin typeface="Segoe Pro Display Light" panose="020B0302040504020203" pitchFamily="34" charset="0"/>
              </a:endParaRPr>
            </a:p>
          </p:txBody>
        </p:sp>
      </p:grpSp>
      <p:sp>
        <p:nvSpPr>
          <p:cNvPr id="13" name="Text Placeholder 19"/>
          <p:cNvSpPr>
            <a:spLocks noGrp="1"/>
          </p:cNvSpPr>
          <p:nvPr>
            <p:ph type="body" sz="quarter" idx="15" hasCustomPrompt="1"/>
          </p:nvPr>
        </p:nvSpPr>
        <p:spPr>
          <a:xfrm>
            <a:off x="601613" y="6652968"/>
            <a:ext cx="5472113" cy="308219"/>
          </a:xfrm>
          <a:prstGeom prst="rect">
            <a:avLst/>
          </a:prstGeom>
        </p:spPr>
        <p:txBody>
          <a:bodyPr/>
          <a:lstStyle>
            <a:lvl1pPr marL="0" indent="0" algn="r">
              <a:buFontTx/>
              <a:buNone/>
              <a:defRPr lang="fr-FR" sz="1400" kern="1200" dirty="0">
                <a:solidFill>
                  <a:srgbClr val="EC008C"/>
                </a:solidFill>
                <a:latin typeface="Segoe Pro Display Light" panose="020B0302040504020203" pitchFamily="34" charset="0"/>
                <a:ea typeface="+mn-ea"/>
                <a:cs typeface="+mn-cs"/>
              </a:defRPr>
            </a:lvl1pPr>
          </a:lstStyle>
          <a:p>
            <a:r>
              <a:rPr lang="fr-FR" dirty="0" smtClean="0"/>
              <a:t>Titre session pied de page</a:t>
            </a:r>
            <a:endParaRPr lang="fr-FR" dirty="0"/>
          </a:p>
        </p:txBody>
      </p:sp>
      <p:sp>
        <p:nvSpPr>
          <p:cNvPr id="11" name="Title 1"/>
          <p:cNvSpPr>
            <a:spLocks noGrp="1"/>
          </p:cNvSpPr>
          <p:nvPr>
            <p:ph type="title" hasCustomPrompt="1"/>
          </p:nvPr>
        </p:nvSpPr>
        <p:spPr>
          <a:xfrm>
            <a:off x="274639" y="295274"/>
            <a:ext cx="11889564" cy="593860"/>
          </a:xfrm>
        </p:spPr>
        <p:txBody>
          <a:bodyPr lIns="324000" rIns="144000"/>
          <a:lstStyle>
            <a:lvl1pPr>
              <a:defRPr sz="4800"/>
            </a:lvl1pPr>
          </a:lstStyle>
          <a:p>
            <a:r>
              <a:rPr lang="en-US" dirty="0" err="1" smtClean="0"/>
              <a:t>Titre</a:t>
            </a:r>
            <a:endParaRPr lang="en-US" dirty="0"/>
          </a:p>
        </p:txBody>
      </p:sp>
    </p:spTree>
    <p:extLst>
      <p:ext uri="{BB962C8B-B14F-4D97-AF65-F5344CB8AC3E}">
        <p14:creationId xmlns:p14="http://schemas.microsoft.com/office/powerpoint/2010/main" val="3888941582"/>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317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756000"/>
          </a:xfrm>
          <a:prstGeom prst="rect">
            <a:avLst/>
          </a:prstGeom>
        </p:spPr>
        <p:txBody>
          <a:bodyPr vert="horz" wrap="square" lIns="146304" tIns="91440" rIns="146304" bIns="91440" rtlCol="0" anchor="t">
            <a:noAutofit/>
          </a:bodyPr>
          <a:lstStyle/>
          <a:p>
            <a:r>
              <a:rPr lang="fr-FR" dirty="0" smtClean="0"/>
              <a:t>Modifiez le style du titre</a:t>
            </a:r>
            <a:endParaRPr lang="en-US" dirty="0"/>
          </a:p>
        </p:txBody>
      </p:sp>
      <p:pic>
        <p:nvPicPr>
          <p:cNvPr id="7" name="Picture 6"/>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rot="5400000">
            <a:off x="9461109" y="3177506"/>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6" r:id="rId1"/>
    <p:sldLayoutId id="2147484137" r:id="rId2"/>
    <p:sldLayoutId id="2147484154" r:id="rId3"/>
    <p:sldLayoutId id="2147484152" r:id="rId4"/>
    <p:sldLayoutId id="2147484147" r:id="rId5"/>
    <p:sldLayoutId id="2147484149" r:id="rId6"/>
    <p:sldLayoutId id="2147484172" r:id="rId7"/>
    <p:sldLayoutId id="2147484150" r:id="rId8"/>
    <p:sldLayoutId id="2147484132" r:id="rId9"/>
    <p:sldLayoutId id="2147484175" r:id="rId10"/>
    <p:sldLayoutId id="2147484177" r:id="rId11"/>
  </p:sldLayoutIdLst>
  <p:transition>
    <p:fade/>
  </p:transition>
  <p:timing>
    <p:tnLst>
      <p:par>
        <p:cTn id="1" dur="indefinite" restart="never" nodeType="tmRoot"/>
      </p:par>
    </p:tnLst>
  </p:timing>
  <p:hf sldNum="0" hdr="0" dt="0"/>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1438976742"/>
      </p:ext>
    </p:extLst>
  </p:cSld>
  <p:clrMap bg1="dk1" tx1="lt1" bg2="dk2" tx2="lt2" accent1="accent1" accent2="accent2" accent3="accent3" accent4="accent4" accent5="accent5" accent6="accent6" hlink="hlink" folHlink="folHlink"/>
  <p:sldLayoutIdLst>
    <p:sldLayoutId id="2147484187" r:id="rId1"/>
  </p:sldLayoutIdLst>
  <p:transition>
    <p:fade/>
  </p:transition>
  <p:timing>
    <p:tnLst>
      <p:par>
        <p:cTn id="1" dur="indefinite" restart="never" nodeType="tmRoot"/>
      </p:par>
    </p:tnLst>
  </p:timing>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799"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emf"/><Relationship Id="rId1" Type="http://schemas.openxmlformats.org/officeDocument/2006/relationships/slideLayout" Target="../slideLayouts/slideLayout3.xml"/><Relationship Id="rId5" Type="http://schemas.openxmlformats.org/officeDocument/2006/relationships/image" Target="../media/image14.em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hyperlink" Target="http://channel9.msdn.com/Events/Build/2015/2-628" TargetMode="External"/><Relationship Id="rId3" Type="http://schemas.openxmlformats.org/officeDocument/2006/relationships/hyperlink" Target="http://azure.microsoft.com/blog/2015/03/24/announcing-azure-app-service/" TargetMode="External"/><Relationship Id="rId7" Type="http://schemas.openxmlformats.org/officeDocument/2006/relationships/hyperlink" Target="http://blogs.msdn.com/b/microsoft_press/archive/2015/06/09/free-ebook-microsoft-azure-essentials-azure-web-apps-for-developers.aspx"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azure.microsoft.com/fr-fr/pricing/details/app-service/" TargetMode="External"/><Relationship Id="rId11" Type="http://schemas.openxmlformats.org/officeDocument/2006/relationships/hyperlink" Target="http://channel9.msdn.com/Events/Build/2015/2-707" TargetMode="External"/><Relationship Id="rId5" Type="http://schemas.openxmlformats.org/officeDocument/2006/relationships/hyperlink" Target="http://azure.microsoft.com/fr-fr/documentation/services/app-service/" TargetMode="External"/><Relationship Id="rId10" Type="http://schemas.openxmlformats.org/officeDocument/2006/relationships/hyperlink" Target="http://channel9.msdn.com/Events/Build/2015/2-760" TargetMode="External"/><Relationship Id="rId4" Type="http://schemas.openxmlformats.org/officeDocument/2006/relationships/hyperlink" Target="http://azure.microsoft.com/fr-fr/services/app-service/" TargetMode="External"/><Relationship Id="rId9" Type="http://schemas.openxmlformats.org/officeDocument/2006/relationships/hyperlink" Target="http://channel9.msdn.com/Events/Build/2015/2-633"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aka.ms/azure/msdn" TargetMode="External"/><Relationship Id="rId5" Type="http://schemas.openxmlformats.org/officeDocument/2006/relationships/hyperlink" Target="http://aka.ms/azure/essai" TargetMode="Externa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1.emf"/><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9.emf"/><Relationship Id="rId4" Type="http://schemas.openxmlformats.org/officeDocument/2006/relationships/image" Target="../media/image13.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4.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7" Type="http://schemas.microsoft.com/office/2007/relationships/hdphoto" Target="../media/hdphoto1.wdp"/><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4.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45656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API Apps</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429230579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Logic</a:t>
            </a:r>
            <a:r>
              <a:rPr lang="fr-FR" dirty="0" smtClean="0"/>
              <a:t> Apps</a:t>
            </a:r>
            <a:endParaRPr lang="fr-FR" dirty="0"/>
          </a:p>
        </p:txBody>
      </p:sp>
      <p:sp>
        <p:nvSpPr>
          <p:cNvPr id="3"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smtClean="0"/>
              <a:t>Processus métiers longs, avec conservation de l’état</a:t>
            </a:r>
          </a:p>
          <a:p>
            <a:pPr>
              <a:lnSpc>
                <a:spcPct val="125000"/>
              </a:lnSpc>
            </a:pPr>
            <a:r>
              <a:rPr lang="fr-FR" sz="2800" dirty="0" smtClean="0"/>
              <a:t>Définition via .</a:t>
            </a:r>
            <a:r>
              <a:rPr lang="fr-FR" sz="2800" dirty="0" err="1" smtClean="0"/>
              <a:t>json</a:t>
            </a:r>
            <a:r>
              <a:rPr lang="fr-FR" sz="2800" dirty="0" smtClean="0"/>
              <a:t> grâce au designer graphique</a:t>
            </a:r>
          </a:p>
          <a:p>
            <a:pPr>
              <a:lnSpc>
                <a:spcPct val="125000"/>
              </a:lnSpc>
            </a:pPr>
            <a:r>
              <a:rPr lang="fr-FR" sz="2800" dirty="0" smtClean="0"/>
              <a:t>Notions de déclencheurs et d’actions</a:t>
            </a:r>
          </a:p>
          <a:p>
            <a:pPr>
              <a:lnSpc>
                <a:spcPct val="125000"/>
              </a:lnSpc>
            </a:pPr>
            <a:r>
              <a:rPr lang="fr-FR" sz="2800" dirty="0" smtClean="0"/>
              <a:t>Passage des paramètres d’actions en actions</a:t>
            </a:r>
          </a:p>
          <a:p>
            <a:pPr>
              <a:lnSpc>
                <a:spcPct val="125000"/>
              </a:lnSpc>
            </a:pPr>
            <a:r>
              <a:rPr lang="fr-FR" sz="2800" dirty="0" smtClean="0"/>
              <a:t>Monitoring sur l’exécution de chaque étape</a:t>
            </a:r>
          </a:p>
          <a:p>
            <a:pPr>
              <a:lnSpc>
                <a:spcPct val="125000"/>
              </a:lnSpc>
            </a:pPr>
            <a:r>
              <a:rPr lang="fr-FR" sz="2800" dirty="0"/>
              <a:t>Plusieurs dizaines de modèles </a:t>
            </a:r>
            <a:r>
              <a:rPr lang="fr-FR" sz="2800" dirty="0" smtClean="0"/>
              <a:t>existants</a:t>
            </a:r>
            <a:endParaRPr lang="fr-FR" sz="2800" dirty="0"/>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7" name="Picture 6"/>
          <p:cNvPicPr>
            <a:picLocks noChangeAspect="1"/>
          </p:cNvPicPr>
          <p:nvPr/>
        </p:nvPicPr>
        <p:blipFill>
          <a:blip r:embed="rId3">
            <a:duotone>
              <a:prstClr val="black"/>
              <a:srgbClr val="000000">
                <a:tint val="45000"/>
                <a:satMod val="400000"/>
              </a:srgbClr>
            </a:duotone>
            <a:lum bright="-40000" contrast="-40000"/>
          </a:blip>
          <a:stretch>
            <a:fillRect/>
          </a:stretch>
        </p:blipFill>
        <p:spPr>
          <a:xfrm>
            <a:off x="745629" y="3065214"/>
            <a:ext cx="2097454" cy="2095114"/>
          </a:xfrm>
          <a:prstGeom prst="rect">
            <a:avLst/>
          </a:prstGeom>
        </p:spPr>
      </p:pic>
    </p:spTree>
    <p:extLst>
      <p:ext uri="{BB962C8B-B14F-4D97-AF65-F5344CB8AC3E}">
        <p14:creationId xmlns:p14="http://schemas.microsoft.com/office/powerpoint/2010/main" val="170757523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err="1" smtClean="0"/>
              <a:t>Logic</a:t>
            </a:r>
            <a:r>
              <a:rPr lang="fr-FR" dirty="0" smtClean="0"/>
              <a:t> Apps</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410982465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Modèle conceptuel</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grpSp>
        <p:nvGrpSpPr>
          <p:cNvPr id="35" name="Group 34"/>
          <p:cNvGrpSpPr/>
          <p:nvPr/>
        </p:nvGrpSpPr>
        <p:grpSpPr>
          <a:xfrm>
            <a:off x="731837" y="1592262"/>
            <a:ext cx="4953000" cy="4343400"/>
            <a:chOff x="731837" y="1592262"/>
            <a:chExt cx="4953000" cy="4343400"/>
          </a:xfrm>
        </p:grpSpPr>
        <p:sp>
          <p:nvSpPr>
            <p:cNvPr id="17" name="Rounded Rectangle 16"/>
            <p:cNvSpPr/>
            <p:nvPr/>
          </p:nvSpPr>
          <p:spPr bwMode="auto">
            <a:xfrm>
              <a:off x="7318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solidFill>
                    <a:schemeClr val="tx1"/>
                  </a:solidFill>
                  <a:ea typeface="Segoe UI" pitchFamily="34" charset="0"/>
                  <a:cs typeface="Segoe UI" pitchFamily="34" charset="0"/>
                </a:rPr>
                <a:t>App Service Plan</a:t>
              </a:r>
            </a:p>
          </p:txBody>
        </p:sp>
        <p:sp>
          <p:nvSpPr>
            <p:cNvPr id="27" name="TextBox 26"/>
            <p:cNvSpPr txBox="1"/>
            <p:nvPr/>
          </p:nvSpPr>
          <p:spPr>
            <a:xfrm>
              <a:off x="9604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Premium (# of sites, storage, slots…)</a:t>
              </a:r>
            </a:p>
            <a:p>
              <a:pPr>
                <a:lnSpc>
                  <a:spcPct val="90000"/>
                </a:lnSpc>
                <a:spcAft>
                  <a:spcPts val="600"/>
                </a:spcAft>
              </a:pPr>
              <a:r>
                <a:rPr lang="en-US" sz="1200" i="1" dirty="0">
                  <a:gradFill>
                    <a:gsLst>
                      <a:gs pos="2917">
                        <a:schemeClr val="tx1"/>
                      </a:gs>
                      <a:gs pos="30000">
                        <a:schemeClr val="tx1"/>
                      </a:gs>
                    </a:gsLst>
                    <a:lin ang="5400000" scaled="0"/>
                  </a:gradFill>
                </a:rPr>
                <a:t>Compute Resource: cores, memory</a:t>
              </a:r>
            </a:p>
            <a:p>
              <a:pPr>
                <a:lnSpc>
                  <a:spcPct val="90000"/>
                </a:lnSpc>
                <a:spcAft>
                  <a:spcPts val="600"/>
                </a:spcAft>
              </a:pPr>
              <a:r>
                <a:rPr lang="en-US" sz="1200" i="1" dirty="0">
                  <a:gradFill>
                    <a:gsLst>
                      <a:gs pos="2917">
                        <a:schemeClr val="tx1"/>
                      </a:gs>
                      <a:gs pos="30000">
                        <a:schemeClr val="tx1"/>
                      </a:gs>
                    </a:gsLst>
                    <a:lin ang="5400000" scaled="0"/>
                  </a:gradFill>
                </a:rPr>
                <a:t>Scale: number of instances </a:t>
              </a:r>
            </a:p>
          </p:txBody>
        </p:sp>
      </p:grpSp>
      <p:grpSp>
        <p:nvGrpSpPr>
          <p:cNvPr id="36" name="Group 35"/>
          <p:cNvGrpSpPr/>
          <p:nvPr/>
        </p:nvGrpSpPr>
        <p:grpSpPr>
          <a:xfrm>
            <a:off x="6751637" y="1592262"/>
            <a:ext cx="4953000" cy="4343400"/>
            <a:chOff x="6751637" y="1592262"/>
            <a:chExt cx="4953000" cy="4343400"/>
          </a:xfrm>
        </p:grpSpPr>
        <p:sp>
          <p:nvSpPr>
            <p:cNvPr id="6" name="Rounded Rectangle 5"/>
            <p:cNvSpPr/>
            <p:nvPr/>
          </p:nvSpPr>
          <p:spPr bwMode="auto">
            <a:xfrm>
              <a:off x="6751637" y="1592262"/>
              <a:ext cx="4953000" cy="4343400"/>
            </a:xfrm>
            <a:prstGeom prst="roundRect">
              <a:avLst/>
            </a:prstGeom>
            <a:solidFill>
              <a:schemeClr val="bg1"/>
            </a:solidFill>
            <a:ln>
              <a:solidFill>
                <a:schemeClr val="tx1"/>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a:solidFill>
                  <a:schemeClr val="tx1"/>
                </a:solidFill>
                <a:ea typeface="Segoe UI" pitchFamily="34" charset="0"/>
                <a:cs typeface="Segoe UI" pitchFamily="34" charset="0"/>
              </a:endParaRPr>
            </a:p>
            <a:p>
              <a:pPr algn="ctr" defTabSz="932472" fontAlgn="base">
                <a:lnSpc>
                  <a:spcPct val="90000"/>
                </a:lnSpc>
                <a:spcBef>
                  <a:spcPct val="0"/>
                </a:spcBef>
                <a:spcAft>
                  <a:spcPct val="0"/>
                </a:spcAft>
              </a:pPr>
              <a:endParaRPr lang="en-US" sz="2400" dirty="0" smtClean="0">
                <a:solidFill>
                  <a:schemeClr val="tx1"/>
                </a:solidFill>
                <a:ea typeface="Segoe UI" pitchFamily="34" charset="0"/>
                <a:cs typeface="Segoe UI" pitchFamily="34" charset="0"/>
              </a:endParaRPr>
            </a:p>
            <a:p>
              <a:pPr defTabSz="932472" fontAlgn="base">
                <a:lnSpc>
                  <a:spcPct val="90000"/>
                </a:lnSpc>
                <a:spcBef>
                  <a:spcPct val="0"/>
                </a:spcBef>
                <a:spcAft>
                  <a:spcPct val="0"/>
                </a:spcAft>
              </a:pPr>
              <a:r>
                <a:rPr lang="en-US" sz="2400" dirty="0" smtClean="0">
                  <a:solidFill>
                    <a:schemeClr val="tx1"/>
                  </a:solidFill>
                  <a:ea typeface="Segoe UI" pitchFamily="34" charset="0"/>
                  <a:cs typeface="Segoe UI" pitchFamily="34" charset="0"/>
                </a:rPr>
                <a:t>john-plan</a:t>
              </a:r>
            </a:p>
          </p:txBody>
        </p:sp>
        <p:sp>
          <p:nvSpPr>
            <p:cNvPr id="9" name="TextBox 8"/>
            <p:cNvSpPr txBox="1"/>
            <p:nvPr/>
          </p:nvSpPr>
          <p:spPr>
            <a:xfrm>
              <a:off x="8428037" y="3092225"/>
              <a:ext cx="1524000"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smtClean="0">
                  <a:gradFill>
                    <a:gsLst>
                      <a:gs pos="2917">
                        <a:schemeClr val="tx1"/>
                      </a:gs>
                      <a:gs pos="30000">
                        <a:schemeClr val="tx1"/>
                      </a:gs>
                    </a:gsLst>
                    <a:lin ang="5400000" scaled="0"/>
                  </a:gradFill>
                </a:rPr>
                <a:t>johnprocess</a:t>
              </a:r>
              <a:endParaRPr lang="en-US" sz="1400" dirty="0" smtClean="0">
                <a:gradFill>
                  <a:gsLst>
                    <a:gs pos="2917">
                      <a:schemeClr val="tx1"/>
                    </a:gs>
                    <a:gs pos="30000">
                      <a:schemeClr val="tx1"/>
                    </a:gs>
                  </a:gsLst>
                  <a:lin ang="5400000" scaled="0"/>
                </a:gradFill>
              </a:endParaRPr>
            </a:p>
          </p:txBody>
        </p:sp>
        <p:sp>
          <p:nvSpPr>
            <p:cNvPr id="12" name="TextBox 11"/>
            <p:cNvSpPr txBox="1"/>
            <p:nvPr/>
          </p:nvSpPr>
          <p:spPr>
            <a:xfrm>
              <a:off x="10021330" y="3092225"/>
              <a:ext cx="1537814"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smtClean="0">
                  <a:gradFill>
                    <a:gsLst>
                      <a:gs pos="2917">
                        <a:schemeClr val="tx1"/>
                      </a:gs>
                      <a:gs pos="30000">
                        <a:schemeClr val="tx1"/>
                      </a:gs>
                    </a:gsLst>
                    <a:lin ang="5400000" scaled="0"/>
                  </a:gradFill>
                </a:rPr>
                <a:t>johncustomapi</a:t>
              </a:r>
              <a:endParaRPr lang="en-US" sz="1400" dirty="0" smtClean="0">
                <a:gradFill>
                  <a:gsLst>
                    <a:gs pos="2917">
                      <a:schemeClr val="tx1"/>
                    </a:gs>
                    <a:gs pos="30000">
                      <a:schemeClr val="tx1"/>
                    </a:gs>
                  </a:gsLst>
                  <a:lin ang="5400000" scaled="0"/>
                </a:gradFill>
              </a:endParaRPr>
            </a:p>
          </p:txBody>
        </p:sp>
        <p:pic>
          <p:nvPicPr>
            <p:cNvPr id="14" name="Picture 13"/>
            <p:cNvPicPr>
              <a:picLocks noChangeAspect="1"/>
            </p:cNvPicPr>
            <p:nvPr/>
          </p:nvPicPr>
          <p:blipFill>
            <a:blip r:embed="rId2">
              <a:duotone>
                <a:prstClr val="black"/>
                <a:srgbClr val="000000">
                  <a:tint val="45000"/>
                  <a:satMod val="400000"/>
                </a:srgbClr>
              </a:duotone>
              <a:lum bright="-40000" contrast="-40000"/>
            </a:blip>
            <a:stretch>
              <a:fillRect/>
            </a:stretch>
          </p:blipFill>
          <p:spPr>
            <a:xfrm>
              <a:off x="7209309" y="2201863"/>
              <a:ext cx="871066" cy="890361"/>
            </a:xfrm>
            <a:prstGeom prst="rect">
              <a:avLst/>
            </a:prstGeom>
          </p:spPr>
        </p:pic>
        <p:sp>
          <p:nvSpPr>
            <p:cNvPr id="15" name="TextBox 14"/>
            <p:cNvSpPr txBox="1"/>
            <p:nvPr/>
          </p:nvSpPr>
          <p:spPr>
            <a:xfrm>
              <a:off x="6851649" y="3092224"/>
              <a:ext cx="1507095" cy="489365"/>
            </a:xfrm>
            <a:prstGeom prst="rect">
              <a:avLst/>
            </a:prstGeom>
            <a:noFill/>
          </p:spPr>
          <p:txBody>
            <a:bodyPr wrap="square" lIns="182880" tIns="146304" rIns="182880" bIns="146304" rtlCol="0">
              <a:spAutoFit/>
            </a:bodyPr>
            <a:lstStyle/>
            <a:p>
              <a:pPr algn="ctr">
                <a:lnSpc>
                  <a:spcPct val="90000"/>
                </a:lnSpc>
                <a:spcAft>
                  <a:spcPts val="600"/>
                </a:spcAft>
              </a:pPr>
              <a:r>
                <a:rPr lang="en-US" sz="1400" dirty="0" err="1" smtClean="0">
                  <a:gradFill>
                    <a:gsLst>
                      <a:gs pos="2917">
                        <a:schemeClr val="tx1"/>
                      </a:gs>
                      <a:gs pos="30000">
                        <a:schemeClr val="tx1"/>
                      </a:gs>
                    </a:gsLst>
                    <a:lin ang="5400000" scaled="0"/>
                  </a:gradFill>
                </a:rPr>
                <a:t>johnfront</a:t>
              </a:r>
              <a:endParaRPr lang="en-US" sz="1400" dirty="0" smtClean="0">
                <a:gradFill>
                  <a:gsLst>
                    <a:gs pos="2917">
                      <a:schemeClr val="tx1"/>
                    </a:gs>
                    <a:gs pos="30000">
                      <a:schemeClr val="tx1"/>
                    </a:gs>
                  </a:gsLst>
                  <a:lin ang="5400000" scaled="0"/>
                </a:gradFill>
              </a:endParaRPr>
            </a:p>
          </p:txBody>
        </p:sp>
        <p:sp>
          <p:nvSpPr>
            <p:cNvPr id="16" name="TextBox 15"/>
            <p:cNvSpPr txBox="1"/>
            <p:nvPr/>
          </p:nvSpPr>
          <p:spPr>
            <a:xfrm>
              <a:off x="6980237" y="4487862"/>
              <a:ext cx="3885728" cy="947952"/>
            </a:xfrm>
            <a:prstGeom prst="rect">
              <a:avLst/>
            </a:prstGeom>
            <a:noFill/>
          </p:spPr>
          <p:txBody>
            <a:bodyPr wrap="square" lIns="182880" tIns="146304" rIns="182880" bIns="146304" rtlCol="0">
              <a:spAutoFit/>
            </a:bodyPr>
            <a:lstStyle/>
            <a:p>
              <a:pPr>
                <a:lnSpc>
                  <a:spcPct val="90000"/>
                </a:lnSpc>
                <a:spcAft>
                  <a:spcPts val="600"/>
                </a:spcAft>
              </a:pPr>
              <a:r>
                <a:rPr lang="en-US" sz="1200" i="1" dirty="0" smtClean="0">
                  <a:gradFill>
                    <a:gsLst>
                      <a:gs pos="2917">
                        <a:schemeClr val="tx1"/>
                      </a:gs>
                      <a:gs pos="30000">
                        <a:schemeClr val="tx1"/>
                      </a:gs>
                    </a:gsLst>
                    <a:lin ang="5400000" scaled="0"/>
                  </a:gradFill>
                </a:rPr>
                <a:t>SKU : Standard</a:t>
              </a:r>
            </a:p>
            <a:p>
              <a:pPr>
                <a:lnSpc>
                  <a:spcPct val="90000"/>
                </a:lnSpc>
                <a:spcAft>
                  <a:spcPts val="600"/>
                </a:spcAft>
              </a:pPr>
              <a:r>
                <a:rPr lang="en-US" sz="1200" i="1" dirty="0">
                  <a:gradFill>
                    <a:gsLst>
                      <a:gs pos="2917">
                        <a:schemeClr val="tx1"/>
                      </a:gs>
                      <a:gs pos="30000">
                        <a:schemeClr val="tx1"/>
                      </a:gs>
                    </a:gsLst>
                    <a:lin ang="5400000" scaled="0"/>
                  </a:gradFill>
                </a:rPr>
                <a:t>Compute </a:t>
              </a:r>
              <a:r>
                <a:rPr lang="en-US" sz="1200" i="1" dirty="0" smtClean="0">
                  <a:gradFill>
                    <a:gsLst>
                      <a:gs pos="2917">
                        <a:schemeClr val="tx1"/>
                      </a:gs>
                      <a:gs pos="30000">
                        <a:schemeClr val="tx1"/>
                      </a:gs>
                    </a:gsLst>
                    <a:lin ang="5400000" scaled="0"/>
                  </a:gradFill>
                </a:rPr>
                <a:t>Resource :  S2 (2 </a:t>
              </a:r>
              <a:r>
                <a:rPr lang="en-US" sz="1200" i="1" dirty="0">
                  <a:gradFill>
                    <a:gsLst>
                      <a:gs pos="2917">
                        <a:schemeClr val="tx1"/>
                      </a:gs>
                      <a:gs pos="30000">
                        <a:schemeClr val="tx1"/>
                      </a:gs>
                    </a:gsLst>
                    <a:lin ang="5400000" scaled="0"/>
                  </a:gradFill>
                </a:rPr>
                <a:t>cores, </a:t>
              </a:r>
              <a:r>
                <a:rPr lang="en-US" sz="1200" i="1" dirty="0" smtClean="0">
                  <a:gradFill>
                    <a:gsLst>
                      <a:gs pos="2917">
                        <a:schemeClr val="tx1"/>
                      </a:gs>
                      <a:gs pos="30000">
                        <a:schemeClr val="tx1"/>
                      </a:gs>
                    </a:gsLst>
                    <a:lin ang="5400000" scaled="0"/>
                  </a:gradFill>
                </a:rPr>
                <a:t>7 </a:t>
              </a:r>
              <a:r>
                <a:rPr lang="en-US" sz="1200" i="1" dirty="0">
                  <a:gradFill>
                    <a:gsLst>
                      <a:gs pos="2917">
                        <a:schemeClr val="tx1"/>
                      </a:gs>
                      <a:gs pos="30000">
                        <a:schemeClr val="tx1"/>
                      </a:gs>
                    </a:gsLst>
                    <a:lin ang="5400000" scaled="0"/>
                  </a:gradFill>
                </a:rPr>
                <a:t>GB memory)</a:t>
              </a:r>
            </a:p>
            <a:p>
              <a:pPr>
                <a:lnSpc>
                  <a:spcPct val="90000"/>
                </a:lnSpc>
                <a:spcAft>
                  <a:spcPts val="600"/>
                </a:spcAft>
              </a:pPr>
              <a:r>
                <a:rPr lang="en-US" sz="1200" i="1" dirty="0" smtClean="0">
                  <a:gradFill>
                    <a:gsLst>
                      <a:gs pos="2917">
                        <a:schemeClr val="tx1"/>
                      </a:gs>
                      <a:gs pos="30000">
                        <a:schemeClr val="tx1"/>
                      </a:gs>
                    </a:gsLst>
                    <a:lin ang="5400000" scaled="0"/>
                  </a:gradFill>
                </a:rPr>
                <a:t>Scale : 3</a:t>
              </a:r>
              <a:endParaRPr lang="en-US" sz="1200" i="1" dirty="0">
                <a:gradFill>
                  <a:gsLst>
                    <a:gs pos="2917">
                      <a:schemeClr val="tx1"/>
                    </a:gs>
                    <a:gs pos="30000">
                      <a:schemeClr val="tx1"/>
                    </a:gs>
                  </a:gsLst>
                  <a:lin ang="5400000" scaled="0"/>
                </a:gradFill>
              </a:endParaRPr>
            </a:p>
          </p:txBody>
        </p:sp>
        <p:pic>
          <p:nvPicPr>
            <p:cNvPr id="29" name="Picture 28"/>
            <p:cNvPicPr>
              <a:picLocks noChangeAspect="1"/>
            </p:cNvPicPr>
            <p:nvPr/>
          </p:nvPicPr>
          <p:blipFill>
            <a:blip r:embed="rId3" cstate="print">
              <a:duotone>
                <a:prstClr val="black"/>
                <a:srgbClr val="00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448719" y="2305524"/>
              <a:ext cx="683036" cy="683036"/>
            </a:xfrm>
            <a:prstGeom prst="flowChartOffpageConnector">
              <a:avLst/>
            </a:prstGeom>
            <a:noFill/>
          </p:spPr>
        </p:pic>
        <p:pic>
          <p:nvPicPr>
            <p:cNvPr id="30" name="Picture 29"/>
            <p:cNvPicPr>
              <a:picLocks noChangeAspect="1"/>
            </p:cNvPicPr>
            <p:nvPr/>
          </p:nvPicPr>
          <p:blipFill>
            <a:blip r:embed="rId5">
              <a:duotone>
                <a:prstClr val="black"/>
                <a:srgbClr val="000000">
                  <a:tint val="45000"/>
                  <a:satMod val="400000"/>
                </a:srgbClr>
              </a:duotone>
              <a:lum bright="-40000" contrast="-40000"/>
            </a:blip>
            <a:stretch>
              <a:fillRect/>
            </a:stretch>
          </p:blipFill>
          <p:spPr>
            <a:xfrm>
              <a:off x="8900660" y="2201862"/>
              <a:ext cx="727774" cy="726962"/>
            </a:xfrm>
            <a:prstGeom prst="rect">
              <a:avLst/>
            </a:prstGeom>
          </p:spPr>
        </p:pic>
      </p:grpSp>
      <p:grpSp>
        <p:nvGrpSpPr>
          <p:cNvPr id="34" name="Group 33"/>
          <p:cNvGrpSpPr/>
          <p:nvPr/>
        </p:nvGrpSpPr>
        <p:grpSpPr>
          <a:xfrm>
            <a:off x="831849" y="2201862"/>
            <a:ext cx="4707495" cy="1573625"/>
            <a:chOff x="831849" y="2201862"/>
            <a:chExt cx="4707495" cy="1573625"/>
          </a:xfrm>
        </p:grpSpPr>
        <p:grpSp>
          <p:nvGrpSpPr>
            <p:cNvPr id="18" name="Group 17"/>
            <p:cNvGrpSpPr/>
            <p:nvPr/>
          </p:nvGrpSpPr>
          <p:grpSpPr>
            <a:xfrm>
              <a:off x="1957933" y="2201862"/>
              <a:ext cx="1524000" cy="1573625"/>
              <a:chOff x="4608513" y="3354318"/>
              <a:chExt cx="1664043" cy="1680993"/>
            </a:xfrm>
          </p:grpSpPr>
          <p:pic>
            <p:nvPicPr>
              <p:cNvPr id="19" name="Picture 18"/>
              <p:cNvPicPr>
                <a:picLocks noChangeAspect="1"/>
              </p:cNvPicPr>
              <p:nvPr/>
            </p:nvPicPr>
            <p:blipFill>
              <a:blip r:embed="rId2">
                <a:duotone>
                  <a:prstClr val="black"/>
                  <a:srgbClr val="000000">
                    <a:tint val="45000"/>
                    <a:satMod val="400000"/>
                  </a:srgbClr>
                </a:duotone>
                <a:lum bright="-40000" contrast="-40000"/>
              </a:blip>
              <a:stretch>
                <a:fillRect/>
              </a:stretch>
            </p:blipFill>
            <p:spPr>
              <a:xfrm>
                <a:off x="4999038" y="3354318"/>
                <a:ext cx="951110" cy="951110"/>
              </a:xfrm>
              <a:prstGeom prst="rect">
                <a:avLst/>
              </a:prstGeom>
            </p:spPr>
          </p:pic>
          <p:sp>
            <p:nvSpPr>
              <p:cNvPr id="20" name="TextBox 19"/>
              <p:cNvSpPr txBox="1"/>
              <p:nvPr/>
            </p:nvSpPr>
            <p:spPr>
              <a:xfrm>
                <a:off x="4608513" y="4305428"/>
                <a:ext cx="1664043"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 2</a:t>
                </a:r>
              </a:p>
            </p:txBody>
          </p:sp>
        </p:grpSp>
        <p:grpSp>
          <p:nvGrpSpPr>
            <p:cNvPr id="21" name="Group 20"/>
            <p:cNvGrpSpPr/>
            <p:nvPr/>
          </p:nvGrpSpPr>
          <p:grpSpPr>
            <a:xfrm>
              <a:off x="4001530" y="2201862"/>
              <a:ext cx="1537814" cy="1573625"/>
              <a:chOff x="4608513" y="3354318"/>
              <a:chExt cx="1679127" cy="1680993"/>
            </a:xfrm>
          </p:grpSpPr>
          <p:pic>
            <p:nvPicPr>
              <p:cNvPr id="22" name="Picture 21"/>
              <p:cNvPicPr>
                <a:picLocks noChangeAspect="1"/>
              </p:cNvPicPr>
              <p:nvPr/>
            </p:nvPicPr>
            <p:blipFill>
              <a:blip r:embed="rId2">
                <a:duotone>
                  <a:prstClr val="black"/>
                  <a:srgbClr val="000000">
                    <a:tint val="45000"/>
                    <a:satMod val="400000"/>
                  </a:srgbClr>
                </a:duotone>
                <a:lum bright="-40000" contrast="-40000"/>
              </a:blip>
              <a:stretch>
                <a:fillRect/>
              </a:stretch>
            </p:blipFill>
            <p:spPr>
              <a:xfrm>
                <a:off x="4999038" y="3354318"/>
                <a:ext cx="951110" cy="951110"/>
              </a:xfrm>
              <a:prstGeom prst="rect">
                <a:avLst/>
              </a:prstGeom>
            </p:spPr>
          </p:pic>
          <p:sp>
            <p:nvSpPr>
              <p:cNvPr id="23" name="TextBox 22"/>
              <p:cNvSpPr txBox="1"/>
              <p:nvPr/>
            </p:nvSpPr>
            <p:spPr>
              <a:xfrm>
                <a:off x="4608513" y="4305428"/>
                <a:ext cx="1679127"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 n</a:t>
                </a:r>
              </a:p>
            </p:txBody>
          </p:sp>
        </p:grpSp>
        <p:grpSp>
          <p:nvGrpSpPr>
            <p:cNvPr id="24" name="Group 23"/>
            <p:cNvGrpSpPr/>
            <p:nvPr/>
          </p:nvGrpSpPr>
          <p:grpSpPr>
            <a:xfrm>
              <a:off x="831849" y="2201862"/>
              <a:ext cx="1507095" cy="1573625"/>
              <a:chOff x="4608512" y="3354318"/>
              <a:chExt cx="1645585" cy="1680993"/>
            </a:xfrm>
          </p:grpSpPr>
          <p:pic>
            <p:nvPicPr>
              <p:cNvPr id="25" name="Picture 24"/>
              <p:cNvPicPr>
                <a:picLocks noChangeAspect="1"/>
              </p:cNvPicPr>
              <p:nvPr/>
            </p:nvPicPr>
            <p:blipFill>
              <a:blip r:embed="rId2">
                <a:duotone>
                  <a:prstClr val="black"/>
                  <a:srgbClr val="000000">
                    <a:tint val="45000"/>
                    <a:satMod val="400000"/>
                  </a:srgbClr>
                </a:duotone>
                <a:lum bright="-40000" contrast="-40000"/>
              </a:blip>
              <a:stretch>
                <a:fillRect/>
              </a:stretch>
            </p:blipFill>
            <p:spPr>
              <a:xfrm>
                <a:off x="4999038" y="3354318"/>
                <a:ext cx="951110" cy="951110"/>
              </a:xfrm>
              <a:prstGeom prst="rect">
                <a:avLst/>
              </a:prstGeom>
            </p:spPr>
          </p:pic>
          <p:sp>
            <p:nvSpPr>
              <p:cNvPr id="26" name="TextBox 25"/>
              <p:cNvSpPr txBox="1"/>
              <p:nvPr/>
            </p:nvSpPr>
            <p:spPr>
              <a:xfrm>
                <a:off x="4608512" y="4305428"/>
                <a:ext cx="1645585" cy="729883"/>
              </a:xfrm>
              <a:prstGeom prst="rect">
                <a:avLst/>
              </a:prstGeom>
              <a:noFill/>
            </p:spPr>
            <p:txBody>
              <a:bodyPr wrap="square" lIns="182880" tIns="146304" rIns="182880" bIns="146304" rtlCol="0">
                <a:spAutoFit/>
              </a:bodyPr>
              <a:lstStyle/>
              <a:p>
                <a:pPr algn="ctr">
                  <a:lnSpc>
                    <a:spcPct val="90000"/>
                  </a:lnSpc>
                  <a:spcAft>
                    <a:spcPts val="600"/>
                  </a:spcAft>
                </a:pPr>
                <a:r>
                  <a:rPr lang="en-US" sz="1400" dirty="0" smtClean="0">
                    <a:gradFill>
                      <a:gsLst>
                        <a:gs pos="2917">
                          <a:schemeClr val="tx1"/>
                        </a:gs>
                        <a:gs pos="30000">
                          <a:schemeClr val="tx1"/>
                        </a:gs>
                      </a:gsLst>
                      <a:lin ang="5400000" scaled="0"/>
                    </a:gradFill>
                  </a:rPr>
                  <a:t>App Service App 1</a:t>
                </a:r>
              </a:p>
            </p:txBody>
          </p:sp>
        </p:grpSp>
        <p:sp>
          <p:nvSpPr>
            <p:cNvPr id="33" name="TextBox 32"/>
            <p:cNvSpPr txBox="1"/>
            <p:nvPr/>
          </p:nvSpPr>
          <p:spPr>
            <a:xfrm>
              <a:off x="3558650" y="2522980"/>
              <a:ext cx="431648" cy="461665"/>
            </a:xfrm>
            <a:prstGeom prst="rect">
              <a:avLst/>
            </a:prstGeom>
          </p:spPr>
          <p:txBody>
            <a:bodyPr vert="horz" wrap="square" lIns="91440" tIns="45720" rIns="91440" bIns="45720" rtlCol="0" anchor="ctr">
              <a:spAutoFit/>
            </a:bodyPr>
            <a:lstStyle/>
            <a:p>
              <a:r>
                <a:rPr lang="en-US" sz="2400" dirty="0">
                  <a:ea typeface="Segoe UI" pitchFamily="34" charset="0"/>
                  <a:cs typeface="Segoe UI" pitchFamily="34" charset="0"/>
                </a:rPr>
                <a:t>…</a:t>
              </a:r>
              <a:endParaRPr lang="fr-FR" sz="2400" dirty="0">
                <a:ea typeface="Segoe UI" pitchFamily="34" charset="0"/>
                <a:cs typeface="Segoe UI" pitchFamily="34" charset="0"/>
              </a:endParaRPr>
            </a:p>
          </p:txBody>
        </p:sp>
      </p:grpSp>
    </p:spTree>
    <p:extLst>
      <p:ext uri="{BB962C8B-B14F-4D97-AF65-F5344CB8AC3E}">
        <p14:creationId xmlns:p14="http://schemas.microsoft.com/office/powerpoint/2010/main" val="2392513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Tarification</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7" name="Picture 6"/>
          <p:cNvPicPr>
            <a:picLocks noChangeAspect="1"/>
          </p:cNvPicPr>
          <p:nvPr/>
        </p:nvPicPr>
        <p:blipFill>
          <a:blip r:embed="rId2"/>
          <a:stretch>
            <a:fillRect/>
          </a:stretch>
        </p:blipFill>
        <p:spPr>
          <a:xfrm>
            <a:off x="169565" y="1534523"/>
            <a:ext cx="5544616" cy="4933608"/>
          </a:xfrm>
          <a:prstGeom prst="rect">
            <a:avLst/>
          </a:prstGeom>
        </p:spPr>
      </p:pic>
      <p:pic>
        <p:nvPicPr>
          <p:cNvPr id="8" name="Picture 7"/>
          <p:cNvPicPr>
            <a:picLocks noChangeAspect="1"/>
          </p:cNvPicPr>
          <p:nvPr/>
        </p:nvPicPr>
        <p:blipFill>
          <a:blip r:embed="rId3"/>
          <a:stretch>
            <a:fillRect/>
          </a:stretch>
        </p:blipFill>
        <p:spPr>
          <a:xfrm>
            <a:off x="6073725" y="1355776"/>
            <a:ext cx="6193184" cy="5112356"/>
          </a:xfrm>
          <a:prstGeom prst="rect">
            <a:avLst/>
          </a:prstGeom>
        </p:spPr>
      </p:pic>
    </p:spTree>
    <p:extLst>
      <p:ext uri="{BB962C8B-B14F-4D97-AF65-F5344CB8AC3E}">
        <p14:creationId xmlns:p14="http://schemas.microsoft.com/office/powerpoint/2010/main" val="1874928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Azure App Service </a:t>
            </a:r>
            <a:r>
              <a:rPr lang="fr-FR" dirty="0" err="1" smtClean="0"/>
              <a:t>Environment</a:t>
            </a:r>
            <a:endParaRPr lang="fr-FR" dirty="0"/>
          </a:p>
        </p:txBody>
      </p:sp>
      <p:sp>
        <p:nvSpPr>
          <p:cNvPr id="4" name="Text Placeholder 3"/>
          <p:cNvSpPr>
            <a:spLocks noGrp="1"/>
          </p:cNvSpPr>
          <p:nvPr>
            <p:ph type="body" sz="quarter" idx="14"/>
          </p:nvPr>
        </p:nvSpPr>
        <p:spPr/>
        <p:txBody>
          <a:bodyPr/>
          <a:lstStyle/>
          <a:p>
            <a:endParaRPr lang="fr-FR" dirty="0"/>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sp>
        <p:nvSpPr>
          <p:cNvPr id="8"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smtClean="0"/>
              <a:t>Machines dédiées à vos besoins</a:t>
            </a:r>
          </a:p>
          <a:p>
            <a:pPr>
              <a:lnSpc>
                <a:spcPct val="125000"/>
              </a:lnSpc>
            </a:pPr>
            <a:r>
              <a:rPr lang="fr-FR" sz="2800" dirty="0" smtClean="0"/>
              <a:t>Déployé dans votre Virtual Network</a:t>
            </a:r>
          </a:p>
          <a:p>
            <a:pPr>
              <a:lnSpc>
                <a:spcPct val="125000"/>
              </a:lnSpc>
            </a:pPr>
            <a:r>
              <a:rPr lang="fr-FR" sz="2800" dirty="0" smtClean="0"/>
              <a:t>Plus d’options de </a:t>
            </a:r>
            <a:r>
              <a:rPr lang="fr-FR" sz="2800" dirty="0" err="1" smtClean="0"/>
              <a:t>scaling</a:t>
            </a:r>
            <a:endParaRPr lang="fr-FR" sz="2800" dirty="0" smtClean="0"/>
          </a:p>
          <a:p>
            <a:pPr>
              <a:lnSpc>
                <a:spcPct val="125000"/>
              </a:lnSpc>
            </a:pPr>
            <a:r>
              <a:rPr lang="fr-FR" sz="2800" dirty="0" smtClean="0"/>
              <a:t>Moins de quotas</a:t>
            </a:r>
            <a:endParaRPr lang="fr-FR" sz="2800" dirty="0"/>
          </a:p>
        </p:txBody>
      </p:sp>
    </p:spTree>
    <p:extLst>
      <p:ext uri="{BB962C8B-B14F-4D97-AF65-F5344CB8AC3E}">
        <p14:creationId xmlns:p14="http://schemas.microsoft.com/office/powerpoint/2010/main" val="41876380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Azure App Service </a:t>
            </a:r>
            <a:r>
              <a:rPr lang="fr-FR" dirty="0" err="1" smtClean="0"/>
              <a:t>Environment</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37188104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3"/>
          </p:nvPr>
        </p:nvSpPr>
        <p:spPr/>
        <p:txBody>
          <a:bodyPr/>
          <a:lstStyle/>
          <a:p>
            <a:pPr lvl="1">
              <a:buFont typeface="Arial" panose="020B0604020202020204" pitchFamily="34" charset="0"/>
              <a:buChar char="•"/>
            </a:pPr>
            <a:r>
              <a:rPr lang="fr-FR" sz="2000" dirty="0" smtClean="0"/>
              <a:t>Annonce </a:t>
            </a:r>
            <a:r>
              <a:rPr lang="fr-FR" sz="2000" dirty="0"/>
              <a:t>du service:  </a:t>
            </a:r>
            <a:r>
              <a:rPr lang="fr-FR" sz="2000" dirty="0">
                <a:hlinkClick r:id="rId3"/>
              </a:rPr>
              <a:t>http://azure.microsoft.com/blog/2015/03/24/announcing-azure-app-service</a:t>
            </a:r>
            <a:r>
              <a:rPr lang="fr-FR" sz="2000" dirty="0" smtClean="0">
                <a:hlinkClick r:id="rId3"/>
              </a:rPr>
              <a:t>/</a:t>
            </a:r>
            <a:endParaRPr lang="fr-FR" sz="2000" dirty="0" smtClean="0"/>
          </a:p>
          <a:p>
            <a:pPr>
              <a:buFont typeface="Arial" panose="020B0604020202020204" pitchFamily="34" charset="0"/>
              <a:buChar char="•"/>
            </a:pPr>
            <a:endParaRPr lang="fr-FR" sz="1400" dirty="0" smtClean="0"/>
          </a:p>
          <a:p>
            <a:pPr>
              <a:buFont typeface="Arial" panose="020B0604020202020204" pitchFamily="34" charset="0"/>
              <a:buChar char="•"/>
            </a:pPr>
            <a:r>
              <a:rPr lang="fr-FR" sz="3200" dirty="0" smtClean="0"/>
              <a:t>Ressources officielles</a:t>
            </a:r>
            <a:endParaRPr lang="fr-FR" sz="3200" dirty="0" smtClean="0">
              <a:hlinkClick r:id="rId4"/>
            </a:endParaRPr>
          </a:p>
          <a:p>
            <a:pPr lvl="1">
              <a:buFont typeface="Arial" panose="020B0604020202020204" pitchFamily="34" charset="0"/>
              <a:buChar char="•"/>
            </a:pPr>
            <a:r>
              <a:rPr lang="fr-FR" sz="2000" dirty="0" smtClean="0"/>
              <a:t>Présentation marketing : </a:t>
            </a:r>
            <a:r>
              <a:rPr lang="fr-FR" sz="2000" dirty="0" smtClean="0">
                <a:hlinkClick r:id="rId4"/>
              </a:rPr>
              <a:t>http://azure.microsoft.com/fr-fr/services/app-service/</a:t>
            </a:r>
            <a:endParaRPr lang="fr-FR" sz="2000" dirty="0" smtClean="0"/>
          </a:p>
          <a:p>
            <a:pPr lvl="1">
              <a:buFont typeface="Arial" panose="020B0604020202020204" pitchFamily="34" charset="0"/>
              <a:buChar char="•"/>
            </a:pPr>
            <a:r>
              <a:rPr lang="fr-FR" sz="2000" dirty="0" smtClean="0"/>
              <a:t>Documentation : </a:t>
            </a:r>
            <a:r>
              <a:rPr lang="fr-FR" sz="2000" dirty="0" smtClean="0">
                <a:hlinkClick r:id="rId5"/>
              </a:rPr>
              <a:t>http://azure.microsoft.com/fr-fr/documentation/services/app-service/</a:t>
            </a:r>
            <a:endParaRPr lang="fr-FR" sz="2000" dirty="0" smtClean="0"/>
          </a:p>
          <a:p>
            <a:pPr lvl="1">
              <a:buFont typeface="Arial" panose="020B0604020202020204" pitchFamily="34" charset="0"/>
              <a:buChar char="•"/>
            </a:pPr>
            <a:r>
              <a:rPr lang="fr-FR" sz="2000" dirty="0" smtClean="0"/>
              <a:t>Tarifs : </a:t>
            </a:r>
            <a:r>
              <a:rPr lang="fr-FR" sz="2000" dirty="0" smtClean="0">
                <a:hlinkClick r:id="rId6"/>
              </a:rPr>
              <a:t>http://azure.microsoft.com/fr-fr/pricing/details/app-service/</a:t>
            </a:r>
            <a:endParaRPr lang="fr-FR" sz="2000" dirty="0" smtClean="0"/>
          </a:p>
          <a:p>
            <a:pPr lvl="1">
              <a:buFont typeface="Arial" panose="020B0604020202020204" pitchFamily="34" charset="0"/>
              <a:buChar char="•"/>
            </a:pPr>
            <a:r>
              <a:rPr lang="fr-FR" sz="2000" dirty="0" smtClean="0"/>
              <a:t>Free </a:t>
            </a:r>
            <a:r>
              <a:rPr lang="fr-FR" sz="2000" dirty="0" err="1" smtClean="0"/>
              <a:t>ebook</a:t>
            </a:r>
            <a:r>
              <a:rPr lang="fr-FR" sz="2000" dirty="0"/>
              <a:t> : </a:t>
            </a:r>
            <a:r>
              <a:rPr lang="fr-FR" sz="2000" dirty="0">
                <a:hlinkClick r:id="rId7"/>
              </a:rPr>
              <a:t>http://</a:t>
            </a:r>
            <a:r>
              <a:rPr lang="fr-FR" sz="2000" dirty="0" smtClean="0">
                <a:hlinkClick r:id="rId7"/>
              </a:rPr>
              <a:t>blogs.msdn.com/b/microsoft_press/archive/2015/06/09/free-ebook-microsoft-azure-essentials-azure-web-apps-for-developers.aspx</a:t>
            </a:r>
            <a:endParaRPr lang="fr-FR" sz="2000" dirty="0" smtClean="0"/>
          </a:p>
          <a:p>
            <a:pPr>
              <a:buFont typeface="Arial" panose="020B0604020202020204" pitchFamily="34" charset="0"/>
              <a:buChar char="•"/>
            </a:pPr>
            <a:endParaRPr lang="fr-FR" sz="1600" dirty="0" smtClean="0"/>
          </a:p>
          <a:p>
            <a:pPr>
              <a:buFont typeface="Arial" panose="020B0604020202020204" pitchFamily="34" charset="0"/>
              <a:buChar char="•"/>
            </a:pPr>
            <a:r>
              <a:rPr lang="fr-FR" sz="3200" dirty="0" smtClean="0"/>
              <a:t>Sessions BUILD</a:t>
            </a:r>
          </a:p>
          <a:p>
            <a:pPr lvl="1">
              <a:buFont typeface="Arial" panose="020B0604020202020204" pitchFamily="34" charset="0"/>
              <a:buChar char="•"/>
            </a:pPr>
            <a:r>
              <a:rPr lang="fr-FR" sz="2000" dirty="0" smtClean="0"/>
              <a:t>Azure App Service : </a:t>
            </a:r>
            <a:r>
              <a:rPr lang="fr-FR" sz="2000" dirty="0" smtClean="0">
                <a:hlinkClick r:id="rId8"/>
              </a:rPr>
              <a:t>http://channel9.msdn.com/Events/Build/2015/2-628</a:t>
            </a:r>
            <a:endParaRPr lang="fr-FR" sz="2000" dirty="0" smtClean="0"/>
          </a:p>
          <a:p>
            <a:pPr lvl="1">
              <a:buFont typeface="Arial" panose="020B0604020202020204" pitchFamily="34" charset="0"/>
              <a:buChar char="•"/>
            </a:pPr>
            <a:r>
              <a:rPr lang="fr-FR" sz="2000" dirty="0" smtClean="0"/>
              <a:t>Web Apps : </a:t>
            </a:r>
            <a:r>
              <a:rPr lang="fr-FR" sz="2000" dirty="0" smtClean="0">
                <a:hlinkClick r:id="rId9"/>
              </a:rPr>
              <a:t>http://channel9.msdn.com/Events/Build/2015/2-633</a:t>
            </a:r>
            <a:endParaRPr lang="fr-FR" sz="2000" dirty="0" smtClean="0"/>
          </a:p>
          <a:p>
            <a:pPr lvl="1">
              <a:buFont typeface="Arial" panose="020B0604020202020204" pitchFamily="34" charset="0"/>
              <a:buChar char="•"/>
            </a:pPr>
            <a:r>
              <a:rPr lang="fr-FR" sz="2000" dirty="0" smtClean="0"/>
              <a:t>API Apps : </a:t>
            </a:r>
            <a:r>
              <a:rPr lang="fr-FR" sz="2000" dirty="0" smtClean="0">
                <a:hlinkClick r:id="rId10"/>
              </a:rPr>
              <a:t>http://channel9.msdn.com/Events/Build/2015/2-760</a:t>
            </a:r>
            <a:endParaRPr lang="fr-FR" sz="2000" dirty="0" smtClean="0"/>
          </a:p>
          <a:p>
            <a:pPr lvl="1">
              <a:buFont typeface="Arial" panose="020B0604020202020204" pitchFamily="34" charset="0"/>
              <a:buChar char="•"/>
            </a:pPr>
            <a:r>
              <a:rPr lang="fr-FR" sz="2000" dirty="0" err="1" smtClean="0"/>
              <a:t>Logic</a:t>
            </a:r>
            <a:r>
              <a:rPr lang="fr-FR" sz="2000" dirty="0" smtClean="0"/>
              <a:t> Apps : </a:t>
            </a:r>
            <a:r>
              <a:rPr lang="fr-FR" sz="2000" dirty="0" smtClean="0">
                <a:hlinkClick r:id="rId11"/>
              </a:rPr>
              <a:t>http://channel9.msdn.com/Events/Build/2015/2-707</a:t>
            </a:r>
            <a:endParaRPr lang="fr-FR" sz="2000" dirty="0" smtClean="0"/>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11368174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fr-FR"/>
          </a:p>
        </p:txBody>
      </p:sp>
      <p:sp>
        <p:nvSpPr>
          <p:cNvPr id="2" name="Title 1"/>
          <p:cNvSpPr>
            <a:spLocks noGrp="1"/>
          </p:cNvSpPr>
          <p:nvPr>
            <p:ph type="title"/>
          </p:nvPr>
        </p:nvSpPr>
        <p:spPr/>
        <p:txBody>
          <a:bodyPr/>
          <a:lstStyle/>
          <a:p>
            <a:r>
              <a:rPr lang="fr-FR" dirty="0"/>
              <a:t>Démarrez avec votre </a:t>
            </a:r>
            <a:r>
              <a:rPr lang="fr-FR" dirty="0" smtClean="0"/>
              <a:t>Azure</a:t>
            </a:r>
            <a:endParaRPr lang="fr-FR" dirty="0"/>
          </a:p>
        </p:txBody>
      </p:sp>
      <p:sp>
        <p:nvSpPr>
          <p:cNvPr id="66" name="ZoneTexte 47"/>
          <p:cNvSpPr txBox="1"/>
          <p:nvPr/>
        </p:nvSpPr>
        <p:spPr>
          <a:xfrm>
            <a:off x="8457030" y="2832163"/>
            <a:ext cx="3656220" cy="605264"/>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Activez vos bénéfices Azure jusqu’à </a:t>
            </a:r>
            <a:r>
              <a:rPr lang="fr-FR" sz="1666" b="1" dirty="0">
                <a:solidFill>
                  <a:prstClr val="black"/>
                </a:solidFill>
                <a:latin typeface="Segoe UI Light" panose="020B0502040204020203" pitchFamily="34" charset="0"/>
                <a:cs typeface="Segoe UI Light" panose="020B0502040204020203" pitchFamily="34" charset="0"/>
              </a:rPr>
              <a:t>115€ </a:t>
            </a:r>
            <a:r>
              <a:rPr lang="fr-FR" sz="1666" dirty="0">
                <a:solidFill>
                  <a:prstClr val="black"/>
                </a:solidFill>
                <a:latin typeface="Segoe UI Light" panose="020B0502040204020203" pitchFamily="34" charset="0"/>
                <a:cs typeface="Segoe UI Light" panose="020B0502040204020203" pitchFamily="34" charset="0"/>
              </a:rPr>
              <a:t>de ressources mensuelles offertes</a:t>
            </a:r>
          </a:p>
        </p:txBody>
      </p:sp>
      <p:cxnSp>
        <p:nvCxnSpPr>
          <p:cNvPr id="69" name="Connecteur droit 48"/>
          <p:cNvCxnSpPr/>
          <p:nvPr/>
        </p:nvCxnSpPr>
        <p:spPr>
          <a:xfrm>
            <a:off x="4175148"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cxnSp>
        <p:nvCxnSpPr>
          <p:cNvPr id="71" name="Connecteur droit 49"/>
          <p:cNvCxnSpPr/>
          <p:nvPr/>
        </p:nvCxnSpPr>
        <p:spPr>
          <a:xfrm>
            <a:off x="8223045" y="1496679"/>
            <a:ext cx="26867" cy="4939637"/>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72" name="ZoneTexte 50"/>
          <p:cNvSpPr txBox="1"/>
          <p:nvPr/>
        </p:nvSpPr>
        <p:spPr>
          <a:xfrm>
            <a:off x="4445007" y="3565466"/>
            <a:ext cx="3199685" cy="982064"/>
          </a:xfrm>
          <a:prstGeom prst="rect">
            <a:avLst/>
          </a:prstGeom>
          <a:noFill/>
          <a:ln>
            <a:noFill/>
          </a:ln>
        </p:spPr>
        <p:txBody>
          <a:bodyPr wrap="square" rtlCol="0">
            <a:spAutoFit/>
          </a:bodyPr>
          <a:lstStyle/>
          <a:p>
            <a:pPr defTabSz="914093"/>
            <a:r>
              <a:rPr lang="fr-FR" sz="1372" dirty="0">
                <a:solidFill>
                  <a:prstClr val="black"/>
                </a:solidFill>
                <a:latin typeface="Segoe UI Light" panose="020B0502040204020203" pitchFamily="34" charset="0"/>
                <a:cs typeface="Segoe UI Light" panose="020B0502040204020203" pitchFamily="34" charset="0"/>
              </a:rPr>
              <a:t>115€ /mois</a:t>
            </a:r>
          </a:p>
          <a:p>
            <a:pPr defTabSz="914093"/>
            <a:r>
              <a:rPr lang="fr-FR" sz="1372" dirty="0">
                <a:solidFill>
                  <a:prstClr val="black"/>
                </a:solidFill>
                <a:latin typeface="Segoe UI Light" panose="020B0502040204020203" pitchFamily="34" charset="0"/>
                <a:cs typeface="Segoe UI Light" panose="020B0502040204020203" pitchFamily="34" charset="0"/>
              </a:rPr>
              <a:t>x5 membres</a:t>
            </a:r>
          </a:p>
          <a:p>
            <a:pPr defTabSz="914093"/>
            <a:r>
              <a:rPr lang="fr-FR" sz="1372" dirty="0">
                <a:solidFill>
                  <a:prstClr val="black"/>
                </a:solidFill>
                <a:latin typeface="Segoe UI Light" panose="020B0502040204020203" pitchFamily="34" charset="0"/>
                <a:cs typeface="Segoe UI Light" panose="020B0502040204020203" pitchFamily="34" charset="0"/>
              </a:rPr>
              <a:t>x3 ans</a:t>
            </a:r>
          </a:p>
          <a:p>
            <a:pPr defTabSz="914093"/>
            <a:r>
              <a:rPr lang="fr-FR" sz="1666" dirty="0">
                <a:solidFill>
                  <a:prstClr val="black"/>
                </a:solidFill>
                <a:latin typeface="Segoe UI Light" panose="020B0502040204020203" pitchFamily="34" charset="0"/>
                <a:cs typeface="Segoe UI Light" panose="020B0502040204020203" pitchFamily="34" charset="0"/>
              </a:rPr>
              <a:t>=</a:t>
            </a:r>
            <a:r>
              <a:rPr lang="fr-FR" sz="1666" b="1" dirty="0">
                <a:solidFill>
                  <a:prstClr val="black"/>
                </a:solidFill>
                <a:latin typeface="Segoe UI Light" panose="020B0502040204020203" pitchFamily="34" charset="0"/>
                <a:cs typeface="Segoe UI Light" panose="020B0502040204020203" pitchFamily="34" charset="0"/>
              </a:rPr>
              <a:t> 4 175€ </a:t>
            </a:r>
            <a:r>
              <a:rPr lang="fr-FR" sz="1666" dirty="0">
                <a:solidFill>
                  <a:prstClr val="black"/>
                </a:solidFill>
                <a:latin typeface="Segoe UI Light" panose="020B0502040204020203" pitchFamily="34" charset="0"/>
                <a:cs typeface="Segoe UI Light" panose="020B0502040204020203" pitchFamily="34" charset="0"/>
              </a:rPr>
              <a:t>de ressources offertes</a:t>
            </a:r>
          </a:p>
        </p:txBody>
      </p:sp>
      <p:pic>
        <p:nvPicPr>
          <p:cNvPr id="73" name="Image 5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22440" y="2832162"/>
            <a:ext cx="1883690" cy="669832"/>
          </a:xfrm>
          <a:prstGeom prst="rect">
            <a:avLst/>
          </a:prstGeom>
          <a:ln>
            <a:solidFill>
              <a:schemeClr val="bg1"/>
            </a:solidFill>
          </a:ln>
        </p:spPr>
      </p:pic>
      <p:pic>
        <p:nvPicPr>
          <p:cNvPr id="74" name="Image 5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79952" y="3650068"/>
            <a:ext cx="3032704" cy="2409458"/>
          </a:xfrm>
          <a:prstGeom prst="rect">
            <a:avLst/>
          </a:prstGeom>
          <a:ln>
            <a:solidFill>
              <a:schemeClr val="tx1"/>
            </a:solidFill>
          </a:ln>
        </p:spPr>
      </p:pic>
      <p:sp>
        <p:nvSpPr>
          <p:cNvPr id="75" name="Flèche droite 57"/>
          <p:cNvSpPr/>
          <p:nvPr/>
        </p:nvSpPr>
        <p:spPr>
          <a:xfrm>
            <a:off x="220335" y="4818468"/>
            <a:ext cx="1076142" cy="670503"/>
          </a:xfrm>
          <a:prstGeom prst="rightArrow">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93"/>
            <a:endParaRPr lang="fr-FR" sz="1764">
              <a:solidFill>
                <a:srgbClr val="505050">
                  <a:lumMod val="50000"/>
                </a:srgbClr>
              </a:solidFill>
              <a:latin typeface="Segoe UI Light" panose="020B0502040204020203" pitchFamily="34" charset="0"/>
              <a:cs typeface="Segoe UI Light" panose="020B0502040204020203" pitchFamily="34" charset="0"/>
            </a:endParaRPr>
          </a:p>
        </p:txBody>
      </p:sp>
      <p:sp>
        <p:nvSpPr>
          <p:cNvPr id="76" name="ZoneTexte 58"/>
          <p:cNvSpPr txBox="1"/>
          <p:nvPr/>
        </p:nvSpPr>
        <p:spPr>
          <a:xfrm>
            <a:off x="532361" y="2839298"/>
            <a:ext cx="3656220" cy="603296"/>
          </a:xfrm>
          <a:prstGeom prst="rect">
            <a:avLst/>
          </a:prstGeom>
          <a:noFill/>
          <a:ln>
            <a:noFill/>
          </a:ln>
        </p:spPr>
        <p:txBody>
          <a:bodyPr wrap="square" rtlCol="0">
            <a:spAutoFit/>
          </a:bodyPr>
          <a:lstStyle/>
          <a:p>
            <a:pPr defTabSz="914093"/>
            <a:r>
              <a:rPr lang="fr-FR" sz="1666" b="1" dirty="0">
                <a:solidFill>
                  <a:prstClr val="black"/>
                </a:solidFill>
                <a:latin typeface="Segoe UI Light" panose="020B0502040204020203" pitchFamily="34" charset="0"/>
                <a:cs typeface="Segoe UI Light" panose="020B0502040204020203" pitchFamily="34" charset="0"/>
              </a:rPr>
              <a:t>150€  </a:t>
            </a:r>
            <a:r>
              <a:rPr lang="fr-FR" sz="1666" dirty="0">
                <a:solidFill>
                  <a:prstClr val="black"/>
                </a:solidFill>
                <a:latin typeface="Segoe UI Light" panose="020B0502040204020203" pitchFamily="34" charset="0"/>
                <a:cs typeface="Segoe UI Light" panose="020B0502040204020203" pitchFamily="34" charset="0"/>
              </a:rPr>
              <a:t>de ressources offertes</a:t>
            </a:r>
          </a:p>
          <a:p>
            <a:pPr defTabSz="914093"/>
            <a:r>
              <a:rPr lang="fr-FR" sz="1666" dirty="0">
                <a:solidFill>
                  <a:prstClr val="black"/>
                </a:solidFill>
                <a:latin typeface="Segoe UI Light" panose="020B0502040204020203" pitchFamily="34" charset="0"/>
                <a:cs typeface="Segoe UI Light" panose="020B0502040204020203" pitchFamily="34" charset="0"/>
              </a:rPr>
              <a:t>Sans engagement</a:t>
            </a:r>
          </a:p>
        </p:txBody>
      </p:sp>
      <p:sp>
        <p:nvSpPr>
          <p:cNvPr id="77" name="ZoneTexte 59"/>
          <p:cNvSpPr txBox="1"/>
          <p:nvPr/>
        </p:nvSpPr>
        <p:spPr>
          <a:xfrm>
            <a:off x="328234" y="1382352"/>
            <a:ext cx="3547936" cy="1712202"/>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tous</a:t>
            </a:r>
          </a:p>
          <a:p>
            <a:pPr algn="ctr" defTabSz="914093"/>
            <a:r>
              <a:rPr lang="fr-FR" sz="2352" b="1" dirty="0">
                <a:solidFill>
                  <a:prstClr val="black"/>
                </a:solidFill>
                <a:latin typeface="Segoe UI Light" panose="020B0502040204020203" pitchFamily="34" charset="0"/>
                <a:cs typeface="Segoe UI Light" panose="020B0502040204020203" pitchFamily="34" charset="0"/>
              </a:rPr>
              <a:t>Un mois d’essai offert</a:t>
            </a:r>
          </a:p>
          <a:p>
            <a:pPr algn="ctr" defTabSz="914093"/>
            <a:endParaRPr lang="fr-FR" sz="1000" dirty="0">
              <a:solidFill>
                <a:prstClr val="black"/>
              </a:solidFill>
              <a:latin typeface="Segoe UI Light" panose="020B0502040204020203" pitchFamily="34" charset="0"/>
              <a:cs typeface="Segoe UI Light" panose="020B0502040204020203" pitchFamily="34" charset="0"/>
              <a:hlinkClick r:id="rId5" tooltip="http://aka.ms/azure/essai"/>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http://aka.ms/azure/essai</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78" name="ZoneTexte 61"/>
          <p:cNvSpPr txBox="1"/>
          <p:nvPr/>
        </p:nvSpPr>
        <p:spPr>
          <a:xfrm>
            <a:off x="4432116" y="1378061"/>
            <a:ext cx="3547936" cy="1635278"/>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startups</a:t>
            </a:r>
          </a:p>
          <a:p>
            <a:pPr algn="ctr" defTabSz="914093"/>
            <a:r>
              <a:rPr lang="fr-FR" sz="2352" b="1" dirty="0" err="1">
                <a:solidFill>
                  <a:prstClr val="black"/>
                </a:solidFill>
                <a:latin typeface="Segoe UI Light" panose="020B0502040204020203" pitchFamily="34" charset="0"/>
                <a:cs typeface="Segoe UI Light" panose="020B0502040204020203" pitchFamily="34" charset="0"/>
              </a:rPr>
              <a:t>Bizspark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endParaRPr lang="fr-FR" sz="500" b="1" dirty="0">
              <a:solidFill>
                <a:prstClr val="white"/>
              </a:solidFill>
              <a:latin typeface="Segoe UI Light" panose="020B0502040204020203" pitchFamily="34" charset="0"/>
              <a:cs typeface="Segoe UI Light" panose="020B0502040204020203" pitchFamily="34" charset="0"/>
            </a:endParaRPr>
          </a:p>
          <a:p>
            <a:pPr algn="ctr" defTabSz="914093"/>
            <a:r>
              <a:rPr lang="fr-FR" sz="1999" b="1" dirty="0">
                <a:solidFill>
                  <a:srgbClr val="00B0F0"/>
                </a:solidFill>
                <a:latin typeface="Segoe UI Light" panose="020B0502040204020203" pitchFamily="34" charset="0"/>
                <a:cs typeface="Segoe UI Light" panose="020B0502040204020203" pitchFamily="34" charset="0"/>
              </a:rPr>
              <a:t>http://aka.ms/azure/startups</a:t>
            </a:r>
          </a:p>
          <a:p>
            <a:pPr algn="ctr" defTabSz="914093"/>
            <a:endParaRPr lang="fr-FR" sz="2352" b="1" dirty="0">
              <a:solidFill>
                <a:prstClr val="white"/>
              </a:solidFill>
              <a:latin typeface="Segoe UI Light" panose="020B0502040204020203" pitchFamily="34" charset="0"/>
              <a:cs typeface="Segoe UI Light" panose="020B0502040204020203" pitchFamily="34" charset="0"/>
            </a:endParaRPr>
          </a:p>
        </p:txBody>
      </p:sp>
      <p:sp>
        <p:nvSpPr>
          <p:cNvPr id="79" name="ZoneTexte 63"/>
          <p:cNvSpPr txBox="1"/>
          <p:nvPr/>
        </p:nvSpPr>
        <p:spPr>
          <a:xfrm>
            <a:off x="8374038" y="1382351"/>
            <a:ext cx="3547936"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abonnés </a:t>
            </a:r>
            <a:r>
              <a:rPr lang="fr-FR" sz="2352" b="1" dirty="0">
                <a:solidFill>
                  <a:prstClr val="black"/>
                </a:solidFill>
                <a:latin typeface="Segoe UI Light" panose="020B0502040204020203" pitchFamily="34" charset="0"/>
                <a:cs typeface="Segoe UI Light" panose="020B0502040204020203" pitchFamily="34" charset="0"/>
              </a:rPr>
              <a:t>MSDN</a:t>
            </a: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http://aka.ms/azure/msdn</a:t>
            </a:r>
          </a:p>
        </p:txBody>
      </p:sp>
      <p:pic>
        <p:nvPicPr>
          <p:cNvPr id="80" name="Image 1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5259532" y="4745507"/>
            <a:ext cx="1946598" cy="649580"/>
          </a:xfrm>
          <a:prstGeom prst="rect">
            <a:avLst/>
          </a:prstGeom>
          <a:ln>
            <a:noFill/>
          </a:ln>
        </p:spPr>
      </p:pic>
      <p:sp>
        <p:nvSpPr>
          <p:cNvPr id="81" name="ZoneTexte 18"/>
          <p:cNvSpPr txBox="1"/>
          <p:nvPr/>
        </p:nvSpPr>
        <p:spPr>
          <a:xfrm>
            <a:off x="4463062" y="5622525"/>
            <a:ext cx="3498936" cy="606162"/>
          </a:xfrm>
          <a:prstGeom prst="rect">
            <a:avLst/>
          </a:prstGeom>
          <a:noFill/>
          <a:ln>
            <a:noFill/>
          </a:ln>
        </p:spPr>
        <p:txBody>
          <a:bodyPr wrap="square" rtlCol="0">
            <a:spAutoFit/>
          </a:bodyPr>
          <a:lstStyle/>
          <a:p>
            <a:pPr defTabSz="914093"/>
            <a:r>
              <a:rPr lang="fr-FR" sz="1669" dirty="0">
                <a:solidFill>
                  <a:prstClr val="black"/>
                </a:solidFill>
                <a:latin typeface="Segoe UI Light" panose="020B0502040204020203" pitchFamily="34" charset="0"/>
                <a:cs typeface="Segoe UI Light" panose="020B0502040204020203" pitchFamily="34" charset="0"/>
              </a:rPr>
              <a:t>= </a:t>
            </a:r>
            <a:r>
              <a:rPr lang="fr-FR" sz="1669" b="1" dirty="0">
                <a:solidFill>
                  <a:prstClr val="black"/>
                </a:solidFill>
                <a:latin typeface="Segoe UI Light" panose="020B0502040204020203" pitchFamily="34" charset="0"/>
                <a:cs typeface="Segoe UI Light" panose="020B0502040204020203" pitchFamily="34" charset="0"/>
              </a:rPr>
              <a:t>120 000€ </a:t>
            </a:r>
            <a:r>
              <a:rPr lang="fr-FR" sz="1669" dirty="0">
                <a:solidFill>
                  <a:prstClr val="black"/>
                </a:solidFill>
                <a:latin typeface="Segoe UI Light" panose="020B0502040204020203" pitchFamily="34" charset="0"/>
                <a:cs typeface="Segoe UI Light" panose="020B0502040204020203" pitchFamily="34" charset="0"/>
              </a:rPr>
              <a:t>de ressources offertes dans nos incubateurs partenaires</a:t>
            </a:r>
          </a:p>
        </p:txBody>
      </p:sp>
      <p:cxnSp>
        <p:nvCxnSpPr>
          <p:cNvPr id="82" name="Connecteur droit 19"/>
          <p:cNvCxnSpPr/>
          <p:nvPr/>
        </p:nvCxnSpPr>
        <p:spPr>
          <a:xfrm>
            <a:off x="8374038" y="3689620"/>
            <a:ext cx="3607622" cy="2093"/>
          </a:xfrm>
          <a:prstGeom prst="line">
            <a:avLst/>
          </a:prstGeom>
          <a:ln w="38100">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83" name="ZoneTexte 21"/>
          <p:cNvSpPr txBox="1"/>
          <p:nvPr/>
        </p:nvSpPr>
        <p:spPr>
          <a:xfrm>
            <a:off x="8358052" y="3935829"/>
            <a:ext cx="3623609" cy="1275530"/>
          </a:xfrm>
          <a:prstGeom prst="rect">
            <a:avLst/>
          </a:prstGeom>
          <a:noFill/>
          <a:ln>
            <a:noFill/>
          </a:ln>
        </p:spPr>
        <p:txBody>
          <a:bodyPr wrap="square" rtlCol="0">
            <a:spAutoFit/>
          </a:bodyPr>
          <a:lstStyle/>
          <a:p>
            <a:pPr algn="ctr" defTabSz="914093">
              <a:lnSpc>
                <a:spcPct val="90000"/>
              </a:lnSpc>
              <a:spcBef>
                <a:spcPct val="20000"/>
              </a:spcBef>
              <a:buSzPct val="90000"/>
            </a:pPr>
            <a:r>
              <a:rPr lang="fr-FR" sz="3136" dirty="0">
                <a:solidFill>
                  <a:srgbClr val="00B0F0"/>
                </a:solidFill>
                <a:latin typeface="Segoe UI Light" panose="020B0502040204020203" pitchFamily="34" charset="0"/>
                <a:cs typeface="Segoe UI Light" panose="020B0502040204020203" pitchFamily="34" charset="0"/>
              </a:rPr>
              <a:t>Pour les étudiants </a:t>
            </a:r>
            <a:r>
              <a:rPr lang="fr-FR" sz="2352" b="1" dirty="0" err="1">
                <a:solidFill>
                  <a:prstClr val="black"/>
                </a:solidFill>
                <a:latin typeface="Segoe UI Light" panose="020B0502040204020203" pitchFamily="34" charset="0"/>
                <a:cs typeface="Segoe UI Light" panose="020B0502040204020203" pitchFamily="34" charset="0"/>
              </a:rPr>
              <a:t>Dreamspark</a:t>
            </a:r>
            <a:endParaRPr lang="fr-FR" sz="2352" b="1" dirty="0">
              <a:solidFill>
                <a:prstClr val="black"/>
              </a:solidFill>
              <a:latin typeface="Segoe UI Light" panose="020B0502040204020203" pitchFamily="34" charset="0"/>
              <a:cs typeface="Segoe UI Light" panose="020B0502040204020203" pitchFamily="34" charset="0"/>
            </a:endParaRPr>
          </a:p>
          <a:p>
            <a:pPr algn="ctr" defTabSz="914093">
              <a:lnSpc>
                <a:spcPct val="90000"/>
              </a:lnSpc>
              <a:spcBef>
                <a:spcPct val="20000"/>
              </a:spcBef>
              <a:buSzPct val="90000"/>
            </a:pPr>
            <a:endParaRPr lang="fr-FR" sz="500" dirty="0">
              <a:solidFill>
                <a:srgbClr val="505050">
                  <a:lumMod val="50000"/>
                </a:srgbClr>
              </a:solidFill>
              <a:latin typeface="Segoe UI Light" panose="020B0502040204020203" pitchFamily="34" charset="0"/>
              <a:cs typeface="Segoe UI Light" panose="020B0502040204020203" pitchFamily="34" charset="0"/>
              <a:hlinkClick r:id="rId6"/>
            </a:endParaRPr>
          </a:p>
          <a:p>
            <a:pPr algn="ctr" defTabSz="914093">
              <a:lnSpc>
                <a:spcPct val="90000"/>
              </a:lnSpc>
              <a:spcBef>
                <a:spcPct val="20000"/>
              </a:spcBef>
              <a:buSzPct val="90000"/>
            </a:pPr>
            <a:r>
              <a:rPr lang="fr-FR" sz="1999" b="1" dirty="0">
                <a:solidFill>
                  <a:srgbClr val="00B0F0"/>
                </a:solidFill>
                <a:latin typeface="Segoe UI Light" panose="020B0502040204020203" pitchFamily="34" charset="0"/>
                <a:cs typeface="Segoe UI Light" panose="020B0502040204020203" pitchFamily="34" charset="0"/>
              </a:rPr>
              <a:t>http://aka.ms/dreamspark/azure</a:t>
            </a:r>
          </a:p>
        </p:txBody>
      </p:sp>
      <p:sp>
        <p:nvSpPr>
          <p:cNvPr id="84" name="ZoneTexte 22"/>
          <p:cNvSpPr txBox="1"/>
          <p:nvPr/>
        </p:nvSpPr>
        <p:spPr>
          <a:xfrm>
            <a:off x="8492904" y="5319893"/>
            <a:ext cx="3656220" cy="861743"/>
          </a:xfrm>
          <a:prstGeom prst="rect">
            <a:avLst/>
          </a:prstGeom>
          <a:noFill/>
          <a:ln>
            <a:noFill/>
          </a:ln>
        </p:spPr>
        <p:txBody>
          <a:bodyPr wrap="square" rtlCol="0">
            <a:spAutoFit/>
          </a:bodyPr>
          <a:lstStyle/>
          <a:p>
            <a:pPr defTabSz="914093"/>
            <a:r>
              <a:rPr lang="fr-FR" sz="1666" dirty="0">
                <a:solidFill>
                  <a:prstClr val="black"/>
                </a:solidFill>
                <a:latin typeface="Segoe UI Light" panose="020B0502040204020203" pitchFamily="34" charset="0"/>
                <a:cs typeface="Segoe UI Light" panose="020B0502040204020203" pitchFamily="34" charset="0"/>
              </a:rPr>
              <a:t>Découvrez les services dont vous avez besoin pour développer </a:t>
            </a:r>
            <a:r>
              <a:rPr lang="fr-FR" sz="1666" b="1" dirty="0">
                <a:solidFill>
                  <a:prstClr val="black"/>
                </a:solidFill>
                <a:latin typeface="Segoe UI Light" panose="020B0502040204020203" pitchFamily="34" charset="0"/>
                <a:cs typeface="Segoe UI Light" panose="020B0502040204020203" pitchFamily="34" charset="0"/>
              </a:rPr>
              <a:t>gratuitement</a:t>
            </a:r>
            <a:r>
              <a:rPr lang="fr-FR" sz="1666" dirty="0">
                <a:solidFill>
                  <a:prstClr val="black"/>
                </a:solidFill>
                <a:latin typeface="Segoe UI Light" panose="020B0502040204020203" pitchFamily="34" charset="0"/>
                <a:cs typeface="Segoe UI Light" panose="020B0502040204020203" pitchFamily="34" charset="0"/>
              </a:rPr>
              <a:t> dans le Cloud.</a:t>
            </a:r>
          </a:p>
        </p:txBody>
      </p:sp>
    </p:spTree>
    <p:extLst>
      <p:ext uri="{BB962C8B-B14F-4D97-AF65-F5344CB8AC3E}">
        <p14:creationId xmlns:p14="http://schemas.microsoft.com/office/powerpoint/2010/main" val="90863107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425361" y="351341"/>
            <a:ext cx="11735633" cy="950997"/>
          </a:xfrm>
        </p:spPr>
        <p:txBody>
          <a:bodyPr/>
          <a:lstStyle/>
          <a:p>
            <a:r>
              <a:rPr lang="en-US" sz="5399" dirty="0"/>
              <a:t>Soirée de </a:t>
            </a:r>
            <a:r>
              <a:rPr lang="en-US" sz="5399" dirty="0" err="1"/>
              <a:t>lancement</a:t>
            </a:r>
            <a:r>
              <a:rPr lang="en-US" sz="5399" dirty="0"/>
              <a:t> Visual Studio 2015</a:t>
            </a:r>
          </a:p>
        </p:txBody>
      </p:sp>
      <p:sp>
        <p:nvSpPr>
          <p:cNvPr id="3" name="Text Placeholder 2"/>
          <p:cNvSpPr>
            <a:spLocks noGrp="1"/>
          </p:cNvSpPr>
          <p:nvPr>
            <p:ph type="body" sz="quarter" idx="12"/>
          </p:nvPr>
        </p:nvSpPr>
        <p:spPr>
          <a:xfrm>
            <a:off x="186888" y="1831413"/>
            <a:ext cx="10898983" cy="2108909"/>
          </a:xfrm>
        </p:spPr>
        <p:txBody>
          <a:bodyPr/>
          <a:lstStyle/>
          <a:p>
            <a:r>
              <a:rPr lang="en-US" dirty="0" err="1" smtClean="0"/>
              <a:t>En</a:t>
            </a:r>
            <a:r>
              <a:rPr lang="en-US" dirty="0" smtClean="0"/>
              <a:t> fin de </a:t>
            </a:r>
            <a:r>
              <a:rPr lang="en-US" dirty="0" err="1" smtClean="0"/>
              <a:t>journée</a:t>
            </a:r>
            <a:r>
              <a:rPr lang="en-US" dirty="0" smtClean="0"/>
              <a:t> </a:t>
            </a:r>
            <a:r>
              <a:rPr lang="en-US" dirty="0" err="1" smtClean="0"/>
              <a:t>dans</a:t>
            </a:r>
            <a:r>
              <a:rPr lang="en-US" dirty="0" smtClean="0"/>
              <a:t> </a:t>
            </a:r>
            <a:r>
              <a:rPr lang="en-US" dirty="0" err="1" smtClean="0"/>
              <a:t>l’amphi</a:t>
            </a:r>
            <a:r>
              <a:rPr lang="en-US" dirty="0" smtClean="0"/>
              <a:t> Grand Bleu :</a:t>
            </a:r>
          </a:p>
          <a:p>
            <a:endParaRPr lang="en-US" dirty="0" smtClean="0"/>
          </a:p>
          <a:p>
            <a:pPr marL="457112" indent="-457112">
              <a:buFontTx/>
              <a:buChar char="-"/>
            </a:pPr>
            <a:r>
              <a:rPr lang="en-US" dirty="0" smtClean="0"/>
              <a:t>17h30/19h : session </a:t>
            </a:r>
            <a:r>
              <a:rPr lang="en-US" dirty="0" err="1" smtClean="0"/>
              <a:t>plénière</a:t>
            </a:r>
            <a:r>
              <a:rPr lang="en-US" dirty="0" smtClean="0"/>
              <a:t>, </a:t>
            </a:r>
            <a:r>
              <a:rPr lang="en-US" dirty="0" err="1" smtClean="0"/>
              <a:t>présentation</a:t>
            </a:r>
            <a:r>
              <a:rPr lang="en-US" dirty="0" smtClean="0"/>
              <a:t> des </a:t>
            </a:r>
            <a:r>
              <a:rPr lang="en-US" dirty="0" err="1" smtClean="0"/>
              <a:t>nouveautés</a:t>
            </a:r>
            <a:endParaRPr lang="en-US" dirty="0" smtClean="0"/>
          </a:p>
          <a:p>
            <a:pPr marL="457112" indent="-457112">
              <a:buFontTx/>
              <a:buChar char="-"/>
            </a:pPr>
            <a:r>
              <a:rPr lang="en-US" dirty="0" smtClean="0"/>
              <a:t>19h/20h : </a:t>
            </a:r>
            <a:r>
              <a:rPr lang="en-US" dirty="0" err="1" smtClean="0"/>
              <a:t>apéritif</a:t>
            </a:r>
            <a:r>
              <a:rPr lang="en-US" dirty="0" smtClean="0"/>
              <a:t> </a:t>
            </a:r>
            <a:endParaRPr lang="en-US" dirty="0"/>
          </a:p>
        </p:txBody>
      </p:sp>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9521" y="-196300"/>
            <a:ext cx="5570899" cy="6856054"/>
          </a:xfrm>
          <a:prstGeom prst="rect">
            <a:avLst/>
          </a:prstGeom>
        </p:spPr>
      </p:pic>
      <p:pic>
        <p:nvPicPr>
          <p:cNvPr id="4" name="Image 3"/>
          <p:cNvPicPr>
            <a:picLocks noChangeAspect="1"/>
          </p:cNvPicPr>
          <p:nvPr/>
        </p:nvPicPr>
        <p:blipFill>
          <a:blip r:embed="rId4"/>
          <a:stretch>
            <a:fillRect/>
          </a:stretch>
        </p:blipFill>
        <p:spPr>
          <a:xfrm>
            <a:off x="2551790" y="3980721"/>
            <a:ext cx="6349038" cy="2706147"/>
          </a:xfrm>
          <a:prstGeom prst="rect">
            <a:avLst/>
          </a:prstGeom>
        </p:spPr>
      </p:pic>
    </p:spTree>
    <p:extLst>
      <p:ext uri="{BB962C8B-B14F-4D97-AF65-F5344CB8AC3E}">
        <p14:creationId xmlns:p14="http://schemas.microsoft.com/office/powerpoint/2010/main" val="491285084"/>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Azure App Service au service de vos </a:t>
            </a:r>
            <a:r>
              <a:rPr lang="fr-FR" smtClean="0"/>
              <a:t>applications web</a:t>
            </a:r>
            <a:endParaRPr lang="fr-FR" dirty="0"/>
          </a:p>
        </p:txBody>
      </p:sp>
      <p:sp>
        <p:nvSpPr>
          <p:cNvPr id="8" name="Text Placeholder 2"/>
          <p:cNvSpPr txBox="1">
            <a:spLocks/>
          </p:cNvSpPr>
          <p:nvPr/>
        </p:nvSpPr>
        <p:spPr bwMode="auto">
          <a:xfrm>
            <a:off x="279335" y="4655804"/>
            <a:ext cx="6298942" cy="109112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72727">
                      <a:srgbClr val="FFFFFF"/>
                    </a:gs>
                    <a:gs pos="36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kumimoji="0" lang="en-US" sz="3200" b="0" i="0" u="none" strike="noStrike" kern="1200" cap="none" spc="0" normalizeH="0" baseline="0" noProof="0" dirty="0" smtClean="0">
                <a:ln>
                  <a:noFill/>
                </a:ln>
                <a:gradFill>
                  <a:gsLst>
                    <a:gs pos="72727">
                      <a:srgbClr val="FFFFFF"/>
                    </a:gs>
                    <a:gs pos="36000">
                      <a:srgbClr val="FFFFFF"/>
                    </a:gs>
                  </a:gsLst>
                  <a:lin ang="5400000" scaled="0"/>
                </a:gradFill>
                <a:effectLst/>
                <a:uLnTx/>
                <a:uFillTx/>
                <a:latin typeface="Segoe UI Light"/>
                <a:ea typeface="+mn-ea"/>
                <a:cs typeface="+mn-cs"/>
              </a:rPr>
              <a:t>Benjamin Talmard</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sz="2400" dirty="0" smtClean="0">
                <a:latin typeface="Segoe UI Light"/>
              </a:rPr>
              <a:t>Microsoft Azure Technical Evangelist | Microsoft</a:t>
            </a:r>
            <a:endParaRPr lang="en-US" sz="2400" dirty="0">
              <a:latin typeface="Segoe UI Light"/>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sz="2400" dirty="0" smtClean="0">
                <a:latin typeface="Segoe UI Light"/>
              </a:rPr>
              <a:t>    @</a:t>
            </a:r>
            <a:r>
              <a:rPr lang="en-US" sz="2400" dirty="0" err="1" smtClean="0">
                <a:latin typeface="Segoe UI Light"/>
              </a:rPr>
              <a:t>benjiiim</a:t>
            </a:r>
            <a:endParaRPr lang="en-US" sz="2400" dirty="0" smtClean="0">
              <a:latin typeface="Segoe UI Light"/>
            </a:endParaRP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smtClean="0">
              <a:ln>
                <a:noFill/>
              </a:ln>
              <a:gradFill>
                <a:gsLst>
                  <a:gs pos="72727">
                    <a:srgbClr val="FFFFFF"/>
                  </a:gs>
                  <a:gs pos="36000">
                    <a:srgbClr val="FFFFFF"/>
                  </a:gs>
                </a:gsLst>
                <a:lin ang="5400000" scaled="0"/>
              </a:gradFill>
              <a:effectLst/>
              <a:uLnTx/>
              <a:uFillTx/>
              <a:latin typeface="Segoe UI Light"/>
            </a:endParaRPr>
          </a:p>
        </p:txBody>
      </p:sp>
      <p:pic>
        <p:nvPicPr>
          <p:cNvPr id="11" name="Picture 4" descr="https://g.twimg.com/Twitter_logo_white.pn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440452" y="5566514"/>
            <a:ext cx="289060" cy="235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02740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4294967295"/>
          </p:nvPr>
        </p:nvSpPr>
        <p:spPr>
          <a:xfrm>
            <a:off x="0" y="6608763"/>
            <a:ext cx="5727700" cy="360362"/>
          </a:xfrm>
          <a:prstGeom prst="rect">
            <a:avLst/>
          </a:prstGeom>
        </p:spPr>
        <p:txBody>
          <a:bodyPr/>
          <a:lstStyle/>
          <a:p>
            <a:r>
              <a:rPr lang="fr-FR" smtClean="0"/>
              <a:t>Titre session pied de page</a:t>
            </a:r>
            <a:endParaRPr lang="fr-FR" dirty="0"/>
          </a:p>
        </p:txBody>
      </p:sp>
    </p:spTree>
    <p:extLst>
      <p:ext uri="{BB962C8B-B14F-4D97-AF65-F5344CB8AC3E}">
        <p14:creationId xmlns:p14="http://schemas.microsoft.com/office/powerpoint/2010/main" val="296287704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Services applicatifs sur Azure</a:t>
            </a:r>
            <a:endParaRPr lang="fr-FR" dirty="0"/>
          </a:p>
        </p:txBody>
      </p:sp>
      <p:sp>
        <p:nvSpPr>
          <p:cNvPr id="7" name="Text Placeholder 6"/>
          <p:cNvSpPr>
            <a:spLocks noGrp="1"/>
          </p:cNvSpPr>
          <p:nvPr>
            <p:ph type="body" sz="quarter" idx="14"/>
          </p:nvPr>
        </p:nvSpPr>
        <p:spPr/>
        <p:txBody>
          <a:bodyPr/>
          <a:lstStyle/>
          <a:p>
            <a:r>
              <a:rPr lang="fr-FR" dirty="0" smtClean="0"/>
              <a:t>Hier / Aujourd’hui</a:t>
            </a:r>
            <a:endParaRPr lang="fr-FR" dirty="0"/>
          </a:p>
        </p:txBody>
      </p:sp>
      <p:sp>
        <p:nvSpPr>
          <p:cNvPr id="8" name="Text Placeholder 7"/>
          <p:cNvSpPr>
            <a:spLocks noGrp="1"/>
          </p:cNvSpPr>
          <p:nvPr>
            <p:ph type="body" sz="quarter" idx="15"/>
          </p:nvPr>
        </p:nvSpPr>
        <p:spPr/>
        <p:txBody>
          <a:bodyPr/>
          <a:lstStyle/>
          <a:p>
            <a:r>
              <a:rPr lang="fr-FR" dirty="0" smtClean="0"/>
              <a:t>Azure App Service</a:t>
            </a:r>
            <a:endParaRPr lang="fr-FR" dirty="0"/>
          </a:p>
        </p:txBody>
      </p:sp>
      <p:grpSp>
        <p:nvGrpSpPr>
          <p:cNvPr id="30" name="Group 29"/>
          <p:cNvGrpSpPr/>
          <p:nvPr/>
        </p:nvGrpSpPr>
        <p:grpSpPr>
          <a:xfrm>
            <a:off x="4917723" y="2056922"/>
            <a:ext cx="2453525" cy="2868367"/>
            <a:chOff x="2446422" y="1377469"/>
            <a:chExt cx="2453525" cy="2868367"/>
          </a:xfrm>
        </p:grpSpPr>
        <p:sp>
          <p:nvSpPr>
            <p:cNvPr id="38" name="Rectangle 37"/>
            <p:cNvSpPr/>
            <p:nvPr/>
          </p:nvSpPr>
          <p:spPr>
            <a:xfrm>
              <a:off x="2613947" y="3249242"/>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97"/>
              <a:r>
                <a:rPr lang="en-US" sz="2400" dirty="0">
                  <a:solidFill>
                    <a:schemeClr val="tx1"/>
                  </a:solidFill>
                  <a:latin typeface="Segoe UI Light"/>
                </a:rPr>
                <a:t>Mobile </a:t>
              </a:r>
              <a:r>
                <a:rPr lang="en-US" sz="2400" dirty="0" smtClean="0">
                  <a:solidFill>
                    <a:schemeClr val="tx1"/>
                  </a:solidFill>
                  <a:latin typeface="Segoe UI Light"/>
                </a:rPr>
                <a:t>Services</a:t>
              </a:r>
              <a:endParaRPr lang="en-US" sz="2400" dirty="0">
                <a:solidFill>
                  <a:schemeClr val="tx1"/>
                </a:solidFill>
                <a:latin typeface="Segoe UI Light"/>
              </a:endParaRPr>
            </a:p>
          </p:txBody>
        </p:sp>
        <p:pic>
          <p:nvPicPr>
            <p:cNvPr id="39" name="Picture 38"/>
            <p:cNvPicPr>
              <a:picLocks noChangeAspect="1"/>
            </p:cNvPicPr>
            <p:nvPr/>
          </p:nvPicPr>
          <p:blipFill>
            <a:blip r:embed="rId3">
              <a:duotone>
                <a:prstClr val="black"/>
                <a:srgbClr val="000000">
                  <a:tint val="45000"/>
                  <a:satMod val="400000"/>
                </a:srgbClr>
              </a:duotone>
              <a:lum bright="-40000" contrast="-40000"/>
            </a:blip>
            <a:stretch>
              <a:fillRect/>
            </a:stretch>
          </p:blipFill>
          <p:spPr>
            <a:xfrm>
              <a:off x="3317791" y="1912227"/>
              <a:ext cx="838572" cy="1204104"/>
            </a:xfrm>
            <a:prstGeom prst="rect">
              <a:avLst/>
            </a:prstGeom>
          </p:spPr>
        </p:pic>
        <p:cxnSp>
          <p:nvCxnSpPr>
            <p:cNvPr id="40" name="Straight Connector 39"/>
            <p:cNvCxnSpPr/>
            <p:nvPr/>
          </p:nvCxnSpPr>
          <p:spPr>
            <a:xfrm>
              <a:off x="2446422" y="1377469"/>
              <a:ext cx="0" cy="2650989"/>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2611702" y="2577910"/>
            <a:ext cx="2286000" cy="2359693"/>
            <a:chOff x="140401" y="1898457"/>
            <a:chExt cx="2286000" cy="2359693"/>
          </a:xfrm>
        </p:grpSpPr>
        <p:sp>
          <p:nvSpPr>
            <p:cNvPr id="36" name="Rectangle 35"/>
            <p:cNvSpPr/>
            <p:nvPr/>
          </p:nvSpPr>
          <p:spPr>
            <a:xfrm>
              <a:off x="140401" y="3261556"/>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97"/>
              <a:r>
                <a:rPr lang="en-US" sz="2400" dirty="0" smtClean="0">
                  <a:solidFill>
                    <a:schemeClr val="tx1"/>
                  </a:solidFill>
                  <a:latin typeface="Segoe UI Light"/>
                </a:rPr>
                <a:t>Azure Websites</a:t>
              </a:r>
              <a:endParaRPr lang="en-US" sz="2400" dirty="0">
                <a:solidFill>
                  <a:schemeClr val="tx1"/>
                </a:solidFill>
                <a:latin typeface="Segoe UI Light"/>
              </a:endParaRPr>
            </a:p>
          </p:txBody>
        </p:sp>
        <p:pic>
          <p:nvPicPr>
            <p:cNvPr id="37" name="Picture 36"/>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96944" y="1898457"/>
              <a:ext cx="1226857" cy="1198255"/>
            </a:xfrm>
            <a:prstGeom prst="rect">
              <a:avLst/>
            </a:prstGeom>
          </p:spPr>
        </p:pic>
      </p:grpSp>
      <p:grpSp>
        <p:nvGrpSpPr>
          <p:cNvPr id="32" name="Group 31"/>
          <p:cNvGrpSpPr/>
          <p:nvPr/>
        </p:nvGrpSpPr>
        <p:grpSpPr>
          <a:xfrm>
            <a:off x="7435291" y="2056922"/>
            <a:ext cx="2389482" cy="2879911"/>
            <a:chOff x="4963990" y="1687706"/>
            <a:chExt cx="2389482" cy="2879911"/>
          </a:xfrm>
        </p:grpSpPr>
        <p:sp>
          <p:nvSpPr>
            <p:cNvPr id="33" name="Rectangle 32"/>
            <p:cNvSpPr/>
            <p:nvPr/>
          </p:nvSpPr>
          <p:spPr>
            <a:xfrm>
              <a:off x="5067472" y="3571023"/>
              <a:ext cx="2286000" cy="9965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86521" rIns="186521" bIns="186521"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597"/>
              <a:r>
                <a:rPr lang="en-US" sz="2400" dirty="0" smtClean="0">
                  <a:solidFill>
                    <a:schemeClr val="tx1"/>
                  </a:solidFill>
                  <a:latin typeface="Segoe UI Light"/>
                </a:rPr>
                <a:t>BizTalk Services</a:t>
              </a:r>
              <a:endParaRPr lang="en-US" sz="2400" dirty="0">
                <a:solidFill>
                  <a:schemeClr val="tx1"/>
                </a:solidFill>
                <a:latin typeface="Segoe UI Light"/>
              </a:endParaRPr>
            </a:p>
          </p:txBody>
        </p:sp>
        <p:pic>
          <p:nvPicPr>
            <p:cNvPr id="34" name="Picture 33"/>
            <p:cNvPicPr>
              <a:picLocks noChangeAspect="1"/>
            </p:cNvPicPr>
            <p:nvPr/>
          </p:nvPicPr>
          <p:blipFill>
            <a:blip r:embed="rId5">
              <a:duotone>
                <a:prstClr val="black"/>
                <a:srgbClr val="000000">
                  <a:tint val="45000"/>
                  <a:satMod val="400000"/>
                </a:srgbClr>
              </a:duotone>
              <a:lum bright="-40000" contrast="-40000"/>
            </a:blip>
            <a:stretch>
              <a:fillRect/>
            </a:stretch>
          </p:blipFill>
          <p:spPr>
            <a:xfrm>
              <a:off x="5471472" y="2170934"/>
              <a:ext cx="1408397" cy="1380282"/>
            </a:xfrm>
            <a:prstGeom prst="rect">
              <a:avLst/>
            </a:prstGeom>
          </p:spPr>
        </p:pic>
        <p:cxnSp>
          <p:nvCxnSpPr>
            <p:cNvPr id="35" name="Straight Connector 34"/>
            <p:cNvCxnSpPr/>
            <p:nvPr/>
          </p:nvCxnSpPr>
          <p:spPr>
            <a:xfrm>
              <a:off x="4963990" y="1687706"/>
              <a:ext cx="0" cy="2650989"/>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721211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a:t>Services </a:t>
            </a:r>
            <a:r>
              <a:rPr lang="fr-FR" dirty="0" smtClean="0"/>
              <a:t>applicatifs sur </a:t>
            </a:r>
            <a:r>
              <a:rPr lang="fr-FR" dirty="0"/>
              <a:t>Azure</a:t>
            </a:r>
          </a:p>
        </p:txBody>
      </p:sp>
      <p:sp>
        <p:nvSpPr>
          <p:cNvPr id="7" name="Text Placeholder 6"/>
          <p:cNvSpPr>
            <a:spLocks noGrp="1"/>
          </p:cNvSpPr>
          <p:nvPr>
            <p:ph type="body" sz="quarter" idx="14"/>
          </p:nvPr>
        </p:nvSpPr>
        <p:spPr/>
        <p:txBody>
          <a:bodyPr/>
          <a:lstStyle/>
          <a:p>
            <a:r>
              <a:rPr lang="fr-FR" dirty="0" smtClean="0"/>
              <a:t>Demain</a:t>
            </a:r>
            <a:endParaRPr lang="fr-FR" dirty="0"/>
          </a:p>
        </p:txBody>
      </p:sp>
      <p:sp>
        <p:nvSpPr>
          <p:cNvPr id="8" name="Text Placeholder 7"/>
          <p:cNvSpPr>
            <a:spLocks noGrp="1"/>
          </p:cNvSpPr>
          <p:nvPr>
            <p:ph type="body" sz="quarter" idx="15"/>
          </p:nvPr>
        </p:nvSpPr>
        <p:spPr/>
        <p:txBody>
          <a:bodyPr/>
          <a:lstStyle/>
          <a:p>
            <a:r>
              <a:rPr lang="fr-FR" dirty="0"/>
              <a:t>Azure App Service</a:t>
            </a:r>
          </a:p>
        </p:txBody>
      </p:sp>
      <p:grpSp>
        <p:nvGrpSpPr>
          <p:cNvPr id="11" name="Group 10"/>
          <p:cNvGrpSpPr/>
          <p:nvPr/>
        </p:nvGrpSpPr>
        <p:grpSpPr>
          <a:xfrm>
            <a:off x="4752852" y="3325991"/>
            <a:ext cx="462642" cy="272458"/>
            <a:chOff x="4924540" y="2915646"/>
            <a:chExt cx="462708" cy="272496"/>
          </a:xfrm>
          <a:solidFill>
            <a:schemeClr val="tx1"/>
          </a:solidFill>
        </p:grpSpPr>
        <p:sp>
          <p:nvSpPr>
            <p:cNvPr id="39" name="Rectangle 38"/>
            <p:cNvSpPr/>
            <p:nvPr/>
          </p:nvSpPr>
          <p:spPr bwMode="auto">
            <a:xfrm>
              <a:off x="4924540" y="2915646"/>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4924540" y="3102933"/>
              <a:ext cx="462708" cy="85209"/>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54" tIns="146283" rIns="182854" bIns="146283"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1" name="Freeform 30"/>
          <p:cNvSpPr>
            <a:spLocks/>
          </p:cNvSpPr>
          <p:nvPr/>
        </p:nvSpPr>
        <p:spPr bwMode="auto">
          <a:xfrm>
            <a:off x="2797814" y="3549106"/>
            <a:ext cx="1567014" cy="1567014"/>
          </a:xfrm>
          <a:custGeom>
            <a:avLst/>
            <a:gdLst>
              <a:gd name="T0" fmla="*/ 233 w 515"/>
              <a:gd name="T1" fmla="*/ 221 h 515"/>
              <a:gd name="T2" fmla="*/ 0 w 515"/>
              <a:gd name="T3" fmla="*/ 221 h 515"/>
              <a:gd name="T4" fmla="*/ 0 w 515"/>
              <a:gd name="T5" fmla="*/ 463 h 515"/>
              <a:gd name="T6" fmla="*/ 0 w 515"/>
              <a:gd name="T7" fmla="*/ 467 h 515"/>
              <a:gd name="T8" fmla="*/ 0 w 515"/>
              <a:gd name="T9" fmla="*/ 468 h 515"/>
              <a:gd name="T10" fmla="*/ 0 w 515"/>
              <a:gd name="T11" fmla="*/ 472 h 515"/>
              <a:gd name="T12" fmla="*/ 1 w 515"/>
              <a:gd name="T13" fmla="*/ 472 h 515"/>
              <a:gd name="T14" fmla="*/ 51 w 515"/>
              <a:gd name="T15" fmla="*/ 515 h 515"/>
              <a:gd name="T16" fmla="*/ 463 w 515"/>
              <a:gd name="T17" fmla="*/ 515 h 515"/>
              <a:gd name="T18" fmla="*/ 515 w 515"/>
              <a:gd name="T19" fmla="*/ 463 h 515"/>
              <a:gd name="T20" fmla="*/ 515 w 515"/>
              <a:gd name="T21" fmla="*/ 51 h 515"/>
              <a:gd name="T22" fmla="*/ 463 w 515"/>
              <a:gd name="T23" fmla="*/ 0 h 515"/>
              <a:gd name="T24" fmla="*/ 404 w 515"/>
              <a:gd name="T25" fmla="*/ 0 h 515"/>
              <a:gd name="T26" fmla="*/ 411 w 515"/>
              <a:gd name="T27" fmla="*/ 50 h 515"/>
              <a:gd name="T28" fmla="*/ 233 w 515"/>
              <a:gd name="T29" fmla="*/ 221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5" h="515">
                <a:moveTo>
                  <a:pt x="233" y="221"/>
                </a:moveTo>
                <a:cubicBezTo>
                  <a:pt x="196" y="221"/>
                  <a:pt x="101" y="221"/>
                  <a:pt x="0" y="221"/>
                </a:cubicBezTo>
                <a:cubicBezTo>
                  <a:pt x="0" y="463"/>
                  <a:pt x="0" y="463"/>
                  <a:pt x="0" y="463"/>
                </a:cubicBezTo>
                <a:cubicBezTo>
                  <a:pt x="0" y="465"/>
                  <a:pt x="0" y="466"/>
                  <a:pt x="0" y="467"/>
                </a:cubicBezTo>
                <a:cubicBezTo>
                  <a:pt x="0" y="468"/>
                  <a:pt x="0" y="468"/>
                  <a:pt x="0" y="468"/>
                </a:cubicBezTo>
                <a:cubicBezTo>
                  <a:pt x="0" y="469"/>
                  <a:pt x="0" y="471"/>
                  <a:pt x="0" y="472"/>
                </a:cubicBezTo>
                <a:cubicBezTo>
                  <a:pt x="1" y="472"/>
                  <a:pt x="1" y="472"/>
                  <a:pt x="1" y="472"/>
                </a:cubicBezTo>
                <a:cubicBezTo>
                  <a:pt x="5" y="496"/>
                  <a:pt x="26" y="515"/>
                  <a:pt x="51" y="515"/>
                </a:cubicBezTo>
                <a:cubicBezTo>
                  <a:pt x="463" y="515"/>
                  <a:pt x="463" y="515"/>
                  <a:pt x="463" y="515"/>
                </a:cubicBezTo>
                <a:cubicBezTo>
                  <a:pt x="492" y="515"/>
                  <a:pt x="515" y="492"/>
                  <a:pt x="515" y="463"/>
                </a:cubicBezTo>
                <a:cubicBezTo>
                  <a:pt x="515" y="51"/>
                  <a:pt x="515" y="51"/>
                  <a:pt x="515" y="51"/>
                </a:cubicBezTo>
                <a:cubicBezTo>
                  <a:pt x="515" y="23"/>
                  <a:pt x="492" y="0"/>
                  <a:pt x="463" y="0"/>
                </a:cubicBezTo>
                <a:cubicBezTo>
                  <a:pt x="404" y="0"/>
                  <a:pt x="404" y="0"/>
                  <a:pt x="404" y="0"/>
                </a:cubicBezTo>
                <a:cubicBezTo>
                  <a:pt x="409" y="15"/>
                  <a:pt x="411" y="32"/>
                  <a:pt x="411" y="50"/>
                </a:cubicBezTo>
                <a:cubicBezTo>
                  <a:pt x="411" y="148"/>
                  <a:pt x="332" y="221"/>
                  <a:pt x="233" y="22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2" name="Freeform 31"/>
          <p:cNvSpPr>
            <a:spLocks/>
          </p:cNvSpPr>
          <p:nvPr/>
        </p:nvSpPr>
        <p:spPr bwMode="auto">
          <a:xfrm>
            <a:off x="1021773" y="3549106"/>
            <a:ext cx="1567014" cy="1567014"/>
          </a:xfrm>
          <a:custGeom>
            <a:avLst/>
            <a:gdLst>
              <a:gd name="T0" fmla="*/ 106 w 515"/>
              <a:gd name="T1" fmla="*/ 50 h 515"/>
              <a:gd name="T2" fmla="*/ 114 w 515"/>
              <a:gd name="T3" fmla="*/ 0 h 515"/>
              <a:gd name="T4" fmla="*/ 52 w 515"/>
              <a:gd name="T5" fmla="*/ 0 h 515"/>
              <a:gd name="T6" fmla="*/ 1 w 515"/>
              <a:gd name="T7" fmla="*/ 42 h 515"/>
              <a:gd name="T8" fmla="*/ 1 w 515"/>
              <a:gd name="T9" fmla="*/ 43 h 515"/>
              <a:gd name="T10" fmla="*/ 0 w 515"/>
              <a:gd name="T11" fmla="*/ 46 h 515"/>
              <a:gd name="T12" fmla="*/ 0 w 515"/>
              <a:gd name="T13" fmla="*/ 47 h 515"/>
              <a:gd name="T14" fmla="*/ 0 w 515"/>
              <a:gd name="T15" fmla="*/ 51 h 515"/>
              <a:gd name="T16" fmla="*/ 0 w 515"/>
              <a:gd name="T17" fmla="*/ 463 h 515"/>
              <a:gd name="T18" fmla="*/ 0 w 515"/>
              <a:gd name="T19" fmla="*/ 467 h 515"/>
              <a:gd name="T20" fmla="*/ 0 w 515"/>
              <a:gd name="T21" fmla="*/ 468 h 515"/>
              <a:gd name="T22" fmla="*/ 1 w 515"/>
              <a:gd name="T23" fmla="*/ 472 h 515"/>
              <a:gd name="T24" fmla="*/ 1 w 515"/>
              <a:gd name="T25" fmla="*/ 472 h 515"/>
              <a:gd name="T26" fmla="*/ 52 w 515"/>
              <a:gd name="T27" fmla="*/ 515 h 515"/>
              <a:gd name="T28" fmla="*/ 464 w 515"/>
              <a:gd name="T29" fmla="*/ 515 h 515"/>
              <a:gd name="T30" fmla="*/ 515 w 515"/>
              <a:gd name="T31" fmla="*/ 463 h 515"/>
              <a:gd name="T32" fmla="*/ 515 w 515"/>
              <a:gd name="T33" fmla="*/ 221 h 515"/>
              <a:gd name="T34" fmla="*/ 284 w 515"/>
              <a:gd name="T35" fmla="*/ 221 h 515"/>
              <a:gd name="T36" fmla="*/ 106 w 515"/>
              <a:gd name="T37" fmla="*/ 5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5" h="515">
                <a:moveTo>
                  <a:pt x="106" y="50"/>
                </a:moveTo>
                <a:cubicBezTo>
                  <a:pt x="106" y="32"/>
                  <a:pt x="109" y="15"/>
                  <a:pt x="114" y="0"/>
                </a:cubicBezTo>
                <a:cubicBezTo>
                  <a:pt x="52" y="0"/>
                  <a:pt x="52" y="0"/>
                  <a:pt x="52" y="0"/>
                </a:cubicBezTo>
                <a:cubicBezTo>
                  <a:pt x="26" y="0"/>
                  <a:pt x="5" y="18"/>
                  <a:pt x="1" y="42"/>
                </a:cubicBezTo>
                <a:cubicBezTo>
                  <a:pt x="1" y="42"/>
                  <a:pt x="1" y="42"/>
                  <a:pt x="1" y="43"/>
                </a:cubicBezTo>
                <a:cubicBezTo>
                  <a:pt x="1" y="44"/>
                  <a:pt x="1" y="45"/>
                  <a:pt x="0" y="46"/>
                </a:cubicBezTo>
                <a:cubicBezTo>
                  <a:pt x="0" y="47"/>
                  <a:pt x="0" y="47"/>
                  <a:pt x="0" y="47"/>
                </a:cubicBezTo>
                <a:cubicBezTo>
                  <a:pt x="0" y="48"/>
                  <a:pt x="0" y="50"/>
                  <a:pt x="0" y="51"/>
                </a:cubicBezTo>
                <a:cubicBezTo>
                  <a:pt x="0" y="463"/>
                  <a:pt x="0" y="463"/>
                  <a:pt x="0" y="463"/>
                </a:cubicBezTo>
                <a:cubicBezTo>
                  <a:pt x="0" y="465"/>
                  <a:pt x="0" y="466"/>
                  <a:pt x="0" y="467"/>
                </a:cubicBezTo>
                <a:cubicBezTo>
                  <a:pt x="0" y="468"/>
                  <a:pt x="0" y="468"/>
                  <a:pt x="0" y="468"/>
                </a:cubicBezTo>
                <a:cubicBezTo>
                  <a:pt x="1" y="469"/>
                  <a:pt x="1" y="471"/>
                  <a:pt x="1" y="472"/>
                </a:cubicBezTo>
                <a:cubicBezTo>
                  <a:pt x="1" y="472"/>
                  <a:pt x="1" y="472"/>
                  <a:pt x="1" y="472"/>
                </a:cubicBezTo>
                <a:cubicBezTo>
                  <a:pt x="5" y="496"/>
                  <a:pt x="26" y="515"/>
                  <a:pt x="52" y="515"/>
                </a:cubicBezTo>
                <a:cubicBezTo>
                  <a:pt x="464" y="515"/>
                  <a:pt x="464" y="515"/>
                  <a:pt x="464" y="515"/>
                </a:cubicBezTo>
                <a:cubicBezTo>
                  <a:pt x="492" y="515"/>
                  <a:pt x="515" y="492"/>
                  <a:pt x="515" y="463"/>
                </a:cubicBezTo>
                <a:cubicBezTo>
                  <a:pt x="515" y="221"/>
                  <a:pt x="515" y="221"/>
                  <a:pt x="515" y="221"/>
                </a:cubicBezTo>
                <a:cubicBezTo>
                  <a:pt x="419" y="221"/>
                  <a:pt x="327" y="221"/>
                  <a:pt x="284" y="221"/>
                </a:cubicBezTo>
                <a:cubicBezTo>
                  <a:pt x="186" y="221"/>
                  <a:pt x="106" y="148"/>
                  <a:pt x="106" y="50"/>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3" name="Freeform 32"/>
          <p:cNvSpPr>
            <a:spLocks/>
          </p:cNvSpPr>
          <p:nvPr/>
        </p:nvSpPr>
        <p:spPr bwMode="auto">
          <a:xfrm>
            <a:off x="2797814" y="1788292"/>
            <a:ext cx="1567014" cy="1564245"/>
          </a:xfrm>
          <a:custGeom>
            <a:avLst/>
            <a:gdLst>
              <a:gd name="T0" fmla="*/ 515 w 515"/>
              <a:gd name="T1" fmla="*/ 463 h 514"/>
              <a:gd name="T2" fmla="*/ 515 w 515"/>
              <a:gd name="T3" fmla="*/ 51 h 514"/>
              <a:gd name="T4" fmla="*/ 463 w 515"/>
              <a:gd name="T5" fmla="*/ 0 h 514"/>
              <a:gd name="T6" fmla="*/ 51 w 515"/>
              <a:gd name="T7" fmla="*/ 0 h 514"/>
              <a:gd name="T8" fmla="*/ 1 w 515"/>
              <a:gd name="T9" fmla="*/ 42 h 514"/>
              <a:gd name="T10" fmla="*/ 0 w 515"/>
              <a:gd name="T11" fmla="*/ 42 h 514"/>
              <a:gd name="T12" fmla="*/ 0 w 515"/>
              <a:gd name="T13" fmla="*/ 46 h 514"/>
              <a:gd name="T14" fmla="*/ 0 w 515"/>
              <a:gd name="T15" fmla="*/ 47 h 514"/>
              <a:gd name="T16" fmla="*/ 0 w 515"/>
              <a:gd name="T17" fmla="*/ 51 h 514"/>
              <a:gd name="T18" fmla="*/ 0 w 515"/>
              <a:gd name="T19" fmla="*/ 238 h 514"/>
              <a:gd name="T20" fmla="*/ 56 w 515"/>
              <a:gd name="T21" fmla="*/ 231 h 514"/>
              <a:gd name="T22" fmla="*/ 283 w 515"/>
              <a:gd name="T23" fmla="*/ 458 h 514"/>
              <a:gd name="T24" fmla="*/ 282 w 515"/>
              <a:gd name="T25" fmla="*/ 465 h 514"/>
              <a:gd name="T26" fmla="*/ 365 w 515"/>
              <a:gd name="T27" fmla="*/ 514 h 514"/>
              <a:gd name="T28" fmla="*/ 463 w 515"/>
              <a:gd name="T29" fmla="*/ 514 h 514"/>
              <a:gd name="T30" fmla="*/ 515 w 515"/>
              <a:gd name="T31" fmla="*/ 463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514">
                <a:moveTo>
                  <a:pt x="515" y="463"/>
                </a:moveTo>
                <a:cubicBezTo>
                  <a:pt x="515" y="51"/>
                  <a:pt x="515" y="51"/>
                  <a:pt x="515" y="51"/>
                </a:cubicBezTo>
                <a:cubicBezTo>
                  <a:pt x="515" y="23"/>
                  <a:pt x="492" y="0"/>
                  <a:pt x="463" y="0"/>
                </a:cubicBezTo>
                <a:cubicBezTo>
                  <a:pt x="51" y="0"/>
                  <a:pt x="51" y="0"/>
                  <a:pt x="51" y="0"/>
                </a:cubicBezTo>
                <a:cubicBezTo>
                  <a:pt x="26" y="0"/>
                  <a:pt x="5" y="18"/>
                  <a:pt x="1" y="42"/>
                </a:cubicBezTo>
                <a:cubicBezTo>
                  <a:pt x="1" y="42"/>
                  <a:pt x="1" y="42"/>
                  <a:pt x="0" y="42"/>
                </a:cubicBezTo>
                <a:cubicBezTo>
                  <a:pt x="0" y="44"/>
                  <a:pt x="0" y="45"/>
                  <a:pt x="0" y="46"/>
                </a:cubicBezTo>
                <a:cubicBezTo>
                  <a:pt x="0" y="46"/>
                  <a:pt x="0" y="47"/>
                  <a:pt x="0" y="47"/>
                </a:cubicBezTo>
                <a:cubicBezTo>
                  <a:pt x="0" y="48"/>
                  <a:pt x="0" y="50"/>
                  <a:pt x="0" y="51"/>
                </a:cubicBezTo>
                <a:cubicBezTo>
                  <a:pt x="0" y="238"/>
                  <a:pt x="0" y="238"/>
                  <a:pt x="0" y="238"/>
                </a:cubicBezTo>
                <a:cubicBezTo>
                  <a:pt x="18" y="233"/>
                  <a:pt x="36" y="231"/>
                  <a:pt x="56" y="231"/>
                </a:cubicBezTo>
                <a:cubicBezTo>
                  <a:pt x="181" y="231"/>
                  <a:pt x="283" y="332"/>
                  <a:pt x="283" y="458"/>
                </a:cubicBezTo>
                <a:cubicBezTo>
                  <a:pt x="283" y="460"/>
                  <a:pt x="282" y="463"/>
                  <a:pt x="282" y="465"/>
                </a:cubicBezTo>
                <a:cubicBezTo>
                  <a:pt x="314" y="475"/>
                  <a:pt x="343" y="492"/>
                  <a:pt x="365" y="514"/>
                </a:cubicBezTo>
                <a:cubicBezTo>
                  <a:pt x="463" y="514"/>
                  <a:pt x="463" y="514"/>
                  <a:pt x="463" y="514"/>
                </a:cubicBezTo>
                <a:cubicBezTo>
                  <a:pt x="492" y="514"/>
                  <a:pt x="515" y="491"/>
                  <a:pt x="515" y="463"/>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4" name="Freeform 33"/>
          <p:cNvSpPr>
            <a:spLocks/>
          </p:cNvSpPr>
          <p:nvPr/>
        </p:nvSpPr>
        <p:spPr bwMode="auto">
          <a:xfrm>
            <a:off x="1021773" y="1788292"/>
            <a:ext cx="1567014" cy="1564245"/>
          </a:xfrm>
          <a:custGeom>
            <a:avLst/>
            <a:gdLst>
              <a:gd name="T0" fmla="*/ 247 w 515"/>
              <a:gd name="T1" fmla="*/ 462 h 514"/>
              <a:gd name="T2" fmla="*/ 245 w 515"/>
              <a:gd name="T3" fmla="*/ 438 h 514"/>
              <a:gd name="T4" fmla="*/ 383 w 515"/>
              <a:gd name="T5" fmla="*/ 300 h 514"/>
              <a:gd name="T6" fmla="*/ 458 w 515"/>
              <a:gd name="T7" fmla="*/ 322 h 514"/>
              <a:gd name="T8" fmla="*/ 515 w 515"/>
              <a:gd name="T9" fmla="*/ 268 h 514"/>
              <a:gd name="T10" fmla="*/ 515 w 515"/>
              <a:gd name="T11" fmla="*/ 51 h 514"/>
              <a:gd name="T12" fmla="*/ 464 w 515"/>
              <a:gd name="T13" fmla="*/ 0 h 514"/>
              <a:gd name="T14" fmla="*/ 52 w 515"/>
              <a:gd name="T15" fmla="*/ 0 h 514"/>
              <a:gd name="T16" fmla="*/ 1 w 515"/>
              <a:gd name="T17" fmla="*/ 42 h 514"/>
              <a:gd name="T18" fmla="*/ 1 w 515"/>
              <a:gd name="T19" fmla="*/ 42 h 514"/>
              <a:gd name="T20" fmla="*/ 0 w 515"/>
              <a:gd name="T21" fmla="*/ 46 h 514"/>
              <a:gd name="T22" fmla="*/ 0 w 515"/>
              <a:gd name="T23" fmla="*/ 47 h 514"/>
              <a:gd name="T24" fmla="*/ 0 w 515"/>
              <a:gd name="T25" fmla="*/ 51 h 514"/>
              <a:gd name="T26" fmla="*/ 0 w 515"/>
              <a:gd name="T27" fmla="*/ 463 h 514"/>
              <a:gd name="T28" fmla="*/ 0 w 515"/>
              <a:gd name="T29" fmla="*/ 467 h 514"/>
              <a:gd name="T30" fmla="*/ 0 w 515"/>
              <a:gd name="T31" fmla="*/ 468 h 514"/>
              <a:gd name="T32" fmla="*/ 1 w 515"/>
              <a:gd name="T33" fmla="*/ 472 h 514"/>
              <a:gd name="T34" fmla="*/ 1 w 515"/>
              <a:gd name="T35" fmla="*/ 472 h 514"/>
              <a:gd name="T36" fmla="*/ 52 w 515"/>
              <a:gd name="T37" fmla="*/ 514 h 514"/>
              <a:gd name="T38" fmla="*/ 151 w 515"/>
              <a:gd name="T39" fmla="*/ 514 h 514"/>
              <a:gd name="T40" fmla="*/ 247 w 515"/>
              <a:gd name="T41" fmla="*/ 46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5" h="514">
                <a:moveTo>
                  <a:pt x="247" y="462"/>
                </a:moveTo>
                <a:cubicBezTo>
                  <a:pt x="246" y="454"/>
                  <a:pt x="245" y="446"/>
                  <a:pt x="245" y="438"/>
                </a:cubicBezTo>
                <a:cubicBezTo>
                  <a:pt x="245" y="362"/>
                  <a:pt x="306" y="300"/>
                  <a:pt x="383" y="300"/>
                </a:cubicBezTo>
                <a:cubicBezTo>
                  <a:pt x="411" y="300"/>
                  <a:pt x="436" y="308"/>
                  <a:pt x="458" y="322"/>
                </a:cubicBezTo>
                <a:cubicBezTo>
                  <a:pt x="474" y="301"/>
                  <a:pt x="493" y="283"/>
                  <a:pt x="515" y="268"/>
                </a:cubicBezTo>
                <a:cubicBezTo>
                  <a:pt x="515" y="51"/>
                  <a:pt x="515" y="51"/>
                  <a:pt x="515" y="51"/>
                </a:cubicBezTo>
                <a:cubicBezTo>
                  <a:pt x="515" y="23"/>
                  <a:pt x="492" y="0"/>
                  <a:pt x="464" y="0"/>
                </a:cubicBezTo>
                <a:cubicBezTo>
                  <a:pt x="52" y="0"/>
                  <a:pt x="52" y="0"/>
                  <a:pt x="52" y="0"/>
                </a:cubicBezTo>
                <a:cubicBezTo>
                  <a:pt x="26" y="0"/>
                  <a:pt x="5" y="18"/>
                  <a:pt x="1" y="42"/>
                </a:cubicBezTo>
                <a:cubicBezTo>
                  <a:pt x="1" y="42"/>
                  <a:pt x="1" y="42"/>
                  <a:pt x="1" y="42"/>
                </a:cubicBezTo>
                <a:cubicBezTo>
                  <a:pt x="1" y="44"/>
                  <a:pt x="1" y="45"/>
                  <a:pt x="0" y="46"/>
                </a:cubicBezTo>
                <a:cubicBezTo>
                  <a:pt x="0" y="46"/>
                  <a:pt x="0" y="47"/>
                  <a:pt x="0" y="47"/>
                </a:cubicBezTo>
                <a:cubicBezTo>
                  <a:pt x="0" y="48"/>
                  <a:pt x="0" y="50"/>
                  <a:pt x="0" y="51"/>
                </a:cubicBezTo>
                <a:cubicBezTo>
                  <a:pt x="0" y="463"/>
                  <a:pt x="0" y="463"/>
                  <a:pt x="0" y="463"/>
                </a:cubicBezTo>
                <a:cubicBezTo>
                  <a:pt x="0" y="464"/>
                  <a:pt x="0" y="466"/>
                  <a:pt x="0" y="467"/>
                </a:cubicBezTo>
                <a:cubicBezTo>
                  <a:pt x="0" y="467"/>
                  <a:pt x="0" y="468"/>
                  <a:pt x="0" y="468"/>
                </a:cubicBezTo>
                <a:cubicBezTo>
                  <a:pt x="1" y="469"/>
                  <a:pt x="1" y="470"/>
                  <a:pt x="1" y="472"/>
                </a:cubicBezTo>
                <a:cubicBezTo>
                  <a:pt x="1" y="472"/>
                  <a:pt x="1" y="472"/>
                  <a:pt x="1" y="472"/>
                </a:cubicBezTo>
                <a:cubicBezTo>
                  <a:pt x="5" y="496"/>
                  <a:pt x="26" y="514"/>
                  <a:pt x="52" y="514"/>
                </a:cubicBezTo>
                <a:cubicBezTo>
                  <a:pt x="151" y="514"/>
                  <a:pt x="151" y="514"/>
                  <a:pt x="151" y="514"/>
                </a:cubicBezTo>
                <a:cubicBezTo>
                  <a:pt x="176" y="488"/>
                  <a:pt x="209" y="470"/>
                  <a:pt x="247" y="462"/>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5" name="Freeform 34"/>
          <p:cNvSpPr>
            <a:spLocks/>
          </p:cNvSpPr>
          <p:nvPr/>
        </p:nvSpPr>
        <p:spPr bwMode="auto">
          <a:xfrm>
            <a:off x="2797814" y="3549106"/>
            <a:ext cx="1250012" cy="672764"/>
          </a:xfrm>
          <a:custGeom>
            <a:avLst/>
            <a:gdLst>
              <a:gd name="T0" fmla="*/ 1 w 411"/>
              <a:gd name="T1" fmla="*/ 42 h 221"/>
              <a:gd name="T2" fmla="*/ 0 w 411"/>
              <a:gd name="T3" fmla="*/ 43 h 221"/>
              <a:gd name="T4" fmla="*/ 0 w 411"/>
              <a:gd name="T5" fmla="*/ 46 h 221"/>
              <a:gd name="T6" fmla="*/ 0 w 411"/>
              <a:gd name="T7" fmla="*/ 47 h 221"/>
              <a:gd name="T8" fmla="*/ 0 w 411"/>
              <a:gd name="T9" fmla="*/ 51 h 221"/>
              <a:gd name="T10" fmla="*/ 0 w 411"/>
              <a:gd name="T11" fmla="*/ 221 h 221"/>
              <a:gd name="T12" fmla="*/ 233 w 411"/>
              <a:gd name="T13" fmla="*/ 221 h 221"/>
              <a:gd name="T14" fmla="*/ 411 w 411"/>
              <a:gd name="T15" fmla="*/ 50 h 221"/>
              <a:gd name="T16" fmla="*/ 404 w 411"/>
              <a:gd name="T17" fmla="*/ 0 h 221"/>
              <a:gd name="T18" fmla="*/ 51 w 411"/>
              <a:gd name="T19" fmla="*/ 0 h 221"/>
              <a:gd name="T20" fmla="*/ 1 w 411"/>
              <a:gd name="T21" fmla="*/ 42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1" h="221">
                <a:moveTo>
                  <a:pt x="1" y="42"/>
                </a:moveTo>
                <a:cubicBezTo>
                  <a:pt x="1" y="42"/>
                  <a:pt x="1" y="42"/>
                  <a:pt x="0" y="43"/>
                </a:cubicBezTo>
                <a:cubicBezTo>
                  <a:pt x="0" y="44"/>
                  <a:pt x="0" y="45"/>
                  <a:pt x="0" y="46"/>
                </a:cubicBezTo>
                <a:cubicBezTo>
                  <a:pt x="0" y="47"/>
                  <a:pt x="0" y="47"/>
                  <a:pt x="0" y="47"/>
                </a:cubicBezTo>
                <a:cubicBezTo>
                  <a:pt x="0" y="48"/>
                  <a:pt x="0" y="50"/>
                  <a:pt x="0" y="51"/>
                </a:cubicBezTo>
                <a:cubicBezTo>
                  <a:pt x="0" y="221"/>
                  <a:pt x="0" y="221"/>
                  <a:pt x="0" y="221"/>
                </a:cubicBezTo>
                <a:cubicBezTo>
                  <a:pt x="101" y="221"/>
                  <a:pt x="196" y="221"/>
                  <a:pt x="233" y="221"/>
                </a:cubicBezTo>
                <a:cubicBezTo>
                  <a:pt x="332" y="221"/>
                  <a:pt x="411" y="148"/>
                  <a:pt x="411" y="50"/>
                </a:cubicBezTo>
                <a:cubicBezTo>
                  <a:pt x="411" y="32"/>
                  <a:pt x="409" y="15"/>
                  <a:pt x="404" y="0"/>
                </a:cubicBezTo>
                <a:cubicBezTo>
                  <a:pt x="51" y="0"/>
                  <a:pt x="51" y="0"/>
                  <a:pt x="51" y="0"/>
                </a:cubicBezTo>
                <a:cubicBezTo>
                  <a:pt x="26" y="0"/>
                  <a:pt x="5" y="18"/>
                  <a:pt x="1" y="42"/>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8" name="Freeform 37"/>
          <p:cNvSpPr>
            <a:spLocks/>
          </p:cNvSpPr>
          <p:nvPr/>
        </p:nvSpPr>
        <p:spPr bwMode="auto">
          <a:xfrm>
            <a:off x="1481357" y="2603637"/>
            <a:ext cx="1107430" cy="748900"/>
          </a:xfrm>
          <a:custGeom>
            <a:avLst/>
            <a:gdLst>
              <a:gd name="T0" fmla="*/ 364 w 364"/>
              <a:gd name="T1" fmla="*/ 195 h 246"/>
              <a:gd name="T2" fmla="*/ 364 w 364"/>
              <a:gd name="T3" fmla="*/ 0 h 246"/>
              <a:gd name="T4" fmla="*/ 307 w 364"/>
              <a:gd name="T5" fmla="*/ 54 h 246"/>
              <a:gd name="T6" fmla="*/ 232 w 364"/>
              <a:gd name="T7" fmla="*/ 32 h 246"/>
              <a:gd name="T8" fmla="*/ 94 w 364"/>
              <a:gd name="T9" fmla="*/ 170 h 246"/>
              <a:gd name="T10" fmla="*/ 96 w 364"/>
              <a:gd name="T11" fmla="*/ 194 h 246"/>
              <a:gd name="T12" fmla="*/ 0 w 364"/>
              <a:gd name="T13" fmla="*/ 246 h 246"/>
              <a:gd name="T14" fmla="*/ 313 w 364"/>
              <a:gd name="T15" fmla="*/ 246 h 246"/>
              <a:gd name="T16" fmla="*/ 364 w 364"/>
              <a:gd name="T17" fmla="*/ 19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4" h="246">
                <a:moveTo>
                  <a:pt x="364" y="195"/>
                </a:moveTo>
                <a:cubicBezTo>
                  <a:pt x="364" y="0"/>
                  <a:pt x="364" y="0"/>
                  <a:pt x="364" y="0"/>
                </a:cubicBezTo>
                <a:cubicBezTo>
                  <a:pt x="342" y="15"/>
                  <a:pt x="323" y="33"/>
                  <a:pt x="307" y="54"/>
                </a:cubicBezTo>
                <a:cubicBezTo>
                  <a:pt x="285" y="40"/>
                  <a:pt x="260" y="32"/>
                  <a:pt x="232" y="32"/>
                </a:cubicBezTo>
                <a:cubicBezTo>
                  <a:pt x="155" y="32"/>
                  <a:pt x="94" y="94"/>
                  <a:pt x="94" y="170"/>
                </a:cubicBezTo>
                <a:cubicBezTo>
                  <a:pt x="94" y="178"/>
                  <a:pt x="95" y="186"/>
                  <a:pt x="96" y="194"/>
                </a:cubicBezTo>
                <a:cubicBezTo>
                  <a:pt x="58" y="202"/>
                  <a:pt x="25" y="220"/>
                  <a:pt x="0" y="246"/>
                </a:cubicBezTo>
                <a:cubicBezTo>
                  <a:pt x="313" y="246"/>
                  <a:pt x="313" y="246"/>
                  <a:pt x="313" y="246"/>
                </a:cubicBezTo>
                <a:cubicBezTo>
                  <a:pt x="341" y="246"/>
                  <a:pt x="364" y="223"/>
                  <a:pt x="364" y="195"/>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grpSp>
        <p:nvGrpSpPr>
          <p:cNvPr id="13" name="Group 12"/>
          <p:cNvGrpSpPr/>
          <p:nvPr/>
        </p:nvGrpSpPr>
        <p:grpSpPr>
          <a:xfrm>
            <a:off x="8779555" y="3902764"/>
            <a:ext cx="2635145" cy="1907465"/>
            <a:chOff x="8728103" y="4231511"/>
            <a:chExt cx="2635145" cy="1907465"/>
          </a:xfrm>
        </p:grpSpPr>
        <p:pic>
          <p:nvPicPr>
            <p:cNvPr id="28" name="Picture 27"/>
            <p:cNvPicPr>
              <a:picLocks noChangeAspect="1"/>
            </p:cNvPicPr>
            <p:nvPr/>
          </p:nvPicPr>
          <p:blipFill>
            <a:blip r:embed="rId3" cstate="print">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29" name="TextBox 48"/>
            <p:cNvSpPr txBox="1"/>
            <p:nvPr/>
          </p:nvSpPr>
          <p:spPr>
            <a:xfrm>
              <a:off x="8728103" y="5010007"/>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API Apps</a:t>
              </a:r>
            </a:p>
          </p:txBody>
        </p:sp>
        <p:sp>
          <p:nvSpPr>
            <p:cNvPr id="30" name="TextBox 53"/>
            <p:cNvSpPr txBox="1"/>
            <p:nvPr/>
          </p:nvSpPr>
          <p:spPr>
            <a:xfrm>
              <a:off x="8728103" y="5554201"/>
              <a:ext cx="2635145" cy="584775"/>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fr-FR" sz="1600" kern="0" dirty="0" smtClean="0">
                  <a:gradFill>
                    <a:gsLst>
                      <a:gs pos="0">
                        <a:schemeClr val="tx2">
                          <a:lumMod val="75000"/>
                        </a:schemeClr>
                      </a:gs>
                      <a:gs pos="100000">
                        <a:schemeClr val="tx2">
                          <a:lumMod val="75000"/>
                        </a:schemeClr>
                      </a:gs>
                    </a:gsLst>
                    <a:lin ang="5400000" scaled="0"/>
                  </a:gradFill>
                  <a:latin typeface="Segoe UI Light"/>
                </a:rPr>
                <a:t>APIs customs et connecteurs vers </a:t>
              </a:r>
              <a:r>
                <a:rPr lang="fr-FR" sz="1600" kern="0" dirty="0" err="1" smtClean="0">
                  <a:gradFill>
                    <a:gsLst>
                      <a:gs pos="0">
                        <a:schemeClr val="tx2">
                          <a:lumMod val="75000"/>
                        </a:schemeClr>
                      </a:gs>
                      <a:gs pos="100000">
                        <a:schemeClr val="tx2">
                          <a:lumMod val="75000"/>
                        </a:schemeClr>
                      </a:gs>
                    </a:gsLst>
                    <a:lin ang="5400000" scaled="0"/>
                  </a:gradFill>
                  <a:latin typeface="Segoe UI Light"/>
                </a:rPr>
                <a:t>SaaS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grpSp>
      <p:grpSp>
        <p:nvGrpSpPr>
          <p:cNvPr id="14" name="Group 13"/>
          <p:cNvGrpSpPr/>
          <p:nvPr/>
        </p:nvGrpSpPr>
        <p:grpSpPr>
          <a:xfrm>
            <a:off x="5604453" y="1449993"/>
            <a:ext cx="3380957" cy="1683890"/>
            <a:chOff x="5434663" y="1339128"/>
            <a:chExt cx="3380957" cy="1683890"/>
          </a:xfrm>
        </p:grpSpPr>
        <p:sp>
          <p:nvSpPr>
            <p:cNvPr id="25" name="TextBox 55"/>
            <p:cNvSpPr txBox="1"/>
            <p:nvPr/>
          </p:nvSpPr>
          <p:spPr>
            <a:xfrm>
              <a:off x="5648241" y="2147024"/>
              <a:ext cx="2929173"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Web Apps</a:t>
              </a:r>
            </a:p>
          </p:txBody>
        </p:sp>
        <p:sp>
          <p:nvSpPr>
            <p:cNvPr id="26" name="TextBox 56"/>
            <p:cNvSpPr txBox="1"/>
            <p:nvPr/>
          </p:nvSpPr>
          <p:spPr>
            <a:xfrm>
              <a:off x="5434663" y="2738325"/>
              <a:ext cx="3380957" cy="284693"/>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ts val="1530"/>
                </a:lnSpc>
                <a:defRPr/>
              </a:pPr>
              <a:r>
                <a:rPr lang="fr-FR" sz="1600" kern="0" dirty="0" smtClean="0">
                  <a:gradFill>
                    <a:gsLst>
                      <a:gs pos="0">
                        <a:schemeClr val="tx2">
                          <a:lumMod val="75000"/>
                        </a:schemeClr>
                      </a:gs>
                      <a:gs pos="100000">
                        <a:schemeClr val="tx2">
                          <a:lumMod val="75000"/>
                        </a:schemeClr>
                      </a:gs>
                    </a:gsLst>
                    <a:lin ang="5400000" scaled="0"/>
                  </a:gradFill>
                  <a:latin typeface="Segoe UI Light"/>
                </a:rPr>
                <a:t>Frontaux </a:t>
              </a:r>
              <a:r>
                <a:rPr lang="fr-FR" sz="1600" kern="0" dirty="0" err="1" smtClean="0">
                  <a:gradFill>
                    <a:gsLst>
                      <a:gs pos="0">
                        <a:schemeClr val="tx2">
                          <a:lumMod val="75000"/>
                        </a:schemeClr>
                      </a:gs>
                      <a:gs pos="100000">
                        <a:schemeClr val="tx2">
                          <a:lumMod val="75000"/>
                        </a:schemeClr>
                      </a:gs>
                    </a:gsLst>
                    <a:lin ang="5400000" scaled="0"/>
                  </a:gradFill>
                  <a:latin typeface="Segoe UI Light"/>
                </a:rPr>
                <a:t>webs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pic>
          <p:nvPicPr>
            <p:cNvPr id="27" name="Picture 26"/>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781285" y="1339128"/>
              <a:ext cx="724282" cy="707395"/>
            </a:xfrm>
            <a:prstGeom prst="rect">
              <a:avLst/>
            </a:prstGeom>
          </p:spPr>
        </p:pic>
      </p:grpSp>
      <p:grpSp>
        <p:nvGrpSpPr>
          <p:cNvPr id="15" name="Group 14"/>
          <p:cNvGrpSpPr/>
          <p:nvPr/>
        </p:nvGrpSpPr>
        <p:grpSpPr>
          <a:xfrm>
            <a:off x="8779555" y="1402162"/>
            <a:ext cx="2635147" cy="1918061"/>
            <a:chOff x="8642020" y="1291297"/>
            <a:chExt cx="2635147" cy="1918061"/>
          </a:xfrm>
        </p:grpSpPr>
        <p:sp>
          <p:nvSpPr>
            <p:cNvPr id="22" name="TextBox 59"/>
            <p:cNvSpPr txBox="1"/>
            <p:nvPr/>
          </p:nvSpPr>
          <p:spPr>
            <a:xfrm>
              <a:off x="8642022" y="2147024"/>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Mobile Apps</a:t>
              </a:r>
            </a:p>
          </p:txBody>
        </p:sp>
        <p:sp>
          <p:nvSpPr>
            <p:cNvPr id="23" name="TextBox 60"/>
            <p:cNvSpPr txBox="1"/>
            <p:nvPr/>
          </p:nvSpPr>
          <p:spPr>
            <a:xfrm>
              <a:off x="8642020" y="2732304"/>
              <a:ext cx="2635145" cy="477054"/>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lnSpc>
                  <a:spcPts val="1530"/>
                </a:lnSpc>
                <a:defRPr/>
              </a:pPr>
              <a:r>
                <a:rPr lang="fr-FR" sz="1600" kern="0" dirty="0" smtClean="0">
                  <a:gradFill>
                    <a:gsLst>
                      <a:gs pos="0">
                        <a:schemeClr val="tx2">
                          <a:lumMod val="75000"/>
                        </a:schemeClr>
                      </a:gs>
                      <a:gs pos="100000">
                        <a:schemeClr val="tx2">
                          <a:lumMod val="75000"/>
                        </a:schemeClr>
                      </a:gs>
                    </a:gsLst>
                    <a:lin ang="5400000" scaled="0"/>
                  </a:gradFill>
                  <a:latin typeface="Segoe UI Light"/>
                </a:rPr>
                <a:t>Services mobiles </a:t>
              </a:r>
              <a:r>
                <a:rPr lang="fr-FR" sz="1600" kern="0" dirty="0" err="1" smtClean="0">
                  <a:gradFill>
                    <a:gsLst>
                      <a:gs pos="0">
                        <a:schemeClr val="tx2">
                          <a:lumMod val="75000"/>
                        </a:schemeClr>
                      </a:gs>
                      <a:gs pos="100000">
                        <a:schemeClr val="tx2">
                          <a:lumMod val="75000"/>
                        </a:schemeClr>
                      </a:gs>
                    </a:gsLst>
                    <a:lin ang="5400000" scaled="0"/>
                  </a:gradFill>
                  <a:latin typeface="Segoe UI Light"/>
                </a:rPr>
                <a:t>multi-plateformes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pic>
          <p:nvPicPr>
            <p:cNvPr id="24" name="Picture 23"/>
            <p:cNvPicPr>
              <a:picLocks noChangeAspect="1"/>
            </p:cNvPicPr>
            <p:nvPr/>
          </p:nvPicPr>
          <p:blipFill>
            <a:blip r:embed="rId5">
              <a:duotone>
                <a:prstClr val="black"/>
                <a:srgbClr val="000000">
                  <a:tint val="45000"/>
                  <a:satMod val="400000"/>
                </a:srgbClr>
              </a:duotone>
              <a:lum bright="-40000" contrast="-40000"/>
            </a:blip>
            <a:stretch>
              <a:fillRect/>
            </a:stretch>
          </p:blipFill>
          <p:spPr>
            <a:xfrm>
              <a:off x="9633371" y="1291297"/>
              <a:ext cx="556237" cy="798699"/>
            </a:xfrm>
            <a:prstGeom prst="rect">
              <a:avLst/>
            </a:prstGeom>
          </p:spPr>
        </p:pic>
      </p:grpSp>
      <p:cxnSp>
        <p:nvCxnSpPr>
          <p:cNvPr id="16" name="Straight Connector 15"/>
          <p:cNvCxnSpPr/>
          <p:nvPr/>
        </p:nvCxnSpPr>
        <p:spPr>
          <a:xfrm>
            <a:off x="8717972" y="1445086"/>
            <a:ext cx="0" cy="4284424"/>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98573" y="3452206"/>
            <a:ext cx="55161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977360" y="3865842"/>
            <a:ext cx="2641021" cy="1659257"/>
            <a:chOff x="5839825" y="1775527"/>
            <a:chExt cx="2641021" cy="1659257"/>
          </a:xfrm>
        </p:grpSpPr>
        <p:pic>
          <p:nvPicPr>
            <p:cNvPr id="19" name="Picture 18"/>
            <p:cNvPicPr>
              <a:picLocks noChangeAspect="1"/>
            </p:cNvPicPr>
            <p:nvPr/>
          </p:nvPicPr>
          <p:blipFill>
            <a:blip r:embed="rId6">
              <a:duotone>
                <a:prstClr val="black"/>
                <a:srgbClr val="000000">
                  <a:tint val="45000"/>
                  <a:satMod val="400000"/>
                </a:srgbClr>
              </a:duotone>
              <a:lum bright="-40000" contrast="-40000"/>
            </a:blip>
            <a:stretch>
              <a:fillRect/>
            </a:stretch>
          </p:blipFill>
          <p:spPr>
            <a:xfrm>
              <a:off x="6822364" y="1775527"/>
              <a:ext cx="727774" cy="726962"/>
            </a:xfrm>
            <a:prstGeom prst="rect">
              <a:avLst/>
            </a:prstGeom>
          </p:spPr>
        </p:pic>
        <p:sp>
          <p:nvSpPr>
            <p:cNvPr id="20" name="TextBox 66"/>
            <p:cNvSpPr txBox="1"/>
            <p:nvPr/>
          </p:nvSpPr>
          <p:spPr>
            <a:xfrm>
              <a:off x="5839825" y="2575724"/>
              <a:ext cx="2635145" cy="664797"/>
            </a:xfrm>
            <a:prstGeom prst="rect">
              <a:avLst/>
            </a:prstGeom>
            <a:noFill/>
          </p:spPr>
          <p:txBody>
            <a:bodyPr wrap="square" lIns="182880" tIns="146304" rIns="182880" bIns="14630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en-US" sz="2400" dirty="0">
                  <a:latin typeface="Segoe UI Light"/>
                </a:rPr>
                <a:t>LOGIC Apps</a:t>
              </a:r>
            </a:p>
          </p:txBody>
        </p:sp>
        <p:sp>
          <p:nvSpPr>
            <p:cNvPr id="21" name="TextBox 67"/>
            <p:cNvSpPr txBox="1"/>
            <p:nvPr/>
          </p:nvSpPr>
          <p:spPr>
            <a:xfrm>
              <a:off x="5845701" y="3096230"/>
              <a:ext cx="2635145" cy="338554"/>
            </a:xfrm>
            <a:prstGeom prst="rect">
              <a:avLst/>
            </a:prstGeom>
            <a:noFill/>
          </p:spPr>
          <p:txBody>
            <a:bodyPr wrap="square" lIns="186494" rIns="186494"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a:r>
                <a:rPr lang="fr-FR" sz="1600" kern="0" dirty="0" smtClean="0">
                  <a:gradFill>
                    <a:gsLst>
                      <a:gs pos="0">
                        <a:schemeClr val="tx2">
                          <a:lumMod val="75000"/>
                        </a:schemeClr>
                      </a:gs>
                      <a:gs pos="100000">
                        <a:schemeClr val="tx2">
                          <a:lumMod val="75000"/>
                        </a:schemeClr>
                      </a:gs>
                    </a:gsLst>
                    <a:lin ang="5400000" scaled="0"/>
                  </a:gradFill>
                  <a:latin typeface="Segoe UI Light"/>
                </a:rPr>
                <a:t>Processus métiers</a:t>
              </a:r>
              <a:endParaRPr lang="fr-FR" sz="1600" kern="0" dirty="0">
                <a:gradFill>
                  <a:gsLst>
                    <a:gs pos="0">
                      <a:schemeClr val="tx2">
                        <a:lumMod val="75000"/>
                      </a:schemeClr>
                    </a:gs>
                    <a:gs pos="100000">
                      <a:schemeClr val="tx2">
                        <a:lumMod val="75000"/>
                      </a:schemeClr>
                    </a:gs>
                  </a:gsLst>
                  <a:lin ang="5400000" scaled="0"/>
                </a:gradFill>
                <a:latin typeface="Segoe UI Light"/>
              </a:endParaRPr>
            </a:p>
          </p:txBody>
        </p:sp>
      </p:grpSp>
      <p:sp>
        <p:nvSpPr>
          <p:cNvPr id="37" name="Freeform 36"/>
          <p:cNvSpPr>
            <a:spLocks/>
          </p:cNvSpPr>
          <p:nvPr/>
        </p:nvSpPr>
        <p:spPr bwMode="auto">
          <a:xfrm>
            <a:off x="2797814" y="2491510"/>
            <a:ext cx="1110199" cy="861027"/>
          </a:xfrm>
          <a:custGeom>
            <a:avLst/>
            <a:gdLst>
              <a:gd name="T0" fmla="*/ 283 w 365"/>
              <a:gd name="T1" fmla="*/ 227 h 283"/>
              <a:gd name="T2" fmla="*/ 56 w 365"/>
              <a:gd name="T3" fmla="*/ 0 h 283"/>
              <a:gd name="T4" fmla="*/ 0 w 365"/>
              <a:gd name="T5" fmla="*/ 7 h 283"/>
              <a:gd name="T6" fmla="*/ 0 w 365"/>
              <a:gd name="T7" fmla="*/ 232 h 283"/>
              <a:gd name="T8" fmla="*/ 0 w 365"/>
              <a:gd name="T9" fmla="*/ 236 h 283"/>
              <a:gd name="T10" fmla="*/ 0 w 365"/>
              <a:gd name="T11" fmla="*/ 237 h 283"/>
              <a:gd name="T12" fmla="*/ 0 w 365"/>
              <a:gd name="T13" fmla="*/ 241 h 283"/>
              <a:gd name="T14" fmla="*/ 1 w 365"/>
              <a:gd name="T15" fmla="*/ 241 h 283"/>
              <a:gd name="T16" fmla="*/ 51 w 365"/>
              <a:gd name="T17" fmla="*/ 283 h 283"/>
              <a:gd name="T18" fmla="*/ 365 w 365"/>
              <a:gd name="T19" fmla="*/ 283 h 283"/>
              <a:gd name="T20" fmla="*/ 282 w 365"/>
              <a:gd name="T21" fmla="*/ 234 h 283"/>
              <a:gd name="T22" fmla="*/ 283 w 365"/>
              <a:gd name="T23" fmla="*/ 22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283">
                <a:moveTo>
                  <a:pt x="283" y="227"/>
                </a:moveTo>
                <a:cubicBezTo>
                  <a:pt x="283" y="101"/>
                  <a:pt x="181" y="0"/>
                  <a:pt x="56" y="0"/>
                </a:cubicBezTo>
                <a:cubicBezTo>
                  <a:pt x="36" y="0"/>
                  <a:pt x="18" y="2"/>
                  <a:pt x="0" y="7"/>
                </a:cubicBezTo>
                <a:cubicBezTo>
                  <a:pt x="0" y="232"/>
                  <a:pt x="0" y="232"/>
                  <a:pt x="0" y="232"/>
                </a:cubicBezTo>
                <a:cubicBezTo>
                  <a:pt x="0" y="233"/>
                  <a:pt x="0" y="235"/>
                  <a:pt x="0" y="236"/>
                </a:cubicBezTo>
                <a:cubicBezTo>
                  <a:pt x="0" y="236"/>
                  <a:pt x="0" y="237"/>
                  <a:pt x="0" y="237"/>
                </a:cubicBezTo>
                <a:cubicBezTo>
                  <a:pt x="0" y="238"/>
                  <a:pt x="0" y="239"/>
                  <a:pt x="0" y="241"/>
                </a:cubicBezTo>
                <a:cubicBezTo>
                  <a:pt x="1" y="241"/>
                  <a:pt x="1" y="241"/>
                  <a:pt x="1" y="241"/>
                </a:cubicBezTo>
                <a:cubicBezTo>
                  <a:pt x="5" y="265"/>
                  <a:pt x="26" y="283"/>
                  <a:pt x="51" y="283"/>
                </a:cubicBezTo>
                <a:cubicBezTo>
                  <a:pt x="365" y="283"/>
                  <a:pt x="365" y="283"/>
                  <a:pt x="365" y="283"/>
                </a:cubicBezTo>
                <a:cubicBezTo>
                  <a:pt x="343" y="261"/>
                  <a:pt x="314" y="244"/>
                  <a:pt x="282" y="234"/>
                </a:cubicBezTo>
                <a:cubicBezTo>
                  <a:pt x="282" y="232"/>
                  <a:pt x="283" y="229"/>
                  <a:pt x="283" y="227"/>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
        <p:nvSpPr>
          <p:cNvPr id="36" name="Freeform 35"/>
          <p:cNvSpPr>
            <a:spLocks/>
          </p:cNvSpPr>
          <p:nvPr/>
        </p:nvSpPr>
        <p:spPr bwMode="auto">
          <a:xfrm>
            <a:off x="1344312" y="3549106"/>
            <a:ext cx="1244474" cy="672764"/>
          </a:xfrm>
          <a:custGeom>
            <a:avLst/>
            <a:gdLst>
              <a:gd name="T0" fmla="*/ 358 w 409"/>
              <a:gd name="T1" fmla="*/ 0 h 221"/>
              <a:gd name="T2" fmla="*/ 8 w 409"/>
              <a:gd name="T3" fmla="*/ 0 h 221"/>
              <a:gd name="T4" fmla="*/ 0 w 409"/>
              <a:gd name="T5" fmla="*/ 50 h 221"/>
              <a:gd name="T6" fmla="*/ 178 w 409"/>
              <a:gd name="T7" fmla="*/ 221 h 221"/>
              <a:gd name="T8" fmla="*/ 409 w 409"/>
              <a:gd name="T9" fmla="*/ 221 h 221"/>
              <a:gd name="T10" fmla="*/ 409 w 409"/>
              <a:gd name="T11" fmla="*/ 51 h 221"/>
              <a:gd name="T12" fmla="*/ 358 w 409"/>
              <a:gd name="T13" fmla="*/ 0 h 221"/>
            </a:gdLst>
            <a:ahLst/>
            <a:cxnLst>
              <a:cxn ang="0">
                <a:pos x="T0" y="T1"/>
              </a:cxn>
              <a:cxn ang="0">
                <a:pos x="T2" y="T3"/>
              </a:cxn>
              <a:cxn ang="0">
                <a:pos x="T4" y="T5"/>
              </a:cxn>
              <a:cxn ang="0">
                <a:pos x="T6" y="T7"/>
              </a:cxn>
              <a:cxn ang="0">
                <a:pos x="T8" y="T9"/>
              </a:cxn>
              <a:cxn ang="0">
                <a:pos x="T10" y="T11"/>
              </a:cxn>
              <a:cxn ang="0">
                <a:pos x="T12" y="T13"/>
              </a:cxn>
            </a:cxnLst>
            <a:rect l="0" t="0" r="r" b="b"/>
            <a:pathLst>
              <a:path w="409" h="221">
                <a:moveTo>
                  <a:pt x="358" y="0"/>
                </a:moveTo>
                <a:cubicBezTo>
                  <a:pt x="8" y="0"/>
                  <a:pt x="8" y="0"/>
                  <a:pt x="8" y="0"/>
                </a:cubicBezTo>
                <a:cubicBezTo>
                  <a:pt x="3" y="15"/>
                  <a:pt x="0" y="32"/>
                  <a:pt x="0" y="50"/>
                </a:cubicBezTo>
                <a:cubicBezTo>
                  <a:pt x="0" y="148"/>
                  <a:pt x="80" y="221"/>
                  <a:pt x="178" y="221"/>
                </a:cubicBezTo>
                <a:cubicBezTo>
                  <a:pt x="221" y="221"/>
                  <a:pt x="313" y="221"/>
                  <a:pt x="409" y="221"/>
                </a:cubicBezTo>
                <a:cubicBezTo>
                  <a:pt x="409" y="51"/>
                  <a:pt x="409" y="51"/>
                  <a:pt x="409" y="51"/>
                </a:cubicBezTo>
                <a:cubicBezTo>
                  <a:pt x="409" y="23"/>
                  <a:pt x="386" y="0"/>
                  <a:pt x="358" y="0"/>
                </a:cubicBez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solidFill>
                <a:srgbClr val="FFFFFF"/>
              </a:solidFill>
            </a:endParaRPr>
          </a:p>
        </p:txBody>
      </p:sp>
    </p:spTree>
    <p:extLst>
      <p:ext uri="{BB962C8B-B14F-4D97-AF65-F5344CB8AC3E}">
        <p14:creationId xmlns:p14="http://schemas.microsoft.com/office/powerpoint/2010/main" val="56224408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Composition des services</a:t>
            </a:r>
            <a:endParaRPr lang="fr-FR" dirty="0"/>
          </a:p>
        </p:txBody>
      </p:sp>
      <p:sp>
        <p:nvSpPr>
          <p:cNvPr id="7" name="Text Placeholder 6"/>
          <p:cNvSpPr>
            <a:spLocks noGrp="1"/>
          </p:cNvSpPr>
          <p:nvPr>
            <p:ph type="body" sz="quarter" idx="14"/>
          </p:nvPr>
        </p:nvSpPr>
        <p:spPr/>
        <p:txBody>
          <a:bodyPr/>
          <a:lstStyle/>
          <a:p>
            <a:endParaRPr lang="fr-FR" dirty="0"/>
          </a:p>
        </p:txBody>
      </p:sp>
      <p:sp>
        <p:nvSpPr>
          <p:cNvPr id="8" name="Text Placeholder 7"/>
          <p:cNvSpPr>
            <a:spLocks noGrp="1"/>
          </p:cNvSpPr>
          <p:nvPr>
            <p:ph type="body" sz="quarter" idx="15"/>
          </p:nvPr>
        </p:nvSpPr>
        <p:spPr/>
        <p:txBody>
          <a:bodyPr/>
          <a:lstStyle/>
          <a:p>
            <a:r>
              <a:rPr lang="fr-FR" dirty="0"/>
              <a:t>Azure App Service</a:t>
            </a:r>
          </a:p>
        </p:txBody>
      </p:sp>
      <p:grpSp>
        <p:nvGrpSpPr>
          <p:cNvPr id="41" name="Group 40"/>
          <p:cNvGrpSpPr/>
          <p:nvPr/>
        </p:nvGrpSpPr>
        <p:grpSpPr>
          <a:xfrm>
            <a:off x="2027237" y="1769070"/>
            <a:ext cx="8351054" cy="4392488"/>
            <a:chOff x="2150683" y="1769070"/>
            <a:chExt cx="8351054" cy="4392488"/>
          </a:xfrm>
        </p:grpSpPr>
        <p:grpSp>
          <p:nvGrpSpPr>
            <p:cNvPr id="42" name="Group 41"/>
            <p:cNvGrpSpPr/>
            <p:nvPr/>
          </p:nvGrpSpPr>
          <p:grpSpPr>
            <a:xfrm>
              <a:off x="2150683" y="2159630"/>
              <a:ext cx="2929173" cy="1435760"/>
              <a:chOff x="5648241" y="1339128"/>
              <a:chExt cx="2929173" cy="1435760"/>
            </a:xfrm>
          </p:grpSpPr>
          <p:sp>
            <p:nvSpPr>
              <p:cNvPr id="59" name="TextBox 58"/>
              <p:cNvSpPr txBox="1"/>
              <p:nvPr/>
            </p:nvSpPr>
            <p:spPr>
              <a:xfrm>
                <a:off x="5648241" y="2147024"/>
                <a:ext cx="2929173"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Web Apps</a:t>
                </a:r>
              </a:p>
            </p:txBody>
          </p:sp>
          <p:pic>
            <p:nvPicPr>
              <p:cNvPr id="60" name="Picture 59"/>
              <p:cNvPicPr>
                <a:picLocks noChangeAspect="1"/>
              </p:cNvPicPr>
              <p:nvPr/>
            </p:nvPicPr>
            <p:blipFill>
              <a:blip r:embed="rId3">
                <a:duotone>
                  <a:prstClr val="black"/>
                  <a:srgbClr val="000000">
                    <a:tint val="45000"/>
                    <a:satMod val="400000"/>
                  </a:srgbClr>
                </a:duotone>
                <a:lum bright="-40000" contrast="-40000"/>
              </a:blip>
              <a:stretch>
                <a:fillRect/>
              </a:stretch>
            </p:blipFill>
            <p:spPr>
              <a:xfrm>
                <a:off x="6781285" y="1339128"/>
                <a:ext cx="724282" cy="707395"/>
              </a:xfrm>
              <a:prstGeom prst="rect">
                <a:avLst/>
              </a:prstGeom>
            </p:spPr>
          </p:pic>
        </p:grpSp>
        <p:grpSp>
          <p:nvGrpSpPr>
            <p:cNvPr id="43" name="Group 42"/>
            <p:cNvGrpSpPr/>
            <p:nvPr/>
          </p:nvGrpSpPr>
          <p:grpSpPr>
            <a:xfrm>
              <a:off x="7866592" y="2111799"/>
              <a:ext cx="2635145" cy="1483591"/>
              <a:chOff x="7866592" y="1878244"/>
              <a:chExt cx="2635145" cy="1483591"/>
            </a:xfrm>
          </p:grpSpPr>
          <p:sp>
            <p:nvSpPr>
              <p:cNvPr id="57" name="TextBox 56"/>
              <p:cNvSpPr txBox="1"/>
              <p:nvPr/>
            </p:nvSpPr>
            <p:spPr>
              <a:xfrm>
                <a:off x="7866592" y="2733971"/>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Mobile Apps</a:t>
                </a:r>
              </a:p>
            </p:txBody>
          </p:sp>
          <p:pic>
            <p:nvPicPr>
              <p:cNvPr id="58" name="Picture 57"/>
              <p:cNvPicPr>
                <a:picLocks noChangeAspect="1"/>
              </p:cNvPicPr>
              <p:nvPr/>
            </p:nvPicPr>
            <p:blipFill>
              <a:blip r:embed="rId4">
                <a:duotone>
                  <a:prstClr val="black"/>
                  <a:srgbClr val="000000">
                    <a:tint val="45000"/>
                    <a:satMod val="400000"/>
                  </a:srgbClr>
                </a:duotone>
                <a:lum bright="-40000" contrast="-40000"/>
              </a:blip>
              <a:stretch>
                <a:fillRect/>
              </a:stretch>
            </p:blipFill>
            <p:spPr>
              <a:xfrm>
                <a:off x="8857941" y="1878244"/>
                <a:ext cx="556237" cy="798699"/>
              </a:xfrm>
              <a:prstGeom prst="rect">
                <a:avLst/>
              </a:prstGeom>
            </p:spPr>
          </p:pic>
        </p:grpSp>
        <p:cxnSp>
          <p:nvCxnSpPr>
            <p:cNvPr id="44" name="Straight Connector 43"/>
            <p:cNvCxnSpPr/>
            <p:nvPr/>
          </p:nvCxnSpPr>
          <p:spPr>
            <a:xfrm>
              <a:off x="7805007" y="1769070"/>
              <a:ext cx="0" cy="215921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42408" y="3928288"/>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5064395" y="2161482"/>
              <a:ext cx="2635145" cy="1428061"/>
              <a:chOff x="5839825" y="1775527"/>
              <a:chExt cx="2635145" cy="1428061"/>
            </a:xfrm>
          </p:grpSpPr>
          <p:pic>
            <p:nvPicPr>
              <p:cNvPr id="55" name="Picture 54"/>
              <p:cNvPicPr>
                <a:picLocks noChangeAspect="1"/>
              </p:cNvPicPr>
              <p:nvPr/>
            </p:nvPicPr>
            <p:blipFill>
              <a:blip r:embed="rId5">
                <a:duotone>
                  <a:prstClr val="black"/>
                  <a:srgbClr val="000000">
                    <a:tint val="45000"/>
                    <a:satMod val="400000"/>
                  </a:srgbClr>
                </a:duotone>
                <a:lum bright="-40000" contrast="-40000"/>
              </a:blip>
              <a:stretch>
                <a:fillRect/>
              </a:stretch>
            </p:blipFill>
            <p:spPr>
              <a:xfrm>
                <a:off x="6822364" y="1775527"/>
                <a:ext cx="727774" cy="726962"/>
              </a:xfrm>
              <a:prstGeom prst="rect">
                <a:avLst/>
              </a:prstGeom>
            </p:spPr>
          </p:pic>
          <p:sp>
            <p:nvSpPr>
              <p:cNvPr id="56" name="TextBox 55"/>
              <p:cNvSpPr txBox="1"/>
              <p:nvPr/>
            </p:nvSpPr>
            <p:spPr>
              <a:xfrm>
                <a:off x="5839825" y="2575724"/>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LOGIC Apps</a:t>
                </a:r>
              </a:p>
            </p:txBody>
          </p:sp>
        </p:grpSp>
        <p:cxnSp>
          <p:nvCxnSpPr>
            <p:cNvPr id="47" name="Straight Connector 46"/>
            <p:cNvCxnSpPr/>
            <p:nvPr/>
          </p:nvCxnSpPr>
          <p:spPr>
            <a:xfrm>
              <a:off x="4985608" y="1769070"/>
              <a:ext cx="0" cy="215921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42408"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5054499" y="4612401"/>
              <a:ext cx="2635145" cy="1406360"/>
              <a:chOff x="8728103" y="4231511"/>
              <a:chExt cx="2635145" cy="1406360"/>
            </a:xfrm>
          </p:grpSpPr>
          <p:pic>
            <p:nvPicPr>
              <p:cNvPr id="53" name="Picture 52"/>
              <p:cNvPicPr>
                <a:picLocks noChangeAspect="1"/>
              </p:cNvPicPr>
              <p:nvPr/>
            </p:nvPicPr>
            <p:blipFill>
              <a:blip r:embed="rId6" cstate="print">
                <a:duotone>
                  <a:prstClr val="black"/>
                  <a:srgbClr val="000000">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54" name="TextBox 53"/>
              <p:cNvSpPr txBox="1"/>
              <p:nvPr/>
            </p:nvSpPr>
            <p:spPr>
              <a:xfrm>
                <a:off x="8728103" y="5010007"/>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API Apps</a:t>
                </a:r>
              </a:p>
            </p:txBody>
          </p:sp>
        </p:grpSp>
        <p:cxnSp>
          <p:nvCxnSpPr>
            <p:cNvPr id="50" name="Straight Connector 49"/>
            <p:cNvCxnSpPr/>
            <p:nvPr/>
          </p:nvCxnSpPr>
          <p:spPr>
            <a:xfrm>
              <a:off x="10501736"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42408" y="1769070"/>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42408" y="6161558"/>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26343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Web Apps</a:t>
            </a:r>
            <a:endParaRPr lang="fr-FR" dirty="0"/>
          </a:p>
        </p:txBody>
      </p:sp>
      <p:sp>
        <p:nvSpPr>
          <p:cNvPr id="3"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a:t>Pas de code spécifique</a:t>
            </a:r>
          </a:p>
          <a:p>
            <a:pPr>
              <a:lnSpc>
                <a:spcPct val="125000"/>
              </a:lnSpc>
            </a:pPr>
            <a:r>
              <a:rPr lang="fr-FR" sz="2800" dirty="0"/>
              <a:t>.NET, Node.js, Java, PHP, Python</a:t>
            </a:r>
          </a:p>
          <a:p>
            <a:pPr>
              <a:lnSpc>
                <a:spcPct val="125000"/>
              </a:lnSpc>
            </a:pPr>
            <a:r>
              <a:rPr lang="fr-FR" sz="2800" dirty="0" err="1"/>
              <a:t>WebJobs</a:t>
            </a:r>
            <a:r>
              <a:rPr lang="fr-FR" sz="2800" dirty="0"/>
              <a:t> pour les tâches longues</a:t>
            </a:r>
          </a:p>
          <a:p>
            <a:pPr>
              <a:lnSpc>
                <a:spcPct val="125000"/>
              </a:lnSpc>
            </a:pPr>
            <a:r>
              <a:rPr lang="fr-FR" sz="2800" dirty="0"/>
              <a:t>Outillage Visual Studio (publication, </a:t>
            </a:r>
            <a:r>
              <a:rPr lang="fr-FR" sz="2800" dirty="0" err="1"/>
              <a:t>debug</a:t>
            </a:r>
            <a:r>
              <a:rPr lang="fr-FR" sz="2800" dirty="0"/>
              <a:t>, …)</a:t>
            </a:r>
          </a:p>
          <a:p>
            <a:pPr>
              <a:lnSpc>
                <a:spcPct val="125000"/>
              </a:lnSpc>
            </a:pPr>
            <a:r>
              <a:rPr lang="fr-FR" sz="2800" dirty="0"/>
              <a:t>Publication </a:t>
            </a:r>
            <a:r>
              <a:rPr lang="fr-FR" sz="2800" dirty="0" smtClean="0"/>
              <a:t>FTP, </a:t>
            </a:r>
            <a:r>
              <a:rPr lang="fr-FR" sz="2800" dirty="0"/>
              <a:t>Git, Web </a:t>
            </a:r>
            <a:r>
              <a:rPr lang="fr-FR" sz="2800" dirty="0" err="1"/>
              <a:t>Deploy</a:t>
            </a:r>
            <a:r>
              <a:rPr lang="fr-FR" sz="2800" dirty="0"/>
              <a:t>, PowerShell, CLI</a:t>
            </a:r>
          </a:p>
          <a:p>
            <a:pPr>
              <a:lnSpc>
                <a:spcPct val="125000"/>
              </a:lnSpc>
            </a:pPr>
            <a:r>
              <a:rPr lang="fr-FR" sz="2800" dirty="0"/>
              <a:t>Intégration Continu avec VSO, </a:t>
            </a:r>
            <a:r>
              <a:rPr lang="fr-FR" sz="2800" dirty="0" err="1"/>
              <a:t>GitHub</a:t>
            </a:r>
            <a:r>
              <a:rPr lang="fr-FR" sz="2800" dirty="0"/>
              <a:t>, </a:t>
            </a:r>
            <a:r>
              <a:rPr lang="fr-FR" sz="2800" dirty="0" err="1"/>
              <a:t>BitBucket</a:t>
            </a:r>
            <a:endParaRPr lang="fr-FR" sz="2800" dirty="0"/>
          </a:p>
          <a:p>
            <a:pPr>
              <a:lnSpc>
                <a:spcPct val="125000"/>
              </a:lnSpc>
            </a:pPr>
            <a:r>
              <a:rPr lang="fr-FR" sz="2800" dirty="0"/>
              <a:t>Environnements de déploiement</a:t>
            </a:r>
          </a:p>
          <a:p>
            <a:pPr>
              <a:lnSpc>
                <a:spcPct val="125000"/>
              </a:lnSpc>
            </a:pPr>
            <a:r>
              <a:rPr lang="fr-FR" sz="2800" dirty="0" err="1"/>
              <a:t>Load</a:t>
            </a:r>
            <a:r>
              <a:rPr lang="fr-FR" sz="2800" dirty="0"/>
              <a:t> </a:t>
            </a:r>
            <a:r>
              <a:rPr lang="fr-FR" sz="2800" dirty="0" err="1"/>
              <a:t>Balancing</a:t>
            </a:r>
            <a:r>
              <a:rPr lang="fr-FR" sz="2800" dirty="0"/>
              <a:t>, </a:t>
            </a:r>
            <a:r>
              <a:rPr lang="fr-FR" sz="2800" dirty="0" err="1"/>
              <a:t>Autoscale</a:t>
            </a:r>
            <a:r>
              <a:rPr lang="fr-FR" sz="2800" dirty="0"/>
              <a:t>, </a:t>
            </a:r>
            <a:r>
              <a:rPr lang="fr-FR" sz="2800" dirty="0" err="1"/>
              <a:t>Geo</a:t>
            </a:r>
            <a:r>
              <a:rPr lang="fr-FR" sz="2800" dirty="0"/>
              <a:t> </a:t>
            </a:r>
            <a:r>
              <a:rPr lang="fr-FR" sz="2800" dirty="0" err="1"/>
              <a:t>Disaster</a:t>
            </a:r>
            <a:r>
              <a:rPr lang="fr-FR" sz="2800" dirty="0"/>
              <a:t> </a:t>
            </a:r>
            <a:r>
              <a:rPr lang="fr-FR" sz="2800" dirty="0" err="1"/>
              <a:t>Recovery</a:t>
            </a:r>
            <a:endParaRPr lang="fr-FR" sz="2800" dirty="0"/>
          </a:p>
          <a:p>
            <a:pPr>
              <a:lnSpc>
                <a:spcPct val="125000"/>
              </a:lnSpc>
            </a:pPr>
            <a:r>
              <a:rPr lang="fr-FR" sz="2800" dirty="0"/>
              <a:t>Intégration Virtual Network et connexions hybrides</a:t>
            </a:r>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6" name="Picture 5"/>
          <p:cNvPicPr>
            <a:picLocks noChangeAspect="1"/>
          </p:cNvPicPr>
          <p:nvPr/>
        </p:nvPicPr>
        <p:blipFill>
          <a:blip r:embed="rId2">
            <a:duotone>
              <a:prstClr val="black"/>
              <a:srgbClr val="000000">
                <a:tint val="45000"/>
                <a:satMod val="400000"/>
              </a:srgbClr>
            </a:duotone>
            <a:lum bright="-40000" contrast="-40000"/>
          </a:blip>
          <a:stretch>
            <a:fillRect/>
          </a:stretch>
        </p:blipFill>
        <p:spPr>
          <a:xfrm>
            <a:off x="554436" y="2777182"/>
            <a:ext cx="2567457" cy="2507595"/>
          </a:xfrm>
          <a:prstGeom prst="rect">
            <a:avLst/>
          </a:prstGeom>
        </p:spPr>
      </p:pic>
    </p:spTree>
    <p:extLst>
      <p:ext uri="{BB962C8B-B14F-4D97-AF65-F5344CB8AC3E}">
        <p14:creationId xmlns:p14="http://schemas.microsoft.com/office/powerpoint/2010/main" val="159999236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74639" y="295274"/>
            <a:ext cx="11889564" cy="593860"/>
          </a:xfrm>
        </p:spPr>
        <p:txBody>
          <a:bodyPr/>
          <a:lstStyle/>
          <a:p>
            <a:r>
              <a:rPr lang="fr-FR" dirty="0" smtClean="0"/>
              <a:t>Web Apps</a:t>
            </a:r>
            <a:endParaRPr lang="fr-FR" dirty="0"/>
          </a:p>
        </p:txBody>
      </p:sp>
      <p:sp>
        <p:nvSpPr>
          <p:cNvPr id="7" name="Text Placeholder 6"/>
          <p:cNvSpPr>
            <a:spLocks noGrp="1"/>
          </p:cNvSpPr>
          <p:nvPr>
            <p:ph type="body" sz="quarter" idx="10"/>
          </p:nvPr>
        </p:nvSpPr>
        <p:spPr/>
        <p:txBody>
          <a:bodyPr/>
          <a:lstStyle/>
          <a:p>
            <a:r>
              <a:rPr lang="fr-FR" dirty="0" smtClean="0"/>
              <a:t>Démo</a:t>
            </a:r>
            <a:endParaRPr lang="fr-FR" dirty="0"/>
          </a:p>
        </p:txBody>
      </p:sp>
      <p:sp>
        <p:nvSpPr>
          <p:cNvPr id="8" name="Text Placeholder 7"/>
          <p:cNvSpPr>
            <a:spLocks noGrp="1"/>
          </p:cNvSpPr>
          <p:nvPr>
            <p:ph type="body" sz="quarter" idx="15"/>
          </p:nvPr>
        </p:nvSpPr>
        <p:spPr/>
        <p:txBody>
          <a:bodyPr/>
          <a:lstStyle/>
          <a:p>
            <a:r>
              <a:rPr lang="fr-FR" dirty="0"/>
              <a:t>Azure App Service</a:t>
            </a:r>
          </a:p>
        </p:txBody>
      </p:sp>
    </p:spTree>
    <p:extLst>
      <p:ext uri="{BB962C8B-B14F-4D97-AF65-F5344CB8AC3E}">
        <p14:creationId xmlns:p14="http://schemas.microsoft.com/office/powerpoint/2010/main" val="9891883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FR" dirty="0" smtClean="0"/>
              <a:t>Architecture des services</a:t>
            </a:r>
            <a:endParaRPr lang="fr-FR" dirty="0"/>
          </a:p>
        </p:txBody>
      </p:sp>
      <p:sp>
        <p:nvSpPr>
          <p:cNvPr id="7" name="Text Placeholder 6"/>
          <p:cNvSpPr>
            <a:spLocks noGrp="1"/>
          </p:cNvSpPr>
          <p:nvPr>
            <p:ph type="body" sz="quarter" idx="14"/>
          </p:nvPr>
        </p:nvSpPr>
        <p:spPr/>
        <p:txBody>
          <a:bodyPr/>
          <a:lstStyle/>
          <a:p>
            <a:endParaRPr lang="fr-FR" dirty="0"/>
          </a:p>
        </p:txBody>
      </p:sp>
      <p:sp>
        <p:nvSpPr>
          <p:cNvPr id="8" name="Text Placeholder 7"/>
          <p:cNvSpPr>
            <a:spLocks noGrp="1"/>
          </p:cNvSpPr>
          <p:nvPr>
            <p:ph type="body" sz="quarter" idx="15"/>
          </p:nvPr>
        </p:nvSpPr>
        <p:spPr/>
        <p:txBody>
          <a:bodyPr/>
          <a:lstStyle/>
          <a:p>
            <a:r>
              <a:rPr lang="fr-FR" dirty="0"/>
              <a:t>Azure App Service</a:t>
            </a:r>
          </a:p>
        </p:txBody>
      </p:sp>
      <p:grpSp>
        <p:nvGrpSpPr>
          <p:cNvPr id="41" name="Group 40"/>
          <p:cNvGrpSpPr/>
          <p:nvPr/>
        </p:nvGrpSpPr>
        <p:grpSpPr>
          <a:xfrm>
            <a:off x="2118962" y="1769070"/>
            <a:ext cx="8259328" cy="4392488"/>
            <a:chOff x="2242408" y="1769070"/>
            <a:chExt cx="8259328" cy="4392488"/>
          </a:xfrm>
        </p:grpSpPr>
        <p:grpSp>
          <p:nvGrpSpPr>
            <p:cNvPr id="42" name="Group 41"/>
            <p:cNvGrpSpPr/>
            <p:nvPr/>
          </p:nvGrpSpPr>
          <p:grpSpPr>
            <a:xfrm>
              <a:off x="3529188" y="4326942"/>
              <a:ext cx="2929173" cy="1435760"/>
              <a:chOff x="7026746" y="3506440"/>
              <a:chExt cx="2929173" cy="1435760"/>
            </a:xfrm>
          </p:grpSpPr>
          <p:sp>
            <p:nvSpPr>
              <p:cNvPr id="59" name="TextBox 58"/>
              <p:cNvSpPr txBox="1"/>
              <p:nvPr/>
            </p:nvSpPr>
            <p:spPr>
              <a:xfrm>
                <a:off x="7026746" y="4314336"/>
                <a:ext cx="2929173"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Web Apps</a:t>
                </a:r>
              </a:p>
            </p:txBody>
          </p:sp>
          <p:pic>
            <p:nvPicPr>
              <p:cNvPr id="60" name="Picture 59"/>
              <p:cNvPicPr>
                <a:picLocks noChangeAspect="1"/>
              </p:cNvPicPr>
              <p:nvPr/>
            </p:nvPicPr>
            <p:blipFill>
              <a:blip r:embed="rId3">
                <a:duotone>
                  <a:prstClr val="black"/>
                  <a:srgbClr val="000000">
                    <a:tint val="45000"/>
                    <a:satMod val="400000"/>
                  </a:srgbClr>
                </a:duotone>
                <a:lum bright="-40000" contrast="-40000"/>
              </a:blip>
              <a:stretch>
                <a:fillRect/>
              </a:stretch>
            </p:blipFill>
            <p:spPr>
              <a:xfrm>
                <a:off x="8159790" y="3506440"/>
                <a:ext cx="724282" cy="707395"/>
              </a:xfrm>
              <a:prstGeom prst="rect">
                <a:avLst/>
              </a:prstGeom>
            </p:spPr>
          </p:pic>
        </p:grpSp>
        <p:grpSp>
          <p:nvGrpSpPr>
            <p:cNvPr id="43" name="Group 42"/>
            <p:cNvGrpSpPr/>
            <p:nvPr/>
          </p:nvGrpSpPr>
          <p:grpSpPr>
            <a:xfrm>
              <a:off x="5081451" y="2111799"/>
              <a:ext cx="2635145" cy="1483591"/>
              <a:chOff x="5081451" y="1878244"/>
              <a:chExt cx="2635145" cy="1483591"/>
            </a:xfrm>
          </p:grpSpPr>
          <p:sp>
            <p:nvSpPr>
              <p:cNvPr id="57" name="TextBox 56"/>
              <p:cNvSpPr txBox="1"/>
              <p:nvPr/>
            </p:nvSpPr>
            <p:spPr>
              <a:xfrm>
                <a:off x="5081451" y="2733971"/>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Mobile Apps</a:t>
                </a:r>
              </a:p>
            </p:txBody>
          </p:sp>
          <p:pic>
            <p:nvPicPr>
              <p:cNvPr id="58" name="Picture 57"/>
              <p:cNvPicPr>
                <a:picLocks noChangeAspect="1"/>
              </p:cNvPicPr>
              <p:nvPr/>
            </p:nvPicPr>
            <p:blipFill>
              <a:blip r:embed="rId4">
                <a:duotone>
                  <a:prstClr val="black"/>
                  <a:srgbClr val="000000">
                    <a:tint val="45000"/>
                    <a:satMod val="400000"/>
                  </a:srgbClr>
                </a:duotone>
                <a:lum bright="-40000" contrast="-40000"/>
              </a:blip>
              <a:stretch>
                <a:fillRect/>
              </a:stretch>
            </p:blipFill>
            <p:spPr>
              <a:xfrm>
                <a:off x="6072800" y="1878244"/>
                <a:ext cx="556237" cy="798699"/>
              </a:xfrm>
              <a:prstGeom prst="rect">
                <a:avLst/>
              </a:prstGeom>
            </p:spPr>
          </p:pic>
        </p:grpSp>
        <p:cxnSp>
          <p:nvCxnSpPr>
            <p:cNvPr id="44" name="Straight Connector 43"/>
            <p:cNvCxnSpPr/>
            <p:nvPr/>
          </p:nvCxnSpPr>
          <p:spPr>
            <a:xfrm>
              <a:off x="7805007"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2242408" y="3928288"/>
              <a:ext cx="5562599"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7838454" y="3137222"/>
              <a:ext cx="2635145" cy="1428061"/>
              <a:chOff x="8613884" y="2751267"/>
              <a:chExt cx="2635145" cy="1428061"/>
            </a:xfrm>
          </p:grpSpPr>
          <p:pic>
            <p:nvPicPr>
              <p:cNvPr id="55" name="Picture 54"/>
              <p:cNvPicPr>
                <a:picLocks noChangeAspect="1"/>
              </p:cNvPicPr>
              <p:nvPr/>
            </p:nvPicPr>
            <p:blipFill>
              <a:blip r:embed="rId5">
                <a:duotone>
                  <a:prstClr val="black"/>
                  <a:srgbClr val="000000">
                    <a:tint val="45000"/>
                    <a:satMod val="400000"/>
                  </a:srgbClr>
                </a:duotone>
                <a:lum bright="-40000" contrast="-40000"/>
              </a:blip>
              <a:stretch>
                <a:fillRect/>
              </a:stretch>
            </p:blipFill>
            <p:spPr>
              <a:xfrm>
                <a:off x="9596423" y="2751267"/>
                <a:ext cx="727774" cy="726962"/>
              </a:xfrm>
              <a:prstGeom prst="rect">
                <a:avLst/>
              </a:prstGeom>
            </p:spPr>
          </p:pic>
          <p:sp>
            <p:nvSpPr>
              <p:cNvPr id="56" name="TextBox 55"/>
              <p:cNvSpPr txBox="1"/>
              <p:nvPr/>
            </p:nvSpPr>
            <p:spPr>
              <a:xfrm>
                <a:off x="8613884" y="3551464"/>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LOGIC Apps</a:t>
                </a:r>
              </a:p>
            </p:txBody>
          </p:sp>
        </p:grpSp>
        <p:cxnSp>
          <p:nvCxnSpPr>
            <p:cNvPr id="47" name="Straight Connector 46"/>
            <p:cNvCxnSpPr/>
            <p:nvPr/>
          </p:nvCxnSpPr>
          <p:spPr>
            <a:xfrm>
              <a:off x="4985608" y="1769070"/>
              <a:ext cx="0" cy="215921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2242408"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2295537" y="2145499"/>
              <a:ext cx="2635145" cy="1406360"/>
              <a:chOff x="5969141" y="1764609"/>
              <a:chExt cx="2635145" cy="1406360"/>
            </a:xfrm>
          </p:grpSpPr>
          <p:pic>
            <p:nvPicPr>
              <p:cNvPr id="53" name="Picture 52"/>
              <p:cNvPicPr>
                <a:picLocks noChangeAspect="1"/>
              </p:cNvPicPr>
              <p:nvPr/>
            </p:nvPicPr>
            <p:blipFill>
              <a:blip r:embed="rId6" cstate="print">
                <a:duotone>
                  <a:prstClr val="black"/>
                  <a:srgbClr val="000000">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945195" y="1764609"/>
                <a:ext cx="683036" cy="683036"/>
              </a:xfrm>
              <a:prstGeom prst="flowChartOffpageConnector">
                <a:avLst/>
              </a:prstGeom>
              <a:noFill/>
            </p:spPr>
          </p:pic>
          <p:sp>
            <p:nvSpPr>
              <p:cNvPr id="54" name="TextBox 53"/>
              <p:cNvSpPr txBox="1"/>
              <p:nvPr/>
            </p:nvSpPr>
            <p:spPr>
              <a:xfrm>
                <a:off x="5969141" y="2543105"/>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API Apps</a:t>
                </a:r>
              </a:p>
            </p:txBody>
          </p:sp>
        </p:grpSp>
        <p:cxnSp>
          <p:nvCxnSpPr>
            <p:cNvPr id="50" name="Straight Connector 49"/>
            <p:cNvCxnSpPr/>
            <p:nvPr/>
          </p:nvCxnSpPr>
          <p:spPr>
            <a:xfrm>
              <a:off x="10501736" y="1769070"/>
              <a:ext cx="0" cy="4392488"/>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242408" y="1769070"/>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2242408" y="6161558"/>
              <a:ext cx="8259328" cy="0"/>
            </a:xfrm>
            <a:prstGeom prst="line">
              <a:avLst/>
            </a:prstGeom>
            <a:ln>
              <a:solidFill>
                <a:schemeClr val="bg2">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9007694"/>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API Apps</a:t>
            </a:r>
            <a:endParaRPr lang="fr-FR" dirty="0"/>
          </a:p>
        </p:txBody>
      </p:sp>
      <p:sp>
        <p:nvSpPr>
          <p:cNvPr id="3" name="Text Placeholder 2"/>
          <p:cNvSpPr>
            <a:spLocks noGrp="1"/>
          </p:cNvSpPr>
          <p:nvPr>
            <p:ph type="body" sz="quarter" idx="13"/>
          </p:nvPr>
        </p:nvSpPr>
        <p:spPr>
          <a:xfrm>
            <a:off x="3553941" y="1193006"/>
            <a:ext cx="8528522" cy="4895329"/>
          </a:xfrm>
        </p:spPr>
        <p:txBody>
          <a:bodyPr anchor="ctr"/>
          <a:lstStyle/>
          <a:p>
            <a:pPr>
              <a:lnSpc>
                <a:spcPct val="125000"/>
              </a:lnSpc>
            </a:pPr>
            <a:r>
              <a:rPr lang="fr-FR" sz="2800" dirty="0" smtClean="0"/>
              <a:t>Même fonctionnalités que les Web Apps</a:t>
            </a:r>
          </a:p>
          <a:p>
            <a:pPr>
              <a:lnSpc>
                <a:spcPct val="125000"/>
              </a:lnSpc>
            </a:pPr>
            <a:r>
              <a:rPr lang="fr-FR" sz="2800" dirty="0" err="1" smtClean="0"/>
              <a:t>Metadata</a:t>
            </a:r>
            <a:r>
              <a:rPr lang="fr-FR" sz="2800" dirty="0" smtClean="0"/>
              <a:t> </a:t>
            </a:r>
            <a:r>
              <a:rPr lang="fr-FR" sz="2800" dirty="0" err="1" smtClean="0"/>
              <a:t>Swagger</a:t>
            </a:r>
            <a:r>
              <a:rPr lang="fr-FR" sz="2800" dirty="0" smtClean="0"/>
              <a:t> pour définition API</a:t>
            </a:r>
          </a:p>
          <a:p>
            <a:pPr>
              <a:lnSpc>
                <a:spcPct val="125000"/>
              </a:lnSpc>
            </a:pPr>
            <a:r>
              <a:rPr lang="fr-FR" sz="2800" dirty="0"/>
              <a:t>Génération de </a:t>
            </a:r>
            <a:r>
              <a:rPr lang="fr-FR" sz="2800" dirty="0" smtClean="0"/>
              <a:t>SDKs </a:t>
            </a:r>
            <a:r>
              <a:rPr lang="fr-FR" sz="2800" dirty="0"/>
              <a:t>clients pour plusieurs </a:t>
            </a:r>
            <a:r>
              <a:rPr lang="fr-FR" sz="2800" dirty="0" smtClean="0"/>
              <a:t>langages</a:t>
            </a:r>
            <a:endParaRPr lang="fr-FR" sz="2800" dirty="0"/>
          </a:p>
          <a:p>
            <a:pPr>
              <a:lnSpc>
                <a:spcPct val="125000"/>
              </a:lnSpc>
            </a:pPr>
            <a:r>
              <a:rPr lang="fr-FR" sz="2800" dirty="0"/>
              <a:t>Gestion d’accès simplifiée (Gateway</a:t>
            </a:r>
            <a:r>
              <a:rPr lang="fr-FR" sz="2800" dirty="0" smtClean="0"/>
              <a:t>)</a:t>
            </a:r>
          </a:p>
          <a:p>
            <a:pPr>
              <a:lnSpc>
                <a:spcPct val="125000"/>
              </a:lnSpc>
            </a:pPr>
            <a:r>
              <a:rPr lang="fr-FR" sz="2800" dirty="0" smtClean="0"/>
              <a:t>Plusieurs dizaines de connecteurs (</a:t>
            </a:r>
            <a:r>
              <a:rPr lang="fr-FR" sz="2800" dirty="0" err="1" smtClean="0"/>
              <a:t>SaaS</a:t>
            </a:r>
            <a:r>
              <a:rPr lang="fr-FR" sz="2800" dirty="0" smtClean="0"/>
              <a:t> &amp; BizTalk)</a:t>
            </a:r>
            <a:endParaRPr lang="fr-FR" sz="2800" dirty="0"/>
          </a:p>
          <a:p>
            <a:pPr>
              <a:lnSpc>
                <a:spcPct val="125000"/>
              </a:lnSpc>
            </a:pPr>
            <a:r>
              <a:rPr lang="fr-FR" sz="2800" dirty="0" smtClean="0"/>
              <a:t>A venir : </a:t>
            </a:r>
            <a:r>
              <a:rPr lang="fr-FR" sz="2800" dirty="0"/>
              <a:t>M</a:t>
            </a:r>
            <a:r>
              <a:rPr lang="fr-FR" sz="2800" dirty="0" smtClean="0"/>
              <a:t>arketplace privée et publique</a:t>
            </a:r>
          </a:p>
        </p:txBody>
      </p:sp>
      <p:sp>
        <p:nvSpPr>
          <p:cNvPr id="4" name="Text Placeholder 3"/>
          <p:cNvSpPr>
            <a:spLocks noGrp="1"/>
          </p:cNvSpPr>
          <p:nvPr>
            <p:ph type="body" sz="quarter" idx="14"/>
          </p:nvPr>
        </p:nvSpPr>
        <p:spPr/>
        <p:txBody>
          <a:bodyPr/>
          <a:lstStyle/>
          <a:p>
            <a:endParaRPr lang="fr-FR"/>
          </a:p>
        </p:txBody>
      </p:sp>
      <p:sp>
        <p:nvSpPr>
          <p:cNvPr id="5" name="Text Placeholder 4"/>
          <p:cNvSpPr>
            <a:spLocks noGrp="1"/>
          </p:cNvSpPr>
          <p:nvPr>
            <p:ph type="body" sz="quarter" idx="15"/>
          </p:nvPr>
        </p:nvSpPr>
        <p:spPr/>
        <p:txBody>
          <a:bodyPr/>
          <a:lstStyle/>
          <a:p>
            <a:r>
              <a:rPr lang="fr-FR" dirty="0"/>
              <a:t>Azure App </a:t>
            </a:r>
            <a:r>
              <a:rPr lang="fr-FR" dirty="0" smtClean="0"/>
              <a:t>Service</a:t>
            </a:r>
            <a:endParaRPr lang="fr-FR" dirty="0"/>
          </a:p>
        </p:txBody>
      </p:sp>
      <p:pic>
        <p:nvPicPr>
          <p:cNvPr id="7" name="Picture 6"/>
          <p:cNvPicPr>
            <a:picLocks noChangeAspect="1"/>
          </p:cNvPicPr>
          <p:nvPr/>
        </p:nvPicPr>
        <p:blipFill>
          <a:blip r:embed="rId3" cstate="print">
            <a:duotone>
              <a:prstClr val="black"/>
              <a:srgbClr val="00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613" y="2921198"/>
            <a:ext cx="2195204" cy="2195204"/>
          </a:xfrm>
          <a:prstGeom prst="flowChartOffpageConnector">
            <a:avLst/>
          </a:prstGeom>
          <a:noFill/>
        </p:spPr>
      </p:pic>
    </p:spTree>
    <p:extLst>
      <p:ext uri="{BB962C8B-B14F-4D97-AF65-F5344CB8AC3E}">
        <p14:creationId xmlns:p14="http://schemas.microsoft.com/office/powerpoint/2010/main" val="357545320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HITE TEMPLATE">
  <a:themeElements>
    <a:clrScheme name="MSVID White and Purple">
      <a:dk1>
        <a:srgbClr val="505050"/>
      </a:dk1>
      <a:lt1>
        <a:srgbClr val="FFFFFF"/>
      </a:lt1>
      <a:dk2>
        <a:srgbClr val="5C2D91"/>
      </a:dk2>
      <a:lt2>
        <a:srgbClr val="E7DCF4"/>
      </a:lt2>
      <a:accent1>
        <a:srgbClr val="5C2D91"/>
      </a:accent1>
      <a:accent2>
        <a:srgbClr val="B4009E"/>
      </a:accent2>
      <a:accent3>
        <a:srgbClr val="32145A"/>
      </a:accent3>
      <a:accent4>
        <a:srgbClr val="0078D7"/>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lIns="91440" tIns="45720" rIns="91440" bIns="45720" rtlCol="0" anchor="ctr"/>
      <a:lstStyle>
        <a:defPPr>
          <a:defRPr dirty="0" smtClean="0"/>
        </a:defPPr>
      </a:lstStyle>
    </a:txDef>
  </a:objectDefaults>
  <a:extraClrSchemeLst/>
  <a:extLst>
    <a:ext uri="{05A4C25C-085E-4340-85A3-A5531E510DB2}">
      <thm15:themeFamily xmlns:thm15="http://schemas.microsoft.com/office/thememl/2012/main" name="Template Techdays 2015.potx" id="{927978C5-0A74-4CF6-A016-C276384D08CB}" vid="{27EA675C-1438-40C5-892C-9271A9830D01}"/>
    </a:ext>
  </a:extLst>
</a:theme>
</file>

<file path=ppt/theme/theme2.xml><?xml version="1.0" encoding="utf-8"?>
<a:theme xmlns:a="http://schemas.openxmlformats.org/drawingml/2006/main" name="5-30688_Visual_Studio_2015_Template">
  <a:themeElements>
    <a:clrScheme name="VS 2015 2">
      <a:dk1>
        <a:srgbClr val="141414"/>
      </a:dk1>
      <a:lt1>
        <a:srgbClr val="FFFFFF"/>
      </a:lt1>
      <a:dk2>
        <a:srgbClr val="5C2D91"/>
      </a:dk2>
      <a:lt2>
        <a:srgbClr val="E6E6E6"/>
      </a:lt2>
      <a:accent1>
        <a:srgbClr val="0072C6"/>
      </a:accent1>
      <a:accent2>
        <a:srgbClr val="32145A"/>
      </a:accent2>
      <a:accent3>
        <a:srgbClr val="BAD80A"/>
      </a:accent3>
      <a:accent4>
        <a:srgbClr val="5C005C"/>
      </a:accent4>
      <a:accent5>
        <a:srgbClr val="B4009E"/>
      </a:accent5>
      <a:accent6>
        <a:srgbClr val="00188F"/>
      </a:accent6>
      <a:hlink>
        <a:srgbClr val="FFB900"/>
      </a:hlink>
      <a:folHlink>
        <a:srgbClr val="FFB900"/>
      </a:folHlink>
    </a:clrScheme>
    <a:fontScheme name="Custom 1">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Visual_Studio_2015_Template.potx" id="{EC59CB16-480C-4D3F-BA30-697B88BB06EB}" vid="{B42E3840-171E-4650-9643-23F6BC610E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docProps/app.xml><?xml version="1.0" encoding="utf-8"?>
<Properties xmlns="http://schemas.openxmlformats.org/officeDocument/2006/extended-properties" xmlns:vt="http://schemas.openxmlformats.org/officeDocument/2006/docPropsVTypes">
  <Template/>
  <TotalTime>0</TotalTime>
  <Words>1027</Words>
  <Application>Microsoft Office PowerPoint</Application>
  <PresentationFormat>Custom</PresentationFormat>
  <Paragraphs>190</Paragraphs>
  <Slides>20</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Segoe Pro Display Light</vt:lpstr>
      <vt:lpstr>Segoe UI</vt:lpstr>
      <vt:lpstr>Segoe UI Light</vt:lpstr>
      <vt:lpstr>Segoe UI Semibold</vt:lpstr>
      <vt:lpstr>Segoe UI Semilight</vt:lpstr>
      <vt:lpstr>Wingdings</vt:lpstr>
      <vt:lpstr>WHITE TEMPLATE</vt:lpstr>
      <vt:lpstr>5-30688_Visual_Studio_2015_Template</vt:lpstr>
      <vt:lpstr>PowerPoint Presentation</vt:lpstr>
      <vt:lpstr>Azure App Service au service de vos applications web</vt:lpstr>
      <vt:lpstr>Services applicatifs sur Azure</vt:lpstr>
      <vt:lpstr>Services applicatifs sur Azure</vt:lpstr>
      <vt:lpstr>Composition des services</vt:lpstr>
      <vt:lpstr>Web Apps</vt:lpstr>
      <vt:lpstr>Web Apps</vt:lpstr>
      <vt:lpstr>Architecture des services</vt:lpstr>
      <vt:lpstr>API Apps</vt:lpstr>
      <vt:lpstr>API Apps</vt:lpstr>
      <vt:lpstr>Logic Apps</vt:lpstr>
      <vt:lpstr>Logic Apps</vt:lpstr>
      <vt:lpstr>Modèle conceptuel</vt:lpstr>
      <vt:lpstr>Tarification</vt:lpstr>
      <vt:lpstr>Azure App Service Environment</vt:lpstr>
      <vt:lpstr>Azure App Service Environment</vt:lpstr>
      <vt:lpstr>Ressources</vt:lpstr>
      <vt:lpstr>Démarrez avec votre Azure</vt:lpstr>
      <vt:lpstr>Soirée de lancement Visual Studio 2015</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2015-10-27T21:44:31Z</dcterms:created>
  <dcterms:modified xsi:type="dcterms:W3CDTF">2015-10-27T21:44:39Z</dcterms:modified>
</cp:coreProperties>
</file>