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59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8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1" r:id="rId24"/>
    <p:sldId id="290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263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6" r:id="rId77"/>
    <p:sldId id="347" r:id="rId78"/>
    <p:sldId id="349" r:id="rId79"/>
    <p:sldId id="350" r:id="rId80"/>
    <p:sldId id="351" r:id="rId81"/>
    <p:sldId id="262" r:id="rId82"/>
    <p:sldId id="352" r:id="rId83"/>
    <p:sldId id="353" r:id="rId84"/>
    <p:sldId id="354" r:id="rId85"/>
    <p:sldId id="355" r:id="rId86"/>
    <p:sldId id="356" r:id="rId87"/>
    <p:sldId id="357" r:id="rId88"/>
    <p:sldId id="359" r:id="rId89"/>
    <p:sldId id="360" r:id="rId90"/>
    <p:sldId id="361" r:id="rId91"/>
    <p:sldId id="362" r:id="rId92"/>
    <p:sldId id="363" r:id="rId93"/>
    <p:sldId id="364" r:id="rId94"/>
    <p:sldId id="264" r:id="rId95"/>
    <p:sldId id="365" r:id="rId96"/>
    <p:sldId id="367" r:id="rId97"/>
    <p:sldId id="368" r:id="rId98"/>
    <p:sldId id="369" r:id="rId99"/>
    <p:sldId id="370" r:id="rId100"/>
    <p:sldId id="372" r:id="rId101"/>
    <p:sldId id="373" r:id="rId102"/>
    <p:sldId id="374" r:id="rId10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84125" autoAdjust="0"/>
  </p:normalViewPr>
  <p:slideViewPr>
    <p:cSldViewPr snapToGrid="0">
      <p:cViewPr varScale="1">
        <p:scale>
          <a:sx n="103" d="100"/>
          <a:sy n="103" d="100"/>
        </p:scale>
        <p:origin x="11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1F66B-764D-4BD6-BA91-2CF089862468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2AAB6-7495-4E71-BBDA-A9F367615C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7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A24B-2C1D-4CFD-A3B0-A74CFEEF3CCA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86A1-4A9D-4226-B9DB-E2BDE2F540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39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1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6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8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3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0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4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9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8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9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2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9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4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0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6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8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2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7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0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0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53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58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15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49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11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49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6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51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2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5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23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6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03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7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34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41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27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0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2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34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22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96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83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65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0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681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99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40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87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85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72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53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64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94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99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43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0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F63A-656D-49FE-A9CC-B49BAE3656D6}" type="slidenum">
              <a:rPr lang="en-US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77A1-1E05-4B7B-A83F-C5B1D39E6CA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4933" y="3893473"/>
            <a:ext cx="5393267" cy="1813060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Name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12200466" cy="4250267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66" h="3361267">
                <a:moveTo>
                  <a:pt x="8466" y="0"/>
                </a:moveTo>
                <a:lnTo>
                  <a:pt x="12200466" y="0"/>
                </a:lnTo>
                <a:lnTo>
                  <a:pt x="12200466" y="3361267"/>
                </a:lnTo>
                <a:lnTo>
                  <a:pt x="0" y="2345267"/>
                </a:lnTo>
                <a:lnTo>
                  <a:pt x="846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66" y="1177396"/>
            <a:ext cx="11269133" cy="109590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90933" y="6239933"/>
            <a:ext cx="4301067" cy="618067"/>
          </a:xfrm>
          <a:custGeom>
            <a:avLst/>
            <a:gdLst>
              <a:gd name="connsiteX0" fmla="*/ 0 w 4301067"/>
              <a:gd name="connsiteY0" fmla="*/ 0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0 h 2607733"/>
              <a:gd name="connsiteX0" fmla="*/ 0 w 4301067"/>
              <a:gd name="connsiteY0" fmla="*/ 2573866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2573866 h 2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67" h="2607733">
                <a:moveTo>
                  <a:pt x="0" y="2573866"/>
                </a:moveTo>
                <a:lnTo>
                  <a:pt x="4301067" y="0"/>
                </a:lnTo>
                <a:lnTo>
                  <a:pt x="4301067" y="2607733"/>
                </a:lnTo>
                <a:lnTo>
                  <a:pt x="0" y="2607733"/>
                </a:lnTo>
                <a:lnTo>
                  <a:pt x="0" y="25738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 rot="3043870">
            <a:off x="11570629" y="3126459"/>
            <a:ext cx="486833" cy="1511899"/>
            <a:chOff x="10295466" y="2844800"/>
            <a:chExt cx="486833" cy="2040467"/>
          </a:xfrm>
        </p:grpSpPr>
        <p:sp>
          <p:nvSpPr>
            <p:cNvPr id="9" name="Rectangle 8"/>
            <p:cNvSpPr/>
            <p:nvPr userDrawn="1"/>
          </p:nvSpPr>
          <p:spPr>
            <a:xfrm>
              <a:off x="10295466" y="2844801"/>
              <a:ext cx="152400" cy="20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629899" y="2844800"/>
              <a:ext cx="152400" cy="20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24933" y="607294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3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466" y="-16933"/>
            <a:ext cx="12200466" cy="1659466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66" h="3361267">
                <a:moveTo>
                  <a:pt x="8466" y="0"/>
                </a:moveTo>
                <a:lnTo>
                  <a:pt x="12200466" y="0"/>
                </a:lnTo>
                <a:lnTo>
                  <a:pt x="12200466" y="3361267"/>
                </a:lnTo>
                <a:lnTo>
                  <a:pt x="0" y="2345267"/>
                </a:lnTo>
                <a:lnTo>
                  <a:pt x="846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7800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200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23133" y="-16932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11857566" y="-16933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7"/>
          <p:cNvSpPr/>
          <p:nvPr userDrawn="1"/>
        </p:nvSpPr>
        <p:spPr>
          <a:xfrm flipH="1">
            <a:off x="-8467" y="6595533"/>
            <a:ext cx="2963333" cy="262467"/>
          </a:xfrm>
          <a:custGeom>
            <a:avLst/>
            <a:gdLst>
              <a:gd name="connsiteX0" fmla="*/ 0 w 4301067"/>
              <a:gd name="connsiteY0" fmla="*/ 0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0 h 2607733"/>
              <a:gd name="connsiteX0" fmla="*/ 0 w 4301067"/>
              <a:gd name="connsiteY0" fmla="*/ 2573866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2573866 h 2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67" h="2607733">
                <a:moveTo>
                  <a:pt x="0" y="2573866"/>
                </a:moveTo>
                <a:lnTo>
                  <a:pt x="4301067" y="0"/>
                </a:lnTo>
                <a:lnTo>
                  <a:pt x="4301067" y="2607733"/>
                </a:lnTo>
                <a:lnTo>
                  <a:pt x="0" y="2607733"/>
                </a:lnTo>
                <a:lnTo>
                  <a:pt x="0" y="25738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47032" y="628009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fr-FR" sz="20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meulta</a:t>
            </a:r>
            <a:endParaRPr lang="fr-FR" sz="20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3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466" y="-16933"/>
            <a:ext cx="12200466" cy="1659466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66" h="3361267">
                <a:moveTo>
                  <a:pt x="8466" y="0"/>
                </a:moveTo>
                <a:lnTo>
                  <a:pt x="12200466" y="0"/>
                </a:lnTo>
                <a:lnTo>
                  <a:pt x="12200466" y="3361267"/>
                </a:lnTo>
                <a:lnTo>
                  <a:pt x="0" y="2345267"/>
                </a:lnTo>
                <a:lnTo>
                  <a:pt x="846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7800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200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23133" y="-16932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11857566" y="-16933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7"/>
          <p:cNvSpPr/>
          <p:nvPr userDrawn="1"/>
        </p:nvSpPr>
        <p:spPr>
          <a:xfrm flipH="1">
            <a:off x="-8467" y="6595533"/>
            <a:ext cx="2963333" cy="262467"/>
          </a:xfrm>
          <a:custGeom>
            <a:avLst/>
            <a:gdLst>
              <a:gd name="connsiteX0" fmla="*/ 0 w 4301067"/>
              <a:gd name="connsiteY0" fmla="*/ 0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0 h 2607733"/>
              <a:gd name="connsiteX0" fmla="*/ 0 w 4301067"/>
              <a:gd name="connsiteY0" fmla="*/ 2573866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2573866 h 2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67" h="2607733">
                <a:moveTo>
                  <a:pt x="0" y="2573866"/>
                </a:moveTo>
                <a:lnTo>
                  <a:pt x="4301067" y="0"/>
                </a:lnTo>
                <a:lnTo>
                  <a:pt x="4301067" y="2607733"/>
                </a:lnTo>
                <a:lnTo>
                  <a:pt x="0" y="2607733"/>
                </a:lnTo>
                <a:lnTo>
                  <a:pt x="0" y="25738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047032" y="628009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fr-FR" sz="20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meulta</a:t>
            </a:r>
            <a:endParaRPr lang="fr-FR" sz="20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3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466" y="-16933"/>
            <a:ext cx="12200466" cy="1659466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66" h="3361267">
                <a:moveTo>
                  <a:pt x="8466" y="0"/>
                </a:moveTo>
                <a:lnTo>
                  <a:pt x="12200466" y="0"/>
                </a:lnTo>
                <a:lnTo>
                  <a:pt x="12200466" y="3361267"/>
                </a:lnTo>
                <a:lnTo>
                  <a:pt x="0" y="2345267"/>
                </a:lnTo>
                <a:lnTo>
                  <a:pt x="8466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7800"/>
            <a:ext cx="10515600" cy="91440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200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23133" y="-16932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11857566" y="-16933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7"/>
          <p:cNvSpPr/>
          <p:nvPr userDrawn="1"/>
        </p:nvSpPr>
        <p:spPr>
          <a:xfrm flipH="1">
            <a:off x="-8467" y="6595533"/>
            <a:ext cx="2963333" cy="262467"/>
          </a:xfrm>
          <a:custGeom>
            <a:avLst/>
            <a:gdLst>
              <a:gd name="connsiteX0" fmla="*/ 0 w 4301067"/>
              <a:gd name="connsiteY0" fmla="*/ 0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0 h 2607733"/>
              <a:gd name="connsiteX0" fmla="*/ 0 w 4301067"/>
              <a:gd name="connsiteY0" fmla="*/ 2573866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2573866 h 2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67" h="2607733">
                <a:moveTo>
                  <a:pt x="0" y="2573866"/>
                </a:moveTo>
                <a:lnTo>
                  <a:pt x="4301067" y="0"/>
                </a:lnTo>
                <a:lnTo>
                  <a:pt x="4301067" y="2607733"/>
                </a:lnTo>
                <a:lnTo>
                  <a:pt x="0" y="2607733"/>
                </a:lnTo>
                <a:lnTo>
                  <a:pt x="0" y="25738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47032" y="628009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fr-FR" sz="20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meulta</a:t>
            </a:r>
            <a:endParaRPr lang="fr-FR" sz="20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3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466" y="-16933"/>
            <a:ext cx="12200466" cy="1659466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66" h="3361267">
                <a:moveTo>
                  <a:pt x="8466" y="0"/>
                </a:moveTo>
                <a:lnTo>
                  <a:pt x="12200466" y="0"/>
                </a:lnTo>
                <a:lnTo>
                  <a:pt x="12200466" y="3361267"/>
                </a:lnTo>
                <a:lnTo>
                  <a:pt x="0" y="2345267"/>
                </a:lnTo>
                <a:lnTo>
                  <a:pt x="846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7800"/>
            <a:ext cx="10515600" cy="9144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23133" y="-16932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11857566" y="-16933"/>
            <a:ext cx="152400" cy="2040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7"/>
          <p:cNvSpPr/>
          <p:nvPr userDrawn="1"/>
        </p:nvSpPr>
        <p:spPr>
          <a:xfrm flipH="1">
            <a:off x="-8467" y="6595533"/>
            <a:ext cx="2963333" cy="262467"/>
          </a:xfrm>
          <a:custGeom>
            <a:avLst/>
            <a:gdLst>
              <a:gd name="connsiteX0" fmla="*/ 0 w 4301067"/>
              <a:gd name="connsiteY0" fmla="*/ 0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0 h 2607733"/>
              <a:gd name="connsiteX0" fmla="*/ 0 w 4301067"/>
              <a:gd name="connsiteY0" fmla="*/ 2573866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2573866 h 2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67" h="2607733">
                <a:moveTo>
                  <a:pt x="0" y="2573866"/>
                </a:moveTo>
                <a:lnTo>
                  <a:pt x="4301067" y="0"/>
                </a:lnTo>
                <a:lnTo>
                  <a:pt x="4301067" y="2607733"/>
                </a:lnTo>
                <a:lnTo>
                  <a:pt x="0" y="2607733"/>
                </a:lnTo>
                <a:lnTo>
                  <a:pt x="0" y="25738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47032" y="628009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fr-FR" sz="20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meulta</a:t>
            </a:r>
            <a:endParaRPr lang="fr-FR" sz="20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 userDrawn="1"/>
        </p:nvSpPr>
        <p:spPr>
          <a:xfrm flipH="1">
            <a:off x="-8467" y="6595533"/>
            <a:ext cx="2963333" cy="262467"/>
          </a:xfrm>
          <a:custGeom>
            <a:avLst/>
            <a:gdLst>
              <a:gd name="connsiteX0" fmla="*/ 0 w 4301067"/>
              <a:gd name="connsiteY0" fmla="*/ 0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0 h 2607733"/>
              <a:gd name="connsiteX0" fmla="*/ 0 w 4301067"/>
              <a:gd name="connsiteY0" fmla="*/ 2573866 h 2607733"/>
              <a:gd name="connsiteX1" fmla="*/ 4301067 w 4301067"/>
              <a:gd name="connsiteY1" fmla="*/ 0 h 2607733"/>
              <a:gd name="connsiteX2" fmla="*/ 4301067 w 4301067"/>
              <a:gd name="connsiteY2" fmla="*/ 2607733 h 2607733"/>
              <a:gd name="connsiteX3" fmla="*/ 0 w 4301067"/>
              <a:gd name="connsiteY3" fmla="*/ 2607733 h 2607733"/>
              <a:gd name="connsiteX4" fmla="*/ 0 w 4301067"/>
              <a:gd name="connsiteY4" fmla="*/ 2573866 h 2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67" h="2607733">
                <a:moveTo>
                  <a:pt x="0" y="2573866"/>
                </a:moveTo>
                <a:lnTo>
                  <a:pt x="4301067" y="0"/>
                </a:lnTo>
                <a:lnTo>
                  <a:pt x="4301067" y="2607733"/>
                </a:lnTo>
                <a:lnTo>
                  <a:pt x="0" y="2607733"/>
                </a:lnTo>
                <a:lnTo>
                  <a:pt x="0" y="25738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47032" y="628009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fr-FR" sz="20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meulta</a:t>
            </a:r>
            <a:endParaRPr lang="fr-FR" sz="20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3868" y="996321"/>
            <a:ext cx="12234334" cy="5520268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  <a:gd name="connsiteX0" fmla="*/ 0 w 12234334"/>
              <a:gd name="connsiteY0" fmla="*/ 0 h 4365630"/>
              <a:gd name="connsiteX1" fmla="*/ 12234334 w 12234334"/>
              <a:gd name="connsiteY1" fmla="*/ 1004363 h 4365630"/>
              <a:gd name="connsiteX2" fmla="*/ 12234334 w 12234334"/>
              <a:gd name="connsiteY2" fmla="*/ 4365630 h 4365630"/>
              <a:gd name="connsiteX3" fmla="*/ 33868 w 12234334"/>
              <a:gd name="connsiteY3" fmla="*/ 3349630 h 4365630"/>
              <a:gd name="connsiteX4" fmla="*/ 0 w 12234334"/>
              <a:gd name="connsiteY4" fmla="*/ 0 h 436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4334" h="4365630">
                <a:moveTo>
                  <a:pt x="0" y="0"/>
                </a:moveTo>
                <a:lnTo>
                  <a:pt x="12234334" y="1004363"/>
                </a:lnTo>
                <a:lnTo>
                  <a:pt x="12234334" y="4365630"/>
                </a:lnTo>
                <a:lnTo>
                  <a:pt x="33868" y="33496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537" y="3198184"/>
            <a:ext cx="11269133" cy="109590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fr-FR" dirty="0"/>
          </a:p>
        </p:txBody>
      </p:sp>
      <p:grpSp>
        <p:nvGrpSpPr>
          <p:cNvPr id="11" name="Group 10"/>
          <p:cNvGrpSpPr/>
          <p:nvPr userDrawn="1"/>
        </p:nvGrpSpPr>
        <p:grpSpPr>
          <a:xfrm rot="3043870">
            <a:off x="11579095" y="5392781"/>
            <a:ext cx="486833" cy="1511899"/>
            <a:chOff x="10295466" y="2844800"/>
            <a:chExt cx="486833" cy="2040467"/>
          </a:xfrm>
        </p:grpSpPr>
        <p:sp>
          <p:nvSpPr>
            <p:cNvPr id="9" name="Rectangle 8"/>
            <p:cNvSpPr/>
            <p:nvPr userDrawn="1"/>
          </p:nvSpPr>
          <p:spPr>
            <a:xfrm>
              <a:off x="10295466" y="2844801"/>
              <a:ext cx="152400" cy="20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629899" y="2844800"/>
              <a:ext cx="152400" cy="20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3083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1933" y="953989"/>
            <a:ext cx="10490200" cy="5469467"/>
          </a:xfrm>
          <a:custGeom>
            <a:avLst/>
            <a:gdLst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0 w 12192000"/>
              <a:gd name="connsiteY3" fmla="*/ 3361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0 w 12192000"/>
              <a:gd name="connsiteY0" fmla="*/ 0 h 3361267"/>
              <a:gd name="connsiteX1" fmla="*/ 12192000 w 12192000"/>
              <a:gd name="connsiteY1" fmla="*/ 0 h 3361267"/>
              <a:gd name="connsiteX2" fmla="*/ 12192000 w 12192000"/>
              <a:gd name="connsiteY2" fmla="*/ 3361267 h 3361267"/>
              <a:gd name="connsiteX3" fmla="*/ 16934 w 12192000"/>
              <a:gd name="connsiteY3" fmla="*/ 2345267 h 3361267"/>
              <a:gd name="connsiteX4" fmla="*/ 0 w 12192000"/>
              <a:gd name="connsiteY4" fmla="*/ 0 h 3361267"/>
              <a:gd name="connsiteX0" fmla="*/ 8466 w 12200466"/>
              <a:gd name="connsiteY0" fmla="*/ 0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8466 w 12200466"/>
              <a:gd name="connsiteY4" fmla="*/ 0 h 3361267"/>
              <a:gd name="connsiteX0" fmla="*/ 0 w 12234334"/>
              <a:gd name="connsiteY0" fmla="*/ 0 h 4365630"/>
              <a:gd name="connsiteX1" fmla="*/ 12234334 w 12234334"/>
              <a:gd name="connsiteY1" fmla="*/ 1004363 h 4365630"/>
              <a:gd name="connsiteX2" fmla="*/ 12234334 w 12234334"/>
              <a:gd name="connsiteY2" fmla="*/ 4365630 h 4365630"/>
              <a:gd name="connsiteX3" fmla="*/ 33868 w 12234334"/>
              <a:gd name="connsiteY3" fmla="*/ 3349630 h 4365630"/>
              <a:gd name="connsiteX4" fmla="*/ 0 w 12234334"/>
              <a:gd name="connsiteY4" fmla="*/ 0 h 4365630"/>
              <a:gd name="connsiteX0" fmla="*/ 1193799 w 12200466"/>
              <a:gd name="connsiteY0" fmla="*/ 46869 h 3361267"/>
              <a:gd name="connsiteX1" fmla="*/ 12200466 w 12200466"/>
              <a:gd name="connsiteY1" fmla="*/ 0 h 3361267"/>
              <a:gd name="connsiteX2" fmla="*/ 12200466 w 12200466"/>
              <a:gd name="connsiteY2" fmla="*/ 3361267 h 3361267"/>
              <a:gd name="connsiteX3" fmla="*/ 0 w 12200466"/>
              <a:gd name="connsiteY3" fmla="*/ 2345267 h 3361267"/>
              <a:gd name="connsiteX4" fmla="*/ 1193799 w 12200466"/>
              <a:gd name="connsiteY4" fmla="*/ 46869 h 3361267"/>
              <a:gd name="connsiteX0" fmla="*/ 541866 w 11548533"/>
              <a:gd name="connsiteY0" fmla="*/ 46869 h 3361267"/>
              <a:gd name="connsiteX1" fmla="*/ 11548533 w 11548533"/>
              <a:gd name="connsiteY1" fmla="*/ 0 h 3361267"/>
              <a:gd name="connsiteX2" fmla="*/ 11548533 w 11548533"/>
              <a:gd name="connsiteY2" fmla="*/ 3361267 h 3361267"/>
              <a:gd name="connsiteX3" fmla="*/ 0 w 11548533"/>
              <a:gd name="connsiteY3" fmla="*/ 2599706 h 3361267"/>
              <a:gd name="connsiteX4" fmla="*/ 541866 w 11548533"/>
              <a:gd name="connsiteY4" fmla="*/ 46869 h 3361267"/>
              <a:gd name="connsiteX0" fmla="*/ 1540933 w 11548533"/>
              <a:gd name="connsiteY0" fmla="*/ 0 h 4017452"/>
              <a:gd name="connsiteX1" fmla="*/ 11548533 w 11548533"/>
              <a:gd name="connsiteY1" fmla="*/ 656185 h 4017452"/>
              <a:gd name="connsiteX2" fmla="*/ 11548533 w 11548533"/>
              <a:gd name="connsiteY2" fmla="*/ 4017452 h 4017452"/>
              <a:gd name="connsiteX3" fmla="*/ 0 w 11548533"/>
              <a:gd name="connsiteY3" fmla="*/ 3255891 h 4017452"/>
              <a:gd name="connsiteX4" fmla="*/ 1540933 w 11548533"/>
              <a:gd name="connsiteY4" fmla="*/ 0 h 4017452"/>
              <a:gd name="connsiteX0" fmla="*/ 1540933 w 11548533"/>
              <a:gd name="connsiteY0" fmla="*/ 0 h 3260832"/>
              <a:gd name="connsiteX1" fmla="*/ 11548533 w 11548533"/>
              <a:gd name="connsiteY1" fmla="*/ 656185 h 3260832"/>
              <a:gd name="connsiteX2" fmla="*/ 10236200 w 11548533"/>
              <a:gd name="connsiteY2" fmla="*/ 3260832 h 3260832"/>
              <a:gd name="connsiteX3" fmla="*/ 0 w 11548533"/>
              <a:gd name="connsiteY3" fmla="*/ 3255891 h 3260832"/>
              <a:gd name="connsiteX4" fmla="*/ 1540933 w 11548533"/>
              <a:gd name="connsiteY4" fmla="*/ 0 h 3260832"/>
              <a:gd name="connsiteX0" fmla="*/ 1540933 w 10236200"/>
              <a:gd name="connsiteY0" fmla="*/ 381656 h 3642488"/>
              <a:gd name="connsiteX1" fmla="*/ 8144933 w 10236200"/>
              <a:gd name="connsiteY1" fmla="*/ 0 h 3642488"/>
              <a:gd name="connsiteX2" fmla="*/ 10236200 w 10236200"/>
              <a:gd name="connsiteY2" fmla="*/ 3642488 h 3642488"/>
              <a:gd name="connsiteX3" fmla="*/ 0 w 10236200"/>
              <a:gd name="connsiteY3" fmla="*/ 3637547 h 3642488"/>
              <a:gd name="connsiteX4" fmla="*/ 1540933 w 10236200"/>
              <a:gd name="connsiteY4" fmla="*/ 381656 h 3642488"/>
              <a:gd name="connsiteX0" fmla="*/ 1540933 w 10490200"/>
              <a:gd name="connsiteY0" fmla="*/ 381656 h 4325455"/>
              <a:gd name="connsiteX1" fmla="*/ 8144933 w 10490200"/>
              <a:gd name="connsiteY1" fmla="*/ 0 h 4325455"/>
              <a:gd name="connsiteX2" fmla="*/ 10490200 w 10490200"/>
              <a:gd name="connsiteY2" fmla="*/ 4325455 h 4325455"/>
              <a:gd name="connsiteX3" fmla="*/ 0 w 10490200"/>
              <a:gd name="connsiteY3" fmla="*/ 3637547 h 4325455"/>
              <a:gd name="connsiteX4" fmla="*/ 1540933 w 10490200"/>
              <a:gd name="connsiteY4" fmla="*/ 381656 h 432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0200" h="4325455">
                <a:moveTo>
                  <a:pt x="1540933" y="381656"/>
                </a:moveTo>
                <a:lnTo>
                  <a:pt x="8144933" y="0"/>
                </a:lnTo>
                <a:lnTo>
                  <a:pt x="10490200" y="4325455"/>
                </a:lnTo>
                <a:lnTo>
                  <a:pt x="0" y="3637547"/>
                </a:lnTo>
                <a:lnTo>
                  <a:pt x="1540933" y="381656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11867" y="3144980"/>
            <a:ext cx="7823200" cy="1095904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Demo title</a:t>
            </a:r>
            <a:endParaRPr lang="fr-FR" dirty="0"/>
          </a:p>
        </p:txBody>
      </p:sp>
      <p:grpSp>
        <p:nvGrpSpPr>
          <p:cNvPr id="11" name="Group 10"/>
          <p:cNvGrpSpPr/>
          <p:nvPr userDrawn="1"/>
        </p:nvGrpSpPr>
        <p:grpSpPr>
          <a:xfrm rot="3043870">
            <a:off x="2011761" y="864975"/>
            <a:ext cx="486833" cy="1511899"/>
            <a:chOff x="10295466" y="2844800"/>
            <a:chExt cx="486833" cy="2040467"/>
          </a:xfrm>
        </p:grpSpPr>
        <p:sp>
          <p:nvSpPr>
            <p:cNvPr id="9" name="Rectangle 8"/>
            <p:cNvSpPr/>
            <p:nvPr userDrawn="1"/>
          </p:nvSpPr>
          <p:spPr>
            <a:xfrm>
              <a:off x="10295466" y="2844801"/>
              <a:ext cx="152400" cy="20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0629899" y="2844800"/>
              <a:ext cx="152400" cy="2040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352760">
            <a:off x="2718735" y="503301"/>
            <a:ext cx="365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cap="none" spc="0" dirty="0" smtClean="0">
                <a:ln w="6600">
                  <a:noFill/>
                  <a:prstDash val="solid"/>
                </a:ln>
                <a:solidFill>
                  <a:srgbClr val="5B9BD5"/>
                </a:solidFill>
                <a:effectLst/>
                <a:latin typeface="Arial Black" panose="020B0A04020102020204" pitchFamily="34" charset="0"/>
              </a:rPr>
              <a:t>DEMO</a:t>
            </a:r>
            <a:endParaRPr lang="fr-FR" sz="7200" b="1" cap="none" spc="0" dirty="0">
              <a:ln w="6600">
                <a:noFill/>
                <a:prstDash val="solid"/>
              </a:ln>
              <a:solidFill>
                <a:srgbClr val="5B9BD5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D0A340-0205-4796-8B2F-9B791CA2B763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10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5" r:id="rId7"/>
    <p:sldLayoutId id="2147483656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wserstack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4/Process-2014080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.ie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Dev web : </a:t>
            </a:r>
            <a:r>
              <a:rPr lang="fr-FR" dirty="0" err="1" smtClean="0"/>
              <a:t>débug</a:t>
            </a:r>
            <a:r>
              <a:rPr lang="fr-FR" dirty="0" smtClean="0"/>
              <a:t> et bonnes pratiques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093057"/>
            <a:ext cx="7251443" cy="2627653"/>
          </a:xfrm>
        </p:spPr>
        <p:txBody>
          <a:bodyPr>
            <a:normAutofit fontScale="70000" lnSpcReduction="20000"/>
          </a:bodyPr>
          <a:lstStyle/>
          <a:p>
            <a:r>
              <a:rPr lang="fr-FR" sz="4300" dirty="0"/>
              <a:t>Etienne MARGRAFF</a:t>
            </a:r>
          </a:p>
          <a:p>
            <a:r>
              <a:rPr lang="fr-FR" dirty="0"/>
              <a:t>Evangéliste HTML5 &amp; Mobile</a:t>
            </a:r>
          </a:p>
          <a:p>
            <a:endParaRPr lang="fr-FR" dirty="0"/>
          </a:p>
          <a:p>
            <a:r>
              <a:rPr lang="fr-FR" sz="18500" dirty="0"/>
              <a:t>@</a:t>
            </a:r>
            <a:r>
              <a:rPr lang="fr-FR" sz="18500" dirty="0" err="1"/>
              <a:t>meulta</a:t>
            </a:r>
            <a:endParaRPr lang="fr-FR" sz="18500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048" y="4659842"/>
            <a:ext cx="1779180" cy="11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 des </a:t>
            </a:r>
            <a:r>
              <a:rPr lang="en-US" dirty="0" err="1" smtClean="0"/>
              <a:t>éditeurs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2400" b="0" dirty="0" smtClean="0"/>
              <a:t>Les éditeurs de navigateurs utilisent souvent des préfixes spécifiques pour implémenter de nouvelles fonctionnalités avant qu’ell</a:t>
            </a:r>
            <a:r>
              <a:rPr lang="fr-FR" sz="2400" dirty="0" smtClean="0"/>
              <a:t>es ne soient des recommandations</a:t>
            </a:r>
          </a:p>
          <a:p>
            <a:r>
              <a:rPr lang="fr-FR" sz="2400" dirty="0" smtClean="0"/>
              <a:t>Une fois qu’une fonctionnalité ou une propriété est une recommandation du W3C, les navigateurs supportent généralement les versions non préfixés</a:t>
            </a:r>
          </a:p>
          <a:p>
            <a:r>
              <a:rPr lang="fr-FR" sz="2400" b="0" dirty="0" smtClean="0"/>
              <a:t>Exemples de préfixes d’éditeurs:</a:t>
            </a:r>
          </a:p>
          <a:p>
            <a:pPr marL="457046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-</a:t>
            </a:r>
            <a:r>
              <a:rPr lang="fr-FR" sz="2000" dirty="0" err="1" smtClean="0">
                <a:solidFill>
                  <a:srgbClr val="FF0000"/>
                </a:solidFill>
              </a:rPr>
              <a:t>webkit-transform</a:t>
            </a:r>
            <a:endParaRPr lang="fr-FR" sz="2000" dirty="0" smtClean="0"/>
          </a:p>
          <a:p>
            <a:pPr marL="457046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-</a:t>
            </a:r>
            <a:r>
              <a:rPr lang="fr-FR" sz="2000" dirty="0" err="1" smtClean="0">
                <a:solidFill>
                  <a:srgbClr val="FF0000"/>
                </a:solidFill>
              </a:rPr>
              <a:t>moz-transform</a:t>
            </a:r>
            <a:endParaRPr lang="fr-FR" sz="2000" dirty="0" smtClean="0"/>
          </a:p>
          <a:p>
            <a:pPr marL="457046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-ms-</a:t>
            </a:r>
            <a:r>
              <a:rPr lang="fr-FR" sz="2000" dirty="0" err="1" smtClean="0">
                <a:solidFill>
                  <a:srgbClr val="FF0000"/>
                </a:solidFill>
              </a:rPr>
              <a:t>transform</a:t>
            </a:r>
            <a:endParaRPr lang="fr-FR" sz="2000" dirty="0" smtClean="0"/>
          </a:p>
          <a:p>
            <a:r>
              <a:rPr lang="fr-FR" sz="2400" b="0" dirty="0" smtClean="0"/>
              <a:t>Les préfixes d’éditeurs sont nécessaires pour supporter les anciennes version de navigateurs, même après que les éditeurs de navigateurs ont adopté la version non-préfixée.</a:t>
            </a:r>
          </a:p>
        </p:txBody>
      </p:sp>
    </p:spTree>
    <p:extLst>
      <p:ext uri="{BB962C8B-B14F-4D97-AF65-F5344CB8AC3E}">
        <p14:creationId xmlns:p14="http://schemas.microsoft.com/office/powerpoint/2010/main" val="12909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http://www.browserstack.com</a:t>
            </a:r>
            <a:endParaRPr lang="en-US" dirty="0" smtClean="0"/>
          </a:p>
          <a:p>
            <a:pPr lvl="1"/>
            <a:r>
              <a:rPr lang="en-US" dirty="0" err="1" smtClean="0"/>
              <a:t>Utilise</a:t>
            </a:r>
            <a:r>
              <a:rPr lang="en-US" dirty="0" smtClean="0"/>
              <a:t> de </a:t>
            </a:r>
            <a:r>
              <a:rPr lang="en-US" dirty="0" err="1" smtClean="0"/>
              <a:t>vrais</a:t>
            </a:r>
            <a:r>
              <a:rPr lang="en-US" dirty="0" smtClean="0"/>
              <a:t> browsers / OS</a:t>
            </a:r>
          </a:p>
          <a:p>
            <a:pPr lvl="1"/>
            <a:r>
              <a:rPr lang="en-US" dirty="0" err="1" smtClean="0"/>
              <a:t>Expérince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Free trial</a:t>
            </a:r>
          </a:p>
          <a:p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Windows XP, 7, 8, 8.1</a:t>
            </a:r>
          </a:p>
          <a:p>
            <a:pPr lvl="1"/>
            <a:r>
              <a:rPr lang="en-US" dirty="0" smtClean="0"/>
              <a:t>OSX Snow Leopard, Lion, Mountain Lion, Mavericks, Yosemite</a:t>
            </a:r>
          </a:p>
          <a:p>
            <a:pPr lvl="1"/>
            <a:r>
              <a:rPr lang="en-US" dirty="0" smtClean="0"/>
              <a:t>iOS, Windows (phone, tablet), Android, Opera Mobile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645" y="248342"/>
            <a:ext cx="4464279" cy="2279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752" y="2250600"/>
            <a:ext cx="4616682" cy="20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BrowserStack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84" y="767091"/>
            <a:ext cx="8374728" cy="57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Tester sur </a:t>
            </a:r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tous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les </a:t>
            </a:r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navigateurs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60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</a:t>
            </a:r>
            <a:r>
              <a:rPr lang="en-US" dirty="0" err="1" smtClean="0"/>
              <a:t>actuels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0" dirty="0"/>
              <a:t>Web Design and Applications</a:t>
            </a:r>
            <a:endParaRPr lang="en-US" sz="2800" b="0" dirty="0" smtClean="0"/>
          </a:p>
          <a:p>
            <a:r>
              <a:rPr lang="en-US" sz="2800" b="0" dirty="0"/>
              <a:t>Web Architecture</a:t>
            </a:r>
            <a:endParaRPr lang="en-US" sz="2800" b="0" dirty="0" smtClean="0"/>
          </a:p>
          <a:p>
            <a:r>
              <a:rPr lang="en-US" sz="2800" b="0" dirty="0"/>
              <a:t>Semantic Web</a:t>
            </a:r>
            <a:endParaRPr lang="en-US" sz="2800" b="0" dirty="0" smtClean="0"/>
          </a:p>
          <a:p>
            <a:r>
              <a:rPr lang="en-US" sz="2800" b="0" dirty="0"/>
              <a:t>XML Technology</a:t>
            </a:r>
            <a:endParaRPr lang="en-US" sz="2800" b="0" dirty="0" smtClean="0"/>
          </a:p>
          <a:p>
            <a:r>
              <a:rPr lang="en-US" sz="2800" b="0" dirty="0"/>
              <a:t>Web of Services</a:t>
            </a:r>
            <a:endParaRPr lang="en-US" sz="2800" b="0" dirty="0" smtClean="0"/>
          </a:p>
          <a:p>
            <a:r>
              <a:rPr lang="en-US" sz="2800" b="0" dirty="0"/>
              <a:t>Web of Devices</a:t>
            </a:r>
            <a:endParaRPr lang="en-US" sz="2800" b="0" dirty="0" smtClean="0"/>
          </a:p>
          <a:p>
            <a:r>
              <a:rPr lang="en-US" sz="2800" b="0" dirty="0"/>
              <a:t>Browser Authoring Tools</a:t>
            </a:r>
          </a:p>
        </p:txBody>
      </p:sp>
    </p:spTree>
    <p:extLst>
      <p:ext uri="{BB962C8B-B14F-4D97-AF65-F5344CB8AC3E}">
        <p14:creationId xmlns:p14="http://schemas.microsoft.com/office/powerpoint/2010/main" val="4220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Exemples</a:t>
            </a:r>
            <a:r>
              <a:rPr lang="en-US" dirty="0" smtClean="0"/>
              <a:t> de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Dom Level 3 </a:t>
            </a:r>
            <a:r>
              <a:rPr lang="en-US" b="1" dirty="0" smtClean="0"/>
              <a:t>Core</a:t>
            </a:r>
          </a:p>
          <a:p>
            <a:pPr lvl="1"/>
            <a:r>
              <a:rPr lang="en-US" b="0" dirty="0" smtClean="0"/>
              <a:t>Un </a:t>
            </a:r>
            <a:r>
              <a:rPr lang="en-US" b="0" dirty="0" err="1" smtClean="0"/>
              <a:t>langage</a:t>
            </a:r>
            <a:r>
              <a:rPr lang="en-US" b="0" dirty="0" smtClean="0"/>
              <a:t> </a:t>
            </a:r>
            <a:r>
              <a:rPr lang="en-US" b="0" dirty="0" err="1" smtClean="0"/>
              <a:t>permettant</a:t>
            </a:r>
            <a:r>
              <a:rPr lang="en-US" b="0" dirty="0" smtClean="0"/>
              <a:t> de </a:t>
            </a:r>
            <a:r>
              <a:rPr lang="en-US" b="0" dirty="0" err="1" smtClean="0"/>
              <a:t>manipuler</a:t>
            </a:r>
            <a:r>
              <a:rPr lang="en-US" b="0" dirty="0" smtClean="0"/>
              <a:t> le code DOM des pages</a:t>
            </a:r>
          </a:p>
          <a:p>
            <a:r>
              <a:rPr lang="en-US" b="1" dirty="0" smtClean="0"/>
              <a:t>HTML5</a:t>
            </a:r>
            <a:endParaRPr lang="en-US" b="0" dirty="0" smtClean="0"/>
          </a:p>
          <a:p>
            <a:pPr lvl="1"/>
            <a:r>
              <a:rPr lang="en-US" dirty="0" smtClean="0"/>
              <a:t>Le standard pour </a:t>
            </a:r>
            <a:r>
              <a:rPr lang="en-US" dirty="0" err="1" smtClean="0"/>
              <a:t>définir</a:t>
            </a:r>
            <a:r>
              <a:rPr lang="en-US" dirty="0" smtClean="0"/>
              <a:t> les pages web HTML5</a:t>
            </a:r>
            <a:endParaRPr lang="en-US" b="0" dirty="0" smtClean="0"/>
          </a:p>
          <a:p>
            <a:r>
              <a:rPr lang="en-US" b="1" dirty="0"/>
              <a:t>Selectors Level </a:t>
            </a:r>
            <a:r>
              <a:rPr lang="en-US" b="1" dirty="0" smtClean="0"/>
              <a:t>3</a:t>
            </a:r>
          </a:p>
          <a:p>
            <a:pPr lvl="1"/>
            <a:r>
              <a:rPr lang="en-US" dirty="0" err="1" smtClean="0"/>
              <a:t>Sélecteurs</a:t>
            </a:r>
            <a:r>
              <a:rPr lang="en-US" dirty="0" smtClean="0"/>
              <a:t> CSS </a:t>
            </a:r>
            <a:r>
              <a:rPr lang="en-US" dirty="0" err="1" smtClean="0"/>
              <a:t>niveau</a:t>
            </a:r>
            <a:r>
              <a:rPr lang="en-US" dirty="0" smtClean="0"/>
              <a:t> 3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264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contribuer</a:t>
            </a:r>
            <a:r>
              <a:rPr lang="en-US" dirty="0" smtClean="0"/>
              <a:t> au W3C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Discussion lists</a:t>
            </a:r>
          </a:p>
          <a:p>
            <a:pPr lvl="1"/>
            <a:r>
              <a:rPr lang="en-US" b="0" dirty="0" smtClean="0"/>
              <a:t>Mailing lists, newsletters, </a:t>
            </a:r>
            <a:r>
              <a:rPr lang="en-US" b="0" dirty="0" err="1" smtClean="0"/>
              <a:t>etc</a:t>
            </a:r>
            <a:endParaRPr lang="en-US" b="0" dirty="0" smtClean="0"/>
          </a:p>
          <a:p>
            <a:r>
              <a:rPr lang="en-US" b="1" dirty="0" smtClean="0"/>
              <a:t>Events</a:t>
            </a:r>
            <a:endParaRPr lang="en-US" dirty="0"/>
          </a:p>
          <a:p>
            <a:pPr lvl="1"/>
            <a:r>
              <a:rPr lang="en-US" b="0" dirty="0" err="1" smtClean="0"/>
              <a:t>Evénements</a:t>
            </a:r>
            <a:r>
              <a:rPr lang="en-US" b="0" dirty="0" smtClean="0"/>
              <a:t> de la </a:t>
            </a:r>
            <a:r>
              <a:rPr lang="en-US" b="0" dirty="0" err="1" smtClean="0"/>
              <a:t>commuauté</a:t>
            </a:r>
            <a:r>
              <a:rPr lang="en-US" b="0" dirty="0" smtClean="0"/>
              <a:t> qui </a:t>
            </a:r>
            <a:r>
              <a:rPr lang="en-US" b="0" dirty="0" err="1" smtClean="0"/>
              <a:t>ont</a:t>
            </a:r>
            <a:r>
              <a:rPr lang="en-US" b="0" dirty="0" smtClean="0"/>
              <a:t> </a:t>
            </a:r>
            <a:r>
              <a:rPr lang="en-US" b="0" dirty="0" err="1" smtClean="0"/>
              <a:t>lieux</a:t>
            </a:r>
            <a:r>
              <a:rPr lang="en-US" b="0" dirty="0" smtClean="0"/>
              <a:t> </a:t>
            </a:r>
            <a:r>
              <a:rPr lang="en-US" b="0" dirty="0" err="1" smtClean="0"/>
              <a:t>occasionnellement</a:t>
            </a:r>
            <a:endParaRPr lang="en-US" b="0" dirty="0" smtClean="0"/>
          </a:p>
          <a:p>
            <a:r>
              <a:rPr lang="en-US" b="1" dirty="0" smtClean="0"/>
              <a:t>Blogs</a:t>
            </a:r>
            <a:endParaRPr lang="en-US" b="0" dirty="0" smtClean="0"/>
          </a:p>
          <a:p>
            <a:pPr lvl="1"/>
            <a:r>
              <a:rPr lang="en-US" dirty="0" smtClean="0"/>
              <a:t>Blogs du W3C et les </a:t>
            </a:r>
            <a:r>
              <a:rPr lang="en-US" dirty="0" err="1" smtClean="0"/>
              <a:t>mises</a:t>
            </a:r>
            <a:r>
              <a:rPr lang="en-US" dirty="0" smtClean="0"/>
              <a:t> à jour </a:t>
            </a:r>
            <a:r>
              <a:rPr lang="en-US" dirty="0" err="1" smtClean="0"/>
              <a:t>média</a:t>
            </a:r>
            <a:endParaRPr lang="en-US" b="0" dirty="0" smtClean="0"/>
          </a:p>
          <a:p>
            <a:r>
              <a:rPr lang="en-US" b="1" dirty="0" smtClean="0"/>
              <a:t>Working Groups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11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Divergences </a:t>
            </a:r>
            <a:r>
              <a:rPr lang="en-US" dirty="0" err="1" smtClean="0"/>
              <a:t>d’opinions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fr-FR" b="0" dirty="0" smtClean="0"/>
              <a:t>Il y avait des opinions divergentes après un workshop et le WHATWG à été créé</a:t>
            </a:r>
          </a:p>
          <a:p>
            <a:r>
              <a:rPr lang="fr-FR" b="0" dirty="0" smtClean="0"/>
              <a:t>Des personnes de chez Apple, Mozilla et </a:t>
            </a:r>
            <a:r>
              <a:rPr lang="fr-FR" b="0" dirty="0" err="1" smtClean="0"/>
              <a:t>Opera</a:t>
            </a:r>
            <a:r>
              <a:rPr lang="fr-FR" b="0" dirty="0" smtClean="0"/>
              <a:t> on créé le WHATWG en 2004 en réponse au lent développement des standards web du W3C et la décision du W3C d’abandonner HTML5 en faveurs de technologies basées sur XML.</a:t>
            </a:r>
          </a:p>
          <a:p>
            <a:r>
              <a:rPr lang="fr-FR" dirty="0" smtClean="0"/>
              <a:t>En 2007, le </a:t>
            </a:r>
            <a:r>
              <a:rPr lang="fr-FR" dirty="0" err="1" smtClean="0"/>
              <a:t>workgroup</a:t>
            </a:r>
            <a:r>
              <a:rPr lang="fr-FR" dirty="0" smtClean="0"/>
              <a:t> HTML du W3C se mis d’accord pour adopter le travail du WHATWG group concernant HTML5 en tant que point de départ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2707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WHATWG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/>
              <a:t>Web Hypertext Application Technology Working Group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concentre</a:t>
            </a:r>
            <a:r>
              <a:rPr lang="en-US" dirty="0" smtClean="0"/>
              <a:t> sur HTML et les APIs pour les applications web</a:t>
            </a:r>
            <a:endParaRPr lang="en-US" b="0" dirty="0" smtClean="0"/>
          </a:p>
          <a:p>
            <a:r>
              <a:rPr lang="en-US" b="0" dirty="0" smtClean="0"/>
              <a:t>Standards </a:t>
            </a:r>
            <a:r>
              <a:rPr lang="en-US" b="0" dirty="0" err="1" smtClean="0"/>
              <a:t>similaires</a:t>
            </a:r>
            <a:r>
              <a:rPr lang="en-US" b="0" dirty="0" smtClean="0"/>
              <a:t> au W3C</a:t>
            </a:r>
          </a:p>
          <a:p>
            <a:r>
              <a:rPr lang="en-US" b="0" dirty="0" err="1" smtClean="0"/>
              <a:t>Fonctionne</a:t>
            </a:r>
            <a:r>
              <a:rPr lang="en-US" b="0" dirty="0" smtClean="0"/>
              <a:t> à </a:t>
            </a:r>
            <a:r>
              <a:rPr lang="en-US" b="0" dirty="0" err="1" smtClean="0"/>
              <a:t>l’aide</a:t>
            </a:r>
            <a:r>
              <a:rPr lang="en-US" b="0" dirty="0" smtClean="0"/>
              <a:t> de mailing lists</a:t>
            </a:r>
          </a:p>
          <a:p>
            <a:r>
              <a:rPr lang="en-US" b="0" dirty="0" smtClean="0"/>
              <a:t>“Standard vivant” qui </a:t>
            </a:r>
            <a:r>
              <a:rPr lang="en-US" b="0" dirty="0" err="1" smtClean="0"/>
              <a:t>évolue</a:t>
            </a:r>
            <a:r>
              <a:rPr lang="en-US" b="0" dirty="0" smtClean="0"/>
              <a:t> </a:t>
            </a:r>
            <a:r>
              <a:rPr lang="en-US" b="0" dirty="0" err="1" smtClean="0"/>
              <a:t>continuellement</a:t>
            </a:r>
            <a:r>
              <a:rPr lang="en-US" b="0" dirty="0" smtClean="0"/>
              <a:t> à travers le temps pour </a:t>
            </a:r>
            <a:r>
              <a:rPr lang="en-US" b="0" dirty="0" err="1" smtClean="0"/>
              <a:t>être</a:t>
            </a:r>
            <a:r>
              <a:rPr lang="en-US" b="0" dirty="0" smtClean="0"/>
              <a:t> un pas en </a:t>
            </a:r>
            <a:r>
              <a:rPr lang="en-US" b="0" dirty="0" err="1" smtClean="0"/>
              <a:t>avant</a:t>
            </a:r>
            <a:r>
              <a:rPr lang="en-US" b="0" dirty="0" smtClean="0"/>
              <a:t> de </a:t>
            </a:r>
            <a:r>
              <a:rPr lang="en-US" b="0" dirty="0" err="1" smtClean="0"/>
              <a:t>l’implémentation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324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fr-FR" b="0" dirty="0" smtClean="0"/>
              <a:t>Par le passé, la chaîne du user agent était utilisée pour changer le code en fonction du navigateur</a:t>
            </a:r>
          </a:p>
          <a:p>
            <a:r>
              <a:rPr lang="fr-FR" dirty="0" smtClean="0"/>
              <a:t>Ce n’est plus une technique recommandée</a:t>
            </a:r>
          </a:p>
          <a:p>
            <a:r>
              <a:rPr lang="fr-FR" b="1" dirty="0" smtClean="0"/>
              <a:t>Le meilleur moyen est de faire de la </a:t>
            </a:r>
            <a:r>
              <a:rPr lang="fr-FR" b="1" dirty="0" err="1" smtClean="0"/>
              <a:t>detection</a:t>
            </a:r>
            <a:r>
              <a:rPr lang="fr-FR" b="1" dirty="0" smtClean="0"/>
              <a:t> de fonctionnalités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525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Agent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dirty="0" err="1" smtClean="0">
                <a:cs typeface="Segoe UI"/>
              </a:rPr>
              <a:t>Très</a:t>
            </a:r>
            <a:r>
              <a:rPr lang="en-US" b="0" dirty="0" smtClean="0">
                <a:cs typeface="Segoe UI"/>
              </a:rPr>
              <a:t> inexact et </a:t>
            </a:r>
            <a:r>
              <a:rPr lang="en-US" b="0" dirty="0" err="1" smtClean="0">
                <a:cs typeface="Segoe UI"/>
              </a:rPr>
              <a:t>peut</a:t>
            </a:r>
            <a:r>
              <a:rPr lang="en-US" b="0" dirty="0" smtClean="0">
                <a:cs typeface="Segoe UI"/>
              </a:rPr>
              <a:t> </a:t>
            </a:r>
            <a:r>
              <a:rPr lang="en-US" b="0" dirty="0" err="1" smtClean="0">
                <a:cs typeface="Segoe UI"/>
              </a:rPr>
              <a:t>être</a:t>
            </a:r>
            <a:r>
              <a:rPr lang="en-US" b="0" dirty="0" smtClean="0">
                <a:cs typeface="Segoe UI"/>
              </a:rPr>
              <a:t> </a:t>
            </a:r>
            <a:r>
              <a:rPr lang="en-US" b="0" dirty="0" err="1" smtClean="0">
                <a:cs typeface="Segoe UI"/>
              </a:rPr>
              <a:t>berné</a:t>
            </a:r>
            <a:r>
              <a:rPr lang="en-US" b="0" dirty="0" smtClean="0">
                <a:cs typeface="Segoe UI"/>
              </a:rPr>
              <a:t> </a:t>
            </a:r>
            <a:r>
              <a:rPr lang="en-US" b="0" dirty="0" err="1" smtClean="0">
                <a:cs typeface="Segoe UI"/>
              </a:rPr>
              <a:t>facilement</a:t>
            </a:r>
            <a:endParaRPr lang="en-US" b="0" dirty="0" smtClean="0">
              <a:cs typeface="Segoe UI"/>
            </a:endParaRPr>
          </a:p>
          <a:p>
            <a:r>
              <a:rPr lang="en-US" dirty="0" err="1" smtClean="0">
                <a:cs typeface="Segoe UI"/>
              </a:rPr>
              <a:t>Vous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arrivez</a:t>
            </a:r>
            <a:r>
              <a:rPr lang="en-US" dirty="0" smtClean="0">
                <a:cs typeface="Segoe UI"/>
              </a:rPr>
              <a:t> à un </a:t>
            </a:r>
            <a:r>
              <a:rPr lang="en-US" dirty="0" err="1" smtClean="0">
                <a:cs typeface="Segoe UI"/>
              </a:rPr>
              <a:t>résultat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très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bordélique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dans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votre</a:t>
            </a:r>
            <a:r>
              <a:rPr lang="en-US" dirty="0" smtClean="0">
                <a:cs typeface="Segoe UI"/>
              </a:rPr>
              <a:t> code</a:t>
            </a:r>
            <a:r>
              <a:rPr lang="en-US" b="0" dirty="0" smtClean="0">
                <a:cs typeface="Segoe UI"/>
              </a:rPr>
              <a:t>:</a:t>
            </a:r>
            <a:endParaRPr lang="en-US" b="0" dirty="0">
              <a:cs typeface="Segoe UI"/>
            </a:endParaRPr>
          </a:p>
          <a:p>
            <a:endParaRPr lang="en-US" b="0" dirty="0">
              <a:cs typeface="Segoe UI"/>
            </a:endParaRPr>
          </a:p>
          <a:p>
            <a:pPr marL="399915" lvl="1" indent="0"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ie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99915" lvl="1" indent="0"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ie.version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=== 7) { ... }</a:t>
            </a:r>
          </a:p>
          <a:p>
            <a:pPr marL="399915" lvl="1" indent="0"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} else if (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99915" lvl="1" indent="0"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399915" lvl="1" indent="0"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} else { ... } // and on and on</a:t>
            </a:r>
          </a:p>
          <a:p>
            <a:endParaRPr lang="en-US" b="0" dirty="0">
              <a:cs typeface="Segoe UI"/>
            </a:endParaRPr>
          </a:p>
          <a:p>
            <a:r>
              <a:rPr lang="en-US" b="0" dirty="0" err="1" smtClean="0">
                <a:cs typeface="Segoe UI"/>
              </a:rPr>
              <a:t>Très</a:t>
            </a:r>
            <a:r>
              <a:rPr lang="en-US" b="0" dirty="0" smtClean="0">
                <a:cs typeface="Segoe UI"/>
              </a:rPr>
              <a:t> </a:t>
            </a:r>
            <a:r>
              <a:rPr lang="en-US" b="0" dirty="0" err="1" smtClean="0">
                <a:cs typeface="Segoe UI"/>
              </a:rPr>
              <a:t>compliqué</a:t>
            </a:r>
            <a:r>
              <a:rPr lang="en-US" b="0" dirty="0" smtClean="0">
                <a:cs typeface="Segoe UI"/>
              </a:rPr>
              <a:t> à </a:t>
            </a:r>
            <a:r>
              <a:rPr lang="en-US" b="0" dirty="0" err="1" smtClean="0">
                <a:cs typeface="Segoe UI"/>
              </a:rPr>
              <a:t>maintenir</a:t>
            </a:r>
            <a:r>
              <a:rPr lang="en-US" b="0" dirty="0" smtClean="0">
                <a:cs typeface="Segoe UI"/>
              </a:rPr>
              <a:t> </a:t>
            </a:r>
            <a:r>
              <a:rPr lang="en-US" b="0" dirty="0" err="1" smtClean="0">
                <a:cs typeface="Segoe UI"/>
              </a:rPr>
              <a:t>quand</a:t>
            </a:r>
            <a:r>
              <a:rPr lang="en-US" b="0" dirty="0" smtClean="0">
                <a:cs typeface="Segoe UI"/>
              </a:rPr>
              <a:t> les </a:t>
            </a:r>
            <a:r>
              <a:rPr lang="en-US" b="0" dirty="0" err="1" smtClean="0">
                <a:cs typeface="Segoe UI"/>
              </a:rPr>
              <a:t>navigateurs</a:t>
            </a:r>
            <a:r>
              <a:rPr lang="en-US" b="0" dirty="0" smtClean="0">
                <a:cs typeface="Segoe UI"/>
              </a:rPr>
              <a:t> </a:t>
            </a:r>
            <a:r>
              <a:rPr lang="en-US" b="0" dirty="0" err="1" smtClean="0">
                <a:cs typeface="Segoe UI"/>
              </a:rPr>
              <a:t>évoluent</a:t>
            </a:r>
            <a:endParaRPr lang="en-US" b="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0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UA Sniffing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latin typeface="Consolas" charset="0"/>
                <a:cs typeface="Consolas" charset="0"/>
              </a:rPr>
              <a:t>// Don't do this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latin typeface="Consolas" charset="0"/>
                <a:cs typeface="Consolas" charset="0"/>
              </a:rPr>
              <a:t>if</a:t>
            </a:r>
            <a:r>
              <a:rPr lang="en-US" sz="2800" b="0" dirty="0">
                <a:solidFill>
                  <a:srgbClr val="A31515"/>
                </a:solidFill>
                <a:latin typeface="Consolas" charset="0"/>
                <a:cs typeface="Consolas" charset="0"/>
              </a:rPr>
              <a:t> (</a:t>
            </a:r>
            <a:r>
              <a:rPr lang="en-US" sz="2800" b="0" dirty="0" err="1">
                <a:solidFill>
                  <a:srgbClr val="A31515"/>
                </a:solidFill>
                <a:latin typeface="Consolas" charset="0"/>
                <a:cs typeface="Consolas" charset="0"/>
              </a:rPr>
              <a:t>navigator.userAgent.indexOf</a:t>
            </a:r>
            <a:r>
              <a:rPr lang="en-US" sz="2800" b="0" dirty="0">
                <a:solidFill>
                  <a:srgbClr val="A31515"/>
                </a:solidFill>
                <a:latin typeface="Consolas" charset="0"/>
                <a:cs typeface="Consolas" charset="0"/>
              </a:rPr>
              <a:t>("MSIE 7"</a:t>
            </a:r>
            <a:r>
              <a:rPr lang="en-US" sz="2800" b="0" dirty="0">
                <a:solidFill>
                  <a:srgbClr val="008000"/>
                </a:solidFill>
                <a:latin typeface="Consolas" charset="0"/>
                <a:cs typeface="Consolas" charset="0"/>
              </a:rPr>
              <a:t>) &gt; -1) 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8000"/>
                </a:solidFill>
                <a:latin typeface="Consolas" charset="0"/>
                <a:cs typeface="Consolas" charset="0"/>
              </a:rPr>
              <a:t>    // Only for IE7</a:t>
            </a:r>
          </a:p>
          <a:p>
            <a:pPr marL="0" indent="0">
              <a:buNone/>
            </a:pPr>
            <a:r>
              <a:rPr lang="en-US" sz="2800" b="0" dirty="0">
                <a:latin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Don't do this (in jQuery)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 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browser.msie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something only for IE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4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Les standards du web</a:t>
            </a:r>
          </a:p>
          <a:p>
            <a:r>
              <a:rPr lang="fr-FR" sz="4000" dirty="0" smtClean="0"/>
              <a:t>Débuguer avec la console et le débugger JavaScript</a:t>
            </a:r>
          </a:p>
          <a:p>
            <a:r>
              <a:rPr lang="fr-FR" sz="4000" dirty="0" smtClean="0"/>
              <a:t>Optimiser une page web</a:t>
            </a:r>
          </a:p>
          <a:p>
            <a:r>
              <a:rPr lang="fr-FR" sz="4000" dirty="0" err="1" smtClean="0"/>
              <a:t>Debuguer</a:t>
            </a:r>
            <a:r>
              <a:rPr lang="fr-FR" sz="4000" dirty="0" smtClean="0"/>
              <a:t> sur mobile avec Vorlon.js</a:t>
            </a:r>
          </a:p>
          <a:p>
            <a:r>
              <a:rPr lang="fr-FR" sz="4000" dirty="0" smtClean="0"/>
              <a:t>Tester sur tous les navigateurs</a:t>
            </a:r>
            <a:endParaRPr lang="fr-FR" sz="4000" dirty="0"/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052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 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>
                <a:cs typeface="Segoe UI"/>
              </a:rPr>
              <a:t>“Est-ce que l’utilisateur peut faire X?"</a:t>
            </a:r>
          </a:p>
          <a:p>
            <a:r>
              <a:rPr lang="fr-FR" dirty="0" smtClean="0">
                <a:cs typeface="Segoe UI"/>
              </a:rPr>
              <a:t>Beaucoup mieux que le User Agent </a:t>
            </a:r>
            <a:r>
              <a:rPr lang="fr-FR" dirty="0" err="1" smtClean="0">
                <a:cs typeface="Segoe UI"/>
              </a:rPr>
              <a:t>Sniffing</a:t>
            </a:r>
            <a:endParaRPr lang="fr-FR" dirty="0" smtClean="0">
              <a:cs typeface="Segoe UI"/>
            </a:endParaRPr>
          </a:p>
          <a:p>
            <a:r>
              <a:rPr lang="fr-FR" dirty="0" smtClean="0">
                <a:cs typeface="Segoe UI"/>
              </a:rPr>
              <a:t>Pas toujours simple, par exemple</a:t>
            </a:r>
          </a:p>
          <a:p>
            <a:pPr lvl="1"/>
            <a:r>
              <a:rPr lang="fr-FR" dirty="0" smtClean="0">
                <a:cs typeface="Segoe UI"/>
              </a:rPr>
              <a:t>Le support des transitions CSS3 peut être difficile à détecter </a:t>
            </a:r>
          </a:p>
          <a:p>
            <a:r>
              <a:rPr lang="fr-FR" dirty="0" smtClean="0">
                <a:cs typeface="Segoe UI"/>
              </a:rPr>
              <a:t>Une librairie pour assister la détection peut aider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63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basique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</a:t>
            </a:r>
            <a:r>
              <a:rPr lang="en-US" sz="24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window) {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Now use local storage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411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Checker des implementations </a:t>
            </a:r>
            <a:r>
              <a:rPr lang="en-US" dirty="0" err="1" smtClean="0"/>
              <a:t>spécifiques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window.addEventListener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Browser supports "</a:t>
            </a:r>
            <a:r>
              <a:rPr lang="en-US" sz="2000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addEventListener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window.addEventListener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"load"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window.attachEvent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Browser supports "</a:t>
            </a:r>
            <a:r>
              <a:rPr lang="en-US" sz="2000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attachEvent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window.attachEvent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onload</a:t>
            </a:r>
            <a:r>
              <a:rPr lang="en-US" sz="2000" b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115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Débuguer avec la console et le débugger </a:t>
            </a:r>
            <a:r>
              <a:rPr lang="fr-FR" dirty="0" smtClean="0"/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3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Qu’est-ce</a:t>
            </a:r>
            <a:r>
              <a:rPr lang="en-US" dirty="0" smtClean="0"/>
              <a:t> que la console?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La console est l’endroit ou le développeur peut voir la sortir du code JavaScript</a:t>
            </a:r>
          </a:p>
          <a:p>
            <a:pPr lvl="1"/>
            <a:r>
              <a:rPr lang="fr-FR" dirty="0" smtClean="0"/>
              <a:t>Cela inclut les erreurs et les messages d’information</a:t>
            </a:r>
          </a:p>
          <a:p>
            <a:r>
              <a:rPr lang="fr-FR" dirty="0" smtClean="0"/>
              <a:t>Permet à un </a:t>
            </a:r>
            <a:r>
              <a:rPr lang="fr-FR" dirty="0" err="1" smtClean="0"/>
              <a:t>dev</a:t>
            </a:r>
            <a:r>
              <a:rPr lang="fr-FR" dirty="0" smtClean="0"/>
              <a:t> d’exécuter du code JavaScript à l’intérieur du contexte du document </a:t>
            </a:r>
            <a:r>
              <a:rPr lang="fr-FR" dirty="0" err="1" smtClean="0"/>
              <a:t>courrant</a:t>
            </a:r>
            <a:endParaRPr lang="fr-FR" dirty="0"/>
          </a:p>
          <a:p>
            <a:r>
              <a:rPr lang="fr-FR" dirty="0" smtClean="0"/>
              <a:t>Accessible dans la majorité des navigateurs en appuyant sur F12</a:t>
            </a:r>
          </a:p>
          <a:p>
            <a:pPr lvl="1"/>
            <a:r>
              <a:rPr lang="fr-FR" dirty="0" smtClean="0"/>
              <a:t>Notez que la console fait partie des outils F12 mais il y a beaucoup d’autres outils disponible également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1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Rapide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Apparaît en premier lieu dans IE8</a:t>
            </a:r>
          </a:p>
          <a:p>
            <a:pPr lvl="1"/>
            <a:r>
              <a:rPr lang="fr-FR" dirty="0" smtClean="0"/>
              <a:t>Quelques outils étaient disponibles avant mais pas la console</a:t>
            </a:r>
          </a:p>
          <a:p>
            <a:pPr lvl="1"/>
            <a:r>
              <a:rPr lang="fr-FR" dirty="0" smtClean="0"/>
              <a:t>Dans IE8, l’objet console était seulement défini quand les outils de </a:t>
            </a:r>
            <a:r>
              <a:rPr lang="fr-FR" dirty="0" err="1" smtClean="0"/>
              <a:t>dev</a:t>
            </a:r>
            <a:r>
              <a:rPr lang="fr-FR" dirty="0" smtClean="0"/>
              <a:t> étaient ouvert (fixé dans IE9)</a:t>
            </a:r>
          </a:p>
          <a:p>
            <a:pPr lvl="1"/>
            <a:r>
              <a:rPr lang="fr-FR" dirty="0" smtClean="0"/>
              <a:t>On ne pouvait pas naviguer dans les objets, ça affichait simplement [</a:t>
            </a:r>
            <a:r>
              <a:rPr lang="fr-FR" dirty="0" err="1" smtClean="0"/>
              <a:t>object</a:t>
            </a:r>
            <a:r>
              <a:rPr lang="fr-FR" dirty="0" smtClean="0"/>
              <a:t> Object]</a:t>
            </a:r>
          </a:p>
          <a:p>
            <a:r>
              <a:rPr lang="fr-FR" dirty="0" smtClean="0"/>
              <a:t>D’important changement dans IE11 et </a:t>
            </a:r>
            <a:r>
              <a:rPr lang="fr-FR" dirty="0" err="1" smtClean="0"/>
              <a:t>Edge</a:t>
            </a:r>
            <a:endParaRPr lang="fr-FR" dirty="0" smtClean="0"/>
          </a:p>
          <a:p>
            <a:pPr lvl="1"/>
            <a:r>
              <a:rPr lang="fr-FR" dirty="0" smtClean="0"/>
              <a:t>Ajout de </a:t>
            </a:r>
            <a:r>
              <a:rPr lang="fr-FR" dirty="0" err="1" smtClean="0"/>
              <a:t>console.debug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Ajout de </a:t>
            </a:r>
            <a:r>
              <a:rPr lang="fr-FR" dirty="0" err="1" smtClean="0"/>
              <a:t>in-console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expansion</a:t>
            </a:r>
          </a:p>
          <a:p>
            <a:pPr lvl="1"/>
            <a:r>
              <a:rPr lang="fr-FR" dirty="0" smtClean="0"/>
              <a:t>Et beaucoup d’autres! (i.e. time/</a:t>
            </a:r>
            <a:r>
              <a:rPr lang="fr-FR" dirty="0" err="1" smtClean="0"/>
              <a:t>timeEnd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Ouvrir</a:t>
            </a:r>
            <a:r>
              <a:rPr lang="en-US" dirty="0" smtClean="0"/>
              <a:t> la console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 smtClean="0"/>
              <a:t>Appuyez</a:t>
            </a:r>
            <a:r>
              <a:rPr lang="en-US" b="0" dirty="0" smtClean="0"/>
              <a:t> sur F12 pour </a:t>
            </a:r>
            <a:r>
              <a:rPr lang="en-US" b="0" dirty="0" err="1" smtClean="0"/>
              <a:t>ouvrir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utilisez</a:t>
            </a:r>
            <a:r>
              <a:rPr lang="en-US" b="0" dirty="0" smtClean="0"/>
              <a:t> le menu</a:t>
            </a:r>
            <a:endParaRPr lang="en-US" b="0" dirty="0"/>
          </a:p>
          <a:p>
            <a:pPr lvl="1"/>
            <a:r>
              <a:rPr lang="en-US" dirty="0" smtClean="0"/>
              <a:t>Avant IE11,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cliquez</a:t>
            </a:r>
            <a:r>
              <a:rPr lang="en-US" dirty="0" smtClean="0"/>
              <a:t> sur script en haut</a:t>
            </a:r>
          </a:p>
          <a:p>
            <a:pPr lvl="1"/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à gauche </a:t>
            </a:r>
            <a:r>
              <a:rPr lang="en-US" dirty="0" err="1" smtClean="0"/>
              <a:t>ou</a:t>
            </a:r>
            <a:r>
              <a:rPr lang="en-US" dirty="0" smtClean="0"/>
              <a:t> en haut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</p:txBody>
      </p:sp>
      <p:pic>
        <p:nvPicPr>
          <p:cNvPr id="3" name="Picture 2" descr="Screenshot 2014-09-25 14.06.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17" y="4023767"/>
            <a:ext cx="2257425" cy="2495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83739" y="5432748"/>
            <a:ext cx="777583" cy="76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2014-09-26_09.48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41" y="4284674"/>
            <a:ext cx="2591223" cy="17348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3230" y="4644353"/>
            <a:ext cx="679945" cy="4310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Voir</a:t>
            </a:r>
            <a:r>
              <a:rPr lang="en-US" dirty="0" smtClean="0"/>
              <a:t> les </a:t>
            </a:r>
            <a:r>
              <a:rPr lang="en-US" dirty="0" err="1" smtClean="0"/>
              <a:t>erreurs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 smtClean="0"/>
              <a:t>Quand</a:t>
            </a:r>
            <a:r>
              <a:rPr lang="en-US" b="0" dirty="0" smtClean="0"/>
              <a:t>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erreur</a:t>
            </a:r>
            <a:r>
              <a:rPr lang="en-US" b="0" dirty="0" smtClean="0"/>
              <a:t> JavaScript se </a:t>
            </a:r>
            <a:r>
              <a:rPr lang="en-US" b="0" dirty="0" err="1" smtClean="0"/>
              <a:t>produit</a:t>
            </a:r>
            <a:r>
              <a:rPr lang="en-US" b="0" dirty="0" smtClean="0"/>
              <a:t> </a:t>
            </a:r>
            <a:r>
              <a:rPr lang="en-US" b="0" dirty="0" err="1" smtClean="0"/>
              <a:t>dans</a:t>
            </a:r>
            <a:r>
              <a:rPr lang="en-US" b="0" dirty="0" smtClean="0"/>
              <a:t> la page,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que les messages </a:t>
            </a:r>
            <a:r>
              <a:rPr lang="en-US" dirty="0" err="1" smtClean="0"/>
              <a:t>apparaissent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r>
              <a:rPr lang="en-US" sz="2000" b="0" dirty="0" smtClean="0"/>
              <a:t>		</a:t>
            </a:r>
            <a:r>
              <a:rPr lang="en-US" sz="2000" b="1" i="1" dirty="0" smtClean="0"/>
              <a:t>Clicking </a:t>
            </a:r>
            <a:r>
              <a:rPr lang="en-US" sz="2000" b="1" i="1" dirty="0"/>
              <a:t>on the blue text will take you to the offending line</a:t>
            </a:r>
          </a:p>
        </p:txBody>
      </p:sp>
      <p:pic>
        <p:nvPicPr>
          <p:cNvPr id="3" name="Picture 2" descr="err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15" y="2692098"/>
            <a:ext cx="9508265" cy="2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basique</a:t>
            </a:r>
            <a:r>
              <a:rPr lang="en-US" dirty="0" smtClean="0"/>
              <a:t> des logs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La dernière ligne dans la console dans le dernier slide affiche un message « LOG »</a:t>
            </a:r>
          </a:p>
          <a:p>
            <a:pPr lvl="1"/>
            <a:r>
              <a:rPr lang="fr-FR" dirty="0" smtClean="0"/>
              <a:t>Ces message peuvent être envoyé par l’application web à la console</a:t>
            </a:r>
          </a:p>
          <a:p>
            <a:pPr lvl="1"/>
            <a:r>
              <a:rPr lang="fr-FR" dirty="0" smtClean="0"/>
              <a:t>Parce qu’ils sont très visibles et pour être efficace, ils doivent être limité à des informations critiques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levels</a:t>
            </a:r>
            <a:r>
              <a:rPr lang="fr-FR" dirty="0" smtClean="0"/>
              <a:t> de log suivants sont disponibles :</a:t>
            </a:r>
          </a:p>
          <a:p>
            <a:pPr marL="0" indent="0" algn="ctr">
              <a:buNone/>
            </a:pPr>
            <a:r>
              <a:rPr lang="fr-FR" dirty="0" smtClean="0"/>
              <a:t>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i="1" dirty="0" smtClean="0">
                <a:solidFill>
                  <a:schemeClr val="accent3">
                    <a:lumMod val="75000"/>
                  </a:schemeClr>
                </a:solidFill>
              </a:rPr>
              <a:t>log, info, </a:t>
            </a:r>
            <a:r>
              <a:rPr lang="fr-FR" i="1" dirty="0" err="1" smtClean="0">
                <a:solidFill>
                  <a:schemeClr val="accent3">
                    <a:lumMod val="75000"/>
                  </a:schemeClr>
                </a:solidFill>
              </a:rPr>
              <a:t>warn</a:t>
            </a:r>
            <a:r>
              <a:rPr lang="fr-FR" i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et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debug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niveau de log apparaîtra différemment dans la console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659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basique</a:t>
            </a:r>
            <a:r>
              <a:rPr lang="en-US" dirty="0" smtClean="0"/>
              <a:t> des logs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Signature de la </a:t>
            </a:r>
            <a:r>
              <a:rPr lang="en-US" b="0" dirty="0" err="1" smtClean="0"/>
              <a:t>fonction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window.console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[LEVEL](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messageOrVariable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messageOrVariable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...]);</a:t>
            </a: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 err="1" smtClean="0"/>
              <a:t>Loguer</a:t>
            </a:r>
            <a:r>
              <a:rPr lang="en-US" b="0" dirty="0" smtClean="0"/>
              <a:t> un message simple:</a:t>
            </a:r>
          </a:p>
          <a:p>
            <a:pPr marL="0" indent="0">
              <a:buNone/>
            </a:pPr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window.console.log("This is not-so-secret message!"); </a:t>
            </a:r>
          </a:p>
          <a:p>
            <a:pPr marL="0" indent="0">
              <a:buNone/>
            </a:pPr>
            <a:endParaRPr lang="en-US" sz="20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 err="1" smtClean="0"/>
              <a:t>Logguer</a:t>
            </a:r>
            <a:r>
              <a:rPr lang="en-US" b="0" dirty="0" smtClean="0"/>
              <a:t> un message “info” et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valeur</a:t>
            </a:r>
            <a:r>
              <a:rPr lang="en-US" b="0" dirty="0" smtClean="0"/>
              <a:t>:</a:t>
            </a:r>
            <a:endParaRPr lang="en-US" b="0" dirty="0"/>
          </a:p>
          <a:p>
            <a:pPr marL="0" indent="0">
              <a:buNone/>
            </a:pP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window.console.info("Blog article ID: ", article.id);</a:t>
            </a:r>
          </a:p>
        </p:txBody>
      </p:sp>
    </p:spTree>
    <p:extLst>
      <p:ext uri="{BB962C8B-B14F-4D97-AF65-F5344CB8AC3E}">
        <p14:creationId xmlns:p14="http://schemas.microsoft.com/office/powerpoint/2010/main" val="36341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standards du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Loguer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loguer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endParaRPr lang="en-US" dirty="0"/>
          </a:p>
          <a:p>
            <a:pPr marL="0" indent="0">
              <a:buNone/>
            </a:pPr>
            <a:endParaRPr lang="en-US" sz="2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 = {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399915" lvl="1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"Here's the data: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data);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Here's the data: 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2948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Loguer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Avant IE11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fallait</a:t>
            </a:r>
            <a:r>
              <a:rPr lang="en-US" dirty="0" smtClean="0"/>
              <a:t> </a:t>
            </a:r>
            <a:r>
              <a:rPr lang="en-US" dirty="0" err="1" smtClean="0"/>
              <a:t>loguer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variable </a:t>
            </a:r>
            <a:r>
              <a:rPr lang="en-US" dirty="0" err="1" smtClean="0"/>
              <a:t>séparément</a:t>
            </a:r>
            <a:endParaRPr lang="en-US" dirty="0"/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 = {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"bar"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"Here's the data: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data[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Segoe UI"/>
              <a:cs typeface="Segoe UI"/>
            </a:endParaRPr>
          </a:p>
          <a:p>
            <a:r>
              <a:rPr lang="en-US" dirty="0"/>
              <a:t>Output:</a:t>
            </a:r>
          </a:p>
          <a:p>
            <a:pPr marL="39991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LOG: Here's the data: bar</a:t>
            </a:r>
          </a:p>
        </p:txBody>
      </p:sp>
    </p:spTree>
    <p:extLst>
      <p:ext uri="{BB962C8B-B14F-4D97-AF65-F5344CB8AC3E}">
        <p14:creationId xmlns:p14="http://schemas.microsoft.com/office/powerpoint/2010/main" val="22569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Inspecter</a:t>
            </a:r>
            <a:r>
              <a:rPr lang="en-US" dirty="0" smtClean="0">
                <a:cs typeface="Segoe UI"/>
              </a:rPr>
              <a:t> des </a:t>
            </a:r>
            <a:r>
              <a:rPr lang="en-US" dirty="0" err="1" smtClean="0">
                <a:cs typeface="Segoe UI"/>
              </a:rPr>
              <a:t>objets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désormais</a:t>
            </a:r>
            <a:r>
              <a:rPr lang="en-US" dirty="0" smtClean="0"/>
              <a:t> </a:t>
            </a:r>
            <a:r>
              <a:rPr lang="en-US" dirty="0" err="1" smtClean="0"/>
              <a:t>inspecter</a:t>
            </a:r>
            <a:r>
              <a:rPr lang="en-US" dirty="0" smtClean="0"/>
              <a:t> des </a:t>
            </a:r>
            <a:r>
              <a:rPr lang="en-US" dirty="0" err="1" smtClean="0"/>
              <a:t>objets</a:t>
            </a:r>
            <a:endParaRPr lang="en-US" dirty="0" smtClean="0"/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399915" lvl="1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"Here's the data: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latin typeface="Segoe UI"/>
              <a:cs typeface="Segoe UI"/>
            </a:endParaRPr>
          </a:p>
          <a:p>
            <a:r>
              <a:rPr lang="en-US" dirty="0" smtClean="0"/>
              <a:t>Output </a:t>
            </a:r>
            <a:r>
              <a:rPr lang="en-US" dirty="0"/>
              <a:t>(</a:t>
            </a:r>
            <a:r>
              <a:rPr lang="en-US" dirty="0" smtClean="0"/>
              <a:t>IE11/Edge):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3F3F3F"/>
                </a:solidFill>
                <a:latin typeface="Segoe UI" charset="0"/>
                <a:cs typeface="Segoe UI" charset="0"/>
              </a:rPr>
              <a:t>	▶</a:t>
            </a:r>
            <a:r>
              <a:rPr lang="en-US" dirty="0" smtClean="0">
                <a:latin typeface="Segoe UI"/>
                <a:cs typeface="Segoe UI"/>
              </a:rPr>
              <a:t> </a:t>
            </a:r>
            <a:r>
              <a:rPr lang="en-US" sz="2400" dirty="0" smtClean="0">
                <a:latin typeface="Segoe UI"/>
                <a:cs typeface="Segoe UI"/>
              </a:rPr>
              <a:t>Here's </a:t>
            </a:r>
            <a:r>
              <a:rPr lang="en-US" sz="2400" dirty="0">
                <a:latin typeface="Segoe UI"/>
                <a:cs typeface="Segoe UI"/>
              </a:rPr>
              <a:t>the data: [object Object]</a:t>
            </a:r>
          </a:p>
        </p:txBody>
      </p:sp>
    </p:spTree>
    <p:extLst>
      <p:ext uri="{BB962C8B-B14F-4D97-AF65-F5344CB8AC3E}">
        <p14:creationId xmlns:p14="http://schemas.microsoft.com/office/powerpoint/2010/main" val="30405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Inspecter</a:t>
            </a:r>
            <a:r>
              <a:rPr lang="en-US" dirty="0" smtClean="0">
                <a:cs typeface="Segoe UI"/>
              </a:rPr>
              <a:t> des </a:t>
            </a:r>
            <a:r>
              <a:rPr lang="en-US" dirty="0" err="1" smtClean="0">
                <a:cs typeface="Segoe UI"/>
              </a:rPr>
              <a:t>objets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IE11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cliquer</a:t>
            </a:r>
            <a:r>
              <a:rPr lang="en-US" dirty="0" smtClean="0"/>
              <a:t> sur </a:t>
            </a:r>
            <a:r>
              <a:rPr lang="en-US" dirty="0" err="1" smtClean="0"/>
              <a:t>une</a:t>
            </a:r>
            <a:r>
              <a:rPr lang="en-US" dirty="0" smtClean="0"/>
              <a:t> fleche et </a:t>
            </a:r>
            <a:r>
              <a:rPr lang="en-US" dirty="0" err="1" smtClean="0"/>
              <a:t>étendre</a:t>
            </a:r>
            <a:r>
              <a:rPr lang="en-US" dirty="0" smtClean="0"/>
              <a:t> la sortie et </a:t>
            </a:r>
            <a:r>
              <a:rPr lang="en-US" dirty="0" err="1" smtClean="0"/>
              <a:t>voir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de </a:t>
            </a:r>
            <a:r>
              <a:rPr lang="en-US" dirty="0" err="1" smtClean="0"/>
              <a:t>l’objet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("Here's the data: ", data);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shot 2014-09-25 16.32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68" y="3504039"/>
            <a:ext cx="7088832" cy="24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Débuguer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avec la console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9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Exécuter</a:t>
            </a:r>
            <a:r>
              <a:rPr lang="en-US" dirty="0" smtClean="0">
                <a:cs typeface="Segoe UI"/>
              </a:rPr>
              <a:t> du code </a:t>
            </a:r>
            <a:r>
              <a:rPr lang="en-US" dirty="0" err="1" smtClean="0">
                <a:cs typeface="Segoe UI"/>
              </a:rPr>
              <a:t>dans</a:t>
            </a:r>
            <a:r>
              <a:rPr lang="en-US" dirty="0" smtClean="0">
                <a:cs typeface="Segoe UI"/>
              </a:rPr>
              <a:t> la console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En plus du log de base,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code JavaScript qui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executer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valeur</a:t>
            </a:r>
            <a:r>
              <a:rPr lang="en-US" dirty="0" smtClean="0"/>
              <a:t> de retour de la </a:t>
            </a:r>
            <a:r>
              <a:rPr lang="en-US" dirty="0" err="1" smtClean="0"/>
              <a:t>méthode</a:t>
            </a:r>
            <a:r>
              <a:rPr lang="en-US" dirty="0" smtClean="0"/>
              <a:t> sera </a:t>
            </a:r>
            <a:r>
              <a:rPr lang="en-US" dirty="0" err="1" smtClean="0"/>
              <a:t>affichée</a:t>
            </a:r>
            <a:r>
              <a:rPr lang="en-US" dirty="0" smtClean="0"/>
              <a:t> en </a:t>
            </a:r>
            <a:r>
              <a:rPr lang="en-US" dirty="0" err="1" smtClean="0"/>
              <a:t>dessous</a:t>
            </a:r>
            <a:r>
              <a:rPr lang="en-US" dirty="0" smtClean="0"/>
              <a:t> de la </a:t>
            </a:r>
            <a:r>
              <a:rPr lang="en-US" dirty="0" err="1" smtClean="0"/>
              <a:t>commande</a:t>
            </a:r>
            <a:endParaRPr lang="en-US" dirty="0" smtClean="0"/>
          </a:p>
          <a:p>
            <a:r>
              <a:rPr lang="en-US" dirty="0" err="1" smtClean="0"/>
              <a:t>Saisissez</a:t>
            </a:r>
            <a:r>
              <a:rPr lang="en-US" dirty="0" smtClean="0"/>
              <a:t> </a:t>
            </a:r>
            <a:r>
              <a:rPr lang="en-US" dirty="0" err="1" smtClean="0"/>
              <a:t>simplement</a:t>
            </a:r>
            <a:r>
              <a:rPr lang="en-US" dirty="0" smtClean="0"/>
              <a:t> </a:t>
            </a:r>
            <a:r>
              <a:rPr lang="en-US" dirty="0" err="1" smtClean="0"/>
              <a:t>quelques</a:t>
            </a:r>
            <a:r>
              <a:rPr lang="en-US" dirty="0" smtClean="0"/>
              <a:t> chose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zone de </a:t>
            </a:r>
            <a:r>
              <a:rPr lang="en-US" dirty="0" err="1" smtClean="0"/>
              <a:t>saisie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callSomeMethod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"input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Et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dirty="0" smtClean="0"/>
              <a:t> </a:t>
            </a:r>
            <a:r>
              <a:rPr lang="en-US" dirty="0" err="1" smtClean="0"/>
              <a:t>obtenir</a:t>
            </a:r>
            <a:r>
              <a:rPr lang="en-US" dirty="0" smtClean="0"/>
              <a:t> le </a:t>
            </a:r>
            <a:r>
              <a:rPr lang="en-US" dirty="0" err="1" smtClean="0"/>
              <a:t>résultat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You gave me some 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Loguer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dans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l’application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Utiliser</a:t>
            </a:r>
            <a:r>
              <a:rPr lang="en-US" dirty="0" smtClean="0"/>
              <a:t> la console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application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debug beaucoup plus simple:</a:t>
            </a:r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someTrickyLogic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(input) {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console.debug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"About to do tricky logic using: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input);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console.debug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"Tricky logic resulted in: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586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Loguer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dans</a:t>
            </a:r>
            <a:r>
              <a:rPr lang="en-US" dirty="0" smtClean="0">
                <a:cs typeface="Segoe UI"/>
              </a:rPr>
              <a:t> </a:t>
            </a:r>
            <a:r>
              <a:rPr lang="en-US" dirty="0" err="1" smtClean="0">
                <a:cs typeface="Segoe UI"/>
              </a:rPr>
              <a:t>l’application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des warning pour les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ne </a:t>
            </a:r>
            <a:r>
              <a:rPr lang="en-US" dirty="0" err="1" smtClean="0"/>
              <a:t>faudrait</a:t>
            </a:r>
            <a:r>
              <a:rPr lang="en-US" dirty="0" smtClean="0"/>
              <a:t> plus </a:t>
            </a:r>
            <a:r>
              <a:rPr lang="en-US" dirty="0" err="1" smtClean="0"/>
              <a:t>utiliser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(input) {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console.warn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method is deprecated, please use 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newMethod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84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Logging in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 smtClean="0"/>
              <a:t>Ou</a:t>
            </a:r>
            <a:r>
              <a:rPr lang="en-US" dirty="0" smtClean="0"/>
              <a:t> donner un </a:t>
            </a:r>
            <a:r>
              <a:rPr lang="en-US" dirty="0" err="1" smtClean="0"/>
              <a:t>avertissement</a:t>
            </a:r>
            <a:r>
              <a:rPr lang="en-US" dirty="0" smtClean="0"/>
              <a:t> sur un </a:t>
            </a:r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survenu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qui ne </a:t>
            </a:r>
            <a:r>
              <a:rPr lang="en-US" dirty="0" err="1" smtClean="0"/>
              <a:t>bloque</a:t>
            </a:r>
            <a:r>
              <a:rPr lang="en-US" dirty="0" smtClean="0"/>
              <a:t> pas </a:t>
            </a:r>
            <a:r>
              <a:rPr lang="en-US" dirty="0" err="1" smtClean="0"/>
              <a:t>l’exécution</a:t>
            </a:r>
            <a:r>
              <a:rPr lang="en-US" dirty="0" smtClean="0"/>
              <a:t>:</a:t>
            </a:r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getAdContent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app.getNextAd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ad.error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don't fail just because of a missing ad...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console.warn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"Unable to get next ad: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ad.error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850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Loguer</a:t>
            </a:r>
            <a:r>
              <a:rPr lang="en-US" dirty="0" smtClean="0">
                <a:cs typeface="Segoe UI"/>
              </a:rPr>
              <a:t> des variables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IE11 et Edge,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explicitement</a:t>
            </a:r>
            <a:r>
              <a:rPr lang="en-US" dirty="0" smtClean="0"/>
              <a:t> demander à la console de </a:t>
            </a:r>
            <a:r>
              <a:rPr lang="en-US" dirty="0" err="1" smtClean="0"/>
              <a:t>loguer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r>
              <a:rPr lang="en-US" dirty="0" err="1" smtClean="0"/>
              <a:t>dans</a:t>
            </a:r>
            <a:r>
              <a:rPr lang="en-US" dirty="0" smtClean="0"/>
              <a:t> le format DOM (xml) </a:t>
            </a:r>
            <a:r>
              <a:rPr lang="en-US" dirty="0" err="1" smtClean="0"/>
              <a:t>ou</a:t>
            </a:r>
            <a:r>
              <a:rPr lang="en-US" dirty="0" smtClean="0"/>
              <a:t> Object:</a:t>
            </a:r>
            <a:endParaRPr lang="en-US" dirty="0"/>
          </a:p>
          <a:p>
            <a:endParaRPr lang="en-US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box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document.createElement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"div"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console.dirxml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(box);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out as a DOM node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console.dir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(box);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out as an object with properties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73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dirty="0" smtClean="0"/>
              <a:t>World Wide Web Consortium</a:t>
            </a:r>
          </a:p>
          <a:p>
            <a:r>
              <a:rPr lang="en-US" b="0" dirty="0" err="1" smtClean="0"/>
              <a:t>Fondé</a:t>
            </a:r>
            <a:r>
              <a:rPr lang="en-US" b="0" dirty="0" smtClean="0"/>
              <a:t> par Tim Berners-Lees après </a:t>
            </a:r>
            <a:r>
              <a:rPr lang="en-US" b="0" dirty="0" err="1" smtClean="0"/>
              <a:t>qu’il</a:t>
            </a:r>
            <a:r>
              <a:rPr lang="en-US" b="0" dirty="0" smtClean="0"/>
              <a:t> </a:t>
            </a:r>
            <a:r>
              <a:rPr lang="en-US" b="0" dirty="0" err="1" smtClean="0"/>
              <a:t>ait</a:t>
            </a:r>
            <a:r>
              <a:rPr lang="en-US" b="0" dirty="0" smtClean="0"/>
              <a:t> </a:t>
            </a:r>
            <a:r>
              <a:rPr lang="en-US" b="0" dirty="0" err="1" smtClean="0"/>
              <a:t>quitté</a:t>
            </a:r>
            <a:r>
              <a:rPr lang="en-US" b="0" dirty="0" smtClean="0"/>
              <a:t> le CERN en 1994</a:t>
            </a:r>
          </a:p>
          <a:p>
            <a:r>
              <a:rPr lang="en-US" dirty="0" smtClean="0"/>
              <a:t>Les standards du W3C </a:t>
            </a:r>
            <a:r>
              <a:rPr lang="en-US" dirty="0" err="1" smtClean="0"/>
              <a:t>définissent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plateforme</a:t>
            </a:r>
            <a:r>
              <a:rPr lang="en-US" dirty="0" smtClean="0"/>
              <a:t> web </a:t>
            </a:r>
            <a:r>
              <a:rPr lang="en-US" dirty="0" err="1" smtClean="0"/>
              <a:t>ouverte</a:t>
            </a:r>
            <a:r>
              <a:rPr lang="en-US" dirty="0" smtClean="0"/>
              <a:t> pour le </a:t>
            </a:r>
            <a:r>
              <a:rPr lang="en-US" dirty="0" err="1" smtClean="0"/>
              <a:t>développement</a:t>
            </a:r>
            <a:r>
              <a:rPr lang="en-US" dirty="0" smtClean="0"/>
              <a:t> </a:t>
            </a:r>
            <a:r>
              <a:rPr lang="en-US" dirty="0" err="1" smtClean="0"/>
              <a:t>d’applications</a:t>
            </a:r>
            <a:endParaRPr lang="en-US" dirty="0" smtClean="0"/>
          </a:p>
          <a:p>
            <a:r>
              <a:rPr lang="en-US" b="0" dirty="0" err="1" smtClean="0"/>
              <a:t>Permet</a:t>
            </a:r>
            <a:r>
              <a:rPr lang="en-US" b="0" dirty="0" smtClean="0"/>
              <a:t> aux </a:t>
            </a:r>
            <a:r>
              <a:rPr lang="en-US" b="0" dirty="0" err="1" smtClean="0"/>
              <a:t>développeurs</a:t>
            </a:r>
            <a:r>
              <a:rPr lang="en-US" b="0" dirty="0" smtClean="0"/>
              <a:t> de </a:t>
            </a:r>
            <a:r>
              <a:rPr lang="en-US" b="0" dirty="0" err="1" smtClean="0"/>
              <a:t>construire</a:t>
            </a:r>
            <a:r>
              <a:rPr lang="en-US" b="0" dirty="0" smtClean="0"/>
              <a:t> des </a:t>
            </a:r>
            <a:r>
              <a:rPr lang="en-US" b="0" dirty="0" err="1" smtClean="0"/>
              <a:t>expériences</a:t>
            </a:r>
            <a:r>
              <a:rPr lang="en-US" b="0" dirty="0" smtClean="0"/>
              <a:t> riches et </a:t>
            </a:r>
            <a:r>
              <a:rPr lang="en-US" b="0" dirty="0" err="1" smtClean="0"/>
              <a:t>intéractives</a:t>
            </a:r>
            <a:endParaRPr lang="en-US" dirty="0"/>
          </a:p>
          <a:p>
            <a:r>
              <a:rPr lang="en-US" b="0" dirty="0" smtClean="0"/>
              <a:t>En </a:t>
            </a:r>
            <a:r>
              <a:rPr lang="en-US" b="0" dirty="0" err="1" smtClean="0"/>
              <a:t>perpétuel</a:t>
            </a:r>
            <a:r>
              <a:rPr lang="en-US" b="0" dirty="0" smtClean="0"/>
              <a:t> </a:t>
            </a:r>
            <a:r>
              <a:rPr lang="en-US" b="0" dirty="0" err="1" smtClean="0"/>
              <a:t>changement</a:t>
            </a:r>
            <a:endParaRPr lang="en-US" b="0" dirty="0" smtClean="0"/>
          </a:p>
          <a:p>
            <a:r>
              <a:rPr lang="en-US" b="0" dirty="0" smtClean="0"/>
              <a:t>Suit un </a:t>
            </a:r>
            <a:r>
              <a:rPr lang="en-US" b="0" dirty="0" err="1" smtClean="0"/>
              <a:t>processus</a:t>
            </a:r>
            <a:r>
              <a:rPr lang="en-US" b="0" dirty="0" smtClean="0"/>
              <a:t> pour </a:t>
            </a:r>
            <a:r>
              <a:rPr lang="en-US" b="0" dirty="0" err="1" smtClean="0"/>
              <a:t>créer</a:t>
            </a:r>
            <a:r>
              <a:rPr lang="en-US" b="0" dirty="0" smtClean="0"/>
              <a:t> des standards </a:t>
            </a:r>
            <a:r>
              <a:rPr lang="en-US" b="0" dirty="0" err="1" smtClean="0"/>
              <a:t>basés</a:t>
            </a:r>
            <a:r>
              <a:rPr lang="en-US" b="0" dirty="0" smtClean="0"/>
              <a:t> sur le support de la </a:t>
            </a:r>
            <a:r>
              <a:rPr lang="en-US" b="0" dirty="0" err="1" smtClean="0"/>
              <a:t>communauté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29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454545"/>
                </a:solidFill>
                <a:cs typeface="Segoe UI"/>
              </a:rPr>
              <a:t>Debugging with the console and the debugger 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windows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612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Vérifier</a:t>
            </a:r>
            <a:r>
              <a:rPr lang="en-US" dirty="0" smtClean="0">
                <a:cs typeface="Segoe UI"/>
              </a:rPr>
              <a:t> le temps </a:t>
            </a:r>
            <a:r>
              <a:rPr lang="en-US" dirty="0" err="1" smtClean="0">
                <a:cs typeface="Segoe UI"/>
              </a:rPr>
              <a:t>d’exécution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IE11 et Edge pour </a:t>
            </a:r>
            <a:r>
              <a:rPr lang="en-US" dirty="0" err="1" smtClean="0"/>
              <a:t>connaitre</a:t>
            </a:r>
            <a:r>
              <a:rPr lang="en-US" dirty="0" smtClean="0"/>
              <a:t> le temps </a:t>
            </a:r>
            <a:r>
              <a:rPr lang="en-US" dirty="0" err="1" smtClean="0"/>
              <a:t>d’execution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action,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les </a:t>
            </a:r>
            <a:r>
              <a:rPr lang="en-US" dirty="0" err="1" smtClean="0"/>
              <a:t>méthodes</a:t>
            </a:r>
            <a:r>
              <a:rPr lang="en-US" dirty="0" smtClean="0"/>
              <a:t> de “time”</a:t>
            </a:r>
            <a:endParaRPr lang="en-US" dirty="0"/>
          </a:p>
          <a:p>
            <a:endParaRPr lang="en-US" sz="2400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takingTooLong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the timer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lots of logic...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console.timeEnd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the timer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 smtClean="0">
              <a:latin typeface="Segoe UI" charset="0"/>
              <a:cs typeface="Segoe UI" charset="0"/>
            </a:endParaRPr>
          </a:p>
          <a:p>
            <a:pPr marL="0" indent="0">
              <a:buNone/>
            </a:pPr>
            <a:endParaRPr lang="en-US" sz="2400" dirty="0"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Segoe UI"/>
              </a:rPr>
              <a:t>Grouper des messages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0" dirty="0" smtClean="0"/>
              <a:t>Si </a:t>
            </a:r>
            <a:r>
              <a:rPr lang="en-US" b="0" dirty="0" err="1" smtClean="0"/>
              <a:t>vous</a:t>
            </a:r>
            <a:r>
              <a:rPr lang="en-US" b="0" dirty="0" smtClean="0"/>
              <a:t> </a:t>
            </a:r>
            <a:r>
              <a:rPr lang="en-US" b="0" dirty="0" err="1" smtClean="0"/>
              <a:t>avez</a:t>
            </a:r>
            <a:r>
              <a:rPr lang="en-US" b="0" dirty="0" smtClean="0"/>
              <a:t> beaucoup de message à </a:t>
            </a:r>
            <a:r>
              <a:rPr lang="en-US" dirty="0" smtClean="0"/>
              <a:t>un </a:t>
            </a:r>
            <a:r>
              <a:rPr lang="en-US" dirty="0" err="1" smtClean="0"/>
              <a:t>endroit</a:t>
            </a:r>
            <a:r>
              <a:rPr lang="en-US" dirty="0" smtClean="0"/>
              <a:t>,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les grouper pour </a:t>
            </a:r>
            <a:r>
              <a:rPr lang="en-US" dirty="0" err="1" smtClean="0"/>
              <a:t>mieux</a:t>
            </a:r>
            <a:r>
              <a:rPr lang="en-US" dirty="0" smtClean="0"/>
              <a:t> les lire.</a:t>
            </a:r>
            <a:endParaRPr lang="en-US" b="0" dirty="0"/>
          </a:p>
          <a:p>
            <a:endParaRPr lang="en-US" sz="2400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lotsOfStuff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99915" lvl="1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console.group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"group 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begin a group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lots of logic and messages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console.groupEnd();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 the group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Segoe UI" charset="0"/>
              <a:cs typeface="Segoe UI" charset="0"/>
            </a:endParaRPr>
          </a:p>
          <a:p>
            <a:pPr marL="0" indent="0">
              <a:buNone/>
            </a:pPr>
            <a:endParaRPr lang="en-US" sz="2400" dirty="0"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Supprimer</a:t>
            </a:r>
            <a:r>
              <a:rPr lang="en-US" dirty="0" smtClean="0">
                <a:cs typeface="Segoe UI"/>
              </a:rPr>
              <a:t> les logs non </a:t>
            </a:r>
            <a:r>
              <a:rPr lang="en-US" dirty="0" err="1" smtClean="0">
                <a:cs typeface="Segoe UI"/>
              </a:rPr>
              <a:t>nécessaires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err="1" smtClean="0"/>
              <a:t>Souvent</a:t>
            </a:r>
            <a:r>
              <a:rPr lang="en-US" dirty="0" smtClean="0"/>
              <a:t> nous ne </a:t>
            </a:r>
            <a:r>
              <a:rPr lang="en-US" dirty="0" err="1" smtClean="0"/>
              <a:t>voulons</a:t>
            </a:r>
            <a:r>
              <a:rPr lang="en-US" dirty="0" smtClean="0"/>
              <a:t> pas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affichages</a:t>
            </a:r>
            <a:r>
              <a:rPr lang="en-US" dirty="0" smtClean="0"/>
              <a:t> de console </a:t>
            </a:r>
            <a:r>
              <a:rPr lang="en-US" dirty="0" err="1" smtClean="0"/>
              <a:t>apparaître</a:t>
            </a:r>
            <a:r>
              <a:rPr lang="en-US" dirty="0" smtClean="0"/>
              <a:t> en production</a:t>
            </a:r>
          </a:p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les </a:t>
            </a:r>
            <a:r>
              <a:rPr lang="en-US" dirty="0" err="1" smtClean="0"/>
              <a:t>supprimer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en </a:t>
            </a:r>
            <a:r>
              <a:rPr lang="en-US" dirty="0" err="1" smtClean="0"/>
              <a:t>utilisant</a:t>
            </a:r>
            <a:r>
              <a:rPr lang="en-US" dirty="0" smtClean="0"/>
              <a:t> un </a:t>
            </a:r>
            <a:r>
              <a:rPr lang="en-US" dirty="0" err="1" smtClean="0"/>
              <a:t>minifier</a:t>
            </a:r>
            <a:endParaRPr lang="en-US" dirty="0"/>
          </a:p>
          <a:p>
            <a:endParaRPr lang="en-US" sz="2400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grunt.initConfig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uglify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options: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compress: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drop_console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}, 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app: { files: {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/output.min.js'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/input.js'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} }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399915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>
              <a:latin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Segoe UI"/>
              </a:rPr>
              <a:t>Supprimer</a:t>
            </a:r>
            <a:r>
              <a:rPr lang="en-US" dirty="0" smtClean="0">
                <a:cs typeface="Segoe UI"/>
              </a:rPr>
              <a:t> les logs non-</a:t>
            </a:r>
            <a:r>
              <a:rPr lang="en-US" dirty="0" err="1" smtClean="0">
                <a:cs typeface="Segoe UI"/>
              </a:rPr>
              <a:t>nécessaires</a:t>
            </a:r>
            <a:endParaRPr lang="en-US" dirty="0">
              <a:cs typeface="Segoe U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Si nous ne </a:t>
            </a:r>
            <a:r>
              <a:rPr lang="en-US" dirty="0" err="1" smtClean="0"/>
              <a:t>voulons</a:t>
            </a:r>
            <a:r>
              <a:rPr lang="en-US" dirty="0" smtClean="0"/>
              <a:t> pas </a:t>
            </a:r>
            <a:r>
              <a:rPr lang="en-US" dirty="0" err="1" smtClean="0"/>
              <a:t>supprimer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log de console, 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wrapper avec un level de log:</a:t>
            </a:r>
            <a:endParaRPr lang="en-US" dirty="0"/>
          </a:p>
          <a:p>
            <a:endParaRPr lang="en-US" sz="2000" dirty="0">
              <a:latin typeface="Segoe UI" charset="0"/>
              <a:cs typeface="Segoe UI" charset="0"/>
            </a:endParaRPr>
          </a:p>
          <a:p>
            <a:pPr marL="399915" lvl="1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logLevel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 marL="399915" lvl="1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_debug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window.console.debug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99915" lvl="1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window.console.debug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logLevel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1) {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debug.apply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window.console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splice.call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(arguments, 0));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399915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165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Déboguer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avec la console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833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b="0" dirty="0" smtClean="0"/>
              <a:t>Une liste déroulante contient tous les fichiers JavaScript de la page</a:t>
            </a:r>
          </a:p>
          <a:p>
            <a:r>
              <a:rPr lang="fr-FR" sz="2800" b="0" dirty="0" smtClean="0"/>
              <a:t>Possible d’ajouter des points d’a</a:t>
            </a:r>
            <a:r>
              <a:rPr lang="fr-FR" dirty="0" smtClean="0"/>
              <a:t>rrêt pour mettre l’</a:t>
            </a:r>
            <a:r>
              <a:rPr lang="fr-FR" dirty="0" err="1" smtClean="0"/>
              <a:t>execution</a:t>
            </a:r>
            <a:r>
              <a:rPr lang="fr-FR" dirty="0" smtClean="0"/>
              <a:t> en pause</a:t>
            </a:r>
          </a:p>
          <a:p>
            <a:r>
              <a:rPr lang="fr-FR" sz="2800" b="0" dirty="0" smtClean="0"/>
              <a:t>Possible de faire du pas à pas </a:t>
            </a:r>
            <a:r>
              <a:rPr lang="fr-FR" sz="2800" b="0" dirty="0" err="1" smtClean="0"/>
              <a:t>dansle</a:t>
            </a:r>
            <a:r>
              <a:rPr lang="fr-FR" sz="2800" b="0" dirty="0" smtClean="0"/>
              <a:t> code</a:t>
            </a:r>
          </a:p>
          <a:p>
            <a:r>
              <a:rPr lang="fr-FR" dirty="0" smtClean="0"/>
              <a:t>Mettre en pause lors d’une exception</a:t>
            </a:r>
          </a:p>
          <a:p>
            <a:r>
              <a:rPr lang="fr-FR" sz="2800" b="0" dirty="0" smtClean="0"/>
              <a:t>"</a:t>
            </a:r>
            <a:r>
              <a:rPr lang="fr-FR" sz="2800" b="0" dirty="0" err="1" smtClean="0"/>
              <a:t>Jolifier</a:t>
            </a:r>
            <a:r>
              <a:rPr lang="fr-FR" sz="2800" b="0" dirty="0" smtClean="0"/>
              <a:t>" le code </a:t>
            </a:r>
            <a:r>
              <a:rPr lang="fr-FR" sz="2800" b="0" dirty="0" err="1" smtClean="0"/>
              <a:t>javascript</a:t>
            </a:r>
            <a:r>
              <a:rPr lang="fr-FR" sz="2800" b="0" dirty="0" smtClean="0"/>
              <a:t> </a:t>
            </a:r>
            <a:r>
              <a:rPr lang="fr-FR" sz="2800" b="0" dirty="0" err="1" smtClean="0"/>
              <a:t>minifier</a:t>
            </a:r>
            <a:r>
              <a:rPr lang="fr-FR" sz="2800" b="0" dirty="0" smtClean="0"/>
              <a:t> pour </a:t>
            </a:r>
            <a:r>
              <a:rPr lang="fr-FR" sz="2800" b="0" dirty="0" err="1" smtClean="0"/>
              <a:t>facilier</a:t>
            </a:r>
            <a:r>
              <a:rPr lang="fr-FR" sz="2800" b="0" dirty="0" smtClean="0"/>
              <a:t> le </a:t>
            </a:r>
            <a:r>
              <a:rPr lang="fr-FR" sz="2800" b="0" dirty="0" err="1" smtClean="0"/>
              <a:t>débug</a:t>
            </a:r>
            <a:endParaRPr lang="fr-FR" sz="2800" b="0" dirty="0" smtClean="0"/>
          </a:p>
          <a:p>
            <a:r>
              <a:rPr lang="fr-FR" dirty="0" smtClean="0"/>
              <a:t>Call </a:t>
            </a:r>
            <a:r>
              <a:rPr lang="fr-FR" dirty="0" err="1" smtClean="0"/>
              <a:t>Stack</a:t>
            </a:r>
            <a:endParaRPr lang="fr-FR" dirty="0" smtClean="0"/>
          </a:p>
          <a:p>
            <a:r>
              <a:rPr lang="fr-FR" sz="2800" b="0" dirty="0" smtClean="0"/>
              <a:t>Ajouter des inspecteurs</a:t>
            </a:r>
          </a:p>
        </p:txBody>
      </p:sp>
    </p:spTree>
    <p:extLst>
      <p:ext uri="{BB962C8B-B14F-4D97-AF65-F5344CB8AC3E}">
        <p14:creationId xmlns:p14="http://schemas.microsoft.com/office/powerpoint/2010/main" val="19658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 smtClean="0"/>
              <a:t>Exemple</a:t>
            </a:r>
            <a:r>
              <a:rPr lang="en-US" b="0" dirty="0" smtClean="0"/>
              <a:t> avec du drag and drop</a:t>
            </a:r>
          </a:p>
          <a:p>
            <a:r>
              <a:rPr lang="en-US" b="0" dirty="0" err="1" smtClean="0"/>
              <a:t>Drag&amp;drop</a:t>
            </a:r>
            <a:r>
              <a:rPr lang="en-US" b="0" dirty="0" smtClean="0"/>
              <a:t> de </a:t>
            </a:r>
            <a:r>
              <a:rPr lang="en-US" b="0" dirty="0" err="1" smtClean="0"/>
              <a:t>fichiers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d’images</a:t>
            </a:r>
            <a:endParaRPr lang="en-US" b="0" dirty="0" smtClean="0"/>
          </a:p>
          <a:p>
            <a:r>
              <a:rPr lang="en-US" b="0" dirty="0" smtClean="0"/>
              <a:t>Si </a:t>
            </a:r>
            <a:r>
              <a:rPr lang="en-US" b="0" dirty="0" err="1" smtClean="0"/>
              <a:t>c’est</a:t>
            </a:r>
            <a:r>
              <a:rPr lang="en-US" b="0" dirty="0" smtClean="0"/>
              <a:t> des </a:t>
            </a:r>
            <a:r>
              <a:rPr lang="en-US" b="0" dirty="0" err="1" smtClean="0"/>
              <a:t>fichiers</a:t>
            </a:r>
            <a:r>
              <a:rPr lang="en-US" b="0" dirty="0" smtClean="0"/>
              <a:t>, </a:t>
            </a:r>
            <a:r>
              <a:rPr lang="en-US" b="0" dirty="0" err="1" smtClean="0"/>
              <a:t>afficher</a:t>
            </a:r>
            <a:r>
              <a:rPr lang="en-US" b="0" dirty="0" smtClean="0"/>
              <a:t> </a:t>
            </a:r>
            <a:r>
              <a:rPr lang="en-US" b="0" dirty="0" err="1" smtClean="0"/>
              <a:t>leu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endParaRPr lang="en-US" b="0" dirty="0" smtClean="0"/>
          </a:p>
          <a:p>
            <a:r>
              <a:rPr lang="en-US" b="0" dirty="0" smtClean="0"/>
              <a:t>Si </a:t>
            </a:r>
            <a:r>
              <a:rPr lang="en-US" b="0" dirty="0" err="1" smtClean="0"/>
              <a:t>c’est</a:t>
            </a:r>
            <a:r>
              <a:rPr lang="en-US" b="0" dirty="0" smtClean="0"/>
              <a:t> un </a:t>
            </a:r>
            <a:r>
              <a:rPr lang="en-US" b="0" dirty="0" err="1" smtClean="0"/>
              <a:t>élément</a:t>
            </a:r>
            <a:r>
              <a:rPr lang="en-US" b="0" dirty="0" smtClean="0"/>
              <a:t> </a:t>
            </a:r>
            <a:r>
              <a:rPr lang="en-US" b="0" dirty="0" err="1" smtClean="0"/>
              <a:t>afficher</a:t>
            </a:r>
            <a:r>
              <a:rPr lang="en-US" b="0" dirty="0" smtClean="0"/>
              <a:t> son tag</a:t>
            </a:r>
          </a:p>
        </p:txBody>
      </p:sp>
    </p:spTree>
    <p:extLst>
      <p:ext uri="{BB962C8B-B14F-4D97-AF65-F5344CB8AC3E}">
        <p14:creationId xmlns:p14="http://schemas.microsoft.com/office/powerpoint/2010/main" val="13647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Il y a un bug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code. Ca </a:t>
            </a:r>
            <a:r>
              <a:rPr lang="en-US" dirty="0" err="1" smtClean="0"/>
              <a:t>affiche</a:t>
            </a:r>
            <a:r>
              <a:rPr lang="en-US" dirty="0" smtClean="0"/>
              <a:t> tout le temps le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fichiers</a:t>
            </a: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Dropzone.prototype.onDrop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(event) {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event.dataTransfer.files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(files) {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dropped: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files."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dropped: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event.dataTransfer.getData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event.preventDefault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99915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970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Select a file using the dropdown and filter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7" y="2383331"/>
            <a:ext cx="11287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Processus</a:t>
            </a:r>
            <a:r>
              <a:rPr lang="en-US" dirty="0" smtClean="0"/>
              <a:t> de </a:t>
            </a:r>
            <a:r>
              <a:rPr lang="en-US" dirty="0" err="1" smtClean="0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dirty="0" smtClean="0"/>
              <a:t>Un document </a:t>
            </a:r>
            <a:r>
              <a:rPr lang="en-US" b="0" dirty="0" err="1" smtClean="0"/>
              <a:t>défini</a:t>
            </a:r>
            <a:r>
              <a:rPr lang="en-US" b="0" dirty="0" smtClean="0"/>
              <a:t> comment les standards </a:t>
            </a:r>
            <a:r>
              <a:rPr lang="en-US" b="0" dirty="0" err="1" smtClean="0"/>
              <a:t>doivent</a:t>
            </a:r>
            <a:r>
              <a:rPr lang="en-US" b="0" dirty="0" smtClean="0"/>
              <a:t> </a:t>
            </a:r>
            <a:r>
              <a:rPr lang="en-US" b="0" dirty="0" err="1" smtClean="0"/>
              <a:t>être</a:t>
            </a:r>
            <a:r>
              <a:rPr lang="en-US" b="0" dirty="0" smtClean="0"/>
              <a:t> </a:t>
            </a:r>
            <a:r>
              <a:rPr lang="en-US" b="0" dirty="0" err="1" smtClean="0"/>
              <a:t>créés</a:t>
            </a:r>
            <a:r>
              <a:rPr lang="en-US" b="0" dirty="0" smtClean="0"/>
              <a:t> </a:t>
            </a:r>
            <a:r>
              <a:rPr lang="en-US" b="0" dirty="0">
                <a:hlinkClick r:id="rId3"/>
              </a:rPr>
              <a:t>http://www.w3.org/2014/Process-20140801/</a:t>
            </a:r>
            <a:endParaRPr lang="en-US" b="0" dirty="0"/>
          </a:p>
          <a:p>
            <a:r>
              <a:rPr lang="en-US" b="0" dirty="0" smtClean="0"/>
              <a:t>Il y a 4 </a:t>
            </a:r>
            <a:r>
              <a:rPr lang="en-US" b="0" dirty="0" err="1" smtClean="0"/>
              <a:t>niveaux</a:t>
            </a:r>
            <a:r>
              <a:rPr lang="en-US" b="0" dirty="0" smtClean="0"/>
              <a:t> de </a:t>
            </a:r>
            <a:r>
              <a:rPr lang="en-US" b="0" dirty="0" err="1" smtClean="0"/>
              <a:t>maturité</a:t>
            </a:r>
            <a:r>
              <a:rPr lang="en-US" b="0" dirty="0" smtClean="0"/>
              <a:t> par </a:t>
            </a:r>
            <a:r>
              <a:rPr lang="en-US" b="0" dirty="0" err="1" smtClean="0"/>
              <a:t>lesquels</a:t>
            </a:r>
            <a:r>
              <a:rPr lang="en-US" b="0" dirty="0" smtClean="0"/>
              <a:t> un nouveau standard </a:t>
            </a:r>
            <a:r>
              <a:rPr lang="en-US" b="0" dirty="0" err="1" smtClean="0"/>
              <a:t>passe</a:t>
            </a:r>
            <a:endParaRPr lang="en-US" b="0" dirty="0"/>
          </a:p>
          <a:p>
            <a:pPr lvl="1"/>
            <a:r>
              <a:rPr lang="en-US" dirty="0" smtClean="0"/>
              <a:t>Avec pour </a:t>
            </a:r>
            <a:r>
              <a:rPr lang="en-US" dirty="0" err="1" smtClean="0"/>
              <a:t>objectif</a:t>
            </a:r>
            <a:r>
              <a:rPr lang="en-US" dirty="0" smtClean="0"/>
              <a:t> de </a:t>
            </a:r>
            <a:r>
              <a:rPr lang="en-US" dirty="0" err="1" smtClean="0"/>
              <a:t>maximiser</a:t>
            </a:r>
            <a:r>
              <a:rPr lang="en-US" dirty="0" smtClean="0"/>
              <a:t> le consensus</a:t>
            </a:r>
          </a:p>
          <a:p>
            <a:pPr lvl="1"/>
            <a:r>
              <a:rPr lang="en-US" dirty="0" err="1" smtClean="0"/>
              <a:t>S’assurer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bonne </a:t>
            </a:r>
            <a:r>
              <a:rPr lang="en-US" dirty="0" err="1" smtClean="0"/>
              <a:t>qualité</a:t>
            </a:r>
            <a:r>
              <a:rPr lang="en-US" dirty="0" smtClean="0"/>
              <a:t> technique et </a:t>
            </a:r>
            <a:r>
              <a:rPr lang="en-US" dirty="0" err="1" smtClean="0"/>
              <a:t>éditoriale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257029" lvl="2" indent="-457200">
              <a:buFont typeface="+mj-lt"/>
              <a:buAutoNum type="arabicPeriod"/>
            </a:pPr>
            <a:r>
              <a:rPr lang="en-US" b="1" dirty="0"/>
              <a:t>Working Draft</a:t>
            </a:r>
          </a:p>
          <a:p>
            <a:pPr marL="1257029" lvl="2" indent="-457200">
              <a:buFont typeface="+mj-lt"/>
              <a:buAutoNum type="arabicPeriod"/>
            </a:pPr>
            <a:r>
              <a:rPr lang="en-US" b="1" dirty="0"/>
              <a:t>Candidate Recommendation</a:t>
            </a:r>
          </a:p>
          <a:p>
            <a:pPr marL="1257029" lvl="2" indent="-457200">
              <a:buFont typeface="+mj-lt"/>
              <a:buAutoNum type="arabicPeriod"/>
            </a:pPr>
            <a:r>
              <a:rPr lang="en-US" b="1" dirty="0"/>
              <a:t>Proposed Recommendation</a:t>
            </a:r>
          </a:p>
          <a:p>
            <a:pPr marL="1257029" lvl="2" indent="-457200">
              <a:buFont typeface="+mj-lt"/>
              <a:buAutoNum type="arabicPeriod"/>
            </a:pPr>
            <a:r>
              <a:rPr lang="en-US" b="1" dirty="0"/>
              <a:t>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931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Avec les </a:t>
            </a:r>
            <a:r>
              <a:rPr lang="en-US" dirty="0" err="1" smtClean="0"/>
              <a:t>outils</a:t>
            </a:r>
            <a:r>
              <a:rPr lang="en-US" dirty="0" smtClean="0"/>
              <a:t> F12,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un point </a:t>
            </a:r>
            <a:r>
              <a:rPr lang="en-US" dirty="0" err="1" smtClean="0"/>
              <a:t>d’arrêt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2936398"/>
            <a:ext cx="1126012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1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fileList</a:t>
            </a:r>
            <a:r>
              <a:rPr lang="en-US" sz="2800" dirty="0" smtClean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objet</a:t>
            </a:r>
          </a:p>
          <a:p>
            <a:r>
              <a:rPr lang="en-US" dirty="0" err="1" smtClean="0"/>
              <a:t>Donc</a:t>
            </a:r>
            <a:r>
              <a:rPr lang="en-US" dirty="0"/>
              <a:t> </a:t>
            </a:r>
            <a:r>
              <a:rPr lang="en-US" dirty="0" smtClean="0"/>
              <a:t>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vraie</a:t>
            </a:r>
            <a:endParaRPr lang="en-US" sz="2800" dirty="0" smtClean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44" y="3490550"/>
            <a:ext cx="7595956" cy="23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71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En </a:t>
            </a:r>
            <a:r>
              <a:rPr lang="en-US" sz="2800" dirty="0" err="1" smtClean="0"/>
              <a:t>appuyant</a:t>
            </a:r>
            <a:r>
              <a:rPr lang="en-US" sz="2800" dirty="0" smtClean="0"/>
              <a:t> sur “Step Over” </a:t>
            </a:r>
            <a:r>
              <a:rPr lang="en-US" sz="2800" dirty="0" err="1" smtClean="0"/>
              <a:t>ou</a:t>
            </a:r>
            <a:r>
              <a:rPr lang="en-US" sz="2800" dirty="0" smtClean="0"/>
              <a:t> F10, </a:t>
            </a:r>
            <a:r>
              <a:rPr lang="en-US" sz="2800" dirty="0" err="1" smtClean="0"/>
              <a:t>ça</a:t>
            </a:r>
            <a:r>
              <a:rPr lang="en-US" sz="2800" dirty="0" smtClean="0"/>
              <a:t> </a:t>
            </a:r>
            <a:r>
              <a:rPr lang="en-US" sz="2800" dirty="0" err="1" smtClean="0"/>
              <a:t>avant</a:t>
            </a:r>
            <a:r>
              <a:rPr lang="en-US" sz="2800" dirty="0" smtClean="0"/>
              <a:t> </a:t>
            </a:r>
            <a:r>
              <a:rPr lang="en-US" sz="2800" dirty="0" err="1" smtClean="0"/>
              <a:t>dans</a:t>
            </a:r>
            <a:r>
              <a:rPr lang="en-US" sz="2800" dirty="0" smtClean="0"/>
              <a:t> la condition if</a:t>
            </a:r>
          </a:p>
          <a:p>
            <a:r>
              <a:rPr lang="en-US" sz="2800" dirty="0" smtClean="0"/>
              <a:t>La call stack </a:t>
            </a:r>
            <a:r>
              <a:rPr lang="en-US" sz="2800" dirty="0" err="1" smtClean="0"/>
              <a:t>affiche</a:t>
            </a:r>
            <a:r>
              <a:rPr lang="en-US" sz="2800" dirty="0" smtClean="0"/>
              <a:t> la function courante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49" y="3032910"/>
            <a:ext cx="9267548" cy="28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22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/>
              <a:t>Appuyez</a:t>
            </a:r>
            <a:r>
              <a:rPr lang="en-US" sz="2800" dirty="0" smtClean="0"/>
              <a:t> sur le </a:t>
            </a:r>
            <a:r>
              <a:rPr lang="en-US" sz="2800" dirty="0" err="1" smtClean="0"/>
              <a:t>bouton</a:t>
            </a:r>
            <a:r>
              <a:rPr lang="en-US" sz="2800" dirty="0" smtClean="0"/>
              <a:t> “Continued” en </a:t>
            </a:r>
            <a:r>
              <a:rPr lang="en-US" sz="2800" dirty="0" err="1" smtClean="0"/>
              <a:t>forme</a:t>
            </a:r>
            <a:r>
              <a:rPr lang="en-US" sz="2800" dirty="0" smtClean="0"/>
              <a:t> de fleche </a:t>
            </a:r>
            <a:r>
              <a:rPr lang="en-US" sz="2800" dirty="0" err="1" smtClean="0"/>
              <a:t>verte</a:t>
            </a:r>
            <a:r>
              <a:rPr lang="en-US" sz="2800" dirty="0" smtClean="0"/>
              <a:t> pour continuer </a:t>
            </a:r>
            <a:r>
              <a:rPr lang="en-US" sz="2800" dirty="0" err="1" smtClean="0"/>
              <a:t>l’execution</a:t>
            </a:r>
            <a:r>
              <a:rPr lang="en-US" sz="2800" dirty="0" smtClean="0"/>
              <a:t> du code sans debug</a:t>
            </a:r>
          </a:p>
          <a:p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sz="2800" dirty="0" smtClean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tableau,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vraie</a:t>
            </a:r>
            <a:endParaRPr lang="en-US" sz="2800" dirty="0" smtClean="0"/>
          </a:p>
          <a:p>
            <a:r>
              <a:rPr lang="en-US" sz="2800" dirty="0" smtClean="0"/>
              <a:t>Il </a:t>
            </a:r>
            <a:r>
              <a:rPr lang="en-US" sz="2800" dirty="0" err="1" smtClean="0"/>
              <a:t>faut</a:t>
            </a:r>
            <a:r>
              <a:rPr lang="en-US" sz="2800" dirty="0" smtClean="0"/>
              <a:t> tester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files.length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9991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files.length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9991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dropped: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files."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9991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61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err="1" smtClean="0"/>
              <a:t>d’arrêt</a:t>
            </a:r>
            <a:r>
              <a:rPr lang="en-US" dirty="0" smtClean="0"/>
              <a:t> </a:t>
            </a:r>
            <a:r>
              <a:rPr lang="en-US" dirty="0" err="1" smtClean="0"/>
              <a:t>conditionnel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479117" y="1851189"/>
            <a:ext cx="11325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err="1" smtClean="0"/>
              <a:t>d’arrêt</a:t>
            </a:r>
            <a:r>
              <a:rPr lang="en-US" dirty="0" smtClean="0"/>
              <a:t> </a:t>
            </a:r>
            <a:r>
              <a:rPr lang="en-US" dirty="0" err="1" smtClean="0"/>
              <a:t>conditionnel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expression JavaScript à </a:t>
            </a:r>
            <a:r>
              <a:rPr lang="en-US" dirty="0" err="1" smtClean="0"/>
              <a:t>évaluer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vérifiée</a:t>
            </a:r>
            <a:r>
              <a:rPr lang="en-US" dirty="0" smtClean="0"/>
              <a:t>, le point </a:t>
            </a:r>
            <a:r>
              <a:rPr lang="en-US" dirty="0" err="1" smtClean="0"/>
              <a:t>d’arrêt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déclenché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24" y="3094950"/>
            <a:ext cx="10148557" cy="30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7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err="1" smtClean="0"/>
              <a:t>d’arrêt</a:t>
            </a:r>
            <a:r>
              <a:rPr lang="en-US" dirty="0" smtClean="0"/>
              <a:t> </a:t>
            </a:r>
            <a:r>
              <a:rPr lang="en-US" dirty="0" err="1" smtClean="0"/>
              <a:t>basé</a:t>
            </a:r>
            <a:r>
              <a:rPr lang="en-US" dirty="0" smtClean="0"/>
              <a:t> sur un </a:t>
            </a:r>
            <a:r>
              <a:rPr lang="en-US" dirty="0" err="1" smtClean="0"/>
              <a:t>événement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3" y="2517143"/>
            <a:ext cx="1127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Débuguer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avec la console et le </a:t>
            </a:r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debugueur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Optimiser une page </a:t>
            </a:r>
            <a:r>
              <a:rPr lang="fr-FR" dirty="0" smtClean="0"/>
              <a:t>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2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 premier tab </a:t>
            </a:r>
            <a:r>
              <a:rPr lang="en-US" dirty="0" err="1" smtClean="0"/>
              <a:t>est</a:t>
            </a:r>
            <a:r>
              <a:rPr lang="en-US" dirty="0" smtClean="0"/>
              <a:t> le DOM Explorer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d’inspecter</a:t>
            </a:r>
            <a:r>
              <a:rPr lang="en-US" dirty="0" smtClean="0"/>
              <a:t> </a:t>
            </a:r>
            <a:r>
              <a:rPr lang="en-US" dirty="0" err="1" smtClean="0"/>
              <a:t>l’état</a:t>
            </a:r>
            <a:r>
              <a:rPr lang="en-US" dirty="0" smtClean="0"/>
              <a:t> courant du DOM de la page</a:t>
            </a:r>
          </a:p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choisir</a:t>
            </a:r>
            <a:r>
              <a:rPr lang="en-US" dirty="0" smtClean="0"/>
              <a:t> un </a:t>
            </a:r>
            <a:r>
              <a:rPr lang="en-US" dirty="0" err="1" smtClean="0"/>
              <a:t>élément</a:t>
            </a:r>
            <a:r>
              <a:rPr lang="en-US" dirty="0" smtClean="0"/>
              <a:t> et modifier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attributs</a:t>
            </a:r>
            <a:r>
              <a:rPr lang="en-US" dirty="0" smtClean="0"/>
              <a:t> et son style CSS</a:t>
            </a:r>
          </a:p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active la </a:t>
            </a:r>
            <a:r>
              <a:rPr lang="en-US" dirty="0" err="1" smtClean="0"/>
              <a:t>mise</a:t>
            </a:r>
            <a:r>
              <a:rPr lang="en-US" dirty="0" smtClean="0"/>
              <a:t> en </a:t>
            </a:r>
            <a:r>
              <a:rPr lang="en-US" dirty="0" err="1" smtClean="0"/>
              <a:t>surbrillance</a:t>
            </a:r>
            <a:r>
              <a:rPr lang="en-US" dirty="0" smtClean="0"/>
              <a:t> pour 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élément</a:t>
            </a:r>
            <a:r>
              <a:rPr lang="en-US" dirty="0" smtClean="0"/>
              <a:t> se </a:t>
            </a:r>
            <a:r>
              <a:rPr lang="en-US" dirty="0" err="1" smtClean="0"/>
              <a:t>situe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</a:p>
        </p:txBody>
      </p:sp>
    </p:spTree>
    <p:extLst>
      <p:ext uri="{BB962C8B-B14F-4D97-AF65-F5344CB8AC3E}">
        <p14:creationId xmlns:p14="http://schemas.microsoft.com/office/powerpoint/2010/main" val="39592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Working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Document pour </a:t>
            </a:r>
            <a:r>
              <a:rPr lang="en-US" b="0" dirty="0" err="1" smtClean="0"/>
              <a:t>une</a:t>
            </a:r>
            <a:r>
              <a:rPr lang="en-US" b="0" dirty="0" smtClean="0"/>
              <a:t> revue de la </a:t>
            </a:r>
            <a:r>
              <a:rPr lang="en-US" b="0" dirty="0" err="1" smtClean="0"/>
              <a:t>communauté</a:t>
            </a:r>
            <a:r>
              <a:rPr lang="en-US" b="0" dirty="0" smtClean="0"/>
              <a:t> qui </a:t>
            </a:r>
            <a:r>
              <a:rPr lang="en-US" b="0" dirty="0" err="1" smtClean="0"/>
              <a:t>défini</a:t>
            </a:r>
            <a:r>
              <a:rPr lang="en-US" b="0" dirty="0" smtClean="0"/>
              <a:t> les </a:t>
            </a:r>
            <a:r>
              <a:rPr lang="en-US" b="0" dirty="0" err="1" smtClean="0"/>
              <a:t>nouvelles</a:t>
            </a:r>
            <a:r>
              <a:rPr lang="en-US" b="0" dirty="0" smtClean="0"/>
              <a:t> specs</a:t>
            </a:r>
          </a:p>
          <a:p>
            <a:r>
              <a:rPr lang="en-US" dirty="0" err="1" smtClean="0"/>
              <a:t>Pratiquement</a:t>
            </a:r>
            <a:r>
              <a:rPr lang="en-US" dirty="0" smtClean="0"/>
              <a:t> tout le monde </a:t>
            </a:r>
            <a:r>
              <a:rPr lang="en-US" dirty="0" err="1" smtClean="0"/>
              <a:t>peut</a:t>
            </a:r>
            <a:r>
              <a:rPr lang="en-US" dirty="0" smtClean="0"/>
              <a:t> y </a:t>
            </a:r>
            <a:r>
              <a:rPr lang="en-US" dirty="0" err="1" smtClean="0"/>
              <a:t>apporter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modifications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non affecter le </a:t>
            </a:r>
            <a:r>
              <a:rPr lang="en-US" dirty="0" err="1" smtClean="0"/>
              <a:t>résultat</a:t>
            </a:r>
            <a:endParaRPr lang="en-US" dirty="0" smtClean="0"/>
          </a:p>
          <a:p>
            <a:r>
              <a:rPr lang="en-US" b="0" dirty="0" err="1" smtClean="0"/>
              <a:t>Tous</a:t>
            </a:r>
            <a:r>
              <a:rPr lang="en-US" b="0" dirty="0" smtClean="0"/>
              <a:t> les working drafts ne </a:t>
            </a:r>
            <a:r>
              <a:rPr lang="en-US" b="0" dirty="0" err="1" smtClean="0"/>
              <a:t>vont</a:t>
            </a:r>
            <a:r>
              <a:rPr lang="en-US" b="0" dirty="0" smtClean="0"/>
              <a:t> pas à </a:t>
            </a:r>
            <a:r>
              <a:rPr lang="en-US" b="0" dirty="0" err="1" smtClean="0"/>
              <a:t>l’étape</a:t>
            </a:r>
            <a:r>
              <a:rPr lang="en-US" b="0" dirty="0" smtClean="0"/>
              <a:t> </a:t>
            </a:r>
            <a:r>
              <a:rPr lang="en-US" b="0" dirty="0" err="1" smtClean="0"/>
              <a:t>suivante</a:t>
            </a:r>
            <a:endParaRPr lang="en-US" b="0" dirty="0" smtClean="0"/>
          </a:p>
          <a:p>
            <a:r>
              <a:rPr lang="en-US" dirty="0" smtClean="0"/>
              <a:t>Fortes chances de changers </a:t>
            </a:r>
            <a:r>
              <a:rPr lang="en-US" dirty="0" err="1" smtClean="0"/>
              <a:t>dans</a:t>
            </a:r>
            <a:r>
              <a:rPr lang="en-US" dirty="0" smtClean="0"/>
              <a:t> la version finale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10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1563348"/>
            <a:ext cx="11525250" cy="49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0" y="1694418"/>
            <a:ext cx="1128870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1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0" y="1706791"/>
            <a:ext cx="1128870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" y="1693055"/>
            <a:ext cx="1127917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5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08" y="1150710"/>
            <a:ext cx="8369860" cy="5291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Explorer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52" y="1359609"/>
            <a:ext cx="9658213" cy="45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5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Optimiser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</a:t>
            </a:r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votre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page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1264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d’inspecter</a:t>
            </a:r>
            <a:r>
              <a:rPr lang="en-US" dirty="0" smtClean="0"/>
              <a:t> le traffic entrant (</a:t>
            </a:r>
            <a:r>
              <a:rPr lang="en-US" dirty="0" err="1" smtClean="0"/>
              <a:t>vers</a:t>
            </a:r>
            <a:r>
              <a:rPr lang="en-US" dirty="0" smtClean="0"/>
              <a:t> le </a:t>
            </a:r>
            <a:r>
              <a:rPr lang="en-US" dirty="0" err="1" smtClean="0"/>
              <a:t>navigateur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Observe les </a:t>
            </a:r>
            <a:r>
              <a:rPr lang="en-US" dirty="0" err="1" smtClean="0"/>
              <a:t>entêtes</a:t>
            </a:r>
            <a:r>
              <a:rPr lang="en-US" dirty="0" smtClean="0"/>
              <a:t>, le JSON et les </a:t>
            </a:r>
            <a:r>
              <a:rPr lang="en-US" dirty="0" err="1" smtClean="0"/>
              <a:t>données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Utile pour </a:t>
            </a:r>
            <a:r>
              <a:rPr lang="en-US" dirty="0" err="1" smtClean="0"/>
              <a:t>débuguer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Ajax</a:t>
            </a:r>
          </a:p>
          <a:p>
            <a:r>
              <a:rPr lang="en-US" dirty="0" smtClean="0"/>
              <a:t>Utile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gros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qui </a:t>
            </a:r>
            <a:r>
              <a:rPr lang="en-US" dirty="0" err="1" smtClean="0"/>
              <a:t>pourraient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compréssés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881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Activez</a:t>
            </a:r>
            <a:r>
              <a:rPr lang="en-US" dirty="0" smtClean="0"/>
              <a:t> le monitoring de </a:t>
            </a:r>
            <a:r>
              <a:rPr lang="en-US" dirty="0" err="1" smtClean="0"/>
              <a:t>réseaux</a:t>
            </a:r>
            <a:r>
              <a:rPr lang="en-US" dirty="0" smtClean="0"/>
              <a:t> et </a:t>
            </a:r>
            <a:r>
              <a:rPr lang="en-US" dirty="0" err="1" smtClean="0"/>
              <a:t>rafraichissez</a:t>
            </a:r>
            <a:r>
              <a:rPr lang="en-US" dirty="0" smtClean="0"/>
              <a:t> la page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9551"/>
            <a:ext cx="10515600" cy="32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5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/>
              <a:t>Afficher</a:t>
            </a:r>
            <a:r>
              <a:rPr lang="en-US" sz="2800" dirty="0" smtClean="0"/>
              <a:t> la </a:t>
            </a:r>
            <a:r>
              <a:rPr lang="en-US" sz="2800" dirty="0" err="1" smtClean="0"/>
              <a:t>méthode</a:t>
            </a:r>
            <a:r>
              <a:rPr lang="en-US" sz="2800" dirty="0" smtClean="0"/>
              <a:t> HTTP et le </a:t>
            </a:r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dirty="0" smtClean="0"/>
              <a:t>Le type, la </a:t>
            </a:r>
            <a:r>
              <a:rPr lang="en-US" dirty="0" err="1" smtClean="0"/>
              <a:t>taille</a:t>
            </a:r>
            <a:r>
              <a:rPr lang="en-US" dirty="0" smtClean="0"/>
              <a:t> et le temps de download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8" y="3156231"/>
            <a:ext cx="10671139" cy="32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Candidate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Après que le working draft </a:t>
            </a:r>
            <a:r>
              <a:rPr lang="en-US" b="0" dirty="0" err="1" smtClean="0"/>
              <a:t>soit</a:t>
            </a:r>
            <a:r>
              <a:rPr lang="en-US" b="0" dirty="0" smtClean="0"/>
              <a:t> revue,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passe</a:t>
            </a:r>
            <a:r>
              <a:rPr lang="en-US" b="0" dirty="0" smtClean="0"/>
              <a:t> en CR</a:t>
            </a:r>
          </a:p>
          <a:p>
            <a:r>
              <a:rPr lang="en-US" dirty="0" smtClean="0"/>
              <a:t>Le W3C en </a:t>
            </a:r>
            <a:r>
              <a:rPr lang="en-US" dirty="0" err="1" smtClean="0"/>
              <a:t>entier</a:t>
            </a:r>
            <a:r>
              <a:rPr lang="en-US" dirty="0" smtClean="0"/>
              <a:t> </a:t>
            </a:r>
            <a:r>
              <a:rPr lang="en-US" dirty="0" err="1" smtClean="0"/>
              <a:t>donne</a:t>
            </a:r>
            <a:r>
              <a:rPr lang="en-US" dirty="0" smtClean="0"/>
              <a:t> son </a:t>
            </a:r>
            <a:r>
              <a:rPr lang="en-US" dirty="0" err="1" smtClean="0"/>
              <a:t>avis</a:t>
            </a:r>
            <a:endParaRPr lang="en-US" dirty="0" smtClean="0"/>
          </a:p>
          <a:p>
            <a:r>
              <a:rPr lang="en-US" b="0" dirty="0" smtClean="0"/>
              <a:t>Le working group </a:t>
            </a:r>
            <a:r>
              <a:rPr lang="en-US" b="0" dirty="0" err="1" smtClean="0"/>
              <a:t>travaille</a:t>
            </a:r>
            <a:r>
              <a:rPr lang="en-US" b="0" dirty="0" smtClean="0"/>
              <a:t> à </a:t>
            </a:r>
            <a:r>
              <a:rPr lang="en-US" b="0" dirty="0" err="1" smtClean="0"/>
              <a:t>améliorer</a:t>
            </a:r>
            <a:r>
              <a:rPr lang="en-US" b="0" dirty="0" smtClean="0"/>
              <a:t> </a:t>
            </a:r>
            <a:r>
              <a:rPr lang="en-US" b="0" dirty="0" err="1" smtClean="0"/>
              <a:t>l’implementation</a:t>
            </a:r>
            <a:endParaRPr lang="en-US" b="0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plupart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bloquées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moment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009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49" y="224284"/>
            <a:ext cx="11524432" cy="1063487"/>
          </a:xfrm>
        </p:spPr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/>
              <a:t>Vous</a:t>
            </a:r>
            <a:r>
              <a:rPr lang="en-US" sz="2800" dirty="0" smtClean="0"/>
              <a:t> </a:t>
            </a:r>
            <a:r>
              <a:rPr lang="en-US" sz="2800" dirty="0" err="1" smtClean="0"/>
              <a:t>pouvez</a:t>
            </a:r>
            <a:r>
              <a:rPr lang="en-US" sz="2800" dirty="0" smtClean="0"/>
              <a:t> </a:t>
            </a:r>
            <a:r>
              <a:rPr lang="en-US" sz="2800" dirty="0" err="1" smtClean="0"/>
              <a:t>trouver</a:t>
            </a:r>
            <a:r>
              <a:rPr lang="en-US" sz="2800" dirty="0" smtClean="0"/>
              <a:t> les </a:t>
            </a:r>
            <a:r>
              <a:rPr lang="en-US" sz="2800" dirty="0" err="1" smtClean="0"/>
              <a:t>erreurs</a:t>
            </a:r>
            <a:r>
              <a:rPr lang="en-US" sz="2800" dirty="0" smtClean="0"/>
              <a:t> server tells que 400, 404 et 500</a:t>
            </a:r>
          </a:p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que modernizr.js a </a:t>
            </a:r>
            <a:r>
              <a:rPr lang="en-US" dirty="0" err="1" smtClean="0"/>
              <a:t>été</a:t>
            </a:r>
            <a:r>
              <a:rPr lang="en-US" dirty="0" smtClean="0"/>
              <a:t> mal </a:t>
            </a:r>
            <a:r>
              <a:rPr lang="en-US" dirty="0" err="1" smtClean="0"/>
              <a:t>écris</a:t>
            </a:r>
            <a:r>
              <a:rPr lang="en-US" dirty="0" smtClean="0"/>
              <a:t> avec </a:t>
            </a:r>
            <a:r>
              <a:rPr lang="en-US" dirty="0" err="1" smtClean="0"/>
              <a:t>juste</a:t>
            </a:r>
            <a:r>
              <a:rPr lang="en-US" dirty="0" smtClean="0"/>
              <a:t> un .j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1CAF9-4461-454A-B702-D536C3775752}" type="slidenum">
              <a:rPr lang="en-US" smtClean="0"/>
              <a:t>70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3" y="2917825"/>
            <a:ext cx="11296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0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accéder</a:t>
            </a:r>
            <a:r>
              <a:rPr lang="en-US" dirty="0" smtClean="0"/>
              <a:t> aux details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3" y="2309395"/>
            <a:ext cx="11277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71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Optimisez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</a:t>
            </a:r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votre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page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57671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de debug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XMLHttpRequest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"https://api.twitter.com/1.1/search/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tweets.json?q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=%40twitterapi"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xhr.onreadystatechange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xhr.readyState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4)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200)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console.log(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xhr.responseText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4074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debug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Errur</a:t>
            </a:r>
            <a:r>
              <a:rPr lang="en-US" dirty="0" smtClean="0"/>
              <a:t> 400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1588"/>
            <a:ext cx="11277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58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debug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voyez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les </a:t>
            </a:r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à CORS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901"/>
            <a:ext cx="10515600" cy="32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80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mesurer</a:t>
            </a:r>
            <a:r>
              <a:rPr lang="en-US" dirty="0" smtClean="0"/>
              <a:t> les performances </a:t>
            </a:r>
            <a:r>
              <a:rPr lang="en-US" dirty="0" err="1" smtClean="0"/>
              <a:t>d’une</a:t>
            </a:r>
            <a:r>
              <a:rPr lang="en-US" dirty="0" smtClean="0"/>
              <a:t> page en rapport avec le temps de </a:t>
            </a:r>
            <a:r>
              <a:rPr lang="en-US" dirty="0" err="1" smtClean="0"/>
              <a:t>rendu</a:t>
            </a:r>
            <a:r>
              <a:rPr lang="en-US" dirty="0" smtClean="0"/>
              <a:t> de </a:t>
            </a:r>
            <a:r>
              <a:rPr lang="en-US" dirty="0" err="1" smtClean="0"/>
              <a:t>l’affichage</a:t>
            </a:r>
            <a:endParaRPr lang="en-US" dirty="0" smtClean="0"/>
          </a:p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emettre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propres</a:t>
            </a:r>
            <a:r>
              <a:rPr lang="en-US" dirty="0" smtClean="0"/>
              <a:t> </a:t>
            </a:r>
            <a:r>
              <a:rPr lang="en-US" dirty="0" err="1" smtClean="0"/>
              <a:t>marqueurs</a:t>
            </a:r>
            <a:endParaRPr lang="en-US" dirty="0" smtClean="0"/>
          </a:p>
          <a:p>
            <a:r>
              <a:rPr lang="en-US" dirty="0" smtClean="0"/>
              <a:t>Utile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goulets</a:t>
            </a:r>
            <a:r>
              <a:rPr lang="en-US" dirty="0" smtClean="0"/>
              <a:t> </a:t>
            </a:r>
            <a:r>
              <a:rPr lang="en-US" dirty="0" err="1" smtClean="0"/>
              <a:t>d’étranglement</a:t>
            </a:r>
            <a:r>
              <a:rPr lang="en-US" dirty="0" smtClean="0"/>
              <a:t> </a:t>
            </a:r>
            <a:r>
              <a:rPr lang="en-US" dirty="0" err="1" smtClean="0"/>
              <a:t>liés</a:t>
            </a:r>
            <a:r>
              <a:rPr lang="en-US" dirty="0" smtClean="0"/>
              <a:t> aux timers </a:t>
            </a:r>
            <a:r>
              <a:rPr lang="en-US" dirty="0" err="1" smtClean="0"/>
              <a:t>ou</a:t>
            </a:r>
            <a:r>
              <a:rPr lang="en-US" dirty="0" smtClean="0"/>
              <a:t> aux </a:t>
            </a:r>
            <a:r>
              <a:rPr lang="en-US" dirty="0" err="1" smtClean="0"/>
              <a:t>élément</a:t>
            </a:r>
            <a:r>
              <a:rPr lang="en-US" dirty="0" smtClean="0"/>
              <a:t> </a:t>
            </a:r>
            <a:r>
              <a:rPr lang="en-US" dirty="0" err="1" smtClean="0"/>
              <a:t>lourd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90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UI </a:t>
            </a:r>
            <a:r>
              <a:rPr lang="fr-FR" dirty="0" err="1" smtClean="0"/>
              <a:t>Responsiveness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6" y="1321454"/>
            <a:ext cx="9517198" cy="51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57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détecter</a:t>
            </a:r>
            <a:r>
              <a:rPr lang="en-US" dirty="0" smtClean="0"/>
              <a:t> les </a:t>
            </a:r>
            <a:r>
              <a:rPr lang="en-US" dirty="0" err="1" smtClean="0"/>
              <a:t>fuites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problèmes</a:t>
            </a:r>
            <a:r>
              <a:rPr lang="en-US" dirty="0" smtClean="0"/>
              <a:t> de </a:t>
            </a:r>
            <a:r>
              <a:rPr lang="en-US" dirty="0" err="1" smtClean="0"/>
              <a:t>mémoire</a:t>
            </a:r>
            <a:endParaRPr lang="en-US" dirty="0" smtClean="0"/>
          </a:p>
          <a:p>
            <a:r>
              <a:rPr lang="en-US" dirty="0" smtClean="0"/>
              <a:t>Un filter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</a:t>
            </a:r>
            <a:r>
              <a:rPr lang="en-US" dirty="0" err="1" smtClean="0"/>
              <a:t>appliquer</a:t>
            </a:r>
            <a:r>
              <a:rPr lang="en-US" dirty="0" smtClean="0"/>
              <a:t> pour identifier les </a:t>
            </a:r>
            <a:r>
              <a:rPr lang="en-US" dirty="0" err="1" smtClean="0"/>
              <a:t>éléments</a:t>
            </a:r>
            <a:r>
              <a:rPr lang="en-US" dirty="0" smtClean="0"/>
              <a:t> </a:t>
            </a:r>
            <a:r>
              <a:rPr lang="en-US" dirty="0" err="1" smtClean="0"/>
              <a:t>lourds</a:t>
            </a:r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99" y="2772569"/>
            <a:ext cx="6826250" cy="382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15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détaillées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pic>
        <p:nvPicPr>
          <p:cNvPr id="2050" name="Picture 2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5071"/>
            <a:ext cx="10231880" cy="56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10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Proposed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 smtClean="0"/>
              <a:t>Faite</a:t>
            </a:r>
            <a:r>
              <a:rPr lang="en-US" b="0" dirty="0" smtClean="0"/>
              <a:t> </a:t>
            </a:r>
            <a:r>
              <a:rPr lang="en-US" b="0" dirty="0" err="1" smtClean="0"/>
              <a:t>lorsqu’on</a:t>
            </a:r>
            <a:r>
              <a:rPr lang="en-US" b="0" dirty="0" smtClean="0"/>
              <a:t> a passé les 2 premières phases</a:t>
            </a:r>
          </a:p>
          <a:p>
            <a:r>
              <a:rPr lang="en-US" b="0" dirty="0" smtClean="0"/>
              <a:t>Le </a:t>
            </a:r>
            <a:r>
              <a:rPr lang="en-US" b="0" dirty="0" err="1" smtClean="0"/>
              <a:t>directeur</a:t>
            </a:r>
            <a:r>
              <a:rPr lang="en-US" b="0" dirty="0" smtClean="0"/>
              <a:t> du W3C </a:t>
            </a:r>
            <a:r>
              <a:rPr lang="en-US" b="0" dirty="0" err="1" smtClean="0"/>
              <a:t>pense</a:t>
            </a:r>
            <a:r>
              <a:rPr lang="en-US" b="0" dirty="0" smtClean="0"/>
              <a:t> que la spec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prête</a:t>
            </a:r>
            <a:r>
              <a:rPr lang="en-US" b="0" dirty="0" smtClean="0"/>
              <a:t> pour </a:t>
            </a:r>
            <a:r>
              <a:rPr lang="en-US" b="0" dirty="0" err="1" smtClean="0"/>
              <a:t>être</a:t>
            </a:r>
            <a:r>
              <a:rPr lang="en-US" b="0" dirty="0" smtClean="0"/>
              <a:t>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reco</a:t>
            </a:r>
            <a:r>
              <a:rPr lang="en-US" b="0" dirty="0" smtClean="0"/>
              <a:t> W3C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rarement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stade</a:t>
            </a:r>
            <a:endParaRPr lang="en-US" dirty="0" smtClean="0"/>
          </a:p>
          <a:p>
            <a:r>
              <a:rPr lang="en-US" dirty="0" err="1" smtClean="0"/>
              <a:t>Chaque</a:t>
            </a:r>
            <a:r>
              <a:rPr lang="en-US" dirty="0" smtClean="0"/>
              <a:t> modification </a:t>
            </a:r>
            <a:r>
              <a:rPr lang="en-US" dirty="0" err="1" smtClean="0"/>
              <a:t>devra</a:t>
            </a:r>
            <a:r>
              <a:rPr lang="en-US" dirty="0" smtClean="0"/>
              <a:t> passer par </a:t>
            </a:r>
            <a:r>
              <a:rPr lang="en-US" dirty="0" err="1" smtClean="0"/>
              <a:t>l’état</a:t>
            </a:r>
            <a:r>
              <a:rPr lang="en-US" dirty="0" smtClean="0"/>
              <a:t> de Working Draft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33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Optimisez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</a:t>
            </a:r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votre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page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68337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Debuguer</a:t>
            </a:r>
            <a:r>
              <a:rPr lang="fr-FR" dirty="0"/>
              <a:t> sur mobile avec </a:t>
            </a:r>
            <a:r>
              <a:rPr lang="fr-FR" dirty="0" smtClean="0"/>
              <a:t>Vorlon.js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7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Adaptatif</a:t>
            </a:r>
          </a:p>
          <a:p>
            <a:r>
              <a:rPr lang="fr-FR" dirty="0" smtClean="0"/>
              <a:t>Cross-plateformes</a:t>
            </a:r>
          </a:p>
          <a:p>
            <a:r>
              <a:rPr lang="fr-FR" dirty="0" smtClean="0"/>
              <a:t>Standard</a:t>
            </a:r>
          </a:p>
          <a:p>
            <a:r>
              <a:rPr lang="fr-FR" dirty="0" smtClean="0"/>
              <a:t>Touche un grand nombre de </a:t>
            </a:r>
            <a:r>
              <a:rPr lang="fr-FR" dirty="0" err="1" smtClean="0"/>
              <a:t>devices</a:t>
            </a:r>
            <a:endParaRPr lang="fr-FR" dirty="0"/>
          </a:p>
        </p:txBody>
      </p:sp>
      <p:grpSp>
        <p:nvGrpSpPr>
          <p:cNvPr id="5" name="Group 4"/>
          <p:cNvGrpSpPr/>
          <p:nvPr/>
        </p:nvGrpSpPr>
        <p:grpSpPr>
          <a:xfrm>
            <a:off x="3489296" y="4387642"/>
            <a:ext cx="7310599" cy="1166856"/>
            <a:chOff x="425845" y="3928897"/>
            <a:chExt cx="11286425" cy="2159583"/>
          </a:xfrm>
        </p:grpSpPr>
        <p:sp>
          <p:nvSpPr>
            <p:cNvPr id="6" name="Rectangle 5"/>
            <p:cNvSpPr/>
            <p:nvPr/>
          </p:nvSpPr>
          <p:spPr>
            <a:xfrm>
              <a:off x="425845" y="5292353"/>
              <a:ext cx="426878" cy="79612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fr-FR" sz="1836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9772" y="5171486"/>
              <a:ext cx="510896" cy="91699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fr-FR" sz="1836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7718" y="4922663"/>
              <a:ext cx="649526" cy="116581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fr-FR" sz="1836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4289" y="4922663"/>
              <a:ext cx="1701086" cy="116581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fr-FR" sz="1836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074783" y="4655029"/>
              <a:ext cx="1701086" cy="116581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fr-FR" sz="1836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65278" y="4362395"/>
              <a:ext cx="2235294" cy="1701089"/>
              <a:chOff x="5853668" y="3007392"/>
              <a:chExt cx="2191664" cy="166788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853669" y="3007392"/>
                <a:ext cx="2191663" cy="1502025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53668" y="4509418"/>
                <a:ext cx="2191663" cy="165860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057614" y="3928897"/>
              <a:ext cx="3654656" cy="2137991"/>
              <a:chOff x="8192367" y="2582355"/>
              <a:chExt cx="3583321" cy="209626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192367" y="2587232"/>
                <a:ext cx="2829245" cy="1938983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52338" y="4526215"/>
                <a:ext cx="509301" cy="152400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10371581" y="3271172"/>
                <a:ext cx="2092924" cy="715290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607614" y="2851902"/>
                <a:ext cx="168074" cy="1799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607614" y="3121449"/>
                <a:ext cx="168074" cy="1799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594061" y="3390996"/>
                <a:ext cx="168074" cy="179999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97"/>
                <a:endParaRPr lang="fr-FR" sz="1836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8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vient de le voir : F12 est parfait...</a:t>
            </a:r>
          </a:p>
          <a:p>
            <a:r>
              <a:rPr lang="fr-FR" dirty="0" smtClean="0"/>
              <a:t>Disponible partout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8" b="53829"/>
          <a:stretch/>
        </p:blipFill>
        <p:spPr>
          <a:xfrm>
            <a:off x="2217206" y="3671908"/>
            <a:ext cx="7970361" cy="23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r>
              <a:rPr lang="fr-FR" dirty="0" smtClean="0"/>
              <a:t> sur les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propriétaires</a:t>
            </a:r>
          </a:p>
          <a:p>
            <a:r>
              <a:rPr lang="fr-FR" dirty="0" err="1" smtClean="0"/>
              <a:t>WeinRe</a:t>
            </a:r>
            <a:endParaRPr lang="fr-FR" dirty="0" smtClean="0"/>
          </a:p>
          <a:p>
            <a:r>
              <a:rPr lang="fr-FR" dirty="0" smtClean="0"/>
              <a:t>Mauvaises expériences</a:t>
            </a:r>
          </a:p>
          <a:p>
            <a:r>
              <a:rPr lang="fr-FR" dirty="0" smtClean="0"/>
              <a:t>… très mauvaises…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07" y="4668138"/>
            <a:ext cx="2438095" cy="21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84095"/>
            <a:ext cx="12191999" cy="1210491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r>
              <a:rPr lang="fr-F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http://vorlonjs.io</a:t>
            </a:r>
            <a:endParaRPr lang="fr-FR" sz="48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1999131"/>
            <a:ext cx="12191999" cy="155089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fr-F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Remote</a:t>
            </a:r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web </a:t>
            </a:r>
            <a:r>
              <a:rPr lang="fr-F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</a:t>
            </a:r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</a:t>
            </a:r>
            <a:endParaRPr lang="fr-F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 browser </a:t>
            </a:r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cross </a:t>
            </a:r>
            <a:r>
              <a:rPr lang="fr-F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fr-F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9937" y="4185885"/>
            <a:ext cx="4381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Express.js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Socket.io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11" y="3661700"/>
            <a:ext cx="4457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913"/>
          <a:stretch/>
        </p:blipFill>
        <p:spPr>
          <a:xfrm>
            <a:off x="691949" y="2008094"/>
            <a:ext cx="10621510" cy="4395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119" y="737191"/>
            <a:ext cx="10731623" cy="10419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 plugins par défaut</a:t>
            </a:r>
          </a:p>
        </p:txBody>
      </p:sp>
    </p:spTree>
    <p:extLst>
      <p:ext uri="{BB962C8B-B14F-4D97-AF65-F5344CB8AC3E}">
        <p14:creationId xmlns:p14="http://schemas.microsoft.com/office/powerpoint/2010/main" val="25318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867" y="2397554"/>
            <a:ext cx="7823200" cy="2810547"/>
          </a:xfrm>
        </p:spPr>
        <p:txBody>
          <a:bodyPr>
            <a:normAutofit/>
          </a:bodyPr>
          <a:lstStyle/>
          <a:p>
            <a:r>
              <a:rPr lang="fr-FR" dirty="0" smtClean="0"/>
              <a:t>Utiliser vorlon.js</a:t>
            </a:r>
            <a:br>
              <a:rPr lang="fr-FR" dirty="0" smtClean="0"/>
            </a:br>
            <a:r>
              <a:rPr lang="fr-FR" dirty="0" smtClean="0"/>
              <a:t>Démo collaborative !</a:t>
            </a:r>
            <a:br>
              <a:rPr lang="fr-FR" dirty="0" smtClean="0"/>
            </a:br>
            <a:r>
              <a:rPr lang="fr-FR" dirty="0"/>
              <a:t>http://</a:t>
            </a:r>
            <a:r>
              <a:rPr lang="fr-FR" dirty="0" smtClean="0"/>
              <a:t>aka.ms/parisweb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3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087904"/>
            <a:ext cx="12191999" cy="1828802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 clone/fork </a:t>
            </a:r>
          </a:p>
          <a:p>
            <a:pPr algn="ctr"/>
            <a:r>
              <a:rPr lang="fr-F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</a:t>
            </a:r>
            <a:r>
              <a:rPr lang="fr-FR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microsoftdx</a:t>
            </a:r>
            <a:r>
              <a:rPr lang="fr-F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fr-FR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vorlonjs</a:t>
            </a:r>
            <a:endParaRPr lang="fr-FR" sz="28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2689415"/>
            <a:ext cx="5351929" cy="11205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–g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vorlon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vorlon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878539"/>
            <a:ext cx="12191999" cy="1828802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r>
              <a:rPr lang="fr-FR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Installer le serveur</a:t>
            </a:r>
            <a:endParaRPr lang="fr-FR" sz="40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9906" y="2796992"/>
            <a:ext cx="10291481" cy="11205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fr-F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="http://localhost:1337/vorlon.js"&gt;&lt;/script&gt;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878539"/>
            <a:ext cx="12191999" cy="1828802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r>
              <a:rPr lang="fr-FR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fr-F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Modifer</a:t>
            </a:r>
            <a:r>
              <a:rPr lang="fr-F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 site web à </a:t>
            </a:r>
            <a:r>
              <a:rPr lang="fr-F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debuger</a:t>
            </a:r>
            <a:endParaRPr lang="fr-FR" sz="40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87904"/>
            <a:ext cx="12191999" cy="1828802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 BAM c’est tout.</a:t>
            </a:r>
            <a:endParaRPr lang="fr-FR" sz="28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W3C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 smtClean="0"/>
              <a:t>Etape</a:t>
            </a:r>
            <a:r>
              <a:rPr lang="en-US" b="0" dirty="0" smtClean="0"/>
              <a:t> finale</a:t>
            </a:r>
          </a:p>
          <a:p>
            <a:r>
              <a:rPr lang="en-US" b="0" dirty="0" smtClean="0"/>
              <a:t>Un consensus </a:t>
            </a:r>
            <a:r>
              <a:rPr lang="en-US" b="0" dirty="0" err="1" smtClean="0"/>
              <a:t>étendu</a:t>
            </a:r>
            <a:r>
              <a:rPr lang="en-US" b="0" dirty="0" smtClean="0"/>
              <a:t> a </a:t>
            </a:r>
            <a:r>
              <a:rPr lang="en-US" b="0" dirty="0" err="1" smtClean="0"/>
              <a:t>été</a:t>
            </a:r>
            <a:r>
              <a:rPr lang="en-US" b="0" dirty="0" smtClean="0"/>
              <a:t> </a:t>
            </a:r>
            <a:r>
              <a:rPr lang="en-US" b="0" dirty="0" err="1" smtClean="0"/>
              <a:t>atteint</a:t>
            </a:r>
            <a:endParaRPr lang="en-US" b="0" dirty="0" smtClean="0"/>
          </a:p>
          <a:p>
            <a:r>
              <a:rPr lang="en-US" dirty="0" smtClean="0"/>
              <a:t>Le W3C et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membres</a:t>
            </a:r>
            <a:r>
              <a:rPr lang="en-US" dirty="0" smtClean="0"/>
              <a:t> </a:t>
            </a:r>
            <a:r>
              <a:rPr lang="en-US" dirty="0" err="1" smtClean="0"/>
              <a:t>pensent</a:t>
            </a:r>
            <a:r>
              <a:rPr lang="en-US" dirty="0" smtClean="0"/>
              <a:t> que le standard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 smtClean="0"/>
          </a:p>
          <a:p>
            <a:r>
              <a:rPr lang="en-US" dirty="0" err="1" smtClean="0"/>
              <a:t>Recommendé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implementation en </a:t>
            </a:r>
            <a:r>
              <a:rPr lang="en-US" dirty="0" err="1" smtClean="0"/>
              <a:t>tant</a:t>
            </a:r>
            <a:r>
              <a:rPr lang="en-US" dirty="0" smtClean="0"/>
              <a:t> que standard du web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11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r>
              <a:rPr lang="fr-F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</a:t>
            </a:r>
            <a:r>
              <a:rPr lang="fr-FR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fr-F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plugin</a:t>
            </a:r>
          </a:p>
          <a:p>
            <a:pPr algn="ctr"/>
            <a:r>
              <a:rPr lang="fr-F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http://bit.ly/vorlonplugin</a:t>
            </a:r>
          </a:p>
        </p:txBody>
      </p:sp>
    </p:spTree>
    <p:extLst>
      <p:ext uri="{BB962C8B-B14F-4D97-AF65-F5344CB8AC3E}">
        <p14:creationId xmlns:p14="http://schemas.microsoft.com/office/powerpoint/2010/main" val="32392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1999" cy="1210491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endParaRPr lang="fr-FR" sz="4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WebBrowser"/>
          <p:cNvGrpSpPr/>
          <p:nvPr/>
        </p:nvGrpSpPr>
        <p:grpSpPr>
          <a:xfrm>
            <a:off x="2393576" y="1452282"/>
            <a:ext cx="6929718" cy="4347882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/>
          <p:cNvSpPr/>
          <p:nvPr/>
        </p:nvSpPr>
        <p:spPr>
          <a:xfrm>
            <a:off x="3823386" y="4132729"/>
            <a:ext cx="4141694" cy="1183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23386" y="2387442"/>
            <a:ext cx="4141694" cy="1183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HTML/CSS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Curved Connector 44"/>
          <p:cNvCxnSpPr>
            <a:stCxn id="36" idx="1"/>
            <a:endCxn id="3" idx="1"/>
          </p:cNvCxnSpPr>
          <p:nvPr/>
        </p:nvCxnSpPr>
        <p:spPr>
          <a:xfrm rot="10800000" flipV="1">
            <a:off x="3823386" y="2979112"/>
            <a:ext cx="12700" cy="1745287"/>
          </a:xfrm>
          <a:prstGeom prst="curvedConnector3">
            <a:avLst>
              <a:gd name="adj1" fmla="val 6035291"/>
            </a:avLst>
          </a:prstGeom>
          <a:ln w="76200">
            <a:prstDash val="sys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web standard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8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WebBrowser"/>
          <p:cNvGrpSpPr/>
          <p:nvPr/>
        </p:nvGrpSpPr>
        <p:grpSpPr>
          <a:xfrm>
            <a:off x="8373034" y="1348575"/>
            <a:ext cx="3390961" cy="3661650"/>
            <a:chOff x="0" y="-58449"/>
            <a:chExt cx="9144000" cy="6916449"/>
          </a:xfrm>
        </p:grpSpPr>
        <p:sp>
          <p:nvSpPr>
            <p:cNvPr id="3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9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WindowTitle"/>
            <p:cNvSpPr txBox="1"/>
            <p:nvPr/>
          </p:nvSpPr>
          <p:spPr>
            <a:xfrm>
              <a:off x="22514" y="-58449"/>
              <a:ext cx="2840832" cy="39241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05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6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9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6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9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90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05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05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/>
          <p:cNvSpPr/>
          <p:nvPr/>
        </p:nvSpPr>
        <p:spPr>
          <a:xfrm>
            <a:off x="9138441" y="2680450"/>
            <a:ext cx="2169136" cy="1183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</a:t>
            </a:r>
          </a:p>
          <a:p>
            <a:pPr algn="ctr"/>
            <a:r>
              <a:rPr lang="fr-FR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fr-FR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Curved Connector 44"/>
          <p:cNvCxnSpPr>
            <a:stCxn id="98" idx="3"/>
            <a:endCxn id="3" idx="1"/>
          </p:cNvCxnSpPr>
          <p:nvPr/>
        </p:nvCxnSpPr>
        <p:spPr>
          <a:xfrm>
            <a:off x="7180729" y="3262495"/>
            <a:ext cx="1957712" cy="9626"/>
          </a:xfrm>
          <a:prstGeom prst="curvedConnector3">
            <a:avLst>
              <a:gd name="adj1" fmla="val 50000"/>
            </a:avLst>
          </a:prstGeom>
          <a:ln w="76200">
            <a:prstDash val="sys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8" name="WebBrowser"/>
          <p:cNvGrpSpPr/>
          <p:nvPr/>
        </p:nvGrpSpPr>
        <p:grpSpPr>
          <a:xfrm>
            <a:off x="524463" y="1404714"/>
            <a:ext cx="3390961" cy="3661650"/>
            <a:chOff x="0" y="-58449"/>
            <a:chExt cx="9144000" cy="6916449"/>
          </a:xfrm>
        </p:grpSpPr>
        <p:sp>
          <p:nvSpPr>
            <p:cNvPr id="6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9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0" name="WindowTitle"/>
            <p:cNvSpPr txBox="1"/>
            <p:nvPr/>
          </p:nvSpPr>
          <p:spPr>
            <a:xfrm>
              <a:off x="22514" y="-58449"/>
              <a:ext cx="2840832" cy="39241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05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Left Arrow 9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9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Right Arrow 9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9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90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05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05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Rectangle 35"/>
          <p:cNvSpPr/>
          <p:nvPr/>
        </p:nvSpPr>
        <p:spPr>
          <a:xfrm>
            <a:off x="1081664" y="2082554"/>
            <a:ext cx="2169136" cy="1168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 Display</a:t>
            </a:r>
          </a:p>
          <a:p>
            <a:pPr algn="ctr"/>
            <a:r>
              <a:rPr lang="fr-FR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HTML/CSS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011270" y="2577691"/>
            <a:ext cx="2169459" cy="1369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Vorlon.js server</a:t>
            </a:r>
          </a:p>
          <a:p>
            <a:pPr algn="ctr"/>
            <a:r>
              <a:rPr lang="fr-F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Socket.io</a:t>
            </a:r>
          </a:p>
        </p:txBody>
      </p:sp>
      <p:cxnSp>
        <p:nvCxnSpPr>
          <p:cNvPr id="99" name="Curved Connector 98"/>
          <p:cNvCxnSpPr>
            <a:stCxn id="120" idx="3"/>
            <a:endCxn id="98" idx="1"/>
          </p:cNvCxnSpPr>
          <p:nvPr/>
        </p:nvCxnSpPr>
        <p:spPr>
          <a:xfrm flipV="1">
            <a:off x="3250800" y="3262495"/>
            <a:ext cx="1760470" cy="745564"/>
          </a:xfrm>
          <a:prstGeom prst="curvedConnector3">
            <a:avLst>
              <a:gd name="adj1" fmla="val 50000"/>
            </a:avLst>
          </a:prstGeom>
          <a:ln w="76200">
            <a:prstDash val="sysDot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6133" y="5145737"/>
            <a:ext cx="27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Vorlon.js Dashboard</a:t>
            </a:r>
            <a:endParaRPr lang="fr-F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302077" y="5145737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Debugged</a:t>
            </a:r>
            <a:r>
              <a:rPr lang="fr-FR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</a:t>
            </a:r>
            <a:endParaRPr lang="fr-F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81664" y="3416388"/>
            <a:ext cx="2169136" cy="1183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fr-FR" sz="2000" dirty="0" err="1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receiver</a:t>
            </a:r>
            <a:endParaRPr lang="fr-FR" sz="2000" dirty="0" smtClean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FR" sz="20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fr-FR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Plugin Vorlon.js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</p:spPr>
        <p:txBody>
          <a:bodyPr wrap="square" lIns="365760" rtlCol="0" anchor="ctr">
            <a:noAutofit/>
          </a:bodyPr>
          <a:lstStyle/>
          <a:p>
            <a:pPr algn="ctr"/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mydevice.io</a:t>
            </a:r>
            <a:br>
              <a:rPr lang="fr-FR" dirty="0"/>
            </a:br>
            <a:r>
              <a:rPr lang="fr-FR" dirty="0" smtClean="0"/>
              <a:t>Plugin simple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5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Tester sur tous les </a:t>
            </a:r>
            <a:r>
              <a:rPr lang="fr-FR" dirty="0" smtClean="0"/>
              <a:t>navigateurs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2510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votre site 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Vous voulez développer pour le web (pas pour un seul navigateur)</a:t>
            </a:r>
          </a:p>
          <a:p>
            <a:pPr lvl="1"/>
            <a:r>
              <a:rPr lang="fr-FR" dirty="0" smtClean="0"/>
              <a:t>Vous voulez atteindre toutes les personnes sur la planète</a:t>
            </a:r>
          </a:p>
          <a:p>
            <a:pPr lvl="1"/>
            <a:r>
              <a:rPr lang="fr-FR" dirty="0" smtClean="0"/>
              <a:t>Vous voulez donner la meilleure expérience possible</a:t>
            </a:r>
          </a:p>
          <a:p>
            <a:pPr lvl="1"/>
            <a:r>
              <a:rPr lang="fr-FR" dirty="0" smtClean="0"/>
              <a:t>Quelques personnes n’ont pas la dernier version des navigateurs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smtClean="0"/>
              <a:t>Comment ?</a:t>
            </a:r>
          </a:p>
          <a:p>
            <a:pPr lvl="1"/>
            <a:r>
              <a:rPr lang="fr-FR" dirty="0" smtClean="0"/>
              <a:t>Avoir plusieurs machine avec toutes les version de tous les navigateurs (non recommandé)</a:t>
            </a:r>
          </a:p>
          <a:p>
            <a:pPr lvl="1"/>
            <a:r>
              <a:rPr lang="fr-FR" dirty="0" smtClean="0"/>
              <a:t>Utiliser des outils et des </a:t>
            </a:r>
            <a:r>
              <a:rPr lang="fr-FR" dirty="0" err="1" smtClean="0"/>
              <a:t>helpers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50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Où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outils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ami</a:t>
            </a:r>
            <a:r>
              <a:rPr lang="en-US" dirty="0" smtClean="0"/>
              <a:t> pour tester </a:t>
            </a:r>
            <a:r>
              <a:rPr lang="en-US" dirty="0" err="1" smtClean="0"/>
              <a:t>toutes</a:t>
            </a:r>
            <a:r>
              <a:rPr lang="en-US" dirty="0" smtClean="0"/>
              <a:t> les version de IE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www.modern.ie</a:t>
            </a:r>
            <a:endParaRPr lang="en-US" dirty="0" smtClean="0"/>
          </a:p>
          <a:p>
            <a:r>
              <a:rPr lang="en-US" dirty="0" smtClean="0"/>
              <a:t>3 types </a:t>
            </a:r>
            <a:r>
              <a:rPr lang="en-US" dirty="0" err="1" smtClean="0"/>
              <a:t>d’outils</a:t>
            </a:r>
            <a:endParaRPr lang="en-US" dirty="0" smtClean="0"/>
          </a:p>
          <a:p>
            <a:pPr lvl="1"/>
            <a:r>
              <a:rPr lang="en-US" dirty="0" smtClean="0"/>
              <a:t>Machines </a:t>
            </a:r>
            <a:r>
              <a:rPr lang="en-US" dirty="0" err="1" smtClean="0"/>
              <a:t>virtuelles</a:t>
            </a:r>
            <a:r>
              <a:rPr lang="en-US" dirty="0" smtClean="0"/>
              <a:t> à </a:t>
            </a:r>
            <a:r>
              <a:rPr lang="en-US" dirty="0" err="1" smtClean="0"/>
              <a:t>télécharger</a:t>
            </a:r>
            <a:r>
              <a:rPr lang="en-US" dirty="0" smtClean="0"/>
              <a:t> (IE6 à IE11)</a:t>
            </a:r>
          </a:p>
          <a:p>
            <a:pPr lvl="1"/>
            <a:r>
              <a:rPr lang="en-US" dirty="0" smtClean="0"/>
              <a:t>RemoteApp </a:t>
            </a:r>
            <a:r>
              <a:rPr lang="en-US" dirty="0" err="1" smtClean="0"/>
              <a:t>utilisant</a:t>
            </a:r>
            <a:r>
              <a:rPr lang="en-US" dirty="0" smtClean="0"/>
              <a:t> Azure (version à distance de IE11)</a:t>
            </a:r>
          </a:p>
          <a:p>
            <a:pPr lvl="1"/>
            <a:r>
              <a:rPr lang="en-US" dirty="0" err="1" smtClean="0"/>
              <a:t>Scanneur</a:t>
            </a:r>
            <a:r>
              <a:rPr lang="en-US" dirty="0" smtClean="0"/>
              <a:t> de site pour </a:t>
            </a:r>
            <a:r>
              <a:rPr lang="en-US" dirty="0" err="1" smtClean="0"/>
              <a:t>obtenir</a:t>
            </a:r>
            <a:r>
              <a:rPr lang="en-US" dirty="0" smtClean="0"/>
              <a:t> des </a:t>
            </a:r>
            <a:r>
              <a:rPr lang="en-US" dirty="0" err="1" smtClean="0"/>
              <a:t>conseils</a:t>
            </a:r>
            <a:r>
              <a:rPr lang="en-US" dirty="0" smtClean="0"/>
              <a:t> sur comment render </a:t>
            </a:r>
            <a:r>
              <a:rPr lang="en-US" dirty="0" err="1" smtClean="0"/>
              <a:t>votre</a:t>
            </a:r>
            <a:r>
              <a:rPr lang="en-US" dirty="0" smtClean="0"/>
              <a:t> site web compatible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RemoteApp</a:t>
            </a:r>
            <a:r>
              <a:rPr lang="fr-FR" dirty="0" smtClean="0"/>
              <a:t> IE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Utilise</a:t>
            </a:r>
            <a:r>
              <a:rPr lang="en-US" dirty="0" smtClean="0"/>
              <a:t> Azure</a:t>
            </a:r>
          </a:p>
          <a:p>
            <a:r>
              <a:rPr lang="en-US" dirty="0" err="1" smtClean="0"/>
              <a:t>Compatibilité</a:t>
            </a:r>
            <a:endParaRPr lang="en-US" dirty="0" smtClean="0"/>
          </a:p>
          <a:p>
            <a:pPr lvl="1"/>
            <a:r>
              <a:rPr lang="en-US" sz="2000" dirty="0" smtClean="0"/>
              <a:t>Windows</a:t>
            </a:r>
          </a:p>
          <a:p>
            <a:pPr lvl="1"/>
            <a:r>
              <a:rPr lang="en-US" sz="2000" dirty="0" smtClean="0"/>
              <a:t>Mac</a:t>
            </a:r>
          </a:p>
          <a:p>
            <a:pPr lvl="1"/>
            <a:r>
              <a:rPr lang="en-US" sz="2000" dirty="0" smtClean="0"/>
              <a:t>iOS</a:t>
            </a:r>
          </a:p>
          <a:p>
            <a:pPr lvl="1"/>
            <a:r>
              <a:rPr lang="en-US" sz="2000" dirty="0" smtClean="0"/>
              <a:t>Android</a:t>
            </a:r>
          </a:p>
          <a:p>
            <a:pPr lvl="1"/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44" y="2154319"/>
            <a:ext cx="8064825" cy="452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14" y="214174"/>
            <a:ext cx="3097609" cy="2348103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rot="10800000">
            <a:off x="5737895" y="1637896"/>
            <a:ext cx="2480930" cy="695755"/>
          </a:xfrm>
          <a:prstGeom prst="bentUp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scanner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9413" y="1388226"/>
            <a:ext cx="4086261" cy="52903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Scannez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Donne des </a:t>
            </a:r>
            <a:r>
              <a:rPr lang="en-US" dirty="0" err="1" smtClean="0"/>
              <a:t>conseils</a:t>
            </a:r>
            <a:endParaRPr lang="en-US" dirty="0" smtClean="0"/>
          </a:p>
          <a:p>
            <a:pPr lvl="1"/>
            <a:r>
              <a:rPr lang="en-US" sz="1600" dirty="0" smtClean="0"/>
              <a:t>CSS rules</a:t>
            </a:r>
          </a:p>
          <a:p>
            <a:pPr lvl="1"/>
            <a:r>
              <a:rPr lang="en-US" sz="1600" dirty="0" smtClean="0"/>
              <a:t>Browser detection</a:t>
            </a:r>
          </a:p>
          <a:p>
            <a:pPr lvl="1"/>
            <a:r>
              <a:rPr lang="en-US" sz="1600" dirty="0" smtClean="0"/>
              <a:t>HTML5 </a:t>
            </a:r>
          </a:p>
          <a:p>
            <a:pPr lvl="1"/>
            <a:r>
              <a:rPr lang="en-US" sz="1600" dirty="0" smtClean="0"/>
              <a:t>Etc.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62" y="1388226"/>
            <a:ext cx="7846138" cy="43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dirty="0" err="1" smtClean="0">
                <a:solidFill>
                  <a:srgbClr val="454545"/>
                </a:solidFill>
                <a:cs typeface="Segoe UI"/>
              </a:rPr>
              <a:t>Utiliser</a:t>
            </a:r>
            <a:r>
              <a:rPr lang="en-US" sz="2400" b="0" dirty="0" smtClean="0">
                <a:solidFill>
                  <a:srgbClr val="454545"/>
                </a:solidFill>
                <a:cs typeface="Segoe UI"/>
              </a:rPr>
              <a:t> moden.ie</a:t>
            </a:r>
            <a:endParaRPr lang="en-US" dirty="0">
              <a:solidFill>
                <a:srgbClr val="454545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523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2857</Words>
  <Application>Microsoft Office PowerPoint</Application>
  <PresentationFormat>Widescreen</PresentationFormat>
  <Paragraphs>576</Paragraphs>
  <Slides>102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Arial Black</vt:lpstr>
      <vt:lpstr>Calibri</vt:lpstr>
      <vt:lpstr>Consolas</vt:lpstr>
      <vt:lpstr>Segoe UI</vt:lpstr>
      <vt:lpstr>Segoe UI Light</vt:lpstr>
      <vt:lpstr>Wingdings</vt:lpstr>
      <vt:lpstr>Office Theme</vt:lpstr>
      <vt:lpstr>Dev web : débug et bonnes pratiques</vt:lpstr>
      <vt:lpstr>Agenda</vt:lpstr>
      <vt:lpstr>Les standards du web</vt:lpstr>
      <vt:lpstr>Overview</vt:lpstr>
      <vt:lpstr>Processus de standardisation</vt:lpstr>
      <vt:lpstr>1. Working Draft</vt:lpstr>
      <vt:lpstr>2. Candidate Recommendation</vt:lpstr>
      <vt:lpstr>3. Proposed Recommendation</vt:lpstr>
      <vt:lpstr>4. W3C Recommendation</vt:lpstr>
      <vt:lpstr>Prefixes des éditeurs</vt:lpstr>
      <vt:lpstr>Standards actuels</vt:lpstr>
      <vt:lpstr>Exemples de standards</vt:lpstr>
      <vt:lpstr>Comment contribuer au W3C</vt:lpstr>
      <vt:lpstr>Divergences d’opinions</vt:lpstr>
      <vt:lpstr>WHATWG</vt:lpstr>
      <vt:lpstr>Browser Detection</vt:lpstr>
      <vt:lpstr>User Agent Sniffing</vt:lpstr>
      <vt:lpstr>UA Sniffing Example</vt:lpstr>
      <vt:lpstr>Browser Detection</vt:lpstr>
      <vt:lpstr>Détection de fonctionnalités</vt:lpstr>
      <vt:lpstr>Exemple basique</vt:lpstr>
      <vt:lpstr>Checker des implementations spécifiques</vt:lpstr>
      <vt:lpstr>Débuguer avec la console et le débugger JavaScript</vt:lpstr>
      <vt:lpstr>Qu’est-ce que la console?</vt:lpstr>
      <vt:lpstr>Rapide historique dans IE</vt:lpstr>
      <vt:lpstr>Ouvrir la console</vt:lpstr>
      <vt:lpstr>Voir les erreurs</vt:lpstr>
      <vt:lpstr>Utilisation basique des logs</vt:lpstr>
      <vt:lpstr>Utilisation basique des logs</vt:lpstr>
      <vt:lpstr>Loguer une variable</vt:lpstr>
      <vt:lpstr>Loguer une variable</vt:lpstr>
      <vt:lpstr>Inspecter des objets</vt:lpstr>
      <vt:lpstr>Inspecter des objets</vt:lpstr>
      <vt:lpstr>Débuguer avec la console</vt:lpstr>
      <vt:lpstr>Exécuter du code dans la console</vt:lpstr>
      <vt:lpstr>Loguer dans l’application</vt:lpstr>
      <vt:lpstr>Loguer dans l’application</vt:lpstr>
      <vt:lpstr>Logging in Applications</vt:lpstr>
      <vt:lpstr>Loguer des variables</vt:lpstr>
      <vt:lpstr>Debugging with the console and the debugger windows</vt:lpstr>
      <vt:lpstr>Vérifier le temps d’exécution</vt:lpstr>
      <vt:lpstr>Grouper des messages</vt:lpstr>
      <vt:lpstr>Supprimer les logs non nécessaires</vt:lpstr>
      <vt:lpstr>Supprimer les logs non-nécessaires</vt:lpstr>
      <vt:lpstr>Déboguer avec la console</vt:lpstr>
      <vt:lpstr>Debugger</vt:lpstr>
      <vt:lpstr>Exemple</vt:lpstr>
      <vt:lpstr>Exemple</vt:lpstr>
      <vt:lpstr>Exemple</vt:lpstr>
      <vt:lpstr>Exemple</vt:lpstr>
      <vt:lpstr>Exemple</vt:lpstr>
      <vt:lpstr>Exemple</vt:lpstr>
      <vt:lpstr>Exemple</vt:lpstr>
      <vt:lpstr>Point d’arrêt conditionnel</vt:lpstr>
      <vt:lpstr>Point d’arrêt conditionnel</vt:lpstr>
      <vt:lpstr>Point d’arrêt basé sur un événement</vt:lpstr>
      <vt:lpstr>Débuguer avec la console et le debugueur</vt:lpstr>
      <vt:lpstr>Optimiser une page web</vt:lpstr>
      <vt:lpstr>DOM Explorer</vt:lpstr>
      <vt:lpstr>DOM Explorer</vt:lpstr>
      <vt:lpstr>DOM Explorer</vt:lpstr>
      <vt:lpstr>DOM Explorer</vt:lpstr>
      <vt:lpstr>DOM Explorer</vt:lpstr>
      <vt:lpstr>DOM Explorer</vt:lpstr>
      <vt:lpstr>DOM Explorer</vt:lpstr>
      <vt:lpstr>Optimiser votre page</vt:lpstr>
      <vt:lpstr>Network </vt:lpstr>
      <vt:lpstr>Network</vt:lpstr>
      <vt:lpstr>Network</vt:lpstr>
      <vt:lpstr>Network</vt:lpstr>
      <vt:lpstr>Network</vt:lpstr>
      <vt:lpstr>Optimisez votre page</vt:lpstr>
      <vt:lpstr>Exemple de debug Ajax</vt:lpstr>
      <vt:lpstr>Exemple de debug Ajax</vt:lpstr>
      <vt:lpstr>Exemple de debug Ajax</vt:lpstr>
      <vt:lpstr>UI Responsiveness</vt:lpstr>
      <vt:lpstr>UI Responsiveness diagrams</vt:lpstr>
      <vt:lpstr>Memory profiler</vt:lpstr>
      <vt:lpstr>Données détaillées</vt:lpstr>
      <vt:lpstr>Optimisez votre page</vt:lpstr>
      <vt:lpstr>Debuguer sur mobile avec Vorlon.js</vt:lpstr>
      <vt:lpstr>Le web</vt:lpstr>
      <vt:lpstr>Le debug </vt:lpstr>
      <vt:lpstr>Debug sur les mobiles</vt:lpstr>
      <vt:lpstr>PowerPoint Presentation</vt:lpstr>
      <vt:lpstr>PowerPoint Presentation</vt:lpstr>
      <vt:lpstr>Utiliser vorlon.js Démo collaborative ! http://aka.ms/parisweb </vt:lpstr>
      <vt:lpstr>PowerPoint Presentation</vt:lpstr>
      <vt:lpstr>PowerPoint Presentation</vt:lpstr>
      <vt:lpstr>PowerPoint Presentation</vt:lpstr>
      <vt:lpstr>Développement web standard</vt:lpstr>
      <vt:lpstr>Plugin Vorlon.js</vt:lpstr>
      <vt:lpstr>mydevice.io Plugin simple </vt:lpstr>
      <vt:lpstr>Tester sur tous les navigateurs</vt:lpstr>
      <vt:lpstr>Tester votre site web</vt:lpstr>
      <vt:lpstr>Où trouver les bons outils</vt:lpstr>
      <vt:lpstr>RemoteApp IE</vt:lpstr>
      <vt:lpstr>Site scanner</vt:lpstr>
      <vt:lpstr>Utiliser moden.ie</vt:lpstr>
      <vt:lpstr>BrowserStack</vt:lpstr>
      <vt:lpstr>BrowserStack</vt:lpstr>
      <vt:lpstr>Tester sur tous les navigateurs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2015-10-27T21:45:16Z</dcterms:created>
  <dcterms:modified xsi:type="dcterms:W3CDTF">2015-10-27T21:45:23Z</dcterms:modified>
</cp:coreProperties>
</file>