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2"/>
  </p:notesMasterIdLst>
  <p:handoutMasterIdLst>
    <p:handoutMasterId r:id="rId23"/>
  </p:handoutMasterIdLst>
  <p:sldIdLst>
    <p:sldId id="283" r:id="rId5"/>
    <p:sldId id="264" r:id="rId6"/>
    <p:sldId id="267" r:id="rId7"/>
    <p:sldId id="285" r:id="rId8"/>
    <p:sldId id="286" r:id="rId9"/>
    <p:sldId id="287" r:id="rId10"/>
    <p:sldId id="270" r:id="rId11"/>
    <p:sldId id="279" r:id="rId12"/>
    <p:sldId id="271" r:id="rId13"/>
    <p:sldId id="272" r:id="rId14"/>
    <p:sldId id="274" r:id="rId15"/>
    <p:sldId id="276" r:id="rId16"/>
    <p:sldId id="275" r:id="rId17"/>
    <p:sldId id="277" r:id="rId18"/>
    <p:sldId id="268" r:id="rId19"/>
    <p:sldId id="281" r:id="rId20"/>
    <p:sldId id="284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67"/>
            <p14:sldId id="285"/>
            <p14:sldId id="286"/>
            <p14:sldId id="287"/>
            <p14:sldId id="270"/>
            <p14:sldId id="279"/>
            <p14:sldId id="271"/>
            <p14:sldId id="272"/>
            <p14:sldId id="274"/>
            <p14:sldId id="276"/>
            <p14:sldId id="275"/>
            <p14:sldId id="277"/>
            <p14:sldId id="268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97F"/>
    <a:srgbClr val="9B4F96"/>
    <a:srgbClr val="A5397D"/>
    <a:srgbClr val="505050"/>
    <a:srgbClr val="4DAB88"/>
    <a:srgbClr val="417B6A"/>
    <a:srgbClr val="9F568D"/>
    <a:srgbClr val="4A304F"/>
    <a:srgbClr val="5C2D91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4325" autoAdjust="0"/>
  </p:normalViewPr>
  <p:slideViewPr>
    <p:cSldViewPr>
      <p:cViewPr varScale="1">
        <p:scale>
          <a:sx n="73" d="100"/>
          <a:sy n="73" d="100"/>
        </p:scale>
        <p:origin x="83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6/10/2015 1:36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.NET</a:t>
            </a:r>
            <a:r>
              <a:rPr lang="fr-FR" baseline="0" dirty="0" smtClean="0"/>
              <a:t> 2015 : « vague »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Framework</a:t>
            </a:r>
            <a:r>
              <a:rPr lang="fr-FR" baseline="0" dirty="0" smtClean="0"/>
              <a:t> 4.6 : évolution naturelle mineure (200 Mo)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.NET Core 5 : nouvelle base, pour un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open source, cross </a:t>
            </a:r>
            <a:r>
              <a:rPr lang="fr-FR" baseline="0" dirty="0" err="1" smtClean="0"/>
              <a:t>platform</a:t>
            </a:r>
            <a:r>
              <a:rPr lang="fr-FR" baseline="0" dirty="0" smtClean="0"/>
              <a:t>, modulaire, … (11 Mo)</a:t>
            </a:r>
            <a:endParaRPr lang="fr-FR" baseline="0" dirty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la partie serveur qui nous intéresse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certain nombre d’outils communs, comme le compilateur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les </a:t>
            </a:r>
            <a:r>
              <a:rPr lang="fr-FR" baseline="0" dirty="0" err="1" smtClean="0"/>
              <a:t>languages</a:t>
            </a:r>
            <a:r>
              <a:rPr lang="fr-FR" baseline="0" dirty="0" smtClean="0"/>
              <a:t>, le JIT, le gestionnaire de package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Open Source sur GitHub/Net, via la .NET </a:t>
            </a:r>
            <a:r>
              <a:rPr lang="fr-FR" baseline="0" dirty="0" err="1" smtClean="0"/>
              <a:t>Foundation</a:t>
            </a:r>
            <a:r>
              <a:rPr lang="fr-FR" baseline="0" dirty="0" smtClean="0"/>
              <a:t>. Go Fork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Présence de ASP.NET 4,6, contenant la nouvelle version de </a:t>
            </a:r>
            <a:r>
              <a:rPr lang="fr-FR" baseline="0" dirty="0" err="1" smtClean="0"/>
              <a:t>WebForms</a:t>
            </a:r>
            <a:r>
              <a:rPr lang="fr-FR" baseline="0" dirty="0" smtClean="0"/>
              <a:t> (HTTP/2, support de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Async</a:t>
            </a:r>
            <a:r>
              <a:rPr lang="fr-FR" baseline="0" dirty="0" smtClean="0"/>
              <a:t> Model Binding)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4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1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Pipeline http modulaire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On a rien par défaut,</a:t>
            </a:r>
            <a:r>
              <a:rPr lang="fr-FR" baseline="0" dirty="0" smtClean="0"/>
              <a:t> et on ajoute ce dont on a besoin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Basé sur des</a:t>
            </a:r>
            <a:r>
              <a:rPr lang="fr-FR" baseline="0" dirty="0" smtClean="0"/>
              <a:t> middleware, comme OWIN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Gestion des fichiers statiques, choix du modèle de configuration, Framework MVC,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, …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Avantage : plus léger par défaut, plus de sécurité, mises à jour plus fréquentes avec moins d’impact sur le reste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Cloud-</a:t>
            </a:r>
            <a:r>
              <a:rPr lang="fr-FR" baseline="0" dirty="0" err="1" smtClean="0"/>
              <a:t>Ready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Le cloud n’existait pas au début </a:t>
            </a:r>
            <a:r>
              <a:rPr lang="fr-FR" baseline="0" dirty="0" err="1" smtClean="0"/>
              <a:t>d’ASP.Net</a:t>
            </a:r>
            <a:r>
              <a:rPr lang="fr-FR" baseline="0" dirty="0" smtClean="0"/>
              <a:t>, donc certains points peuvent poser des difficultés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sessions, configuration, </a:t>
            </a:r>
            <a:r>
              <a:rPr lang="fr-FR" baseline="0" dirty="0" err="1" smtClean="0"/>
              <a:t>logging</a:t>
            </a:r>
            <a:endParaRPr lang="fr-FR" baseline="0" dirty="0" smtClean="0"/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Tout cela facilité grâce à la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Injection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Déploiement facilité (vrai </a:t>
            </a:r>
            <a:r>
              <a:rPr lang="fr-FR" dirty="0" err="1" smtClean="0"/>
              <a:t>side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récupération de packages auto, …)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Parler des updates qui peuvent </a:t>
            </a:r>
            <a:r>
              <a:rPr lang="fr-FR" baseline="0" dirty="0" err="1" smtClean="0"/>
              <a:t>breaker</a:t>
            </a:r>
            <a:r>
              <a:rPr lang="fr-FR" baseline="0" dirty="0" smtClean="0"/>
              <a:t> plusieurs applications, ce qui empêchait Microsoft de corriger les </a:t>
            </a:r>
            <a:r>
              <a:rPr lang="fr-FR" baseline="0" dirty="0" err="1" smtClean="0"/>
              <a:t>fixs</a:t>
            </a:r>
            <a:r>
              <a:rPr lang="fr-FR" baseline="0" dirty="0" smtClean="0"/>
              <a:t> qu’ils auraient dû,…</a:t>
            </a:r>
          </a:p>
          <a:p>
            <a:pPr marL="388712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Vrai Open Source, avec engouement de la communauté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Repos réellement utilisés par l’équipe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Premier Pull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de la communauté dès les premières heures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Cycles de dev optimisés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Plus de compilation sur disque grâce à </a:t>
            </a:r>
            <a:r>
              <a:rPr lang="fr-FR" dirty="0" err="1" smtClean="0"/>
              <a:t>Roslyn</a:t>
            </a:r>
            <a:r>
              <a:rPr lang="fr-FR" dirty="0" smtClean="0"/>
              <a:t> =&gt;</a:t>
            </a:r>
            <a:r>
              <a:rPr lang="fr-FR" baseline="0" dirty="0" smtClean="0"/>
              <a:t> Ctrl + F5 plus rapide</a:t>
            </a:r>
            <a:endParaRPr lang="fr-FR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Intégratio</a:t>
            </a:r>
            <a:r>
              <a:rPr lang="fr-FR" baseline="0" dirty="0" smtClean="0"/>
              <a:t>n d’outillages populaires dans le monde du web comme NPN, Bower, </a:t>
            </a:r>
            <a:r>
              <a:rPr lang="fr-FR" baseline="0" dirty="0" err="1" smtClean="0"/>
              <a:t>Grunt</a:t>
            </a:r>
            <a:r>
              <a:rPr lang="fr-FR" baseline="0" dirty="0" smtClean="0"/>
              <a:t>, … (</a:t>
            </a:r>
            <a:r>
              <a:rPr lang="fr-FR" baseline="0" dirty="0" err="1" smtClean="0"/>
              <a:t>minification</a:t>
            </a:r>
            <a:r>
              <a:rPr lang="fr-FR" baseline="0" dirty="0" smtClean="0"/>
              <a:t>, LESS, …)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Restore des packages automatique et transparent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Indépendant de l’éditeur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Nouvea</a:t>
            </a:r>
            <a:r>
              <a:rPr lang="fr-FR" baseline="0" dirty="0" smtClean="0"/>
              <a:t>u système de projet, plus basé sur des fichiers Visual Studio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VS toujours favori, mais plus incontournable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Collaborer avec des personnes utilisant un autre outillage / environnement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Cross-Platform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Apparition d’un Cross-Platform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Environment</a:t>
            </a:r>
            <a:r>
              <a:rPr lang="fr-FR" baseline="0" dirty="0" smtClean="0"/>
              <a:t>, une nouvelle façon de choisir et d’</a:t>
            </a:r>
            <a:r>
              <a:rPr lang="fr-FR" baseline="0" dirty="0" err="1" smtClean="0"/>
              <a:t>hoster</a:t>
            </a:r>
            <a:r>
              <a:rPr lang="fr-FR" baseline="0" dirty="0" smtClean="0"/>
              <a:t> sa CLR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Avant : Windows ou IIS étaient les seuls à savoir lancer la CLR.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Maintenant : DNX, sur Windows, Linux et Mac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Full CLR sur Windows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Core CLR bientôt Cross Platform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Mono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Performant, grâce aux autres points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8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Constat</a:t>
            </a:r>
            <a:r>
              <a:rPr lang="fr-FR" baseline="0" dirty="0" smtClean="0"/>
              <a:t> ! Principes identiques mais briques différentes.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Exemples : un Controller (dans le sens MVC) n’hérite pas de la même classe en MVC 5 </a:t>
            </a:r>
            <a:r>
              <a:rPr lang="fr-FR" baseline="0" smtClean="0"/>
              <a:t>qu’en Web API 2</a:t>
            </a:r>
            <a:endParaRPr lang="fr-FR" baseline="0" dirty="0" smtClean="0"/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5 dépendant de </a:t>
            </a:r>
            <a:r>
              <a:rPr lang="fr-FR" baseline="0" dirty="0" err="1" smtClean="0"/>
              <a:t>System.Web</a:t>
            </a:r>
            <a:r>
              <a:rPr lang="fr-FR" baseline="0" dirty="0" smtClean="0"/>
              <a:t>, Web API 2 dépendant d’OWIN =&gt; deux mondes différents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Pourquoi : rappelez-vous de l’historique et de l’aspect monolithique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Problème : difficile de partager du code, ce qui rend difficile la maintenance, 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6 = Web Pages + MVC + Web API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ASP.NET 5, les briques sont partagées, au niveau principe mais aussi au niveau code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Exemple : un même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pourrait renvoyer une vue </a:t>
            </a:r>
            <a:r>
              <a:rPr lang="fr-FR" baseline="0" dirty="0" err="1" smtClean="0"/>
              <a:t>Razor</a:t>
            </a:r>
            <a:r>
              <a:rPr lang="fr-FR" baseline="0" dirty="0" smtClean="0"/>
              <a:t> ou un </a:t>
            </a:r>
            <a:r>
              <a:rPr lang="fr-FR" baseline="0" dirty="0" err="1" smtClean="0"/>
              <a:t>payload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Json</a:t>
            </a:r>
            <a:endParaRPr lang="fr-F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Dear CTO, you have 2 choices: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you're happy today, ignore it and continue with ASP.NET 4.6.</a:t>
            </a:r>
            <a:br>
              <a:rPr lang="en-US" dirty="0" smtClean="0"/>
            </a:br>
            <a:r>
              <a:rPr lang="en-US" dirty="0" smtClean="0"/>
              <a:t>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des ameliorations </a:t>
            </a:r>
            <a:r>
              <a:rPr lang="en-US" baseline="0" dirty="0" err="1" smtClean="0"/>
              <a:t>récentes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ASP.NET 4.6 qui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mort :</a:t>
            </a:r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Model Binding </a:t>
            </a:r>
            <a:r>
              <a:rPr lang="en-US" baseline="0" dirty="0" err="1" smtClean="0"/>
              <a:t>Asynchrone</a:t>
            </a:r>
            <a:endParaRPr lang="en-US" baseline="0" dirty="0" smtClean="0"/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HTTP 2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Embrace ASP.NET 5, get the benefits, but don't expect full backward compatibility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Certaines fonctionnalités n’ont pas été portées et ne le seront pas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Il faudra du temps</a:t>
            </a:r>
            <a:r>
              <a:rPr lang="fr-FR" baseline="0" dirty="0" smtClean="0"/>
              <a:t> pour que toutes les librairies externes soient disponibles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les différentes ressources que Microsoft met à votre disposition pour démarrer sur Azure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tous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150 € de crédits cloud offerts pendant un mois, sans engagement puisqu’ensuite vous ne payez qu’en fonction de ce que vous consommez.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start-ups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: si vous êtes une startup d’au moins 5 ans et qui fait moins d’un million de dollars de CA par an, vous pouvez bénéficiez du programme Bizspark. Cela vous donne accès, entre autres, à 115 € par mois de crédit Azure pour 5 comptes pendant 3 ans, soit 4175 € de ressources.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Plus : si vous êtes détectés comme une startup à fort potentiel, vous pouvez être upgradé et gagner 49 000 € de crédit Azure.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abonnées MSDN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Votre abonnement MSDN vous permet de bénéficier jusqu’à 115 € de crédit Azure par mois. Il vous suffit d’activer ce bénéfice.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0"/>
            <a:ext cx="11696700" cy="5040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55" r:id="rId7"/>
    <p:sldLayoutId id="2147484172" r:id="rId8"/>
    <p:sldLayoutId id="2147484150" r:id="rId9"/>
    <p:sldLayoutId id="2147484132" r:id="rId10"/>
    <p:sldLayoutId id="2147484175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hanselman" TargetMode="External"/><Relationship Id="rId3" Type="http://schemas.openxmlformats.org/officeDocument/2006/relationships/hyperlink" Target="https://www.youtube.com/playlist?list=PL0M0zPgJ3HSftTAAHttA3JQU4vOjXFquF" TargetMode="External"/><Relationship Id="rId7" Type="http://schemas.openxmlformats.org/officeDocument/2006/relationships/hyperlink" Target="http://blogs.msdn.com/b/webdev/" TargetMode="External"/><Relationship Id="rId2" Type="http://schemas.openxmlformats.org/officeDocument/2006/relationships/hyperlink" Target="http://docs.a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icrosoftvirtualacademy.com/training-courses/what-s-new-with-asp-net-5" TargetMode="External"/><Relationship Id="rId5" Type="http://schemas.openxmlformats.org/officeDocument/2006/relationships/hyperlink" Target="https://github.com/aspnet/Home" TargetMode="External"/><Relationship Id="rId4" Type="http://schemas.openxmlformats.org/officeDocument/2006/relationships/hyperlink" Target="http://www.asp.net/vnex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bizspark/" TargetMode="External"/><Relationship Id="rId3" Type="http://schemas.openxmlformats.org/officeDocument/2006/relationships/hyperlink" Target="http://azure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aka.ms/azurepourmsdn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2542935" y="1481038"/>
            <a:ext cx="7364376" cy="4896544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6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7837" y="1985094"/>
            <a:ext cx="225394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562859" y="1985094"/>
            <a:ext cx="2255778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052897" y="1985094"/>
            <a:ext cx="233067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2218" y="2499167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22218" y="3035485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/ Tag 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Helpers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34008" y="3571802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34008" y="4106806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34008" y="4644655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34008" y="5179659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234008" y="5713350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257436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10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 le capot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934889"/>
          </a:xfrm>
        </p:spPr>
        <p:txBody>
          <a:bodyPr/>
          <a:lstStyle/>
          <a:p>
            <a:r>
              <a:rPr lang="fr-FR" sz="3200" b="1" dirty="0" smtClean="0"/>
              <a:t>DNX </a:t>
            </a:r>
            <a:r>
              <a:rPr lang="fr-FR" sz="3200" b="1" dirty="0"/>
              <a:t>- </a:t>
            </a:r>
            <a:r>
              <a:rPr lang="fr-FR" sz="3200" b="1" dirty="0" smtClean="0"/>
              <a:t>.NET </a:t>
            </a:r>
            <a:r>
              <a:rPr lang="fr-FR" sz="3200" b="1" dirty="0" err="1" smtClean="0"/>
              <a:t>Execution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Environment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Le SDK contenant les outils et le </a:t>
            </a:r>
            <a:r>
              <a:rPr lang="fr-FR" sz="3200" dirty="0" err="1" smtClean="0"/>
              <a:t>runtime</a:t>
            </a:r>
            <a:r>
              <a:rPr lang="fr-FR" sz="3200" dirty="0" smtClean="0"/>
              <a:t> cross-plateforme.</a:t>
            </a:r>
            <a:endParaRPr lang="fr-FR" sz="3200" b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1637" y="2548969"/>
            <a:ext cx="11807825" cy="3141425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b="1" dirty="0" err="1" smtClean="0"/>
              <a:t>dnx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natif chargeant la CLR de votre choix, votre projet et ses dépendances</a:t>
            </a:r>
          </a:p>
          <a:p>
            <a:pPr lvl="1"/>
            <a:r>
              <a:rPr lang="fr-FR" sz="2000" b="1" dirty="0" err="1" smtClean="0"/>
              <a:t>dnu</a:t>
            </a:r>
            <a:r>
              <a:rPr lang="fr-FR" sz="2000" b="1" dirty="0" smtClean="0"/>
              <a:t> : .NET </a:t>
            </a:r>
            <a:r>
              <a:rPr lang="fr-FR" sz="2000" b="1" dirty="0" err="1" smtClean="0"/>
              <a:t>Development</a:t>
            </a:r>
            <a:r>
              <a:rPr lang="fr-FR" sz="2000" b="1" dirty="0" smtClean="0"/>
              <a:t> Utility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regroupant tous les outils complémentaires, comme le </a:t>
            </a:r>
            <a:r>
              <a:rPr lang="fr-FR" sz="2000" dirty="0" err="1" smtClean="0"/>
              <a:t>Build</a:t>
            </a:r>
            <a:r>
              <a:rPr lang="fr-FR" sz="2000" dirty="0" smtClean="0"/>
              <a:t>, le Package ou le </a:t>
            </a:r>
            <a:r>
              <a:rPr lang="fr-FR" sz="2000" dirty="0" err="1" smtClean="0"/>
              <a:t>Publish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</a:t>
            </a:r>
            <a:r>
              <a:rPr lang="fr-FR" sz="2000" b="1" dirty="0" smtClean="0"/>
              <a:t> CLR</a:t>
            </a:r>
            <a:br>
              <a:rPr lang="fr-FR" sz="2000" b="1" dirty="0" smtClean="0"/>
            </a:br>
            <a:r>
              <a:rPr lang="fr-FR" sz="2000" dirty="0" smtClean="0"/>
              <a:t>La CLR Open Source et cross plateforme de .NET </a:t>
            </a:r>
            <a:r>
              <a:rPr lang="fr-FR" sz="2000" dirty="0" err="1" smtClean="0"/>
              <a:t>Core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CoreFX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Les librairies .NET dont la majorité est distribuée sous forme de composants </a:t>
            </a:r>
            <a:r>
              <a:rPr lang="fr-FR" sz="2000" dirty="0" err="1" smtClean="0"/>
              <a:t>NuGet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Roslyn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Compilateur .NET ouvert</a:t>
            </a:r>
            <a:endParaRPr lang="fr-FR" sz="20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1637" y="5607069"/>
            <a:ext cx="11807825" cy="914529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err="1" smtClean="0"/>
              <a:t>dnvm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DNX Version Manager, pour gérer les différentes versions du DNX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987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484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071761" y="2921198"/>
            <a:ext cx="3387270" cy="11521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4.6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62053" y="2921198"/>
            <a:ext cx="3409961" cy="1152128"/>
          </a:xfrm>
          <a:prstGeom prst="rect">
            <a:avLst/>
          </a:prstGeom>
          <a:solidFill>
            <a:srgbClr val="E0397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75036" y="2921198"/>
            <a:ext cx="3409961" cy="1152128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Core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167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http://docs.asp.net</a:t>
            </a:r>
            <a:endParaRPr lang="en-US" dirty="0" smtClean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http://www.asp.net/vnext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https://github.com/aspnet/Home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Microsoft Virtual Academy </a:t>
            </a:r>
            <a:r>
              <a:rPr lang="en-US" dirty="0" err="1" smtClean="0">
                <a:hlinkClick r:id="rId6"/>
              </a:rPr>
              <a:t>ASP.Net</a:t>
            </a:r>
            <a:r>
              <a:rPr lang="en-US" dirty="0" smtClean="0">
                <a:hlinkClick r:id="rId6"/>
              </a:rPr>
              <a:t> 5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http://blogs.msdn.com/b/webdev/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ASP.NET </a:t>
            </a:r>
            <a:r>
              <a:rPr lang="en-US" dirty="0">
                <a:hlinkClick r:id="rId3"/>
              </a:rPr>
              <a:t>Community </a:t>
            </a:r>
            <a:r>
              <a:rPr lang="en-US" dirty="0" smtClean="0">
                <a:hlinkClick r:id="rId3"/>
              </a:rPr>
              <a:t>Standup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twitter.com/shanselman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888420" y="1514426"/>
            <a:ext cx="2554223" cy="336266"/>
            <a:chOff x="444" y="201"/>
            <a:chExt cx="2180" cy="2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" y="201"/>
              <a:ext cx="2180" cy="28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44" y="221"/>
              <a:ext cx="188" cy="201"/>
            </a:xfrm>
            <a:custGeom>
              <a:avLst/>
              <a:gdLst>
                <a:gd name="T0" fmla="*/ 0 w 375"/>
                <a:gd name="T1" fmla="*/ 0 h 402"/>
                <a:gd name="T2" fmla="*/ 26 w 375"/>
                <a:gd name="T3" fmla="*/ 0 h 402"/>
                <a:gd name="T4" fmla="*/ 176 w 375"/>
                <a:gd name="T5" fmla="*/ 323 h 402"/>
                <a:gd name="T6" fmla="*/ 180 w 375"/>
                <a:gd name="T7" fmla="*/ 331 h 402"/>
                <a:gd name="T8" fmla="*/ 189 w 375"/>
                <a:gd name="T9" fmla="*/ 357 h 402"/>
                <a:gd name="T10" fmla="*/ 190 w 375"/>
                <a:gd name="T11" fmla="*/ 357 h 402"/>
                <a:gd name="T12" fmla="*/ 203 w 375"/>
                <a:gd name="T13" fmla="*/ 322 h 402"/>
                <a:gd name="T14" fmla="*/ 351 w 375"/>
                <a:gd name="T15" fmla="*/ 0 h 402"/>
                <a:gd name="T16" fmla="*/ 375 w 375"/>
                <a:gd name="T17" fmla="*/ 0 h 402"/>
                <a:gd name="T18" fmla="*/ 375 w 375"/>
                <a:gd name="T19" fmla="*/ 402 h 402"/>
                <a:gd name="T20" fmla="*/ 349 w 375"/>
                <a:gd name="T21" fmla="*/ 402 h 402"/>
                <a:gd name="T22" fmla="*/ 349 w 375"/>
                <a:gd name="T23" fmla="*/ 116 h 402"/>
                <a:gd name="T24" fmla="*/ 351 w 375"/>
                <a:gd name="T25" fmla="*/ 56 h 402"/>
                <a:gd name="T26" fmla="*/ 351 w 375"/>
                <a:gd name="T27" fmla="*/ 56 h 402"/>
                <a:gd name="T28" fmla="*/ 337 w 375"/>
                <a:gd name="T29" fmla="*/ 92 h 402"/>
                <a:gd name="T30" fmla="*/ 193 w 375"/>
                <a:gd name="T31" fmla="*/ 402 h 402"/>
                <a:gd name="T32" fmla="*/ 184 w 375"/>
                <a:gd name="T33" fmla="*/ 402 h 402"/>
                <a:gd name="T34" fmla="*/ 41 w 375"/>
                <a:gd name="T35" fmla="*/ 93 h 402"/>
                <a:gd name="T36" fmla="*/ 33 w 375"/>
                <a:gd name="T37" fmla="*/ 76 h 402"/>
                <a:gd name="T38" fmla="*/ 28 w 375"/>
                <a:gd name="T39" fmla="*/ 56 h 402"/>
                <a:gd name="T40" fmla="*/ 26 w 375"/>
                <a:gd name="T41" fmla="*/ 56 h 402"/>
                <a:gd name="T42" fmla="*/ 28 w 375"/>
                <a:gd name="T43" fmla="*/ 81 h 402"/>
                <a:gd name="T44" fmla="*/ 28 w 375"/>
                <a:gd name="T45" fmla="*/ 109 h 402"/>
                <a:gd name="T46" fmla="*/ 28 w 375"/>
                <a:gd name="T47" fmla="*/ 402 h 402"/>
                <a:gd name="T48" fmla="*/ 0 w 375"/>
                <a:gd name="T49" fmla="*/ 402 h 402"/>
                <a:gd name="T50" fmla="*/ 0 w 375"/>
                <a:gd name="T5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402">
                  <a:moveTo>
                    <a:pt x="0" y="0"/>
                  </a:moveTo>
                  <a:lnTo>
                    <a:pt x="26" y="0"/>
                  </a:lnTo>
                  <a:lnTo>
                    <a:pt x="176" y="323"/>
                  </a:lnTo>
                  <a:lnTo>
                    <a:pt x="180" y="331"/>
                  </a:lnTo>
                  <a:lnTo>
                    <a:pt x="189" y="357"/>
                  </a:lnTo>
                  <a:lnTo>
                    <a:pt x="190" y="357"/>
                  </a:lnTo>
                  <a:lnTo>
                    <a:pt x="203" y="322"/>
                  </a:lnTo>
                  <a:lnTo>
                    <a:pt x="351" y="0"/>
                  </a:lnTo>
                  <a:lnTo>
                    <a:pt x="375" y="0"/>
                  </a:lnTo>
                  <a:lnTo>
                    <a:pt x="375" y="402"/>
                  </a:lnTo>
                  <a:lnTo>
                    <a:pt x="349" y="402"/>
                  </a:lnTo>
                  <a:lnTo>
                    <a:pt x="349" y="116"/>
                  </a:lnTo>
                  <a:lnTo>
                    <a:pt x="351" y="56"/>
                  </a:lnTo>
                  <a:lnTo>
                    <a:pt x="351" y="56"/>
                  </a:lnTo>
                  <a:lnTo>
                    <a:pt x="337" y="92"/>
                  </a:lnTo>
                  <a:lnTo>
                    <a:pt x="193" y="402"/>
                  </a:lnTo>
                  <a:lnTo>
                    <a:pt x="184" y="402"/>
                  </a:lnTo>
                  <a:lnTo>
                    <a:pt x="41" y="93"/>
                  </a:lnTo>
                  <a:lnTo>
                    <a:pt x="33" y="76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8" y="81"/>
                  </a:lnTo>
                  <a:lnTo>
                    <a:pt x="28" y="109"/>
                  </a:lnTo>
                  <a:lnTo>
                    <a:pt x="28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77" y="221"/>
              <a:ext cx="21" cy="201"/>
            </a:xfrm>
            <a:custGeom>
              <a:avLst/>
              <a:gdLst>
                <a:gd name="T0" fmla="*/ 8 w 42"/>
                <a:gd name="T1" fmla="*/ 114 h 402"/>
                <a:gd name="T2" fmla="*/ 34 w 42"/>
                <a:gd name="T3" fmla="*/ 114 h 402"/>
                <a:gd name="T4" fmla="*/ 34 w 42"/>
                <a:gd name="T5" fmla="*/ 402 h 402"/>
                <a:gd name="T6" fmla="*/ 8 w 42"/>
                <a:gd name="T7" fmla="*/ 402 h 402"/>
                <a:gd name="T8" fmla="*/ 8 w 42"/>
                <a:gd name="T9" fmla="*/ 114 h 402"/>
                <a:gd name="T10" fmla="*/ 21 w 42"/>
                <a:gd name="T11" fmla="*/ 0 h 402"/>
                <a:gd name="T12" fmla="*/ 26 w 42"/>
                <a:gd name="T13" fmla="*/ 0 h 402"/>
                <a:gd name="T14" fmla="*/ 32 w 42"/>
                <a:gd name="T15" fmla="*/ 2 h 402"/>
                <a:gd name="T16" fmla="*/ 36 w 42"/>
                <a:gd name="T17" fmla="*/ 5 h 402"/>
                <a:gd name="T18" fmla="*/ 40 w 42"/>
                <a:gd name="T19" fmla="*/ 9 h 402"/>
                <a:gd name="T20" fmla="*/ 42 w 42"/>
                <a:gd name="T21" fmla="*/ 14 h 402"/>
                <a:gd name="T22" fmla="*/ 42 w 42"/>
                <a:gd name="T23" fmla="*/ 21 h 402"/>
                <a:gd name="T24" fmla="*/ 42 w 42"/>
                <a:gd name="T25" fmla="*/ 26 h 402"/>
                <a:gd name="T26" fmla="*/ 40 w 42"/>
                <a:gd name="T27" fmla="*/ 31 h 402"/>
                <a:gd name="T28" fmla="*/ 36 w 42"/>
                <a:gd name="T29" fmla="*/ 35 h 402"/>
                <a:gd name="T30" fmla="*/ 32 w 42"/>
                <a:gd name="T31" fmla="*/ 39 h 402"/>
                <a:gd name="T32" fmla="*/ 26 w 42"/>
                <a:gd name="T33" fmla="*/ 42 h 402"/>
                <a:gd name="T34" fmla="*/ 21 w 42"/>
                <a:gd name="T35" fmla="*/ 42 h 402"/>
                <a:gd name="T36" fmla="*/ 16 w 42"/>
                <a:gd name="T37" fmla="*/ 42 h 402"/>
                <a:gd name="T38" fmla="*/ 11 w 42"/>
                <a:gd name="T39" fmla="*/ 39 h 402"/>
                <a:gd name="T40" fmla="*/ 7 w 42"/>
                <a:gd name="T41" fmla="*/ 35 h 402"/>
                <a:gd name="T42" fmla="*/ 3 w 42"/>
                <a:gd name="T43" fmla="*/ 31 h 402"/>
                <a:gd name="T44" fmla="*/ 0 w 42"/>
                <a:gd name="T45" fmla="*/ 26 h 402"/>
                <a:gd name="T46" fmla="*/ 0 w 42"/>
                <a:gd name="T47" fmla="*/ 21 h 402"/>
                <a:gd name="T48" fmla="*/ 0 w 42"/>
                <a:gd name="T49" fmla="*/ 14 h 402"/>
                <a:gd name="T50" fmla="*/ 3 w 42"/>
                <a:gd name="T51" fmla="*/ 9 h 402"/>
                <a:gd name="T52" fmla="*/ 7 w 42"/>
                <a:gd name="T53" fmla="*/ 5 h 402"/>
                <a:gd name="T54" fmla="*/ 11 w 42"/>
                <a:gd name="T55" fmla="*/ 2 h 402"/>
                <a:gd name="T56" fmla="*/ 16 w 42"/>
                <a:gd name="T57" fmla="*/ 0 h 402"/>
                <a:gd name="T58" fmla="*/ 21 w 42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02">
                  <a:moveTo>
                    <a:pt x="8" y="114"/>
                  </a:moveTo>
                  <a:lnTo>
                    <a:pt x="34" y="114"/>
                  </a:lnTo>
                  <a:lnTo>
                    <a:pt x="34" y="402"/>
                  </a:lnTo>
                  <a:lnTo>
                    <a:pt x="8" y="402"/>
                  </a:lnTo>
                  <a:lnTo>
                    <a:pt x="8" y="114"/>
                  </a:lnTo>
                  <a:close/>
                  <a:moveTo>
                    <a:pt x="21" y="0"/>
                  </a:moveTo>
                  <a:lnTo>
                    <a:pt x="26" y="0"/>
                  </a:lnTo>
                  <a:lnTo>
                    <a:pt x="32" y="2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2" y="14"/>
                  </a:lnTo>
                  <a:lnTo>
                    <a:pt x="42" y="21"/>
                  </a:lnTo>
                  <a:lnTo>
                    <a:pt x="42" y="26"/>
                  </a:lnTo>
                  <a:lnTo>
                    <a:pt x="40" y="31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1" y="39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29" y="275"/>
              <a:ext cx="104" cy="150"/>
            </a:xfrm>
            <a:custGeom>
              <a:avLst/>
              <a:gdLst>
                <a:gd name="T0" fmla="*/ 144 w 207"/>
                <a:gd name="T1" fmla="*/ 0 h 301"/>
                <a:gd name="T2" fmla="*/ 175 w 207"/>
                <a:gd name="T3" fmla="*/ 2 h 301"/>
                <a:gd name="T4" fmla="*/ 207 w 207"/>
                <a:gd name="T5" fmla="*/ 13 h 301"/>
                <a:gd name="T6" fmla="*/ 207 w 207"/>
                <a:gd name="T7" fmla="*/ 42 h 301"/>
                <a:gd name="T8" fmla="*/ 186 w 207"/>
                <a:gd name="T9" fmla="*/ 31 h 301"/>
                <a:gd name="T10" fmla="*/ 164 w 207"/>
                <a:gd name="T11" fmla="*/ 25 h 301"/>
                <a:gd name="T12" fmla="*/ 140 w 207"/>
                <a:gd name="T13" fmla="*/ 22 h 301"/>
                <a:gd name="T14" fmla="*/ 119 w 207"/>
                <a:gd name="T15" fmla="*/ 25 h 301"/>
                <a:gd name="T16" fmla="*/ 99 w 207"/>
                <a:gd name="T17" fmla="*/ 30 h 301"/>
                <a:gd name="T18" fmla="*/ 80 w 207"/>
                <a:gd name="T19" fmla="*/ 39 h 301"/>
                <a:gd name="T20" fmla="*/ 65 w 207"/>
                <a:gd name="T21" fmla="*/ 53 h 301"/>
                <a:gd name="T22" fmla="*/ 51 w 207"/>
                <a:gd name="T23" fmla="*/ 67 h 301"/>
                <a:gd name="T24" fmla="*/ 41 w 207"/>
                <a:gd name="T25" fmla="*/ 86 h 301"/>
                <a:gd name="T26" fmla="*/ 33 w 207"/>
                <a:gd name="T27" fmla="*/ 107 h 301"/>
                <a:gd name="T28" fmla="*/ 28 w 207"/>
                <a:gd name="T29" fmla="*/ 129 h 301"/>
                <a:gd name="T30" fmla="*/ 26 w 207"/>
                <a:gd name="T31" fmla="*/ 153 h 301"/>
                <a:gd name="T32" fmla="*/ 29 w 207"/>
                <a:gd name="T33" fmla="*/ 179 h 301"/>
                <a:gd name="T34" fmla="*/ 34 w 207"/>
                <a:gd name="T35" fmla="*/ 203 h 301"/>
                <a:gd name="T36" fmla="*/ 42 w 207"/>
                <a:gd name="T37" fmla="*/ 224 h 301"/>
                <a:gd name="T38" fmla="*/ 55 w 207"/>
                <a:gd name="T39" fmla="*/ 243 h 301"/>
                <a:gd name="T40" fmla="*/ 71 w 207"/>
                <a:gd name="T41" fmla="*/ 257 h 301"/>
                <a:gd name="T42" fmla="*/ 88 w 207"/>
                <a:gd name="T43" fmla="*/ 268 h 301"/>
                <a:gd name="T44" fmla="*/ 108 w 207"/>
                <a:gd name="T45" fmla="*/ 274 h 301"/>
                <a:gd name="T46" fmla="*/ 131 w 207"/>
                <a:gd name="T47" fmla="*/ 277 h 301"/>
                <a:gd name="T48" fmla="*/ 158 w 207"/>
                <a:gd name="T49" fmla="*/ 274 h 301"/>
                <a:gd name="T50" fmla="*/ 183 w 207"/>
                <a:gd name="T51" fmla="*/ 266 h 301"/>
                <a:gd name="T52" fmla="*/ 206 w 207"/>
                <a:gd name="T53" fmla="*/ 254 h 301"/>
                <a:gd name="T54" fmla="*/ 206 w 207"/>
                <a:gd name="T55" fmla="*/ 281 h 301"/>
                <a:gd name="T56" fmla="*/ 183 w 207"/>
                <a:gd name="T57" fmla="*/ 291 h 301"/>
                <a:gd name="T58" fmla="*/ 158 w 207"/>
                <a:gd name="T59" fmla="*/ 298 h 301"/>
                <a:gd name="T60" fmla="*/ 131 w 207"/>
                <a:gd name="T61" fmla="*/ 301 h 301"/>
                <a:gd name="T62" fmla="*/ 105 w 207"/>
                <a:gd name="T63" fmla="*/ 298 h 301"/>
                <a:gd name="T64" fmla="*/ 83 w 207"/>
                <a:gd name="T65" fmla="*/ 293 h 301"/>
                <a:gd name="T66" fmla="*/ 62 w 207"/>
                <a:gd name="T67" fmla="*/ 282 h 301"/>
                <a:gd name="T68" fmla="*/ 43 w 207"/>
                <a:gd name="T69" fmla="*/ 268 h 301"/>
                <a:gd name="T70" fmla="*/ 28 w 207"/>
                <a:gd name="T71" fmla="*/ 251 h 301"/>
                <a:gd name="T72" fmla="*/ 16 w 207"/>
                <a:gd name="T73" fmla="*/ 231 h 301"/>
                <a:gd name="T74" fmla="*/ 6 w 207"/>
                <a:gd name="T75" fmla="*/ 207 h 301"/>
                <a:gd name="T76" fmla="*/ 1 w 207"/>
                <a:gd name="T77" fmla="*/ 182 h 301"/>
                <a:gd name="T78" fmla="*/ 0 w 207"/>
                <a:gd name="T79" fmla="*/ 155 h 301"/>
                <a:gd name="T80" fmla="*/ 1 w 207"/>
                <a:gd name="T81" fmla="*/ 126 h 301"/>
                <a:gd name="T82" fmla="*/ 8 w 207"/>
                <a:gd name="T83" fmla="*/ 100 h 301"/>
                <a:gd name="T84" fmla="*/ 18 w 207"/>
                <a:gd name="T85" fmla="*/ 75 h 301"/>
                <a:gd name="T86" fmla="*/ 33 w 207"/>
                <a:gd name="T87" fmla="*/ 53 h 301"/>
                <a:gd name="T88" fmla="*/ 50 w 207"/>
                <a:gd name="T89" fmla="*/ 34 h 301"/>
                <a:gd name="T90" fmla="*/ 70 w 207"/>
                <a:gd name="T91" fmla="*/ 20 h 301"/>
                <a:gd name="T92" fmla="*/ 92 w 207"/>
                <a:gd name="T93" fmla="*/ 8 h 301"/>
                <a:gd name="T94" fmla="*/ 117 w 207"/>
                <a:gd name="T95" fmla="*/ 1 h 301"/>
                <a:gd name="T96" fmla="*/ 144 w 207"/>
                <a:gd name="T9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301">
                  <a:moveTo>
                    <a:pt x="144" y="0"/>
                  </a:moveTo>
                  <a:lnTo>
                    <a:pt x="175" y="2"/>
                  </a:lnTo>
                  <a:lnTo>
                    <a:pt x="207" y="13"/>
                  </a:lnTo>
                  <a:lnTo>
                    <a:pt x="207" y="42"/>
                  </a:lnTo>
                  <a:lnTo>
                    <a:pt x="186" y="31"/>
                  </a:lnTo>
                  <a:lnTo>
                    <a:pt x="164" y="25"/>
                  </a:lnTo>
                  <a:lnTo>
                    <a:pt x="140" y="22"/>
                  </a:lnTo>
                  <a:lnTo>
                    <a:pt x="119" y="25"/>
                  </a:lnTo>
                  <a:lnTo>
                    <a:pt x="99" y="30"/>
                  </a:lnTo>
                  <a:lnTo>
                    <a:pt x="80" y="39"/>
                  </a:lnTo>
                  <a:lnTo>
                    <a:pt x="65" y="53"/>
                  </a:lnTo>
                  <a:lnTo>
                    <a:pt x="51" y="67"/>
                  </a:lnTo>
                  <a:lnTo>
                    <a:pt x="41" y="86"/>
                  </a:lnTo>
                  <a:lnTo>
                    <a:pt x="33" y="107"/>
                  </a:lnTo>
                  <a:lnTo>
                    <a:pt x="28" y="129"/>
                  </a:lnTo>
                  <a:lnTo>
                    <a:pt x="26" y="153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2" y="224"/>
                  </a:lnTo>
                  <a:lnTo>
                    <a:pt x="55" y="243"/>
                  </a:lnTo>
                  <a:lnTo>
                    <a:pt x="71" y="257"/>
                  </a:lnTo>
                  <a:lnTo>
                    <a:pt x="88" y="268"/>
                  </a:lnTo>
                  <a:lnTo>
                    <a:pt x="108" y="274"/>
                  </a:lnTo>
                  <a:lnTo>
                    <a:pt x="131" y="277"/>
                  </a:lnTo>
                  <a:lnTo>
                    <a:pt x="158" y="274"/>
                  </a:lnTo>
                  <a:lnTo>
                    <a:pt x="183" y="266"/>
                  </a:lnTo>
                  <a:lnTo>
                    <a:pt x="206" y="254"/>
                  </a:lnTo>
                  <a:lnTo>
                    <a:pt x="206" y="281"/>
                  </a:lnTo>
                  <a:lnTo>
                    <a:pt x="183" y="291"/>
                  </a:lnTo>
                  <a:lnTo>
                    <a:pt x="158" y="298"/>
                  </a:lnTo>
                  <a:lnTo>
                    <a:pt x="131" y="301"/>
                  </a:lnTo>
                  <a:lnTo>
                    <a:pt x="105" y="298"/>
                  </a:lnTo>
                  <a:lnTo>
                    <a:pt x="83" y="293"/>
                  </a:lnTo>
                  <a:lnTo>
                    <a:pt x="62" y="282"/>
                  </a:lnTo>
                  <a:lnTo>
                    <a:pt x="43" y="268"/>
                  </a:lnTo>
                  <a:lnTo>
                    <a:pt x="28" y="251"/>
                  </a:lnTo>
                  <a:lnTo>
                    <a:pt x="16" y="231"/>
                  </a:lnTo>
                  <a:lnTo>
                    <a:pt x="6" y="207"/>
                  </a:lnTo>
                  <a:lnTo>
                    <a:pt x="1" y="182"/>
                  </a:lnTo>
                  <a:lnTo>
                    <a:pt x="0" y="155"/>
                  </a:lnTo>
                  <a:lnTo>
                    <a:pt x="1" y="126"/>
                  </a:lnTo>
                  <a:lnTo>
                    <a:pt x="8" y="100"/>
                  </a:lnTo>
                  <a:lnTo>
                    <a:pt x="18" y="75"/>
                  </a:lnTo>
                  <a:lnTo>
                    <a:pt x="33" y="53"/>
                  </a:lnTo>
                  <a:lnTo>
                    <a:pt x="50" y="34"/>
                  </a:lnTo>
                  <a:lnTo>
                    <a:pt x="70" y="20"/>
                  </a:lnTo>
                  <a:lnTo>
                    <a:pt x="92" y="8"/>
                  </a:lnTo>
                  <a:lnTo>
                    <a:pt x="117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67" y="276"/>
              <a:ext cx="68" cy="146"/>
            </a:xfrm>
            <a:custGeom>
              <a:avLst/>
              <a:gdLst>
                <a:gd name="T0" fmla="*/ 107 w 135"/>
                <a:gd name="T1" fmla="*/ 0 h 293"/>
                <a:gd name="T2" fmla="*/ 121 w 135"/>
                <a:gd name="T3" fmla="*/ 1 h 293"/>
                <a:gd name="T4" fmla="*/ 135 w 135"/>
                <a:gd name="T5" fmla="*/ 4 h 293"/>
                <a:gd name="T6" fmla="*/ 135 w 135"/>
                <a:gd name="T7" fmla="*/ 32 h 293"/>
                <a:gd name="T8" fmla="*/ 121 w 135"/>
                <a:gd name="T9" fmla="*/ 25 h 293"/>
                <a:gd name="T10" fmla="*/ 104 w 135"/>
                <a:gd name="T11" fmla="*/ 23 h 293"/>
                <a:gd name="T12" fmla="*/ 83 w 135"/>
                <a:gd name="T13" fmla="*/ 26 h 293"/>
                <a:gd name="T14" fmla="*/ 63 w 135"/>
                <a:gd name="T15" fmla="*/ 40 h 293"/>
                <a:gd name="T16" fmla="*/ 53 w 135"/>
                <a:gd name="T17" fmla="*/ 52 h 293"/>
                <a:gd name="T18" fmla="*/ 42 w 135"/>
                <a:gd name="T19" fmla="*/ 67 h 293"/>
                <a:gd name="T20" fmla="*/ 36 w 135"/>
                <a:gd name="T21" fmla="*/ 86 h 293"/>
                <a:gd name="T22" fmla="*/ 28 w 135"/>
                <a:gd name="T23" fmla="*/ 120 h 293"/>
                <a:gd name="T24" fmla="*/ 25 w 135"/>
                <a:gd name="T25" fmla="*/ 157 h 293"/>
                <a:gd name="T26" fmla="*/ 25 w 135"/>
                <a:gd name="T27" fmla="*/ 293 h 293"/>
                <a:gd name="T28" fmla="*/ 0 w 135"/>
                <a:gd name="T29" fmla="*/ 293 h 293"/>
                <a:gd name="T30" fmla="*/ 0 w 135"/>
                <a:gd name="T31" fmla="*/ 5 h 293"/>
                <a:gd name="T32" fmla="*/ 25 w 135"/>
                <a:gd name="T33" fmla="*/ 5 h 293"/>
                <a:gd name="T34" fmla="*/ 25 w 135"/>
                <a:gd name="T35" fmla="*/ 69 h 293"/>
                <a:gd name="T36" fmla="*/ 26 w 135"/>
                <a:gd name="T37" fmla="*/ 69 h 293"/>
                <a:gd name="T38" fmla="*/ 34 w 135"/>
                <a:gd name="T39" fmla="*/ 49 h 293"/>
                <a:gd name="T40" fmla="*/ 43 w 135"/>
                <a:gd name="T41" fmla="*/ 32 h 293"/>
                <a:gd name="T42" fmla="*/ 57 w 135"/>
                <a:gd name="T43" fmla="*/ 17 h 293"/>
                <a:gd name="T44" fmla="*/ 73 w 135"/>
                <a:gd name="T45" fmla="*/ 8 h 293"/>
                <a:gd name="T46" fmla="*/ 88 w 135"/>
                <a:gd name="T47" fmla="*/ 1 h 293"/>
                <a:gd name="T48" fmla="*/ 107 w 135"/>
                <a:gd name="T4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293">
                  <a:moveTo>
                    <a:pt x="107" y="0"/>
                  </a:moveTo>
                  <a:lnTo>
                    <a:pt x="121" y="1"/>
                  </a:lnTo>
                  <a:lnTo>
                    <a:pt x="135" y="4"/>
                  </a:lnTo>
                  <a:lnTo>
                    <a:pt x="135" y="32"/>
                  </a:lnTo>
                  <a:lnTo>
                    <a:pt x="121" y="25"/>
                  </a:lnTo>
                  <a:lnTo>
                    <a:pt x="104" y="23"/>
                  </a:lnTo>
                  <a:lnTo>
                    <a:pt x="83" y="26"/>
                  </a:lnTo>
                  <a:lnTo>
                    <a:pt x="63" y="40"/>
                  </a:lnTo>
                  <a:lnTo>
                    <a:pt x="53" y="52"/>
                  </a:lnTo>
                  <a:lnTo>
                    <a:pt x="42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34" y="49"/>
                  </a:lnTo>
                  <a:lnTo>
                    <a:pt x="43" y="32"/>
                  </a:lnTo>
                  <a:lnTo>
                    <a:pt x="57" y="17"/>
                  </a:lnTo>
                  <a:lnTo>
                    <a:pt x="73" y="8"/>
                  </a:lnTo>
                  <a:lnTo>
                    <a:pt x="8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946" y="275"/>
              <a:ext cx="136" cy="150"/>
            </a:xfrm>
            <a:custGeom>
              <a:avLst/>
              <a:gdLst>
                <a:gd name="T0" fmla="*/ 114 w 272"/>
                <a:gd name="T1" fmla="*/ 25 h 301"/>
                <a:gd name="T2" fmla="*/ 73 w 272"/>
                <a:gd name="T3" fmla="*/ 42 h 301"/>
                <a:gd name="T4" fmla="*/ 44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4 w 272"/>
                <a:gd name="T11" fmla="*/ 224 h 301"/>
                <a:gd name="T12" fmla="*/ 73 w 272"/>
                <a:gd name="T13" fmla="*/ 258 h 301"/>
                <a:gd name="T14" fmla="*/ 112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9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3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7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2 w 272"/>
                <a:gd name="T47" fmla="*/ 290 h 301"/>
                <a:gd name="T48" fmla="*/ 136 w 272"/>
                <a:gd name="T49" fmla="*/ 301 h 301"/>
                <a:gd name="T50" fmla="*/ 81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8" y="22"/>
                  </a:moveTo>
                  <a:lnTo>
                    <a:pt x="114" y="25"/>
                  </a:lnTo>
                  <a:lnTo>
                    <a:pt x="93" y="31"/>
                  </a:lnTo>
                  <a:lnTo>
                    <a:pt x="73" y="42"/>
                  </a:lnTo>
                  <a:lnTo>
                    <a:pt x="57" y="57"/>
                  </a:lnTo>
                  <a:lnTo>
                    <a:pt x="44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7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4" y="224"/>
                  </a:lnTo>
                  <a:lnTo>
                    <a:pt x="57" y="243"/>
                  </a:lnTo>
                  <a:lnTo>
                    <a:pt x="73" y="258"/>
                  </a:lnTo>
                  <a:lnTo>
                    <a:pt x="91" y="269"/>
                  </a:lnTo>
                  <a:lnTo>
                    <a:pt x="112" y="274"/>
                  </a:lnTo>
                  <a:lnTo>
                    <a:pt x="138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7" y="243"/>
                  </a:lnTo>
                  <a:lnTo>
                    <a:pt x="229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5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7" y="55"/>
                  </a:lnTo>
                  <a:lnTo>
                    <a:pt x="202" y="41"/>
                  </a:lnTo>
                  <a:lnTo>
                    <a:pt x="184" y="31"/>
                  </a:lnTo>
                  <a:lnTo>
                    <a:pt x="163" y="25"/>
                  </a:lnTo>
                  <a:lnTo>
                    <a:pt x="138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7" y="22"/>
                  </a:lnTo>
                  <a:lnTo>
                    <a:pt x="237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70" y="117"/>
                  </a:lnTo>
                  <a:lnTo>
                    <a:pt x="272" y="150"/>
                  </a:lnTo>
                  <a:lnTo>
                    <a:pt x="270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4" y="277"/>
                  </a:lnTo>
                  <a:lnTo>
                    <a:pt x="192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1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10" y="275"/>
              <a:ext cx="83" cy="150"/>
            </a:xfrm>
            <a:custGeom>
              <a:avLst/>
              <a:gdLst>
                <a:gd name="T0" fmla="*/ 95 w 166"/>
                <a:gd name="T1" fmla="*/ 0 h 301"/>
                <a:gd name="T2" fmla="*/ 117 w 166"/>
                <a:gd name="T3" fmla="*/ 1 h 301"/>
                <a:gd name="T4" fmla="*/ 139 w 166"/>
                <a:gd name="T5" fmla="*/ 6 h 301"/>
                <a:gd name="T6" fmla="*/ 158 w 166"/>
                <a:gd name="T7" fmla="*/ 14 h 301"/>
                <a:gd name="T8" fmla="*/ 158 w 166"/>
                <a:gd name="T9" fmla="*/ 43 h 301"/>
                <a:gd name="T10" fmla="*/ 136 w 166"/>
                <a:gd name="T11" fmla="*/ 31 h 301"/>
                <a:gd name="T12" fmla="*/ 113 w 166"/>
                <a:gd name="T13" fmla="*/ 25 h 301"/>
                <a:gd name="T14" fmla="*/ 92 w 166"/>
                <a:gd name="T15" fmla="*/ 22 h 301"/>
                <a:gd name="T16" fmla="*/ 74 w 166"/>
                <a:gd name="T17" fmla="*/ 25 h 301"/>
                <a:gd name="T18" fmla="*/ 59 w 166"/>
                <a:gd name="T19" fmla="*/ 29 h 301"/>
                <a:gd name="T20" fmla="*/ 46 w 166"/>
                <a:gd name="T21" fmla="*/ 38 h 301"/>
                <a:gd name="T22" fmla="*/ 37 w 166"/>
                <a:gd name="T23" fmla="*/ 49 h 301"/>
                <a:gd name="T24" fmla="*/ 30 w 166"/>
                <a:gd name="T25" fmla="*/ 62 h 301"/>
                <a:gd name="T26" fmla="*/ 29 w 166"/>
                <a:gd name="T27" fmla="*/ 76 h 301"/>
                <a:gd name="T28" fmla="*/ 30 w 166"/>
                <a:gd name="T29" fmla="*/ 91 h 301"/>
                <a:gd name="T30" fmla="*/ 34 w 166"/>
                <a:gd name="T31" fmla="*/ 101 h 301"/>
                <a:gd name="T32" fmla="*/ 38 w 166"/>
                <a:gd name="T33" fmla="*/ 108 h 301"/>
                <a:gd name="T34" fmla="*/ 43 w 166"/>
                <a:gd name="T35" fmla="*/ 113 h 301"/>
                <a:gd name="T36" fmla="*/ 51 w 166"/>
                <a:gd name="T37" fmla="*/ 120 h 301"/>
                <a:gd name="T38" fmla="*/ 67 w 166"/>
                <a:gd name="T39" fmla="*/ 128 h 301"/>
                <a:gd name="T40" fmla="*/ 88 w 166"/>
                <a:gd name="T41" fmla="*/ 138 h 301"/>
                <a:gd name="T42" fmla="*/ 115 w 166"/>
                <a:gd name="T43" fmla="*/ 152 h 301"/>
                <a:gd name="T44" fmla="*/ 136 w 166"/>
                <a:gd name="T45" fmla="*/ 165 h 301"/>
                <a:gd name="T46" fmla="*/ 150 w 166"/>
                <a:gd name="T47" fmla="*/ 177 h 301"/>
                <a:gd name="T48" fmla="*/ 160 w 166"/>
                <a:gd name="T49" fmla="*/ 188 h 301"/>
                <a:gd name="T50" fmla="*/ 165 w 166"/>
                <a:gd name="T51" fmla="*/ 204 h 301"/>
                <a:gd name="T52" fmla="*/ 166 w 166"/>
                <a:gd name="T53" fmla="*/ 221 h 301"/>
                <a:gd name="T54" fmla="*/ 164 w 166"/>
                <a:gd name="T55" fmla="*/ 244 h 301"/>
                <a:gd name="T56" fmla="*/ 154 w 166"/>
                <a:gd name="T57" fmla="*/ 262 h 301"/>
                <a:gd name="T58" fmla="*/ 140 w 166"/>
                <a:gd name="T59" fmla="*/ 278 h 301"/>
                <a:gd name="T60" fmla="*/ 120 w 166"/>
                <a:gd name="T61" fmla="*/ 290 h 301"/>
                <a:gd name="T62" fmla="*/ 98 w 166"/>
                <a:gd name="T63" fmla="*/ 298 h 301"/>
                <a:gd name="T64" fmla="*/ 70 w 166"/>
                <a:gd name="T65" fmla="*/ 301 h 301"/>
                <a:gd name="T66" fmla="*/ 43 w 166"/>
                <a:gd name="T67" fmla="*/ 298 h 301"/>
                <a:gd name="T68" fmla="*/ 21 w 166"/>
                <a:gd name="T69" fmla="*/ 291 h 301"/>
                <a:gd name="T70" fmla="*/ 0 w 166"/>
                <a:gd name="T71" fmla="*/ 281 h 301"/>
                <a:gd name="T72" fmla="*/ 0 w 166"/>
                <a:gd name="T73" fmla="*/ 249 h 301"/>
                <a:gd name="T74" fmla="*/ 16 w 166"/>
                <a:gd name="T75" fmla="*/ 260 h 301"/>
                <a:gd name="T76" fmla="*/ 34 w 166"/>
                <a:gd name="T77" fmla="*/ 269 h 301"/>
                <a:gd name="T78" fmla="*/ 54 w 166"/>
                <a:gd name="T79" fmla="*/ 274 h 301"/>
                <a:gd name="T80" fmla="*/ 71 w 166"/>
                <a:gd name="T81" fmla="*/ 277 h 301"/>
                <a:gd name="T82" fmla="*/ 96 w 166"/>
                <a:gd name="T83" fmla="*/ 274 h 301"/>
                <a:gd name="T84" fmla="*/ 115 w 166"/>
                <a:gd name="T85" fmla="*/ 268 h 301"/>
                <a:gd name="T86" fmla="*/ 128 w 166"/>
                <a:gd name="T87" fmla="*/ 257 h 301"/>
                <a:gd name="T88" fmla="*/ 137 w 166"/>
                <a:gd name="T89" fmla="*/ 241 h 301"/>
                <a:gd name="T90" fmla="*/ 140 w 166"/>
                <a:gd name="T91" fmla="*/ 221 h 301"/>
                <a:gd name="T92" fmla="*/ 136 w 166"/>
                <a:gd name="T93" fmla="*/ 204 h 301"/>
                <a:gd name="T94" fmla="*/ 125 w 166"/>
                <a:gd name="T95" fmla="*/ 190 h 301"/>
                <a:gd name="T96" fmla="*/ 115 w 166"/>
                <a:gd name="T97" fmla="*/ 181 h 301"/>
                <a:gd name="T98" fmla="*/ 98 w 166"/>
                <a:gd name="T99" fmla="*/ 171 h 301"/>
                <a:gd name="T100" fmla="*/ 76 w 166"/>
                <a:gd name="T101" fmla="*/ 161 h 301"/>
                <a:gd name="T102" fmla="*/ 53 w 166"/>
                <a:gd name="T103" fmla="*/ 150 h 301"/>
                <a:gd name="T104" fmla="*/ 34 w 166"/>
                <a:gd name="T105" fmla="*/ 137 h 301"/>
                <a:gd name="T106" fmla="*/ 20 w 166"/>
                <a:gd name="T107" fmla="*/ 126 h 301"/>
                <a:gd name="T108" fmla="*/ 9 w 166"/>
                <a:gd name="T109" fmla="*/ 112 h 301"/>
                <a:gd name="T110" fmla="*/ 4 w 166"/>
                <a:gd name="T111" fmla="*/ 96 h 301"/>
                <a:gd name="T112" fmla="*/ 1 w 166"/>
                <a:gd name="T113" fmla="*/ 78 h 301"/>
                <a:gd name="T114" fmla="*/ 5 w 166"/>
                <a:gd name="T115" fmla="*/ 57 h 301"/>
                <a:gd name="T116" fmla="*/ 13 w 166"/>
                <a:gd name="T117" fmla="*/ 37 h 301"/>
                <a:gd name="T118" fmla="*/ 28 w 166"/>
                <a:gd name="T119" fmla="*/ 21 h 301"/>
                <a:gd name="T120" fmla="*/ 47 w 166"/>
                <a:gd name="T121" fmla="*/ 9 h 301"/>
                <a:gd name="T122" fmla="*/ 70 w 166"/>
                <a:gd name="T123" fmla="*/ 1 h 301"/>
                <a:gd name="T124" fmla="*/ 95 w 166"/>
                <a:gd name="T12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301">
                  <a:moveTo>
                    <a:pt x="95" y="0"/>
                  </a:moveTo>
                  <a:lnTo>
                    <a:pt x="117" y="1"/>
                  </a:lnTo>
                  <a:lnTo>
                    <a:pt x="139" y="6"/>
                  </a:lnTo>
                  <a:lnTo>
                    <a:pt x="158" y="14"/>
                  </a:lnTo>
                  <a:lnTo>
                    <a:pt x="158" y="43"/>
                  </a:lnTo>
                  <a:lnTo>
                    <a:pt x="136" y="31"/>
                  </a:lnTo>
                  <a:lnTo>
                    <a:pt x="113" y="25"/>
                  </a:lnTo>
                  <a:lnTo>
                    <a:pt x="92" y="22"/>
                  </a:lnTo>
                  <a:lnTo>
                    <a:pt x="74" y="25"/>
                  </a:lnTo>
                  <a:lnTo>
                    <a:pt x="59" y="29"/>
                  </a:lnTo>
                  <a:lnTo>
                    <a:pt x="46" y="38"/>
                  </a:lnTo>
                  <a:lnTo>
                    <a:pt x="37" y="49"/>
                  </a:lnTo>
                  <a:lnTo>
                    <a:pt x="30" y="62"/>
                  </a:lnTo>
                  <a:lnTo>
                    <a:pt x="29" y="76"/>
                  </a:lnTo>
                  <a:lnTo>
                    <a:pt x="30" y="91"/>
                  </a:lnTo>
                  <a:lnTo>
                    <a:pt x="34" y="101"/>
                  </a:lnTo>
                  <a:lnTo>
                    <a:pt x="38" y="108"/>
                  </a:lnTo>
                  <a:lnTo>
                    <a:pt x="43" y="113"/>
                  </a:lnTo>
                  <a:lnTo>
                    <a:pt x="51" y="120"/>
                  </a:lnTo>
                  <a:lnTo>
                    <a:pt x="67" y="128"/>
                  </a:lnTo>
                  <a:lnTo>
                    <a:pt x="88" y="138"/>
                  </a:lnTo>
                  <a:lnTo>
                    <a:pt x="115" y="152"/>
                  </a:lnTo>
                  <a:lnTo>
                    <a:pt x="136" y="165"/>
                  </a:lnTo>
                  <a:lnTo>
                    <a:pt x="150" y="177"/>
                  </a:lnTo>
                  <a:lnTo>
                    <a:pt x="160" y="188"/>
                  </a:lnTo>
                  <a:lnTo>
                    <a:pt x="165" y="204"/>
                  </a:lnTo>
                  <a:lnTo>
                    <a:pt x="166" y="221"/>
                  </a:lnTo>
                  <a:lnTo>
                    <a:pt x="164" y="244"/>
                  </a:lnTo>
                  <a:lnTo>
                    <a:pt x="154" y="262"/>
                  </a:lnTo>
                  <a:lnTo>
                    <a:pt x="140" y="278"/>
                  </a:lnTo>
                  <a:lnTo>
                    <a:pt x="120" y="290"/>
                  </a:lnTo>
                  <a:lnTo>
                    <a:pt x="98" y="298"/>
                  </a:lnTo>
                  <a:lnTo>
                    <a:pt x="70" y="301"/>
                  </a:lnTo>
                  <a:lnTo>
                    <a:pt x="43" y="298"/>
                  </a:lnTo>
                  <a:lnTo>
                    <a:pt x="21" y="291"/>
                  </a:lnTo>
                  <a:lnTo>
                    <a:pt x="0" y="281"/>
                  </a:lnTo>
                  <a:lnTo>
                    <a:pt x="0" y="249"/>
                  </a:lnTo>
                  <a:lnTo>
                    <a:pt x="16" y="260"/>
                  </a:lnTo>
                  <a:lnTo>
                    <a:pt x="34" y="269"/>
                  </a:lnTo>
                  <a:lnTo>
                    <a:pt x="54" y="274"/>
                  </a:lnTo>
                  <a:lnTo>
                    <a:pt x="71" y="277"/>
                  </a:lnTo>
                  <a:lnTo>
                    <a:pt x="96" y="274"/>
                  </a:lnTo>
                  <a:lnTo>
                    <a:pt x="115" y="268"/>
                  </a:lnTo>
                  <a:lnTo>
                    <a:pt x="128" y="257"/>
                  </a:lnTo>
                  <a:lnTo>
                    <a:pt x="137" y="241"/>
                  </a:lnTo>
                  <a:lnTo>
                    <a:pt x="140" y="221"/>
                  </a:lnTo>
                  <a:lnTo>
                    <a:pt x="136" y="204"/>
                  </a:lnTo>
                  <a:lnTo>
                    <a:pt x="125" y="190"/>
                  </a:lnTo>
                  <a:lnTo>
                    <a:pt x="115" y="181"/>
                  </a:lnTo>
                  <a:lnTo>
                    <a:pt x="98" y="171"/>
                  </a:lnTo>
                  <a:lnTo>
                    <a:pt x="76" y="161"/>
                  </a:lnTo>
                  <a:lnTo>
                    <a:pt x="53" y="150"/>
                  </a:lnTo>
                  <a:lnTo>
                    <a:pt x="34" y="137"/>
                  </a:lnTo>
                  <a:lnTo>
                    <a:pt x="20" y="126"/>
                  </a:lnTo>
                  <a:lnTo>
                    <a:pt x="9" y="112"/>
                  </a:lnTo>
                  <a:lnTo>
                    <a:pt x="4" y="96"/>
                  </a:lnTo>
                  <a:lnTo>
                    <a:pt x="1" y="78"/>
                  </a:lnTo>
                  <a:lnTo>
                    <a:pt x="5" y="57"/>
                  </a:lnTo>
                  <a:lnTo>
                    <a:pt x="13" y="37"/>
                  </a:lnTo>
                  <a:lnTo>
                    <a:pt x="28" y="21"/>
                  </a:lnTo>
                  <a:lnTo>
                    <a:pt x="47" y="9"/>
                  </a:lnTo>
                  <a:lnTo>
                    <a:pt x="70" y="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19" y="275"/>
              <a:ext cx="136" cy="150"/>
            </a:xfrm>
            <a:custGeom>
              <a:avLst/>
              <a:gdLst>
                <a:gd name="T0" fmla="*/ 113 w 272"/>
                <a:gd name="T1" fmla="*/ 25 h 301"/>
                <a:gd name="T2" fmla="*/ 74 w 272"/>
                <a:gd name="T3" fmla="*/ 42 h 301"/>
                <a:gd name="T4" fmla="*/ 43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3 w 272"/>
                <a:gd name="T11" fmla="*/ 224 h 301"/>
                <a:gd name="T12" fmla="*/ 72 w 272"/>
                <a:gd name="T13" fmla="*/ 258 h 301"/>
                <a:gd name="T14" fmla="*/ 113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8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2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6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1 w 272"/>
                <a:gd name="T47" fmla="*/ 290 h 301"/>
                <a:gd name="T48" fmla="*/ 136 w 272"/>
                <a:gd name="T49" fmla="*/ 301 h 301"/>
                <a:gd name="T50" fmla="*/ 80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7" y="22"/>
                  </a:moveTo>
                  <a:lnTo>
                    <a:pt x="113" y="25"/>
                  </a:lnTo>
                  <a:lnTo>
                    <a:pt x="92" y="31"/>
                  </a:lnTo>
                  <a:lnTo>
                    <a:pt x="74" y="42"/>
                  </a:lnTo>
                  <a:lnTo>
                    <a:pt x="57" y="57"/>
                  </a:lnTo>
                  <a:lnTo>
                    <a:pt x="43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6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3" y="224"/>
                  </a:lnTo>
                  <a:lnTo>
                    <a:pt x="57" y="243"/>
                  </a:lnTo>
                  <a:lnTo>
                    <a:pt x="72" y="258"/>
                  </a:lnTo>
                  <a:lnTo>
                    <a:pt x="91" y="269"/>
                  </a:lnTo>
                  <a:lnTo>
                    <a:pt x="113" y="274"/>
                  </a:lnTo>
                  <a:lnTo>
                    <a:pt x="137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6" y="243"/>
                  </a:lnTo>
                  <a:lnTo>
                    <a:pt x="228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4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6" y="55"/>
                  </a:lnTo>
                  <a:lnTo>
                    <a:pt x="202" y="41"/>
                  </a:lnTo>
                  <a:lnTo>
                    <a:pt x="183" y="31"/>
                  </a:lnTo>
                  <a:lnTo>
                    <a:pt x="162" y="25"/>
                  </a:lnTo>
                  <a:lnTo>
                    <a:pt x="137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6" y="22"/>
                  </a:lnTo>
                  <a:lnTo>
                    <a:pt x="236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69" y="117"/>
                  </a:lnTo>
                  <a:lnTo>
                    <a:pt x="272" y="150"/>
                  </a:lnTo>
                  <a:lnTo>
                    <a:pt x="269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5" y="277"/>
                  </a:lnTo>
                  <a:lnTo>
                    <a:pt x="191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0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2" y="183"/>
                  </a:lnTo>
                  <a:lnTo>
                    <a:pt x="0" y="152"/>
                  </a:lnTo>
                  <a:lnTo>
                    <a:pt x="2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365" y="207"/>
              <a:ext cx="80" cy="215"/>
            </a:xfrm>
            <a:custGeom>
              <a:avLst/>
              <a:gdLst>
                <a:gd name="T0" fmla="*/ 131 w 161"/>
                <a:gd name="T1" fmla="*/ 0 h 430"/>
                <a:gd name="T2" fmla="*/ 148 w 161"/>
                <a:gd name="T3" fmla="*/ 1 h 430"/>
                <a:gd name="T4" fmla="*/ 161 w 161"/>
                <a:gd name="T5" fmla="*/ 5 h 430"/>
                <a:gd name="T6" fmla="*/ 161 w 161"/>
                <a:gd name="T7" fmla="*/ 32 h 430"/>
                <a:gd name="T8" fmla="*/ 148 w 161"/>
                <a:gd name="T9" fmla="*/ 25 h 430"/>
                <a:gd name="T10" fmla="*/ 129 w 161"/>
                <a:gd name="T11" fmla="*/ 24 h 430"/>
                <a:gd name="T12" fmla="*/ 111 w 161"/>
                <a:gd name="T13" fmla="*/ 26 h 430"/>
                <a:gd name="T14" fmla="*/ 96 w 161"/>
                <a:gd name="T15" fmla="*/ 34 h 430"/>
                <a:gd name="T16" fmla="*/ 86 w 161"/>
                <a:gd name="T17" fmla="*/ 49 h 430"/>
                <a:gd name="T18" fmla="*/ 79 w 161"/>
                <a:gd name="T19" fmla="*/ 68 h 430"/>
                <a:gd name="T20" fmla="*/ 76 w 161"/>
                <a:gd name="T21" fmla="*/ 95 h 430"/>
                <a:gd name="T22" fmla="*/ 76 w 161"/>
                <a:gd name="T23" fmla="*/ 142 h 430"/>
                <a:gd name="T24" fmla="*/ 153 w 161"/>
                <a:gd name="T25" fmla="*/ 142 h 430"/>
                <a:gd name="T26" fmla="*/ 153 w 161"/>
                <a:gd name="T27" fmla="*/ 166 h 430"/>
                <a:gd name="T28" fmla="*/ 76 w 161"/>
                <a:gd name="T29" fmla="*/ 166 h 430"/>
                <a:gd name="T30" fmla="*/ 76 w 161"/>
                <a:gd name="T31" fmla="*/ 430 h 430"/>
                <a:gd name="T32" fmla="*/ 51 w 161"/>
                <a:gd name="T33" fmla="*/ 430 h 430"/>
                <a:gd name="T34" fmla="*/ 51 w 161"/>
                <a:gd name="T35" fmla="*/ 166 h 430"/>
                <a:gd name="T36" fmla="*/ 0 w 161"/>
                <a:gd name="T37" fmla="*/ 166 h 430"/>
                <a:gd name="T38" fmla="*/ 0 w 161"/>
                <a:gd name="T39" fmla="*/ 142 h 430"/>
                <a:gd name="T40" fmla="*/ 51 w 161"/>
                <a:gd name="T41" fmla="*/ 142 h 430"/>
                <a:gd name="T42" fmla="*/ 51 w 161"/>
                <a:gd name="T43" fmla="*/ 92 h 430"/>
                <a:gd name="T44" fmla="*/ 54 w 161"/>
                <a:gd name="T45" fmla="*/ 66 h 430"/>
                <a:gd name="T46" fmla="*/ 61 w 161"/>
                <a:gd name="T47" fmla="*/ 43 h 430"/>
                <a:gd name="T48" fmla="*/ 72 w 161"/>
                <a:gd name="T49" fmla="*/ 25 h 430"/>
                <a:gd name="T50" fmla="*/ 90 w 161"/>
                <a:gd name="T51" fmla="*/ 10 h 430"/>
                <a:gd name="T52" fmla="*/ 108 w 161"/>
                <a:gd name="T53" fmla="*/ 3 h 430"/>
                <a:gd name="T54" fmla="*/ 131 w 161"/>
                <a:gd name="T5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" h="430">
                  <a:moveTo>
                    <a:pt x="131" y="0"/>
                  </a:moveTo>
                  <a:lnTo>
                    <a:pt x="148" y="1"/>
                  </a:lnTo>
                  <a:lnTo>
                    <a:pt x="161" y="5"/>
                  </a:lnTo>
                  <a:lnTo>
                    <a:pt x="161" y="32"/>
                  </a:lnTo>
                  <a:lnTo>
                    <a:pt x="148" y="25"/>
                  </a:lnTo>
                  <a:lnTo>
                    <a:pt x="129" y="24"/>
                  </a:lnTo>
                  <a:lnTo>
                    <a:pt x="111" y="26"/>
                  </a:lnTo>
                  <a:lnTo>
                    <a:pt x="96" y="34"/>
                  </a:lnTo>
                  <a:lnTo>
                    <a:pt x="86" y="49"/>
                  </a:lnTo>
                  <a:lnTo>
                    <a:pt x="79" y="68"/>
                  </a:lnTo>
                  <a:lnTo>
                    <a:pt x="76" y="95"/>
                  </a:lnTo>
                  <a:lnTo>
                    <a:pt x="76" y="142"/>
                  </a:lnTo>
                  <a:lnTo>
                    <a:pt x="153" y="142"/>
                  </a:lnTo>
                  <a:lnTo>
                    <a:pt x="153" y="166"/>
                  </a:lnTo>
                  <a:lnTo>
                    <a:pt x="76" y="166"/>
                  </a:lnTo>
                  <a:lnTo>
                    <a:pt x="76" y="430"/>
                  </a:lnTo>
                  <a:lnTo>
                    <a:pt x="51" y="430"/>
                  </a:lnTo>
                  <a:lnTo>
                    <a:pt x="51" y="166"/>
                  </a:lnTo>
                  <a:lnTo>
                    <a:pt x="0" y="166"/>
                  </a:lnTo>
                  <a:lnTo>
                    <a:pt x="0" y="142"/>
                  </a:lnTo>
                  <a:lnTo>
                    <a:pt x="51" y="142"/>
                  </a:lnTo>
                  <a:lnTo>
                    <a:pt x="51" y="92"/>
                  </a:lnTo>
                  <a:lnTo>
                    <a:pt x="54" y="66"/>
                  </a:lnTo>
                  <a:lnTo>
                    <a:pt x="61" y="43"/>
                  </a:lnTo>
                  <a:lnTo>
                    <a:pt x="72" y="25"/>
                  </a:lnTo>
                  <a:lnTo>
                    <a:pt x="90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450" y="237"/>
              <a:ext cx="77" cy="188"/>
            </a:xfrm>
            <a:custGeom>
              <a:avLst/>
              <a:gdLst>
                <a:gd name="T0" fmla="*/ 78 w 153"/>
                <a:gd name="T1" fmla="*/ 0 h 376"/>
                <a:gd name="T2" fmla="*/ 78 w 153"/>
                <a:gd name="T3" fmla="*/ 83 h 376"/>
                <a:gd name="T4" fmla="*/ 153 w 153"/>
                <a:gd name="T5" fmla="*/ 83 h 376"/>
                <a:gd name="T6" fmla="*/ 153 w 153"/>
                <a:gd name="T7" fmla="*/ 107 h 376"/>
                <a:gd name="T8" fmla="*/ 78 w 153"/>
                <a:gd name="T9" fmla="*/ 107 h 376"/>
                <a:gd name="T10" fmla="*/ 78 w 153"/>
                <a:gd name="T11" fmla="*/ 296 h 376"/>
                <a:gd name="T12" fmla="*/ 78 w 153"/>
                <a:gd name="T13" fmla="*/ 314 h 376"/>
                <a:gd name="T14" fmla="*/ 82 w 153"/>
                <a:gd name="T15" fmla="*/ 329 h 376"/>
                <a:gd name="T16" fmla="*/ 87 w 153"/>
                <a:gd name="T17" fmla="*/ 339 h 376"/>
                <a:gd name="T18" fmla="*/ 94 w 153"/>
                <a:gd name="T19" fmla="*/ 347 h 376"/>
                <a:gd name="T20" fmla="*/ 106 w 153"/>
                <a:gd name="T21" fmla="*/ 351 h 376"/>
                <a:gd name="T22" fmla="*/ 119 w 153"/>
                <a:gd name="T23" fmla="*/ 353 h 376"/>
                <a:gd name="T24" fmla="*/ 135 w 153"/>
                <a:gd name="T25" fmla="*/ 350 h 376"/>
                <a:gd name="T26" fmla="*/ 153 w 153"/>
                <a:gd name="T27" fmla="*/ 342 h 376"/>
                <a:gd name="T28" fmla="*/ 153 w 153"/>
                <a:gd name="T29" fmla="*/ 367 h 376"/>
                <a:gd name="T30" fmla="*/ 134 w 153"/>
                <a:gd name="T31" fmla="*/ 374 h 376"/>
                <a:gd name="T32" fmla="*/ 115 w 153"/>
                <a:gd name="T33" fmla="*/ 376 h 376"/>
                <a:gd name="T34" fmla="*/ 95 w 153"/>
                <a:gd name="T35" fmla="*/ 374 h 376"/>
                <a:gd name="T36" fmla="*/ 79 w 153"/>
                <a:gd name="T37" fmla="*/ 367 h 376"/>
                <a:gd name="T38" fmla="*/ 68 w 153"/>
                <a:gd name="T39" fmla="*/ 357 h 376"/>
                <a:gd name="T40" fmla="*/ 58 w 153"/>
                <a:gd name="T41" fmla="*/ 342 h 376"/>
                <a:gd name="T42" fmla="*/ 53 w 153"/>
                <a:gd name="T43" fmla="*/ 324 h 376"/>
                <a:gd name="T44" fmla="*/ 52 w 153"/>
                <a:gd name="T45" fmla="*/ 300 h 376"/>
                <a:gd name="T46" fmla="*/ 52 w 153"/>
                <a:gd name="T47" fmla="*/ 107 h 376"/>
                <a:gd name="T48" fmla="*/ 0 w 153"/>
                <a:gd name="T49" fmla="*/ 107 h 376"/>
                <a:gd name="T50" fmla="*/ 0 w 153"/>
                <a:gd name="T51" fmla="*/ 83 h 376"/>
                <a:gd name="T52" fmla="*/ 52 w 153"/>
                <a:gd name="T53" fmla="*/ 83 h 376"/>
                <a:gd name="T54" fmla="*/ 52 w 153"/>
                <a:gd name="T55" fmla="*/ 8 h 376"/>
                <a:gd name="T56" fmla="*/ 78 w 153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3" h="376">
                  <a:moveTo>
                    <a:pt x="78" y="0"/>
                  </a:moveTo>
                  <a:lnTo>
                    <a:pt x="78" y="83"/>
                  </a:lnTo>
                  <a:lnTo>
                    <a:pt x="153" y="83"/>
                  </a:lnTo>
                  <a:lnTo>
                    <a:pt x="153" y="107"/>
                  </a:lnTo>
                  <a:lnTo>
                    <a:pt x="78" y="107"/>
                  </a:lnTo>
                  <a:lnTo>
                    <a:pt x="78" y="296"/>
                  </a:lnTo>
                  <a:lnTo>
                    <a:pt x="78" y="314"/>
                  </a:lnTo>
                  <a:lnTo>
                    <a:pt x="82" y="329"/>
                  </a:lnTo>
                  <a:lnTo>
                    <a:pt x="87" y="339"/>
                  </a:lnTo>
                  <a:lnTo>
                    <a:pt x="94" y="347"/>
                  </a:lnTo>
                  <a:lnTo>
                    <a:pt x="106" y="351"/>
                  </a:lnTo>
                  <a:lnTo>
                    <a:pt x="119" y="353"/>
                  </a:lnTo>
                  <a:lnTo>
                    <a:pt x="135" y="350"/>
                  </a:lnTo>
                  <a:lnTo>
                    <a:pt x="153" y="342"/>
                  </a:lnTo>
                  <a:lnTo>
                    <a:pt x="153" y="367"/>
                  </a:lnTo>
                  <a:lnTo>
                    <a:pt x="134" y="374"/>
                  </a:lnTo>
                  <a:lnTo>
                    <a:pt x="115" y="376"/>
                  </a:lnTo>
                  <a:lnTo>
                    <a:pt x="95" y="374"/>
                  </a:lnTo>
                  <a:lnTo>
                    <a:pt x="79" y="367"/>
                  </a:lnTo>
                  <a:lnTo>
                    <a:pt x="68" y="357"/>
                  </a:lnTo>
                  <a:lnTo>
                    <a:pt x="58" y="342"/>
                  </a:lnTo>
                  <a:lnTo>
                    <a:pt x="53" y="324"/>
                  </a:lnTo>
                  <a:lnTo>
                    <a:pt x="52" y="300"/>
                  </a:lnTo>
                  <a:lnTo>
                    <a:pt x="52" y="107"/>
                  </a:lnTo>
                  <a:lnTo>
                    <a:pt x="0" y="107"/>
                  </a:lnTo>
                  <a:lnTo>
                    <a:pt x="0" y="83"/>
                  </a:lnTo>
                  <a:lnTo>
                    <a:pt x="52" y="83"/>
                  </a:lnTo>
                  <a:lnTo>
                    <a:pt x="52" y="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625" y="221"/>
              <a:ext cx="114" cy="201"/>
            </a:xfrm>
            <a:custGeom>
              <a:avLst/>
              <a:gdLst>
                <a:gd name="T0" fmla="*/ 28 w 229"/>
                <a:gd name="T1" fmla="*/ 376 h 402"/>
                <a:gd name="T2" fmla="*/ 131 w 229"/>
                <a:gd name="T3" fmla="*/ 373 h 402"/>
                <a:gd name="T4" fmla="*/ 175 w 229"/>
                <a:gd name="T5" fmla="*/ 353 h 402"/>
                <a:gd name="T6" fmla="*/ 197 w 229"/>
                <a:gd name="T7" fmla="*/ 315 h 402"/>
                <a:gd name="T8" fmla="*/ 197 w 229"/>
                <a:gd name="T9" fmla="*/ 267 h 402"/>
                <a:gd name="T10" fmla="*/ 179 w 229"/>
                <a:gd name="T11" fmla="*/ 233 h 402"/>
                <a:gd name="T12" fmla="*/ 142 w 229"/>
                <a:gd name="T13" fmla="*/ 212 h 402"/>
                <a:gd name="T14" fmla="*/ 86 w 229"/>
                <a:gd name="T15" fmla="*/ 205 h 402"/>
                <a:gd name="T16" fmla="*/ 28 w 229"/>
                <a:gd name="T17" fmla="*/ 25 h 402"/>
                <a:gd name="T18" fmla="*/ 84 w 229"/>
                <a:gd name="T19" fmla="*/ 180 h 402"/>
                <a:gd name="T20" fmla="*/ 135 w 229"/>
                <a:gd name="T21" fmla="*/ 170 h 402"/>
                <a:gd name="T22" fmla="*/ 168 w 229"/>
                <a:gd name="T23" fmla="*/ 141 h 402"/>
                <a:gd name="T24" fmla="*/ 180 w 229"/>
                <a:gd name="T25" fmla="*/ 97 h 402"/>
                <a:gd name="T26" fmla="*/ 171 w 229"/>
                <a:gd name="T27" fmla="*/ 58 h 402"/>
                <a:gd name="T28" fmla="*/ 142 w 229"/>
                <a:gd name="T29" fmla="*/ 33 h 402"/>
                <a:gd name="T30" fmla="*/ 94 w 229"/>
                <a:gd name="T31" fmla="*/ 25 h 402"/>
                <a:gd name="T32" fmla="*/ 0 w 229"/>
                <a:gd name="T33" fmla="*/ 0 h 402"/>
                <a:gd name="T34" fmla="*/ 135 w 229"/>
                <a:gd name="T35" fmla="*/ 2 h 402"/>
                <a:gd name="T36" fmla="*/ 180 w 229"/>
                <a:gd name="T37" fmla="*/ 25 h 402"/>
                <a:gd name="T38" fmla="*/ 206 w 229"/>
                <a:gd name="T39" fmla="*/ 66 h 402"/>
                <a:gd name="T40" fmla="*/ 208 w 229"/>
                <a:gd name="T41" fmla="*/ 114 h 402"/>
                <a:gd name="T42" fmla="*/ 191 w 229"/>
                <a:gd name="T43" fmla="*/ 153 h 402"/>
                <a:gd name="T44" fmla="*/ 159 w 229"/>
                <a:gd name="T45" fmla="*/ 180 h 402"/>
                <a:gd name="T46" fmla="*/ 139 w 229"/>
                <a:gd name="T47" fmla="*/ 191 h 402"/>
                <a:gd name="T48" fmla="*/ 187 w 229"/>
                <a:gd name="T49" fmla="*/ 205 h 402"/>
                <a:gd name="T50" fmla="*/ 218 w 229"/>
                <a:gd name="T51" fmla="*/ 240 h 402"/>
                <a:gd name="T52" fmla="*/ 229 w 229"/>
                <a:gd name="T53" fmla="*/ 286 h 402"/>
                <a:gd name="T54" fmla="*/ 220 w 229"/>
                <a:gd name="T55" fmla="*/ 333 h 402"/>
                <a:gd name="T56" fmla="*/ 195 w 229"/>
                <a:gd name="T57" fmla="*/ 369 h 402"/>
                <a:gd name="T58" fmla="*/ 156 w 229"/>
                <a:gd name="T59" fmla="*/ 393 h 402"/>
                <a:gd name="T60" fmla="*/ 107 w 229"/>
                <a:gd name="T61" fmla="*/ 402 h 402"/>
                <a:gd name="T62" fmla="*/ 0 w 229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402">
                  <a:moveTo>
                    <a:pt x="28" y="205"/>
                  </a:moveTo>
                  <a:lnTo>
                    <a:pt x="28" y="376"/>
                  </a:lnTo>
                  <a:lnTo>
                    <a:pt x="102" y="376"/>
                  </a:lnTo>
                  <a:lnTo>
                    <a:pt x="131" y="373"/>
                  </a:lnTo>
                  <a:lnTo>
                    <a:pt x="156" y="366"/>
                  </a:lnTo>
                  <a:lnTo>
                    <a:pt x="175" y="353"/>
                  </a:lnTo>
                  <a:lnTo>
                    <a:pt x="189" y="336"/>
                  </a:lnTo>
                  <a:lnTo>
                    <a:pt x="197" y="315"/>
                  </a:lnTo>
                  <a:lnTo>
                    <a:pt x="200" y="289"/>
                  </a:lnTo>
                  <a:lnTo>
                    <a:pt x="197" y="267"/>
                  </a:lnTo>
                  <a:lnTo>
                    <a:pt x="191" y="248"/>
                  </a:lnTo>
                  <a:lnTo>
                    <a:pt x="179" y="233"/>
                  </a:lnTo>
                  <a:lnTo>
                    <a:pt x="163" y="221"/>
                  </a:lnTo>
                  <a:lnTo>
                    <a:pt x="142" y="212"/>
                  </a:lnTo>
                  <a:lnTo>
                    <a:pt x="117" y="207"/>
                  </a:lnTo>
                  <a:lnTo>
                    <a:pt x="86" y="205"/>
                  </a:lnTo>
                  <a:lnTo>
                    <a:pt x="28" y="205"/>
                  </a:lnTo>
                  <a:close/>
                  <a:moveTo>
                    <a:pt x="28" y="25"/>
                  </a:moveTo>
                  <a:lnTo>
                    <a:pt x="28" y="180"/>
                  </a:lnTo>
                  <a:lnTo>
                    <a:pt x="84" y="180"/>
                  </a:lnTo>
                  <a:lnTo>
                    <a:pt x="111" y="178"/>
                  </a:lnTo>
                  <a:lnTo>
                    <a:pt x="135" y="170"/>
                  </a:lnTo>
                  <a:lnTo>
                    <a:pt x="154" y="158"/>
                  </a:lnTo>
                  <a:lnTo>
                    <a:pt x="168" y="141"/>
                  </a:lnTo>
                  <a:lnTo>
                    <a:pt x="177" y="121"/>
                  </a:lnTo>
                  <a:lnTo>
                    <a:pt x="180" y="97"/>
                  </a:lnTo>
                  <a:lnTo>
                    <a:pt x="177" y="75"/>
                  </a:lnTo>
                  <a:lnTo>
                    <a:pt x="171" y="58"/>
                  </a:lnTo>
                  <a:lnTo>
                    <a:pt x="159" y="43"/>
                  </a:lnTo>
                  <a:lnTo>
                    <a:pt x="142" y="33"/>
                  </a:lnTo>
                  <a:lnTo>
                    <a:pt x="121" y="27"/>
                  </a:lnTo>
                  <a:lnTo>
                    <a:pt x="94" y="25"/>
                  </a:lnTo>
                  <a:lnTo>
                    <a:pt x="28" y="25"/>
                  </a:lnTo>
                  <a:close/>
                  <a:moveTo>
                    <a:pt x="0" y="0"/>
                  </a:moveTo>
                  <a:lnTo>
                    <a:pt x="106" y="0"/>
                  </a:lnTo>
                  <a:lnTo>
                    <a:pt x="135" y="2"/>
                  </a:lnTo>
                  <a:lnTo>
                    <a:pt x="160" y="10"/>
                  </a:lnTo>
                  <a:lnTo>
                    <a:pt x="180" y="25"/>
                  </a:lnTo>
                  <a:lnTo>
                    <a:pt x="197" y="43"/>
                  </a:lnTo>
                  <a:lnTo>
                    <a:pt x="206" y="66"/>
                  </a:lnTo>
                  <a:lnTo>
                    <a:pt x="209" y="92"/>
                  </a:lnTo>
                  <a:lnTo>
                    <a:pt x="208" y="114"/>
                  </a:lnTo>
                  <a:lnTo>
                    <a:pt x="201" y="135"/>
                  </a:lnTo>
                  <a:lnTo>
                    <a:pt x="191" y="153"/>
                  </a:lnTo>
                  <a:lnTo>
                    <a:pt x="176" y="168"/>
                  </a:lnTo>
                  <a:lnTo>
                    <a:pt x="159" y="180"/>
                  </a:lnTo>
                  <a:lnTo>
                    <a:pt x="139" y="190"/>
                  </a:lnTo>
                  <a:lnTo>
                    <a:pt x="139" y="191"/>
                  </a:lnTo>
                  <a:lnTo>
                    <a:pt x="164" y="196"/>
                  </a:lnTo>
                  <a:lnTo>
                    <a:pt x="187" y="205"/>
                  </a:lnTo>
                  <a:lnTo>
                    <a:pt x="204" y="220"/>
                  </a:lnTo>
                  <a:lnTo>
                    <a:pt x="218" y="240"/>
                  </a:lnTo>
                  <a:lnTo>
                    <a:pt x="226" y="261"/>
                  </a:lnTo>
                  <a:lnTo>
                    <a:pt x="229" y="286"/>
                  </a:lnTo>
                  <a:lnTo>
                    <a:pt x="226" y="311"/>
                  </a:lnTo>
                  <a:lnTo>
                    <a:pt x="220" y="333"/>
                  </a:lnTo>
                  <a:lnTo>
                    <a:pt x="210" y="353"/>
                  </a:lnTo>
                  <a:lnTo>
                    <a:pt x="195" y="369"/>
                  </a:lnTo>
                  <a:lnTo>
                    <a:pt x="177" y="384"/>
                  </a:lnTo>
                  <a:lnTo>
                    <a:pt x="156" y="393"/>
                  </a:lnTo>
                  <a:lnTo>
                    <a:pt x="134" y="399"/>
                  </a:lnTo>
                  <a:lnTo>
                    <a:pt x="107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774" y="221"/>
              <a:ext cx="22" cy="201"/>
            </a:xfrm>
            <a:custGeom>
              <a:avLst/>
              <a:gdLst>
                <a:gd name="T0" fmla="*/ 9 w 43"/>
                <a:gd name="T1" fmla="*/ 114 h 402"/>
                <a:gd name="T2" fmla="*/ 35 w 43"/>
                <a:gd name="T3" fmla="*/ 114 h 402"/>
                <a:gd name="T4" fmla="*/ 35 w 43"/>
                <a:gd name="T5" fmla="*/ 402 h 402"/>
                <a:gd name="T6" fmla="*/ 9 w 43"/>
                <a:gd name="T7" fmla="*/ 402 h 402"/>
                <a:gd name="T8" fmla="*/ 9 w 43"/>
                <a:gd name="T9" fmla="*/ 114 h 402"/>
                <a:gd name="T10" fmla="*/ 22 w 43"/>
                <a:gd name="T11" fmla="*/ 0 h 402"/>
                <a:gd name="T12" fmla="*/ 27 w 43"/>
                <a:gd name="T13" fmla="*/ 0 h 402"/>
                <a:gd name="T14" fmla="*/ 33 w 43"/>
                <a:gd name="T15" fmla="*/ 2 h 402"/>
                <a:gd name="T16" fmla="*/ 37 w 43"/>
                <a:gd name="T17" fmla="*/ 5 h 402"/>
                <a:gd name="T18" fmla="*/ 41 w 43"/>
                <a:gd name="T19" fmla="*/ 9 h 402"/>
                <a:gd name="T20" fmla="*/ 43 w 43"/>
                <a:gd name="T21" fmla="*/ 14 h 402"/>
                <a:gd name="T22" fmla="*/ 43 w 43"/>
                <a:gd name="T23" fmla="*/ 21 h 402"/>
                <a:gd name="T24" fmla="*/ 43 w 43"/>
                <a:gd name="T25" fmla="*/ 26 h 402"/>
                <a:gd name="T26" fmla="*/ 41 w 43"/>
                <a:gd name="T27" fmla="*/ 31 h 402"/>
                <a:gd name="T28" fmla="*/ 37 w 43"/>
                <a:gd name="T29" fmla="*/ 35 h 402"/>
                <a:gd name="T30" fmla="*/ 33 w 43"/>
                <a:gd name="T31" fmla="*/ 39 h 402"/>
                <a:gd name="T32" fmla="*/ 27 w 43"/>
                <a:gd name="T33" fmla="*/ 42 h 402"/>
                <a:gd name="T34" fmla="*/ 22 w 43"/>
                <a:gd name="T35" fmla="*/ 42 h 402"/>
                <a:gd name="T36" fmla="*/ 17 w 43"/>
                <a:gd name="T37" fmla="*/ 42 h 402"/>
                <a:gd name="T38" fmla="*/ 11 w 43"/>
                <a:gd name="T39" fmla="*/ 39 h 402"/>
                <a:gd name="T40" fmla="*/ 6 w 43"/>
                <a:gd name="T41" fmla="*/ 35 h 402"/>
                <a:gd name="T42" fmla="*/ 4 w 43"/>
                <a:gd name="T43" fmla="*/ 31 h 402"/>
                <a:gd name="T44" fmla="*/ 1 w 43"/>
                <a:gd name="T45" fmla="*/ 26 h 402"/>
                <a:gd name="T46" fmla="*/ 0 w 43"/>
                <a:gd name="T47" fmla="*/ 21 h 402"/>
                <a:gd name="T48" fmla="*/ 1 w 43"/>
                <a:gd name="T49" fmla="*/ 14 h 402"/>
                <a:gd name="T50" fmla="*/ 4 w 43"/>
                <a:gd name="T51" fmla="*/ 9 h 402"/>
                <a:gd name="T52" fmla="*/ 6 w 43"/>
                <a:gd name="T53" fmla="*/ 5 h 402"/>
                <a:gd name="T54" fmla="*/ 11 w 43"/>
                <a:gd name="T55" fmla="*/ 2 h 402"/>
                <a:gd name="T56" fmla="*/ 17 w 43"/>
                <a:gd name="T57" fmla="*/ 0 h 402"/>
                <a:gd name="T58" fmla="*/ 22 w 43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402">
                  <a:moveTo>
                    <a:pt x="9" y="114"/>
                  </a:moveTo>
                  <a:lnTo>
                    <a:pt x="35" y="114"/>
                  </a:lnTo>
                  <a:lnTo>
                    <a:pt x="35" y="402"/>
                  </a:lnTo>
                  <a:lnTo>
                    <a:pt x="9" y="402"/>
                  </a:lnTo>
                  <a:lnTo>
                    <a:pt x="9" y="114"/>
                  </a:lnTo>
                  <a:close/>
                  <a:moveTo>
                    <a:pt x="22" y="0"/>
                  </a:moveTo>
                  <a:lnTo>
                    <a:pt x="27" y="0"/>
                  </a:lnTo>
                  <a:lnTo>
                    <a:pt x="33" y="2"/>
                  </a:lnTo>
                  <a:lnTo>
                    <a:pt x="37" y="5"/>
                  </a:lnTo>
                  <a:lnTo>
                    <a:pt x="41" y="9"/>
                  </a:lnTo>
                  <a:lnTo>
                    <a:pt x="43" y="14"/>
                  </a:lnTo>
                  <a:lnTo>
                    <a:pt x="43" y="21"/>
                  </a:lnTo>
                  <a:lnTo>
                    <a:pt x="43" y="26"/>
                  </a:lnTo>
                  <a:lnTo>
                    <a:pt x="41" y="31"/>
                  </a:lnTo>
                  <a:lnTo>
                    <a:pt x="37" y="35"/>
                  </a:lnTo>
                  <a:lnTo>
                    <a:pt x="33" y="39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1" y="39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4" y="9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823" y="278"/>
              <a:ext cx="117" cy="144"/>
            </a:xfrm>
            <a:custGeom>
              <a:avLst/>
              <a:gdLst>
                <a:gd name="T0" fmla="*/ 14 w 234"/>
                <a:gd name="T1" fmla="*/ 0 h 288"/>
                <a:gd name="T2" fmla="*/ 234 w 234"/>
                <a:gd name="T3" fmla="*/ 0 h 288"/>
                <a:gd name="T4" fmla="*/ 234 w 234"/>
                <a:gd name="T5" fmla="*/ 7 h 288"/>
                <a:gd name="T6" fmla="*/ 41 w 234"/>
                <a:gd name="T7" fmla="*/ 264 h 288"/>
                <a:gd name="T8" fmla="*/ 228 w 234"/>
                <a:gd name="T9" fmla="*/ 264 h 288"/>
                <a:gd name="T10" fmla="*/ 228 w 234"/>
                <a:gd name="T11" fmla="*/ 288 h 288"/>
                <a:gd name="T12" fmla="*/ 0 w 234"/>
                <a:gd name="T13" fmla="*/ 288 h 288"/>
                <a:gd name="T14" fmla="*/ 0 w 234"/>
                <a:gd name="T15" fmla="*/ 277 h 288"/>
                <a:gd name="T16" fmla="*/ 191 w 234"/>
                <a:gd name="T17" fmla="*/ 24 h 288"/>
                <a:gd name="T18" fmla="*/ 14 w 234"/>
                <a:gd name="T19" fmla="*/ 24 h 288"/>
                <a:gd name="T20" fmla="*/ 14 w 23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288">
                  <a:moveTo>
                    <a:pt x="14" y="0"/>
                  </a:moveTo>
                  <a:lnTo>
                    <a:pt x="234" y="0"/>
                  </a:lnTo>
                  <a:lnTo>
                    <a:pt x="234" y="7"/>
                  </a:lnTo>
                  <a:lnTo>
                    <a:pt x="41" y="264"/>
                  </a:lnTo>
                  <a:lnTo>
                    <a:pt x="228" y="264"/>
                  </a:lnTo>
                  <a:lnTo>
                    <a:pt x="228" y="288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191" y="24"/>
                  </a:lnTo>
                  <a:lnTo>
                    <a:pt x="14" y="2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967" y="217"/>
              <a:ext cx="107" cy="208"/>
            </a:xfrm>
            <a:custGeom>
              <a:avLst/>
              <a:gdLst>
                <a:gd name="T0" fmla="*/ 160 w 212"/>
                <a:gd name="T1" fmla="*/ 3 h 416"/>
                <a:gd name="T2" fmla="*/ 195 w 212"/>
                <a:gd name="T3" fmla="*/ 41 h 416"/>
                <a:gd name="T4" fmla="*/ 120 w 212"/>
                <a:gd name="T5" fmla="*/ 25 h 416"/>
                <a:gd name="T6" fmla="*/ 74 w 212"/>
                <a:gd name="T7" fmla="*/ 34 h 416"/>
                <a:gd name="T8" fmla="*/ 42 w 212"/>
                <a:gd name="T9" fmla="*/ 59 h 416"/>
                <a:gd name="T10" fmla="*/ 30 w 212"/>
                <a:gd name="T11" fmla="*/ 98 h 416"/>
                <a:gd name="T12" fmla="*/ 37 w 212"/>
                <a:gd name="T13" fmla="*/ 133 h 416"/>
                <a:gd name="T14" fmla="*/ 59 w 212"/>
                <a:gd name="T15" fmla="*/ 158 h 416"/>
                <a:gd name="T16" fmla="*/ 92 w 212"/>
                <a:gd name="T17" fmla="*/ 181 h 416"/>
                <a:gd name="T18" fmla="*/ 150 w 212"/>
                <a:gd name="T19" fmla="*/ 216 h 416"/>
                <a:gd name="T20" fmla="*/ 191 w 212"/>
                <a:gd name="T21" fmla="*/ 251 h 416"/>
                <a:gd name="T22" fmla="*/ 210 w 212"/>
                <a:gd name="T23" fmla="*/ 288 h 416"/>
                <a:gd name="T24" fmla="*/ 210 w 212"/>
                <a:gd name="T25" fmla="*/ 334 h 416"/>
                <a:gd name="T26" fmla="*/ 193 w 212"/>
                <a:gd name="T27" fmla="*/ 372 h 416"/>
                <a:gd name="T28" fmla="*/ 161 w 212"/>
                <a:gd name="T29" fmla="*/ 400 h 416"/>
                <a:gd name="T30" fmla="*/ 116 w 212"/>
                <a:gd name="T31" fmla="*/ 413 h 416"/>
                <a:gd name="T32" fmla="*/ 67 w 212"/>
                <a:gd name="T33" fmla="*/ 414 h 416"/>
                <a:gd name="T34" fmla="*/ 17 w 212"/>
                <a:gd name="T35" fmla="*/ 402 h 416"/>
                <a:gd name="T36" fmla="*/ 0 w 212"/>
                <a:gd name="T37" fmla="*/ 363 h 416"/>
                <a:gd name="T38" fmla="*/ 58 w 212"/>
                <a:gd name="T39" fmla="*/ 387 h 416"/>
                <a:gd name="T40" fmla="*/ 116 w 212"/>
                <a:gd name="T41" fmla="*/ 388 h 416"/>
                <a:gd name="T42" fmla="*/ 158 w 212"/>
                <a:gd name="T43" fmla="*/ 371 h 416"/>
                <a:gd name="T44" fmla="*/ 181 w 212"/>
                <a:gd name="T45" fmla="*/ 338 h 416"/>
                <a:gd name="T46" fmla="*/ 181 w 212"/>
                <a:gd name="T47" fmla="*/ 297 h 416"/>
                <a:gd name="T48" fmla="*/ 166 w 212"/>
                <a:gd name="T49" fmla="*/ 267 h 416"/>
                <a:gd name="T50" fmla="*/ 140 w 212"/>
                <a:gd name="T51" fmla="*/ 244 h 416"/>
                <a:gd name="T52" fmla="*/ 96 w 212"/>
                <a:gd name="T53" fmla="*/ 216 h 416"/>
                <a:gd name="T54" fmla="*/ 47 w 212"/>
                <a:gd name="T55" fmla="*/ 185 h 416"/>
                <a:gd name="T56" fmla="*/ 20 w 212"/>
                <a:gd name="T57" fmla="*/ 158 h 416"/>
                <a:gd name="T58" fmla="*/ 4 w 212"/>
                <a:gd name="T59" fmla="*/ 123 h 416"/>
                <a:gd name="T60" fmla="*/ 6 w 212"/>
                <a:gd name="T61" fmla="*/ 74 h 416"/>
                <a:gd name="T62" fmla="*/ 29 w 212"/>
                <a:gd name="T63" fmla="*/ 36 h 416"/>
                <a:gd name="T64" fmla="*/ 60 w 212"/>
                <a:gd name="T65" fmla="*/ 13 h 416"/>
                <a:gd name="T66" fmla="*/ 124 w 212"/>
                <a:gd name="T6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" h="416">
                  <a:moveTo>
                    <a:pt x="124" y="0"/>
                  </a:moveTo>
                  <a:lnTo>
                    <a:pt x="160" y="3"/>
                  </a:lnTo>
                  <a:lnTo>
                    <a:pt x="195" y="12"/>
                  </a:lnTo>
                  <a:lnTo>
                    <a:pt x="195" y="41"/>
                  </a:lnTo>
                  <a:lnTo>
                    <a:pt x="158" y="29"/>
                  </a:lnTo>
                  <a:lnTo>
                    <a:pt x="120" y="25"/>
                  </a:lnTo>
                  <a:lnTo>
                    <a:pt x="95" y="28"/>
                  </a:lnTo>
                  <a:lnTo>
                    <a:pt x="74" y="34"/>
                  </a:lnTo>
                  <a:lnTo>
                    <a:pt x="55" y="45"/>
                  </a:lnTo>
                  <a:lnTo>
                    <a:pt x="42" y="59"/>
                  </a:lnTo>
                  <a:lnTo>
                    <a:pt x="34" y="78"/>
                  </a:lnTo>
                  <a:lnTo>
                    <a:pt x="30" y="98"/>
                  </a:lnTo>
                  <a:lnTo>
                    <a:pt x="33" y="119"/>
                  </a:lnTo>
                  <a:lnTo>
                    <a:pt x="37" y="133"/>
                  </a:lnTo>
                  <a:lnTo>
                    <a:pt x="46" y="146"/>
                  </a:lnTo>
                  <a:lnTo>
                    <a:pt x="59" y="158"/>
                  </a:lnTo>
                  <a:lnTo>
                    <a:pt x="72" y="169"/>
                  </a:lnTo>
                  <a:lnTo>
                    <a:pt x="92" y="181"/>
                  </a:lnTo>
                  <a:lnTo>
                    <a:pt x="119" y="197"/>
                  </a:lnTo>
                  <a:lnTo>
                    <a:pt x="150" y="216"/>
                  </a:lnTo>
                  <a:lnTo>
                    <a:pt x="174" y="235"/>
                  </a:lnTo>
                  <a:lnTo>
                    <a:pt x="191" y="251"/>
                  </a:lnTo>
                  <a:lnTo>
                    <a:pt x="203" y="268"/>
                  </a:lnTo>
                  <a:lnTo>
                    <a:pt x="210" y="288"/>
                  </a:lnTo>
                  <a:lnTo>
                    <a:pt x="212" y="311"/>
                  </a:lnTo>
                  <a:lnTo>
                    <a:pt x="210" y="334"/>
                  </a:lnTo>
                  <a:lnTo>
                    <a:pt x="203" y="354"/>
                  </a:lnTo>
                  <a:lnTo>
                    <a:pt x="193" y="372"/>
                  </a:lnTo>
                  <a:lnTo>
                    <a:pt x="178" y="387"/>
                  </a:lnTo>
                  <a:lnTo>
                    <a:pt x="161" y="400"/>
                  </a:lnTo>
                  <a:lnTo>
                    <a:pt x="140" y="408"/>
                  </a:lnTo>
                  <a:lnTo>
                    <a:pt x="116" y="413"/>
                  </a:lnTo>
                  <a:lnTo>
                    <a:pt x="88" y="416"/>
                  </a:lnTo>
                  <a:lnTo>
                    <a:pt x="67" y="414"/>
                  </a:lnTo>
                  <a:lnTo>
                    <a:pt x="42" y="409"/>
                  </a:lnTo>
                  <a:lnTo>
                    <a:pt x="17" y="402"/>
                  </a:lnTo>
                  <a:lnTo>
                    <a:pt x="0" y="395"/>
                  </a:lnTo>
                  <a:lnTo>
                    <a:pt x="0" y="363"/>
                  </a:lnTo>
                  <a:lnTo>
                    <a:pt x="29" y="377"/>
                  </a:lnTo>
                  <a:lnTo>
                    <a:pt x="58" y="387"/>
                  </a:lnTo>
                  <a:lnTo>
                    <a:pt x="87" y="389"/>
                  </a:lnTo>
                  <a:lnTo>
                    <a:pt x="116" y="388"/>
                  </a:lnTo>
                  <a:lnTo>
                    <a:pt x="140" y="381"/>
                  </a:lnTo>
                  <a:lnTo>
                    <a:pt x="158" y="371"/>
                  </a:lnTo>
                  <a:lnTo>
                    <a:pt x="173" y="356"/>
                  </a:lnTo>
                  <a:lnTo>
                    <a:pt x="181" y="338"/>
                  </a:lnTo>
                  <a:lnTo>
                    <a:pt x="183" y="315"/>
                  </a:lnTo>
                  <a:lnTo>
                    <a:pt x="181" y="297"/>
                  </a:lnTo>
                  <a:lnTo>
                    <a:pt x="175" y="280"/>
                  </a:lnTo>
                  <a:lnTo>
                    <a:pt x="166" y="267"/>
                  </a:lnTo>
                  <a:lnTo>
                    <a:pt x="154" y="256"/>
                  </a:lnTo>
                  <a:lnTo>
                    <a:pt x="140" y="244"/>
                  </a:lnTo>
                  <a:lnTo>
                    <a:pt x="120" y="231"/>
                  </a:lnTo>
                  <a:lnTo>
                    <a:pt x="96" y="216"/>
                  </a:lnTo>
                  <a:lnTo>
                    <a:pt x="68" y="201"/>
                  </a:lnTo>
                  <a:lnTo>
                    <a:pt x="47" y="185"/>
                  </a:lnTo>
                  <a:lnTo>
                    <a:pt x="30" y="172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4" y="123"/>
                  </a:lnTo>
                  <a:lnTo>
                    <a:pt x="2" y="102"/>
                  </a:lnTo>
                  <a:lnTo>
                    <a:pt x="6" y="74"/>
                  </a:lnTo>
                  <a:lnTo>
                    <a:pt x="17" y="50"/>
                  </a:lnTo>
                  <a:lnTo>
                    <a:pt x="29" y="36"/>
                  </a:lnTo>
                  <a:lnTo>
                    <a:pt x="43" y="22"/>
                  </a:lnTo>
                  <a:lnTo>
                    <a:pt x="60" y="13"/>
                  </a:lnTo>
                  <a:lnTo>
                    <a:pt x="91" y="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13" y="275"/>
              <a:ext cx="126" cy="213"/>
            </a:xfrm>
            <a:custGeom>
              <a:avLst/>
              <a:gdLst>
                <a:gd name="T0" fmla="*/ 112 w 251"/>
                <a:gd name="T1" fmla="*/ 25 h 426"/>
                <a:gd name="T2" fmla="*/ 76 w 251"/>
                <a:gd name="T3" fmla="*/ 38 h 426"/>
                <a:gd name="T4" fmla="*/ 50 w 251"/>
                <a:gd name="T5" fmla="*/ 62 h 426"/>
                <a:gd name="T6" fmla="*/ 30 w 251"/>
                <a:gd name="T7" fmla="*/ 105 h 426"/>
                <a:gd name="T8" fmla="*/ 26 w 251"/>
                <a:gd name="T9" fmla="*/ 171 h 426"/>
                <a:gd name="T10" fmla="*/ 38 w 251"/>
                <a:gd name="T11" fmla="*/ 225 h 426"/>
                <a:gd name="T12" fmla="*/ 75 w 251"/>
                <a:gd name="T13" fmla="*/ 264 h 426"/>
                <a:gd name="T14" fmla="*/ 125 w 251"/>
                <a:gd name="T15" fmla="*/ 277 h 426"/>
                <a:gd name="T16" fmla="*/ 165 w 251"/>
                <a:gd name="T17" fmla="*/ 268 h 426"/>
                <a:gd name="T18" fmla="*/ 197 w 251"/>
                <a:gd name="T19" fmla="*/ 239 h 426"/>
                <a:gd name="T20" fmla="*/ 218 w 251"/>
                <a:gd name="T21" fmla="*/ 195 h 426"/>
                <a:gd name="T22" fmla="*/ 224 w 251"/>
                <a:gd name="T23" fmla="*/ 140 h 426"/>
                <a:gd name="T24" fmla="*/ 212 w 251"/>
                <a:gd name="T25" fmla="*/ 79 h 426"/>
                <a:gd name="T26" fmla="*/ 185 w 251"/>
                <a:gd name="T27" fmla="*/ 41 h 426"/>
                <a:gd name="T28" fmla="*/ 152 w 251"/>
                <a:gd name="T29" fmla="*/ 25 h 426"/>
                <a:gd name="T30" fmla="*/ 134 w 251"/>
                <a:gd name="T31" fmla="*/ 0 h 426"/>
                <a:gd name="T32" fmla="*/ 183 w 251"/>
                <a:gd name="T33" fmla="*/ 9 h 426"/>
                <a:gd name="T34" fmla="*/ 220 w 251"/>
                <a:gd name="T35" fmla="*/ 37 h 426"/>
                <a:gd name="T36" fmla="*/ 243 w 251"/>
                <a:gd name="T37" fmla="*/ 82 h 426"/>
                <a:gd name="T38" fmla="*/ 251 w 251"/>
                <a:gd name="T39" fmla="*/ 140 h 426"/>
                <a:gd name="T40" fmla="*/ 244 w 251"/>
                <a:gd name="T41" fmla="*/ 198 h 426"/>
                <a:gd name="T42" fmla="*/ 223 w 251"/>
                <a:gd name="T43" fmla="*/ 245 h 426"/>
                <a:gd name="T44" fmla="*/ 190 w 251"/>
                <a:gd name="T45" fmla="*/ 281 h 426"/>
                <a:gd name="T46" fmla="*/ 146 w 251"/>
                <a:gd name="T47" fmla="*/ 298 h 426"/>
                <a:gd name="T48" fmla="*/ 99 w 251"/>
                <a:gd name="T49" fmla="*/ 298 h 426"/>
                <a:gd name="T50" fmla="*/ 58 w 251"/>
                <a:gd name="T51" fmla="*/ 280 h 426"/>
                <a:gd name="T52" fmla="*/ 27 w 251"/>
                <a:gd name="T53" fmla="*/ 243 h 426"/>
                <a:gd name="T54" fmla="*/ 26 w 251"/>
                <a:gd name="T55" fmla="*/ 426 h 426"/>
                <a:gd name="T56" fmla="*/ 0 w 251"/>
                <a:gd name="T57" fmla="*/ 6 h 426"/>
                <a:gd name="T58" fmla="*/ 26 w 251"/>
                <a:gd name="T59" fmla="*/ 66 h 426"/>
                <a:gd name="T60" fmla="*/ 39 w 251"/>
                <a:gd name="T61" fmla="*/ 46 h 426"/>
                <a:gd name="T62" fmla="*/ 71 w 251"/>
                <a:gd name="T63" fmla="*/ 17 h 426"/>
                <a:gd name="T64" fmla="*/ 112 w 251"/>
                <a:gd name="T65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426">
                  <a:moveTo>
                    <a:pt x="132" y="22"/>
                  </a:moveTo>
                  <a:lnTo>
                    <a:pt x="112" y="25"/>
                  </a:lnTo>
                  <a:lnTo>
                    <a:pt x="94" y="29"/>
                  </a:lnTo>
                  <a:lnTo>
                    <a:pt x="76" y="38"/>
                  </a:lnTo>
                  <a:lnTo>
                    <a:pt x="62" y="49"/>
                  </a:lnTo>
                  <a:lnTo>
                    <a:pt x="50" y="62"/>
                  </a:lnTo>
                  <a:lnTo>
                    <a:pt x="39" y="78"/>
                  </a:lnTo>
                  <a:lnTo>
                    <a:pt x="30" y="105"/>
                  </a:lnTo>
                  <a:lnTo>
                    <a:pt x="26" y="136"/>
                  </a:lnTo>
                  <a:lnTo>
                    <a:pt x="26" y="171"/>
                  </a:lnTo>
                  <a:lnTo>
                    <a:pt x="29" y="200"/>
                  </a:lnTo>
                  <a:lnTo>
                    <a:pt x="38" y="225"/>
                  </a:lnTo>
                  <a:lnTo>
                    <a:pt x="54" y="247"/>
                  </a:lnTo>
                  <a:lnTo>
                    <a:pt x="75" y="264"/>
                  </a:lnTo>
                  <a:lnTo>
                    <a:pt x="99" y="273"/>
                  </a:lnTo>
                  <a:lnTo>
                    <a:pt x="125" y="277"/>
                  </a:lnTo>
                  <a:lnTo>
                    <a:pt x="146" y="274"/>
                  </a:lnTo>
                  <a:lnTo>
                    <a:pt x="165" y="268"/>
                  </a:lnTo>
                  <a:lnTo>
                    <a:pt x="182" y="256"/>
                  </a:lnTo>
                  <a:lnTo>
                    <a:pt x="197" y="239"/>
                  </a:lnTo>
                  <a:lnTo>
                    <a:pt x="208" y="219"/>
                  </a:lnTo>
                  <a:lnTo>
                    <a:pt x="218" y="195"/>
                  </a:lnTo>
                  <a:lnTo>
                    <a:pt x="223" y="169"/>
                  </a:lnTo>
                  <a:lnTo>
                    <a:pt x="224" y="140"/>
                  </a:lnTo>
                  <a:lnTo>
                    <a:pt x="222" y="107"/>
                  </a:lnTo>
                  <a:lnTo>
                    <a:pt x="212" y="79"/>
                  </a:lnTo>
                  <a:lnTo>
                    <a:pt x="199" y="55"/>
                  </a:lnTo>
                  <a:lnTo>
                    <a:pt x="185" y="41"/>
                  </a:lnTo>
                  <a:lnTo>
                    <a:pt x="169" y="31"/>
                  </a:lnTo>
                  <a:lnTo>
                    <a:pt x="152" y="25"/>
                  </a:lnTo>
                  <a:lnTo>
                    <a:pt x="132" y="22"/>
                  </a:lnTo>
                  <a:close/>
                  <a:moveTo>
                    <a:pt x="134" y="0"/>
                  </a:moveTo>
                  <a:lnTo>
                    <a:pt x="161" y="1"/>
                  </a:lnTo>
                  <a:lnTo>
                    <a:pt x="183" y="9"/>
                  </a:lnTo>
                  <a:lnTo>
                    <a:pt x="203" y="21"/>
                  </a:lnTo>
                  <a:lnTo>
                    <a:pt x="220" y="37"/>
                  </a:lnTo>
                  <a:lnTo>
                    <a:pt x="234" y="58"/>
                  </a:lnTo>
                  <a:lnTo>
                    <a:pt x="243" y="82"/>
                  </a:lnTo>
                  <a:lnTo>
                    <a:pt x="249" y="109"/>
                  </a:lnTo>
                  <a:lnTo>
                    <a:pt x="251" y="140"/>
                  </a:lnTo>
                  <a:lnTo>
                    <a:pt x="249" y="170"/>
                  </a:lnTo>
                  <a:lnTo>
                    <a:pt x="244" y="198"/>
                  </a:lnTo>
                  <a:lnTo>
                    <a:pt x="235" y="223"/>
                  </a:lnTo>
                  <a:lnTo>
                    <a:pt x="223" y="245"/>
                  </a:lnTo>
                  <a:lnTo>
                    <a:pt x="207" y="265"/>
                  </a:lnTo>
                  <a:lnTo>
                    <a:pt x="190" y="281"/>
                  </a:lnTo>
                  <a:lnTo>
                    <a:pt x="169" y="291"/>
                  </a:lnTo>
                  <a:lnTo>
                    <a:pt x="146" y="298"/>
                  </a:lnTo>
                  <a:lnTo>
                    <a:pt x="123" y="301"/>
                  </a:lnTo>
                  <a:lnTo>
                    <a:pt x="99" y="298"/>
                  </a:lnTo>
                  <a:lnTo>
                    <a:pt x="76" y="291"/>
                  </a:lnTo>
                  <a:lnTo>
                    <a:pt x="58" y="280"/>
                  </a:lnTo>
                  <a:lnTo>
                    <a:pt x="41" y="264"/>
                  </a:lnTo>
                  <a:lnTo>
                    <a:pt x="27" y="243"/>
                  </a:lnTo>
                  <a:lnTo>
                    <a:pt x="26" y="243"/>
                  </a:lnTo>
                  <a:lnTo>
                    <a:pt x="26" y="426"/>
                  </a:lnTo>
                  <a:lnTo>
                    <a:pt x="0" y="426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66"/>
                  </a:lnTo>
                  <a:lnTo>
                    <a:pt x="27" y="66"/>
                  </a:lnTo>
                  <a:lnTo>
                    <a:pt x="39" y="46"/>
                  </a:lnTo>
                  <a:lnTo>
                    <a:pt x="54" y="30"/>
                  </a:lnTo>
                  <a:lnTo>
                    <a:pt x="71" y="17"/>
                  </a:lnTo>
                  <a:lnTo>
                    <a:pt x="91" y="6"/>
                  </a:lnTo>
                  <a:lnTo>
                    <a:pt x="112" y="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267" y="275"/>
              <a:ext cx="107" cy="150"/>
            </a:xfrm>
            <a:custGeom>
              <a:avLst/>
              <a:gdLst>
                <a:gd name="T0" fmla="*/ 109 w 214"/>
                <a:gd name="T1" fmla="*/ 150 h 301"/>
                <a:gd name="T2" fmla="*/ 58 w 214"/>
                <a:gd name="T3" fmla="*/ 163 h 301"/>
                <a:gd name="T4" fmla="*/ 35 w 214"/>
                <a:gd name="T5" fmla="*/ 185 h 301"/>
                <a:gd name="T6" fmla="*/ 27 w 214"/>
                <a:gd name="T7" fmla="*/ 219 h 301"/>
                <a:gd name="T8" fmla="*/ 35 w 214"/>
                <a:gd name="T9" fmla="*/ 249 h 301"/>
                <a:gd name="T10" fmla="*/ 57 w 214"/>
                <a:gd name="T11" fmla="*/ 270 h 301"/>
                <a:gd name="T12" fmla="*/ 91 w 214"/>
                <a:gd name="T13" fmla="*/ 277 h 301"/>
                <a:gd name="T14" fmla="*/ 142 w 214"/>
                <a:gd name="T15" fmla="*/ 264 h 301"/>
                <a:gd name="T16" fmla="*/ 176 w 214"/>
                <a:gd name="T17" fmla="*/ 223 h 301"/>
                <a:gd name="T18" fmla="*/ 188 w 214"/>
                <a:gd name="T19" fmla="*/ 167 h 301"/>
                <a:gd name="T20" fmla="*/ 120 w 214"/>
                <a:gd name="T21" fmla="*/ 0 h 301"/>
                <a:gd name="T22" fmla="*/ 160 w 214"/>
                <a:gd name="T23" fmla="*/ 6 h 301"/>
                <a:gd name="T24" fmla="*/ 190 w 214"/>
                <a:gd name="T25" fmla="*/ 26 h 301"/>
                <a:gd name="T26" fmla="*/ 208 w 214"/>
                <a:gd name="T27" fmla="*/ 60 h 301"/>
                <a:gd name="T28" fmla="*/ 214 w 214"/>
                <a:gd name="T29" fmla="*/ 107 h 301"/>
                <a:gd name="T30" fmla="*/ 188 w 214"/>
                <a:gd name="T31" fmla="*/ 294 h 301"/>
                <a:gd name="T32" fmla="*/ 187 w 214"/>
                <a:gd name="T33" fmla="*/ 236 h 301"/>
                <a:gd name="T34" fmla="*/ 163 w 214"/>
                <a:gd name="T35" fmla="*/ 270 h 301"/>
                <a:gd name="T36" fmla="*/ 128 w 214"/>
                <a:gd name="T37" fmla="*/ 293 h 301"/>
                <a:gd name="T38" fmla="*/ 89 w 214"/>
                <a:gd name="T39" fmla="*/ 301 h 301"/>
                <a:gd name="T40" fmla="*/ 43 w 214"/>
                <a:gd name="T41" fmla="*/ 290 h 301"/>
                <a:gd name="T42" fmla="*/ 11 w 214"/>
                <a:gd name="T43" fmla="*/ 261 h 301"/>
                <a:gd name="T44" fmla="*/ 0 w 214"/>
                <a:gd name="T45" fmla="*/ 219 h 301"/>
                <a:gd name="T46" fmla="*/ 11 w 214"/>
                <a:gd name="T47" fmla="*/ 175 h 301"/>
                <a:gd name="T48" fmla="*/ 44 w 214"/>
                <a:gd name="T49" fmla="*/ 145 h 301"/>
                <a:gd name="T50" fmla="*/ 99 w 214"/>
                <a:gd name="T51" fmla="*/ 129 h 301"/>
                <a:gd name="T52" fmla="*/ 187 w 214"/>
                <a:gd name="T53" fmla="*/ 87 h 301"/>
                <a:gd name="T54" fmla="*/ 171 w 214"/>
                <a:gd name="T55" fmla="*/ 46 h 301"/>
                <a:gd name="T56" fmla="*/ 140 w 214"/>
                <a:gd name="T57" fmla="*/ 25 h 301"/>
                <a:gd name="T58" fmla="*/ 87 w 214"/>
                <a:gd name="T59" fmla="*/ 27 h 301"/>
                <a:gd name="T60" fmla="*/ 27 w 214"/>
                <a:gd name="T61" fmla="*/ 60 h 301"/>
                <a:gd name="T62" fmla="*/ 45 w 214"/>
                <a:gd name="T63" fmla="*/ 18 h 301"/>
                <a:gd name="T64" fmla="*/ 97 w 214"/>
                <a:gd name="T65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301">
                  <a:moveTo>
                    <a:pt x="188" y="138"/>
                  </a:moveTo>
                  <a:lnTo>
                    <a:pt x="109" y="150"/>
                  </a:lnTo>
                  <a:lnTo>
                    <a:pt x="81" y="155"/>
                  </a:lnTo>
                  <a:lnTo>
                    <a:pt x="58" y="163"/>
                  </a:lnTo>
                  <a:lnTo>
                    <a:pt x="44" y="173"/>
                  </a:lnTo>
                  <a:lnTo>
                    <a:pt x="35" y="185"/>
                  </a:lnTo>
                  <a:lnTo>
                    <a:pt x="29" y="199"/>
                  </a:lnTo>
                  <a:lnTo>
                    <a:pt x="27" y="219"/>
                  </a:lnTo>
                  <a:lnTo>
                    <a:pt x="29" y="235"/>
                  </a:lnTo>
                  <a:lnTo>
                    <a:pt x="35" y="249"/>
                  </a:lnTo>
                  <a:lnTo>
                    <a:pt x="45" y="261"/>
                  </a:lnTo>
                  <a:lnTo>
                    <a:pt x="57" y="270"/>
                  </a:lnTo>
                  <a:lnTo>
                    <a:pt x="73" y="276"/>
                  </a:lnTo>
                  <a:lnTo>
                    <a:pt x="91" y="277"/>
                  </a:lnTo>
                  <a:lnTo>
                    <a:pt x="118" y="273"/>
                  </a:lnTo>
                  <a:lnTo>
                    <a:pt x="142" y="264"/>
                  </a:lnTo>
                  <a:lnTo>
                    <a:pt x="161" y="245"/>
                  </a:lnTo>
                  <a:lnTo>
                    <a:pt x="176" y="223"/>
                  </a:lnTo>
                  <a:lnTo>
                    <a:pt x="185" y="196"/>
                  </a:lnTo>
                  <a:lnTo>
                    <a:pt x="188" y="167"/>
                  </a:lnTo>
                  <a:lnTo>
                    <a:pt x="188" y="138"/>
                  </a:lnTo>
                  <a:close/>
                  <a:moveTo>
                    <a:pt x="120" y="0"/>
                  </a:moveTo>
                  <a:lnTo>
                    <a:pt x="142" y="1"/>
                  </a:lnTo>
                  <a:lnTo>
                    <a:pt x="160" y="6"/>
                  </a:lnTo>
                  <a:lnTo>
                    <a:pt x="176" y="14"/>
                  </a:lnTo>
                  <a:lnTo>
                    <a:pt x="190" y="26"/>
                  </a:lnTo>
                  <a:lnTo>
                    <a:pt x="201" y="42"/>
                  </a:lnTo>
                  <a:lnTo>
                    <a:pt x="208" y="60"/>
                  </a:lnTo>
                  <a:lnTo>
                    <a:pt x="213" y="82"/>
                  </a:lnTo>
                  <a:lnTo>
                    <a:pt x="214" y="107"/>
                  </a:lnTo>
                  <a:lnTo>
                    <a:pt x="214" y="294"/>
                  </a:lnTo>
                  <a:lnTo>
                    <a:pt x="188" y="294"/>
                  </a:lnTo>
                  <a:lnTo>
                    <a:pt x="188" y="236"/>
                  </a:lnTo>
                  <a:lnTo>
                    <a:pt x="187" y="236"/>
                  </a:lnTo>
                  <a:lnTo>
                    <a:pt x="176" y="254"/>
                  </a:lnTo>
                  <a:lnTo>
                    <a:pt x="163" y="270"/>
                  </a:lnTo>
                  <a:lnTo>
                    <a:pt x="147" y="283"/>
                  </a:lnTo>
                  <a:lnTo>
                    <a:pt x="128" y="293"/>
                  </a:lnTo>
                  <a:lnTo>
                    <a:pt x="109" y="298"/>
                  </a:lnTo>
                  <a:lnTo>
                    <a:pt x="89" y="301"/>
                  </a:lnTo>
                  <a:lnTo>
                    <a:pt x="64" y="298"/>
                  </a:lnTo>
                  <a:lnTo>
                    <a:pt x="43" y="290"/>
                  </a:lnTo>
                  <a:lnTo>
                    <a:pt x="24" y="278"/>
                  </a:lnTo>
                  <a:lnTo>
                    <a:pt x="11" y="261"/>
                  </a:lnTo>
                  <a:lnTo>
                    <a:pt x="3" y="243"/>
                  </a:lnTo>
                  <a:lnTo>
                    <a:pt x="0" y="219"/>
                  </a:lnTo>
                  <a:lnTo>
                    <a:pt x="3" y="196"/>
                  </a:lnTo>
                  <a:lnTo>
                    <a:pt x="11" y="175"/>
                  </a:lnTo>
                  <a:lnTo>
                    <a:pt x="25" y="159"/>
                  </a:lnTo>
                  <a:lnTo>
                    <a:pt x="44" y="145"/>
                  </a:lnTo>
                  <a:lnTo>
                    <a:pt x="69" y="136"/>
                  </a:lnTo>
                  <a:lnTo>
                    <a:pt x="99" y="129"/>
                  </a:lnTo>
                  <a:lnTo>
                    <a:pt x="188" y="116"/>
                  </a:lnTo>
                  <a:lnTo>
                    <a:pt x="187" y="87"/>
                  </a:lnTo>
                  <a:lnTo>
                    <a:pt x="180" y="64"/>
                  </a:lnTo>
                  <a:lnTo>
                    <a:pt x="171" y="46"/>
                  </a:lnTo>
                  <a:lnTo>
                    <a:pt x="157" y="33"/>
                  </a:lnTo>
                  <a:lnTo>
                    <a:pt x="140" y="25"/>
                  </a:lnTo>
                  <a:lnTo>
                    <a:pt x="119" y="22"/>
                  </a:lnTo>
                  <a:lnTo>
                    <a:pt x="87" y="27"/>
                  </a:lnTo>
                  <a:lnTo>
                    <a:pt x="57" y="39"/>
                  </a:lnTo>
                  <a:lnTo>
                    <a:pt x="27" y="60"/>
                  </a:lnTo>
                  <a:lnTo>
                    <a:pt x="27" y="30"/>
                  </a:lnTo>
                  <a:lnTo>
                    <a:pt x="45" y="18"/>
                  </a:lnTo>
                  <a:lnTo>
                    <a:pt x="70" y="9"/>
                  </a:lnTo>
                  <a:lnTo>
                    <a:pt x="97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417" y="276"/>
              <a:ext cx="68" cy="146"/>
            </a:xfrm>
            <a:custGeom>
              <a:avLst/>
              <a:gdLst>
                <a:gd name="T0" fmla="*/ 107 w 136"/>
                <a:gd name="T1" fmla="*/ 0 h 293"/>
                <a:gd name="T2" fmla="*/ 123 w 136"/>
                <a:gd name="T3" fmla="*/ 1 h 293"/>
                <a:gd name="T4" fmla="*/ 136 w 136"/>
                <a:gd name="T5" fmla="*/ 4 h 293"/>
                <a:gd name="T6" fmla="*/ 136 w 136"/>
                <a:gd name="T7" fmla="*/ 32 h 293"/>
                <a:gd name="T8" fmla="*/ 122 w 136"/>
                <a:gd name="T9" fmla="*/ 25 h 293"/>
                <a:gd name="T10" fmla="*/ 106 w 136"/>
                <a:gd name="T11" fmla="*/ 23 h 293"/>
                <a:gd name="T12" fmla="*/ 91 w 136"/>
                <a:gd name="T13" fmla="*/ 25 h 293"/>
                <a:gd name="T14" fmla="*/ 77 w 136"/>
                <a:gd name="T15" fmla="*/ 30 h 293"/>
                <a:gd name="T16" fmla="*/ 65 w 136"/>
                <a:gd name="T17" fmla="*/ 40 h 293"/>
                <a:gd name="T18" fmla="*/ 53 w 136"/>
                <a:gd name="T19" fmla="*/ 52 h 293"/>
                <a:gd name="T20" fmla="*/ 44 w 136"/>
                <a:gd name="T21" fmla="*/ 67 h 293"/>
                <a:gd name="T22" fmla="*/ 36 w 136"/>
                <a:gd name="T23" fmla="*/ 86 h 293"/>
                <a:gd name="T24" fmla="*/ 28 w 136"/>
                <a:gd name="T25" fmla="*/ 120 h 293"/>
                <a:gd name="T26" fmla="*/ 25 w 136"/>
                <a:gd name="T27" fmla="*/ 157 h 293"/>
                <a:gd name="T28" fmla="*/ 25 w 136"/>
                <a:gd name="T29" fmla="*/ 293 h 293"/>
                <a:gd name="T30" fmla="*/ 0 w 136"/>
                <a:gd name="T31" fmla="*/ 293 h 293"/>
                <a:gd name="T32" fmla="*/ 0 w 136"/>
                <a:gd name="T33" fmla="*/ 5 h 293"/>
                <a:gd name="T34" fmla="*/ 25 w 136"/>
                <a:gd name="T35" fmla="*/ 5 h 293"/>
                <a:gd name="T36" fmla="*/ 25 w 136"/>
                <a:gd name="T37" fmla="*/ 69 h 293"/>
                <a:gd name="T38" fmla="*/ 27 w 136"/>
                <a:gd name="T39" fmla="*/ 69 h 293"/>
                <a:gd name="T40" fmla="*/ 34 w 136"/>
                <a:gd name="T41" fmla="*/ 49 h 293"/>
                <a:gd name="T42" fmla="*/ 45 w 136"/>
                <a:gd name="T43" fmla="*/ 32 h 293"/>
                <a:gd name="T44" fmla="*/ 58 w 136"/>
                <a:gd name="T45" fmla="*/ 17 h 293"/>
                <a:gd name="T46" fmla="*/ 73 w 136"/>
                <a:gd name="T47" fmla="*/ 8 h 293"/>
                <a:gd name="T48" fmla="*/ 90 w 136"/>
                <a:gd name="T49" fmla="*/ 1 h 293"/>
                <a:gd name="T50" fmla="*/ 107 w 136"/>
                <a:gd name="T5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293">
                  <a:moveTo>
                    <a:pt x="107" y="0"/>
                  </a:moveTo>
                  <a:lnTo>
                    <a:pt x="123" y="1"/>
                  </a:lnTo>
                  <a:lnTo>
                    <a:pt x="136" y="4"/>
                  </a:lnTo>
                  <a:lnTo>
                    <a:pt x="136" y="32"/>
                  </a:lnTo>
                  <a:lnTo>
                    <a:pt x="122" y="25"/>
                  </a:lnTo>
                  <a:lnTo>
                    <a:pt x="106" y="23"/>
                  </a:lnTo>
                  <a:lnTo>
                    <a:pt x="91" y="25"/>
                  </a:lnTo>
                  <a:lnTo>
                    <a:pt x="77" y="30"/>
                  </a:lnTo>
                  <a:lnTo>
                    <a:pt x="65" y="40"/>
                  </a:lnTo>
                  <a:lnTo>
                    <a:pt x="53" y="52"/>
                  </a:lnTo>
                  <a:lnTo>
                    <a:pt x="44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7" y="69"/>
                  </a:lnTo>
                  <a:lnTo>
                    <a:pt x="34" y="49"/>
                  </a:lnTo>
                  <a:lnTo>
                    <a:pt x="45" y="32"/>
                  </a:lnTo>
                  <a:lnTo>
                    <a:pt x="58" y="17"/>
                  </a:lnTo>
                  <a:lnTo>
                    <a:pt x="73" y="8"/>
                  </a:lnTo>
                  <a:lnTo>
                    <a:pt x="90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512" y="209"/>
              <a:ext cx="101" cy="213"/>
            </a:xfrm>
            <a:custGeom>
              <a:avLst/>
              <a:gdLst>
                <a:gd name="T0" fmla="*/ 0 w 203"/>
                <a:gd name="T1" fmla="*/ 0 h 426"/>
                <a:gd name="T2" fmla="*/ 25 w 203"/>
                <a:gd name="T3" fmla="*/ 0 h 426"/>
                <a:gd name="T4" fmla="*/ 25 w 203"/>
                <a:gd name="T5" fmla="*/ 274 h 426"/>
                <a:gd name="T6" fmla="*/ 27 w 203"/>
                <a:gd name="T7" fmla="*/ 274 h 426"/>
                <a:gd name="T8" fmla="*/ 158 w 203"/>
                <a:gd name="T9" fmla="*/ 138 h 426"/>
                <a:gd name="T10" fmla="*/ 191 w 203"/>
                <a:gd name="T11" fmla="*/ 138 h 426"/>
                <a:gd name="T12" fmla="*/ 55 w 203"/>
                <a:gd name="T13" fmla="*/ 277 h 426"/>
                <a:gd name="T14" fmla="*/ 203 w 203"/>
                <a:gd name="T15" fmla="*/ 426 h 426"/>
                <a:gd name="T16" fmla="*/ 164 w 203"/>
                <a:gd name="T17" fmla="*/ 426 h 426"/>
                <a:gd name="T18" fmla="*/ 27 w 203"/>
                <a:gd name="T19" fmla="*/ 284 h 426"/>
                <a:gd name="T20" fmla="*/ 25 w 203"/>
                <a:gd name="T21" fmla="*/ 284 h 426"/>
                <a:gd name="T22" fmla="*/ 25 w 203"/>
                <a:gd name="T23" fmla="*/ 426 h 426"/>
                <a:gd name="T24" fmla="*/ 0 w 203"/>
                <a:gd name="T25" fmla="*/ 426 h 426"/>
                <a:gd name="T26" fmla="*/ 0 w 203"/>
                <a:gd name="T2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426">
                  <a:moveTo>
                    <a:pt x="0" y="0"/>
                  </a:moveTo>
                  <a:lnTo>
                    <a:pt x="25" y="0"/>
                  </a:lnTo>
                  <a:lnTo>
                    <a:pt x="25" y="274"/>
                  </a:lnTo>
                  <a:lnTo>
                    <a:pt x="27" y="274"/>
                  </a:lnTo>
                  <a:lnTo>
                    <a:pt x="158" y="138"/>
                  </a:lnTo>
                  <a:lnTo>
                    <a:pt x="191" y="138"/>
                  </a:lnTo>
                  <a:lnTo>
                    <a:pt x="55" y="277"/>
                  </a:lnTo>
                  <a:lnTo>
                    <a:pt x="203" y="426"/>
                  </a:lnTo>
                  <a:lnTo>
                    <a:pt x="164" y="426"/>
                  </a:lnTo>
                  <a:lnTo>
                    <a:pt x="27" y="284"/>
                  </a:lnTo>
                  <a:lnTo>
                    <a:pt x="25" y="284"/>
                  </a:lnTo>
                  <a:lnTo>
                    <a:pt x="25" y="426"/>
                  </a:lnTo>
                  <a:lnTo>
                    <a:pt x="0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Group 53"/>
          <p:cNvGrpSpPr>
            <a:grpSpLocks noChangeAspect="1"/>
          </p:cNvGrpSpPr>
          <p:nvPr/>
        </p:nvGrpSpPr>
        <p:grpSpPr bwMode="auto">
          <a:xfrm>
            <a:off x="5225614" y="1936137"/>
            <a:ext cx="375788" cy="394760"/>
            <a:chOff x="354" y="96"/>
            <a:chExt cx="515" cy="541"/>
          </a:xfrm>
        </p:grpSpPr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517" y="390"/>
              <a:ext cx="70" cy="64"/>
            </a:xfrm>
            <a:custGeom>
              <a:avLst/>
              <a:gdLst>
                <a:gd name="T0" fmla="*/ 245 w 488"/>
                <a:gd name="T1" fmla="*/ 0 h 446"/>
                <a:gd name="T2" fmla="*/ 282 w 488"/>
                <a:gd name="T3" fmla="*/ 3 h 446"/>
                <a:gd name="T4" fmla="*/ 318 w 488"/>
                <a:gd name="T5" fmla="*/ 11 h 446"/>
                <a:gd name="T6" fmla="*/ 353 w 488"/>
                <a:gd name="T7" fmla="*/ 25 h 446"/>
                <a:gd name="T8" fmla="*/ 385 w 488"/>
                <a:gd name="T9" fmla="*/ 43 h 446"/>
                <a:gd name="T10" fmla="*/ 414 w 488"/>
                <a:gd name="T11" fmla="*/ 66 h 446"/>
                <a:gd name="T12" fmla="*/ 440 w 488"/>
                <a:gd name="T13" fmla="*/ 93 h 446"/>
                <a:gd name="T14" fmla="*/ 462 w 488"/>
                <a:gd name="T15" fmla="*/ 125 h 446"/>
                <a:gd name="T16" fmla="*/ 477 w 488"/>
                <a:gd name="T17" fmla="*/ 158 h 446"/>
                <a:gd name="T18" fmla="*/ 486 w 488"/>
                <a:gd name="T19" fmla="*/ 193 h 446"/>
                <a:gd name="T20" fmla="*/ 488 w 488"/>
                <a:gd name="T21" fmla="*/ 227 h 446"/>
                <a:gd name="T22" fmla="*/ 486 w 488"/>
                <a:gd name="T23" fmla="*/ 262 h 446"/>
                <a:gd name="T24" fmla="*/ 478 w 488"/>
                <a:gd name="T25" fmla="*/ 295 h 446"/>
                <a:gd name="T26" fmla="*/ 464 w 488"/>
                <a:gd name="T27" fmla="*/ 326 h 446"/>
                <a:gd name="T28" fmla="*/ 444 w 488"/>
                <a:gd name="T29" fmla="*/ 356 h 446"/>
                <a:gd name="T30" fmla="*/ 420 w 488"/>
                <a:gd name="T31" fmla="*/ 383 h 446"/>
                <a:gd name="T32" fmla="*/ 391 w 488"/>
                <a:gd name="T33" fmla="*/ 404 h 446"/>
                <a:gd name="T34" fmla="*/ 357 w 488"/>
                <a:gd name="T35" fmla="*/ 423 h 446"/>
                <a:gd name="T36" fmla="*/ 320 w 488"/>
                <a:gd name="T37" fmla="*/ 437 h 446"/>
                <a:gd name="T38" fmla="*/ 283 w 488"/>
                <a:gd name="T39" fmla="*/ 445 h 446"/>
                <a:gd name="T40" fmla="*/ 245 w 488"/>
                <a:gd name="T41" fmla="*/ 446 h 446"/>
                <a:gd name="T42" fmla="*/ 207 w 488"/>
                <a:gd name="T43" fmla="*/ 442 h 446"/>
                <a:gd name="T44" fmla="*/ 171 w 488"/>
                <a:gd name="T45" fmla="*/ 434 h 446"/>
                <a:gd name="T46" fmla="*/ 137 w 488"/>
                <a:gd name="T47" fmla="*/ 420 h 446"/>
                <a:gd name="T48" fmla="*/ 104 w 488"/>
                <a:gd name="T49" fmla="*/ 402 h 446"/>
                <a:gd name="T50" fmla="*/ 74 w 488"/>
                <a:gd name="T51" fmla="*/ 379 h 446"/>
                <a:gd name="T52" fmla="*/ 48 w 488"/>
                <a:gd name="T53" fmla="*/ 352 h 446"/>
                <a:gd name="T54" fmla="*/ 27 w 488"/>
                <a:gd name="T55" fmla="*/ 320 h 446"/>
                <a:gd name="T56" fmla="*/ 12 w 488"/>
                <a:gd name="T57" fmla="*/ 287 h 446"/>
                <a:gd name="T58" fmla="*/ 3 w 488"/>
                <a:gd name="T59" fmla="*/ 253 h 446"/>
                <a:gd name="T60" fmla="*/ 0 w 488"/>
                <a:gd name="T61" fmla="*/ 217 h 446"/>
                <a:gd name="T62" fmla="*/ 3 w 488"/>
                <a:gd name="T63" fmla="*/ 184 h 446"/>
                <a:gd name="T64" fmla="*/ 11 w 488"/>
                <a:gd name="T65" fmla="*/ 150 h 446"/>
                <a:gd name="T66" fmla="*/ 25 w 488"/>
                <a:gd name="T67" fmla="*/ 118 h 446"/>
                <a:gd name="T68" fmla="*/ 45 w 488"/>
                <a:gd name="T69" fmla="*/ 89 h 446"/>
                <a:gd name="T70" fmla="*/ 69 w 488"/>
                <a:gd name="T71" fmla="*/ 63 h 446"/>
                <a:gd name="T72" fmla="*/ 98 w 488"/>
                <a:gd name="T73" fmla="*/ 40 h 446"/>
                <a:gd name="T74" fmla="*/ 132 w 488"/>
                <a:gd name="T75" fmla="*/ 22 h 446"/>
                <a:gd name="T76" fmla="*/ 168 w 488"/>
                <a:gd name="T77" fmla="*/ 9 h 446"/>
                <a:gd name="T78" fmla="*/ 206 w 488"/>
                <a:gd name="T79" fmla="*/ 1 h 446"/>
                <a:gd name="T80" fmla="*/ 245 w 488"/>
                <a:gd name="T8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8" h="446">
                  <a:moveTo>
                    <a:pt x="245" y="0"/>
                  </a:moveTo>
                  <a:lnTo>
                    <a:pt x="282" y="3"/>
                  </a:lnTo>
                  <a:lnTo>
                    <a:pt x="318" y="11"/>
                  </a:lnTo>
                  <a:lnTo>
                    <a:pt x="353" y="25"/>
                  </a:lnTo>
                  <a:lnTo>
                    <a:pt x="385" y="43"/>
                  </a:lnTo>
                  <a:lnTo>
                    <a:pt x="414" y="66"/>
                  </a:lnTo>
                  <a:lnTo>
                    <a:pt x="440" y="93"/>
                  </a:lnTo>
                  <a:lnTo>
                    <a:pt x="462" y="125"/>
                  </a:lnTo>
                  <a:lnTo>
                    <a:pt x="477" y="158"/>
                  </a:lnTo>
                  <a:lnTo>
                    <a:pt x="486" y="193"/>
                  </a:lnTo>
                  <a:lnTo>
                    <a:pt x="488" y="227"/>
                  </a:lnTo>
                  <a:lnTo>
                    <a:pt x="486" y="262"/>
                  </a:lnTo>
                  <a:lnTo>
                    <a:pt x="478" y="295"/>
                  </a:lnTo>
                  <a:lnTo>
                    <a:pt x="464" y="326"/>
                  </a:lnTo>
                  <a:lnTo>
                    <a:pt x="444" y="356"/>
                  </a:lnTo>
                  <a:lnTo>
                    <a:pt x="420" y="383"/>
                  </a:lnTo>
                  <a:lnTo>
                    <a:pt x="391" y="404"/>
                  </a:lnTo>
                  <a:lnTo>
                    <a:pt x="357" y="423"/>
                  </a:lnTo>
                  <a:lnTo>
                    <a:pt x="320" y="437"/>
                  </a:lnTo>
                  <a:lnTo>
                    <a:pt x="283" y="445"/>
                  </a:lnTo>
                  <a:lnTo>
                    <a:pt x="245" y="446"/>
                  </a:lnTo>
                  <a:lnTo>
                    <a:pt x="207" y="442"/>
                  </a:lnTo>
                  <a:lnTo>
                    <a:pt x="171" y="434"/>
                  </a:lnTo>
                  <a:lnTo>
                    <a:pt x="137" y="420"/>
                  </a:lnTo>
                  <a:lnTo>
                    <a:pt x="104" y="402"/>
                  </a:lnTo>
                  <a:lnTo>
                    <a:pt x="74" y="379"/>
                  </a:lnTo>
                  <a:lnTo>
                    <a:pt x="48" y="352"/>
                  </a:lnTo>
                  <a:lnTo>
                    <a:pt x="27" y="320"/>
                  </a:lnTo>
                  <a:lnTo>
                    <a:pt x="12" y="287"/>
                  </a:lnTo>
                  <a:lnTo>
                    <a:pt x="3" y="253"/>
                  </a:lnTo>
                  <a:lnTo>
                    <a:pt x="0" y="217"/>
                  </a:lnTo>
                  <a:lnTo>
                    <a:pt x="3" y="184"/>
                  </a:lnTo>
                  <a:lnTo>
                    <a:pt x="11" y="150"/>
                  </a:lnTo>
                  <a:lnTo>
                    <a:pt x="25" y="118"/>
                  </a:lnTo>
                  <a:lnTo>
                    <a:pt x="45" y="89"/>
                  </a:lnTo>
                  <a:lnTo>
                    <a:pt x="69" y="63"/>
                  </a:lnTo>
                  <a:lnTo>
                    <a:pt x="98" y="40"/>
                  </a:lnTo>
                  <a:lnTo>
                    <a:pt x="132" y="22"/>
                  </a:lnTo>
                  <a:lnTo>
                    <a:pt x="168" y="9"/>
                  </a:lnTo>
                  <a:lnTo>
                    <a:pt x="206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452" y="429"/>
              <a:ext cx="55" cy="51"/>
            </a:xfrm>
            <a:custGeom>
              <a:avLst/>
              <a:gdLst>
                <a:gd name="T0" fmla="*/ 204 w 390"/>
                <a:gd name="T1" fmla="*/ 0 h 357"/>
                <a:gd name="T2" fmla="*/ 238 w 390"/>
                <a:gd name="T3" fmla="*/ 6 h 357"/>
                <a:gd name="T4" fmla="*/ 269 w 390"/>
                <a:gd name="T5" fmla="*/ 15 h 357"/>
                <a:gd name="T6" fmla="*/ 299 w 390"/>
                <a:gd name="T7" fmla="*/ 30 h 357"/>
                <a:gd name="T8" fmla="*/ 326 w 390"/>
                <a:gd name="T9" fmla="*/ 50 h 357"/>
                <a:gd name="T10" fmla="*/ 349 w 390"/>
                <a:gd name="T11" fmla="*/ 73 h 357"/>
                <a:gd name="T12" fmla="*/ 368 w 390"/>
                <a:gd name="T13" fmla="*/ 101 h 357"/>
                <a:gd name="T14" fmla="*/ 382 w 390"/>
                <a:gd name="T15" fmla="*/ 130 h 357"/>
                <a:gd name="T16" fmla="*/ 389 w 390"/>
                <a:gd name="T17" fmla="*/ 161 h 357"/>
                <a:gd name="T18" fmla="*/ 390 w 390"/>
                <a:gd name="T19" fmla="*/ 192 h 357"/>
                <a:gd name="T20" fmla="*/ 385 w 390"/>
                <a:gd name="T21" fmla="*/ 222 h 357"/>
                <a:gd name="T22" fmla="*/ 376 w 390"/>
                <a:gd name="T23" fmla="*/ 251 h 357"/>
                <a:gd name="T24" fmla="*/ 361 w 390"/>
                <a:gd name="T25" fmla="*/ 278 h 357"/>
                <a:gd name="T26" fmla="*/ 340 w 390"/>
                <a:gd name="T27" fmla="*/ 302 h 357"/>
                <a:gd name="T28" fmla="*/ 314 w 390"/>
                <a:gd name="T29" fmla="*/ 322 h 357"/>
                <a:gd name="T30" fmla="*/ 285 w 390"/>
                <a:gd name="T31" fmla="*/ 340 h 357"/>
                <a:gd name="T32" fmla="*/ 253 w 390"/>
                <a:gd name="T33" fmla="*/ 351 h 357"/>
                <a:gd name="T34" fmla="*/ 219 w 390"/>
                <a:gd name="T35" fmla="*/ 357 h 357"/>
                <a:gd name="T36" fmla="*/ 186 w 390"/>
                <a:gd name="T37" fmla="*/ 357 h 357"/>
                <a:gd name="T38" fmla="*/ 152 w 390"/>
                <a:gd name="T39" fmla="*/ 352 h 357"/>
                <a:gd name="T40" fmla="*/ 121 w 390"/>
                <a:gd name="T41" fmla="*/ 342 h 357"/>
                <a:gd name="T42" fmla="*/ 90 w 390"/>
                <a:gd name="T43" fmla="*/ 327 h 357"/>
                <a:gd name="T44" fmla="*/ 64 w 390"/>
                <a:gd name="T45" fmla="*/ 309 h 357"/>
                <a:gd name="T46" fmla="*/ 40 w 390"/>
                <a:gd name="T47" fmla="*/ 284 h 357"/>
                <a:gd name="T48" fmla="*/ 22 w 390"/>
                <a:gd name="T49" fmla="*/ 257 h 357"/>
                <a:gd name="T50" fmla="*/ 8 w 390"/>
                <a:gd name="T51" fmla="*/ 227 h 357"/>
                <a:gd name="T52" fmla="*/ 1 w 390"/>
                <a:gd name="T53" fmla="*/ 196 h 357"/>
                <a:gd name="T54" fmla="*/ 0 w 390"/>
                <a:gd name="T55" fmla="*/ 166 h 357"/>
                <a:gd name="T56" fmla="*/ 4 w 390"/>
                <a:gd name="T57" fmla="*/ 135 h 357"/>
                <a:gd name="T58" fmla="*/ 15 w 390"/>
                <a:gd name="T59" fmla="*/ 106 h 357"/>
                <a:gd name="T60" fmla="*/ 30 w 390"/>
                <a:gd name="T61" fmla="*/ 80 h 357"/>
                <a:gd name="T62" fmla="*/ 50 w 390"/>
                <a:gd name="T63" fmla="*/ 56 h 357"/>
                <a:gd name="T64" fmla="*/ 75 w 390"/>
                <a:gd name="T65" fmla="*/ 35 h 357"/>
                <a:gd name="T66" fmla="*/ 105 w 390"/>
                <a:gd name="T67" fmla="*/ 19 h 357"/>
                <a:gd name="T68" fmla="*/ 138 w 390"/>
                <a:gd name="T69" fmla="*/ 7 h 357"/>
                <a:gd name="T70" fmla="*/ 170 w 390"/>
                <a:gd name="T71" fmla="*/ 2 h 357"/>
                <a:gd name="T72" fmla="*/ 204 w 390"/>
                <a:gd name="T7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0" h="357">
                  <a:moveTo>
                    <a:pt x="204" y="0"/>
                  </a:moveTo>
                  <a:lnTo>
                    <a:pt x="238" y="6"/>
                  </a:lnTo>
                  <a:lnTo>
                    <a:pt x="269" y="15"/>
                  </a:lnTo>
                  <a:lnTo>
                    <a:pt x="299" y="30"/>
                  </a:lnTo>
                  <a:lnTo>
                    <a:pt x="326" y="50"/>
                  </a:lnTo>
                  <a:lnTo>
                    <a:pt x="349" y="73"/>
                  </a:lnTo>
                  <a:lnTo>
                    <a:pt x="368" y="101"/>
                  </a:lnTo>
                  <a:lnTo>
                    <a:pt x="382" y="130"/>
                  </a:lnTo>
                  <a:lnTo>
                    <a:pt x="389" y="161"/>
                  </a:lnTo>
                  <a:lnTo>
                    <a:pt x="390" y="192"/>
                  </a:lnTo>
                  <a:lnTo>
                    <a:pt x="385" y="222"/>
                  </a:lnTo>
                  <a:lnTo>
                    <a:pt x="376" y="251"/>
                  </a:lnTo>
                  <a:lnTo>
                    <a:pt x="361" y="278"/>
                  </a:lnTo>
                  <a:lnTo>
                    <a:pt x="340" y="302"/>
                  </a:lnTo>
                  <a:lnTo>
                    <a:pt x="314" y="322"/>
                  </a:lnTo>
                  <a:lnTo>
                    <a:pt x="285" y="340"/>
                  </a:lnTo>
                  <a:lnTo>
                    <a:pt x="253" y="351"/>
                  </a:lnTo>
                  <a:lnTo>
                    <a:pt x="219" y="357"/>
                  </a:lnTo>
                  <a:lnTo>
                    <a:pt x="186" y="357"/>
                  </a:lnTo>
                  <a:lnTo>
                    <a:pt x="152" y="352"/>
                  </a:lnTo>
                  <a:lnTo>
                    <a:pt x="121" y="342"/>
                  </a:lnTo>
                  <a:lnTo>
                    <a:pt x="90" y="327"/>
                  </a:lnTo>
                  <a:lnTo>
                    <a:pt x="64" y="309"/>
                  </a:lnTo>
                  <a:lnTo>
                    <a:pt x="40" y="284"/>
                  </a:lnTo>
                  <a:lnTo>
                    <a:pt x="22" y="257"/>
                  </a:lnTo>
                  <a:lnTo>
                    <a:pt x="8" y="227"/>
                  </a:lnTo>
                  <a:lnTo>
                    <a:pt x="1" y="196"/>
                  </a:lnTo>
                  <a:lnTo>
                    <a:pt x="0" y="166"/>
                  </a:lnTo>
                  <a:lnTo>
                    <a:pt x="4" y="135"/>
                  </a:lnTo>
                  <a:lnTo>
                    <a:pt x="15" y="106"/>
                  </a:lnTo>
                  <a:lnTo>
                    <a:pt x="30" y="80"/>
                  </a:lnTo>
                  <a:lnTo>
                    <a:pt x="50" y="56"/>
                  </a:lnTo>
                  <a:lnTo>
                    <a:pt x="75" y="35"/>
                  </a:lnTo>
                  <a:lnTo>
                    <a:pt x="105" y="19"/>
                  </a:lnTo>
                  <a:lnTo>
                    <a:pt x="138" y="7"/>
                  </a:lnTo>
                  <a:lnTo>
                    <a:pt x="170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398" y="461"/>
              <a:ext cx="44" cy="41"/>
            </a:xfrm>
            <a:custGeom>
              <a:avLst/>
              <a:gdLst>
                <a:gd name="T0" fmla="*/ 144 w 311"/>
                <a:gd name="T1" fmla="*/ 0 h 285"/>
                <a:gd name="T2" fmla="*/ 174 w 311"/>
                <a:gd name="T3" fmla="*/ 1 h 285"/>
                <a:gd name="T4" fmla="*/ 203 w 311"/>
                <a:gd name="T5" fmla="*/ 6 h 285"/>
                <a:gd name="T6" fmla="*/ 231 w 311"/>
                <a:gd name="T7" fmla="*/ 18 h 285"/>
                <a:gd name="T8" fmla="*/ 255 w 311"/>
                <a:gd name="T9" fmla="*/ 34 h 285"/>
                <a:gd name="T10" fmla="*/ 277 w 311"/>
                <a:gd name="T11" fmla="*/ 55 h 285"/>
                <a:gd name="T12" fmla="*/ 295 w 311"/>
                <a:gd name="T13" fmla="*/ 80 h 285"/>
                <a:gd name="T14" fmla="*/ 306 w 311"/>
                <a:gd name="T15" fmla="*/ 106 h 285"/>
                <a:gd name="T16" fmla="*/ 311 w 311"/>
                <a:gd name="T17" fmla="*/ 134 h 285"/>
                <a:gd name="T18" fmla="*/ 311 w 311"/>
                <a:gd name="T19" fmla="*/ 162 h 285"/>
                <a:gd name="T20" fmla="*/ 305 w 311"/>
                <a:gd name="T21" fmla="*/ 189 h 285"/>
                <a:gd name="T22" fmla="*/ 293 w 311"/>
                <a:gd name="T23" fmla="*/ 213 h 285"/>
                <a:gd name="T24" fmla="*/ 276 w 311"/>
                <a:gd name="T25" fmla="*/ 236 h 285"/>
                <a:gd name="T26" fmla="*/ 254 w 311"/>
                <a:gd name="T27" fmla="*/ 255 h 285"/>
                <a:gd name="T28" fmla="*/ 227 w 311"/>
                <a:gd name="T29" fmla="*/ 271 h 285"/>
                <a:gd name="T30" fmla="*/ 198 w 311"/>
                <a:gd name="T31" fmla="*/ 280 h 285"/>
                <a:gd name="T32" fmla="*/ 168 w 311"/>
                <a:gd name="T33" fmla="*/ 285 h 285"/>
                <a:gd name="T34" fmla="*/ 138 w 311"/>
                <a:gd name="T35" fmla="*/ 284 h 285"/>
                <a:gd name="T36" fmla="*/ 109 w 311"/>
                <a:gd name="T37" fmla="*/ 278 h 285"/>
                <a:gd name="T38" fmla="*/ 81 w 311"/>
                <a:gd name="T39" fmla="*/ 266 h 285"/>
                <a:gd name="T40" fmla="*/ 55 w 311"/>
                <a:gd name="T41" fmla="*/ 250 h 285"/>
                <a:gd name="T42" fmla="*/ 35 w 311"/>
                <a:gd name="T43" fmla="*/ 229 h 285"/>
                <a:gd name="T44" fmla="*/ 17 w 311"/>
                <a:gd name="T45" fmla="*/ 204 h 285"/>
                <a:gd name="T46" fmla="*/ 6 w 311"/>
                <a:gd name="T47" fmla="*/ 178 h 285"/>
                <a:gd name="T48" fmla="*/ 0 w 311"/>
                <a:gd name="T49" fmla="*/ 150 h 285"/>
                <a:gd name="T50" fmla="*/ 0 w 311"/>
                <a:gd name="T51" fmla="*/ 123 h 285"/>
                <a:gd name="T52" fmla="*/ 7 w 311"/>
                <a:gd name="T53" fmla="*/ 96 h 285"/>
                <a:gd name="T54" fmla="*/ 18 w 311"/>
                <a:gd name="T55" fmla="*/ 71 h 285"/>
                <a:gd name="T56" fmla="*/ 36 w 311"/>
                <a:gd name="T57" fmla="*/ 48 h 285"/>
                <a:gd name="T58" fmla="*/ 57 w 311"/>
                <a:gd name="T59" fmla="*/ 29 h 285"/>
                <a:gd name="T60" fmla="*/ 83 w 311"/>
                <a:gd name="T61" fmla="*/ 13 h 285"/>
                <a:gd name="T62" fmla="*/ 114 w 311"/>
                <a:gd name="T63" fmla="*/ 4 h 285"/>
                <a:gd name="T64" fmla="*/ 144 w 311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285">
                  <a:moveTo>
                    <a:pt x="144" y="0"/>
                  </a:moveTo>
                  <a:lnTo>
                    <a:pt x="174" y="1"/>
                  </a:lnTo>
                  <a:lnTo>
                    <a:pt x="203" y="6"/>
                  </a:lnTo>
                  <a:lnTo>
                    <a:pt x="231" y="18"/>
                  </a:lnTo>
                  <a:lnTo>
                    <a:pt x="255" y="34"/>
                  </a:lnTo>
                  <a:lnTo>
                    <a:pt x="277" y="55"/>
                  </a:lnTo>
                  <a:lnTo>
                    <a:pt x="295" y="80"/>
                  </a:lnTo>
                  <a:lnTo>
                    <a:pt x="306" y="106"/>
                  </a:lnTo>
                  <a:lnTo>
                    <a:pt x="311" y="134"/>
                  </a:lnTo>
                  <a:lnTo>
                    <a:pt x="311" y="162"/>
                  </a:lnTo>
                  <a:lnTo>
                    <a:pt x="305" y="189"/>
                  </a:lnTo>
                  <a:lnTo>
                    <a:pt x="293" y="213"/>
                  </a:lnTo>
                  <a:lnTo>
                    <a:pt x="276" y="236"/>
                  </a:lnTo>
                  <a:lnTo>
                    <a:pt x="254" y="255"/>
                  </a:lnTo>
                  <a:lnTo>
                    <a:pt x="227" y="271"/>
                  </a:lnTo>
                  <a:lnTo>
                    <a:pt x="198" y="280"/>
                  </a:lnTo>
                  <a:lnTo>
                    <a:pt x="168" y="285"/>
                  </a:lnTo>
                  <a:lnTo>
                    <a:pt x="138" y="284"/>
                  </a:lnTo>
                  <a:lnTo>
                    <a:pt x="109" y="278"/>
                  </a:lnTo>
                  <a:lnTo>
                    <a:pt x="81" y="266"/>
                  </a:lnTo>
                  <a:lnTo>
                    <a:pt x="55" y="250"/>
                  </a:lnTo>
                  <a:lnTo>
                    <a:pt x="35" y="229"/>
                  </a:lnTo>
                  <a:lnTo>
                    <a:pt x="17" y="204"/>
                  </a:lnTo>
                  <a:lnTo>
                    <a:pt x="6" y="178"/>
                  </a:lnTo>
                  <a:lnTo>
                    <a:pt x="0" y="150"/>
                  </a:lnTo>
                  <a:lnTo>
                    <a:pt x="0" y="123"/>
                  </a:lnTo>
                  <a:lnTo>
                    <a:pt x="7" y="96"/>
                  </a:lnTo>
                  <a:lnTo>
                    <a:pt x="18" y="71"/>
                  </a:lnTo>
                  <a:lnTo>
                    <a:pt x="36" y="48"/>
                  </a:lnTo>
                  <a:lnTo>
                    <a:pt x="57" y="29"/>
                  </a:lnTo>
                  <a:lnTo>
                    <a:pt x="83" y="13"/>
                  </a:lnTo>
                  <a:lnTo>
                    <a:pt x="114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354" y="487"/>
              <a:ext cx="35" cy="33"/>
            </a:xfrm>
            <a:custGeom>
              <a:avLst/>
              <a:gdLst>
                <a:gd name="T0" fmla="*/ 115 w 249"/>
                <a:gd name="T1" fmla="*/ 0 h 229"/>
                <a:gd name="T2" fmla="*/ 139 w 249"/>
                <a:gd name="T3" fmla="*/ 1 h 229"/>
                <a:gd name="T4" fmla="*/ 162 w 249"/>
                <a:gd name="T5" fmla="*/ 6 h 229"/>
                <a:gd name="T6" fmla="*/ 184 w 249"/>
                <a:gd name="T7" fmla="*/ 15 h 229"/>
                <a:gd name="T8" fmla="*/ 204 w 249"/>
                <a:gd name="T9" fmla="*/ 29 h 229"/>
                <a:gd name="T10" fmla="*/ 222 w 249"/>
                <a:gd name="T11" fmla="*/ 45 h 229"/>
                <a:gd name="T12" fmla="*/ 236 w 249"/>
                <a:gd name="T13" fmla="*/ 65 h 229"/>
                <a:gd name="T14" fmla="*/ 245 w 249"/>
                <a:gd name="T15" fmla="*/ 86 h 229"/>
                <a:gd name="T16" fmla="*/ 249 w 249"/>
                <a:gd name="T17" fmla="*/ 108 h 229"/>
                <a:gd name="T18" fmla="*/ 249 w 249"/>
                <a:gd name="T19" fmla="*/ 130 h 229"/>
                <a:gd name="T20" fmla="*/ 245 w 249"/>
                <a:gd name="T21" fmla="*/ 152 h 229"/>
                <a:gd name="T22" fmla="*/ 234 w 249"/>
                <a:gd name="T23" fmla="*/ 171 h 229"/>
                <a:gd name="T24" fmla="*/ 222 w 249"/>
                <a:gd name="T25" fmla="*/ 190 h 229"/>
                <a:gd name="T26" fmla="*/ 204 w 249"/>
                <a:gd name="T27" fmla="*/ 205 h 229"/>
                <a:gd name="T28" fmla="*/ 183 w 249"/>
                <a:gd name="T29" fmla="*/ 217 h 229"/>
                <a:gd name="T30" fmla="*/ 159 w 249"/>
                <a:gd name="T31" fmla="*/ 226 h 229"/>
                <a:gd name="T32" fmla="*/ 135 w 249"/>
                <a:gd name="T33" fmla="*/ 229 h 229"/>
                <a:gd name="T34" fmla="*/ 111 w 249"/>
                <a:gd name="T35" fmla="*/ 228 h 229"/>
                <a:gd name="T36" fmla="*/ 87 w 249"/>
                <a:gd name="T37" fmla="*/ 223 h 229"/>
                <a:gd name="T38" fmla="*/ 65 w 249"/>
                <a:gd name="T39" fmla="*/ 214 h 229"/>
                <a:gd name="T40" fmla="*/ 45 w 249"/>
                <a:gd name="T41" fmla="*/ 200 h 229"/>
                <a:gd name="T42" fmla="*/ 28 w 249"/>
                <a:gd name="T43" fmla="*/ 184 h 229"/>
                <a:gd name="T44" fmla="*/ 14 w 249"/>
                <a:gd name="T45" fmla="*/ 165 h 229"/>
                <a:gd name="T46" fmla="*/ 4 w 249"/>
                <a:gd name="T47" fmla="*/ 143 h 229"/>
                <a:gd name="T48" fmla="*/ 0 w 249"/>
                <a:gd name="T49" fmla="*/ 121 h 229"/>
                <a:gd name="T50" fmla="*/ 1 w 249"/>
                <a:gd name="T51" fmla="*/ 99 h 229"/>
                <a:gd name="T52" fmla="*/ 6 w 249"/>
                <a:gd name="T53" fmla="*/ 77 h 229"/>
                <a:gd name="T54" fmla="*/ 15 w 249"/>
                <a:gd name="T55" fmla="*/ 58 h 229"/>
                <a:gd name="T56" fmla="*/ 29 w 249"/>
                <a:gd name="T57" fmla="*/ 39 h 229"/>
                <a:gd name="T58" fmla="*/ 46 w 249"/>
                <a:gd name="T59" fmla="*/ 24 h 229"/>
                <a:gd name="T60" fmla="*/ 67 w 249"/>
                <a:gd name="T61" fmla="*/ 12 h 229"/>
                <a:gd name="T62" fmla="*/ 90 w 249"/>
                <a:gd name="T63" fmla="*/ 4 h 229"/>
                <a:gd name="T64" fmla="*/ 115 w 249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229">
                  <a:moveTo>
                    <a:pt x="115" y="0"/>
                  </a:moveTo>
                  <a:lnTo>
                    <a:pt x="139" y="1"/>
                  </a:lnTo>
                  <a:lnTo>
                    <a:pt x="162" y="6"/>
                  </a:lnTo>
                  <a:lnTo>
                    <a:pt x="184" y="15"/>
                  </a:lnTo>
                  <a:lnTo>
                    <a:pt x="204" y="29"/>
                  </a:lnTo>
                  <a:lnTo>
                    <a:pt x="222" y="45"/>
                  </a:lnTo>
                  <a:lnTo>
                    <a:pt x="236" y="65"/>
                  </a:lnTo>
                  <a:lnTo>
                    <a:pt x="245" y="86"/>
                  </a:lnTo>
                  <a:lnTo>
                    <a:pt x="249" y="108"/>
                  </a:lnTo>
                  <a:lnTo>
                    <a:pt x="249" y="130"/>
                  </a:lnTo>
                  <a:lnTo>
                    <a:pt x="245" y="152"/>
                  </a:lnTo>
                  <a:lnTo>
                    <a:pt x="234" y="171"/>
                  </a:lnTo>
                  <a:lnTo>
                    <a:pt x="222" y="190"/>
                  </a:lnTo>
                  <a:lnTo>
                    <a:pt x="204" y="205"/>
                  </a:lnTo>
                  <a:lnTo>
                    <a:pt x="183" y="217"/>
                  </a:lnTo>
                  <a:lnTo>
                    <a:pt x="159" y="226"/>
                  </a:lnTo>
                  <a:lnTo>
                    <a:pt x="135" y="229"/>
                  </a:lnTo>
                  <a:lnTo>
                    <a:pt x="111" y="228"/>
                  </a:lnTo>
                  <a:lnTo>
                    <a:pt x="87" y="223"/>
                  </a:lnTo>
                  <a:lnTo>
                    <a:pt x="65" y="214"/>
                  </a:lnTo>
                  <a:lnTo>
                    <a:pt x="45" y="200"/>
                  </a:lnTo>
                  <a:lnTo>
                    <a:pt x="28" y="184"/>
                  </a:lnTo>
                  <a:lnTo>
                    <a:pt x="14" y="165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9"/>
                  </a:lnTo>
                  <a:lnTo>
                    <a:pt x="6" y="77"/>
                  </a:lnTo>
                  <a:lnTo>
                    <a:pt x="15" y="58"/>
                  </a:lnTo>
                  <a:lnTo>
                    <a:pt x="29" y="39"/>
                  </a:lnTo>
                  <a:lnTo>
                    <a:pt x="46" y="24"/>
                  </a:lnTo>
                  <a:lnTo>
                    <a:pt x="67" y="12"/>
                  </a:lnTo>
                  <a:lnTo>
                    <a:pt x="90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525" y="285"/>
              <a:ext cx="61" cy="67"/>
            </a:xfrm>
            <a:custGeom>
              <a:avLst/>
              <a:gdLst>
                <a:gd name="T0" fmla="*/ 233 w 427"/>
                <a:gd name="T1" fmla="*/ 0 h 467"/>
                <a:gd name="T2" fmla="*/ 266 w 427"/>
                <a:gd name="T3" fmla="*/ 6 h 467"/>
                <a:gd name="T4" fmla="*/ 298 w 427"/>
                <a:gd name="T5" fmla="*/ 18 h 467"/>
                <a:gd name="T6" fmla="*/ 328 w 427"/>
                <a:gd name="T7" fmla="*/ 35 h 467"/>
                <a:gd name="T8" fmla="*/ 356 w 427"/>
                <a:gd name="T9" fmla="*/ 58 h 467"/>
                <a:gd name="T10" fmla="*/ 379 w 427"/>
                <a:gd name="T11" fmla="*/ 84 h 467"/>
                <a:gd name="T12" fmla="*/ 399 w 427"/>
                <a:gd name="T13" fmla="*/ 114 h 467"/>
                <a:gd name="T14" fmla="*/ 413 w 427"/>
                <a:gd name="T15" fmla="*/ 146 h 467"/>
                <a:gd name="T16" fmla="*/ 422 w 427"/>
                <a:gd name="T17" fmla="*/ 181 h 467"/>
                <a:gd name="T18" fmla="*/ 427 w 427"/>
                <a:gd name="T19" fmla="*/ 215 h 467"/>
                <a:gd name="T20" fmla="*/ 426 w 427"/>
                <a:gd name="T21" fmla="*/ 252 h 467"/>
                <a:gd name="T22" fmla="*/ 421 w 427"/>
                <a:gd name="T23" fmla="*/ 288 h 467"/>
                <a:gd name="T24" fmla="*/ 410 w 427"/>
                <a:gd name="T25" fmla="*/ 323 h 467"/>
                <a:gd name="T26" fmla="*/ 393 w 427"/>
                <a:gd name="T27" fmla="*/ 357 h 467"/>
                <a:gd name="T28" fmla="*/ 372 w 427"/>
                <a:gd name="T29" fmla="*/ 388 h 467"/>
                <a:gd name="T30" fmla="*/ 348 w 427"/>
                <a:gd name="T31" fmla="*/ 414 h 467"/>
                <a:gd name="T32" fmla="*/ 320 w 427"/>
                <a:gd name="T33" fmla="*/ 435 h 467"/>
                <a:gd name="T34" fmla="*/ 290 w 427"/>
                <a:gd name="T35" fmla="*/ 451 h 467"/>
                <a:gd name="T36" fmla="*/ 259 w 427"/>
                <a:gd name="T37" fmla="*/ 461 h 467"/>
                <a:gd name="T38" fmla="*/ 226 w 427"/>
                <a:gd name="T39" fmla="*/ 467 h 467"/>
                <a:gd name="T40" fmla="*/ 192 w 427"/>
                <a:gd name="T41" fmla="*/ 467 h 467"/>
                <a:gd name="T42" fmla="*/ 160 w 427"/>
                <a:gd name="T43" fmla="*/ 463 h 467"/>
                <a:gd name="T44" fmla="*/ 127 w 427"/>
                <a:gd name="T45" fmla="*/ 451 h 467"/>
                <a:gd name="T46" fmla="*/ 97 w 427"/>
                <a:gd name="T47" fmla="*/ 434 h 467"/>
                <a:gd name="T48" fmla="*/ 69 w 427"/>
                <a:gd name="T49" fmla="*/ 411 h 467"/>
                <a:gd name="T50" fmla="*/ 46 w 427"/>
                <a:gd name="T51" fmla="*/ 384 h 467"/>
                <a:gd name="T52" fmla="*/ 28 w 427"/>
                <a:gd name="T53" fmla="*/ 354 h 467"/>
                <a:gd name="T54" fmla="*/ 14 w 427"/>
                <a:gd name="T55" fmla="*/ 322 h 467"/>
                <a:gd name="T56" fmla="*/ 3 w 427"/>
                <a:gd name="T57" fmla="*/ 288 h 467"/>
                <a:gd name="T58" fmla="*/ 0 w 427"/>
                <a:gd name="T59" fmla="*/ 252 h 467"/>
                <a:gd name="T60" fmla="*/ 0 w 427"/>
                <a:gd name="T61" fmla="*/ 216 h 467"/>
                <a:gd name="T62" fmla="*/ 5 w 427"/>
                <a:gd name="T63" fmla="*/ 181 h 467"/>
                <a:gd name="T64" fmla="*/ 16 w 427"/>
                <a:gd name="T65" fmla="*/ 145 h 467"/>
                <a:gd name="T66" fmla="*/ 33 w 427"/>
                <a:gd name="T67" fmla="*/ 112 h 467"/>
                <a:gd name="T68" fmla="*/ 54 w 427"/>
                <a:gd name="T69" fmla="*/ 81 h 467"/>
                <a:gd name="T70" fmla="*/ 79 w 427"/>
                <a:gd name="T71" fmla="*/ 54 h 467"/>
                <a:gd name="T72" fmla="*/ 106 w 427"/>
                <a:gd name="T73" fmla="*/ 34 h 467"/>
                <a:gd name="T74" fmla="*/ 136 w 427"/>
                <a:gd name="T75" fmla="*/ 18 h 467"/>
                <a:gd name="T76" fmla="*/ 167 w 427"/>
                <a:gd name="T77" fmla="*/ 6 h 467"/>
                <a:gd name="T78" fmla="*/ 199 w 427"/>
                <a:gd name="T79" fmla="*/ 0 h 467"/>
                <a:gd name="T80" fmla="*/ 233 w 427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7" h="467">
                  <a:moveTo>
                    <a:pt x="233" y="0"/>
                  </a:moveTo>
                  <a:lnTo>
                    <a:pt x="266" y="6"/>
                  </a:lnTo>
                  <a:lnTo>
                    <a:pt x="298" y="18"/>
                  </a:lnTo>
                  <a:lnTo>
                    <a:pt x="328" y="35"/>
                  </a:lnTo>
                  <a:lnTo>
                    <a:pt x="356" y="58"/>
                  </a:lnTo>
                  <a:lnTo>
                    <a:pt x="379" y="84"/>
                  </a:lnTo>
                  <a:lnTo>
                    <a:pt x="399" y="114"/>
                  </a:lnTo>
                  <a:lnTo>
                    <a:pt x="413" y="146"/>
                  </a:lnTo>
                  <a:lnTo>
                    <a:pt x="422" y="181"/>
                  </a:lnTo>
                  <a:lnTo>
                    <a:pt x="427" y="215"/>
                  </a:lnTo>
                  <a:lnTo>
                    <a:pt x="426" y="252"/>
                  </a:lnTo>
                  <a:lnTo>
                    <a:pt x="421" y="288"/>
                  </a:lnTo>
                  <a:lnTo>
                    <a:pt x="410" y="323"/>
                  </a:lnTo>
                  <a:lnTo>
                    <a:pt x="393" y="357"/>
                  </a:lnTo>
                  <a:lnTo>
                    <a:pt x="372" y="388"/>
                  </a:lnTo>
                  <a:lnTo>
                    <a:pt x="348" y="414"/>
                  </a:lnTo>
                  <a:lnTo>
                    <a:pt x="320" y="435"/>
                  </a:lnTo>
                  <a:lnTo>
                    <a:pt x="290" y="451"/>
                  </a:lnTo>
                  <a:lnTo>
                    <a:pt x="259" y="461"/>
                  </a:lnTo>
                  <a:lnTo>
                    <a:pt x="226" y="467"/>
                  </a:lnTo>
                  <a:lnTo>
                    <a:pt x="192" y="467"/>
                  </a:lnTo>
                  <a:lnTo>
                    <a:pt x="160" y="463"/>
                  </a:lnTo>
                  <a:lnTo>
                    <a:pt x="127" y="451"/>
                  </a:lnTo>
                  <a:lnTo>
                    <a:pt x="97" y="434"/>
                  </a:lnTo>
                  <a:lnTo>
                    <a:pt x="69" y="411"/>
                  </a:lnTo>
                  <a:lnTo>
                    <a:pt x="46" y="384"/>
                  </a:lnTo>
                  <a:lnTo>
                    <a:pt x="28" y="354"/>
                  </a:lnTo>
                  <a:lnTo>
                    <a:pt x="14" y="322"/>
                  </a:lnTo>
                  <a:lnTo>
                    <a:pt x="3" y="288"/>
                  </a:lnTo>
                  <a:lnTo>
                    <a:pt x="0" y="252"/>
                  </a:lnTo>
                  <a:lnTo>
                    <a:pt x="0" y="216"/>
                  </a:lnTo>
                  <a:lnTo>
                    <a:pt x="5" y="181"/>
                  </a:lnTo>
                  <a:lnTo>
                    <a:pt x="16" y="145"/>
                  </a:lnTo>
                  <a:lnTo>
                    <a:pt x="33" y="112"/>
                  </a:lnTo>
                  <a:lnTo>
                    <a:pt x="54" y="81"/>
                  </a:lnTo>
                  <a:lnTo>
                    <a:pt x="79" y="54"/>
                  </a:lnTo>
                  <a:lnTo>
                    <a:pt x="106" y="34"/>
                  </a:lnTo>
                  <a:lnTo>
                    <a:pt x="136" y="18"/>
                  </a:lnTo>
                  <a:lnTo>
                    <a:pt x="167" y="6"/>
                  </a:lnTo>
                  <a:lnTo>
                    <a:pt x="199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470" y="251"/>
              <a:ext cx="49" cy="53"/>
            </a:xfrm>
            <a:custGeom>
              <a:avLst/>
              <a:gdLst>
                <a:gd name="T0" fmla="*/ 178 w 342"/>
                <a:gd name="T1" fmla="*/ 0 h 375"/>
                <a:gd name="T2" fmla="*/ 207 w 342"/>
                <a:gd name="T3" fmla="*/ 3 h 375"/>
                <a:gd name="T4" fmla="*/ 235 w 342"/>
                <a:gd name="T5" fmla="*/ 12 h 375"/>
                <a:gd name="T6" fmla="*/ 263 w 342"/>
                <a:gd name="T7" fmla="*/ 29 h 375"/>
                <a:gd name="T8" fmla="*/ 288 w 342"/>
                <a:gd name="T9" fmla="*/ 48 h 375"/>
                <a:gd name="T10" fmla="*/ 309 w 342"/>
                <a:gd name="T11" fmla="*/ 72 h 375"/>
                <a:gd name="T12" fmla="*/ 324 w 342"/>
                <a:gd name="T13" fmla="*/ 100 h 375"/>
                <a:gd name="T14" fmla="*/ 335 w 342"/>
                <a:gd name="T15" fmla="*/ 129 h 375"/>
                <a:gd name="T16" fmla="*/ 341 w 342"/>
                <a:gd name="T17" fmla="*/ 160 h 375"/>
                <a:gd name="T18" fmla="*/ 342 w 342"/>
                <a:gd name="T19" fmla="*/ 192 h 375"/>
                <a:gd name="T20" fmla="*/ 339 w 342"/>
                <a:gd name="T21" fmla="*/ 224 h 375"/>
                <a:gd name="T22" fmla="*/ 329 w 342"/>
                <a:gd name="T23" fmla="*/ 255 h 375"/>
                <a:gd name="T24" fmla="*/ 315 w 342"/>
                <a:gd name="T25" fmla="*/ 286 h 375"/>
                <a:gd name="T26" fmla="*/ 296 w 342"/>
                <a:gd name="T27" fmla="*/ 312 h 375"/>
                <a:gd name="T28" fmla="*/ 274 w 342"/>
                <a:gd name="T29" fmla="*/ 335 h 375"/>
                <a:gd name="T30" fmla="*/ 248 w 342"/>
                <a:gd name="T31" fmla="*/ 353 h 375"/>
                <a:gd name="T32" fmla="*/ 221 w 342"/>
                <a:gd name="T33" fmla="*/ 365 h 375"/>
                <a:gd name="T34" fmla="*/ 192 w 342"/>
                <a:gd name="T35" fmla="*/ 372 h 375"/>
                <a:gd name="T36" fmla="*/ 163 w 342"/>
                <a:gd name="T37" fmla="*/ 375 h 375"/>
                <a:gd name="T38" fmla="*/ 134 w 342"/>
                <a:gd name="T39" fmla="*/ 371 h 375"/>
                <a:gd name="T40" fmla="*/ 105 w 342"/>
                <a:gd name="T41" fmla="*/ 362 h 375"/>
                <a:gd name="T42" fmla="*/ 79 w 342"/>
                <a:gd name="T43" fmla="*/ 347 h 375"/>
                <a:gd name="T44" fmla="*/ 54 w 342"/>
                <a:gd name="T45" fmla="*/ 326 h 375"/>
                <a:gd name="T46" fmla="*/ 33 w 342"/>
                <a:gd name="T47" fmla="*/ 302 h 375"/>
                <a:gd name="T48" fmla="*/ 18 w 342"/>
                <a:gd name="T49" fmla="*/ 276 h 375"/>
                <a:gd name="T50" fmla="*/ 7 w 342"/>
                <a:gd name="T51" fmla="*/ 246 h 375"/>
                <a:gd name="T52" fmla="*/ 1 w 342"/>
                <a:gd name="T53" fmla="*/ 215 h 375"/>
                <a:gd name="T54" fmla="*/ 0 w 342"/>
                <a:gd name="T55" fmla="*/ 183 h 375"/>
                <a:gd name="T56" fmla="*/ 3 w 342"/>
                <a:gd name="T57" fmla="*/ 150 h 375"/>
                <a:gd name="T58" fmla="*/ 12 w 342"/>
                <a:gd name="T59" fmla="*/ 119 h 375"/>
                <a:gd name="T60" fmla="*/ 26 w 342"/>
                <a:gd name="T61" fmla="*/ 89 h 375"/>
                <a:gd name="T62" fmla="*/ 46 w 342"/>
                <a:gd name="T63" fmla="*/ 62 h 375"/>
                <a:gd name="T64" fmla="*/ 68 w 342"/>
                <a:gd name="T65" fmla="*/ 40 h 375"/>
                <a:gd name="T66" fmla="*/ 93 w 342"/>
                <a:gd name="T67" fmla="*/ 22 h 375"/>
                <a:gd name="T68" fmla="*/ 120 w 342"/>
                <a:gd name="T69" fmla="*/ 10 h 375"/>
                <a:gd name="T70" fmla="*/ 148 w 342"/>
                <a:gd name="T71" fmla="*/ 2 h 375"/>
                <a:gd name="T72" fmla="*/ 178 w 342"/>
                <a:gd name="T7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375">
                  <a:moveTo>
                    <a:pt x="178" y="0"/>
                  </a:moveTo>
                  <a:lnTo>
                    <a:pt x="207" y="3"/>
                  </a:lnTo>
                  <a:lnTo>
                    <a:pt x="235" y="12"/>
                  </a:lnTo>
                  <a:lnTo>
                    <a:pt x="263" y="29"/>
                  </a:lnTo>
                  <a:lnTo>
                    <a:pt x="288" y="48"/>
                  </a:lnTo>
                  <a:lnTo>
                    <a:pt x="309" y="72"/>
                  </a:lnTo>
                  <a:lnTo>
                    <a:pt x="324" y="100"/>
                  </a:lnTo>
                  <a:lnTo>
                    <a:pt x="335" y="129"/>
                  </a:lnTo>
                  <a:lnTo>
                    <a:pt x="341" y="160"/>
                  </a:lnTo>
                  <a:lnTo>
                    <a:pt x="342" y="192"/>
                  </a:lnTo>
                  <a:lnTo>
                    <a:pt x="339" y="224"/>
                  </a:lnTo>
                  <a:lnTo>
                    <a:pt x="329" y="255"/>
                  </a:lnTo>
                  <a:lnTo>
                    <a:pt x="315" y="286"/>
                  </a:lnTo>
                  <a:lnTo>
                    <a:pt x="296" y="312"/>
                  </a:lnTo>
                  <a:lnTo>
                    <a:pt x="274" y="335"/>
                  </a:lnTo>
                  <a:lnTo>
                    <a:pt x="248" y="353"/>
                  </a:lnTo>
                  <a:lnTo>
                    <a:pt x="221" y="365"/>
                  </a:lnTo>
                  <a:lnTo>
                    <a:pt x="192" y="372"/>
                  </a:lnTo>
                  <a:lnTo>
                    <a:pt x="163" y="375"/>
                  </a:lnTo>
                  <a:lnTo>
                    <a:pt x="134" y="371"/>
                  </a:lnTo>
                  <a:lnTo>
                    <a:pt x="105" y="362"/>
                  </a:lnTo>
                  <a:lnTo>
                    <a:pt x="79" y="347"/>
                  </a:lnTo>
                  <a:lnTo>
                    <a:pt x="54" y="326"/>
                  </a:lnTo>
                  <a:lnTo>
                    <a:pt x="33" y="302"/>
                  </a:lnTo>
                  <a:lnTo>
                    <a:pt x="18" y="276"/>
                  </a:lnTo>
                  <a:lnTo>
                    <a:pt x="7" y="246"/>
                  </a:lnTo>
                  <a:lnTo>
                    <a:pt x="1" y="215"/>
                  </a:lnTo>
                  <a:lnTo>
                    <a:pt x="0" y="183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6" y="89"/>
                  </a:lnTo>
                  <a:lnTo>
                    <a:pt x="46" y="62"/>
                  </a:lnTo>
                  <a:lnTo>
                    <a:pt x="68" y="40"/>
                  </a:lnTo>
                  <a:lnTo>
                    <a:pt x="93" y="22"/>
                  </a:lnTo>
                  <a:lnTo>
                    <a:pt x="120" y="10"/>
                  </a:lnTo>
                  <a:lnTo>
                    <a:pt x="148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425" y="223"/>
              <a:ext cx="40" cy="43"/>
            </a:xfrm>
            <a:custGeom>
              <a:avLst/>
              <a:gdLst>
                <a:gd name="T0" fmla="*/ 135 w 275"/>
                <a:gd name="T1" fmla="*/ 0 h 299"/>
                <a:gd name="T2" fmla="*/ 162 w 275"/>
                <a:gd name="T3" fmla="*/ 2 h 299"/>
                <a:gd name="T4" fmla="*/ 187 w 275"/>
                <a:gd name="T5" fmla="*/ 9 h 299"/>
                <a:gd name="T6" fmla="*/ 212 w 275"/>
                <a:gd name="T7" fmla="*/ 22 h 299"/>
                <a:gd name="T8" fmla="*/ 234 w 275"/>
                <a:gd name="T9" fmla="*/ 40 h 299"/>
                <a:gd name="T10" fmla="*/ 251 w 275"/>
                <a:gd name="T11" fmla="*/ 63 h 299"/>
                <a:gd name="T12" fmla="*/ 264 w 275"/>
                <a:gd name="T13" fmla="*/ 89 h 299"/>
                <a:gd name="T14" fmla="*/ 272 w 275"/>
                <a:gd name="T15" fmla="*/ 115 h 299"/>
                <a:gd name="T16" fmla="*/ 275 w 275"/>
                <a:gd name="T17" fmla="*/ 144 h 299"/>
                <a:gd name="T18" fmla="*/ 273 w 275"/>
                <a:gd name="T19" fmla="*/ 173 h 299"/>
                <a:gd name="T20" fmla="*/ 266 w 275"/>
                <a:gd name="T21" fmla="*/ 201 h 299"/>
                <a:gd name="T22" fmla="*/ 253 w 275"/>
                <a:gd name="T23" fmla="*/ 229 h 299"/>
                <a:gd name="T24" fmla="*/ 236 w 275"/>
                <a:gd name="T25" fmla="*/ 253 h 299"/>
                <a:gd name="T26" fmla="*/ 215 w 275"/>
                <a:gd name="T27" fmla="*/ 271 h 299"/>
                <a:gd name="T28" fmla="*/ 192 w 275"/>
                <a:gd name="T29" fmla="*/ 286 h 299"/>
                <a:gd name="T30" fmla="*/ 168 w 275"/>
                <a:gd name="T31" fmla="*/ 296 h 299"/>
                <a:gd name="T32" fmla="*/ 141 w 275"/>
                <a:gd name="T33" fmla="*/ 299 h 299"/>
                <a:gd name="T34" fmla="*/ 114 w 275"/>
                <a:gd name="T35" fmla="*/ 298 h 299"/>
                <a:gd name="T36" fmla="*/ 89 w 275"/>
                <a:gd name="T37" fmla="*/ 291 h 299"/>
                <a:gd name="T38" fmla="*/ 64 w 275"/>
                <a:gd name="T39" fmla="*/ 277 h 299"/>
                <a:gd name="T40" fmla="*/ 42 w 275"/>
                <a:gd name="T41" fmla="*/ 259 h 299"/>
                <a:gd name="T42" fmla="*/ 25 w 275"/>
                <a:gd name="T43" fmla="*/ 237 h 299"/>
                <a:gd name="T44" fmla="*/ 12 w 275"/>
                <a:gd name="T45" fmla="*/ 212 h 299"/>
                <a:gd name="T46" fmla="*/ 4 w 275"/>
                <a:gd name="T47" fmla="*/ 185 h 299"/>
                <a:gd name="T48" fmla="*/ 0 w 275"/>
                <a:gd name="T49" fmla="*/ 156 h 299"/>
                <a:gd name="T50" fmla="*/ 3 w 275"/>
                <a:gd name="T51" fmla="*/ 128 h 299"/>
                <a:gd name="T52" fmla="*/ 10 w 275"/>
                <a:gd name="T53" fmla="*/ 99 h 299"/>
                <a:gd name="T54" fmla="*/ 22 w 275"/>
                <a:gd name="T55" fmla="*/ 71 h 299"/>
                <a:gd name="T56" fmla="*/ 40 w 275"/>
                <a:gd name="T57" fmla="*/ 47 h 299"/>
                <a:gd name="T58" fmla="*/ 61 w 275"/>
                <a:gd name="T59" fmla="*/ 28 h 299"/>
                <a:gd name="T60" fmla="*/ 84 w 275"/>
                <a:gd name="T61" fmla="*/ 14 h 299"/>
                <a:gd name="T62" fmla="*/ 108 w 275"/>
                <a:gd name="T63" fmla="*/ 5 h 299"/>
                <a:gd name="T64" fmla="*/ 135 w 275"/>
                <a:gd name="T6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99">
                  <a:moveTo>
                    <a:pt x="135" y="0"/>
                  </a:moveTo>
                  <a:lnTo>
                    <a:pt x="162" y="2"/>
                  </a:lnTo>
                  <a:lnTo>
                    <a:pt x="187" y="9"/>
                  </a:lnTo>
                  <a:lnTo>
                    <a:pt x="212" y="22"/>
                  </a:lnTo>
                  <a:lnTo>
                    <a:pt x="234" y="40"/>
                  </a:lnTo>
                  <a:lnTo>
                    <a:pt x="251" y="63"/>
                  </a:lnTo>
                  <a:lnTo>
                    <a:pt x="264" y="89"/>
                  </a:lnTo>
                  <a:lnTo>
                    <a:pt x="272" y="115"/>
                  </a:lnTo>
                  <a:lnTo>
                    <a:pt x="275" y="144"/>
                  </a:lnTo>
                  <a:lnTo>
                    <a:pt x="273" y="173"/>
                  </a:lnTo>
                  <a:lnTo>
                    <a:pt x="266" y="201"/>
                  </a:lnTo>
                  <a:lnTo>
                    <a:pt x="253" y="229"/>
                  </a:lnTo>
                  <a:lnTo>
                    <a:pt x="236" y="253"/>
                  </a:lnTo>
                  <a:lnTo>
                    <a:pt x="215" y="271"/>
                  </a:lnTo>
                  <a:lnTo>
                    <a:pt x="192" y="286"/>
                  </a:lnTo>
                  <a:lnTo>
                    <a:pt x="168" y="296"/>
                  </a:lnTo>
                  <a:lnTo>
                    <a:pt x="141" y="299"/>
                  </a:lnTo>
                  <a:lnTo>
                    <a:pt x="114" y="298"/>
                  </a:lnTo>
                  <a:lnTo>
                    <a:pt x="89" y="291"/>
                  </a:lnTo>
                  <a:lnTo>
                    <a:pt x="64" y="277"/>
                  </a:lnTo>
                  <a:lnTo>
                    <a:pt x="42" y="259"/>
                  </a:lnTo>
                  <a:lnTo>
                    <a:pt x="25" y="237"/>
                  </a:lnTo>
                  <a:lnTo>
                    <a:pt x="12" y="212"/>
                  </a:lnTo>
                  <a:lnTo>
                    <a:pt x="4" y="185"/>
                  </a:lnTo>
                  <a:lnTo>
                    <a:pt x="0" y="156"/>
                  </a:lnTo>
                  <a:lnTo>
                    <a:pt x="3" y="128"/>
                  </a:lnTo>
                  <a:lnTo>
                    <a:pt x="10" y="99"/>
                  </a:lnTo>
                  <a:lnTo>
                    <a:pt x="22" y="71"/>
                  </a:lnTo>
                  <a:lnTo>
                    <a:pt x="40" y="47"/>
                  </a:lnTo>
                  <a:lnTo>
                    <a:pt x="61" y="28"/>
                  </a:lnTo>
                  <a:lnTo>
                    <a:pt x="84" y="14"/>
                  </a:lnTo>
                  <a:lnTo>
                    <a:pt x="108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389" y="199"/>
              <a:ext cx="31" cy="34"/>
            </a:xfrm>
            <a:custGeom>
              <a:avLst/>
              <a:gdLst>
                <a:gd name="T0" fmla="*/ 122 w 218"/>
                <a:gd name="T1" fmla="*/ 0 h 238"/>
                <a:gd name="T2" fmla="*/ 145 w 218"/>
                <a:gd name="T3" fmla="*/ 6 h 238"/>
                <a:gd name="T4" fmla="*/ 169 w 218"/>
                <a:gd name="T5" fmla="*/ 17 h 238"/>
                <a:gd name="T6" fmla="*/ 188 w 218"/>
                <a:gd name="T7" fmla="*/ 35 h 238"/>
                <a:gd name="T8" fmla="*/ 203 w 218"/>
                <a:gd name="T9" fmla="*/ 55 h 238"/>
                <a:gd name="T10" fmla="*/ 214 w 218"/>
                <a:gd name="T11" fmla="*/ 79 h 238"/>
                <a:gd name="T12" fmla="*/ 218 w 218"/>
                <a:gd name="T13" fmla="*/ 105 h 238"/>
                <a:gd name="T14" fmla="*/ 218 w 218"/>
                <a:gd name="T15" fmla="*/ 131 h 238"/>
                <a:gd name="T16" fmla="*/ 213 w 218"/>
                <a:gd name="T17" fmla="*/ 158 h 238"/>
                <a:gd name="T18" fmla="*/ 202 w 218"/>
                <a:gd name="T19" fmla="*/ 182 h 238"/>
                <a:gd name="T20" fmla="*/ 186 w 218"/>
                <a:gd name="T21" fmla="*/ 204 h 238"/>
                <a:gd name="T22" fmla="*/ 166 w 218"/>
                <a:gd name="T23" fmla="*/ 221 h 238"/>
                <a:gd name="T24" fmla="*/ 144 w 218"/>
                <a:gd name="T25" fmla="*/ 232 h 238"/>
                <a:gd name="T26" fmla="*/ 121 w 218"/>
                <a:gd name="T27" fmla="*/ 238 h 238"/>
                <a:gd name="T28" fmla="*/ 97 w 218"/>
                <a:gd name="T29" fmla="*/ 238 h 238"/>
                <a:gd name="T30" fmla="*/ 73 w 218"/>
                <a:gd name="T31" fmla="*/ 233 h 238"/>
                <a:gd name="T32" fmla="*/ 50 w 218"/>
                <a:gd name="T33" fmla="*/ 222 h 238"/>
                <a:gd name="T34" fmla="*/ 30 w 218"/>
                <a:gd name="T35" fmla="*/ 205 h 238"/>
                <a:gd name="T36" fmla="*/ 15 w 218"/>
                <a:gd name="T37" fmla="*/ 183 h 238"/>
                <a:gd name="T38" fmla="*/ 5 w 218"/>
                <a:gd name="T39" fmla="*/ 160 h 238"/>
                <a:gd name="T40" fmla="*/ 0 w 218"/>
                <a:gd name="T41" fmla="*/ 133 h 238"/>
                <a:gd name="T42" fmla="*/ 0 w 218"/>
                <a:gd name="T43" fmla="*/ 107 h 238"/>
                <a:gd name="T44" fmla="*/ 6 w 218"/>
                <a:gd name="T45" fmla="*/ 82 h 238"/>
                <a:gd name="T46" fmla="*/ 16 w 218"/>
                <a:gd name="T47" fmla="*/ 56 h 238"/>
                <a:gd name="T48" fmla="*/ 33 w 218"/>
                <a:gd name="T49" fmla="*/ 35 h 238"/>
                <a:gd name="T50" fmla="*/ 52 w 218"/>
                <a:gd name="T51" fmla="*/ 18 h 238"/>
                <a:gd name="T52" fmla="*/ 74 w 218"/>
                <a:gd name="T53" fmla="*/ 6 h 238"/>
                <a:gd name="T54" fmla="*/ 98 w 218"/>
                <a:gd name="T55" fmla="*/ 0 h 238"/>
                <a:gd name="T56" fmla="*/ 122 w 218"/>
                <a:gd name="T5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8" h="238">
                  <a:moveTo>
                    <a:pt x="122" y="0"/>
                  </a:moveTo>
                  <a:lnTo>
                    <a:pt x="145" y="6"/>
                  </a:lnTo>
                  <a:lnTo>
                    <a:pt x="169" y="17"/>
                  </a:lnTo>
                  <a:lnTo>
                    <a:pt x="188" y="35"/>
                  </a:lnTo>
                  <a:lnTo>
                    <a:pt x="203" y="55"/>
                  </a:lnTo>
                  <a:lnTo>
                    <a:pt x="214" y="79"/>
                  </a:lnTo>
                  <a:lnTo>
                    <a:pt x="218" y="105"/>
                  </a:lnTo>
                  <a:lnTo>
                    <a:pt x="218" y="131"/>
                  </a:lnTo>
                  <a:lnTo>
                    <a:pt x="213" y="158"/>
                  </a:lnTo>
                  <a:lnTo>
                    <a:pt x="202" y="182"/>
                  </a:lnTo>
                  <a:lnTo>
                    <a:pt x="186" y="204"/>
                  </a:lnTo>
                  <a:lnTo>
                    <a:pt x="166" y="221"/>
                  </a:lnTo>
                  <a:lnTo>
                    <a:pt x="144" y="232"/>
                  </a:lnTo>
                  <a:lnTo>
                    <a:pt x="121" y="238"/>
                  </a:lnTo>
                  <a:lnTo>
                    <a:pt x="97" y="238"/>
                  </a:lnTo>
                  <a:lnTo>
                    <a:pt x="73" y="233"/>
                  </a:lnTo>
                  <a:lnTo>
                    <a:pt x="50" y="222"/>
                  </a:lnTo>
                  <a:lnTo>
                    <a:pt x="30" y="205"/>
                  </a:lnTo>
                  <a:lnTo>
                    <a:pt x="15" y="183"/>
                  </a:lnTo>
                  <a:lnTo>
                    <a:pt x="5" y="160"/>
                  </a:lnTo>
                  <a:lnTo>
                    <a:pt x="0" y="133"/>
                  </a:lnTo>
                  <a:lnTo>
                    <a:pt x="0" y="107"/>
                  </a:lnTo>
                  <a:lnTo>
                    <a:pt x="6" y="82"/>
                  </a:lnTo>
                  <a:lnTo>
                    <a:pt x="16" y="56"/>
                  </a:lnTo>
                  <a:lnTo>
                    <a:pt x="33" y="35"/>
                  </a:lnTo>
                  <a:lnTo>
                    <a:pt x="52" y="18"/>
                  </a:lnTo>
                  <a:lnTo>
                    <a:pt x="74" y="6"/>
                  </a:lnTo>
                  <a:lnTo>
                    <a:pt x="9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18" y="256"/>
              <a:ext cx="61" cy="60"/>
            </a:xfrm>
            <a:custGeom>
              <a:avLst/>
              <a:gdLst>
                <a:gd name="T0" fmla="*/ 230 w 424"/>
                <a:gd name="T1" fmla="*/ 0 h 418"/>
                <a:gd name="T2" fmla="*/ 264 w 424"/>
                <a:gd name="T3" fmla="*/ 2 h 418"/>
                <a:gd name="T4" fmla="*/ 296 w 424"/>
                <a:gd name="T5" fmla="*/ 10 h 418"/>
                <a:gd name="T6" fmla="*/ 325 w 424"/>
                <a:gd name="T7" fmla="*/ 23 h 418"/>
                <a:gd name="T8" fmla="*/ 352 w 424"/>
                <a:gd name="T9" fmla="*/ 39 h 418"/>
                <a:gd name="T10" fmla="*/ 375 w 424"/>
                <a:gd name="T11" fmla="*/ 59 h 418"/>
                <a:gd name="T12" fmla="*/ 393 w 424"/>
                <a:gd name="T13" fmla="*/ 84 h 418"/>
                <a:gd name="T14" fmla="*/ 408 w 424"/>
                <a:gd name="T15" fmla="*/ 111 h 418"/>
                <a:gd name="T16" fmla="*/ 419 w 424"/>
                <a:gd name="T17" fmla="*/ 141 h 418"/>
                <a:gd name="T18" fmla="*/ 424 w 424"/>
                <a:gd name="T19" fmla="*/ 173 h 418"/>
                <a:gd name="T20" fmla="*/ 424 w 424"/>
                <a:gd name="T21" fmla="*/ 207 h 418"/>
                <a:gd name="T22" fmla="*/ 417 w 424"/>
                <a:gd name="T23" fmla="*/ 245 h 418"/>
                <a:gd name="T24" fmla="*/ 404 w 424"/>
                <a:gd name="T25" fmla="*/ 280 h 418"/>
                <a:gd name="T26" fmla="*/ 385 w 424"/>
                <a:gd name="T27" fmla="*/ 312 h 418"/>
                <a:gd name="T28" fmla="*/ 362 w 424"/>
                <a:gd name="T29" fmla="*/ 342 h 418"/>
                <a:gd name="T30" fmla="*/ 334 w 424"/>
                <a:gd name="T31" fmla="*/ 368 h 418"/>
                <a:gd name="T32" fmla="*/ 303 w 424"/>
                <a:gd name="T33" fmla="*/ 388 h 418"/>
                <a:gd name="T34" fmla="*/ 269 w 424"/>
                <a:gd name="T35" fmla="*/ 404 h 418"/>
                <a:gd name="T36" fmla="*/ 232 w 424"/>
                <a:gd name="T37" fmla="*/ 415 h 418"/>
                <a:gd name="T38" fmla="*/ 194 w 424"/>
                <a:gd name="T39" fmla="*/ 418 h 418"/>
                <a:gd name="T40" fmla="*/ 156 w 424"/>
                <a:gd name="T41" fmla="*/ 415 h 418"/>
                <a:gd name="T42" fmla="*/ 122 w 424"/>
                <a:gd name="T43" fmla="*/ 406 h 418"/>
                <a:gd name="T44" fmla="*/ 89 w 424"/>
                <a:gd name="T45" fmla="*/ 391 h 418"/>
                <a:gd name="T46" fmla="*/ 61 w 424"/>
                <a:gd name="T47" fmla="*/ 370 h 418"/>
                <a:gd name="T48" fmla="*/ 38 w 424"/>
                <a:gd name="T49" fmla="*/ 346 h 418"/>
                <a:gd name="T50" fmla="*/ 19 w 424"/>
                <a:gd name="T51" fmla="*/ 317 h 418"/>
                <a:gd name="T52" fmla="*/ 7 w 424"/>
                <a:gd name="T53" fmla="*/ 284 h 418"/>
                <a:gd name="T54" fmla="*/ 0 w 424"/>
                <a:gd name="T55" fmla="*/ 249 h 418"/>
                <a:gd name="T56" fmla="*/ 0 w 424"/>
                <a:gd name="T57" fmla="*/ 211 h 418"/>
                <a:gd name="T58" fmla="*/ 7 w 424"/>
                <a:gd name="T59" fmla="*/ 173 h 418"/>
                <a:gd name="T60" fmla="*/ 19 w 424"/>
                <a:gd name="T61" fmla="*/ 139 h 418"/>
                <a:gd name="T62" fmla="*/ 38 w 424"/>
                <a:gd name="T63" fmla="*/ 105 h 418"/>
                <a:gd name="T64" fmla="*/ 61 w 424"/>
                <a:gd name="T65" fmla="*/ 76 h 418"/>
                <a:gd name="T66" fmla="*/ 89 w 424"/>
                <a:gd name="T67" fmla="*/ 50 h 418"/>
                <a:gd name="T68" fmla="*/ 120 w 424"/>
                <a:gd name="T69" fmla="*/ 30 h 418"/>
                <a:gd name="T70" fmla="*/ 155 w 424"/>
                <a:gd name="T71" fmla="*/ 13 h 418"/>
                <a:gd name="T72" fmla="*/ 191 w 424"/>
                <a:gd name="T73" fmla="*/ 4 h 418"/>
                <a:gd name="T74" fmla="*/ 230 w 424"/>
                <a:gd name="T7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418">
                  <a:moveTo>
                    <a:pt x="230" y="0"/>
                  </a:moveTo>
                  <a:lnTo>
                    <a:pt x="264" y="2"/>
                  </a:lnTo>
                  <a:lnTo>
                    <a:pt x="296" y="10"/>
                  </a:lnTo>
                  <a:lnTo>
                    <a:pt x="325" y="23"/>
                  </a:lnTo>
                  <a:lnTo>
                    <a:pt x="352" y="39"/>
                  </a:lnTo>
                  <a:lnTo>
                    <a:pt x="375" y="59"/>
                  </a:lnTo>
                  <a:lnTo>
                    <a:pt x="393" y="84"/>
                  </a:lnTo>
                  <a:lnTo>
                    <a:pt x="408" y="111"/>
                  </a:lnTo>
                  <a:lnTo>
                    <a:pt x="419" y="141"/>
                  </a:lnTo>
                  <a:lnTo>
                    <a:pt x="424" y="173"/>
                  </a:lnTo>
                  <a:lnTo>
                    <a:pt x="424" y="207"/>
                  </a:lnTo>
                  <a:lnTo>
                    <a:pt x="417" y="245"/>
                  </a:lnTo>
                  <a:lnTo>
                    <a:pt x="404" y="280"/>
                  </a:lnTo>
                  <a:lnTo>
                    <a:pt x="385" y="312"/>
                  </a:lnTo>
                  <a:lnTo>
                    <a:pt x="362" y="342"/>
                  </a:lnTo>
                  <a:lnTo>
                    <a:pt x="334" y="368"/>
                  </a:lnTo>
                  <a:lnTo>
                    <a:pt x="303" y="388"/>
                  </a:lnTo>
                  <a:lnTo>
                    <a:pt x="269" y="404"/>
                  </a:lnTo>
                  <a:lnTo>
                    <a:pt x="232" y="415"/>
                  </a:lnTo>
                  <a:lnTo>
                    <a:pt x="194" y="418"/>
                  </a:lnTo>
                  <a:lnTo>
                    <a:pt x="156" y="415"/>
                  </a:lnTo>
                  <a:lnTo>
                    <a:pt x="122" y="406"/>
                  </a:lnTo>
                  <a:lnTo>
                    <a:pt x="89" y="391"/>
                  </a:lnTo>
                  <a:lnTo>
                    <a:pt x="61" y="370"/>
                  </a:lnTo>
                  <a:lnTo>
                    <a:pt x="38" y="346"/>
                  </a:lnTo>
                  <a:lnTo>
                    <a:pt x="19" y="317"/>
                  </a:lnTo>
                  <a:lnTo>
                    <a:pt x="7" y="284"/>
                  </a:lnTo>
                  <a:lnTo>
                    <a:pt x="0" y="249"/>
                  </a:lnTo>
                  <a:lnTo>
                    <a:pt x="0" y="211"/>
                  </a:lnTo>
                  <a:lnTo>
                    <a:pt x="7" y="173"/>
                  </a:lnTo>
                  <a:lnTo>
                    <a:pt x="19" y="139"/>
                  </a:lnTo>
                  <a:lnTo>
                    <a:pt x="38" y="105"/>
                  </a:lnTo>
                  <a:lnTo>
                    <a:pt x="61" y="76"/>
                  </a:lnTo>
                  <a:lnTo>
                    <a:pt x="89" y="50"/>
                  </a:lnTo>
                  <a:lnTo>
                    <a:pt x="120" y="30"/>
                  </a:lnTo>
                  <a:lnTo>
                    <a:pt x="155" y="13"/>
                  </a:lnTo>
                  <a:lnTo>
                    <a:pt x="191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Freeform 64"/>
            <p:cNvSpPr>
              <a:spLocks/>
            </p:cNvSpPr>
            <p:nvPr/>
          </p:nvSpPr>
          <p:spPr bwMode="auto">
            <a:xfrm>
              <a:off x="630" y="192"/>
              <a:ext cx="49" cy="48"/>
            </a:xfrm>
            <a:custGeom>
              <a:avLst/>
              <a:gdLst>
                <a:gd name="T0" fmla="*/ 185 w 340"/>
                <a:gd name="T1" fmla="*/ 0 h 335"/>
                <a:gd name="T2" fmla="*/ 215 w 340"/>
                <a:gd name="T3" fmla="*/ 2 h 335"/>
                <a:gd name="T4" fmla="*/ 243 w 340"/>
                <a:gd name="T5" fmla="*/ 11 h 335"/>
                <a:gd name="T6" fmla="*/ 269 w 340"/>
                <a:gd name="T7" fmla="*/ 22 h 335"/>
                <a:gd name="T8" fmla="*/ 291 w 340"/>
                <a:gd name="T9" fmla="*/ 38 h 335"/>
                <a:gd name="T10" fmla="*/ 309 w 340"/>
                <a:gd name="T11" fmla="*/ 59 h 335"/>
                <a:gd name="T12" fmla="*/ 323 w 340"/>
                <a:gd name="T13" fmla="*/ 82 h 335"/>
                <a:gd name="T14" fmla="*/ 334 w 340"/>
                <a:gd name="T15" fmla="*/ 107 h 335"/>
                <a:gd name="T16" fmla="*/ 340 w 340"/>
                <a:gd name="T17" fmla="*/ 136 h 335"/>
                <a:gd name="T18" fmla="*/ 340 w 340"/>
                <a:gd name="T19" fmla="*/ 166 h 335"/>
                <a:gd name="T20" fmla="*/ 334 w 340"/>
                <a:gd name="T21" fmla="*/ 199 h 335"/>
                <a:gd name="T22" fmla="*/ 321 w 340"/>
                <a:gd name="T23" fmla="*/ 231 h 335"/>
                <a:gd name="T24" fmla="*/ 302 w 340"/>
                <a:gd name="T25" fmla="*/ 260 h 335"/>
                <a:gd name="T26" fmla="*/ 279 w 340"/>
                <a:gd name="T27" fmla="*/ 284 h 335"/>
                <a:gd name="T28" fmla="*/ 252 w 340"/>
                <a:gd name="T29" fmla="*/ 305 h 335"/>
                <a:gd name="T30" fmla="*/ 223 w 340"/>
                <a:gd name="T31" fmla="*/ 321 h 335"/>
                <a:gd name="T32" fmla="*/ 191 w 340"/>
                <a:gd name="T33" fmla="*/ 331 h 335"/>
                <a:gd name="T34" fmla="*/ 156 w 340"/>
                <a:gd name="T35" fmla="*/ 335 h 335"/>
                <a:gd name="T36" fmla="*/ 126 w 340"/>
                <a:gd name="T37" fmla="*/ 332 h 335"/>
                <a:gd name="T38" fmla="*/ 98 w 340"/>
                <a:gd name="T39" fmla="*/ 326 h 335"/>
                <a:gd name="T40" fmla="*/ 72 w 340"/>
                <a:gd name="T41" fmla="*/ 313 h 335"/>
                <a:gd name="T42" fmla="*/ 50 w 340"/>
                <a:gd name="T43" fmla="*/ 297 h 335"/>
                <a:gd name="T44" fmla="*/ 31 w 340"/>
                <a:gd name="T45" fmla="*/ 277 h 335"/>
                <a:gd name="T46" fmla="*/ 17 w 340"/>
                <a:gd name="T47" fmla="*/ 253 h 335"/>
                <a:gd name="T48" fmla="*/ 6 w 340"/>
                <a:gd name="T49" fmla="*/ 228 h 335"/>
                <a:gd name="T50" fmla="*/ 0 w 340"/>
                <a:gd name="T51" fmla="*/ 199 h 335"/>
                <a:gd name="T52" fmla="*/ 0 w 340"/>
                <a:gd name="T53" fmla="*/ 169 h 335"/>
                <a:gd name="T54" fmla="*/ 7 w 340"/>
                <a:gd name="T55" fmla="*/ 136 h 335"/>
                <a:gd name="T56" fmla="*/ 19 w 340"/>
                <a:gd name="T57" fmla="*/ 104 h 335"/>
                <a:gd name="T58" fmla="*/ 38 w 340"/>
                <a:gd name="T59" fmla="*/ 76 h 335"/>
                <a:gd name="T60" fmla="*/ 61 w 340"/>
                <a:gd name="T61" fmla="*/ 51 h 335"/>
                <a:gd name="T62" fmla="*/ 88 w 340"/>
                <a:gd name="T63" fmla="*/ 30 h 335"/>
                <a:gd name="T64" fmla="*/ 118 w 340"/>
                <a:gd name="T65" fmla="*/ 14 h 335"/>
                <a:gd name="T66" fmla="*/ 150 w 340"/>
                <a:gd name="T67" fmla="*/ 4 h 335"/>
                <a:gd name="T68" fmla="*/ 185 w 340"/>
                <a:gd name="T6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0" h="335">
                  <a:moveTo>
                    <a:pt x="185" y="0"/>
                  </a:moveTo>
                  <a:lnTo>
                    <a:pt x="215" y="2"/>
                  </a:lnTo>
                  <a:lnTo>
                    <a:pt x="243" y="11"/>
                  </a:lnTo>
                  <a:lnTo>
                    <a:pt x="269" y="22"/>
                  </a:lnTo>
                  <a:lnTo>
                    <a:pt x="291" y="38"/>
                  </a:lnTo>
                  <a:lnTo>
                    <a:pt x="309" y="59"/>
                  </a:lnTo>
                  <a:lnTo>
                    <a:pt x="323" y="82"/>
                  </a:lnTo>
                  <a:lnTo>
                    <a:pt x="334" y="107"/>
                  </a:lnTo>
                  <a:lnTo>
                    <a:pt x="340" y="136"/>
                  </a:lnTo>
                  <a:lnTo>
                    <a:pt x="340" y="166"/>
                  </a:lnTo>
                  <a:lnTo>
                    <a:pt x="334" y="199"/>
                  </a:lnTo>
                  <a:lnTo>
                    <a:pt x="321" y="231"/>
                  </a:lnTo>
                  <a:lnTo>
                    <a:pt x="302" y="260"/>
                  </a:lnTo>
                  <a:lnTo>
                    <a:pt x="279" y="284"/>
                  </a:lnTo>
                  <a:lnTo>
                    <a:pt x="252" y="305"/>
                  </a:lnTo>
                  <a:lnTo>
                    <a:pt x="223" y="321"/>
                  </a:lnTo>
                  <a:lnTo>
                    <a:pt x="191" y="331"/>
                  </a:lnTo>
                  <a:lnTo>
                    <a:pt x="156" y="335"/>
                  </a:lnTo>
                  <a:lnTo>
                    <a:pt x="126" y="332"/>
                  </a:lnTo>
                  <a:lnTo>
                    <a:pt x="98" y="326"/>
                  </a:lnTo>
                  <a:lnTo>
                    <a:pt x="72" y="313"/>
                  </a:lnTo>
                  <a:lnTo>
                    <a:pt x="50" y="297"/>
                  </a:lnTo>
                  <a:lnTo>
                    <a:pt x="31" y="277"/>
                  </a:lnTo>
                  <a:lnTo>
                    <a:pt x="17" y="253"/>
                  </a:lnTo>
                  <a:lnTo>
                    <a:pt x="6" y="228"/>
                  </a:lnTo>
                  <a:lnTo>
                    <a:pt x="0" y="199"/>
                  </a:lnTo>
                  <a:lnTo>
                    <a:pt x="0" y="169"/>
                  </a:lnTo>
                  <a:lnTo>
                    <a:pt x="7" y="136"/>
                  </a:lnTo>
                  <a:lnTo>
                    <a:pt x="19" y="104"/>
                  </a:lnTo>
                  <a:lnTo>
                    <a:pt x="38" y="76"/>
                  </a:lnTo>
                  <a:lnTo>
                    <a:pt x="61" y="51"/>
                  </a:lnTo>
                  <a:lnTo>
                    <a:pt x="88" y="30"/>
                  </a:lnTo>
                  <a:lnTo>
                    <a:pt x="118" y="14"/>
                  </a:lnTo>
                  <a:lnTo>
                    <a:pt x="150" y="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Freeform 65"/>
            <p:cNvSpPr>
              <a:spLocks/>
            </p:cNvSpPr>
            <p:nvPr/>
          </p:nvSpPr>
          <p:spPr bwMode="auto">
            <a:xfrm>
              <a:off x="640" y="140"/>
              <a:ext cx="39" cy="38"/>
            </a:xfrm>
            <a:custGeom>
              <a:avLst/>
              <a:gdLst>
                <a:gd name="T0" fmla="*/ 147 w 272"/>
                <a:gd name="T1" fmla="*/ 0 h 266"/>
                <a:gd name="T2" fmla="*/ 174 w 272"/>
                <a:gd name="T3" fmla="*/ 2 h 266"/>
                <a:gd name="T4" fmla="*/ 200 w 272"/>
                <a:gd name="T5" fmla="*/ 9 h 266"/>
                <a:gd name="T6" fmla="*/ 221 w 272"/>
                <a:gd name="T7" fmla="*/ 21 h 266"/>
                <a:gd name="T8" fmla="*/ 239 w 272"/>
                <a:gd name="T9" fmla="*/ 38 h 266"/>
                <a:gd name="T10" fmla="*/ 254 w 272"/>
                <a:gd name="T11" fmla="*/ 57 h 266"/>
                <a:gd name="T12" fmla="*/ 265 w 272"/>
                <a:gd name="T13" fmla="*/ 80 h 266"/>
                <a:gd name="T14" fmla="*/ 271 w 272"/>
                <a:gd name="T15" fmla="*/ 104 h 266"/>
                <a:gd name="T16" fmla="*/ 272 w 272"/>
                <a:gd name="T17" fmla="*/ 132 h 266"/>
                <a:gd name="T18" fmla="*/ 265 w 272"/>
                <a:gd name="T19" fmla="*/ 162 h 266"/>
                <a:gd name="T20" fmla="*/ 252 w 272"/>
                <a:gd name="T21" fmla="*/ 190 h 266"/>
                <a:gd name="T22" fmla="*/ 235 w 272"/>
                <a:gd name="T23" fmla="*/ 216 h 266"/>
                <a:gd name="T24" fmla="*/ 211 w 272"/>
                <a:gd name="T25" fmla="*/ 236 h 266"/>
                <a:gd name="T26" fmla="*/ 185 w 272"/>
                <a:gd name="T27" fmla="*/ 253 h 266"/>
                <a:gd name="T28" fmla="*/ 156 w 272"/>
                <a:gd name="T29" fmla="*/ 263 h 266"/>
                <a:gd name="T30" fmla="*/ 124 w 272"/>
                <a:gd name="T31" fmla="*/ 266 h 266"/>
                <a:gd name="T32" fmla="*/ 96 w 272"/>
                <a:gd name="T33" fmla="*/ 264 h 266"/>
                <a:gd name="T34" fmla="*/ 72 w 272"/>
                <a:gd name="T35" fmla="*/ 257 h 266"/>
                <a:gd name="T36" fmla="*/ 50 w 272"/>
                <a:gd name="T37" fmla="*/ 244 h 266"/>
                <a:gd name="T38" fmla="*/ 31 w 272"/>
                <a:gd name="T39" fmla="*/ 228 h 266"/>
                <a:gd name="T40" fmla="*/ 16 w 272"/>
                <a:gd name="T41" fmla="*/ 209 h 266"/>
                <a:gd name="T42" fmla="*/ 6 w 272"/>
                <a:gd name="T43" fmla="*/ 186 h 266"/>
                <a:gd name="T44" fmla="*/ 0 w 272"/>
                <a:gd name="T45" fmla="*/ 162 h 266"/>
                <a:gd name="T46" fmla="*/ 0 w 272"/>
                <a:gd name="T47" fmla="*/ 134 h 266"/>
                <a:gd name="T48" fmla="*/ 6 w 272"/>
                <a:gd name="T49" fmla="*/ 104 h 266"/>
                <a:gd name="T50" fmla="*/ 19 w 272"/>
                <a:gd name="T51" fmla="*/ 75 h 266"/>
                <a:gd name="T52" fmla="*/ 37 w 272"/>
                <a:gd name="T53" fmla="*/ 50 h 266"/>
                <a:gd name="T54" fmla="*/ 59 w 272"/>
                <a:gd name="T55" fmla="*/ 29 h 266"/>
                <a:gd name="T56" fmla="*/ 86 w 272"/>
                <a:gd name="T57" fmla="*/ 13 h 266"/>
                <a:gd name="T58" fmla="*/ 116 w 272"/>
                <a:gd name="T59" fmla="*/ 3 h 266"/>
                <a:gd name="T60" fmla="*/ 147 w 272"/>
                <a:gd name="T6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266">
                  <a:moveTo>
                    <a:pt x="147" y="0"/>
                  </a:moveTo>
                  <a:lnTo>
                    <a:pt x="174" y="2"/>
                  </a:lnTo>
                  <a:lnTo>
                    <a:pt x="200" y="9"/>
                  </a:lnTo>
                  <a:lnTo>
                    <a:pt x="221" y="21"/>
                  </a:lnTo>
                  <a:lnTo>
                    <a:pt x="239" y="38"/>
                  </a:lnTo>
                  <a:lnTo>
                    <a:pt x="254" y="57"/>
                  </a:lnTo>
                  <a:lnTo>
                    <a:pt x="265" y="80"/>
                  </a:lnTo>
                  <a:lnTo>
                    <a:pt x="271" y="104"/>
                  </a:lnTo>
                  <a:lnTo>
                    <a:pt x="272" y="132"/>
                  </a:lnTo>
                  <a:lnTo>
                    <a:pt x="265" y="162"/>
                  </a:lnTo>
                  <a:lnTo>
                    <a:pt x="252" y="190"/>
                  </a:lnTo>
                  <a:lnTo>
                    <a:pt x="235" y="216"/>
                  </a:lnTo>
                  <a:lnTo>
                    <a:pt x="211" y="236"/>
                  </a:lnTo>
                  <a:lnTo>
                    <a:pt x="185" y="253"/>
                  </a:lnTo>
                  <a:lnTo>
                    <a:pt x="156" y="263"/>
                  </a:lnTo>
                  <a:lnTo>
                    <a:pt x="124" y="266"/>
                  </a:lnTo>
                  <a:lnTo>
                    <a:pt x="96" y="264"/>
                  </a:lnTo>
                  <a:lnTo>
                    <a:pt x="72" y="257"/>
                  </a:lnTo>
                  <a:lnTo>
                    <a:pt x="50" y="244"/>
                  </a:lnTo>
                  <a:lnTo>
                    <a:pt x="31" y="228"/>
                  </a:lnTo>
                  <a:lnTo>
                    <a:pt x="16" y="209"/>
                  </a:lnTo>
                  <a:lnTo>
                    <a:pt x="6" y="186"/>
                  </a:lnTo>
                  <a:lnTo>
                    <a:pt x="0" y="162"/>
                  </a:lnTo>
                  <a:lnTo>
                    <a:pt x="0" y="134"/>
                  </a:lnTo>
                  <a:lnTo>
                    <a:pt x="6" y="104"/>
                  </a:lnTo>
                  <a:lnTo>
                    <a:pt x="19" y="75"/>
                  </a:lnTo>
                  <a:lnTo>
                    <a:pt x="37" y="50"/>
                  </a:lnTo>
                  <a:lnTo>
                    <a:pt x="59" y="29"/>
                  </a:lnTo>
                  <a:lnTo>
                    <a:pt x="86" y="13"/>
                  </a:lnTo>
                  <a:lnTo>
                    <a:pt x="116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Freeform 66"/>
            <p:cNvSpPr>
              <a:spLocks/>
            </p:cNvSpPr>
            <p:nvPr/>
          </p:nvSpPr>
          <p:spPr bwMode="auto">
            <a:xfrm>
              <a:off x="648" y="96"/>
              <a:ext cx="31" cy="31"/>
            </a:xfrm>
            <a:custGeom>
              <a:avLst/>
              <a:gdLst>
                <a:gd name="T0" fmla="*/ 118 w 217"/>
                <a:gd name="T1" fmla="*/ 0 h 214"/>
                <a:gd name="T2" fmla="*/ 142 w 217"/>
                <a:gd name="T3" fmla="*/ 3 h 214"/>
                <a:gd name="T4" fmla="*/ 164 w 217"/>
                <a:gd name="T5" fmla="*/ 11 h 214"/>
                <a:gd name="T6" fmla="*/ 184 w 217"/>
                <a:gd name="T7" fmla="*/ 23 h 214"/>
                <a:gd name="T8" fmla="*/ 199 w 217"/>
                <a:gd name="T9" fmla="*/ 39 h 214"/>
                <a:gd name="T10" fmla="*/ 210 w 217"/>
                <a:gd name="T11" fmla="*/ 59 h 214"/>
                <a:gd name="T12" fmla="*/ 217 w 217"/>
                <a:gd name="T13" fmla="*/ 82 h 214"/>
                <a:gd name="T14" fmla="*/ 217 w 217"/>
                <a:gd name="T15" fmla="*/ 106 h 214"/>
                <a:gd name="T16" fmla="*/ 212 w 217"/>
                <a:gd name="T17" fmla="*/ 130 h 214"/>
                <a:gd name="T18" fmla="*/ 202 w 217"/>
                <a:gd name="T19" fmla="*/ 153 h 214"/>
                <a:gd name="T20" fmla="*/ 188 w 217"/>
                <a:gd name="T21" fmla="*/ 174 h 214"/>
                <a:gd name="T22" fmla="*/ 169 w 217"/>
                <a:gd name="T23" fmla="*/ 190 h 214"/>
                <a:gd name="T24" fmla="*/ 148 w 217"/>
                <a:gd name="T25" fmla="*/ 203 h 214"/>
                <a:gd name="T26" fmla="*/ 125 w 217"/>
                <a:gd name="T27" fmla="*/ 212 h 214"/>
                <a:gd name="T28" fmla="*/ 99 w 217"/>
                <a:gd name="T29" fmla="*/ 214 h 214"/>
                <a:gd name="T30" fmla="*/ 75 w 217"/>
                <a:gd name="T31" fmla="*/ 212 h 214"/>
                <a:gd name="T32" fmla="*/ 53 w 217"/>
                <a:gd name="T33" fmla="*/ 204 h 214"/>
                <a:gd name="T34" fmla="*/ 33 w 217"/>
                <a:gd name="T35" fmla="*/ 191 h 214"/>
                <a:gd name="T36" fmla="*/ 18 w 217"/>
                <a:gd name="T37" fmla="*/ 175 h 214"/>
                <a:gd name="T38" fmla="*/ 8 w 217"/>
                <a:gd name="T39" fmla="*/ 156 h 214"/>
                <a:gd name="T40" fmla="*/ 1 w 217"/>
                <a:gd name="T41" fmla="*/ 134 h 214"/>
                <a:gd name="T42" fmla="*/ 0 w 217"/>
                <a:gd name="T43" fmla="*/ 108 h 214"/>
                <a:gd name="T44" fmla="*/ 5 w 217"/>
                <a:gd name="T45" fmla="*/ 84 h 214"/>
                <a:gd name="T46" fmla="*/ 16 w 217"/>
                <a:gd name="T47" fmla="*/ 61 h 214"/>
                <a:gd name="T48" fmla="*/ 30 w 217"/>
                <a:gd name="T49" fmla="*/ 42 h 214"/>
                <a:gd name="T50" fmla="*/ 48 w 217"/>
                <a:gd name="T51" fmla="*/ 24 h 214"/>
                <a:gd name="T52" fmla="*/ 69 w 217"/>
                <a:gd name="T53" fmla="*/ 12 h 214"/>
                <a:gd name="T54" fmla="*/ 94 w 217"/>
                <a:gd name="T55" fmla="*/ 4 h 214"/>
                <a:gd name="T56" fmla="*/ 118 w 217"/>
                <a:gd name="T5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214">
                  <a:moveTo>
                    <a:pt x="118" y="0"/>
                  </a:moveTo>
                  <a:lnTo>
                    <a:pt x="142" y="3"/>
                  </a:lnTo>
                  <a:lnTo>
                    <a:pt x="164" y="11"/>
                  </a:lnTo>
                  <a:lnTo>
                    <a:pt x="184" y="23"/>
                  </a:lnTo>
                  <a:lnTo>
                    <a:pt x="199" y="39"/>
                  </a:lnTo>
                  <a:lnTo>
                    <a:pt x="210" y="59"/>
                  </a:lnTo>
                  <a:lnTo>
                    <a:pt x="217" y="82"/>
                  </a:lnTo>
                  <a:lnTo>
                    <a:pt x="217" y="106"/>
                  </a:lnTo>
                  <a:lnTo>
                    <a:pt x="212" y="130"/>
                  </a:lnTo>
                  <a:lnTo>
                    <a:pt x="202" y="153"/>
                  </a:lnTo>
                  <a:lnTo>
                    <a:pt x="188" y="174"/>
                  </a:lnTo>
                  <a:lnTo>
                    <a:pt x="169" y="190"/>
                  </a:lnTo>
                  <a:lnTo>
                    <a:pt x="148" y="203"/>
                  </a:lnTo>
                  <a:lnTo>
                    <a:pt x="125" y="212"/>
                  </a:lnTo>
                  <a:lnTo>
                    <a:pt x="99" y="214"/>
                  </a:lnTo>
                  <a:lnTo>
                    <a:pt x="75" y="212"/>
                  </a:lnTo>
                  <a:lnTo>
                    <a:pt x="53" y="204"/>
                  </a:lnTo>
                  <a:lnTo>
                    <a:pt x="33" y="191"/>
                  </a:lnTo>
                  <a:lnTo>
                    <a:pt x="18" y="175"/>
                  </a:lnTo>
                  <a:lnTo>
                    <a:pt x="8" y="156"/>
                  </a:lnTo>
                  <a:lnTo>
                    <a:pt x="1" y="134"/>
                  </a:lnTo>
                  <a:lnTo>
                    <a:pt x="0" y="108"/>
                  </a:lnTo>
                  <a:lnTo>
                    <a:pt x="5" y="84"/>
                  </a:lnTo>
                  <a:lnTo>
                    <a:pt x="16" y="61"/>
                  </a:lnTo>
                  <a:lnTo>
                    <a:pt x="30" y="42"/>
                  </a:lnTo>
                  <a:lnTo>
                    <a:pt x="48" y="24"/>
                  </a:lnTo>
                  <a:lnTo>
                    <a:pt x="69" y="12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Freeform 67"/>
            <p:cNvSpPr>
              <a:spLocks/>
            </p:cNvSpPr>
            <p:nvPr/>
          </p:nvSpPr>
          <p:spPr bwMode="auto">
            <a:xfrm>
              <a:off x="694" y="307"/>
              <a:ext cx="55" cy="52"/>
            </a:xfrm>
            <a:custGeom>
              <a:avLst/>
              <a:gdLst>
                <a:gd name="T0" fmla="*/ 197 w 387"/>
                <a:gd name="T1" fmla="*/ 0 h 364"/>
                <a:gd name="T2" fmla="*/ 227 w 387"/>
                <a:gd name="T3" fmla="*/ 0 h 364"/>
                <a:gd name="T4" fmla="*/ 256 w 387"/>
                <a:gd name="T5" fmla="*/ 5 h 364"/>
                <a:gd name="T6" fmla="*/ 283 w 387"/>
                <a:gd name="T7" fmla="*/ 14 h 364"/>
                <a:gd name="T8" fmla="*/ 309 w 387"/>
                <a:gd name="T9" fmla="*/ 27 h 364"/>
                <a:gd name="T10" fmla="*/ 332 w 387"/>
                <a:gd name="T11" fmla="*/ 44 h 364"/>
                <a:gd name="T12" fmla="*/ 352 w 387"/>
                <a:gd name="T13" fmla="*/ 65 h 364"/>
                <a:gd name="T14" fmla="*/ 370 w 387"/>
                <a:gd name="T15" fmla="*/ 92 h 364"/>
                <a:gd name="T16" fmla="*/ 381 w 387"/>
                <a:gd name="T17" fmla="*/ 121 h 364"/>
                <a:gd name="T18" fmla="*/ 387 w 387"/>
                <a:gd name="T19" fmla="*/ 151 h 364"/>
                <a:gd name="T20" fmla="*/ 387 w 387"/>
                <a:gd name="T21" fmla="*/ 182 h 364"/>
                <a:gd name="T22" fmla="*/ 381 w 387"/>
                <a:gd name="T23" fmla="*/ 213 h 364"/>
                <a:gd name="T24" fmla="*/ 370 w 387"/>
                <a:gd name="T25" fmla="*/ 243 h 364"/>
                <a:gd name="T26" fmla="*/ 353 w 387"/>
                <a:gd name="T27" fmla="*/ 272 h 364"/>
                <a:gd name="T28" fmla="*/ 331 w 387"/>
                <a:gd name="T29" fmla="*/ 298 h 364"/>
                <a:gd name="T30" fmla="*/ 305 w 387"/>
                <a:gd name="T31" fmla="*/ 321 h 364"/>
                <a:gd name="T32" fmla="*/ 278 w 387"/>
                <a:gd name="T33" fmla="*/ 338 h 364"/>
                <a:gd name="T34" fmla="*/ 249 w 387"/>
                <a:gd name="T35" fmla="*/ 351 h 364"/>
                <a:gd name="T36" fmla="*/ 220 w 387"/>
                <a:gd name="T37" fmla="*/ 360 h 364"/>
                <a:gd name="T38" fmla="*/ 190 w 387"/>
                <a:gd name="T39" fmla="*/ 364 h 364"/>
                <a:gd name="T40" fmla="*/ 161 w 387"/>
                <a:gd name="T41" fmla="*/ 364 h 364"/>
                <a:gd name="T42" fmla="*/ 132 w 387"/>
                <a:gd name="T43" fmla="*/ 359 h 364"/>
                <a:gd name="T44" fmla="*/ 104 w 387"/>
                <a:gd name="T45" fmla="*/ 350 h 364"/>
                <a:gd name="T46" fmla="*/ 78 w 387"/>
                <a:gd name="T47" fmla="*/ 337 h 364"/>
                <a:gd name="T48" fmla="*/ 55 w 387"/>
                <a:gd name="T49" fmla="*/ 320 h 364"/>
                <a:gd name="T50" fmla="*/ 35 w 387"/>
                <a:gd name="T51" fmla="*/ 299 h 364"/>
                <a:gd name="T52" fmla="*/ 18 w 387"/>
                <a:gd name="T53" fmla="*/ 272 h 364"/>
                <a:gd name="T54" fmla="*/ 6 w 387"/>
                <a:gd name="T55" fmla="*/ 243 h 364"/>
                <a:gd name="T56" fmla="*/ 0 w 387"/>
                <a:gd name="T57" fmla="*/ 212 h 364"/>
                <a:gd name="T58" fmla="*/ 0 w 387"/>
                <a:gd name="T59" fmla="*/ 181 h 364"/>
                <a:gd name="T60" fmla="*/ 6 w 387"/>
                <a:gd name="T61" fmla="*/ 151 h 364"/>
                <a:gd name="T62" fmla="*/ 17 w 387"/>
                <a:gd name="T63" fmla="*/ 120 h 364"/>
                <a:gd name="T64" fmla="*/ 34 w 387"/>
                <a:gd name="T65" fmla="*/ 91 h 364"/>
                <a:gd name="T66" fmla="*/ 55 w 387"/>
                <a:gd name="T67" fmla="*/ 66 h 364"/>
                <a:gd name="T68" fmla="*/ 82 w 387"/>
                <a:gd name="T69" fmla="*/ 42 h 364"/>
                <a:gd name="T70" fmla="*/ 110 w 387"/>
                <a:gd name="T71" fmla="*/ 25 h 364"/>
                <a:gd name="T72" fmla="*/ 137 w 387"/>
                <a:gd name="T73" fmla="*/ 12 h 364"/>
                <a:gd name="T74" fmla="*/ 168 w 387"/>
                <a:gd name="T75" fmla="*/ 4 h 364"/>
                <a:gd name="T76" fmla="*/ 197 w 387"/>
                <a:gd name="T7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7" h="364">
                  <a:moveTo>
                    <a:pt x="197" y="0"/>
                  </a:moveTo>
                  <a:lnTo>
                    <a:pt x="227" y="0"/>
                  </a:lnTo>
                  <a:lnTo>
                    <a:pt x="256" y="5"/>
                  </a:lnTo>
                  <a:lnTo>
                    <a:pt x="283" y="14"/>
                  </a:lnTo>
                  <a:lnTo>
                    <a:pt x="309" y="27"/>
                  </a:lnTo>
                  <a:lnTo>
                    <a:pt x="332" y="44"/>
                  </a:lnTo>
                  <a:lnTo>
                    <a:pt x="352" y="65"/>
                  </a:lnTo>
                  <a:lnTo>
                    <a:pt x="370" y="92"/>
                  </a:lnTo>
                  <a:lnTo>
                    <a:pt x="381" y="121"/>
                  </a:lnTo>
                  <a:lnTo>
                    <a:pt x="387" y="151"/>
                  </a:lnTo>
                  <a:lnTo>
                    <a:pt x="387" y="182"/>
                  </a:lnTo>
                  <a:lnTo>
                    <a:pt x="381" y="213"/>
                  </a:lnTo>
                  <a:lnTo>
                    <a:pt x="370" y="243"/>
                  </a:lnTo>
                  <a:lnTo>
                    <a:pt x="353" y="272"/>
                  </a:lnTo>
                  <a:lnTo>
                    <a:pt x="331" y="298"/>
                  </a:lnTo>
                  <a:lnTo>
                    <a:pt x="305" y="321"/>
                  </a:lnTo>
                  <a:lnTo>
                    <a:pt x="278" y="338"/>
                  </a:lnTo>
                  <a:lnTo>
                    <a:pt x="249" y="351"/>
                  </a:lnTo>
                  <a:lnTo>
                    <a:pt x="220" y="360"/>
                  </a:lnTo>
                  <a:lnTo>
                    <a:pt x="190" y="364"/>
                  </a:lnTo>
                  <a:lnTo>
                    <a:pt x="161" y="364"/>
                  </a:lnTo>
                  <a:lnTo>
                    <a:pt x="132" y="359"/>
                  </a:lnTo>
                  <a:lnTo>
                    <a:pt x="104" y="350"/>
                  </a:lnTo>
                  <a:lnTo>
                    <a:pt x="78" y="337"/>
                  </a:lnTo>
                  <a:lnTo>
                    <a:pt x="55" y="320"/>
                  </a:lnTo>
                  <a:lnTo>
                    <a:pt x="35" y="299"/>
                  </a:lnTo>
                  <a:lnTo>
                    <a:pt x="18" y="272"/>
                  </a:lnTo>
                  <a:lnTo>
                    <a:pt x="6" y="243"/>
                  </a:lnTo>
                  <a:lnTo>
                    <a:pt x="0" y="212"/>
                  </a:lnTo>
                  <a:lnTo>
                    <a:pt x="0" y="181"/>
                  </a:lnTo>
                  <a:lnTo>
                    <a:pt x="6" y="151"/>
                  </a:lnTo>
                  <a:lnTo>
                    <a:pt x="17" y="120"/>
                  </a:lnTo>
                  <a:lnTo>
                    <a:pt x="34" y="91"/>
                  </a:lnTo>
                  <a:lnTo>
                    <a:pt x="55" y="66"/>
                  </a:lnTo>
                  <a:lnTo>
                    <a:pt x="82" y="42"/>
                  </a:lnTo>
                  <a:lnTo>
                    <a:pt x="110" y="25"/>
                  </a:lnTo>
                  <a:lnTo>
                    <a:pt x="137" y="12"/>
                  </a:lnTo>
                  <a:lnTo>
                    <a:pt x="168" y="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Freeform 68"/>
            <p:cNvSpPr>
              <a:spLocks/>
            </p:cNvSpPr>
            <p:nvPr/>
          </p:nvSpPr>
          <p:spPr bwMode="auto">
            <a:xfrm>
              <a:off x="753" y="273"/>
              <a:ext cx="44" cy="42"/>
            </a:xfrm>
            <a:custGeom>
              <a:avLst/>
              <a:gdLst>
                <a:gd name="T0" fmla="*/ 169 w 310"/>
                <a:gd name="T1" fmla="*/ 0 h 291"/>
                <a:gd name="T2" fmla="*/ 195 w 310"/>
                <a:gd name="T3" fmla="*/ 1 h 291"/>
                <a:gd name="T4" fmla="*/ 220 w 310"/>
                <a:gd name="T5" fmla="*/ 8 h 291"/>
                <a:gd name="T6" fmla="*/ 243 w 310"/>
                <a:gd name="T7" fmla="*/ 19 h 291"/>
                <a:gd name="T8" fmla="*/ 264 w 310"/>
                <a:gd name="T9" fmla="*/ 34 h 291"/>
                <a:gd name="T10" fmla="*/ 283 w 310"/>
                <a:gd name="T11" fmla="*/ 52 h 291"/>
                <a:gd name="T12" fmla="*/ 298 w 310"/>
                <a:gd name="T13" fmla="*/ 76 h 291"/>
                <a:gd name="T14" fmla="*/ 307 w 310"/>
                <a:gd name="T15" fmla="*/ 103 h 291"/>
                <a:gd name="T16" fmla="*/ 310 w 310"/>
                <a:gd name="T17" fmla="*/ 130 h 291"/>
                <a:gd name="T18" fmla="*/ 308 w 310"/>
                <a:gd name="T19" fmla="*/ 159 h 291"/>
                <a:gd name="T20" fmla="*/ 300 w 310"/>
                <a:gd name="T21" fmla="*/ 185 h 291"/>
                <a:gd name="T22" fmla="*/ 287 w 310"/>
                <a:gd name="T23" fmla="*/ 212 h 291"/>
                <a:gd name="T24" fmla="*/ 269 w 310"/>
                <a:gd name="T25" fmla="*/ 236 h 291"/>
                <a:gd name="T26" fmla="*/ 244 w 310"/>
                <a:gd name="T27" fmla="*/ 258 h 291"/>
                <a:gd name="T28" fmla="*/ 220 w 310"/>
                <a:gd name="T29" fmla="*/ 273 h 291"/>
                <a:gd name="T30" fmla="*/ 194 w 310"/>
                <a:gd name="T31" fmla="*/ 283 h 291"/>
                <a:gd name="T32" fmla="*/ 169 w 310"/>
                <a:gd name="T33" fmla="*/ 289 h 291"/>
                <a:gd name="T34" fmla="*/ 142 w 310"/>
                <a:gd name="T35" fmla="*/ 291 h 291"/>
                <a:gd name="T36" fmla="*/ 115 w 310"/>
                <a:gd name="T37" fmla="*/ 289 h 291"/>
                <a:gd name="T38" fmla="*/ 91 w 310"/>
                <a:gd name="T39" fmla="*/ 283 h 291"/>
                <a:gd name="T40" fmla="*/ 68 w 310"/>
                <a:gd name="T41" fmla="*/ 272 h 291"/>
                <a:gd name="T42" fmla="*/ 47 w 310"/>
                <a:gd name="T43" fmla="*/ 258 h 291"/>
                <a:gd name="T44" fmla="*/ 28 w 310"/>
                <a:gd name="T45" fmla="*/ 239 h 291"/>
                <a:gd name="T46" fmla="*/ 13 w 310"/>
                <a:gd name="T47" fmla="*/ 214 h 291"/>
                <a:gd name="T48" fmla="*/ 4 w 310"/>
                <a:gd name="T49" fmla="*/ 189 h 291"/>
                <a:gd name="T50" fmla="*/ 0 w 310"/>
                <a:gd name="T51" fmla="*/ 160 h 291"/>
                <a:gd name="T52" fmla="*/ 3 w 310"/>
                <a:gd name="T53" fmla="*/ 132 h 291"/>
                <a:gd name="T54" fmla="*/ 11 w 310"/>
                <a:gd name="T55" fmla="*/ 105 h 291"/>
                <a:gd name="T56" fmla="*/ 24 w 310"/>
                <a:gd name="T57" fmla="*/ 78 h 291"/>
                <a:gd name="T58" fmla="*/ 42 w 310"/>
                <a:gd name="T59" fmla="*/ 55 h 291"/>
                <a:gd name="T60" fmla="*/ 67 w 310"/>
                <a:gd name="T61" fmla="*/ 34 h 291"/>
                <a:gd name="T62" fmla="*/ 91 w 310"/>
                <a:gd name="T63" fmla="*/ 19 h 291"/>
                <a:gd name="T64" fmla="*/ 117 w 310"/>
                <a:gd name="T65" fmla="*/ 8 h 291"/>
                <a:gd name="T66" fmla="*/ 142 w 310"/>
                <a:gd name="T67" fmla="*/ 1 h 291"/>
                <a:gd name="T68" fmla="*/ 169 w 310"/>
                <a:gd name="T6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91">
                  <a:moveTo>
                    <a:pt x="169" y="0"/>
                  </a:moveTo>
                  <a:lnTo>
                    <a:pt x="195" y="1"/>
                  </a:lnTo>
                  <a:lnTo>
                    <a:pt x="220" y="8"/>
                  </a:lnTo>
                  <a:lnTo>
                    <a:pt x="243" y="19"/>
                  </a:lnTo>
                  <a:lnTo>
                    <a:pt x="264" y="34"/>
                  </a:lnTo>
                  <a:lnTo>
                    <a:pt x="283" y="52"/>
                  </a:lnTo>
                  <a:lnTo>
                    <a:pt x="298" y="76"/>
                  </a:lnTo>
                  <a:lnTo>
                    <a:pt x="307" y="103"/>
                  </a:lnTo>
                  <a:lnTo>
                    <a:pt x="310" y="130"/>
                  </a:lnTo>
                  <a:lnTo>
                    <a:pt x="308" y="159"/>
                  </a:lnTo>
                  <a:lnTo>
                    <a:pt x="300" y="185"/>
                  </a:lnTo>
                  <a:lnTo>
                    <a:pt x="287" y="212"/>
                  </a:lnTo>
                  <a:lnTo>
                    <a:pt x="269" y="236"/>
                  </a:lnTo>
                  <a:lnTo>
                    <a:pt x="244" y="258"/>
                  </a:lnTo>
                  <a:lnTo>
                    <a:pt x="220" y="273"/>
                  </a:lnTo>
                  <a:lnTo>
                    <a:pt x="194" y="283"/>
                  </a:lnTo>
                  <a:lnTo>
                    <a:pt x="169" y="289"/>
                  </a:lnTo>
                  <a:lnTo>
                    <a:pt x="142" y="291"/>
                  </a:lnTo>
                  <a:lnTo>
                    <a:pt x="115" y="289"/>
                  </a:lnTo>
                  <a:lnTo>
                    <a:pt x="91" y="283"/>
                  </a:lnTo>
                  <a:lnTo>
                    <a:pt x="68" y="272"/>
                  </a:lnTo>
                  <a:lnTo>
                    <a:pt x="47" y="258"/>
                  </a:lnTo>
                  <a:lnTo>
                    <a:pt x="28" y="239"/>
                  </a:lnTo>
                  <a:lnTo>
                    <a:pt x="13" y="214"/>
                  </a:lnTo>
                  <a:lnTo>
                    <a:pt x="4" y="189"/>
                  </a:lnTo>
                  <a:lnTo>
                    <a:pt x="0" y="160"/>
                  </a:lnTo>
                  <a:lnTo>
                    <a:pt x="3" y="132"/>
                  </a:lnTo>
                  <a:lnTo>
                    <a:pt x="11" y="105"/>
                  </a:lnTo>
                  <a:lnTo>
                    <a:pt x="24" y="78"/>
                  </a:lnTo>
                  <a:lnTo>
                    <a:pt x="42" y="55"/>
                  </a:lnTo>
                  <a:lnTo>
                    <a:pt x="67" y="34"/>
                  </a:lnTo>
                  <a:lnTo>
                    <a:pt x="91" y="19"/>
                  </a:lnTo>
                  <a:lnTo>
                    <a:pt x="117" y="8"/>
                  </a:lnTo>
                  <a:lnTo>
                    <a:pt x="142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801" y="245"/>
              <a:ext cx="35" cy="33"/>
            </a:xfrm>
            <a:custGeom>
              <a:avLst/>
              <a:gdLst>
                <a:gd name="T0" fmla="*/ 145 w 247"/>
                <a:gd name="T1" fmla="*/ 0 h 232"/>
                <a:gd name="T2" fmla="*/ 167 w 247"/>
                <a:gd name="T3" fmla="*/ 3 h 232"/>
                <a:gd name="T4" fmla="*/ 189 w 247"/>
                <a:gd name="T5" fmla="*/ 11 h 232"/>
                <a:gd name="T6" fmla="*/ 209 w 247"/>
                <a:gd name="T7" fmla="*/ 24 h 232"/>
                <a:gd name="T8" fmla="*/ 225 w 247"/>
                <a:gd name="T9" fmla="*/ 41 h 232"/>
                <a:gd name="T10" fmla="*/ 237 w 247"/>
                <a:gd name="T11" fmla="*/ 60 h 232"/>
                <a:gd name="T12" fmla="*/ 245 w 247"/>
                <a:gd name="T13" fmla="*/ 82 h 232"/>
                <a:gd name="T14" fmla="*/ 247 w 247"/>
                <a:gd name="T15" fmla="*/ 103 h 232"/>
                <a:gd name="T16" fmla="*/ 246 w 247"/>
                <a:gd name="T17" fmla="*/ 126 h 232"/>
                <a:gd name="T18" fmla="*/ 239 w 247"/>
                <a:gd name="T19" fmla="*/ 148 h 232"/>
                <a:gd name="T20" fmla="*/ 229 w 247"/>
                <a:gd name="T21" fmla="*/ 169 h 232"/>
                <a:gd name="T22" fmla="*/ 213 w 247"/>
                <a:gd name="T23" fmla="*/ 189 h 232"/>
                <a:gd name="T24" fmla="*/ 195 w 247"/>
                <a:gd name="T25" fmla="*/ 205 h 232"/>
                <a:gd name="T26" fmla="*/ 173 w 247"/>
                <a:gd name="T27" fmla="*/ 218 h 232"/>
                <a:gd name="T28" fmla="*/ 150 w 247"/>
                <a:gd name="T29" fmla="*/ 228 h 232"/>
                <a:gd name="T30" fmla="*/ 125 w 247"/>
                <a:gd name="T31" fmla="*/ 232 h 232"/>
                <a:gd name="T32" fmla="*/ 102 w 247"/>
                <a:gd name="T33" fmla="*/ 232 h 232"/>
                <a:gd name="T34" fmla="*/ 79 w 247"/>
                <a:gd name="T35" fmla="*/ 228 h 232"/>
                <a:gd name="T36" fmla="*/ 58 w 247"/>
                <a:gd name="T37" fmla="*/ 220 h 232"/>
                <a:gd name="T38" fmla="*/ 38 w 247"/>
                <a:gd name="T39" fmla="*/ 207 h 232"/>
                <a:gd name="T40" fmla="*/ 22 w 247"/>
                <a:gd name="T41" fmla="*/ 191 h 232"/>
                <a:gd name="T42" fmla="*/ 10 w 247"/>
                <a:gd name="T43" fmla="*/ 171 h 232"/>
                <a:gd name="T44" fmla="*/ 2 w 247"/>
                <a:gd name="T45" fmla="*/ 149 h 232"/>
                <a:gd name="T46" fmla="*/ 0 w 247"/>
                <a:gd name="T47" fmla="*/ 128 h 232"/>
                <a:gd name="T48" fmla="*/ 1 w 247"/>
                <a:gd name="T49" fmla="*/ 106 h 232"/>
                <a:gd name="T50" fmla="*/ 7 w 247"/>
                <a:gd name="T51" fmla="*/ 84 h 232"/>
                <a:gd name="T52" fmla="*/ 18 w 247"/>
                <a:gd name="T53" fmla="*/ 62 h 232"/>
                <a:gd name="T54" fmla="*/ 34 w 247"/>
                <a:gd name="T55" fmla="*/ 44 h 232"/>
                <a:gd name="T56" fmla="*/ 52 w 247"/>
                <a:gd name="T57" fmla="*/ 26 h 232"/>
                <a:gd name="T58" fmla="*/ 74 w 247"/>
                <a:gd name="T59" fmla="*/ 13 h 232"/>
                <a:gd name="T60" fmla="*/ 97 w 247"/>
                <a:gd name="T61" fmla="*/ 5 h 232"/>
                <a:gd name="T62" fmla="*/ 121 w 247"/>
                <a:gd name="T63" fmla="*/ 0 h 232"/>
                <a:gd name="T64" fmla="*/ 145 w 247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32">
                  <a:moveTo>
                    <a:pt x="145" y="0"/>
                  </a:moveTo>
                  <a:lnTo>
                    <a:pt x="167" y="3"/>
                  </a:lnTo>
                  <a:lnTo>
                    <a:pt x="189" y="11"/>
                  </a:lnTo>
                  <a:lnTo>
                    <a:pt x="209" y="24"/>
                  </a:lnTo>
                  <a:lnTo>
                    <a:pt x="225" y="41"/>
                  </a:lnTo>
                  <a:lnTo>
                    <a:pt x="237" y="60"/>
                  </a:lnTo>
                  <a:lnTo>
                    <a:pt x="245" y="82"/>
                  </a:lnTo>
                  <a:lnTo>
                    <a:pt x="247" y="103"/>
                  </a:lnTo>
                  <a:lnTo>
                    <a:pt x="246" y="126"/>
                  </a:lnTo>
                  <a:lnTo>
                    <a:pt x="239" y="148"/>
                  </a:lnTo>
                  <a:lnTo>
                    <a:pt x="229" y="169"/>
                  </a:lnTo>
                  <a:lnTo>
                    <a:pt x="213" y="189"/>
                  </a:lnTo>
                  <a:lnTo>
                    <a:pt x="195" y="205"/>
                  </a:lnTo>
                  <a:lnTo>
                    <a:pt x="173" y="218"/>
                  </a:lnTo>
                  <a:lnTo>
                    <a:pt x="150" y="228"/>
                  </a:lnTo>
                  <a:lnTo>
                    <a:pt x="125" y="232"/>
                  </a:lnTo>
                  <a:lnTo>
                    <a:pt x="102" y="232"/>
                  </a:lnTo>
                  <a:lnTo>
                    <a:pt x="79" y="228"/>
                  </a:lnTo>
                  <a:lnTo>
                    <a:pt x="58" y="220"/>
                  </a:lnTo>
                  <a:lnTo>
                    <a:pt x="38" y="207"/>
                  </a:lnTo>
                  <a:lnTo>
                    <a:pt x="22" y="191"/>
                  </a:lnTo>
                  <a:lnTo>
                    <a:pt x="10" y="171"/>
                  </a:lnTo>
                  <a:lnTo>
                    <a:pt x="2" y="149"/>
                  </a:lnTo>
                  <a:lnTo>
                    <a:pt x="0" y="128"/>
                  </a:lnTo>
                  <a:lnTo>
                    <a:pt x="1" y="106"/>
                  </a:lnTo>
                  <a:lnTo>
                    <a:pt x="7" y="84"/>
                  </a:lnTo>
                  <a:lnTo>
                    <a:pt x="18" y="62"/>
                  </a:lnTo>
                  <a:lnTo>
                    <a:pt x="34" y="44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97" y="5"/>
                  </a:lnTo>
                  <a:lnTo>
                    <a:pt x="121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Freeform 70"/>
            <p:cNvSpPr>
              <a:spLocks/>
            </p:cNvSpPr>
            <p:nvPr/>
          </p:nvSpPr>
          <p:spPr bwMode="auto">
            <a:xfrm>
              <a:off x="840" y="222"/>
              <a:ext cx="28" cy="27"/>
            </a:xfrm>
            <a:custGeom>
              <a:avLst/>
              <a:gdLst>
                <a:gd name="T0" fmla="*/ 105 w 198"/>
                <a:gd name="T1" fmla="*/ 0 h 186"/>
                <a:gd name="T2" fmla="*/ 126 w 198"/>
                <a:gd name="T3" fmla="*/ 2 h 186"/>
                <a:gd name="T4" fmla="*/ 147 w 198"/>
                <a:gd name="T5" fmla="*/ 8 h 186"/>
                <a:gd name="T6" fmla="*/ 165 w 198"/>
                <a:gd name="T7" fmla="*/ 18 h 186"/>
                <a:gd name="T8" fmla="*/ 180 w 198"/>
                <a:gd name="T9" fmla="*/ 33 h 186"/>
                <a:gd name="T10" fmla="*/ 191 w 198"/>
                <a:gd name="T11" fmla="*/ 52 h 186"/>
                <a:gd name="T12" fmla="*/ 197 w 198"/>
                <a:gd name="T13" fmla="*/ 71 h 186"/>
                <a:gd name="T14" fmla="*/ 198 w 198"/>
                <a:gd name="T15" fmla="*/ 91 h 186"/>
                <a:gd name="T16" fmla="*/ 194 w 198"/>
                <a:gd name="T17" fmla="*/ 112 h 186"/>
                <a:gd name="T18" fmla="*/ 185 w 198"/>
                <a:gd name="T19" fmla="*/ 131 h 186"/>
                <a:gd name="T20" fmla="*/ 173 w 198"/>
                <a:gd name="T21" fmla="*/ 149 h 186"/>
                <a:gd name="T22" fmla="*/ 156 w 198"/>
                <a:gd name="T23" fmla="*/ 164 h 186"/>
                <a:gd name="T24" fmla="*/ 136 w 198"/>
                <a:gd name="T25" fmla="*/ 177 h 186"/>
                <a:gd name="T26" fmla="*/ 115 w 198"/>
                <a:gd name="T27" fmla="*/ 184 h 186"/>
                <a:gd name="T28" fmla="*/ 93 w 198"/>
                <a:gd name="T29" fmla="*/ 186 h 186"/>
                <a:gd name="T30" fmla="*/ 72 w 198"/>
                <a:gd name="T31" fmla="*/ 185 h 186"/>
                <a:gd name="T32" fmla="*/ 51 w 198"/>
                <a:gd name="T33" fmla="*/ 178 h 186"/>
                <a:gd name="T34" fmla="*/ 33 w 198"/>
                <a:gd name="T35" fmla="*/ 168 h 186"/>
                <a:gd name="T36" fmla="*/ 18 w 198"/>
                <a:gd name="T37" fmla="*/ 154 h 186"/>
                <a:gd name="T38" fmla="*/ 7 w 198"/>
                <a:gd name="T39" fmla="*/ 136 h 186"/>
                <a:gd name="T40" fmla="*/ 1 w 198"/>
                <a:gd name="T41" fmla="*/ 116 h 186"/>
                <a:gd name="T42" fmla="*/ 0 w 198"/>
                <a:gd name="T43" fmla="*/ 95 h 186"/>
                <a:gd name="T44" fmla="*/ 3 w 198"/>
                <a:gd name="T45" fmla="*/ 75 h 186"/>
                <a:gd name="T46" fmla="*/ 11 w 198"/>
                <a:gd name="T47" fmla="*/ 55 h 186"/>
                <a:gd name="T48" fmla="*/ 24 w 198"/>
                <a:gd name="T49" fmla="*/ 38 h 186"/>
                <a:gd name="T50" fmla="*/ 42 w 198"/>
                <a:gd name="T51" fmla="*/ 22 h 186"/>
                <a:gd name="T52" fmla="*/ 61 w 198"/>
                <a:gd name="T53" fmla="*/ 10 h 186"/>
                <a:gd name="T54" fmla="*/ 83 w 198"/>
                <a:gd name="T55" fmla="*/ 2 h 186"/>
                <a:gd name="T56" fmla="*/ 105 w 198"/>
                <a:gd name="T5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86">
                  <a:moveTo>
                    <a:pt x="105" y="0"/>
                  </a:moveTo>
                  <a:lnTo>
                    <a:pt x="126" y="2"/>
                  </a:lnTo>
                  <a:lnTo>
                    <a:pt x="147" y="8"/>
                  </a:lnTo>
                  <a:lnTo>
                    <a:pt x="165" y="18"/>
                  </a:lnTo>
                  <a:lnTo>
                    <a:pt x="180" y="33"/>
                  </a:lnTo>
                  <a:lnTo>
                    <a:pt x="191" y="52"/>
                  </a:lnTo>
                  <a:lnTo>
                    <a:pt x="197" y="71"/>
                  </a:lnTo>
                  <a:lnTo>
                    <a:pt x="198" y="91"/>
                  </a:lnTo>
                  <a:lnTo>
                    <a:pt x="194" y="112"/>
                  </a:lnTo>
                  <a:lnTo>
                    <a:pt x="185" y="131"/>
                  </a:lnTo>
                  <a:lnTo>
                    <a:pt x="173" y="149"/>
                  </a:lnTo>
                  <a:lnTo>
                    <a:pt x="156" y="164"/>
                  </a:lnTo>
                  <a:lnTo>
                    <a:pt x="136" y="177"/>
                  </a:lnTo>
                  <a:lnTo>
                    <a:pt x="115" y="184"/>
                  </a:lnTo>
                  <a:lnTo>
                    <a:pt x="93" y="186"/>
                  </a:lnTo>
                  <a:lnTo>
                    <a:pt x="72" y="185"/>
                  </a:lnTo>
                  <a:lnTo>
                    <a:pt x="51" y="178"/>
                  </a:lnTo>
                  <a:lnTo>
                    <a:pt x="33" y="168"/>
                  </a:lnTo>
                  <a:lnTo>
                    <a:pt x="18" y="154"/>
                  </a:lnTo>
                  <a:lnTo>
                    <a:pt x="7" y="136"/>
                  </a:lnTo>
                  <a:lnTo>
                    <a:pt x="1" y="116"/>
                  </a:lnTo>
                  <a:lnTo>
                    <a:pt x="0" y="95"/>
                  </a:lnTo>
                  <a:lnTo>
                    <a:pt x="3" y="75"/>
                  </a:lnTo>
                  <a:lnTo>
                    <a:pt x="11" y="55"/>
                  </a:lnTo>
                  <a:lnTo>
                    <a:pt x="24" y="38"/>
                  </a:lnTo>
                  <a:lnTo>
                    <a:pt x="42" y="22"/>
                  </a:lnTo>
                  <a:lnTo>
                    <a:pt x="61" y="10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694" y="403"/>
              <a:ext cx="51" cy="53"/>
            </a:xfrm>
            <a:custGeom>
              <a:avLst/>
              <a:gdLst>
                <a:gd name="T0" fmla="*/ 189 w 357"/>
                <a:gd name="T1" fmla="*/ 0 h 368"/>
                <a:gd name="T2" fmla="*/ 220 w 357"/>
                <a:gd name="T3" fmla="*/ 5 h 368"/>
                <a:gd name="T4" fmla="*/ 251 w 357"/>
                <a:gd name="T5" fmla="*/ 15 h 368"/>
                <a:gd name="T6" fmla="*/ 280 w 357"/>
                <a:gd name="T7" fmla="*/ 31 h 368"/>
                <a:gd name="T8" fmla="*/ 303 w 357"/>
                <a:gd name="T9" fmla="*/ 52 h 368"/>
                <a:gd name="T10" fmla="*/ 324 w 357"/>
                <a:gd name="T11" fmla="*/ 76 h 368"/>
                <a:gd name="T12" fmla="*/ 339 w 357"/>
                <a:gd name="T13" fmla="*/ 103 h 368"/>
                <a:gd name="T14" fmla="*/ 350 w 357"/>
                <a:gd name="T15" fmla="*/ 132 h 368"/>
                <a:gd name="T16" fmla="*/ 356 w 357"/>
                <a:gd name="T17" fmla="*/ 163 h 368"/>
                <a:gd name="T18" fmla="*/ 357 w 357"/>
                <a:gd name="T19" fmla="*/ 195 h 368"/>
                <a:gd name="T20" fmla="*/ 353 w 357"/>
                <a:gd name="T21" fmla="*/ 228 h 368"/>
                <a:gd name="T22" fmla="*/ 342 w 357"/>
                <a:gd name="T23" fmla="*/ 259 h 368"/>
                <a:gd name="T24" fmla="*/ 326 w 357"/>
                <a:gd name="T25" fmla="*/ 287 h 368"/>
                <a:gd name="T26" fmla="*/ 306 w 357"/>
                <a:gd name="T27" fmla="*/ 313 h 368"/>
                <a:gd name="T28" fmla="*/ 283 w 357"/>
                <a:gd name="T29" fmla="*/ 333 h 368"/>
                <a:gd name="T30" fmla="*/ 256 w 357"/>
                <a:gd name="T31" fmla="*/ 349 h 368"/>
                <a:gd name="T32" fmla="*/ 228 w 357"/>
                <a:gd name="T33" fmla="*/ 361 h 368"/>
                <a:gd name="T34" fmla="*/ 198 w 357"/>
                <a:gd name="T35" fmla="*/ 367 h 368"/>
                <a:gd name="T36" fmla="*/ 168 w 357"/>
                <a:gd name="T37" fmla="*/ 368 h 368"/>
                <a:gd name="T38" fmla="*/ 137 w 357"/>
                <a:gd name="T39" fmla="*/ 363 h 368"/>
                <a:gd name="T40" fmla="*/ 105 w 357"/>
                <a:gd name="T41" fmla="*/ 353 h 368"/>
                <a:gd name="T42" fmla="*/ 77 w 357"/>
                <a:gd name="T43" fmla="*/ 337 h 368"/>
                <a:gd name="T44" fmla="*/ 53 w 357"/>
                <a:gd name="T45" fmla="*/ 316 h 368"/>
                <a:gd name="T46" fmla="*/ 33 w 357"/>
                <a:gd name="T47" fmla="*/ 292 h 368"/>
                <a:gd name="T48" fmla="*/ 18 w 357"/>
                <a:gd name="T49" fmla="*/ 266 h 368"/>
                <a:gd name="T50" fmla="*/ 7 w 357"/>
                <a:gd name="T51" fmla="*/ 237 h 368"/>
                <a:gd name="T52" fmla="*/ 1 w 357"/>
                <a:gd name="T53" fmla="*/ 206 h 368"/>
                <a:gd name="T54" fmla="*/ 0 w 357"/>
                <a:gd name="T55" fmla="*/ 174 h 368"/>
                <a:gd name="T56" fmla="*/ 4 w 357"/>
                <a:gd name="T57" fmla="*/ 141 h 368"/>
                <a:gd name="T58" fmla="*/ 15 w 357"/>
                <a:gd name="T59" fmla="*/ 110 h 368"/>
                <a:gd name="T60" fmla="*/ 31 w 357"/>
                <a:gd name="T61" fmla="*/ 80 h 368"/>
                <a:gd name="T62" fmla="*/ 51 w 357"/>
                <a:gd name="T63" fmla="*/ 56 h 368"/>
                <a:gd name="T64" fmla="*/ 74 w 357"/>
                <a:gd name="T65" fmla="*/ 36 h 368"/>
                <a:gd name="T66" fmla="*/ 100 w 357"/>
                <a:gd name="T67" fmla="*/ 18 h 368"/>
                <a:gd name="T68" fmla="*/ 129 w 357"/>
                <a:gd name="T69" fmla="*/ 8 h 368"/>
                <a:gd name="T70" fmla="*/ 159 w 357"/>
                <a:gd name="T71" fmla="*/ 1 h 368"/>
                <a:gd name="T72" fmla="*/ 189 w 357"/>
                <a:gd name="T7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68">
                  <a:moveTo>
                    <a:pt x="189" y="0"/>
                  </a:moveTo>
                  <a:lnTo>
                    <a:pt x="220" y="5"/>
                  </a:lnTo>
                  <a:lnTo>
                    <a:pt x="251" y="15"/>
                  </a:lnTo>
                  <a:lnTo>
                    <a:pt x="280" y="31"/>
                  </a:lnTo>
                  <a:lnTo>
                    <a:pt x="303" y="52"/>
                  </a:lnTo>
                  <a:lnTo>
                    <a:pt x="324" y="76"/>
                  </a:lnTo>
                  <a:lnTo>
                    <a:pt x="339" y="103"/>
                  </a:lnTo>
                  <a:lnTo>
                    <a:pt x="350" y="132"/>
                  </a:lnTo>
                  <a:lnTo>
                    <a:pt x="356" y="163"/>
                  </a:lnTo>
                  <a:lnTo>
                    <a:pt x="357" y="195"/>
                  </a:lnTo>
                  <a:lnTo>
                    <a:pt x="353" y="228"/>
                  </a:lnTo>
                  <a:lnTo>
                    <a:pt x="342" y="259"/>
                  </a:lnTo>
                  <a:lnTo>
                    <a:pt x="326" y="287"/>
                  </a:lnTo>
                  <a:lnTo>
                    <a:pt x="306" y="313"/>
                  </a:lnTo>
                  <a:lnTo>
                    <a:pt x="283" y="333"/>
                  </a:lnTo>
                  <a:lnTo>
                    <a:pt x="256" y="349"/>
                  </a:lnTo>
                  <a:lnTo>
                    <a:pt x="228" y="361"/>
                  </a:lnTo>
                  <a:lnTo>
                    <a:pt x="198" y="367"/>
                  </a:lnTo>
                  <a:lnTo>
                    <a:pt x="168" y="368"/>
                  </a:lnTo>
                  <a:lnTo>
                    <a:pt x="137" y="363"/>
                  </a:lnTo>
                  <a:lnTo>
                    <a:pt x="105" y="353"/>
                  </a:lnTo>
                  <a:lnTo>
                    <a:pt x="77" y="337"/>
                  </a:lnTo>
                  <a:lnTo>
                    <a:pt x="53" y="316"/>
                  </a:lnTo>
                  <a:lnTo>
                    <a:pt x="33" y="292"/>
                  </a:lnTo>
                  <a:lnTo>
                    <a:pt x="18" y="266"/>
                  </a:lnTo>
                  <a:lnTo>
                    <a:pt x="7" y="237"/>
                  </a:lnTo>
                  <a:lnTo>
                    <a:pt x="1" y="206"/>
                  </a:lnTo>
                  <a:lnTo>
                    <a:pt x="0" y="174"/>
                  </a:lnTo>
                  <a:lnTo>
                    <a:pt x="4" y="141"/>
                  </a:lnTo>
                  <a:lnTo>
                    <a:pt x="15" y="110"/>
                  </a:lnTo>
                  <a:lnTo>
                    <a:pt x="31" y="80"/>
                  </a:lnTo>
                  <a:lnTo>
                    <a:pt x="51" y="56"/>
                  </a:lnTo>
                  <a:lnTo>
                    <a:pt x="74" y="36"/>
                  </a:lnTo>
                  <a:lnTo>
                    <a:pt x="100" y="18"/>
                  </a:lnTo>
                  <a:lnTo>
                    <a:pt x="129" y="8"/>
                  </a:lnTo>
                  <a:lnTo>
                    <a:pt x="159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754" y="434"/>
              <a:ext cx="41" cy="42"/>
            </a:xfrm>
            <a:custGeom>
              <a:avLst/>
              <a:gdLst>
                <a:gd name="T0" fmla="*/ 145 w 286"/>
                <a:gd name="T1" fmla="*/ 0 h 294"/>
                <a:gd name="T2" fmla="*/ 173 w 286"/>
                <a:gd name="T3" fmla="*/ 3 h 294"/>
                <a:gd name="T4" fmla="*/ 201 w 286"/>
                <a:gd name="T5" fmla="*/ 12 h 294"/>
                <a:gd name="T6" fmla="*/ 226 w 286"/>
                <a:gd name="T7" fmla="*/ 26 h 294"/>
                <a:gd name="T8" fmla="*/ 247 w 286"/>
                <a:gd name="T9" fmla="*/ 46 h 294"/>
                <a:gd name="T10" fmla="*/ 264 w 286"/>
                <a:gd name="T11" fmla="*/ 67 h 294"/>
                <a:gd name="T12" fmla="*/ 276 w 286"/>
                <a:gd name="T13" fmla="*/ 93 h 294"/>
                <a:gd name="T14" fmla="*/ 283 w 286"/>
                <a:gd name="T15" fmla="*/ 120 h 294"/>
                <a:gd name="T16" fmla="*/ 286 w 286"/>
                <a:gd name="T17" fmla="*/ 149 h 294"/>
                <a:gd name="T18" fmla="*/ 282 w 286"/>
                <a:gd name="T19" fmla="*/ 178 h 294"/>
                <a:gd name="T20" fmla="*/ 274 w 286"/>
                <a:gd name="T21" fmla="*/ 205 h 294"/>
                <a:gd name="T22" fmla="*/ 259 w 286"/>
                <a:gd name="T23" fmla="*/ 232 h 294"/>
                <a:gd name="T24" fmla="*/ 240 w 286"/>
                <a:gd name="T25" fmla="*/ 254 h 294"/>
                <a:gd name="T26" fmla="*/ 218 w 286"/>
                <a:gd name="T27" fmla="*/ 271 h 294"/>
                <a:gd name="T28" fmla="*/ 194 w 286"/>
                <a:gd name="T29" fmla="*/ 284 h 294"/>
                <a:gd name="T30" fmla="*/ 168 w 286"/>
                <a:gd name="T31" fmla="*/ 292 h 294"/>
                <a:gd name="T32" fmla="*/ 141 w 286"/>
                <a:gd name="T33" fmla="*/ 294 h 294"/>
                <a:gd name="T34" fmla="*/ 113 w 286"/>
                <a:gd name="T35" fmla="*/ 290 h 294"/>
                <a:gd name="T36" fmla="*/ 85 w 286"/>
                <a:gd name="T37" fmla="*/ 281 h 294"/>
                <a:gd name="T38" fmla="*/ 59 w 286"/>
                <a:gd name="T39" fmla="*/ 267 h 294"/>
                <a:gd name="T40" fmla="*/ 38 w 286"/>
                <a:gd name="T41" fmla="*/ 248 h 294"/>
                <a:gd name="T42" fmla="*/ 21 w 286"/>
                <a:gd name="T43" fmla="*/ 225 h 294"/>
                <a:gd name="T44" fmla="*/ 9 w 286"/>
                <a:gd name="T45" fmla="*/ 200 h 294"/>
                <a:gd name="T46" fmla="*/ 2 w 286"/>
                <a:gd name="T47" fmla="*/ 173 h 294"/>
                <a:gd name="T48" fmla="*/ 0 w 286"/>
                <a:gd name="T49" fmla="*/ 144 h 294"/>
                <a:gd name="T50" fmla="*/ 2 w 286"/>
                <a:gd name="T51" fmla="*/ 116 h 294"/>
                <a:gd name="T52" fmla="*/ 12 w 286"/>
                <a:gd name="T53" fmla="*/ 87 h 294"/>
                <a:gd name="T54" fmla="*/ 27 w 286"/>
                <a:gd name="T55" fmla="*/ 62 h 294"/>
                <a:gd name="T56" fmla="*/ 45 w 286"/>
                <a:gd name="T57" fmla="*/ 40 h 294"/>
                <a:gd name="T58" fmla="*/ 67 w 286"/>
                <a:gd name="T59" fmla="*/ 21 h 294"/>
                <a:gd name="T60" fmla="*/ 92 w 286"/>
                <a:gd name="T61" fmla="*/ 9 h 294"/>
                <a:gd name="T62" fmla="*/ 117 w 286"/>
                <a:gd name="T63" fmla="*/ 2 h 294"/>
                <a:gd name="T64" fmla="*/ 145 w 286"/>
                <a:gd name="T6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94">
                  <a:moveTo>
                    <a:pt x="145" y="0"/>
                  </a:moveTo>
                  <a:lnTo>
                    <a:pt x="173" y="3"/>
                  </a:lnTo>
                  <a:lnTo>
                    <a:pt x="201" y="12"/>
                  </a:lnTo>
                  <a:lnTo>
                    <a:pt x="226" y="26"/>
                  </a:lnTo>
                  <a:lnTo>
                    <a:pt x="247" y="46"/>
                  </a:lnTo>
                  <a:lnTo>
                    <a:pt x="264" y="67"/>
                  </a:lnTo>
                  <a:lnTo>
                    <a:pt x="276" y="93"/>
                  </a:lnTo>
                  <a:lnTo>
                    <a:pt x="283" y="120"/>
                  </a:lnTo>
                  <a:lnTo>
                    <a:pt x="286" y="149"/>
                  </a:lnTo>
                  <a:lnTo>
                    <a:pt x="282" y="178"/>
                  </a:lnTo>
                  <a:lnTo>
                    <a:pt x="274" y="205"/>
                  </a:lnTo>
                  <a:lnTo>
                    <a:pt x="259" y="232"/>
                  </a:lnTo>
                  <a:lnTo>
                    <a:pt x="240" y="254"/>
                  </a:lnTo>
                  <a:lnTo>
                    <a:pt x="218" y="271"/>
                  </a:lnTo>
                  <a:lnTo>
                    <a:pt x="194" y="284"/>
                  </a:lnTo>
                  <a:lnTo>
                    <a:pt x="168" y="292"/>
                  </a:lnTo>
                  <a:lnTo>
                    <a:pt x="141" y="294"/>
                  </a:lnTo>
                  <a:lnTo>
                    <a:pt x="113" y="290"/>
                  </a:lnTo>
                  <a:lnTo>
                    <a:pt x="85" y="281"/>
                  </a:lnTo>
                  <a:lnTo>
                    <a:pt x="59" y="267"/>
                  </a:lnTo>
                  <a:lnTo>
                    <a:pt x="38" y="248"/>
                  </a:lnTo>
                  <a:lnTo>
                    <a:pt x="21" y="225"/>
                  </a:lnTo>
                  <a:lnTo>
                    <a:pt x="9" y="200"/>
                  </a:lnTo>
                  <a:lnTo>
                    <a:pt x="2" y="173"/>
                  </a:lnTo>
                  <a:lnTo>
                    <a:pt x="0" y="144"/>
                  </a:lnTo>
                  <a:lnTo>
                    <a:pt x="2" y="116"/>
                  </a:lnTo>
                  <a:lnTo>
                    <a:pt x="12" y="87"/>
                  </a:lnTo>
                  <a:lnTo>
                    <a:pt x="27" y="62"/>
                  </a:lnTo>
                  <a:lnTo>
                    <a:pt x="45" y="40"/>
                  </a:lnTo>
                  <a:lnTo>
                    <a:pt x="67" y="21"/>
                  </a:lnTo>
                  <a:lnTo>
                    <a:pt x="92" y="9"/>
                  </a:lnTo>
                  <a:lnTo>
                    <a:pt x="11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803" y="458"/>
              <a:ext cx="33" cy="34"/>
            </a:xfrm>
            <a:custGeom>
              <a:avLst/>
              <a:gdLst>
                <a:gd name="T0" fmla="*/ 118 w 229"/>
                <a:gd name="T1" fmla="*/ 0 h 237"/>
                <a:gd name="T2" fmla="*/ 140 w 229"/>
                <a:gd name="T3" fmla="*/ 3 h 237"/>
                <a:gd name="T4" fmla="*/ 162 w 229"/>
                <a:gd name="T5" fmla="*/ 10 h 237"/>
                <a:gd name="T6" fmla="*/ 184 w 229"/>
                <a:gd name="T7" fmla="*/ 24 h 237"/>
                <a:gd name="T8" fmla="*/ 202 w 229"/>
                <a:gd name="T9" fmla="*/ 42 h 237"/>
                <a:gd name="T10" fmla="*/ 216 w 229"/>
                <a:gd name="T11" fmla="*/ 64 h 237"/>
                <a:gd name="T12" fmla="*/ 226 w 229"/>
                <a:gd name="T13" fmla="*/ 87 h 237"/>
                <a:gd name="T14" fmla="*/ 229 w 229"/>
                <a:gd name="T15" fmla="*/ 114 h 237"/>
                <a:gd name="T16" fmla="*/ 228 w 229"/>
                <a:gd name="T17" fmla="*/ 140 h 237"/>
                <a:gd name="T18" fmla="*/ 220 w 229"/>
                <a:gd name="T19" fmla="*/ 165 h 237"/>
                <a:gd name="T20" fmla="*/ 207 w 229"/>
                <a:gd name="T21" fmla="*/ 189 h 237"/>
                <a:gd name="T22" fmla="*/ 188 w 229"/>
                <a:gd name="T23" fmla="*/ 208 h 237"/>
                <a:gd name="T24" fmla="*/ 167 w 229"/>
                <a:gd name="T25" fmla="*/ 223 h 237"/>
                <a:gd name="T26" fmla="*/ 144 w 229"/>
                <a:gd name="T27" fmla="*/ 232 h 237"/>
                <a:gd name="T28" fmla="*/ 120 w 229"/>
                <a:gd name="T29" fmla="*/ 237 h 237"/>
                <a:gd name="T30" fmla="*/ 94 w 229"/>
                <a:gd name="T31" fmla="*/ 234 h 237"/>
                <a:gd name="T32" fmla="*/ 69 w 229"/>
                <a:gd name="T33" fmla="*/ 226 h 237"/>
                <a:gd name="T34" fmla="*/ 49 w 229"/>
                <a:gd name="T35" fmla="*/ 215 h 237"/>
                <a:gd name="T36" fmla="*/ 32 w 229"/>
                <a:gd name="T37" fmla="*/ 199 h 237"/>
                <a:gd name="T38" fmla="*/ 18 w 229"/>
                <a:gd name="T39" fmla="*/ 181 h 237"/>
                <a:gd name="T40" fmla="*/ 8 w 229"/>
                <a:gd name="T41" fmla="*/ 161 h 237"/>
                <a:gd name="T42" fmla="*/ 3 w 229"/>
                <a:gd name="T43" fmla="*/ 139 h 237"/>
                <a:gd name="T44" fmla="*/ 0 w 229"/>
                <a:gd name="T45" fmla="*/ 117 h 237"/>
                <a:gd name="T46" fmla="*/ 4 w 229"/>
                <a:gd name="T47" fmla="*/ 94 h 237"/>
                <a:gd name="T48" fmla="*/ 11 w 229"/>
                <a:gd name="T49" fmla="*/ 71 h 237"/>
                <a:gd name="T50" fmla="*/ 22 w 229"/>
                <a:gd name="T51" fmla="*/ 50 h 237"/>
                <a:gd name="T52" fmla="*/ 36 w 229"/>
                <a:gd name="T53" fmla="*/ 33 h 237"/>
                <a:gd name="T54" fmla="*/ 54 w 229"/>
                <a:gd name="T55" fmla="*/ 18 h 237"/>
                <a:gd name="T56" fmla="*/ 73 w 229"/>
                <a:gd name="T57" fmla="*/ 9 h 237"/>
                <a:gd name="T58" fmla="*/ 95 w 229"/>
                <a:gd name="T59" fmla="*/ 2 h 237"/>
                <a:gd name="T60" fmla="*/ 118 w 229"/>
                <a:gd name="T6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37">
                  <a:moveTo>
                    <a:pt x="118" y="0"/>
                  </a:moveTo>
                  <a:lnTo>
                    <a:pt x="140" y="3"/>
                  </a:lnTo>
                  <a:lnTo>
                    <a:pt x="162" y="10"/>
                  </a:lnTo>
                  <a:lnTo>
                    <a:pt x="184" y="24"/>
                  </a:lnTo>
                  <a:lnTo>
                    <a:pt x="202" y="42"/>
                  </a:lnTo>
                  <a:lnTo>
                    <a:pt x="216" y="64"/>
                  </a:lnTo>
                  <a:lnTo>
                    <a:pt x="226" y="87"/>
                  </a:lnTo>
                  <a:lnTo>
                    <a:pt x="229" y="114"/>
                  </a:lnTo>
                  <a:lnTo>
                    <a:pt x="228" y="140"/>
                  </a:lnTo>
                  <a:lnTo>
                    <a:pt x="220" y="165"/>
                  </a:lnTo>
                  <a:lnTo>
                    <a:pt x="207" y="189"/>
                  </a:lnTo>
                  <a:lnTo>
                    <a:pt x="188" y="208"/>
                  </a:lnTo>
                  <a:lnTo>
                    <a:pt x="167" y="223"/>
                  </a:lnTo>
                  <a:lnTo>
                    <a:pt x="144" y="232"/>
                  </a:lnTo>
                  <a:lnTo>
                    <a:pt x="120" y="237"/>
                  </a:lnTo>
                  <a:lnTo>
                    <a:pt x="94" y="234"/>
                  </a:lnTo>
                  <a:lnTo>
                    <a:pt x="69" y="226"/>
                  </a:lnTo>
                  <a:lnTo>
                    <a:pt x="49" y="215"/>
                  </a:lnTo>
                  <a:lnTo>
                    <a:pt x="32" y="199"/>
                  </a:lnTo>
                  <a:lnTo>
                    <a:pt x="18" y="181"/>
                  </a:lnTo>
                  <a:lnTo>
                    <a:pt x="8" y="161"/>
                  </a:lnTo>
                  <a:lnTo>
                    <a:pt x="3" y="139"/>
                  </a:lnTo>
                  <a:lnTo>
                    <a:pt x="0" y="117"/>
                  </a:lnTo>
                  <a:lnTo>
                    <a:pt x="4" y="94"/>
                  </a:lnTo>
                  <a:lnTo>
                    <a:pt x="11" y="71"/>
                  </a:lnTo>
                  <a:lnTo>
                    <a:pt x="22" y="50"/>
                  </a:lnTo>
                  <a:lnTo>
                    <a:pt x="36" y="33"/>
                  </a:lnTo>
                  <a:lnTo>
                    <a:pt x="54" y="18"/>
                  </a:lnTo>
                  <a:lnTo>
                    <a:pt x="73" y="9"/>
                  </a:lnTo>
                  <a:lnTo>
                    <a:pt x="95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843" y="478"/>
              <a:ext cx="26" cy="27"/>
            </a:xfrm>
            <a:custGeom>
              <a:avLst/>
              <a:gdLst>
                <a:gd name="T0" fmla="*/ 87 w 182"/>
                <a:gd name="T1" fmla="*/ 0 h 188"/>
                <a:gd name="T2" fmla="*/ 108 w 182"/>
                <a:gd name="T3" fmla="*/ 1 h 188"/>
                <a:gd name="T4" fmla="*/ 128 w 182"/>
                <a:gd name="T5" fmla="*/ 8 h 188"/>
                <a:gd name="T6" fmla="*/ 146 w 182"/>
                <a:gd name="T7" fmla="*/ 18 h 188"/>
                <a:gd name="T8" fmla="*/ 161 w 182"/>
                <a:gd name="T9" fmla="*/ 33 h 188"/>
                <a:gd name="T10" fmla="*/ 172 w 182"/>
                <a:gd name="T11" fmla="*/ 51 h 188"/>
                <a:gd name="T12" fmla="*/ 180 w 182"/>
                <a:gd name="T13" fmla="*/ 70 h 188"/>
                <a:gd name="T14" fmla="*/ 182 w 182"/>
                <a:gd name="T15" fmla="*/ 91 h 188"/>
                <a:gd name="T16" fmla="*/ 181 w 182"/>
                <a:gd name="T17" fmla="*/ 111 h 188"/>
                <a:gd name="T18" fmla="*/ 175 w 182"/>
                <a:gd name="T19" fmla="*/ 132 h 188"/>
                <a:gd name="T20" fmla="*/ 164 w 182"/>
                <a:gd name="T21" fmla="*/ 152 h 188"/>
                <a:gd name="T22" fmla="*/ 150 w 182"/>
                <a:gd name="T23" fmla="*/ 167 h 188"/>
                <a:gd name="T24" fmla="*/ 134 w 182"/>
                <a:gd name="T25" fmla="*/ 178 h 188"/>
                <a:gd name="T26" fmla="*/ 115 w 182"/>
                <a:gd name="T27" fmla="*/ 185 h 188"/>
                <a:gd name="T28" fmla="*/ 95 w 182"/>
                <a:gd name="T29" fmla="*/ 188 h 188"/>
                <a:gd name="T30" fmla="*/ 74 w 182"/>
                <a:gd name="T31" fmla="*/ 187 h 188"/>
                <a:gd name="T32" fmla="*/ 54 w 182"/>
                <a:gd name="T33" fmla="*/ 180 h 188"/>
                <a:gd name="T34" fmla="*/ 36 w 182"/>
                <a:gd name="T35" fmla="*/ 170 h 188"/>
                <a:gd name="T36" fmla="*/ 21 w 182"/>
                <a:gd name="T37" fmla="*/ 155 h 188"/>
                <a:gd name="T38" fmla="*/ 9 w 182"/>
                <a:gd name="T39" fmla="*/ 138 h 188"/>
                <a:gd name="T40" fmla="*/ 2 w 182"/>
                <a:gd name="T41" fmla="*/ 118 h 188"/>
                <a:gd name="T42" fmla="*/ 0 w 182"/>
                <a:gd name="T43" fmla="*/ 99 h 188"/>
                <a:gd name="T44" fmla="*/ 1 w 182"/>
                <a:gd name="T45" fmla="*/ 77 h 188"/>
                <a:gd name="T46" fmla="*/ 8 w 182"/>
                <a:gd name="T47" fmla="*/ 56 h 188"/>
                <a:gd name="T48" fmla="*/ 19 w 182"/>
                <a:gd name="T49" fmla="*/ 38 h 188"/>
                <a:gd name="T50" fmla="*/ 33 w 182"/>
                <a:gd name="T51" fmla="*/ 22 h 188"/>
                <a:gd name="T52" fmla="*/ 49 w 182"/>
                <a:gd name="T53" fmla="*/ 10 h 188"/>
                <a:gd name="T54" fmla="*/ 67 w 182"/>
                <a:gd name="T55" fmla="*/ 3 h 188"/>
                <a:gd name="T56" fmla="*/ 87 w 182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" h="188">
                  <a:moveTo>
                    <a:pt x="87" y="0"/>
                  </a:moveTo>
                  <a:lnTo>
                    <a:pt x="108" y="1"/>
                  </a:lnTo>
                  <a:lnTo>
                    <a:pt x="128" y="8"/>
                  </a:lnTo>
                  <a:lnTo>
                    <a:pt x="146" y="18"/>
                  </a:lnTo>
                  <a:lnTo>
                    <a:pt x="161" y="33"/>
                  </a:lnTo>
                  <a:lnTo>
                    <a:pt x="172" y="51"/>
                  </a:lnTo>
                  <a:lnTo>
                    <a:pt x="180" y="70"/>
                  </a:lnTo>
                  <a:lnTo>
                    <a:pt x="182" y="91"/>
                  </a:lnTo>
                  <a:lnTo>
                    <a:pt x="181" y="111"/>
                  </a:lnTo>
                  <a:lnTo>
                    <a:pt x="175" y="132"/>
                  </a:lnTo>
                  <a:lnTo>
                    <a:pt x="164" y="152"/>
                  </a:lnTo>
                  <a:lnTo>
                    <a:pt x="150" y="167"/>
                  </a:lnTo>
                  <a:lnTo>
                    <a:pt x="134" y="178"/>
                  </a:lnTo>
                  <a:lnTo>
                    <a:pt x="115" y="185"/>
                  </a:lnTo>
                  <a:lnTo>
                    <a:pt x="95" y="188"/>
                  </a:lnTo>
                  <a:lnTo>
                    <a:pt x="74" y="187"/>
                  </a:lnTo>
                  <a:lnTo>
                    <a:pt x="54" y="180"/>
                  </a:lnTo>
                  <a:lnTo>
                    <a:pt x="36" y="170"/>
                  </a:lnTo>
                  <a:lnTo>
                    <a:pt x="21" y="155"/>
                  </a:lnTo>
                  <a:lnTo>
                    <a:pt x="9" y="138"/>
                  </a:lnTo>
                  <a:lnTo>
                    <a:pt x="2" y="118"/>
                  </a:lnTo>
                  <a:lnTo>
                    <a:pt x="0" y="99"/>
                  </a:lnTo>
                  <a:lnTo>
                    <a:pt x="1" y="77"/>
                  </a:lnTo>
                  <a:lnTo>
                    <a:pt x="8" y="56"/>
                  </a:lnTo>
                  <a:lnTo>
                    <a:pt x="19" y="38"/>
                  </a:lnTo>
                  <a:lnTo>
                    <a:pt x="33" y="22"/>
                  </a:lnTo>
                  <a:lnTo>
                    <a:pt x="49" y="10"/>
                  </a:lnTo>
                  <a:lnTo>
                    <a:pt x="67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Freeform 75"/>
            <p:cNvSpPr>
              <a:spLocks/>
            </p:cNvSpPr>
            <p:nvPr/>
          </p:nvSpPr>
          <p:spPr bwMode="auto">
            <a:xfrm>
              <a:off x="610" y="459"/>
              <a:ext cx="52" cy="49"/>
            </a:xfrm>
            <a:custGeom>
              <a:avLst/>
              <a:gdLst>
                <a:gd name="T0" fmla="*/ 170 w 368"/>
                <a:gd name="T1" fmla="*/ 0 h 341"/>
                <a:gd name="T2" fmla="*/ 204 w 368"/>
                <a:gd name="T3" fmla="*/ 1 h 341"/>
                <a:gd name="T4" fmla="*/ 236 w 368"/>
                <a:gd name="T5" fmla="*/ 6 h 341"/>
                <a:gd name="T6" fmla="*/ 267 w 368"/>
                <a:gd name="T7" fmla="*/ 17 h 341"/>
                <a:gd name="T8" fmla="*/ 293 w 368"/>
                <a:gd name="T9" fmla="*/ 33 h 341"/>
                <a:gd name="T10" fmla="*/ 318 w 368"/>
                <a:gd name="T11" fmla="*/ 51 h 341"/>
                <a:gd name="T12" fmla="*/ 337 w 368"/>
                <a:gd name="T13" fmla="*/ 74 h 341"/>
                <a:gd name="T14" fmla="*/ 352 w 368"/>
                <a:gd name="T15" fmla="*/ 100 h 341"/>
                <a:gd name="T16" fmla="*/ 363 w 368"/>
                <a:gd name="T17" fmla="*/ 128 h 341"/>
                <a:gd name="T18" fmla="*/ 368 w 368"/>
                <a:gd name="T19" fmla="*/ 157 h 341"/>
                <a:gd name="T20" fmla="*/ 368 w 368"/>
                <a:gd name="T21" fmla="*/ 188 h 341"/>
                <a:gd name="T22" fmla="*/ 361 w 368"/>
                <a:gd name="T23" fmla="*/ 218 h 341"/>
                <a:gd name="T24" fmla="*/ 349 w 368"/>
                <a:gd name="T25" fmla="*/ 247 h 341"/>
                <a:gd name="T26" fmla="*/ 333 w 368"/>
                <a:gd name="T27" fmla="*/ 272 h 341"/>
                <a:gd name="T28" fmla="*/ 312 w 368"/>
                <a:gd name="T29" fmla="*/ 294 h 341"/>
                <a:gd name="T30" fmla="*/ 287 w 368"/>
                <a:gd name="T31" fmla="*/ 312 h 341"/>
                <a:gd name="T32" fmla="*/ 260 w 368"/>
                <a:gd name="T33" fmla="*/ 326 h 341"/>
                <a:gd name="T34" fmla="*/ 229 w 368"/>
                <a:gd name="T35" fmla="*/ 335 h 341"/>
                <a:gd name="T36" fmla="*/ 197 w 368"/>
                <a:gd name="T37" fmla="*/ 341 h 341"/>
                <a:gd name="T38" fmla="*/ 164 w 368"/>
                <a:gd name="T39" fmla="*/ 340 h 341"/>
                <a:gd name="T40" fmla="*/ 131 w 368"/>
                <a:gd name="T41" fmla="*/ 334 h 341"/>
                <a:gd name="T42" fmla="*/ 101 w 368"/>
                <a:gd name="T43" fmla="*/ 323 h 341"/>
                <a:gd name="T44" fmla="*/ 74 w 368"/>
                <a:gd name="T45" fmla="*/ 308 h 341"/>
                <a:gd name="T46" fmla="*/ 51 w 368"/>
                <a:gd name="T47" fmla="*/ 288 h 341"/>
                <a:gd name="T48" fmla="*/ 31 w 368"/>
                <a:gd name="T49" fmla="*/ 265 h 341"/>
                <a:gd name="T50" fmla="*/ 15 w 368"/>
                <a:gd name="T51" fmla="*/ 240 h 341"/>
                <a:gd name="T52" fmla="*/ 4 w 368"/>
                <a:gd name="T53" fmla="*/ 212 h 341"/>
                <a:gd name="T54" fmla="*/ 0 w 368"/>
                <a:gd name="T55" fmla="*/ 182 h 341"/>
                <a:gd name="T56" fmla="*/ 0 w 368"/>
                <a:gd name="T57" fmla="*/ 152 h 341"/>
                <a:gd name="T58" fmla="*/ 6 w 368"/>
                <a:gd name="T59" fmla="*/ 121 h 341"/>
                <a:gd name="T60" fmla="*/ 18 w 368"/>
                <a:gd name="T61" fmla="*/ 94 h 341"/>
                <a:gd name="T62" fmla="*/ 36 w 368"/>
                <a:gd name="T63" fmla="*/ 69 h 341"/>
                <a:gd name="T64" fmla="*/ 56 w 368"/>
                <a:gd name="T65" fmla="*/ 47 h 341"/>
                <a:gd name="T66" fmla="*/ 81 w 368"/>
                <a:gd name="T67" fmla="*/ 28 h 341"/>
                <a:gd name="T68" fmla="*/ 107 w 368"/>
                <a:gd name="T69" fmla="*/ 15 h 341"/>
                <a:gd name="T70" fmla="*/ 138 w 368"/>
                <a:gd name="T71" fmla="*/ 4 h 341"/>
                <a:gd name="T72" fmla="*/ 170 w 368"/>
                <a:gd name="T7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341">
                  <a:moveTo>
                    <a:pt x="170" y="0"/>
                  </a:moveTo>
                  <a:lnTo>
                    <a:pt x="204" y="1"/>
                  </a:lnTo>
                  <a:lnTo>
                    <a:pt x="236" y="6"/>
                  </a:lnTo>
                  <a:lnTo>
                    <a:pt x="267" y="17"/>
                  </a:lnTo>
                  <a:lnTo>
                    <a:pt x="293" y="33"/>
                  </a:lnTo>
                  <a:lnTo>
                    <a:pt x="318" y="51"/>
                  </a:lnTo>
                  <a:lnTo>
                    <a:pt x="337" y="74"/>
                  </a:lnTo>
                  <a:lnTo>
                    <a:pt x="352" y="100"/>
                  </a:lnTo>
                  <a:lnTo>
                    <a:pt x="363" y="128"/>
                  </a:lnTo>
                  <a:lnTo>
                    <a:pt x="368" y="157"/>
                  </a:lnTo>
                  <a:lnTo>
                    <a:pt x="368" y="188"/>
                  </a:lnTo>
                  <a:lnTo>
                    <a:pt x="361" y="218"/>
                  </a:lnTo>
                  <a:lnTo>
                    <a:pt x="349" y="247"/>
                  </a:lnTo>
                  <a:lnTo>
                    <a:pt x="333" y="272"/>
                  </a:lnTo>
                  <a:lnTo>
                    <a:pt x="312" y="294"/>
                  </a:lnTo>
                  <a:lnTo>
                    <a:pt x="287" y="312"/>
                  </a:lnTo>
                  <a:lnTo>
                    <a:pt x="260" y="326"/>
                  </a:lnTo>
                  <a:lnTo>
                    <a:pt x="229" y="335"/>
                  </a:lnTo>
                  <a:lnTo>
                    <a:pt x="197" y="341"/>
                  </a:lnTo>
                  <a:lnTo>
                    <a:pt x="164" y="340"/>
                  </a:lnTo>
                  <a:lnTo>
                    <a:pt x="131" y="334"/>
                  </a:lnTo>
                  <a:lnTo>
                    <a:pt x="101" y="323"/>
                  </a:lnTo>
                  <a:lnTo>
                    <a:pt x="74" y="308"/>
                  </a:lnTo>
                  <a:lnTo>
                    <a:pt x="51" y="288"/>
                  </a:lnTo>
                  <a:lnTo>
                    <a:pt x="31" y="265"/>
                  </a:lnTo>
                  <a:lnTo>
                    <a:pt x="15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52"/>
                  </a:lnTo>
                  <a:lnTo>
                    <a:pt x="6" y="121"/>
                  </a:lnTo>
                  <a:lnTo>
                    <a:pt x="18" y="94"/>
                  </a:lnTo>
                  <a:lnTo>
                    <a:pt x="36" y="69"/>
                  </a:lnTo>
                  <a:lnTo>
                    <a:pt x="56" y="47"/>
                  </a:lnTo>
                  <a:lnTo>
                    <a:pt x="81" y="28"/>
                  </a:lnTo>
                  <a:lnTo>
                    <a:pt x="107" y="15"/>
                  </a:lnTo>
                  <a:lnTo>
                    <a:pt x="138" y="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Freeform 76"/>
            <p:cNvSpPr>
              <a:spLocks/>
            </p:cNvSpPr>
            <p:nvPr/>
          </p:nvSpPr>
          <p:spPr bwMode="auto">
            <a:xfrm>
              <a:off x="608" y="521"/>
              <a:ext cx="42" cy="39"/>
            </a:xfrm>
            <a:custGeom>
              <a:avLst/>
              <a:gdLst>
                <a:gd name="T0" fmla="*/ 134 w 295"/>
                <a:gd name="T1" fmla="*/ 0 h 272"/>
                <a:gd name="T2" fmla="*/ 164 w 295"/>
                <a:gd name="T3" fmla="*/ 0 h 272"/>
                <a:gd name="T4" fmla="*/ 193 w 295"/>
                <a:gd name="T5" fmla="*/ 6 h 272"/>
                <a:gd name="T6" fmla="*/ 220 w 295"/>
                <a:gd name="T7" fmla="*/ 17 h 272"/>
                <a:gd name="T8" fmla="*/ 244 w 295"/>
                <a:gd name="T9" fmla="*/ 32 h 272"/>
                <a:gd name="T10" fmla="*/ 264 w 295"/>
                <a:gd name="T11" fmla="*/ 51 h 272"/>
                <a:gd name="T12" fmla="*/ 279 w 295"/>
                <a:gd name="T13" fmla="*/ 72 h 272"/>
                <a:gd name="T14" fmla="*/ 289 w 295"/>
                <a:gd name="T15" fmla="*/ 97 h 272"/>
                <a:gd name="T16" fmla="*/ 295 w 295"/>
                <a:gd name="T17" fmla="*/ 123 h 272"/>
                <a:gd name="T18" fmla="*/ 295 w 295"/>
                <a:gd name="T19" fmla="*/ 151 h 272"/>
                <a:gd name="T20" fmla="*/ 289 w 295"/>
                <a:gd name="T21" fmla="*/ 178 h 272"/>
                <a:gd name="T22" fmla="*/ 278 w 295"/>
                <a:gd name="T23" fmla="*/ 202 h 272"/>
                <a:gd name="T24" fmla="*/ 261 w 295"/>
                <a:gd name="T25" fmla="*/ 224 h 272"/>
                <a:gd name="T26" fmla="*/ 240 w 295"/>
                <a:gd name="T27" fmla="*/ 243 h 272"/>
                <a:gd name="T28" fmla="*/ 217 w 295"/>
                <a:gd name="T29" fmla="*/ 256 h 272"/>
                <a:gd name="T30" fmla="*/ 190 w 295"/>
                <a:gd name="T31" fmla="*/ 267 h 272"/>
                <a:gd name="T32" fmla="*/ 161 w 295"/>
                <a:gd name="T33" fmla="*/ 272 h 272"/>
                <a:gd name="T34" fmla="*/ 132 w 295"/>
                <a:gd name="T35" fmla="*/ 272 h 272"/>
                <a:gd name="T36" fmla="*/ 102 w 295"/>
                <a:gd name="T37" fmla="*/ 267 h 272"/>
                <a:gd name="T38" fmla="*/ 76 w 295"/>
                <a:gd name="T39" fmla="*/ 255 h 272"/>
                <a:gd name="T40" fmla="*/ 52 w 295"/>
                <a:gd name="T41" fmla="*/ 240 h 272"/>
                <a:gd name="T42" fmla="*/ 33 w 295"/>
                <a:gd name="T43" fmla="*/ 222 h 272"/>
                <a:gd name="T44" fmla="*/ 17 w 295"/>
                <a:gd name="T45" fmla="*/ 200 h 272"/>
                <a:gd name="T46" fmla="*/ 6 w 295"/>
                <a:gd name="T47" fmla="*/ 176 h 272"/>
                <a:gd name="T48" fmla="*/ 0 w 295"/>
                <a:gd name="T49" fmla="*/ 149 h 272"/>
                <a:gd name="T50" fmla="*/ 1 w 295"/>
                <a:gd name="T51" fmla="*/ 122 h 272"/>
                <a:gd name="T52" fmla="*/ 7 w 295"/>
                <a:gd name="T53" fmla="*/ 94 h 272"/>
                <a:gd name="T54" fmla="*/ 19 w 295"/>
                <a:gd name="T55" fmla="*/ 70 h 272"/>
                <a:gd name="T56" fmla="*/ 35 w 295"/>
                <a:gd name="T57" fmla="*/ 48 h 272"/>
                <a:gd name="T58" fmla="*/ 55 w 295"/>
                <a:gd name="T59" fmla="*/ 30 h 272"/>
                <a:gd name="T60" fmla="*/ 79 w 295"/>
                <a:gd name="T61" fmla="*/ 15 h 272"/>
                <a:gd name="T62" fmla="*/ 106 w 295"/>
                <a:gd name="T63" fmla="*/ 6 h 272"/>
                <a:gd name="T64" fmla="*/ 134 w 295"/>
                <a:gd name="T6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2">
                  <a:moveTo>
                    <a:pt x="134" y="0"/>
                  </a:moveTo>
                  <a:lnTo>
                    <a:pt x="164" y="0"/>
                  </a:lnTo>
                  <a:lnTo>
                    <a:pt x="193" y="6"/>
                  </a:lnTo>
                  <a:lnTo>
                    <a:pt x="220" y="17"/>
                  </a:lnTo>
                  <a:lnTo>
                    <a:pt x="244" y="32"/>
                  </a:lnTo>
                  <a:lnTo>
                    <a:pt x="264" y="51"/>
                  </a:lnTo>
                  <a:lnTo>
                    <a:pt x="279" y="72"/>
                  </a:lnTo>
                  <a:lnTo>
                    <a:pt x="289" y="97"/>
                  </a:lnTo>
                  <a:lnTo>
                    <a:pt x="295" y="123"/>
                  </a:lnTo>
                  <a:lnTo>
                    <a:pt x="295" y="151"/>
                  </a:lnTo>
                  <a:lnTo>
                    <a:pt x="289" y="178"/>
                  </a:lnTo>
                  <a:lnTo>
                    <a:pt x="278" y="202"/>
                  </a:lnTo>
                  <a:lnTo>
                    <a:pt x="261" y="224"/>
                  </a:lnTo>
                  <a:lnTo>
                    <a:pt x="240" y="243"/>
                  </a:lnTo>
                  <a:lnTo>
                    <a:pt x="217" y="256"/>
                  </a:lnTo>
                  <a:lnTo>
                    <a:pt x="190" y="267"/>
                  </a:lnTo>
                  <a:lnTo>
                    <a:pt x="161" y="272"/>
                  </a:lnTo>
                  <a:lnTo>
                    <a:pt x="132" y="272"/>
                  </a:lnTo>
                  <a:lnTo>
                    <a:pt x="102" y="267"/>
                  </a:lnTo>
                  <a:lnTo>
                    <a:pt x="76" y="255"/>
                  </a:lnTo>
                  <a:lnTo>
                    <a:pt x="52" y="240"/>
                  </a:lnTo>
                  <a:lnTo>
                    <a:pt x="33" y="222"/>
                  </a:lnTo>
                  <a:lnTo>
                    <a:pt x="17" y="200"/>
                  </a:lnTo>
                  <a:lnTo>
                    <a:pt x="6" y="176"/>
                  </a:lnTo>
                  <a:lnTo>
                    <a:pt x="0" y="149"/>
                  </a:lnTo>
                  <a:lnTo>
                    <a:pt x="1" y="122"/>
                  </a:lnTo>
                  <a:lnTo>
                    <a:pt x="7" y="94"/>
                  </a:lnTo>
                  <a:lnTo>
                    <a:pt x="19" y="70"/>
                  </a:lnTo>
                  <a:lnTo>
                    <a:pt x="35" y="48"/>
                  </a:lnTo>
                  <a:lnTo>
                    <a:pt x="55" y="30"/>
                  </a:lnTo>
                  <a:lnTo>
                    <a:pt x="79" y="15"/>
                  </a:lnTo>
                  <a:lnTo>
                    <a:pt x="106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Freeform 77"/>
            <p:cNvSpPr>
              <a:spLocks/>
            </p:cNvSpPr>
            <p:nvPr/>
          </p:nvSpPr>
          <p:spPr bwMode="auto">
            <a:xfrm>
              <a:off x="607" y="571"/>
              <a:ext cx="34" cy="31"/>
            </a:xfrm>
            <a:custGeom>
              <a:avLst/>
              <a:gdLst>
                <a:gd name="T0" fmla="*/ 131 w 236"/>
                <a:gd name="T1" fmla="*/ 0 h 217"/>
                <a:gd name="T2" fmla="*/ 158 w 236"/>
                <a:gd name="T3" fmla="*/ 6 h 217"/>
                <a:gd name="T4" fmla="*/ 181 w 236"/>
                <a:gd name="T5" fmla="*/ 16 h 217"/>
                <a:gd name="T6" fmla="*/ 202 w 236"/>
                <a:gd name="T7" fmla="*/ 31 h 217"/>
                <a:gd name="T8" fmla="*/ 218 w 236"/>
                <a:gd name="T9" fmla="*/ 50 h 217"/>
                <a:gd name="T10" fmla="*/ 229 w 236"/>
                <a:gd name="T11" fmla="*/ 71 h 217"/>
                <a:gd name="T12" fmla="*/ 236 w 236"/>
                <a:gd name="T13" fmla="*/ 95 h 217"/>
                <a:gd name="T14" fmla="*/ 236 w 236"/>
                <a:gd name="T15" fmla="*/ 121 h 217"/>
                <a:gd name="T16" fmla="*/ 230 w 236"/>
                <a:gd name="T17" fmla="*/ 145 h 217"/>
                <a:gd name="T18" fmla="*/ 218 w 236"/>
                <a:gd name="T19" fmla="*/ 167 h 217"/>
                <a:gd name="T20" fmla="*/ 202 w 236"/>
                <a:gd name="T21" fmla="*/ 186 h 217"/>
                <a:gd name="T22" fmla="*/ 181 w 236"/>
                <a:gd name="T23" fmla="*/ 201 h 217"/>
                <a:gd name="T24" fmla="*/ 158 w 236"/>
                <a:gd name="T25" fmla="*/ 211 h 217"/>
                <a:gd name="T26" fmla="*/ 132 w 236"/>
                <a:gd name="T27" fmla="*/ 217 h 217"/>
                <a:gd name="T28" fmla="*/ 106 w 236"/>
                <a:gd name="T29" fmla="*/ 217 h 217"/>
                <a:gd name="T30" fmla="*/ 79 w 236"/>
                <a:gd name="T31" fmla="*/ 211 h 217"/>
                <a:gd name="T32" fmla="*/ 55 w 236"/>
                <a:gd name="T33" fmla="*/ 201 h 217"/>
                <a:gd name="T34" fmla="*/ 35 w 236"/>
                <a:gd name="T35" fmla="*/ 186 h 217"/>
                <a:gd name="T36" fmla="*/ 19 w 236"/>
                <a:gd name="T37" fmla="*/ 168 h 217"/>
                <a:gd name="T38" fmla="*/ 7 w 236"/>
                <a:gd name="T39" fmla="*/ 146 h 217"/>
                <a:gd name="T40" fmla="*/ 0 w 236"/>
                <a:gd name="T41" fmla="*/ 123 h 217"/>
                <a:gd name="T42" fmla="*/ 0 w 236"/>
                <a:gd name="T43" fmla="*/ 98 h 217"/>
                <a:gd name="T44" fmla="*/ 6 w 236"/>
                <a:gd name="T45" fmla="*/ 72 h 217"/>
                <a:gd name="T46" fmla="*/ 17 w 236"/>
                <a:gd name="T47" fmla="*/ 50 h 217"/>
                <a:gd name="T48" fmla="*/ 34 w 236"/>
                <a:gd name="T49" fmla="*/ 32 h 217"/>
                <a:gd name="T50" fmla="*/ 55 w 236"/>
                <a:gd name="T51" fmla="*/ 17 h 217"/>
                <a:gd name="T52" fmla="*/ 78 w 236"/>
                <a:gd name="T53" fmla="*/ 7 h 217"/>
                <a:gd name="T54" fmla="*/ 103 w 236"/>
                <a:gd name="T55" fmla="*/ 1 h 217"/>
                <a:gd name="T56" fmla="*/ 131 w 236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17">
                  <a:moveTo>
                    <a:pt x="131" y="0"/>
                  </a:moveTo>
                  <a:lnTo>
                    <a:pt x="158" y="6"/>
                  </a:lnTo>
                  <a:lnTo>
                    <a:pt x="181" y="16"/>
                  </a:lnTo>
                  <a:lnTo>
                    <a:pt x="202" y="31"/>
                  </a:lnTo>
                  <a:lnTo>
                    <a:pt x="218" y="50"/>
                  </a:lnTo>
                  <a:lnTo>
                    <a:pt x="229" y="71"/>
                  </a:lnTo>
                  <a:lnTo>
                    <a:pt x="236" y="95"/>
                  </a:lnTo>
                  <a:lnTo>
                    <a:pt x="236" y="121"/>
                  </a:lnTo>
                  <a:lnTo>
                    <a:pt x="230" y="145"/>
                  </a:lnTo>
                  <a:lnTo>
                    <a:pt x="218" y="167"/>
                  </a:lnTo>
                  <a:lnTo>
                    <a:pt x="202" y="186"/>
                  </a:lnTo>
                  <a:lnTo>
                    <a:pt x="181" y="201"/>
                  </a:lnTo>
                  <a:lnTo>
                    <a:pt x="158" y="211"/>
                  </a:lnTo>
                  <a:lnTo>
                    <a:pt x="132" y="217"/>
                  </a:lnTo>
                  <a:lnTo>
                    <a:pt x="106" y="217"/>
                  </a:lnTo>
                  <a:lnTo>
                    <a:pt x="79" y="211"/>
                  </a:lnTo>
                  <a:lnTo>
                    <a:pt x="55" y="201"/>
                  </a:lnTo>
                  <a:lnTo>
                    <a:pt x="35" y="186"/>
                  </a:lnTo>
                  <a:lnTo>
                    <a:pt x="19" y="168"/>
                  </a:lnTo>
                  <a:lnTo>
                    <a:pt x="7" y="146"/>
                  </a:lnTo>
                  <a:lnTo>
                    <a:pt x="0" y="123"/>
                  </a:lnTo>
                  <a:lnTo>
                    <a:pt x="0" y="98"/>
                  </a:lnTo>
                  <a:lnTo>
                    <a:pt x="6" y="72"/>
                  </a:lnTo>
                  <a:lnTo>
                    <a:pt x="17" y="50"/>
                  </a:lnTo>
                  <a:lnTo>
                    <a:pt x="34" y="32"/>
                  </a:lnTo>
                  <a:lnTo>
                    <a:pt x="55" y="17"/>
                  </a:lnTo>
                  <a:lnTo>
                    <a:pt x="78" y="7"/>
                  </a:lnTo>
                  <a:lnTo>
                    <a:pt x="103" y="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>
              <a:off x="606" y="612"/>
              <a:ext cx="27" cy="25"/>
            </a:xfrm>
            <a:custGeom>
              <a:avLst/>
              <a:gdLst>
                <a:gd name="T0" fmla="*/ 104 w 188"/>
                <a:gd name="T1" fmla="*/ 0 h 175"/>
                <a:gd name="T2" fmla="*/ 129 w 188"/>
                <a:gd name="T3" fmla="*/ 6 h 175"/>
                <a:gd name="T4" fmla="*/ 150 w 188"/>
                <a:gd name="T5" fmla="*/ 17 h 175"/>
                <a:gd name="T6" fmla="*/ 167 w 188"/>
                <a:gd name="T7" fmla="*/ 32 h 175"/>
                <a:gd name="T8" fmla="*/ 180 w 188"/>
                <a:gd name="T9" fmla="*/ 52 h 175"/>
                <a:gd name="T10" fmla="*/ 187 w 188"/>
                <a:gd name="T11" fmla="*/ 74 h 175"/>
                <a:gd name="T12" fmla="*/ 188 w 188"/>
                <a:gd name="T13" fmla="*/ 97 h 175"/>
                <a:gd name="T14" fmla="*/ 182 w 188"/>
                <a:gd name="T15" fmla="*/ 120 h 175"/>
                <a:gd name="T16" fmla="*/ 169 w 188"/>
                <a:gd name="T17" fmla="*/ 139 h 175"/>
                <a:gd name="T18" fmla="*/ 153 w 188"/>
                <a:gd name="T19" fmla="*/ 155 h 175"/>
                <a:gd name="T20" fmla="*/ 132 w 188"/>
                <a:gd name="T21" fmla="*/ 167 h 175"/>
                <a:gd name="T22" fmla="*/ 109 w 188"/>
                <a:gd name="T23" fmla="*/ 174 h 175"/>
                <a:gd name="T24" fmla="*/ 84 w 188"/>
                <a:gd name="T25" fmla="*/ 175 h 175"/>
                <a:gd name="T26" fmla="*/ 59 w 188"/>
                <a:gd name="T27" fmla="*/ 169 h 175"/>
                <a:gd name="T28" fmla="*/ 37 w 188"/>
                <a:gd name="T29" fmla="*/ 158 h 175"/>
                <a:gd name="T30" fmla="*/ 20 w 188"/>
                <a:gd name="T31" fmla="*/ 143 h 175"/>
                <a:gd name="T32" fmla="*/ 8 w 188"/>
                <a:gd name="T33" fmla="*/ 123 h 175"/>
                <a:gd name="T34" fmla="*/ 0 w 188"/>
                <a:gd name="T35" fmla="*/ 101 h 175"/>
                <a:gd name="T36" fmla="*/ 0 w 188"/>
                <a:gd name="T37" fmla="*/ 78 h 175"/>
                <a:gd name="T38" fmla="*/ 6 w 188"/>
                <a:gd name="T39" fmla="*/ 55 h 175"/>
                <a:gd name="T40" fmla="*/ 17 w 188"/>
                <a:gd name="T41" fmla="*/ 36 h 175"/>
                <a:gd name="T42" fmla="*/ 35 w 188"/>
                <a:gd name="T43" fmla="*/ 20 h 175"/>
                <a:gd name="T44" fmla="*/ 55 w 188"/>
                <a:gd name="T45" fmla="*/ 8 h 175"/>
                <a:gd name="T46" fmla="*/ 78 w 188"/>
                <a:gd name="T47" fmla="*/ 1 h 175"/>
                <a:gd name="T48" fmla="*/ 104 w 188"/>
                <a:gd name="T4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75">
                  <a:moveTo>
                    <a:pt x="104" y="0"/>
                  </a:moveTo>
                  <a:lnTo>
                    <a:pt x="129" y="6"/>
                  </a:lnTo>
                  <a:lnTo>
                    <a:pt x="150" y="17"/>
                  </a:lnTo>
                  <a:lnTo>
                    <a:pt x="167" y="32"/>
                  </a:lnTo>
                  <a:lnTo>
                    <a:pt x="180" y="52"/>
                  </a:lnTo>
                  <a:lnTo>
                    <a:pt x="187" y="74"/>
                  </a:lnTo>
                  <a:lnTo>
                    <a:pt x="188" y="97"/>
                  </a:lnTo>
                  <a:lnTo>
                    <a:pt x="182" y="120"/>
                  </a:lnTo>
                  <a:lnTo>
                    <a:pt x="169" y="139"/>
                  </a:lnTo>
                  <a:lnTo>
                    <a:pt x="153" y="155"/>
                  </a:lnTo>
                  <a:lnTo>
                    <a:pt x="132" y="167"/>
                  </a:lnTo>
                  <a:lnTo>
                    <a:pt x="109" y="174"/>
                  </a:lnTo>
                  <a:lnTo>
                    <a:pt x="84" y="175"/>
                  </a:lnTo>
                  <a:lnTo>
                    <a:pt x="59" y="169"/>
                  </a:lnTo>
                  <a:lnTo>
                    <a:pt x="37" y="158"/>
                  </a:lnTo>
                  <a:lnTo>
                    <a:pt x="20" y="143"/>
                  </a:lnTo>
                  <a:lnTo>
                    <a:pt x="8" y="123"/>
                  </a:lnTo>
                  <a:lnTo>
                    <a:pt x="0" y="101"/>
                  </a:lnTo>
                  <a:lnTo>
                    <a:pt x="0" y="78"/>
                  </a:lnTo>
                  <a:lnTo>
                    <a:pt x="6" y="55"/>
                  </a:lnTo>
                  <a:lnTo>
                    <a:pt x="17" y="36"/>
                  </a:lnTo>
                  <a:lnTo>
                    <a:pt x="35" y="20"/>
                  </a:lnTo>
                  <a:lnTo>
                    <a:pt x="55" y="8"/>
                  </a:lnTo>
                  <a:lnTo>
                    <a:pt x="78" y="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8628859" y="3297519"/>
            <a:ext cx="3730506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Activez vos bénéfices Azure jusqu’à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</a:rPr>
              <a:t>115€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de ressources mensuelles offertes</a:t>
            </a:r>
            <a:endParaRPr lang="fr-FR" sz="17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4259977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390118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526843" y="3541651"/>
            <a:ext cx="3264695" cy="1431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115</a:t>
            </a:r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/mois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x5 membres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x3 ans</a:t>
            </a:r>
          </a:p>
          <a:p>
            <a:r>
              <a:rPr lang="fr-FR" sz="17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=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4 175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 smtClean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7359" y="2397978"/>
            <a:ext cx="1688796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</a:t>
            </a:r>
            <a:r>
              <a:rPr lang="fr-FR" sz="1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azure.com</a:t>
            </a:r>
            <a:endParaRPr lang="fr-FR" sz="1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u="sng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4"/>
          <a:srcRect l="6694" b="11641"/>
          <a:stretch/>
        </p:blipFill>
        <p:spPr>
          <a:xfrm>
            <a:off x="5462153" y="5011953"/>
            <a:ext cx="1618221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1" name="Connecteur droit 60"/>
          <p:cNvCxnSpPr/>
          <p:nvPr/>
        </p:nvCxnSpPr>
        <p:spPr>
          <a:xfrm>
            <a:off x="4555342" y="4791590"/>
            <a:ext cx="360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5"/>
          <a:srcRect t="10665" r="640" b="3456"/>
          <a:stretch/>
        </p:blipFill>
        <p:spPr>
          <a:xfrm>
            <a:off x="5461263" y="2993206"/>
            <a:ext cx="1620000" cy="5760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9177875" y="2397978"/>
            <a:ext cx="2877839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http://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aka.ms/azurepourmsdn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89" y="4127576"/>
            <a:ext cx="3094322" cy="24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Flèche droite 64"/>
          <p:cNvSpPr/>
          <p:nvPr/>
        </p:nvSpPr>
        <p:spPr>
          <a:xfrm>
            <a:off x="224812" y="5360466"/>
            <a:ext cx="1098006" cy="684127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3177" y="3306329"/>
            <a:ext cx="3730506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150€ 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Sans engagement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4903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tous</a:t>
            </a:r>
          </a:p>
          <a:p>
            <a:pPr algn="ctr"/>
            <a:r>
              <a:rPr lang="fr-FR" sz="2400" b="1" dirty="0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Un mois d’essai offert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0810" y="2407646"/>
            <a:ext cx="3515888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000" lvl="1" indent="-342000"/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8"/>
              </a:rPr>
              <a:t>http://www.microsoft.com/bizspark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8"/>
              </a:rPr>
              <a:t>/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000" lvl="1" indent="-342000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422700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startups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sz="2400" b="1" dirty="0" err="1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Bizspark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585316" y="5356782"/>
            <a:ext cx="3570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cs typeface="Segoe UI" panose="020B0502040204020203" pitchFamily="34" charset="0"/>
            </a:endParaRPr>
          </a:p>
          <a:p>
            <a:r>
              <a:rPr lang="fr-FR" sz="1700" dirty="0" smtClean="0">
                <a:cs typeface="Segoe UI" panose="020B0502040204020203" pitchFamily="34" charset="0"/>
              </a:rPr>
              <a:t>=</a:t>
            </a:r>
            <a:r>
              <a:rPr lang="fr-FR" sz="1700" b="1" dirty="0" smtClean="0">
                <a:cs typeface="Segoe UI" panose="020B0502040204020203" pitchFamily="34" charset="0"/>
              </a:rPr>
              <a:t> 49 000€ </a:t>
            </a:r>
            <a:r>
              <a:rPr lang="fr-FR" sz="1700" dirty="0" smtClean="0">
                <a:cs typeface="Segoe UI" panose="020B0502040204020203" pitchFamily="34" charset="0"/>
              </a:rPr>
              <a:t>de ressources </a:t>
            </a:r>
            <a:r>
              <a:rPr lang="fr-FR" sz="1700" smtClean="0">
                <a:cs typeface="Segoe UI" panose="020B0502040204020203" pitchFamily="34" charset="0"/>
              </a:rPr>
              <a:t>offertes pendant un an</a:t>
            </a:r>
            <a:endParaRPr lang="fr-FR" sz="1700" dirty="0">
              <a:cs typeface="Segoe UI" panose="020B0502040204020203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66913" y="1409030"/>
            <a:ext cx="3620022" cy="867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abonnés </a:t>
            </a:r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MSDN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189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révolution ASP.NET 5 !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futur de .NET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grpSp>
        <p:nvGrpSpPr>
          <p:cNvPr id="9" name="Groupe 6"/>
          <p:cNvGrpSpPr/>
          <p:nvPr/>
        </p:nvGrpSpPr>
        <p:grpSpPr>
          <a:xfrm>
            <a:off x="10527743" y="1141056"/>
            <a:ext cx="1531714" cy="5381222"/>
            <a:chOff x="10076639" y="1202395"/>
            <a:chExt cx="1531714" cy="536492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124736" y="1202396"/>
              <a:ext cx="1483617" cy="5364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590" tIns="44798" rIns="89590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765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76639" y="1202395"/>
              <a:ext cx="1474314" cy="454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98"/>
              <a:r>
                <a:rPr lang="fr-FR" sz="2353" dirty="0" smtClean="0">
                  <a:solidFill>
                    <a:schemeClr val="bg1"/>
                  </a:solidFill>
                  <a:latin typeface="Segoe UI Light"/>
                </a:rPr>
                <a:t>Ouverture</a:t>
              </a:r>
              <a:endParaRPr lang="fr-FR" sz="2353" dirty="0">
                <a:solidFill>
                  <a:schemeClr val="bg1"/>
                </a:solidFill>
                <a:latin typeface="Segoe UI Light"/>
              </a:endParaRPr>
            </a:p>
          </p:txBody>
        </p:sp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953" y="1689363"/>
              <a:ext cx="1236120" cy="123612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67012" y="1120998"/>
            <a:ext cx="2145792" cy="886875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2015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98092" y="1137634"/>
            <a:ext cx="3996000" cy="390362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Applications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Clientes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8137" y="1141448"/>
            <a:ext cx="3996000" cy="3899808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Applications 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services Web</a:t>
            </a:r>
          </a:p>
        </p:txBody>
      </p:sp>
      <p:grpSp>
        <p:nvGrpSpPr>
          <p:cNvPr id="16" name="Group 56"/>
          <p:cNvGrpSpPr/>
          <p:nvPr/>
        </p:nvGrpSpPr>
        <p:grpSpPr>
          <a:xfrm>
            <a:off x="2703611" y="5655921"/>
            <a:ext cx="386841" cy="316158"/>
            <a:chOff x="9061629" y="5706715"/>
            <a:chExt cx="380421" cy="310912"/>
          </a:xfrm>
        </p:grpSpPr>
        <p:sp>
          <p:nvSpPr>
            <p:cNvPr id="17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grpSp>
        <p:nvGrpSpPr>
          <p:cNvPr id="20" name="Groupe 44"/>
          <p:cNvGrpSpPr/>
          <p:nvPr/>
        </p:nvGrpSpPr>
        <p:grpSpPr>
          <a:xfrm>
            <a:off x="2293286" y="5009430"/>
            <a:ext cx="8309194" cy="1512848"/>
            <a:chOff x="743712" y="2773452"/>
            <a:chExt cx="8588346" cy="1761972"/>
          </a:xfrm>
        </p:grpSpPr>
        <p:grpSp>
          <p:nvGrpSpPr>
            <p:cNvPr id="21" name="Groupe 45"/>
            <p:cNvGrpSpPr/>
            <p:nvPr/>
          </p:nvGrpSpPr>
          <p:grpSpPr>
            <a:xfrm>
              <a:off x="743712" y="2773452"/>
              <a:ext cx="8436864" cy="1761972"/>
              <a:chOff x="743712" y="2773452"/>
              <a:chExt cx="8436864" cy="176197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743712" y="2914983"/>
                <a:ext cx="8436864" cy="16204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0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ZoneTexte 49"/>
              <p:cNvSpPr txBox="1"/>
              <p:nvPr/>
            </p:nvSpPr>
            <p:spPr>
              <a:xfrm>
                <a:off x="781458" y="2773452"/>
                <a:ext cx="2048256" cy="79577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800" dirty="0" smtClean="0">
                    <a:solidFill>
                      <a:schemeClr val="bg1"/>
                    </a:solidFill>
                    <a:latin typeface="+mj-lt"/>
                  </a:rPr>
                  <a:t>Commun</a:t>
                </a:r>
              </a:p>
            </p:txBody>
          </p:sp>
          <p:sp>
            <p:nvSpPr>
              <p:cNvPr id="26" name="ZoneTexte 50"/>
              <p:cNvSpPr txBox="1"/>
              <p:nvPr/>
            </p:nvSpPr>
            <p:spPr>
              <a:xfrm>
                <a:off x="1451302" y="3237544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err="1" smtClean="0">
                    <a:solidFill>
                      <a:schemeClr val="bg1"/>
                    </a:solidFill>
                  </a:rPr>
                  <a:t>Runtime</a:t>
                </a:r>
                <a:endParaRPr lang="fr-FR" sz="2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ZoneTexte 51"/>
              <p:cNvSpPr txBox="1"/>
              <p:nvPr/>
            </p:nvSpPr>
            <p:spPr>
              <a:xfrm>
                <a:off x="4130679" y="3260306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Compilateurs</a:t>
                </a:r>
              </a:p>
            </p:txBody>
          </p:sp>
          <p:sp>
            <p:nvSpPr>
              <p:cNvPr id="28" name="ZoneTexte 52"/>
              <p:cNvSpPr txBox="1"/>
              <p:nvPr/>
            </p:nvSpPr>
            <p:spPr>
              <a:xfrm>
                <a:off x="6920796" y="3237544"/>
                <a:ext cx="2048256" cy="66673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Packages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89839" y="3775868"/>
                <a:ext cx="1985461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Next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</a:t>
                </a: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gen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JIT 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(“</a:t>
                </a:r>
                <a:r>
                  <a:rPr lang="fr-FR" sz="1000" dirty="0" err="1" smtClean="0">
                    <a:solidFill>
                      <a:schemeClr val="bg1"/>
                    </a:solidFill>
                    <a:latin typeface="Segoe UI Light"/>
                  </a:rPr>
                  <a:t>RyuJIT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SIMD (Données en parallèle)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24708" y="3775868"/>
                <a:ext cx="2231136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NET Compiler Platform (“</a:t>
                </a:r>
                <a:r>
                  <a:rPr lang="fr-FR" sz="1100" dirty="0" err="1">
                    <a:solidFill>
                      <a:schemeClr val="bg1"/>
                    </a:solidFill>
                    <a:latin typeface="Segoe UI Light"/>
                  </a:rPr>
                  <a:t>Roslyn</a:t>
                </a: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Innovation des langages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100922" y="3775868"/>
              <a:ext cx="2231136" cy="5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</a:t>
              </a: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.NET </a:t>
              </a: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Core 5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Framework 4.6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sp>
        <p:nvSpPr>
          <p:cNvPr id="42" name="Freeform 10"/>
          <p:cNvSpPr>
            <a:spLocks noEditPoints="1"/>
          </p:cNvSpPr>
          <p:nvPr/>
        </p:nvSpPr>
        <p:spPr bwMode="black">
          <a:xfrm>
            <a:off x="6722796" y="1397020"/>
            <a:ext cx="382672" cy="242372"/>
          </a:xfrm>
          <a:custGeom>
            <a:avLst/>
            <a:gdLst>
              <a:gd name="T0" fmla="*/ 401 w 672"/>
              <a:gd name="T1" fmla="*/ 114 h 402"/>
              <a:gd name="T2" fmla="*/ 545 w 672"/>
              <a:gd name="T3" fmla="*/ 258 h 402"/>
              <a:gd name="T4" fmla="*/ 401 w 672"/>
              <a:gd name="T5" fmla="*/ 402 h 402"/>
              <a:gd name="T6" fmla="*/ 401 w 672"/>
              <a:gd name="T7" fmla="*/ 402 h 402"/>
              <a:gd name="T8" fmla="*/ 401 w 672"/>
              <a:gd name="T9" fmla="*/ 402 h 402"/>
              <a:gd name="T10" fmla="*/ 96 w 672"/>
              <a:gd name="T11" fmla="*/ 402 h 402"/>
              <a:gd name="T12" fmla="*/ 96 w 672"/>
              <a:gd name="T13" fmla="*/ 402 h 402"/>
              <a:gd name="T14" fmla="*/ 90 w 672"/>
              <a:gd name="T15" fmla="*/ 402 h 402"/>
              <a:gd name="T16" fmla="*/ 90 w 672"/>
              <a:gd name="T17" fmla="*/ 402 h 402"/>
              <a:gd name="T18" fmla="*/ 89 w 672"/>
              <a:gd name="T19" fmla="*/ 402 h 402"/>
              <a:gd name="T20" fmla="*/ 0 w 672"/>
              <a:gd name="T21" fmla="*/ 314 h 402"/>
              <a:gd name="T22" fmla="*/ 89 w 672"/>
              <a:gd name="T23" fmla="*/ 225 h 402"/>
              <a:gd name="T24" fmla="*/ 124 w 672"/>
              <a:gd name="T25" fmla="*/ 233 h 402"/>
              <a:gd name="T26" fmla="*/ 226 w 672"/>
              <a:gd name="T27" fmla="*/ 171 h 402"/>
              <a:gd name="T28" fmla="*/ 278 w 672"/>
              <a:gd name="T29" fmla="*/ 184 h 402"/>
              <a:gd name="T30" fmla="*/ 401 w 672"/>
              <a:gd name="T31" fmla="*/ 114 h 402"/>
              <a:gd name="T32" fmla="*/ 544 w 672"/>
              <a:gd name="T33" fmla="*/ 0 h 402"/>
              <a:gd name="T34" fmla="*/ 672 w 672"/>
              <a:gd name="T35" fmla="*/ 128 h 402"/>
              <a:gd name="T36" fmla="*/ 557 w 672"/>
              <a:gd name="T37" fmla="*/ 255 h 402"/>
              <a:gd name="T38" fmla="*/ 557 w 672"/>
              <a:gd name="T39" fmla="*/ 253 h 402"/>
              <a:gd name="T40" fmla="*/ 403 w 672"/>
              <a:gd name="T41" fmla="*/ 100 h 402"/>
              <a:gd name="T42" fmla="*/ 273 w 672"/>
              <a:gd name="T43" fmla="*/ 171 h 402"/>
              <a:gd name="T44" fmla="*/ 229 w 672"/>
              <a:gd name="T45" fmla="*/ 159 h 402"/>
              <a:gd name="T46" fmla="*/ 192 w 672"/>
              <a:gd name="T47" fmla="*/ 168 h 402"/>
              <a:gd name="T48" fmla="*/ 265 w 672"/>
              <a:gd name="T49" fmla="*/ 104 h 402"/>
              <a:gd name="T50" fmla="*/ 295 w 672"/>
              <a:gd name="T51" fmla="*/ 111 h 402"/>
              <a:gd name="T52" fmla="*/ 387 w 672"/>
              <a:gd name="T53" fmla="*/ 53 h 402"/>
              <a:gd name="T54" fmla="*/ 433 w 672"/>
              <a:gd name="T55" fmla="*/ 65 h 402"/>
              <a:gd name="T56" fmla="*/ 544 w 672"/>
              <a:gd name="T5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2" h="402">
                <a:moveTo>
                  <a:pt x="401" y="114"/>
                </a:moveTo>
                <a:cubicBezTo>
                  <a:pt x="481" y="114"/>
                  <a:pt x="545" y="178"/>
                  <a:pt x="545" y="258"/>
                </a:cubicBezTo>
                <a:cubicBezTo>
                  <a:pt x="545" y="338"/>
                  <a:pt x="48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89" y="402"/>
                  <a:pt x="89" y="402"/>
                </a:cubicBezTo>
                <a:cubicBezTo>
                  <a:pt x="40" y="402"/>
                  <a:pt x="0" y="363"/>
                  <a:pt x="0" y="314"/>
                </a:cubicBezTo>
                <a:cubicBezTo>
                  <a:pt x="0" y="265"/>
                  <a:pt x="40" y="225"/>
                  <a:pt x="89" y="225"/>
                </a:cubicBezTo>
                <a:cubicBezTo>
                  <a:pt x="102" y="225"/>
                  <a:pt x="114" y="228"/>
                  <a:pt x="124" y="233"/>
                </a:cubicBezTo>
                <a:cubicBezTo>
                  <a:pt x="143" y="196"/>
                  <a:pt x="181" y="171"/>
                  <a:pt x="226" y="171"/>
                </a:cubicBezTo>
                <a:cubicBezTo>
                  <a:pt x="244" y="171"/>
                  <a:pt x="262" y="176"/>
                  <a:pt x="278" y="184"/>
                </a:cubicBezTo>
                <a:cubicBezTo>
                  <a:pt x="303" y="142"/>
                  <a:pt x="349" y="114"/>
                  <a:pt x="401" y="114"/>
                </a:cubicBezTo>
                <a:close/>
                <a:moveTo>
                  <a:pt x="544" y="0"/>
                </a:moveTo>
                <a:cubicBezTo>
                  <a:pt x="615" y="0"/>
                  <a:pt x="672" y="57"/>
                  <a:pt x="672" y="128"/>
                </a:cubicBezTo>
                <a:cubicBezTo>
                  <a:pt x="672" y="194"/>
                  <a:pt x="622" y="249"/>
                  <a:pt x="557" y="255"/>
                </a:cubicBezTo>
                <a:cubicBezTo>
                  <a:pt x="557" y="253"/>
                  <a:pt x="557" y="253"/>
                  <a:pt x="557" y="253"/>
                </a:cubicBezTo>
                <a:cubicBezTo>
                  <a:pt x="557" y="168"/>
                  <a:pt x="488" y="100"/>
                  <a:pt x="403" y="100"/>
                </a:cubicBezTo>
                <a:cubicBezTo>
                  <a:pt x="348" y="100"/>
                  <a:pt x="300" y="128"/>
                  <a:pt x="273" y="171"/>
                </a:cubicBezTo>
                <a:cubicBezTo>
                  <a:pt x="260" y="163"/>
                  <a:pt x="245" y="159"/>
                  <a:pt x="229" y="159"/>
                </a:cubicBezTo>
                <a:cubicBezTo>
                  <a:pt x="216" y="159"/>
                  <a:pt x="203" y="162"/>
                  <a:pt x="192" y="168"/>
                </a:cubicBezTo>
                <a:cubicBezTo>
                  <a:pt x="196" y="132"/>
                  <a:pt x="227" y="104"/>
                  <a:pt x="265" y="104"/>
                </a:cubicBezTo>
                <a:cubicBezTo>
                  <a:pt x="275" y="104"/>
                  <a:pt x="286" y="106"/>
                  <a:pt x="295" y="111"/>
                </a:cubicBezTo>
                <a:cubicBezTo>
                  <a:pt x="311" y="77"/>
                  <a:pt x="346" y="53"/>
                  <a:pt x="387" y="53"/>
                </a:cubicBezTo>
                <a:cubicBezTo>
                  <a:pt x="403" y="53"/>
                  <a:pt x="419" y="57"/>
                  <a:pt x="433" y="65"/>
                </a:cubicBezTo>
                <a:cubicBezTo>
                  <a:pt x="455" y="26"/>
                  <a:pt x="496" y="0"/>
                  <a:pt x="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35" tIns="34968" rIns="69935" bIns="34968" numCol="1" anchor="t" anchorCtr="0" compatLnSpc="1">
            <a:prstTxWarp prst="textNoShape">
              <a:avLst/>
            </a:prstTxWarp>
          </a:bodyPr>
          <a:lstStyle/>
          <a:p>
            <a:pPr defTabSz="699313"/>
            <a:endParaRPr lang="fr-FR" sz="1376" dirty="0">
              <a:solidFill>
                <a:schemeClr val="bg1"/>
              </a:solidFill>
              <a:cs typeface="Segoe UI Light" pitchFamily="34" charset="0"/>
            </a:endParaRPr>
          </a:p>
        </p:txBody>
      </p:sp>
      <p:grpSp>
        <p:nvGrpSpPr>
          <p:cNvPr id="43" name="Group 2"/>
          <p:cNvGrpSpPr>
            <a:grpSpLocks noChangeAspect="1"/>
          </p:cNvGrpSpPr>
          <p:nvPr/>
        </p:nvGrpSpPr>
        <p:grpSpPr>
          <a:xfrm>
            <a:off x="6993723" y="1631430"/>
            <a:ext cx="287096" cy="301285"/>
            <a:chOff x="2870057" y="3971122"/>
            <a:chExt cx="478391" cy="502036"/>
          </a:xfrm>
        </p:grpSpPr>
        <p:pic>
          <p:nvPicPr>
            <p:cNvPr id="44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3077831" y="3979427"/>
              <a:ext cx="270617" cy="428478"/>
            </a:xfrm>
            <a:prstGeom prst="rect">
              <a:avLst/>
            </a:prstGeom>
            <a:noFill/>
          </p:spPr>
        </p:pic>
        <p:pic>
          <p:nvPicPr>
            <p:cNvPr id="45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2870057" y="3971122"/>
              <a:ext cx="317075" cy="502036"/>
            </a:xfrm>
            <a:prstGeom prst="rect">
              <a:avLst/>
            </a:prstGeom>
            <a:noFill/>
          </p:spPr>
        </p:pic>
      </p:grpSp>
      <p:grpSp>
        <p:nvGrpSpPr>
          <p:cNvPr id="6" name="Group 5"/>
          <p:cNvGrpSpPr/>
          <p:nvPr/>
        </p:nvGrpSpPr>
        <p:grpSpPr>
          <a:xfrm>
            <a:off x="72436" y="3320256"/>
            <a:ext cx="10460928" cy="1774400"/>
            <a:chOff x="72436" y="3320256"/>
            <a:chExt cx="10460928" cy="17744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72436" y="3320984"/>
              <a:ext cx="10376108" cy="1658341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.NET Core 5</a:t>
              </a:r>
            </a:p>
          </p:txBody>
        </p:sp>
        <p:sp>
          <p:nvSpPr>
            <p:cNvPr id="46" name="ZoneTexte 79"/>
            <p:cNvSpPr txBox="1"/>
            <p:nvPr/>
          </p:nvSpPr>
          <p:spPr>
            <a:xfrm>
              <a:off x="2329804" y="3320256"/>
              <a:ext cx="3775991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.NET Native (Windows 10)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les appareils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Compilation native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</a:t>
              </a:r>
              <a:r>
                <a:rPr lang="fr-FR" sz="1600" dirty="0" smtClean="0">
                  <a:solidFill>
                    <a:schemeClr val="bg1"/>
                  </a:solidFill>
                </a:rPr>
                <a:t>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tous les appareils</a:t>
              </a:r>
            </a:p>
          </p:txBody>
        </p:sp>
        <p:sp>
          <p:nvSpPr>
            <p:cNvPr id="47" name="ZoneTexte 80"/>
            <p:cNvSpPr txBox="1"/>
            <p:nvPr/>
          </p:nvSpPr>
          <p:spPr>
            <a:xfrm>
              <a:off x="6506269" y="3328019"/>
              <a:ext cx="4027095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ASP.NET </a:t>
              </a:r>
              <a:r>
                <a:rPr lang="fr-FR" sz="2000" b="1" dirty="0">
                  <a:solidFill>
                    <a:schemeClr val="bg1"/>
                  </a:solidFill>
                </a:rPr>
                <a:t>Core 5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 cloud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Haut débit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</a:t>
              </a:r>
              <a:r>
                <a:rPr lang="fr-FR" sz="1600" dirty="0" smtClean="0">
                  <a:solidFill>
                    <a:schemeClr val="bg1"/>
                  </a:solidFill>
                </a:rPr>
                <a:t>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toutes les plateformes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11" y="2185029"/>
            <a:ext cx="10381533" cy="1018122"/>
            <a:chOff x="67011" y="2185029"/>
            <a:chExt cx="10381533" cy="1018122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7011" y="2186436"/>
              <a:ext cx="10381533" cy="1016715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Framework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.NET 4.6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283051" y="2191781"/>
              <a:ext cx="4000805" cy="101098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1900" dirty="0">
                  <a:solidFill>
                    <a:schemeClr val="bg1"/>
                  </a:solidFill>
                </a:rPr>
                <a:t>Windows Store, </a:t>
              </a:r>
              <a:r>
                <a:rPr lang="fr-FR" sz="1900" dirty="0" smtClean="0">
                  <a:solidFill>
                    <a:schemeClr val="bg1"/>
                  </a:solidFill>
                </a:rPr>
                <a:t>WPF, </a:t>
              </a:r>
              <a:r>
                <a:rPr lang="fr-FR" sz="1900" dirty="0">
                  <a:solidFill>
                    <a:schemeClr val="bg1"/>
                  </a:solidFill>
                </a:rPr>
                <a:t>Windows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Windows Phone, Console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apps</a:t>
              </a:r>
              <a:r>
                <a:rPr lang="fr-FR" sz="1900" dirty="0" smtClean="0">
                  <a:solidFill>
                    <a:schemeClr val="bg1"/>
                  </a:solidFill>
                </a:rPr>
                <a:t>.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473645" y="2185029"/>
              <a:ext cx="3974899" cy="10177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1900" dirty="0" smtClean="0">
                  <a:solidFill>
                    <a:schemeClr val="bg1"/>
                  </a:solidFill>
                </a:rPr>
                <a:t>ASP.NET 5 et ASP.NET 4.6 (Web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MVC, Web API, Web Pages,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SignalR</a:t>
              </a:r>
              <a:r>
                <a:rPr lang="fr-FR" sz="1900" dirty="0" smtClean="0">
                  <a:solidFill>
                    <a:schemeClr val="bg1"/>
                  </a:solidFill>
                </a:rPr>
                <a:t>), WCF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694981" y="1428480"/>
            <a:ext cx="402166" cy="486347"/>
            <a:chOff x="5629324" y="1943735"/>
            <a:chExt cx="361650" cy="424795"/>
          </a:xfrm>
          <a:solidFill>
            <a:srgbClr val="FFFFFF"/>
          </a:solidFill>
        </p:grpSpPr>
        <p:sp>
          <p:nvSpPr>
            <p:cNvPr id="66" name="Freeform 626"/>
            <p:cNvSpPr>
              <a:spLocks noChangeAspect="1" noEditPoints="1"/>
            </p:cNvSpPr>
            <p:nvPr/>
          </p:nvSpPr>
          <p:spPr bwMode="auto">
            <a:xfrm>
              <a:off x="5629324" y="2131516"/>
              <a:ext cx="361650" cy="237014"/>
            </a:xfrm>
            <a:custGeom>
              <a:avLst/>
              <a:gdLst>
                <a:gd name="T0" fmla="*/ 340 w 400"/>
                <a:gd name="T1" fmla="*/ 0 h 214"/>
                <a:gd name="T2" fmla="*/ 61 w 400"/>
                <a:gd name="T3" fmla="*/ 0 h 214"/>
                <a:gd name="T4" fmla="*/ 51 w 400"/>
                <a:gd name="T5" fmla="*/ 10 h 214"/>
                <a:gd name="T6" fmla="*/ 51 w 400"/>
                <a:gd name="T7" fmla="*/ 181 h 214"/>
                <a:gd name="T8" fmla="*/ 61 w 400"/>
                <a:gd name="T9" fmla="*/ 191 h 214"/>
                <a:gd name="T10" fmla="*/ 340 w 400"/>
                <a:gd name="T11" fmla="*/ 191 h 214"/>
                <a:gd name="T12" fmla="*/ 350 w 400"/>
                <a:gd name="T13" fmla="*/ 181 h 214"/>
                <a:gd name="T14" fmla="*/ 350 w 400"/>
                <a:gd name="T15" fmla="*/ 10 h 214"/>
                <a:gd name="T16" fmla="*/ 340 w 400"/>
                <a:gd name="T17" fmla="*/ 0 h 214"/>
                <a:gd name="T18" fmla="*/ 337 w 400"/>
                <a:gd name="T19" fmla="*/ 179 h 214"/>
                <a:gd name="T20" fmla="*/ 64 w 400"/>
                <a:gd name="T21" fmla="*/ 179 h 214"/>
                <a:gd name="T22" fmla="*/ 64 w 400"/>
                <a:gd name="T23" fmla="*/ 11 h 214"/>
                <a:gd name="T24" fmla="*/ 337 w 400"/>
                <a:gd name="T25" fmla="*/ 11 h 214"/>
                <a:gd name="T26" fmla="*/ 337 w 400"/>
                <a:gd name="T27" fmla="*/ 179 h 214"/>
                <a:gd name="T28" fmla="*/ 228 w 400"/>
                <a:gd name="T29" fmla="*/ 198 h 214"/>
                <a:gd name="T30" fmla="*/ 228 w 400"/>
                <a:gd name="T31" fmla="*/ 200 h 214"/>
                <a:gd name="T32" fmla="*/ 224 w 400"/>
                <a:gd name="T33" fmla="*/ 203 h 214"/>
                <a:gd name="T34" fmla="*/ 177 w 400"/>
                <a:gd name="T35" fmla="*/ 203 h 214"/>
                <a:gd name="T36" fmla="*/ 173 w 400"/>
                <a:gd name="T37" fmla="*/ 200 h 214"/>
                <a:gd name="T38" fmla="*/ 173 w 400"/>
                <a:gd name="T39" fmla="*/ 198 h 214"/>
                <a:gd name="T40" fmla="*/ 0 w 400"/>
                <a:gd name="T41" fmla="*/ 198 h 214"/>
                <a:gd name="T42" fmla="*/ 0 w 400"/>
                <a:gd name="T43" fmla="*/ 208 h 214"/>
                <a:gd name="T44" fmla="*/ 13 w 400"/>
                <a:gd name="T45" fmla="*/ 214 h 214"/>
                <a:gd name="T46" fmla="*/ 13 w 400"/>
                <a:gd name="T47" fmla="*/ 214 h 214"/>
                <a:gd name="T48" fmla="*/ 387 w 400"/>
                <a:gd name="T49" fmla="*/ 214 h 214"/>
                <a:gd name="T50" fmla="*/ 387 w 400"/>
                <a:gd name="T51" fmla="*/ 214 h 214"/>
                <a:gd name="T52" fmla="*/ 400 w 400"/>
                <a:gd name="T53" fmla="*/ 208 h 214"/>
                <a:gd name="T54" fmla="*/ 400 w 400"/>
                <a:gd name="T55" fmla="*/ 198 h 214"/>
                <a:gd name="T56" fmla="*/ 228 w 400"/>
                <a:gd name="T57" fmla="*/ 19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0" h="214">
                  <a:moveTo>
                    <a:pt x="34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6" y="0"/>
                    <a:pt x="51" y="4"/>
                    <a:pt x="51" y="1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7"/>
                    <a:pt x="56" y="191"/>
                    <a:pt x="61" y="191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6" y="191"/>
                    <a:pt x="350" y="187"/>
                    <a:pt x="350" y="181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4"/>
                    <a:pt x="346" y="0"/>
                    <a:pt x="340" y="0"/>
                  </a:cubicBezTo>
                  <a:close/>
                  <a:moveTo>
                    <a:pt x="337" y="179"/>
                  </a:moveTo>
                  <a:cubicBezTo>
                    <a:pt x="64" y="179"/>
                    <a:pt x="64" y="179"/>
                    <a:pt x="64" y="179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179"/>
                    <a:pt x="337" y="179"/>
                    <a:pt x="337" y="179"/>
                  </a:cubicBezTo>
                  <a:close/>
                  <a:moveTo>
                    <a:pt x="228" y="198"/>
                  </a:moveTo>
                  <a:cubicBezTo>
                    <a:pt x="228" y="200"/>
                    <a:pt x="228" y="200"/>
                    <a:pt x="228" y="200"/>
                  </a:cubicBezTo>
                  <a:cubicBezTo>
                    <a:pt x="228" y="202"/>
                    <a:pt x="226" y="203"/>
                    <a:pt x="224" y="203"/>
                  </a:cubicBezTo>
                  <a:cubicBezTo>
                    <a:pt x="177" y="203"/>
                    <a:pt x="177" y="203"/>
                    <a:pt x="177" y="203"/>
                  </a:cubicBezTo>
                  <a:cubicBezTo>
                    <a:pt x="175" y="203"/>
                    <a:pt x="173" y="202"/>
                    <a:pt x="173" y="200"/>
                  </a:cubicBezTo>
                  <a:cubicBezTo>
                    <a:pt x="173" y="198"/>
                    <a:pt x="173" y="198"/>
                    <a:pt x="173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9" y="214"/>
                    <a:pt x="13" y="214"/>
                  </a:cubicBezTo>
                  <a:cubicBezTo>
                    <a:pt x="13" y="214"/>
                    <a:pt x="13" y="214"/>
                    <a:pt x="13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91" y="214"/>
                    <a:pt x="400" y="208"/>
                    <a:pt x="400" y="208"/>
                  </a:cubicBezTo>
                  <a:cubicBezTo>
                    <a:pt x="400" y="198"/>
                    <a:pt x="400" y="198"/>
                    <a:pt x="400" y="198"/>
                  </a:cubicBezTo>
                  <a:lnTo>
                    <a:pt x="228" y="1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9" b="1" i="0" u="none" strike="noStrike" kern="0" cap="none" spc="0" normalizeH="0" baseline="0" noProof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"/>
            <p:cNvSpPr>
              <a:spLocks noChangeAspect="1"/>
            </p:cNvSpPr>
            <p:nvPr/>
          </p:nvSpPr>
          <p:spPr bwMode="black">
            <a:xfrm rot="16200000">
              <a:off x="5800120" y="1903594"/>
              <a:ext cx="143147" cy="227679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0859" rIns="61717" bIns="3085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55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-91" normalizeH="0" baseline="0" noProof="0" dirty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Freeform 138"/>
            <p:cNvSpPr>
              <a:spLocks noChangeAspect="1" noEditPoints="1"/>
            </p:cNvSpPr>
            <p:nvPr/>
          </p:nvSpPr>
          <p:spPr bwMode="auto">
            <a:xfrm>
              <a:off x="5654435" y="1943735"/>
              <a:ext cx="74991" cy="145272"/>
            </a:xfrm>
            <a:custGeom>
              <a:avLst/>
              <a:gdLst>
                <a:gd name="T0" fmla="*/ 427 w 463"/>
                <a:gd name="T1" fmla="*/ 0 h 773"/>
                <a:gd name="T2" fmla="*/ 42 w 463"/>
                <a:gd name="T3" fmla="*/ 0 h 773"/>
                <a:gd name="T4" fmla="*/ 0 w 463"/>
                <a:gd name="T5" fmla="*/ 35 h 773"/>
                <a:gd name="T6" fmla="*/ 0 w 463"/>
                <a:gd name="T7" fmla="*/ 733 h 773"/>
                <a:gd name="T8" fmla="*/ 42 w 463"/>
                <a:gd name="T9" fmla="*/ 773 h 773"/>
                <a:gd name="T10" fmla="*/ 427 w 463"/>
                <a:gd name="T11" fmla="*/ 773 h 773"/>
                <a:gd name="T12" fmla="*/ 463 w 463"/>
                <a:gd name="T13" fmla="*/ 733 h 773"/>
                <a:gd name="T14" fmla="*/ 463 w 463"/>
                <a:gd name="T15" fmla="*/ 35 h 773"/>
                <a:gd name="T16" fmla="*/ 427 w 463"/>
                <a:gd name="T17" fmla="*/ 0 h 773"/>
                <a:gd name="T18" fmla="*/ 152 w 463"/>
                <a:gd name="T19" fmla="*/ 730 h 773"/>
                <a:gd name="T20" fmla="*/ 139 w 463"/>
                <a:gd name="T21" fmla="*/ 743 h 773"/>
                <a:gd name="T22" fmla="*/ 112 w 463"/>
                <a:gd name="T23" fmla="*/ 743 h 773"/>
                <a:gd name="T24" fmla="*/ 99 w 463"/>
                <a:gd name="T25" fmla="*/ 730 h 773"/>
                <a:gd name="T26" fmla="*/ 99 w 463"/>
                <a:gd name="T27" fmla="*/ 722 h 773"/>
                <a:gd name="T28" fmla="*/ 112 w 463"/>
                <a:gd name="T29" fmla="*/ 709 h 773"/>
                <a:gd name="T30" fmla="*/ 139 w 463"/>
                <a:gd name="T31" fmla="*/ 709 h 773"/>
                <a:gd name="T32" fmla="*/ 152 w 463"/>
                <a:gd name="T33" fmla="*/ 722 h 773"/>
                <a:gd name="T34" fmla="*/ 152 w 463"/>
                <a:gd name="T35" fmla="*/ 730 h 773"/>
                <a:gd name="T36" fmla="*/ 263 w 463"/>
                <a:gd name="T37" fmla="*/ 724 h 773"/>
                <a:gd name="T38" fmla="*/ 247 w 463"/>
                <a:gd name="T39" fmla="*/ 743 h 773"/>
                <a:gd name="T40" fmla="*/ 219 w 463"/>
                <a:gd name="T41" fmla="*/ 743 h 773"/>
                <a:gd name="T42" fmla="*/ 202 w 463"/>
                <a:gd name="T43" fmla="*/ 724 h 773"/>
                <a:gd name="T44" fmla="*/ 202 w 463"/>
                <a:gd name="T45" fmla="*/ 716 h 773"/>
                <a:gd name="T46" fmla="*/ 219 w 463"/>
                <a:gd name="T47" fmla="*/ 699 h 773"/>
                <a:gd name="T48" fmla="*/ 247 w 463"/>
                <a:gd name="T49" fmla="*/ 699 h 773"/>
                <a:gd name="T50" fmla="*/ 263 w 463"/>
                <a:gd name="T51" fmla="*/ 716 h 773"/>
                <a:gd name="T52" fmla="*/ 263 w 463"/>
                <a:gd name="T53" fmla="*/ 724 h 773"/>
                <a:gd name="T54" fmla="*/ 366 w 463"/>
                <a:gd name="T55" fmla="*/ 730 h 773"/>
                <a:gd name="T56" fmla="*/ 354 w 463"/>
                <a:gd name="T57" fmla="*/ 743 h 773"/>
                <a:gd name="T58" fmla="*/ 326 w 463"/>
                <a:gd name="T59" fmla="*/ 743 h 773"/>
                <a:gd name="T60" fmla="*/ 314 w 463"/>
                <a:gd name="T61" fmla="*/ 730 h 773"/>
                <a:gd name="T62" fmla="*/ 314 w 463"/>
                <a:gd name="T63" fmla="*/ 722 h 773"/>
                <a:gd name="T64" fmla="*/ 326 w 463"/>
                <a:gd name="T65" fmla="*/ 709 h 773"/>
                <a:gd name="T66" fmla="*/ 354 w 463"/>
                <a:gd name="T67" fmla="*/ 709 h 773"/>
                <a:gd name="T68" fmla="*/ 366 w 463"/>
                <a:gd name="T69" fmla="*/ 722 h 773"/>
                <a:gd name="T70" fmla="*/ 366 w 463"/>
                <a:gd name="T71" fmla="*/ 730 h 773"/>
                <a:gd name="T72" fmla="*/ 417 w 463"/>
                <a:gd name="T73" fmla="*/ 644 h 773"/>
                <a:gd name="T74" fmla="*/ 394 w 463"/>
                <a:gd name="T75" fmla="*/ 671 h 773"/>
                <a:gd name="T76" fmla="*/ 74 w 463"/>
                <a:gd name="T77" fmla="*/ 671 h 773"/>
                <a:gd name="T78" fmla="*/ 49 w 463"/>
                <a:gd name="T79" fmla="*/ 644 h 773"/>
                <a:gd name="T80" fmla="*/ 49 w 463"/>
                <a:gd name="T81" fmla="*/ 67 h 773"/>
                <a:gd name="T82" fmla="*/ 74 w 463"/>
                <a:gd name="T83" fmla="*/ 46 h 773"/>
                <a:gd name="T84" fmla="*/ 394 w 463"/>
                <a:gd name="T85" fmla="*/ 46 h 773"/>
                <a:gd name="T86" fmla="*/ 417 w 463"/>
                <a:gd name="T87" fmla="*/ 67 h 773"/>
                <a:gd name="T88" fmla="*/ 417 w 463"/>
                <a:gd name="T89" fmla="*/ 64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773">
                  <a:moveTo>
                    <a:pt x="42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7"/>
                    <a:pt x="0" y="35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56"/>
                    <a:pt x="17" y="773"/>
                    <a:pt x="42" y="773"/>
                  </a:cubicBezTo>
                  <a:cubicBezTo>
                    <a:pt x="427" y="773"/>
                    <a:pt x="427" y="773"/>
                    <a:pt x="427" y="773"/>
                  </a:cubicBezTo>
                  <a:cubicBezTo>
                    <a:pt x="448" y="773"/>
                    <a:pt x="463" y="756"/>
                    <a:pt x="463" y="733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3" y="19"/>
                    <a:pt x="451" y="0"/>
                    <a:pt x="427" y="0"/>
                  </a:cubicBezTo>
                  <a:close/>
                  <a:moveTo>
                    <a:pt x="152" y="730"/>
                  </a:moveTo>
                  <a:cubicBezTo>
                    <a:pt x="152" y="737"/>
                    <a:pt x="146" y="743"/>
                    <a:pt x="139" y="743"/>
                  </a:cubicBezTo>
                  <a:cubicBezTo>
                    <a:pt x="112" y="743"/>
                    <a:pt x="112" y="743"/>
                    <a:pt x="112" y="743"/>
                  </a:cubicBezTo>
                  <a:cubicBezTo>
                    <a:pt x="106" y="743"/>
                    <a:pt x="99" y="737"/>
                    <a:pt x="99" y="730"/>
                  </a:cubicBezTo>
                  <a:cubicBezTo>
                    <a:pt x="99" y="722"/>
                    <a:pt x="99" y="722"/>
                    <a:pt x="99" y="722"/>
                  </a:cubicBezTo>
                  <a:cubicBezTo>
                    <a:pt x="99" y="714"/>
                    <a:pt x="106" y="709"/>
                    <a:pt x="112" y="709"/>
                  </a:cubicBezTo>
                  <a:cubicBezTo>
                    <a:pt x="139" y="709"/>
                    <a:pt x="139" y="709"/>
                    <a:pt x="139" y="709"/>
                  </a:cubicBezTo>
                  <a:cubicBezTo>
                    <a:pt x="146" y="709"/>
                    <a:pt x="152" y="714"/>
                    <a:pt x="152" y="722"/>
                  </a:cubicBezTo>
                  <a:cubicBezTo>
                    <a:pt x="152" y="730"/>
                    <a:pt x="152" y="730"/>
                    <a:pt x="152" y="730"/>
                  </a:cubicBezTo>
                  <a:close/>
                  <a:moveTo>
                    <a:pt x="263" y="724"/>
                  </a:moveTo>
                  <a:cubicBezTo>
                    <a:pt x="263" y="735"/>
                    <a:pt x="255" y="743"/>
                    <a:pt x="247" y="743"/>
                  </a:cubicBezTo>
                  <a:cubicBezTo>
                    <a:pt x="219" y="743"/>
                    <a:pt x="219" y="743"/>
                    <a:pt x="219" y="743"/>
                  </a:cubicBezTo>
                  <a:cubicBezTo>
                    <a:pt x="211" y="743"/>
                    <a:pt x="202" y="735"/>
                    <a:pt x="202" y="724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05"/>
                    <a:pt x="209" y="699"/>
                    <a:pt x="219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5" y="699"/>
                    <a:pt x="263" y="705"/>
                    <a:pt x="263" y="716"/>
                  </a:cubicBezTo>
                  <a:cubicBezTo>
                    <a:pt x="263" y="724"/>
                    <a:pt x="263" y="724"/>
                    <a:pt x="263" y="724"/>
                  </a:cubicBezTo>
                  <a:close/>
                  <a:moveTo>
                    <a:pt x="366" y="730"/>
                  </a:moveTo>
                  <a:cubicBezTo>
                    <a:pt x="366" y="737"/>
                    <a:pt x="360" y="743"/>
                    <a:pt x="354" y="743"/>
                  </a:cubicBezTo>
                  <a:cubicBezTo>
                    <a:pt x="326" y="743"/>
                    <a:pt x="326" y="743"/>
                    <a:pt x="326" y="743"/>
                  </a:cubicBezTo>
                  <a:cubicBezTo>
                    <a:pt x="320" y="743"/>
                    <a:pt x="314" y="737"/>
                    <a:pt x="314" y="730"/>
                  </a:cubicBezTo>
                  <a:cubicBezTo>
                    <a:pt x="314" y="722"/>
                    <a:pt x="314" y="722"/>
                    <a:pt x="314" y="722"/>
                  </a:cubicBezTo>
                  <a:cubicBezTo>
                    <a:pt x="314" y="714"/>
                    <a:pt x="320" y="709"/>
                    <a:pt x="326" y="709"/>
                  </a:cubicBezTo>
                  <a:cubicBezTo>
                    <a:pt x="354" y="709"/>
                    <a:pt x="354" y="709"/>
                    <a:pt x="354" y="709"/>
                  </a:cubicBezTo>
                  <a:cubicBezTo>
                    <a:pt x="360" y="709"/>
                    <a:pt x="366" y="714"/>
                    <a:pt x="366" y="722"/>
                  </a:cubicBezTo>
                  <a:cubicBezTo>
                    <a:pt x="366" y="730"/>
                    <a:pt x="366" y="730"/>
                    <a:pt x="366" y="730"/>
                  </a:cubicBezTo>
                  <a:close/>
                  <a:moveTo>
                    <a:pt x="417" y="644"/>
                  </a:moveTo>
                  <a:cubicBezTo>
                    <a:pt x="417" y="657"/>
                    <a:pt x="409" y="671"/>
                    <a:pt x="394" y="671"/>
                  </a:cubicBezTo>
                  <a:cubicBezTo>
                    <a:pt x="74" y="671"/>
                    <a:pt x="74" y="671"/>
                    <a:pt x="74" y="671"/>
                  </a:cubicBezTo>
                  <a:cubicBezTo>
                    <a:pt x="59" y="671"/>
                    <a:pt x="49" y="659"/>
                    <a:pt x="49" y="644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50"/>
                    <a:pt x="61" y="46"/>
                    <a:pt x="74" y="46"/>
                  </a:cubicBezTo>
                  <a:cubicBezTo>
                    <a:pt x="394" y="46"/>
                    <a:pt x="394" y="46"/>
                    <a:pt x="394" y="46"/>
                  </a:cubicBezTo>
                  <a:cubicBezTo>
                    <a:pt x="404" y="46"/>
                    <a:pt x="417" y="48"/>
                    <a:pt x="417" y="67"/>
                  </a:cubicBezTo>
                  <a:cubicBezTo>
                    <a:pt x="417" y="644"/>
                    <a:pt x="417" y="644"/>
                    <a:pt x="417" y="6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0" normalizeH="0" baseline="0" noProof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</p:grpSp>
      <p:sp>
        <p:nvSpPr>
          <p:cNvPr id="65" name="Oval 64"/>
          <p:cNvSpPr/>
          <p:nvPr/>
        </p:nvSpPr>
        <p:spPr bwMode="auto">
          <a:xfrm>
            <a:off x="2523917" y="128993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644867" y="127608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93184" y="5702162"/>
            <a:ext cx="463329" cy="378672"/>
            <a:chOff x="9061629" y="5706715"/>
            <a:chExt cx="380421" cy="310912"/>
          </a:xfrm>
        </p:grpSpPr>
        <p:sp>
          <p:nvSpPr>
            <p:cNvPr id="78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0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81" name="Freeform 84"/>
          <p:cNvSpPr>
            <a:spLocks noEditPoints="1"/>
          </p:cNvSpPr>
          <p:nvPr/>
        </p:nvSpPr>
        <p:spPr bwMode="black">
          <a:xfrm>
            <a:off x="5249889" y="5720840"/>
            <a:ext cx="301145" cy="359994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2" name="Freeform 25"/>
          <p:cNvSpPr>
            <a:spLocks noEditPoints="1"/>
          </p:cNvSpPr>
          <p:nvPr/>
        </p:nvSpPr>
        <p:spPr bwMode="black">
          <a:xfrm>
            <a:off x="7970971" y="5786734"/>
            <a:ext cx="367283" cy="340930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2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3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2" grpId="1" animBg="1"/>
      <p:bldP spid="1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en 1996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" y="1338715"/>
            <a:ext cx="3623969" cy="454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1126656"/>
            <a:ext cx="5281995" cy="5190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81" y="1330034"/>
            <a:ext cx="5281995" cy="5190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89" y="760958"/>
            <a:ext cx="5007663" cy="5262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958" y="1785788"/>
            <a:ext cx="4989291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8" name="3 arrow"/>
          <p:cNvSpPr/>
          <p:nvPr/>
        </p:nvSpPr>
        <p:spPr bwMode="auto">
          <a:xfrm>
            <a:off x="1825749" y="3332404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2218" y="3155120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3 arrow"/>
          <p:cNvSpPr/>
          <p:nvPr/>
        </p:nvSpPr>
        <p:spPr bwMode="auto">
          <a:xfrm>
            <a:off x="1825749" y="4535698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MVC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2218" y="435841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2008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3 arrow"/>
          <p:cNvSpPr/>
          <p:nvPr/>
        </p:nvSpPr>
        <p:spPr bwMode="auto">
          <a:xfrm>
            <a:off x="7298357" y="2057102"/>
            <a:ext cx="3435116" cy="762215"/>
          </a:xfrm>
          <a:prstGeom prst="homePlat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ASP.NET Web Pages</a:t>
            </a:r>
          </a:p>
        </p:txBody>
      </p:sp>
      <p:sp>
        <p:nvSpPr>
          <p:cNvPr id="15" name="3 arrow"/>
          <p:cNvSpPr/>
          <p:nvPr/>
        </p:nvSpPr>
        <p:spPr bwMode="auto">
          <a:xfrm>
            <a:off x="7298357" y="326039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Web API, </a:t>
            </a:r>
            <a:r>
              <a:rPr lang="en-US" sz="2000" kern="0" dirty="0" err="1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SignalR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64826" y="3083112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64826" y="187981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2010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3 arrow"/>
          <p:cNvSpPr/>
          <p:nvPr/>
        </p:nvSpPr>
        <p:spPr bwMode="auto">
          <a:xfrm>
            <a:off x="7298357" y="4463690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5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464826" y="428640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2015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65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"/>
                            </p:stCondLst>
                            <p:childTnLst>
                              <p:par>
                                <p:cTn id="7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1" grpId="2" animBg="1"/>
      <p:bldP spid="13" grpId="0" animBg="1"/>
      <p:bldP spid="10" grpId="0" animBg="1"/>
      <p:bldP spid="10" grpId="1" animBg="1"/>
      <p:bldP spid="10" grpId="2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principes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16526" y="3025652"/>
            <a:ext cx="4089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Indépendant de l’éditeur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1121" y="4160919"/>
            <a:ext cx="3088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Open Source </a:t>
            </a:r>
            <a:br>
              <a:rPr lang="fr-FR" sz="2800" dirty="0" smtClean="0">
                <a:solidFill>
                  <a:srgbClr val="002060"/>
                </a:solidFill>
              </a:rPr>
            </a:br>
            <a:r>
              <a:rPr lang="fr-FR" sz="2800" dirty="0" smtClean="0">
                <a:solidFill>
                  <a:srgbClr val="002060"/>
                </a:solidFill>
              </a:rPr>
              <a:t>avec contributions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4278" y="4410388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Cross-Platform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94824" y="2829674"/>
            <a:ext cx="906342" cy="867556"/>
            <a:chOff x="2199148" y="3390553"/>
            <a:chExt cx="609600" cy="594360"/>
          </a:xfrm>
        </p:grpSpPr>
        <p:sp>
          <p:nvSpPr>
            <p:cNvPr id="10" name="Oval 9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0880" y="4209054"/>
            <a:ext cx="906342" cy="867556"/>
            <a:chOff x="2203935" y="5009693"/>
            <a:chExt cx="609600" cy="594360"/>
          </a:xfrm>
        </p:grpSpPr>
        <p:sp>
          <p:nvSpPr>
            <p:cNvPr id="13" name="Oval 12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OSS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80015" y="3006602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Cloud-ready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4278" y="1553046"/>
            <a:ext cx="42508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Cycles de développement</a:t>
            </a:r>
          </a:p>
          <a:p>
            <a:r>
              <a:rPr lang="fr-FR" sz="2800" dirty="0" smtClean="0">
                <a:solidFill>
                  <a:srgbClr val="002060"/>
                </a:solidFill>
              </a:rPr>
              <a:t>optimisés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7478" y="1768780"/>
            <a:ext cx="372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Totalement modulaire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795969" y="1599861"/>
            <a:ext cx="888298" cy="850284"/>
            <a:chOff x="1785636" y="1768035"/>
            <a:chExt cx="609600" cy="594360"/>
          </a:xfrm>
        </p:grpSpPr>
        <p:sp>
          <p:nvSpPr>
            <p:cNvPr id="19" name="Oval 18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1466" y="1612827"/>
            <a:ext cx="888298" cy="850284"/>
            <a:chOff x="1795746" y="3978504"/>
            <a:chExt cx="609600" cy="594360"/>
          </a:xfrm>
        </p:grpSpPr>
        <p:sp>
          <p:nvSpPr>
            <p:cNvPr id="22" name="Oval 21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24" name="Freeform 35"/>
          <p:cNvSpPr>
            <a:spLocks/>
          </p:cNvSpPr>
          <p:nvPr/>
        </p:nvSpPr>
        <p:spPr bwMode="black">
          <a:xfrm>
            <a:off x="4940154" y="5606606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5951" y="5610186"/>
            <a:ext cx="195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Performant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766474" y="5438018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8" y="4325118"/>
            <a:ext cx="665468" cy="65325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6794824" y="4238220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0" y="3078848"/>
            <a:ext cx="650669" cy="36750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 bwMode="auto">
          <a:xfrm>
            <a:off x="951466" y="2861155"/>
            <a:ext cx="888298" cy="850284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21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4" grpId="0" animBg="1"/>
      <p:bldP spid="25" grpId="0"/>
      <p:bldP spid="26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5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2542935" y="1786758"/>
            <a:ext cx="2328851" cy="43027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62859" y="1786758"/>
            <a:ext cx="2344452" cy="430279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052897" y="1786758"/>
            <a:ext cx="2330679" cy="4302792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5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2218" y="2324607"/>
            <a:ext cx="4482075" cy="448208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25875" y="2860925"/>
            <a:ext cx="1968457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35836" y="286092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34008" y="3397242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743971" y="3395929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34008" y="3932246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43971" y="3930933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34008" y="447009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743971" y="4468782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4008" y="5005099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43971" y="5003786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34008" y="5538790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743971" y="5537477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577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6c5a9c-c997-405d-a3a5-19abaade415c">
      <UserInfo>
        <DisplayName/>
        <AccountId xsi:nil="true"/>
        <AccountType/>
      </UserInfo>
    </SharedWithUsers>
    <SharingHintHash xmlns="a66c5a9c-c997-405d-a3a5-19abaade415c">-690871027</SharingHintHash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4228C012281408BE038DCEFE23D0C" ma:contentTypeVersion="3" ma:contentTypeDescription="Create a new document." ma:contentTypeScope="" ma:versionID="bacf4b3ba01fb4bb0bbafd8dcc16674f">
  <xsd:schema xmlns:xsd="http://www.w3.org/2001/XMLSchema" xmlns:xs="http://www.w3.org/2001/XMLSchema" xmlns:p="http://schemas.microsoft.com/office/2006/metadata/properties" xmlns:ns3="a66c5a9c-c997-405d-a3a5-19abaade415c" targetNamespace="http://schemas.microsoft.com/office/2006/metadata/properties" ma:root="true" ma:fieldsID="1e87e06e5b357b1a8ffd08119c5f6ae5" ns3:_="">
    <xsd:import namespace="a66c5a9c-c997-405d-a3a5-19abaade41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c5a9c-c997-405d-a3a5-19abaade41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66c5a9c-c997-405d-a3a5-19abaade415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279083-36C0-4E32-8BD5-CE34A955F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c5a9c-c997-405d-a3a5-19abaade41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1445</Words>
  <Application>Microsoft Office PowerPoint</Application>
  <PresentationFormat>Custom</PresentationFormat>
  <Paragraphs>257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Pro Display Light</vt:lpstr>
      <vt:lpstr>Segoe UI</vt:lpstr>
      <vt:lpstr>Segoe UI Light</vt:lpstr>
      <vt:lpstr>Wingdings</vt:lpstr>
      <vt:lpstr>WHITE TEMPLATE</vt:lpstr>
      <vt:lpstr>PowerPoint Presentation</vt:lpstr>
      <vt:lpstr>La révolution ASP.NET 5 !</vt:lpstr>
      <vt:lpstr>Le futur de .NET</vt:lpstr>
      <vt:lpstr>Un peu d’histoire</vt:lpstr>
      <vt:lpstr>Le web en 1996</vt:lpstr>
      <vt:lpstr>Un peu d’histoire</vt:lpstr>
      <vt:lpstr>ASP.NET 5</vt:lpstr>
      <vt:lpstr>ASP.NET 5</vt:lpstr>
      <vt:lpstr>Avant ASP.NET 5</vt:lpstr>
      <vt:lpstr>Avec ASP.NET 5</vt:lpstr>
      <vt:lpstr>ASP.NET 5</vt:lpstr>
      <vt:lpstr>Sous le capot</vt:lpstr>
      <vt:lpstr>ASP.NET 5</vt:lpstr>
      <vt:lpstr>Conclusion</vt:lpstr>
      <vt:lpstr>Ressources</vt:lpstr>
      <vt:lpstr>Démarrez avec votre Azure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Benjamin Talmard</dc:creator>
  <cp:keywords>Techdays</cp:keywords>
  <dc:description>Template: Maryfj_x000d_
Formatting: _x000d_
Audience Type:</dc:description>
  <cp:lastModifiedBy>Benjamin Talmard</cp:lastModifiedBy>
  <cp:revision>135</cp:revision>
  <dcterms:created xsi:type="dcterms:W3CDTF">2015-01-22T17:31:49Z</dcterms:created>
  <dcterms:modified xsi:type="dcterms:W3CDTF">2015-06-10T11:37:16Z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0x010100CF94228C012281408BE038DCEFE23D0C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