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2"/>
  </p:notesMasterIdLst>
  <p:handoutMasterIdLst>
    <p:handoutMasterId r:id="rId23"/>
  </p:handoutMasterIdLst>
  <p:sldIdLst>
    <p:sldId id="319" r:id="rId5"/>
    <p:sldId id="256" r:id="rId6"/>
    <p:sldId id="325" r:id="rId7"/>
    <p:sldId id="327" r:id="rId8"/>
    <p:sldId id="326" r:id="rId9"/>
    <p:sldId id="328" r:id="rId10"/>
    <p:sldId id="334" r:id="rId11"/>
    <p:sldId id="336" r:id="rId12"/>
    <p:sldId id="329" r:id="rId13"/>
    <p:sldId id="331" r:id="rId14"/>
    <p:sldId id="333" r:id="rId15"/>
    <p:sldId id="321" r:id="rId16"/>
    <p:sldId id="322" r:id="rId17"/>
    <p:sldId id="257" r:id="rId18"/>
    <p:sldId id="323" r:id="rId19"/>
    <p:sldId id="324" r:id="rId20"/>
    <p:sldId id="320" r:id="rId2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BE00"/>
    <a:srgbClr val="FFFFFF"/>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6909" autoAdjust="0"/>
  </p:normalViewPr>
  <p:slideViewPr>
    <p:cSldViewPr snapToGrid="0">
      <p:cViewPr varScale="1">
        <p:scale>
          <a:sx n="110" d="100"/>
          <a:sy n="110" d="100"/>
        </p:scale>
        <p:origin x="1116" y="102"/>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7/6/2015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7/6/2015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Pierre</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ADD11E-50DB-4437-8EC8-58BC678F5F91}"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Tree>
    <p:extLst>
      <p:ext uri="{BB962C8B-B14F-4D97-AF65-F5344CB8AC3E}">
        <p14:creationId xmlns:p14="http://schemas.microsoft.com/office/powerpoint/2010/main" val="1026426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Benjamin – si</a:t>
            </a:r>
            <a:r>
              <a:rPr lang="fr-FR" baseline="0" dirty="0" smtClean="0"/>
              <a:t> le besoin est plus complexe et que l’on veut par exemple rajouter une brique de cache, ou des ressources dédiées aux traitements asynchrones un peu long comme la génération de </a:t>
            </a:r>
            <a:r>
              <a:rPr lang="fr-FR" baseline="0" dirty="0" err="1" smtClean="0"/>
              <a:t>pdf</a:t>
            </a:r>
            <a:r>
              <a:rPr lang="fr-FR" baseline="0" dirty="0" smtClean="0"/>
              <a:t>, la purge de données, …, on rajoute des services pertinents pour cela.</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FF6045C-34C3-4D69-8BAE-F4BBF266D505}"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173983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Benjamin – et on peut aller très loin dans cette voie, avec ici</a:t>
            </a:r>
            <a:r>
              <a:rPr lang="fr-FR" baseline="0" dirty="0" smtClean="0"/>
              <a:t> l’exemple d’une architecture géo-distribuée, avec l’utilisation de plusieurs régions pour augmenter la disponibilité ou rendre l’application plus performante depuis d’autres endroits du globe</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C20D4AD-745E-4A21-8B2B-0115802AC1FF}"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4228563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Pierre – pour pouvoir vous lancer sur</a:t>
            </a:r>
            <a:r>
              <a:rPr lang="fr-FR" baseline="0" dirty="0" smtClean="0"/>
              <a:t> ces scénarios, sans commencer par payer, différentes offres gratuites existent.</a:t>
            </a:r>
            <a:endParaRPr lang="fr-FR" dirty="0"/>
          </a:p>
        </p:txBody>
      </p:sp>
      <p:sp>
        <p:nvSpPr>
          <p:cNvPr id="4" name="Espace réservé du numéro de diapositive 3"/>
          <p:cNvSpPr>
            <a:spLocks noGrp="1"/>
          </p:cNvSpPr>
          <p:nvPr>
            <p:ph type="sldNum" sz="quarter" idx="10"/>
          </p:nvPr>
        </p:nvSpPr>
        <p:spPr/>
        <p:txBody>
          <a:bodyPr/>
          <a:lstStyle/>
          <a:p>
            <a:fld id="{091A17F6-4000-4394-9AA8-B0A7EAD176FF}" type="slidenum">
              <a:rPr lang="fr-FR" smtClean="0"/>
              <a:t>12</a:t>
            </a:fld>
            <a:endParaRPr lang="fr-FR"/>
          </a:p>
        </p:txBody>
      </p:sp>
    </p:spTree>
    <p:extLst>
      <p:ext uri="{BB962C8B-B14F-4D97-AF65-F5344CB8AC3E}">
        <p14:creationId xmlns:p14="http://schemas.microsoft.com/office/powerpoint/2010/main" val="3829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Pierre – et comme ce</a:t>
            </a:r>
            <a:r>
              <a:rPr lang="fr-FR" baseline="0" dirty="0" smtClean="0"/>
              <a:t> n’est pas forcément facile de commencer par son application, on vous propose sur le blog Azure des kits complets vous permettant de réaliser différents scénarios clés</a:t>
            </a:r>
            <a:endParaRPr lang="fr-FR" dirty="0"/>
          </a:p>
        </p:txBody>
      </p:sp>
      <p:sp>
        <p:nvSpPr>
          <p:cNvPr id="4" name="Espace réservé du numéro de diapositive 3"/>
          <p:cNvSpPr>
            <a:spLocks noGrp="1"/>
          </p:cNvSpPr>
          <p:nvPr>
            <p:ph type="sldNum" sz="quarter" idx="10"/>
          </p:nvPr>
        </p:nvSpPr>
        <p:spPr/>
        <p:txBody>
          <a:bodyPr/>
          <a:lstStyle/>
          <a:p>
            <a:fld id="{091A17F6-4000-4394-9AA8-B0A7EAD176FF}" type="slidenum">
              <a:rPr lang="fr-FR" smtClean="0"/>
              <a:t>13</a:t>
            </a:fld>
            <a:endParaRPr lang="fr-FR"/>
          </a:p>
        </p:txBody>
      </p:sp>
    </p:spTree>
    <p:extLst>
      <p:ext uri="{BB962C8B-B14F-4D97-AF65-F5344CB8AC3E}">
        <p14:creationId xmlns:p14="http://schemas.microsoft.com/office/powerpoint/2010/main" val="555263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Pierre</a:t>
            </a:r>
            <a:r>
              <a:rPr lang="en-US" baseline="0" dirty="0" smtClean="0"/>
              <a:t> – </a:t>
            </a:r>
            <a:r>
              <a:rPr lang="en-US" baseline="0" dirty="0" err="1" smtClean="0"/>
              <a:t>aujourd’hui</a:t>
            </a:r>
            <a:r>
              <a:rPr lang="en-US" baseline="0" dirty="0" smtClean="0"/>
              <a:t>, </a:t>
            </a:r>
            <a:r>
              <a:rPr lang="en-US" baseline="0" dirty="0" err="1" smtClean="0"/>
              <a:t>passons</a:t>
            </a:r>
            <a:r>
              <a:rPr lang="en-US" baseline="0" dirty="0" smtClean="0"/>
              <a:t> </a:t>
            </a:r>
            <a:r>
              <a:rPr lang="en-US" baseline="0" dirty="0" err="1" smtClean="0"/>
              <a:t>ces</a:t>
            </a:r>
            <a:r>
              <a:rPr lang="en-US" baseline="0" dirty="0" smtClean="0"/>
              <a:t> </a:t>
            </a:r>
            <a:r>
              <a:rPr lang="en-US" baseline="0" dirty="0" err="1" smtClean="0"/>
              <a:t>quelques</a:t>
            </a:r>
            <a:r>
              <a:rPr lang="en-US" baseline="0" dirty="0" smtClean="0"/>
              <a:t> </a:t>
            </a:r>
            <a:r>
              <a:rPr lang="en-US" baseline="0" dirty="0" err="1" smtClean="0"/>
              <a:t>heures</a:t>
            </a:r>
            <a:r>
              <a:rPr lang="en-US" baseline="0" dirty="0" smtClean="0"/>
              <a:t> pour </a:t>
            </a:r>
            <a:r>
              <a:rPr lang="en-US" baseline="0" dirty="0" err="1" smtClean="0"/>
              <a:t>découvrir</a:t>
            </a:r>
            <a:r>
              <a:rPr lang="en-US" baseline="0" dirty="0" smtClean="0"/>
              <a:t> ensemble les </a:t>
            </a:r>
            <a:r>
              <a:rPr lang="en-US" baseline="0" dirty="0" err="1" smtClean="0"/>
              <a:t>quelques</a:t>
            </a:r>
            <a:r>
              <a:rPr lang="en-US" baseline="0" dirty="0" smtClean="0"/>
              <a:t> services de base </a:t>
            </a:r>
            <a:r>
              <a:rPr lang="en-US" baseline="0" dirty="0" err="1" smtClean="0"/>
              <a:t>qu’il</a:t>
            </a:r>
            <a:r>
              <a:rPr lang="en-US" baseline="0" dirty="0" smtClean="0"/>
              <a:t> </a:t>
            </a:r>
            <a:r>
              <a:rPr lang="en-US" baseline="0" dirty="0" err="1" smtClean="0"/>
              <a:t>est</a:t>
            </a:r>
            <a:r>
              <a:rPr lang="en-US" baseline="0" dirty="0" smtClean="0"/>
              <a:t> essential de </a:t>
            </a:r>
            <a:r>
              <a:rPr lang="en-US" baseline="0" dirty="0" err="1" smtClean="0"/>
              <a:t>connaitre</a:t>
            </a:r>
            <a:r>
              <a:rPr lang="en-US" baseline="0" dirty="0" smtClean="0"/>
              <a:t> car </a:t>
            </a:r>
            <a:r>
              <a:rPr lang="en-US" baseline="0" dirty="0" err="1" smtClean="0"/>
              <a:t>utilisées</a:t>
            </a:r>
            <a:r>
              <a:rPr lang="en-US" baseline="0" dirty="0" smtClean="0"/>
              <a:t> </a:t>
            </a:r>
            <a:r>
              <a:rPr lang="en-US" baseline="0" dirty="0" err="1" smtClean="0"/>
              <a:t>dans</a:t>
            </a:r>
            <a:r>
              <a:rPr lang="en-US" baseline="0" dirty="0" smtClean="0"/>
              <a:t> un grand </a:t>
            </a:r>
            <a:r>
              <a:rPr lang="en-US" baseline="0" dirty="0" err="1" smtClean="0"/>
              <a:t>nombre</a:t>
            </a:r>
            <a:r>
              <a:rPr lang="en-US" baseline="0" dirty="0" smtClean="0"/>
              <a:t> de </a:t>
            </a:r>
            <a:r>
              <a:rPr lang="en-US" baseline="0" dirty="0" err="1" smtClean="0"/>
              <a:t>plateformes</a:t>
            </a:r>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14</a:t>
            </a:fld>
            <a:endParaRPr lang="en-US"/>
          </a:p>
        </p:txBody>
      </p:sp>
    </p:spTree>
    <p:extLst>
      <p:ext uri="{BB962C8B-B14F-4D97-AF65-F5344CB8AC3E}">
        <p14:creationId xmlns:p14="http://schemas.microsoft.com/office/powerpoint/2010/main" val="3712648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Pierre - et normalement, vous aurez les bases nécessaires pour vous</a:t>
            </a:r>
            <a:r>
              <a:rPr lang="fr-FR" baseline="0" dirty="0" smtClean="0"/>
              <a:t> lancer sur vos applications, et mettre en place votre application, comme l’ont fait les clients qui ont souhaité partagé leurs expériences sur Azure League, en décrivant les architectures qu’ils ont mis en place dans leurs propres contextes.</a:t>
            </a:r>
            <a:endParaRPr lang="fr-FR" dirty="0"/>
          </a:p>
        </p:txBody>
      </p:sp>
      <p:sp>
        <p:nvSpPr>
          <p:cNvPr id="4" name="Espace réservé du numéro de diapositive 3"/>
          <p:cNvSpPr>
            <a:spLocks noGrp="1"/>
          </p:cNvSpPr>
          <p:nvPr>
            <p:ph type="sldNum" sz="quarter" idx="10"/>
          </p:nvPr>
        </p:nvSpPr>
        <p:spPr/>
        <p:txBody>
          <a:bodyPr/>
          <a:lstStyle/>
          <a:p>
            <a:fld id="{091A17F6-4000-4394-9AA8-B0A7EAD176FF}" type="slidenum">
              <a:rPr lang="fr-FR" smtClean="0"/>
              <a:t>15</a:t>
            </a:fld>
            <a:endParaRPr lang="fr-FR"/>
          </a:p>
        </p:txBody>
      </p:sp>
    </p:spTree>
    <p:extLst>
      <p:ext uri="{BB962C8B-B14F-4D97-AF65-F5344CB8AC3E}">
        <p14:creationId xmlns:p14="http://schemas.microsoft.com/office/powerpoint/2010/main" val="386741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Pierre – et si vous avez besoin d’un accompagnement pour votre projet,</a:t>
            </a:r>
            <a:r>
              <a:rPr lang="fr-FR" baseline="0" dirty="0" smtClean="0"/>
              <a:t> n’hésitez pas à vous inscrire sur la pépinière Windows et Microsoft Azure où nous pourrons vous aider ! Découvrons en vidéo </a:t>
            </a:r>
            <a:endParaRPr lang="fr-FR" dirty="0"/>
          </a:p>
        </p:txBody>
      </p:sp>
      <p:sp>
        <p:nvSpPr>
          <p:cNvPr id="4" name="Espace réservé du numéro de diapositive 3"/>
          <p:cNvSpPr>
            <a:spLocks noGrp="1"/>
          </p:cNvSpPr>
          <p:nvPr>
            <p:ph type="sldNum" sz="quarter" idx="10"/>
          </p:nvPr>
        </p:nvSpPr>
        <p:spPr/>
        <p:txBody>
          <a:bodyPr/>
          <a:lstStyle/>
          <a:p>
            <a:fld id="{091A17F6-4000-4394-9AA8-B0A7EAD176FF}" type="slidenum">
              <a:rPr lang="fr-FR" smtClean="0"/>
              <a:t>16</a:t>
            </a:fld>
            <a:endParaRPr lang="fr-FR"/>
          </a:p>
        </p:txBody>
      </p:sp>
    </p:spTree>
    <p:extLst>
      <p:ext uri="{BB962C8B-B14F-4D97-AF65-F5344CB8AC3E}">
        <p14:creationId xmlns:p14="http://schemas.microsoft.com/office/powerpoint/2010/main" val="3601300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Pierre – transition vers Stéphane, qui va démarrer avec le premier service</a:t>
            </a:r>
            <a:r>
              <a:rPr lang="fr-FR" baseline="0" dirty="0" smtClean="0"/>
              <a:t> : Azure Virtual Machine</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BB3D047-F5B3-4296-8C1F-78ABA5500199}"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231687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fr-FR" dirty="0" smtClean="0"/>
              <a:t>Pierre</a:t>
            </a:r>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7/6/2015 3:37 PM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46525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Pierre – Investissement massifs</a:t>
            </a:r>
            <a:r>
              <a:rPr lang="fr-FR" baseline="0" dirty="0" smtClean="0"/>
              <a:t> du côté des </a:t>
            </a:r>
            <a:r>
              <a:rPr lang="fr-FR" baseline="0" dirty="0" err="1" smtClean="0"/>
              <a:t>datacenters</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44166D3-0DF2-479D-9837-C593B686273B}"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409033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Pierre – Investissement massif côté R&amp;D</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75B0C3B-0F5E-406D-93F5-1B864B858D0D}"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258032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Pierre </a:t>
            </a:r>
            <a:r>
              <a:rPr lang="fr-FR" baseline="0" dirty="0" smtClean="0"/>
              <a:t>– Plateforme ouverte</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A51FA5-E809-4ACD-9990-0D17D2979749}"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1274719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Benjamin – multitude</a:t>
            </a:r>
            <a:r>
              <a:rPr lang="fr-FR" baseline="0" dirty="0" smtClean="0"/>
              <a:t> de services, encore plus si on considère la </a:t>
            </a:r>
            <a:r>
              <a:rPr lang="fr-FR" baseline="0" dirty="0" err="1" smtClean="0"/>
              <a:t>marketplace</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3F48186-CE4B-4B57-9A20-4D92B80AF92A}"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89334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Benjamin – première façon de faire</a:t>
            </a:r>
            <a:r>
              <a:rPr lang="fr-FR" baseline="0" dirty="0" smtClean="0"/>
              <a:t> : raisonner en machine et en hébergement classique</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21889F-1E9A-4AA9-9C5B-A31642A79D72}"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3280691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Benjamin – quand l’architecture est plus complexe, on rajoute des machines et on joue avec les services</a:t>
            </a:r>
            <a:r>
              <a:rPr lang="fr-FR" baseline="0" dirty="0" smtClean="0"/>
              <a:t> réseaux</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5D7984C-E4AE-4407-B6CE-EAB634517BCE}"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32730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Benjamin – mais</a:t>
            </a:r>
            <a:r>
              <a:rPr lang="fr-FR" baseline="0" dirty="0" smtClean="0"/>
              <a:t> possibilité de raisonner plus par brique fonctionnelle, pour utiliser des services de plus haut niveau pour lesquels la technique est gérée par Microsoft</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23AB21-84BB-4347-B1B7-625A14703502}"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1136068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983" y="1049721"/>
            <a:ext cx="6858000" cy="830997"/>
          </a:xfrm>
        </p:spPr>
        <p:txBody>
          <a:bodyPr anchor="b" anchorCtr="0"/>
          <a:lstStyle>
            <a:lvl1pPr>
              <a:defRPr kumimoji="0" lang="en-US" sz="60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Microsoft Azure Camp</a:t>
            </a:r>
            <a:endParaRPr lang="en-US" dirty="0"/>
          </a:p>
        </p:txBody>
      </p:sp>
      <p:sp>
        <p:nvSpPr>
          <p:cNvPr id="3"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5"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320716"/>
            <a:ext cx="6688370" cy="1013200"/>
          </a:xfrm>
        </p:spPr>
        <p:txBody>
          <a:bodyPr vert="horz" wrap="square" lIns="0" tIns="0" rIns="0" bIns="0" rtlCol="0" anchor="t" anchorCtr="0">
            <a:noAutofit/>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12" name="Text Placeholder 11"/>
          <p:cNvSpPr>
            <a:spLocks noGrp="1"/>
          </p:cNvSpPr>
          <p:nvPr>
            <p:ph type="body" sz="quarter" idx="11"/>
          </p:nvPr>
        </p:nvSpPr>
        <p:spPr>
          <a:xfrm>
            <a:off x="520700"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4" name="Text Placeholder 11"/>
          <p:cNvSpPr>
            <a:spLocks noGrp="1"/>
          </p:cNvSpPr>
          <p:nvPr>
            <p:ph type="body" sz="quarter" idx="12"/>
          </p:nvPr>
        </p:nvSpPr>
        <p:spPr>
          <a:xfrm>
            <a:off x="3966315"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6"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475" y="2688964"/>
            <a:ext cx="6568637" cy="747897"/>
          </a:xfrm>
        </p:spPr>
        <p:txBody>
          <a:bodyPr anchor="b" anchorCtr="0"/>
          <a:lstStyle>
            <a:lvl1pPr>
              <a:defRPr kumimoji="0" lang="en-US" sz="5400" b="0" i="0" u="none" strike="noStrike" kern="1200" cap="none" spc="-120" normalizeH="0" baseline="0" dirty="0">
                <a:ln w="3175">
                  <a:noFill/>
                </a:ln>
                <a:gradFill>
                  <a:gsLst>
                    <a:gs pos="0">
                      <a:schemeClr val="accent2"/>
                    </a:gs>
                    <a:gs pos="100000">
                      <a:schemeClr val="accent2"/>
                    </a:gs>
                  </a:gsLst>
                  <a:lin ang="5400000" scaled="0"/>
                </a:gra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
        <p:nvSpPr>
          <p:cNvPr id="3" name="Text Placeholder 3"/>
          <p:cNvSpPr txBox="1">
            <a:spLocks/>
          </p:cNvSpPr>
          <p:nvPr userDrawn="1"/>
        </p:nvSpPr>
        <p:spPr>
          <a:xfrm>
            <a:off x="808475" y="3547454"/>
            <a:ext cx="8872538" cy="1274538"/>
          </a:xfrm>
          <a:prstGeom prst="rect">
            <a:avLst/>
          </a:prstGeom>
        </p:spPr>
        <p:txBody>
          <a:bodyPr lIns="0"/>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6600" dirty="0" smtClean="0">
                <a:solidFill>
                  <a:srgbClr val="5F5F5F">
                    <a:alpha val="99000"/>
                  </a:srgbClr>
                </a:solidFill>
              </a:rPr>
              <a:t>demo</a:t>
            </a:r>
            <a:endParaRPr lang="en-US" sz="6600" dirty="0">
              <a:solidFill>
                <a:srgbClr val="5F5F5F">
                  <a:alpha val="99000"/>
                </a:srgbClr>
              </a:solidFill>
            </a:endParaRPr>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Tree>
    <p:extLst>
      <p:ext uri="{BB962C8B-B14F-4D97-AF65-F5344CB8AC3E}">
        <p14:creationId xmlns:p14="http://schemas.microsoft.com/office/powerpoint/2010/main" val="2113182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4643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
        <p:nvSpPr>
          <p:cNvPr id="11"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558649"/>
          </a:xfrm>
          <a:prstGeom prst="rect">
            <a:avLst/>
          </a:prstGeom>
        </p:spPr>
        <p:txBody>
          <a:bodyPr/>
          <a:lstStyle>
            <a:lvl1pPr marL="457200"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1pPr>
            <a:lvl2pPr marL="741362" marR="0" indent="-457200" algn="l" defTabSz="914363" rtl="0" eaLnBrk="1" fontAlgn="auto" latinLnBrk="0" hangingPunct="1">
              <a:lnSpc>
                <a:spcPct val="90000"/>
              </a:lnSpc>
              <a:spcBef>
                <a:spcPct val="20000"/>
              </a:spcBef>
              <a:spcAft>
                <a:spcPts val="0"/>
              </a:spcAft>
              <a:buClrTx/>
              <a:buSzPct val="900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2pPr>
            <a:lvl3pPr marL="974725" indent="-4572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3pPr>
            <a:lvl4pPr marL="1198562"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4pPr>
            <a:lvl5pPr marL="1371600" indent="-457200">
              <a:buFont typeface="Arial" panose="020B0604020202020204" pitchFamily="34" charset="0"/>
              <a:buChar char="•"/>
              <a:tabLst/>
              <a:defRPr lang="en-US" sz="3137" kern="1200" dirty="0">
                <a:solidFill>
                  <a:srgbClr val="0072C6"/>
                </a:solidFill>
                <a:latin typeface="Segoe UI Light"/>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1544442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60571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128" r:id="rId2"/>
    <p:sldLayoutId id="2147484130" r:id="rId3"/>
    <p:sldLayoutId id="2147484112" r:id="rId4"/>
    <p:sldLayoutId id="2147484086" r:id="rId5"/>
    <p:sldLayoutId id="2147484131" r:id="rId6"/>
    <p:sldLayoutId id="2147484093" r:id="rId7"/>
    <p:sldLayoutId id="2147484132" r:id="rId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aka.ms/azure/msdn" TargetMode="External"/><Relationship Id="rId5" Type="http://schemas.openxmlformats.org/officeDocument/2006/relationships/hyperlink" Target="http://aka.ms/azure/essai" TargetMode="External"/><Relationship Id="rId4" Type="http://schemas.openxmlformats.org/officeDocument/2006/relationships/image" Target="../media/image79.png"/></Relationships>
</file>

<file path=ppt/slides/_rels/slide13.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8.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3.emf"/><Relationship Id="rId21" Type="http://schemas.openxmlformats.org/officeDocument/2006/relationships/image" Target="../media/image19.emf"/><Relationship Id="rId7" Type="http://schemas.openxmlformats.org/officeDocument/2006/relationships/image" Target="../media/image7.emf"/><Relationship Id="rId12" Type="http://schemas.openxmlformats.org/officeDocument/2006/relationships/image" Target="../media/image10.png"/><Relationship Id="rId17" Type="http://schemas.openxmlformats.org/officeDocument/2006/relationships/image" Target="../media/image15.emf"/><Relationship Id="rId25"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14.png"/><Relationship Id="rId20" Type="http://schemas.openxmlformats.org/officeDocument/2006/relationships/image" Target="../media/image18.emf"/><Relationship Id="rId1" Type="http://schemas.openxmlformats.org/officeDocument/2006/relationships/slideLayout" Target="../slideLayouts/slideLayout6.xml"/><Relationship Id="rId6" Type="http://schemas.openxmlformats.org/officeDocument/2006/relationships/image" Target="../media/image6.emf"/><Relationship Id="rId11" Type="http://schemas.microsoft.com/office/2007/relationships/hdphoto" Target="../media/hdphoto2.wdp"/><Relationship Id="rId24" Type="http://schemas.openxmlformats.org/officeDocument/2006/relationships/image" Target="../media/image22.png"/><Relationship Id="rId5" Type="http://schemas.openxmlformats.org/officeDocument/2006/relationships/image" Target="../media/image5.emf"/><Relationship Id="rId15" Type="http://schemas.openxmlformats.org/officeDocument/2006/relationships/image" Target="../media/image13.emf"/><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4.png"/><Relationship Id="rId9" Type="http://schemas.microsoft.com/office/2007/relationships/hdphoto" Target="../media/hdphoto1.wdp"/><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_rels/slide6.xml.rels><?xml version="1.0" encoding="UTF-8" standalone="yes"?>
<Relationships xmlns="http://schemas.openxmlformats.org/package/2006/relationships"><Relationship Id="rId13" Type="http://schemas.openxmlformats.org/officeDocument/2006/relationships/image" Target="../media/image37.emf"/><Relationship Id="rId18" Type="http://schemas.openxmlformats.org/officeDocument/2006/relationships/image" Target="../media/image42.png"/><Relationship Id="rId26" Type="http://schemas.openxmlformats.org/officeDocument/2006/relationships/image" Target="../media/image50.png"/><Relationship Id="rId39" Type="http://schemas.openxmlformats.org/officeDocument/2006/relationships/image" Target="../media/image63.png"/><Relationship Id="rId3" Type="http://schemas.openxmlformats.org/officeDocument/2006/relationships/image" Target="../media/image27.png"/><Relationship Id="rId21" Type="http://schemas.openxmlformats.org/officeDocument/2006/relationships/image" Target="../media/image45.emf"/><Relationship Id="rId34" Type="http://schemas.openxmlformats.org/officeDocument/2006/relationships/image" Target="../media/image58.emf"/><Relationship Id="rId42" Type="http://schemas.openxmlformats.org/officeDocument/2006/relationships/image" Target="../media/image66.png"/><Relationship Id="rId47" Type="http://schemas.openxmlformats.org/officeDocument/2006/relationships/image" Target="../media/image70.png"/><Relationship Id="rId7" Type="http://schemas.openxmlformats.org/officeDocument/2006/relationships/image" Target="../media/image31.png"/><Relationship Id="rId12" Type="http://schemas.openxmlformats.org/officeDocument/2006/relationships/image" Target="../media/image36.emf"/><Relationship Id="rId17" Type="http://schemas.openxmlformats.org/officeDocument/2006/relationships/image" Target="../media/image41.emf"/><Relationship Id="rId25" Type="http://schemas.openxmlformats.org/officeDocument/2006/relationships/image" Target="../media/image49.emf"/><Relationship Id="rId33" Type="http://schemas.openxmlformats.org/officeDocument/2006/relationships/image" Target="../media/image57.emf"/><Relationship Id="rId38" Type="http://schemas.openxmlformats.org/officeDocument/2006/relationships/image" Target="../media/image62.png"/><Relationship Id="rId46" Type="http://schemas.openxmlformats.org/officeDocument/2006/relationships/image" Target="../media/image69.png"/><Relationship Id="rId2" Type="http://schemas.openxmlformats.org/officeDocument/2006/relationships/notesSlide" Target="../notesSlides/notesSlide6.xml"/><Relationship Id="rId16" Type="http://schemas.openxmlformats.org/officeDocument/2006/relationships/image" Target="../media/image40.png"/><Relationship Id="rId20" Type="http://schemas.openxmlformats.org/officeDocument/2006/relationships/image" Target="../media/image44.emf"/><Relationship Id="rId29" Type="http://schemas.openxmlformats.org/officeDocument/2006/relationships/image" Target="../media/image53.png"/><Relationship Id="rId41" Type="http://schemas.openxmlformats.org/officeDocument/2006/relationships/image" Target="../media/image65.png"/><Relationship Id="rId1" Type="http://schemas.openxmlformats.org/officeDocument/2006/relationships/slideLayout" Target="../slideLayouts/slideLayout8.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32" Type="http://schemas.openxmlformats.org/officeDocument/2006/relationships/image" Target="../media/image56.png"/><Relationship Id="rId37" Type="http://schemas.openxmlformats.org/officeDocument/2006/relationships/image" Target="../media/image61.png"/><Relationship Id="rId40" Type="http://schemas.openxmlformats.org/officeDocument/2006/relationships/image" Target="../media/image64.png"/><Relationship Id="rId45" Type="http://schemas.openxmlformats.org/officeDocument/2006/relationships/image" Target="../media/image68.png"/><Relationship Id="rId5" Type="http://schemas.openxmlformats.org/officeDocument/2006/relationships/image" Target="../media/image29.emf"/><Relationship Id="rId15" Type="http://schemas.openxmlformats.org/officeDocument/2006/relationships/image" Target="../media/image39.emf"/><Relationship Id="rId23" Type="http://schemas.openxmlformats.org/officeDocument/2006/relationships/image" Target="../media/image47.png"/><Relationship Id="rId28" Type="http://schemas.openxmlformats.org/officeDocument/2006/relationships/image" Target="../media/image52.png"/><Relationship Id="rId36" Type="http://schemas.openxmlformats.org/officeDocument/2006/relationships/image" Target="../media/image60.png"/><Relationship Id="rId49" Type="http://schemas.openxmlformats.org/officeDocument/2006/relationships/image" Target="../media/image72.png"/><Relationship Id="rId10" Type="http://schemas.openxmlformats.org/officeDocument/2006/relationships/image" Target="../media/image34.emf"/><Relationship Id="rId19" Type="http://schemas.openxmlformats.org/officeDocument/2006/relationships/image" Target="../media/image43.emf"/><Relationship Id="rId31" Type="http://schemas.openxmlformats.org/officeDocument/2006/relationships/image" Target="../media/image55.png"/><Relationship Id="rId44" Type="http://schemas.microsoft.com/office/2007/relationships/hdphoto" Target="../media/hdphoto3.wdp"/><Relationship Id="rId4" Type="http://schemas.openxmlformats.org/officeDocument/2006/relationships/image" Target="../media/image28.emf"/><Relationship Id="rId9" Type="http://schemas.openxmlformats.org/officeDocument/2006/relationships/image" Target="../media/image33.emf"/><Relationship Id="rId14" Type="http://schemas.openxmlformats.org/officeDocument/2006/relationships/image" Target="../media/image38.emf"/><Relationship Id="rId22" Type="http://schemas.openxmlformats.org/officeDocument/2006/relationships/image" Target="../media/image46.emf"/><Relationship Id="rId27" Type="http://schemas.openxmlformats.org/officeDocument/2006/relationships/image" Target="../media/image51.png"/><Relationship Id="rId30" Type="http://schemas.openxmlformats.org/officeDocument/2006/relationships/image" Target="../media/image54.png"/><Relationship Id="rId35" Type="http://schemas.openxmlformats.org/officeDocument/2006/relationships/image" Target="../media/image59.emf"/><Relationship Id="rId43" Type="http://schemas.openxmlformats.org/officeDocument/2006/relationships/image" Target="../media/image67.png"/><Relationship Id="rId48" Type="http://schemas.openxmlformats.org/officeDocument/2006/relationships/image" Target="../media/image71.png"/><Relationship Id="rId8"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Microsoft Azure Camp</a:t>
            </a:r>
            <a:endParaRPr lang="fr-FR" dirty="0"/>
          </a:p>
        </p:txBody>
      </p:sp>
    </p:spTree>
    <p:extLst>
      <p:ext uri="{BB962C8B-B14F-4D97-AF65-F5344CB8AC3E}">
        <p14:creationId xmlns:p14="http://schemas.microsoft.com/office/powerpoint/2010/main" val="10713389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fr-FR" dirty="0"/>
              <a:t>Architecture application web </a:t>
            </a:r>
            <a:r>
              <a:rPr lang="fr-FR" dirty="0" smtClean="0"/>
              <a:t>v4</a:t>
            </a:r>
            <a:endParaRPr lang="fr-FR" dirty="0"/>
          </a:p>
        </p:txBody>
      </p:sp>
      <p:pic>
        <p:nvPicPr>
          <p:cNvPr id="3" name="Picture 2"/>
          <p:cNvPicPr>
            <a:picLocks noChangeAspect="1"/>
          </p:cNvPicPr>
          <p:nvPr/>
        </p:nvPicPr>
        <p:blipFill>
          <a:blip r:embed="rId3"/>
          <a:stretch>
            <a:fillRect/>
          </a:stretch>
        </p:blipFill>
        <p:spPr>
          <a:xfrm>
            <a:off x="3465284" y="2483974"/>
            <a:ext cx="5258256" cy="3353091"/>
          </a:xfrm>
          <a:prstGeom prst="rect">
            <a:avLst/>
          </a:prstGeom>
        </p:spPr>
      </p:pic>
      <p:sp>
        <p:nvSpPr>
          <p:cNvPr id="4" name="TextBox 3"/>
          <p:cNvSpPr txBox="1"/>
          <p:nvPr/>
        </p:nvSpPr>
        <p:spPr>
          <a:xfrm>
            <a:off x="5579268" y="3531870"/>
            <a:ext cx="1028700"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Web </a:t>
            </a:r>
            <a:r>
              <a:rPr lang="fr-FR" spc="-70" dirty="0" err="1" smtClean="0">
                <a:gradFill>
                  <a:gsLst>
                    <a:gs pos="2917">
                      <a:schemeClr val="tx1"/>
                    </a:gs>
                    <a:gs pos="30000">
                      <a:schemeClr val="tx1"/>
                    </a:gs>
                  </a:gsLst>
                  <a:lin ang="5400000" scaled="0"/>
                </a:gradFill>
              </a:rPr>
              <a:t>app</a:t>
            </a:r>
            <a:endParaRPr lang="fr-FR" spc="-70" dirty="0" smtClean="0">
              <a:gradFill>
                <a:gsLst>
                  <a:gs pos="2917">
                    <a:schemeClr val="tx1"/>
                  </a:gs>
                  <a:gs pos="30000">
                    <a:schemeClr val="tx1"/>
                  </a:gs>
                </a:gsLst>
                <a:lin ang="5400000" scaled="0"/>
              </a:gradFill>
            </a:endParaRPr>
          </a:p>
        </p:txBody>
      </p:sp>
      <p:sp>
        <p:nvSpPr>
          <p:cNvPr id="5" name="TextBox 4"/>
          <p:cNvSpPr txBox="1"/>
          <p:nvPr/>
        </p:nvSpPr>
        <p:spPr>
          <a:xfrm>
            <a:off x="5349240" y="5299710"/>
            <a:ext cx="1395888"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SQL Database</a:t>
            </a:r>
          </a:p>
        </p:txBody>
      </p:sp>
      <p:sp>
        <p:nvSpPr>
          <p:cNvPr id="6" name="TextBox 5"/>
          <p:cNvSpPr txBox="1"/>
          <p:nvPr/>
        </p:nvSpPr>
        <p:spPr>
          <a:xfrm>
            <a:off x="7324248" y="5299710"/>
            <a:ext cx="752952"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Storage</a:t>
            </a:r>
          </a:p>
        </p:txBody>
      </p:sp>
      <p:sp>
        <p:nvSpPr>
          <p:cNvPr id="7" name="TextBox 6"/>
          <p:cNvSpPr txBox="1"/>
          <p:nvPr/>
        </p:nvSpPr>
        <p:spPr>
          <a:xfrm>
            <a:off x="3907632" y="5299710"/>
            <a:ext cx="1152048"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Redis Cache</a:t>
            </a:r>
          </a:p>
        </p:txBody>
      </p:sp>
      <p:sp>
        <p:nvSpPr>
          <p:cNvPr id="8" name="TextBox 7"/>
          <p:cNvSpPr txBox="1"/>
          <p:nvPr/>
        </p:nvSpPr>
        <p:spPr>
          <a:xfrm>
            <a:off x="7309008" y="3531870"/>
            <a:ext cx="1028700"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Web Job</a:t>
            </a:r>
          </a:p>
        </p:txBody>
      </p:sp>
    </p:spTree>
    <p:extLst>
      <p:ext uri="{BB962C8B-B14F-4D97-AF65-F5344CB8AC3E}">
        <p14:creationId xmlns:p14="http://schemas.microsoft.com/office/powerpoint/2010/main" val="277546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Architecture application web </a:t>
            </a:r>
            <a:r>
              <a:rPr lang="fr-FR" dirty="0" smtClean="0"/>
              <a:t>v5</a:t>
            </a:r>
            <a:endParaRPr lang="fr-FR" dirty="0"/>
          </a:p>
        </p:txBody>
      </p:sp>
      <p:pic>
        <p:nvPicPr>
          <p:cNvPr id="9" name="Picture 8"/>
          <p:cNvPicPr>
            <a:picLocks noChangeAspect="1"/>
          </p:cNvPicPr>
          <p:nvPr/>
        </p:nvPicPr>
        <p:blipFill>
          <a:blip r:embed="rId3"/>
          <a:stretch>
            <a:fillRect/>
          </a:stretch>
        </p:blipFill>
        <p:spPr>
          <a:xfrm>
            <a:off x="3465284" y="1062750"/>
            <a:ext cx="5258256" cy="5524979"/>
          </a:xfrm>
          <a:prstGeom prst="rect">
            <a:avLst/>
          </a:prstGeom>
        </p:spPr>
      </p:pic>
      <p:sp>
        <p:nvSpPr>
          <p:cNvPr id="7" name="TextBox 6"/>
          <p:cNvSpPr txBox="1"/>
          <p:nvPr/>
        </p:nvSpPr>
        <p:spPr>
          <a:xfrm>
            <a:off x="5925978" y="3013710"/>
            <a:ext cx="1434942"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Traffic Manager</a:t>
            </a:r>
          </a:p>
        </p:txBody>
      </p:sp>
      <p:sp>
        <p:nvSpPr>
          <p:cNvPr id="8" name="TextBox 7"/>
          <p:cNvSpPr txBox="1"/>
          <p:nvPr/>
        </p:nvSpPr>
        <p:spPr>
          <a:xfrm>
            <a:off x="6406038" y="1730751"/>
            <a:ext cx="474822"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CDN</a:t>
            </a:r>
          </a:p>
        </p:txBody>
      </p:sp>
      <p:sp>
        <p:nvSpPr>
          <p:cNvPr id="10" name="TextBox 9"/>
          <p:cNvSpPr txBox="1"/>
          <p:nvPr/>
        </p:nvSpPr>
        <p:spPr>
          <a:xfrm>
            <a:off x="3746658" y="6214110"/>
            <a:ext cx="1434942"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Région 1</a:t>
            </a:r>
          </a:p>
        </p:txBody>
      </p:sp>
      <p:sp>
        <p:nvSpPr>
          <p:cNvPr id="11" name="TextBox 10"/>
          <p:cNvSpPr txBox="1"/>
          <p:nvPr/>
        </p:nvSpPr>
        <p:spPr>
          <a:xfrm>
            <a:off x="7258118" y="4809799"/>
            <a:ext cx="1434942"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Région 2</a:t>
            </a:r>
          </a:p>
        </p:txBody>
      </p:sp>
    </p:spTree>
    <p:extLst>
      <p:ext uri="{BB962C8B-B14F-4D97-AF65-F5344CB8AC3E}">
        <p14:creationId xmlns:p14="http://schemas.microsoft.com/office/powerpoint/2010/main" val="1768662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ZoneTexte 47"/>
          <p:cNvSpPr txBox="1"/>
          <p:nvPr/>
        </p:nvSpPr>
        <p:spPr>
          <a:xfrm>
            <a:off x="8457030" y="2832163"/>
            <a:ext cx="3656220" cy="605264"/>
          </a:xfrm>
          <a:prstGeom prst="rect">
            <a:avLst/>
          </a:prstGeom>
          <a:noFill/>
          <a:ln>
            <a:noFill/>
          </a:ln>
        </p:spPr>
        <p:txBody>
          <a:bodyPr wrap="square" rtlCol="0">
            <a:spAutoFit/>
          </a:bodyPr>
          <a:lstStyle/>
          <a:p>
            <a:pPr defTabSz="914093"/>
            <a:r>
              <a:rPr lang="fr-FR" sz="1666" dirty="0">
                <a:solidFill>
                  <a:prstClr val="black"/>
                </a:solidFill>
                <a:latin typeface="Segoe UI Light" panose="020B0502040204020203" pitchFamily="34" charset="0"/>
                <a:cs typeface="Segoe UI Light" panose="020B0502040204020203" pitchFamily="34" charset="0"/>
              </a:rPr>
              <a:t>Activez vos bénéfices Azure jusqu’à </a:t>
            </a:r>
            <a:r>
              <a:rPr lang="fr-FR" sz="1666" b="1" dirty="0">
                <a:solidFill>
                  <a:prstClr val="black"/>
                </a:solidFill>
                <a:latin typeface="Segoe UI Light" panose="020B0502040204020203" pitchFamily="34" charset="0"/>
                <a:cs typeface="Segoe UI Light" panose="020B0502040204020203" pitchFamily="34" charset="0"/>
              </a:rPr>
              <a:t>115€ </a:t>
            </a:r>
            <a:r>
              <a:rPr lang="fr-FR" sz="1666" dirty="0">
                <a:solidFill>
                  <a:prstClr val="black"/>
                </a:solidFill>
                <a:latin typeface="Segoe UI Light" panose="020B0502040204020203" pitchFamily="34" charset="0"/>
                <a:cs typeface="Segoe UI Light" panose="020B0502040204020203" pitchFamily="34" charset="0"/>
              </a:rPr>
              <a:t>de ressources mensuelles offertes</a:t>
            </a:r>
          </a:p>
        </p:txBody>
      </p:sp>
      <p:cxnSp>
        <p:nvCxnSpPr>
          <p:cNvPr id="49" name="Connecteur droit 48"/>
          <p:cNvCxnSpPr/>
          <p:nvPr/>
        </p:nvCxnSpPr>
        <p:spPr>
          <a:xfrm>
            <a:off x="4175148" y="1496679"/>
            <a:ext cx="26867" cy="4939637"/>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8223045" y="1496679"/>
            <a:ext cx="26867" cy="4939637"/>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51" name="ZoneTexte 50"/>
          <p:cNvSpPr txBox="1"/>
          <p:nvPr/>
        </p:nvSpPr>
        <p:spPr>
          <a:xfrm>
            <a:off x="4445007" y="3565466"/>
            <a:ext cx="3199685" cy="982064"/>
          </a:xfrm>
          <a:prstGeom prst="rect">
            <a:avLst/>
          </a:prstGeom>
          <a:noFill/>
          <a:ln>
            <a:noFill/>
          </a:ln>
        </p:spPr>
        <p:txBody>
          <a:bodyPr wrap="square" rtlCol="0">
            <a:spAutoFit/>
          </a:bodyPr>
          <a:lstStyle/>
          <a:p>
            <a:pPr defTabSz="914093"/>
            <a:r>
              <a:rPr lang="fr-FR" sz="1372" dirty="0">
                <a:solidFill>
                  <a:prstClr val="black"/>
                </a:solidFill>
                <a:latin typeface="Segoe UI Light" panose="020B0502040204020203" pitchFamily="34" charset="0"/>
                <a:cs typeface="Segoe UI Light" panose="020B0502040204020203" pitchFamily="34" charset="0"/>
              </a:rPr>
              <a:t>115€ /mois</a:t>
            </a:r>
          </a:p>
          <a:p>
            <a:pPr defTabSz="914093"/>
            <a:r>
              <a:rPr lang="fr-FR" sz="1372" dirty="0">
                <a:solidFill>
                  <a:prstClr val="black"/>
                </a:solidFill>
                <a:latin typeface="Segoe UI Light" panose="020B0502040204020203" pitchFamily="34" charset="0"/>
                <a:cs typeface="Segoe UI Light" panose="020B0502040204020203" pitchFamily="34" charset="0"/>
              </a:rPr>
              <a:t>x5 membres</a:t>
            </a:r>
          </a:p>
          <a:p>
            <a:pPr defTabSz="914093"/>
            <a:r>
              <a:rPr lang="fr-FR" sz="1372" dirty="0">
                <a:solidFill>
                  <a:prstClr val="black"/>
                </a:solidFill>
                <a:latin typeface="Segoe UI Light" panose="020B0502040204020203" pitchFamily="34" charset="0"/>
                <a:cs typeface="Segoe UI Light" panose="020B0502040204020203" pitchFamily="34" charset="0"/>
              </a:rPr>
              <a:t>x3 ans</a:t>
            </a:r>
          </a:p>
          <a:p>
            <a:pPr defTabSz="914093"/>
            <a:r>
              <a:rPr lang="fr-FR" sz="1666" dirty="0">
                <a:solidFill>
                  <a:prstClr val="black"/>
                </a:solidFill>
                <a:latin typeface="Segoe UI Light" panose="020B0502040204020203" pitchFamily="34" charset="0"/>
                <a:cs typeface="Segoe UI Light" panose="020B0502040204020203" pitchFamily="34" charset="0"/>
              </a:rPr>
              <a:t>=</a:t>
            </a:r>
            <a:r>
              <a:rPr lang="fr-FR" sz="1666" b="1" dirty="0">
                <a:solidFill>
                  <a:prstClr val="black"/>
                </a:solidFill>
                <a:latin typeface="Segoe UI Light" panose="020B0502040204020203" pitchFamily="34" charset="0"/>
                <a:cs typeface="Segoe UI Light" panose="020B0502040204020203" pitchFamily="34" charset="0"/>
              </a:rPr>
              <a:t> 4 175€ </a:t>
            </a:r>
            <a:r>
              <a:rPr lang="fr-FR" sz="1666" dirty="0">
                <a:solidFill>
                  <a:prstClr val="black"/>
                </a:solidFill>
                <a:latin typeface="Segoe UI Light" panose="020B0502040204020203" pitchFamily="34" charset="0"/>
                <a:cs typeface="Segoe UI Light" panose="020B0502040204020203" pitchFamily="34" charset="0"/>
              </a:rPr>
              <a:t>de ressources offertes</a:t>
            </a:r>
          </a:p>
        </p:txBody>
      </p:sp>
      <p:pic>
        <p:nvPicPr>
          <p:cNvPr id="55" name="Image 5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22440" y="2832162"/>
            <a:ext cx="1883690" cy="669832"/>
          </a:xfrm>
          <a:prstGeom prst="rect">
            <a:avLst/>
          </a:prstGeom>
          <a:ln>
            <a:solidFill>
              <a:schemeClr val="bg1"/>
            </a:solidFill>
          </a:ln>
        </p:spPr>
      </p:pic>
      <p:pic>
        <p:nvPicPr>
          <p:cNvPr id="57" name="Image 5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9952" y="3650068"/>
            <a:ext cx="3032704" cy="2409458"/>
          </a:xfrm>
          <a:prstGeom prst="rect">
            <a:avLst/>
          </a:prstGeom>
          <a:ln>
            <a:solidFill>
              <a:schemeClr val="tx1"/>
            </a:solidFill>
          </a:ln>
        </p:spPr>
      </p:pic>
      <p:sp>
        <p:nvSpPr>
          <p:cNvPr id="58" name="Flèche droite 57"/>
          <p:cNvSpPr/>
          <p:nvPr/>
        </p:nvSpPr>
        <p:spPr>
          <a:xfrm>
            <a:off x="220335" y="4818468"/>
            <a:ext cx="1076142" cy="670503"/>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3"/>
            <a:endParaRPr lang="fr-FR" sz="1764">
              <a:solidFill>
                <a:srgbClr val="505050">
                  <a:lumMod val="50000"/>
                </a:srgbClr>
              </a:solidFill>
              <a:latin typeface="Segoe UI Light" panose="020B0502040204020203" pitchFamily="34" charset="0"/>
              <a:cs typeface="Segoe UI Light" panose="020B0502040204020203" pitchFamily="34" charset="0"/>
            </a:endParaRPr>
          </a:p>
        </p:txBody>
      </p:sp>
      <p:sp>
        <p:nvSpPr>
          <p:cNvPr id="59" name="ZoneTexte 58"/>
          <p:cNvSpPr txBox="1"/>
          <p:nvPr/>
        </p:nvSpPr>
        <p:spPr>
          <a:xfrm>
            <a:off x="532361" y="2839298"/>
            <a:ext cx="3656220" cy="603296"/>
          </a:xfrm>
          <a:prstGeom prst="rect">
            <a:avLst/>
          </a:prstGeom>
          <a:noFill/>
          <a:ln>
            <a:noFill/>
          </a:ln>
        </p:spPr>
        <p:txBody>
          <a:bodyPr wrap="square" rtlCol="0">
            <a:spAutoFit/>
          </a:bodyPr>
          <a:lstStyle/>
          <a:p>
            <a:pPr defTabSz="914093"/>
            <a:r>
              <a:rPr lang="fr-FR" sz="1666" b="1" dirty="0">
                <a:solidFill>
                  <a:prstClr val="black"/>
                </a:solidFill>
                <a:latin typeface="Segoe UI Light" panose="020B0502040204020203" pitchFamily="34" charset="0"/>
                <a:cs typeface="Segoe UI Light" panose="020B0502040204020203" pitchFamily="34" charset="0"/>
              </a:rPr>
              <a:t>150€  </a:t>
            </a:r>
            <a:r>
              <a:rPr lang="fr-FR" sz="1666" dirty="0">
                <a:solidFill>
                  <a:prstClr val="black"/>
                </a:solidFill>
                <a:latin typeface="Segoe UI Light" panose="020B0502040204020203" pitchFamily="34" charset="0"/>
                <a:cs typeface="Segoe UI Light" panose="020B0502040204020203" pitchFamily="34" charset="0"/>
              </a:rPr>
              <a:t>de ressources offertes</a:t>
            </a:r>
          </a:p>
          <a:p>
            <a:pPr defTabSz="914093"/>
            <a:r>
              <a:rPr lang="fr-FR" sz="1666" dirty="0">
                <a:solidFill>
                  <a:prstClr val="black"/>
                </a:solidFill>
                <a:latin typeface="Segoe UI Light" panose="020B0502040204020203" pitchFamily="34" charset="0"/>
                <a:cs typeface="Segoe UI Light" panose="020B0502040204020203" pitchFamily="34" charset="0"/>
              </a:rPr>
              <a:t>Sans engagement</a:t>
            </a:r>
          </a:p>
        </p:txBody>
      </p:sp>
      <p:sp>
        <p:nvSpPr>
          <p:cNvPr id="60" name="ZoneTexte 59"/>
          <p:cNvSpPr txBox="1"/>
          <p:nvPr/>
        </p:nvSpPr>
        <p:spPr>
          <a:xfrm>
            <a:off x="328234" y="1382352"/>
            <a:ext cx="3547936" cy="1712202"/>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tous</a:t>
            </a:r>
          </a:p>
          <a:p>
            <a:pPr algn="ctr" defTabSz="914093"/>
            <a:r>
              <a:rPr lang="fr-FR" sz="2352" b="1" dirty="0">
                <a:solidFill>
                  <a:prstClr val="black"/>
                </a:solidFill>
                <a:latin typeface="Segoe UI Light" panose="020B0502040204020203" pitchFamily="34" charset="0"/>
                <a:cs typeface="Segoe UI Light" panose="020B0502040204020203" pitchFamily="34" charset="0"/>
              </a:rPr>
              <a:t>Un mois d’essai offert</a:t>
            </a:r>
          </a:p>
          <a:p>
            <a:pPr algn="ctr" defTabSz="914093"/>
            <a:endParaRPr lang="fr-FR" sz="1000" dirty="0">
              <a:solidFill>
                <a:prstClr val="black"/>
              </a:solidFill>
              <a:latin typeface="Segoe UI Light" panose="020B0502040204020203" pitchFamily="34" charset="0"/>
              <a:cs typeface="Segoe UI Light" panose="020B0502040204020203" pitchFamily="34" charset="0"/>
              <a:hlinkClick r:id="rId5" tooltip="http://aka.ms/azure/essai"/>
            </a:endParaRPr>
          </a:p>
          <a:p>
            <a:pPr algn="ctr" defTabSz="914093"/>
            <a:r>
              <a:rPr lang="fr-FR" sz="1999" b="1" dirty="0">
                <a:solidFill>
                  <a:srgbClr val="00B0F0"/>
                </a:solidFill>
                <a:latin typeface="Segoe UI Light" panose="020B0502040204020203" pitchFamily="34" charset="0"/>
                <a:cs typeface="Segoe UI Light" panose="020B0502040204020203" pitchFamily="34" charset="0"/>
              </a:rPr>
              <a:t>http://aka.ms/azure/essai</a:t>
            </a:r>
          </a:p>
          <a:p>
            <a:pPr algn="ctr" defTabSz="914093"/>
            <a:endParaRPr lang="fr-FR" sz="2352" b="1" dirty="0">
              <a:solidFill>
                <a:prstClr val="white"/>
              </a:solidFill>
              <a:latin typeface="Segoe UI Light" panose="020B0502040204020203" pitchFamily="34" charset="0"/>
              <a:cs typeface="Segoe UI Light" panose="020B0502040204020203" pitchFamily="34" charset="0"/>
            </a:endParaRPr>
          </a:p>
        </p:txBody>
      </p:sp>
      <p:sp>
        <p:nvSpPr>
          <p:cNvPr id="62" name="ZoneTexte 61"/>
          <p:cNvSpPr txBox="1"/>
          <p:nvPr/>
        </p:nvSpPr>
        <p:spPr>
          <a:xfrm>
            <a:off x="4432116" y="1378061"/>
            <a:ext cx="3547936" cy="1635278"/>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startups</a:t>
            </a:r>
          </a:p>
          <a:p>
            <a:pPr algn="ctr" defTabSz="914093"/>
            <a:r>
              <a:rPr lang="fr-FR" sz="2352" b="1" dirty="0" err="1">
                <a:solidFill>
                  <a:prstClr val="black"/>
                </a:solidFill>
                <a:latin typeface="Segoe UI Light" panose="020B0502040204020203" pitchFamily="34" charset="0"/>
                <a:cs typeface="Segoe UI Light" panose="020B0502040204020203" pitchFamily="34" charset="0"/>
              </a:rPr>
              <a:t>Bizspark</a:t>
            </a:r>
            <a:endParaRPr lang="fr-FR" sz="2352" b="1" dirty="0">
              <a:solidFill>
                <a:prstClr val="black"/>
              </a:solidFill>
              <a:latin typeface="Segoe UI Light" panose="020B0502040204020203" pitchFamily="34" charset="0"/>
              <a:cs typeface="Segoe UI Light" panose="020B0502040204020203" pitchFamily="34" charset="0"/>
            </a:endParaRPr>
          </a:p>
          <a:p>
            <a:pPr algn="ctr" defTabSz="914093"/>
            <a:endParaRPr lang="fr-FR" sz="500" b="1" dirty="0">
              <a:solidFill>
                <a:prstClr val="white"/>
              </a:solidFill>
              <a:latin typeface="Segoe UI Light" panose="020B0502040204020203" pitchFamily="34" charset="0"/>
              <a:cs typeface="Segoe UI Light" panose="020B0502040204020203" pitchFamily="34" charset="0"/>
            </a:endParaRPr>
          </a:p>
          <a:p>
            <a:pPr algn="ctr" defTabSz="914093"/>
            <a:r>
              <a:rPr lang="fr-FR" sz="1999" b="1" dirty="0">
                <a:solidFill>
                  <a:srgbClr val="00B0F0"/>
                </a:solidFill>
                <a:latin typeface="Segoe UI Light" panose="020B0502040204020203" pitchFamily="34" charset="0"/>
                <a:cs typeface="Segoe UI Light" panose="020B0502040204020203" pitchFamily="34" charset="0"/>
              </a:rPr>
              <a:t>http://aka.ms/azure/startups</a:t>
            </a:r>
          </a:p>
          <a:p>
            <a:pPr algn="ctr" defTabSz="914093"/>
            <a:endParaRPr lang="fr-FR" sz="2352" b="1" dirty="0">
              <a:solidFill>
                <a:prstClr val="white"/>
              </a:solidFill>
              <a:latin typeface="Segoe UI Light" panose="020B0502040204020203" pitchFamily="34" charset="0"/>
              <a:cs typeface="Segoe UI Light" panose="020B0502040204020203" pitchFamily="34" charset="0"/>
            </a:endParaRPr>
          </a:p>
        </p:txBody>
      </p:sp>
      <p:sp>
        <p:nvSpPr>
          <p:cNvPr id="64" name="ZoneTexte 63"/>
          <p:cNvSpPr txBox="1"/>
          <p:nvPr/>
        </p:nvSpPr>
        <p:spPr>
          <a:xfrm>
            <a:off x="8374038" y="1382351"/>
            <a:ext cx="3547936" cy="1275530"/>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abonnés </a:t>
            </a:r>
            <a:r>
              <a:rPr lang="fr-FR" sz="2352" b="1" dirty="0">
                <a:solidFill>
                  <a:prstClr val="black"/>
                </a:solidFill>
                <a:latin typeface="Segoe UI Light" panose="020B0502040204020203" pitchFamily="34" charset="0"/>
                <a:cs typeface="Segoe UI Light" panose="020B0502040204020203" pitchFamily="34" charset="0"/>
              </a:rPr>
              <a:t>MSDN</a:t>
            </a:r>
          </a:p>
          <a:p>
            <a:pPr algn="ctr" defTabSz="914093">
              <a:lnSpc>
                <a:spcPct val="90000"/>
              </a:lnSpc>
              <a:spcBef>
                <a:spcPct val="20000"/>
              </a:spcBef>
              <a:buSzPct val="90000"/>
            </a:pPr>
            <a:endParaRPr lang="fr-FR" sz="500" dirty="0">
              <a:solidFill>
                <a:srgbClr val="505050">
                  <a:lumMod val="50000"/>
                </a:srgbClr>
              </a:solidFill>
              <a:latin typeface="Segoe UI Light" panose="020B0502040204020203" pitchFamily="34" charset="0"/>
              <a:cs typeface="Segoe UI Light" panose="020B0502040204020203" pitchFamily="34" charset="0"/>
              <a:hlinkClick r:id="rId6"/>
            </a:endParaRPr>
          </a:p>
          <a:p>
            <a:pPr algn="ctr" defTabSz="914093">
              <a:lnSpc>
                <a:spcPct val="90000"/>
              </a:lnSpc>
              <a:spcBef>
                <a:spcPct val="20000"/>
              </a:spcBef>
              <a:buSzPct val="90000"/>
            </a:pPr>
            <a:r>
              <a:rPr lang="fr-FR" sz="1999" b="1" dirty="0">
                <a:solidFill>
                  <a:srgbClr val="00B0F0"/>
                </a:solidFill>
                <a:latin typeface="Segoe UI Light" panose="020B0502040204020203" pitchFamily="34" charset="0"/>
                <a:cs typeface="Segoe UI Light" panose="020B0502040204020203" pitchFamily="34" charset="0"/>
              </a:rPr>
              <a:t>http://aka.ms/azure/msdn</a:t>
            </a:r>
          </a:p>
        </p:txBody>
      </p:sp>
      <p:pic>
        <p:nvPicPr>
          <p:cNvPr id="17" name="Image 1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5259532" y="4745507"/>
            <a:ext cx="1946598" cy="649580"/>
          </a:xfrm>
          <a:prstGeom prst="rect">
            <a:avLst/>
          </a:prstGeom>
          <a:ln>
            <a:noFill/>
          </a:ln>
        </p:spPr>
      </p:pic>
      <p:sp>
        <p:nvSpPr>
          <p:cNvPr id="19" name="ZoneTexte 18"/>
          <p:cNvSpPr txBox="1"/>
          <p:nvPr/>
        </p:nvSpPr>
        <p:spPr>
          <a:xfrm>
            <a:off x="4463062" y="5622525"/>
            <a:ext cx="3498936" cy="606162"/>
          </a:xfrm>
          <a:prstGeom prst="rect">
            <a:avLst/>
          </a:prstGeom>
          <a:noFill/>
          <a:ln>
            <a:noFill/>
          </a:ln>
        </p:spPr>
        <p:txBody>
          <a:bodyPr wrap="square" rtlCol="0">
            <a:spAutoFit/>
          </a:bodyPr>
          <a:lstStyle/>
          <a:p>
            <a:pPr defTabSz="914093"/>
            <a:r>
              <a:rPr lang="fr-FR" sz="1669" dirty="0">
                <a:solidFill>
                  <a:prstClr val="black"/>
                </a:solidFill>
                <a:latin typeface="Segoe UI Light" panose="020B0502040204020203" pitchFamily="34" charset="0"/>
                <a:cs typeface="Segoe UI Light" panose="020B0502040204020203" pitchFamily="34" charset="0"/>
              </a:rPr>
              <a:t>= </a:t>
            </a:r>
            <a:r>
              <a:rPr lang="fr-FR" sz="1669" b="1" dirty="0">
                <a:solidFill>
                  <a:prstClr val="black"/>
                </a:solidFill>
                <a:latin typeface="Segoe UI Light" panose="020B0502040204020203" pitchFamily="34" charset="0"/>
                <a:cs typeface="Segoe UI Light" panose="020B0502040204020203" pitchFamily="34" charset="0"/>
              </a:rPr>
              <a:t>120 000€ </a:t>
            </a:r>
            <a:r>
              <a:rPr lang="fr-FR" sz="1669" dirty="0">
                <a:solidFill>
                  <a:prstClr val="black"/>
                </a:solidFill>
                <a:latin typeface="Segoe UI Light" panose="020B0502040204020203" pitchFamily="34" charset="0"/>
                <a:cs typeface="Segoe UI Light" panose="020B0502040204020203" pitchFamily="34" charset="0"/>
              </a:rPr>
              <a:t>de ressources offertes dans nos incubateurs partenaires</a:t>
            </a:r>
          </a:p>
        </p:txBody>
      </p:sp>
      <p:cxnSp>
        <p:nvCxnSpPr>
          <p:cNvPr id="20" name="Connecteur droit 19"/>
          <p:cNvCxnSpPr/>
          <p:nvPr/>
        </p:nvCxnSpPr>
        <p:spPr>
          <a:xfrm>
            <a:off x="8374038" y="3689620"/>
            <a:ext cx="3607622" cy="2093"/>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8358052" y="3935829"/>
            <a:ext cx="3623609" cy="1275530"/>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étudiants </a:t>
            </a:r>
            <a:r>
              <a:rPr lang="fr-FR" sz="2352" b="1" dirty="0" err="1">
                <a:solidFill>
                  <a:prstClr val="black"/>
                </a:solidFill>
                <a:latin typeface="Segoe UI Light" panose="020B0502040204020203" pitchFamily="34" charset="0"/>
                <a:cs typeface="Segoe UI Light" panose="020B0502040204020203" pitchFamily="34" charset="0"/>
              </a:rPr>
              <a:t>Dreamspark</a:t>
            </a:r>
            <a:endParaRPr lang="fr-FR" sz="2352" b="1" dirty="0">
              <a:solidFill>
                <a:prstClr val="black"/>
              </a:solidFill>
              <a:latin typeface="Segoe UI Light" panose="020B0502040204020203" pitchFamily="34" charset="0"/>
              <a:cs typeface="Segoe UI Light" panose="020B0502040204020203" pitchFamily="34" charset="0"/>
            </a:endParaRPr>
          </a:p>
          <a:p>
            <a:pPr algn="ctr" defTabSz="914093">
              <a:lnSpc>
                <a:spcPct val="90000"/>
              </a:lnSpc>
              <a:spcBef>
                <a:spcPct val="20000"/>
              </a:spcBef>
              <a:buSzPct val="90000"/>
            </a:pPr>
            <a:endParaRPr lang="fr-FR" sz="500" dirty="0">
              <a:solidFill>
                <a:srgbClr val="505050">
                  <a:lumMod val="50000"/>
                </a:srgbClr>
              </a:solidFill>
              <a:latin typeface="Segoe UI Light" panose="020B0502040204020203" pitchFamily="34" charset="0"/>
              <a:cs typeface="Segoe UI Light" panose="020B0502040204020203" pitchFamily="34" charset="0"/>
              <a:hlinkClick r:id="rId6"/>
            </a:endParaRPr>
          </a:p>
          <a:p>
            <a:pPr algn="ctr" defTabSz="914093">
              <a:lnSpc>
                <a:spcPct val="90000"/>
              </a:lnSpc>
              <a:spcBef>
                <a:spcPct val="20000"/>
              </a:spcBef>
              <a:buSzPct val="90000"/>
            </a:pPr>
            <a:r>
              <a:rPr lang="fr-FR" sz="1999" b="1" dirty="0">
                <a:solidFill>
                  <a:srgbClr val="00B0F0"/>
                </a:solidFill>
                <a:latin typeface="Segoe UI Light" panose="020B0502040204020203" pitchFamily="34" charset="0"/>
                <a:cs typeface="Segoe UI Light" panose="020B0502040204020203" pitchFamily="34" charset="0"/>
              </a:rPr>
              <a:t>http://aka.ms/dreamspark/azure</a:t>
            </a:r>
          </a:p>
        </p:txBody>
      </p:sp>
      <p:sp>
        <p:nvSpPr>
          <p:cNvPr id="23" name="ZoneTexte 22"/>
          <p:cNvSpPr txBox="1"/>
          <p:nvPr/>
        </p:nvSpPr>
        <p:spPr>
          <a:xfrm>
            <a:off x="8492904" y="5319893"/>
            <a:ext cx="3656220" cy="861743"/>
          </a:xfrm>
          <a:prstGeom prst="rect">
            <a:avLst/>
          </a:prstGeom>
          <a:noFill/>
          <a:ln>
            <a:noFill/>
          </a:ln>
        </p:spPr>
        <p:txBody>
          <a:bodyPr wrap="square" rtlCol="0">
            <a:spAutoFit/>
          </a:bodyPr>
          <a:lstStyle/>
          <a:p>
            <a:pPr defTabSz="914093"/>
            <a:r>
              <a:rPr lang="fr-FR" sz="1666" dirty="0">
                <a:solidFill>
                  <a:prstClr val="black"/>
                </a:solidFill>
                <a:latin typeface="Segoe UI Light" panose="020B0502040204020203" pitchFamily="34" charset="0"/>
                <a:cs typeface="Segoe UI Light" panose="020B0502040204020203" pitchFamily="34" charset="0"/>
              </a:rPr>
              <a:t>Découvrez les services dont vous avez besoin pour développer </a:t>
            </a:r>
            <a:r>
              <a:rPr lang="fr-FR" sz="1666" b="1" dirty="0">
                <a:solidFill>
                  <a:prstClr val="black"/>
                </a:solidFill>
                <a:latin typeface="Segoe UI Light" panose="020B0502040204020203" pitchFamily="34" charset="0"/>
                <a:cs typeface="Segoe UI Light" panose="020B0502040204020203" pitchFamily="34" charset="0"/>
              </a:rPr>
              <a:t>gratuitement</a:t>
            </a:r>
            <a:r>
              <a:rPr lang="fr-FR" sz="1666" dirty="0">
                <a:solidFill>
                  <a:prstClr val="black"/>
                </a:solidFill>
                <a:latin typeface="Segoe UI Light" panose="020B0502040204020203" pitchFamily="34" charset="0"/>
                <a:cs typeface="Segoe UI Light" panose="020B0502040204020203" pitchFamily="34" charset="0"/>
              </a:rPr>
              <a:t> dans le Cloud.</a:t>
            </a:r>
          </a:p>
        </p:txBody>
      </p:sp>
      <p:sp>
        <p:nvSpPr>
          <p:cNvPr id="2" name="Title 1"/>
          <p:cNvSpPr>
            <a:spLocks noGrp="1"/>
          </p:cNvSpPr>
          <p:nvPr>
            <p:ph type="title"/>
          </p:nvPr>
        </p:nvSpPr>
        <p:spPr>
          <a:xfrm>
            <a:off x="519112" y="228600"/>
            <a:ext cx="11149013" cy="664797"/>
          </a:xfrm>
        </p:spPr>
        <p:txBody>
          <a:bodyPr/>
          <a:lstStyle/>
          <a:p>
            <a:r>
              <a:rPr lang="fr-FR" sz="4800" dirty="0"/>
              <a:t>Offres gratuites pour démarrer avec Azure</a:t>
            </a:r>
          </a:p>
        </p:txBody>
      </p:sp>
    </p:spTree>
    <p:extLst>
      <p:ext uri="{BB962C8B-B14F-4D97-AF65-F5344CB8AC3E}">
        <p14:creationId xmlns:p14="http://schemas.microsoft.com/office/powerpoint/2010/main" val="375586417"/>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6138" y="1093897"/>
            <a:ext cx="10740827" cy="1558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7"/>
            <a:r>
              <a:rPr lang="fr-FR" sz="2999" dirty="0" smtClean="0">
                <a:solidFill>
                  <a:srgbClr val="00B0F0"/>
                </a:solidFill>
                <a:latin typeface="Segoe UI Light" panose="020B0502040204020203" pitchFamily="34" charset="0"/>
                <a:cs typeface="Segoe UI Light" panose="020B0502040204020203" pitchFamily="34" charset="0"/>
              </a:rPr>
              <a:t>Découvrez </a:t>
            </a:r>
            <a:r>
              <a:rPr lang="fr-FR" sz="2999" dirty="0">
                <a:solidFill>
                  <a:srgbClr val="00B0F0"/>
                </a:solidFill>
                <a:latin typeface="Segoe UI Light" panose="020B0502040204020203" pitchFamily="34" charset="0"/>
                <a:cs typeface="Segoe UI Light" panose="020B0502040204020203" pitchFamily="34" charset="0"/>
              </a:rPr>
              <a:t>Microsoft Azure avec des tutoriaux, démos, kits à télécharger.</a:t>
            </a:r>
          </a:p>
          <a:p>
            <a:pPr algn="ctr" defTabSz="932317"/>
            <a:r>
              <a:rPr lang="fr-FR" sz="3199" b="1" dirty="0">
                <a:solidFill>
                  <a:srgbClr val="00B0F0"/>
                </a:solidFill>
                <a:latin typeface="Segoe UI Light" panose="020B0502040204020203" pitchFamily="34" charset="0"/>
                <a:cs typeface="Segoe UI Light" panose="020B0502040204020203" pitchFamily="34" charset="0"/>
              </a:rPr>
              <a:t> </a:t>
            </a:r>
            <a:r>
              <a:rPr lang="fr-FR" sz="2399" b="1" dirty="0">
                <a:solidFill>
                  <a:srgbClr val="00B0F0"/>
                </a:solidFill>
                <a:latin typeface="Segoe UI Light" panose="020B0502040204020203" pitchFamily="34" charset="0"/>
                <a:cs typeface="Segoe UI Light" panose="020B0502040204020203" pitchFamily="34" charset="0"/>
              </a:rPr>
              <a:t>http://aka.ms/scenarios/azure</a:t>
            </a:r>
            <a:endParaRPr lang="fr-FR" sz="2039" b="1" dirty="0">
              <a:solidFill>
                <a:srgbClr val="00B0F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pic>
        <p:nvPicPr>
          <p:cNvPr id="4" name="Image 3"/>
          <p:cNvPicPr>
            <a:picLocks noChangeAspect="1"/>
          </p:cNvPicPr>
          <p:nvPr/>
        </p:nvPicPr>
        <p:blipFill rotWithShape="1">
          <a:blip r:embed="rId3"/>
          <a:srcRect l="4349" t="4569" r="4800" b="20790"/>
          <a:stretch/>
        </p:blipFill>
        <p:spPr>
          <a:xfrm>
            <a:off x="810587" y="2475234"/>
            <a:ext cx="2742486" cy="1755607"/>
          </a:xfrm>
          <a:prstGeom prst="rect">
            <a:avLst/>
          </a:prstGeom>
        </p:spPr>
      </p:pic>
      <p:pic>
        <p:nvPicPr>
          <p:cNvPr id="7" name="Image 6"/>
          <p:cNvPicPr>
            <a:picLocks noChangeAspect="1"/>
          </p:cNvPicPr>
          <p:nvPr/>
        </p:nvPicPr>
        <p:blipFill rotWithShape="1">
          <a:blip r:embed="rId4"/>
          <a:srcRect l="2615" t="4334" r="5198" b="21487"/>
          <a:stretch/>
        </p:blipFill>
        <p:spPr>
          <a:xfrm>
            <a:off x="4687038" y="2874786"/>
            <a:ext cx="2988193" cy="1833393"/>
          </a:xfrm>
          <a:prstGeom prst="rect">
            <a:avLst/>
          </a:prstGeom>
        </p:spPr>
      </p:pic>
      <p:pic>
        <p:nvPicPr>
          <p:cNvPr id="8" name="Image 7"/>
          <p:cNvPicPr>
            <a:picLocks noChangeAspect="1"/>
          </p:cNvPicPr>
          <p:nvPr/>
        </p:nvPicPr>
        <p:blipFill rotWithShape="1">
          <a:blip r:embed="rId5"/>
          <a:srcRect l="2433" t="2884" r="2812" b="18479"/>
          <a:stretch/>
        </p:blipFill>
        <p:spPr>
          <a:xfrm>
            <a:off x="8767643" y="2433681"/>
            <a:ext cx="2815203" cy="1797160"/>
          </a:xfrm>
          <a:prstGeom prst="rect">
            <a:avLst/>
          </a:prstGeom>
        </p:spPr>
      </p:pic>
      <p:pic>
        <p:nvPicPr>
          <p:cNvPr id="9" name="Image 8"/>
          <p:cNvPicPr>
            <a:picLocks noChangeAspect="1"/>
          </p:cNvPicPr>
          <p:nvPr/>
        </p:nvPicPr>
        <p:blipFill rotWithShape="1">
          <a:blip r:embed="rId6"/>
          <a:srcRect l="1754" t="1899" r="3629" b="21495"/>
          <a:stretch/>
        </p:blipFill>
        <p:spPr>
          <a:xfrm>
            <a:off x="789811" y="4525299"/>
            <a:ext cx="2784039" cy="1641335"/>
          </a:xfrm>
          <a:prstGeom prst="rect">
            <a:avLst/>
          </a:prstGeom>
        </p:spPr>
      </p:pic>
      <p:pic>
        <p:nvPicPr>
          <p:cNvPr id="10" name="Image 9"/>
          <p:cNvPicPr>
            <a:picLocks noChangeAspect="1"/>
          </p:cNvPicPr>
          <p:nvPr/>
        </p:nvPicPr>
        <p:blipFill rotWithShape="1">
          <a:blip r:embed="rId7"/>
          <a:srcRect l="2243" t="3773" r="3200" b="21983"/>
          <a:stretch/>
        </p:blipFill>
        <p:spPr>
          <a:xfrm>
            <a:off x="4687038" y="4936718"/>
            <a:ext cx="3024551" cy="1547445"/>
          </a:xfrm>
          <a:prstGeom prst="rect">
            <a:avLst/>
          </a:prstGeom>
        </p:spPr>
      </p:pic>
      <p:pic>
        <p:nvPicPr>
          <p:cNvPr id="11" name="Image 10"/>
          <p:cNvPicPr>
            <a:picLocks noChangeAspect="1"/>
          </p:cNvPicPr>
          <p:nvPr/>
        </p:nvPicPr>
        <p:blipFill rotWithShape="1">
          <a:blip r:embed="rId8"/>
          <a:srcRect l="2707" t="4768" r="2794" b="22505"/>
          <a:stretch/>
        </p:blipFill>
        <p:spPr>
          <a:xfrm>
            <a:off x="8767643" y="4753838"/>
            <a:ext cx="2825592" cy="1412796"/>
          </a:xfrm>
          <a:prstGeom prst="rect">
            <a:avLst/>
          </a:prstGeom>
        </p:spPr>
      </p:pic>
      <p:sp>
        <p:nvSpPr>
          <p:cNvPr id="2" name="Title 1"/>
          <p:cNvSpPr>
            <a:spLocks noGrp="1"/>
          </p:cNvSpPr>
          <p:nvPr>
            <p:ph type="title"/>
          </p:nvPr>
        </p:nvSpPr>
        <p:spPr>
          <a:xfrm>
            <a:off x="519112" y="228600"/>
            <a:ext cx="11149013" cy="747897"/>
          </a:xfrm>
        </p:spPr>
        <p:txBody>
          <a:bodyPr/>
          <a:lstStyle/>
          <a:p>
            <a:r>
              <a:rPr lang="fr-FR" dirty="0"/>
              <a:t>Scénarios d’utilisation Microsoft </a:t>
            </a:r>
            <a:r>
              <a:rPr lang="fr-FR" dirty="0" smtClean="0"/>
              <a:t>Azure</a:t>
            </a:r>
            <a:endParaRPr lang="fr-FR" dirty="0"/>
          </a:p>
        </p:txBody>
      </p:sp>
    </p:spTree>
    <p:extLst>
      <p:ext uri="{BB962C8B-B14F-4D97-AF65-F5344CB8AC3E}">
        <p14:creationId xmlns:p14="http://schemas.microsoft.com/office/powerpoint/2010/main" val="2659182507"/>
      </p:ext>
    </p:extLst>
  </p:cSld>
  <p:clrMapOvr>
    <a:masterClrMapping/>
  </p:clrMapOvr>
  <mc:AlternateContent xmlns:mc="http://schemas.openxmlformats.org/markup-compatibility/2006" xmlns:p14="http://schemas.microsoft.com/office/powerpoint/2010/main">
    <mc:Choice Requires="p14">
      <p:transition spd="med" p14:dur="700" advClick="0" advTm="10000">
        <p:fade/>
      </p:transition>
    </mc:Choice>
    <mc:Fallback xmlns="">
      <p:transition spd="med" advClick="0" advTm="10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474719" y="1647645"/>
            <a:ext cx="8053252" cy="4289905"/>
          </a:xfrm>
        </p:spPr>
        <p:txBody>
          <a:bodyPr/>
          <a:lstStyle/>
          <a:p>
            <a:pPr marL="571500">
              <a:spcBef>
                <a:spcPts val="600"/>
              </a:spcBef>
              <a:buFont typeface="Arial" panose="020B0604020202020204" pitchFamily="34" charset="0"/>
              <a:buChar char="•"/>
            </a:pPr>
            <a:r>
              <a:rPr lang="fr-FR" sz="2800" dirty="0" smtClean="0"/>
              <a:t>Introduction</a:t>
            </a:r>
          </a:p>
          <a:p>
            <a:pPr marL="571500">
              <a:spcBef>
                <a:spcPts val="600"/>
              </a:spcBef>
              <a:buFont typeface="Arial" panose="020B0604020202020204" pitchFamily="34" charset="0"/>
              <a:buChar char="•"/>
            </a:pPr>
            <a:r>
              <a:rPr lang="fr-FR" sz="2800" dirty="0" smtClean="0"/>
              <a:t>Machines virtuelles</a:t>
            </a:r>
          </a:p>
          <a:p>
            <a:pPr marL="571500">
              <a:spcBef>
                <a:spcPts val="600"/>
              </a:spcBef>
              <a:buFont typeface="Arial" panose="020B0604020202020204" pitchFamily="34" charset="0"/>
              <a:buChar char="•"/>
            </a:pPr>
            <a:r>
              <a:rPr lang="fr-FR" sz="2800" dirty="0" smtClean="0"/>
              <a:t>App Service Web App</a:t>
            </a:r>
          </a:p>
          <a:p>
            <a:pPr marL="571500">
              <a:spcBef>
                <a:spcPts val="600"/>
              </a:spcBef>
              <a:buFont typeface="Arial" panose="020B0604020202020204" pitchFamily="34" charset="0"/>
              <a:buChar char="•"/>
            </a:pPr>
            <a:r>
              <a:rPr lang="fr-FR" sz="2800" dirty="0" smtClean="0"/>
              <a:t>App Service API App et </a:t>
            </a:r>
            <a:r>
              <a:rPr lang="fr-FR" sz="2800" dirty="0" err="1" smtClean="0"/>
              <a:t>Logic</a:t>
            </a:r>
            <a:r>
              <a:rPr lang="fr-FR" sz="2800" dirty="0" smtClean="0"/>
              <a:t> App</a:t>
            </a:r>
          </a:p>
          <a:p>
            <a:pPr marL="571500">
              <a:spcBef>
                <a:spcPts val="600"/>
              </a:spcBef>
              <a:buFont typeface="Arial" panose="020B0604020202020204" pitchFamily="34" charset="0"/>
              <a:buChar char="•"/>
            </a:pPr>
            <a:r>
              <a:rPr lang="fr-FR" sz="2800" dirty="0" smtClean="0"/>
              <a:t>Relationnel avec Azure SQL Database</a:t>
            </a:r>
          </a:p>
          <a:p>
            <a:pPr marL="571500">
              <a:spcBef>
                <a:spcPts val="600"/>
              </a:spcBef>
              <a:buFont typeface="Arial" panose="020B0604020202020204" pitchFamily="34" charset="0"/>
              <a:buChar char="•"/>
            </a:pPr>
            <a:r>
              <a:rPr lang="fr-FR" sz="2800" dirty="0" err="1" smtClean="0"/>
              <a:t>NoSQL</a:t>
            </a:r>
            <a:r>
              <a:rPr lang="fr-FR" sz="2800" dirty="0" smtClean="0"/>
              <a:t> avec Azure Document DB</a:t>
            </a:r>
          </a:p>
          <a:p>
            <a:pPr marL="571500">
              <a:spcBef>
                <a:spcPts val="600"/>
              </a:spcBef>
              <a:buFont typeface="Arial" panose="020B0604020202020204" pitchFamily="34" charset="0"/>
              <a:buChar char="•"/>
            </a:pPr>
            <a:r>
              <a:rPr lang="fr-FR" sz="2800" dirty="0" smtClean="0"/>
              <a:t>Automatisation avec Azure Resource Manager</a:t>
            </a:r>
          </a:p>
          <a:p>
            <a:pPr marL="571500">
              <a:spcBef>
                <a:spcPts val="600"/>
              </a:spcBef>
              <a:buFont typeface="Arial" panose="020B0604020202020204" pitchFamily="34" charset="0"/>
              <a:buChar char="•"/>
            </a:pPr>
            <a:r>
              <a:rPr lang="fr-FR" sz="2800" dirty="0" smtClean="0"/>
              <a:t>Architectures modernes</a:t>
            </a:r>
            <a:endParaRPr lang="fr-FR" sz="2800" dirty="0"/>
          </a:p>
          <a:p>
            <a:pPr marL="571500">
              <a:spcBef>
                <a:spcPts val="600"/>
              </a:spcBef>
              <a:buFont typeface="Arial" panose="020B0604020202020204" pitchFamily="34" charset="0"/>
              <a:buChar char="•"/>
            </a:pPr>
            <a:r>
              <a:rPr lang="fr-FR" sz="2800" dirty="0" smtClean="0"/>
              <a:t>Ask the experts</a:t>
            </a:r>
          </a:p>
        </p:txBody>
      </p:sp>
      <p:sp>
        <p:nvSpPr>
          <p:cNvPr id="5" name="Text Placeholder 4"/>
          <p:cNvSpPr>
            <a:spLocks noGrp="1"/>
          </p:cNvSpPr>
          <p:nvPr>
            <p:ph type="body" sz="quarter" idx="11"/>
          </p:nvPr>
        </p:nvSpPr>
        <p:spPr/>
        <p:txBody>
          <a:bodyPr/>
          <a:lstStyle/>
          <a:p>
            <a:r>
              <a:rPr lang="fr-FR" dirty="0" smtClean="0"/>
              <a:t>Au programme</a:t>
            </a:r>
            <a:endParaRPr lang="fr-FR" dirty="0"/>
          </a:p>
        </p:txBody>
      </p:sp>
    </p:spTree>
    <p:extLst>
      <p:ext uri="{BB962C8B-B14F-4D97-AF65-F5344CB8AC3E}">
        <p14:creationId xmlns:p14="http://schemas.microsoft.com/office/powerpoint/2010/main" val="11918241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519112" y="228600"/>
            <a:ext cx="11149013" cy="747897"/>
          </a:xfrm>
        </p:spPr>
        <p:txBody>
          <a:bodyPr/>
          <a:lstStyle/>
          <a:p>
            <a:r>
              <a:rPr lang="fr-FR" dirty="0"/>
              <a:t>Scénarios d’utilisation Microsoft </a:t>
            </a:r>
            <a:r>
              <a:rPr lang="fr-FR" dirty="0" smtClean="0"/>
              <a:t>Azure</a:t>
            </a:r>
            <a:endParaRPr lang="fr-FR" dirty="0"/>
          </a:p>
        </p:txBody>
      </p:sp>
      <p:sp>
        <p:nvSpPr>
          <p:cNvPr id="6" name="Rectangle 5"/>
          <p:cNvSpPr/>
          <p:nvPr/>
        </p:nvSpPr>
        <p:spPr>
          <a:xfrm>
            <a:off x="4334222" y="966385"/>
            <a:ext cx="3679469" cy="461537"/>
          </a:xfrm>
          <a:prstGeom prst="rect">
            <a:avLst/>
          </a:prstGeom>
        </p:spPr>
        <p:txBody>
          <a:bodyPr wrap="none">
            <a:spAutoFit/>
          </a:bodyPr>
          <a:lstStyle/>
          <a:p>
            <a:r>
              <a:rPr lang="fr-FR" sz="2399" b="1" dirty="0">
                <a:solidFill>
                  <a:srgbClr val="00B0F0"/>
                </a:solidFill>
                <a:latin typeface="Segoe UI Light" panose="020B0502040204020203" pitchFamily="34" charset="0"/>
                <a:cs typeface="Segoe UI Light" panose="020B0502040204020203" pitchFamily="34" charset="0"/>
              </a:rPr>
              <a:t>http://</a:t>
            </a:r>
            <a:r>
              <a:rPr lang="fr-FR" sz="2399" b="1" dirty="0" smtClean="0">
                <a:solidFill>
                  <a:srgbClr val="00B0F0"/>
                </a:solidFill>
                <a:latin typeface="Segoe UI Light" panose="020B0502040204020203" pitchFamily="34" charset="0"/>
                <a:cs typeface="Segoe UI Light" panose="020B0502040204020203" pitchFamily="34" charset="0"/>
              </a:rPr>
              <a:t>aka.ms/azureleague</a:t>
            </a:r>
            <a:endParaRPr lang="fr-FR" sz="2399" b="1" dirty="0">
              <a:solidFill>
                <a:srgbClr val="00B0F0"/>
              </a:soli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3"/>
          <a:stretch>
            <a:fillRect/>
          </a:stretch>
        </p:blipFill>
        <p:spPr>
          <a:xfrm>
            <a:off x="3104879" y="1533560"/>
            <a:ext cx="6027548" cy="5073237"/>
          </a:xfrm>
          <a:prstGeom prst="rect">
            <a:avLst/>
          </a:prstGeom>
        </p:spPr>
      </p:pic>
    </p:spTree>
    <p:extLst>
      <p:ext uri="{BB962C8B-B14F-4D97-AF65-F5344CB8AC3E}">
        <p14:creationId xmlns:p14="http://schemas.microsoft.com/office/powerpoint/2010/main" val="239863484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5" y="-81007"/>
            <a:ext cx="12646426" cy="7113614"/>
          </a:xfrm>
          <a:prstGeom prst="rect">
            <a:avLst/>
          </a:prstGeom>
        </p:spPr>
      </p:pic>
      <p:sp>
        <p:nvSpPr>
          <p:cNvPr id="2" name="Rectangle 1"/>
          <p:cNvSpPr/>
          <p:nvPr/>
        </p:nvSpPr>
        <p:spPr>
          <a:xfrm>
            <a:off x="3447886" y="5561662"/>
            <a:ext cx="5293052" cy="584775"/>
          </a:xfrm>
          <a:prstGeom prst="rect">
            <a:avLst/>
          </a:prstGeom>
        </p:spPr>
        <p:txBody>
          <a:bodyPr wrap="none">
            <a:spAutoFit/>
          </a:bodyPr>
          <a:lstStyle/>
          <a:p>
            <a:r>
              <a:rPr lang="fr-FR" sz="3200" dirty="0">
                <a:solidFill>
                  <a:schemeClr val="bg1"/>
                </a:solidFill>
                <a:latin typeface="Segoe UI Light" panose="020B0502040204020203" pitchFamily="34" charset="0"/>
                <a:cs typeface="Segoe UI Light" panose="020B0502040204020203" pitchFamily="34" charset="0"/>
              </a:rPr>
              <a:t>http://aka.ms/azure/pepiniere</a:t>
            </a:r>
          </a:p>
        </p:txBody>
      </p:sp>
    </p:spTree>
    <p:extLst>
      <p:ext uri="{BB962C8B-B14F-4D97-AF65-F5344CB8AC3E}">
        <p14:creationId xmlns:p14="http://schemas.microsoft.com/office/powerpoint/2010/main" val="63249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fr-FR"/>
          </a:p>
        </p:txBody>
      </p:sp>
    </p:spTree>
    <p:extLst>
      <p:ext uri="{BB962C8B-B14F-4D97-AF65-F5344CB8AC3E}">
        <p14:creationId xmlns:p14="http://schemas.microsoft.com/office/powerpoint/2010/main" val="36615448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Microsoft Azure</a:t>
            </a:r>
            <a:endParaRPr lang="fr-FR" dirty="0"/>
          </a:p>
        </p:txBody>
      </p:sp>
      <p:sp>
        <p:nvSpPr>
          <p:cNvPr id="9" name="Text Placeholder 8"/>
          <p:cNvSpPr>
            <a:spLocks noGrp="1"/>
          </p:cNvSpPr>
          <p:nvPr>
            <p:ph type="body" sz="quarter" idx="11"/>
          </p:nvPr>
        </p:nvSpPr>
        <p:spPr>
          <a:xfrm>
            <a:off x="520700" y="4957763"/>
            <a:ext cx="3243263" cy="1163395"/>
          </a:xfrm>
        </p:spPr>
        <p:txBody>
          <a:bodyPr/>
          <a:lstStyle/>
          <a:p>
            <a:r>
              <a:rPr lang="fr-FR" dirty="0" smtClean="0"/>
              <a:t>Benjamin Talmard</a:t>
            </a:r>
          </a:p>
          <a:p>
            <a:r>
              <a:rPr lang="fr-FR" dirty="0" smtClean="0"/>
              <a:t>Microsoft </a:t>
            </a:r>
            <a:r>
              <a:rPr lang="fr-FR" dirty="0" err="1" smtClean="0"/>
              <a:t>Technical</a:t>
            </a:r>
            <a:r>
              <a:rPr lang="fr-FR" dirty="0" smtClean="0"/>
              <a:t> </a:t>
            </a:r>
            <a:r>
              <a:rPr lang="fr-FR" dirty="0" err="1" smtClean="0"/>
              <a:t>Evangelist</a:t>
            </a:r>
            <a:endParaRPr lang="fr-FR" dirty="0" smtClean="0"/>
          </a:p>
          <a:p>
            <a:r>
              <a:rPr lang="fr-FR" dirty="0" smtClean="0"/>
              <a:t>Microsoft France</a:t>
            </a:r>
          </a:p>
          <a:p>
            <a:r>
              <a:rPr lang="fr-FR" dirty="0" smtClean="0"/>
              <a:t>@</a:t>
            </a:r>
            <a:r>
              <a:rPr lang="fr-FR" dirty="0" err="1" smtClean="0"/>
              <a:t>Benjiiim</a:t>
            </a:r>
            <a:endParaRPr lang="fr-FR" dirty="0" smtClean="0"/>
          </a:p>
        </p:txBody>
      </p:sp>
      <p:sp>
        <p:nvSpPr>
          <p:cNvPr id="12" name="Text Placeholder 11"/>
          <p:cNvSpPr>
            <a:spLocks noGrp="1"/>
          </p:cNvSpPr>
          <p:nvPr>
            <p:ph type="body" sz="quarter" idx="12"/>
          </p:nvPr>
        </p:nvSpPr>
        <p:spPr>
          <a:xfrm>
            <a:off x="4164717" y="4957763"/>
            <a:ext cx="4116636" cy="1163395"/>
          </a:xfrm>
        </p:spPr>
        <p:txBody>
          <a:bodyPr/>
          <a:lstStyle/>
          <a:p>
            <a:r>
              <a:rPr lang="fr-FR" dirty="0" smtClean="0"/>
              <a:t>Pierre Lagarde</a:t>
            </a:r>
            <a:endParaRPr lang="fr-FR" dirty="0"/>
          </a:p>
          <a:p>
            <a:r>
              <a:rPr lang="fr-FR" dirty="0" smtClean="0"/>
              <a:t>Microsoft </a:t>
            </a:r>
            <a:r>
              <a:rPr lang="fr-FR" dirty="0" err="1" smtClean="0"/>
              <a:t>Technical</a:t>
            </a:r>
            <a:r>
              <a:rPr lang="fr-FR" dirty="0" smtClean="0"/>
              <a:t> </a:t>
            </a:r>
            <a:r>
              <a:rPr lang="fr-FR" dirty="0" err="1" smtClean="0"/>
              <a:t>Evangelist</a:t>
            </a:r>
            <a:r>
              <a:rPr lang="fr-FR" dirty="0" smtClean="0"/>
              <a:t> Lead</a:t>
            </a:r>
            <a:endParaRPr lang="fr-FR" dirty="0"/>
          </a:p>
          <a:p>
            <a:r>
              <a:rPr lang="fr-FR" dirty="0" smtClean="0"/>
              <a:t>Microsoft France</a:t>
            </a:r>
            <a:endParaRPr lang="fr-FR" dirty="0"/>
          </a:p>
          <a:p>
            <a:r>
              <a:rPr lang="fr-FR" dirty="0" smtClean="0"/>
              <a:t>@</a:t>
            </a:r>
            <a:r>
              <a:rPr lang="fr-FR" dirty="0" err="1"/>
              <a:t>P</a:t>
            </a:r>
            <a:r>
              <a:rPr lang="fr-FR" dirty="0" err="1" smtClean="0"/>
              <a:t>ierlag</a:t>
            </a:r>
            <a:endParaRPr lang="fr-FR" dirty="0"/>
          </a:p>
        </p:txBody>
      </p:sp>
    </p:spTree>
    <p:extLst>
      <p:ext uri="{BB962C8B-B14F-4D97-AF65-F5344CB8AC3E}">
        <p14:creationId xmlns:p14="http://schemas.microsoft.com/office/powerpoint/2010/main" val="1967299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Microsoft Azure</a:t>
            </a:r>
            <a:endParaRPr lang="fr-FR" dirty="0"/>
          </a:p>
        </p:txBody>
      </p:sp>
      <p:pic>
        <p:nvPicPr>
          <p:cNvPr id="337" name="Picture 3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40" y="1732419"/>
            <a:ext cx="10258637" cy="4845232"/>
          </a:xfrm>
          <a:prstGeom prst="rect">
            <a:avLst/>
          </a:prstGeom>
        </p:spPr>
      </p:pic>
      <p:cxnSp>
        <p:nvCxnSpPr>
          <p:cNvPr id="338" name="Straight Connector 337"/>
          <p:cNvCxnSpPr>
            <a:stCxn id="431" idx="6"/>
            <a:endCxn id="363" idx="1"/>
          </p:cNvCxnSpPr>
          <p:nvPr/>
        </p:nvCxnSpPr>
        <p:spPr>
          <a:xfrm>
            <a:off x="9944044" y="3332549"/>
            <a:ext cx="826859" cy="114908"/>
          </a:xfrm>
          <a:prstGeom prst="line">
            <a:avLst/>
          </a:prstGeom>
          <a:noFill/>
          <a:ln w="6350" cap="flat" cmpd="sng" algn="ctr">
            <a:solidFill>
              <a:srgbClr val="505050"/>
            </a:solidFill>
            <a:prstDash val="solid"/>
          </a:ln>
          <a:effectLst/>
        </p:spPr>
      </p:cxnSp>
      <p:sp>
        <p:nvSpPr>
          <p:cNvPr id="339" name="TextBox 9"/>
          <p:cNvSpPr txBox="1">
            <a:spLocks noChangeArrowheads="1"/>
          </p:cNvSpPr>
          <p:nvPr/>
        </p:nvSpPr>
        <p:spPr bwMode="auto">
          <a:xfrm>
            <a:off x="746131" y="1107610"/>
            <a:ext cx="10614649" cy="401533"/>
          </a:xfrm>
          <a:prstGeom prst="rect">
            <a:avLst/>
          </a:prstGeom>
          <a:noFill/>
          <a:ln w="9525">
            <a:noFill/>
            <a:miter lim="800000"/>
            <a:headEnd/>
            <a:tailEnd/>
          </a:ln>
        </p:spPr>
        <p:txBody>
          <a:bodyPr wrap="square" lIns="92845" tIns="46425" rIns="92845" bIns="46425">
            <a:spAutoFit/>
          </a:bodyPr>
          <a:lstStyle/>
          <a:p>
            <a:pPr algn="ctr" defTabSz="932503" eaLnBrk="0" hangingPunct="0"/>
            <a:r>
              <a:rPr lang="en-US" sz="2000" dirty="0" smtClean="0">
                <a:solidFill>
                  <a:srgbClr val="EFEFEF">
                    <a:lumMod val="50000"/>
                    <a:alpha val="99000"/>
                  </a:srgbClr>
                </a:solidFill>
                <a:latin typeface="Segoe UI Light"/>
              </a:rPr>
              <a:t>North America      |      Brazil      |      Europe      |      Asia Pacific      |      Japan      |      Australia</a:t>
            </a:r>
            <a:endParaRPr lang="en-US" sz="2000" dirty="0">
              <a:solidFill>
                <a:srgbClr val="EFEFEF">
                  <a:lumMod val="50000"/>
                  <a:alpha val="99000"/>
                </a:srgbClr>
              </a:solidFill>
              <a:latin typeface="Segoe UI Light"/>
            </a:endParaRPr>
          </a:p>
        </p:txBody>
      </p:sp>
      <p:cxnSp>
        <p:nvCxnSpPr>
          <p:cNvPr id="340" name="Straight Connector 339"/>
          <p:cNvCxnSpPr>
            <a:stCxn id="409" idx="5"/>
            <a:endCxn id="353" idx="1"/>
          </p:cNvCxnSpPr>
          <p:nvPr/>
        </p:nvCxnSpPr>
        <p:spPr>
          <a:xfrm flipH="1">
            <a:off x="2829839" y="3493456"/>
            <a:ext cx="5295" cy="397724"/>
          </a:xfrm>
          <a:prstGeom prst="line">
            <a:avLst/>
          </a:prstGeom>
          <a:noFill/>
          <a:ln w="6350" cap="flat" cmpd="sng" algn="ctr">
            <a:solidFill>
              <a:srgbClr val="505050"/>
            </a:solidFill>
            <a:prstDash val="solid"/>
          </a:ln>
          <a:effectLst/>
        </p:spPr>
      </p:cxnSp>
      <p:cxnSp>
        <p:nvCxnSpPr>
          <p:cNvPr id="341" name="Straight Connector 340"/>
          <p:cNvCxnSpPr>
            <a:stCxn id="419" idx="39"/>
            <a:endCxn id="351" idx="1"/>
          </p:cNvCxnSpPr>
          <p:nvPr/>
        </p:nvCxnSpPr>
        <p:spPr>
          <a:xfrm flipV="1">
            <a:off x="6051924" y="2672184"/>
            <a:ext cx="525046" cy="36169"/>
          </a:xfrm>
          <a:prstGeom prst="line">
            <a:avLst/>
          </a:prstGeom>
          <a:noFill/>
          <a:ln w="6350" cap="flat" cmpd="sng" algn="ctr">
            <a:solidFill>
              <a:srgbClr val="505050"/>
            </a:solidFill>
            <a:prstDash val="solid"/>
          </a:ln>
          <a:effectLst/>
        </p:spPr>
      </p:cxnSp>
      <p:sp>
        <p:nvSpPr>
          <p:cNvPr id="342" name="TextBox 13"/>
          <p:cNvSpPr txBox="1">
            <a:spLocks noChangeArrowheads="1"/>
          </p:cNvSpPr>
          <p:nvPr/>
        </p:nvSpPr>
        <p:spPr bwMode="auto">
          <a:xfrm>
            <a:off x="1959559" y="2224983"/>
            <a:ext cx="1266871"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North Central US</a:t>
            </a:r>
          </a:p>
        </p:txBody>
      </p:sp>
      <p:sp>
        <p:nvSpPr>
          <p:cNvPr id="343" name="TextBox 13"/>
          <p:cNvSpPr txBox="1">
            <a:spLocks noChangeArrowheads="1"/>
          </p:cNvSpPr>
          <p:nvPr/>
        </p:nvSpPr>
        <p:spPr bwMode="auto">
          <a:xfrm>
            <a:off x="9742340" y="4205512"/>
            <a:ext cx="1124187"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Southeast Asia</a:t>
            </a:r>
          </a:p>
        </p:txBody>
      </p:sp>
      <p:cxnSp>
        <p:nvCxnSpPr>
          <p:cNvPr id="344" name="Straight Connector 343"/>
          <p:cNvCxnSpPr>
            <a:stCxn id="445" idx="6"/>
            <a:endCxn id="343" idx="1"/>
          </p:cNvCxnSpPr>
          <p:nvPr/>
        </p:nvCxnSpPr>
        <p:spPr>
          <a:xfrm flipV="1">
            <a:off x="9260200" y="4338729"/>
            <a:ext cx="482140" cy="22455"/>
          </a:xfrm>
          <a:prstGeom prst="line">
            <a:avLst/>
          </a:prstGeom>
          <a:noFill/>
          <a:ln w="6350" cap="flat" cmpd="sng" algn="ctr">
            <a:solidFill>
              <a:srgbClr val="505050"/>
            </a:solidFill>
            <a:prstDash val="solid"/>
          </a:ln>
          <a:effectLst/>
        </p:spPr>
      </p:cxnSp>
      <p:sp>
        <p:nvSpPr>
          <p:cNvPr id="345" name="TextBox 13"/>
          <p:cNvSpPr txBox="1">
            <a:spLocks noChangeArrowheads="1"/>
          </p:cNvSpPr>
          <p:nvPr/>
        </p:nvSpPr>
        <p:spPr bwMode="auto">
          <a:xfrm>
            <a:off x="9803418" y="3753420"/>
            <a:ext cx="855211"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Asia</a:t>
            </a:r>
          </a:p>
        </p:txBody>
      </p:sp>
      <p:cxnSp>
        <p:nvCxnSpPr>
          <p:cNvPr id="346" name="Straight Connector 345"/>
          <p:cNvCxnSpPr>
            <a:stCxn id="421" idx="3"/>
            <a:endCxn id="345" idx="1"/>
          </p:cNvCxnSpPr>
          <p:nvPr/>
        </p:nvCxnSpPr>
        <p:spPr>
          <a:xfrm>
            <a:off x="9342799" y="3864064"/>
            <a:ext cx="460619" cy="22573"/>
          </a:xfrm>
          <a:prstGeom prst="line">
            <a:avLst/>
          </a:prstGeom>
          <a:noFill/>
          <a:ln w="6350" cap="flat" cmpd="sng" algn="ctr">
            <a:solidFill>
              <a:srgbClr val="505050"/>
            </a:solidFill>
            <a:prstDash val="solid"/>
          </a:ln>
          <a:effectLst/>
        </p:spPr>
      </p:cxnSp>
      <p:sp>
        <p:nvSpPr>
          <p:cNvPr id="347" name="Isosceles Triangle 346"/>
          <p:cNvSpPr/>
          <p:nvPr/>
        </p:nvSpPr>
        <p:spPr bwMode="auto">
          <a:xfrm>
            <a:off x="1982198" y="3040811"/>
            <a:ext cx="188834" cy="188882"/>
          </a:xfrm>
          <a:prstGeom prst="triangle">
            <a:avLst/>
          </a:prstGeom>
          <a:solidFill>
            <a:srgbClr val="FFFFFF"/>
          </a:solidFill>
          <a:ln>
            <a:noFill/>
            <a:headEnd type="none" w="med" len="med"/>
            <a:tailEnd type="none" w="med" len="med"/>
          </a:ln>
          <a:effectLst/>
          <a:scene3d>
            <a:camera prst="orthographicFront"/>
            <a:lightRig rig="threePt" dir="t"/>
          </a:scene3d>
          <a:sp3d prstMaterial="flat">
            <a:contourClr>
              <a:srgbClr val="7FBA00">
                <a:satMod val="300000"/>
              </a:srgbClr>
            </a:contourClr>
          </a:sp3d>
        </p:spPr>
        <p:txBody>
          <a:bodyPr vert="horz" wrap="square" lIns="464260" tIns="46425" rIns="92845" bIns="46425" numCol="1" rtlCol="0" anchor="ctr" anchorCtr="0" compatLnSpc="1">
            <a:prstTxWarp prst="textNoShape">
              <a:avLst/>
            </a:prstTxWarp>
          </a:bodyPr>
          <a:lstStyle/>
          <a:p>
            <a:pPr defTabSz="1136334" fontAlgn="base">
              <a:lnSpc>
                <a:spcPct val="80000"/>
              </a:lnSpc>
              <a:spcBef>
                <a:spcPct val="0"/>
              </a:spcBef>
              <a:spcAft>
                <a:spcPts val="612"/>
              </a:spcAft>
              <a:defRPr/>
            </a:pPr>
            <a:endParaRPr lang="en-US" sz="2040" kern="0" spc="-102" dirty="0">
              <a:ln>
                <a:solidFill>
                  <a:srgbClr val="FFFFFF">
                    <a:alpha val="0"/>
                  </a:srgbClr>
                </a:solidFill>
              </a:ln>
              <a:gradFill>
                <a:gsLst>
                  <a:gs pos="0">
                    <a:srgbClr val="505050"/>
                  </a:gs>
                  <a:gs pos="86000">
                    <a:srgbClr val="505050"/>
                  </a:gs>
                </a:gsLst>
                <a:lin ang="5400000" scaled="0"/>
              </a:gradFill>
              <a:latin typeface="Segoe Semibold" pitchFamily="34" charset="0"/>
            </a:endParaRPr>
          </a:p>
        </p:txBody>
      </p:sp>
      <p:sp>
        <p:nvSpPr>
          <p:cNvPr id="348" name="Isosceles Triangle 347"/>
          <p:cNvSpPr/>
          <p:nvPr/>
        </p:nvSpPr>
        <p:spPr bwMode="auto">
          <a:xfrm>
            <a:off x="2002625" y="3261202"/>
            <a:ext cx="188834" cy="188882"/>
          </a:xfrm>
          <a:prstGeom prst="triangle">
            <a:avLst/>
          </a:prstGeom>
          <a:solidFill>
            <a:srgbClr val="FFFFFF"/>
          </a:solidFill>
          <a:ln>
            <a:noFill/>
            <a:headEnd type="none" w="med" len="med"/>
            <a:tailEnd type="none" w="med" len="med"/>
          </a:ln>
          <a:effectLst/>
          <a:scene3d>
            <a:camera prst="orthographicFront"/>
            <a:lightRig rig="threePt" dir="t"/>
          </a:scene3d>
          <a:sp3d prstMaterial="flat">
            <a:contourClr>
              <a:srgbClr val="7FBA00">
                <a:satMod val="300000"/>
              </a:srgbClr>
            </a:contourClr>
          </a:sp3d>
        </p:spPr>
        <p:txBody>
          <a:bodyPr vert="horz" wrap="square" lIns="464260" tIns="46425" rIns="92845" bIns="46425" numCol="1" rtlCol="0" anchor="ctr" anchorCtr="0" compatLnSpc="1">
            <a:prstTxWarp prst="textNoShape">
              <a:avLst/>
            </a:prstTxWarp>
          </a:bodyPr>
          <a:lstStyle/>
          <a:p>
            <a:pPr defTabSz="1136334" fontAlgn="base">
              <a:lnSpc>
                <a:spcPct val="80000"/>
              </a:lnSpc>
              <a:spcBef>
                <a:spcPct val="0"/>
              </a:spcBef>
              <a:spcAft>
                <a:spcPts val="612"/>
              </a:spcAft>
              <a:defRPr/>
            </a:pPr>
            <a:endParaRPr lang="en-US" sz="2040" kern="0" spc="-102" dirty="0">
              <a:ln>
                <a:solidFill>
                  <a:srgbClr val="FFFFFF">
                    <a:alpha val="0"/>
                  </a:srgbClr>
                </a:solidFill>
              </a:ln>
              <a:gradFill>
                <a:gsLst>
                  <a:gs pos="0">
                    <a:srgbClr val="505050"/>
                  </a:gs>
                  <a:gs pos="86000">
                    <a:srgbClr val="505050"/>
                  </a:gs>
                </a:gsLst>
                <a:lin ang="5400000" scaled="0"/>
              </a:gradFill>
              <a:latin typeface="Segoe Semibold" pitchFamily="34" charset="0"/>
            </a:endParaRPr>
          </a:p>
        </p:txBody>
      </p:sp>
      <p:sp>
        <p:nvSpPr>
          <p:cNvPr id="349" name="TextBox 13"/>
          <p:cNvSpPr txBox="1">
            <a:spLocks noChangeArrowheads="1"/>
          </p:cNvSpPr>
          <p:nvPr/>
        </p:nvSpPr>
        <p:spPr bwMode="auto">
          <a:xfrm>
            <a:off x="6062596" y="1992849"/>
            <a:ext cx="1149091"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North Europe</a:t>
            </a:r>
          </a:p>
        </p:txBody>
      </p:sp>
      <p:cxnSp>
        <p:nvCxnSpPr>
          <p:cNvPr id="350" name="Straight Connector 349"/>
          <p:cNvCxnSpPr>
            <a:stCxn id="416" idx="19"/>
            <a:endCxn id="349" idx="1"/>
          </p:cNvCxnSpPr>
          <p:nvPr/>
        </p:nvCxnSpPr>
        <p:spPr>
          <a:xfrm flipV="1">
            <a:off x="5648539" y="2126065"/>
            <a:ext cx="414057" cy="464558"/>
          </a:xfrm>
          <a:prstGeom prst="line">
            <a:avLst/>
          </a:prstGeom>
          <a:noFill/>
          <a:ln w="6350" cap="flat" cmpd="sng" algn="ctr">
            <a:solidFill>
              <a:srgbClr val="505050"/>
            </a:solidFill>
            <a:prstDash val="solid"/>
          </a:ln>
          <a:effectLst/>
        </p:spPr>
      </p:cxnSp>
      <p:sp>
        <p:nvSpPr>
          <p:cNvPr id="351" name="TextBox 13"/>
          <p:cNvSpPr txBox="1">
            <a:spLocks noChangeArrowheads="1"/>
          </p:cNvSpPr>
          <p:nvPr/>
        </p:nvSpPr>
        <p:spPr bwMode="auto">
          <a:xfrm>
            <a:off x="6576971" y="2538967"/>
            <a:ext cx="986841"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West Europe</a:t>
            </a:r>
          </a:p>
        </p:txBody>
      </p:sp>
      <p:cxnSp>
        <p:nvCxnSpPr>
          <p:cNvPr id="352" name="Straight Connector 351"/>
          <p:cNvCxnSpPr>
            <a:stCxn id="342" idx="2"/>
          </p:cNvCxnSpPr>
          <p:nvPr/>
        </p:nvCxnSpPr>
        <p:spPr>
          <a:xfrm>
            <a:off x="2592994" y="2491415"/>
            <a:ext cx="316110" cy="643986"/>
          </a:xfrm>
          <a:prstGeom prst="line">
            <a:avLst/>
          </a:prstGeom>
          <a:noFill/>
          <a:ln w="6350" cap="flat" cmpd="sng" algn="ctr">
            <a:solidFill>
              <a:srgbClr val="505050"/>
            </a:solidFill>
            <a:prstDash val="solid"/>
          </a:ln>
          <a:effectLst/>
        </p:spPr>
      </p:cxnSp>
      <p:sp>
        <p:nvSpPr>
          <p:cNvPr id="353" name="TextBox 13"/>
          <p:cNvSpPr txBox="1">
            <a:spLocks noChangeArrowheads="1"/>
          </p:cNvSpPr>
          <p:nvPr/>
        </p:nvSpPr>
        <p:spPr bwMode="auto">
          <a:xfrm>
            <a:off x="2829839" y="3757963"/>
            <a:ext cx="1301876"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South Central US</a:t>
            </a:r>
          </a:p>
        </p:txBody>
      </p:sp>
      <p:sp>
        <p:nvSpPr>
          <p:cNvPr id="354" name="TextBox 13"/>
          <p:cNvSpPr txBox="1">
            <a:spLocks noChangeArrowheads="1"/>
          </p:cNvSpPr>
          <p:nvPr/>
        </p:nvSpPr>
        <p:spPr bwMode="auto">
          <a:xfrm>
            <a:off x="3687651" y="2966974"/>
            <a:ext cx="680610"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US</a:t>
            </a:r>
          </a:p>
        </p:txBody>
      </p:sp>
      <p:cxnSp>
        <p:nvCxnSpPr>
          <p:cNvPr id="355" name="Straight Connector 354"/>
          <p:cNvCxnSpPr>
            <a:stCxn id="413" idx="19"/>
            <a:endCxn id="354" idx="1"/>
          </p:cNvCxnSpPr>
          <p:nvPr/>
        </p:nvCxnSpPr>
        <p:spPr>
          <a:xfrm flipV="1">
            <a:off x="3379326" y="3100191"/>
            <a:ext cx="308325" cy="58850"/>
          </a:xfrm>
          <a:prstGeom prst="line">
            <a:avLst/>
          </a:prstGeom>
          <a:noFill/>
          <a:ln w="6350" cap="flat" cmpd="sng" algn="ctr">
            <a:solidFill>
              <a:srgbClr val="505050"/>
            </a:solidFill>
            <a:prstDash val="solid"/>
          </a:ln>
          <a:effectLst/>
        </p:spPr>
      </p:cxnSp>
      <p:sp>
        <p:nvSpPr>
          <p:cNvPr id="356" name="TextBox 13"/>
          <p:cNvSpPr txBox="1">
            <a:spLocks noChangeArrowheads="1"/>
          </p:cNvSpPr>
          <p:nvPr/>
        </p:nvSpPr>
        <p:spPr bwMode="auto">
          <a:xfrm>
            <a:off x="563401" y="2548221"/>
            <a:ext cx="832085"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West US</a:t>
            </a:r>
          </a:p>
        </p:txBody>
      </p:sp>
      <p:cxnSp>
        <p:nvCxnSpPr>
          <p:cNvPr id="357" name="Straight Connector 356"/>
          <p:cNvCxnSpPr>
            <a:stCxn id="356" idx="2"/>
          </p:cNvCxnSpPr>
          <p:nvPr/>
        </p:nvCxnSpPr>
        <p:spPr>
          <a:xfrm>
            <a:off x="979444" y="2814653"/>
            <a:ext cx="1083861" cy="418754"/>
          </a:xfrm>
          <a:prstGeom prst="line">
            <a:avLst/>
          </a:prstGeom>
          <a:noFill/>
          <a:ln w="9525" cap="flat" cmpd="sng" algn="ctr">
            <a:solidFill>
              <a:srgbClr val="505050"/>
            </a:solidFill>
            <a:prstDash val="solid"/>
          </a:ln>
          <a:effectLst/>
        </p:spPr>
      </p:cxnSp>
      <p:sp>
        <p:nvSpPr>
          <p:cNvPr id="358" name="Isosceles Triangle 357"/>
          <p:cNvSpPr/>
          <p:nvPr/>
        </p:nvSpPr>
        <p:spPr bwMode="auto">
          <a:xfrm>
            <a:off x="5692223" y="2561500"/>
            <a:ext cx="188834" cy="188882"/>
          </a:xfrm>
          <a:prstGeom prst="triangle">
            <a:avLst/>
          </a:prstGeom>
          <a:solidFill>
            <a:srgbClr val="FFFFFF"/>
          </a:solidFill>
          <a:ln>
            <a:noFill/>
            <a:headEnd type="none" w="med" len="med"/>
            <a:tailEnd type="none" w="med" len="med"/>
          </a:ln>
          <a:effectLst/>
          <a:scene3d>
            <a:camera prst="orthographicFront"/>
            <a:lightRig rig="threePt" dir="t"/>
          </a:scene3d>
          <a:sp3d prstMaterial="flat">
            <a:contourClr>
              <a:srgbClr val="7FBA00">
                <a:satMod val="300000"/>
              </a:srgbClr>
            </a:contourClr>
          </a:sp3d>
        </p:spPr>
        <p:txBody>
          <a:bodyPr vert="horz" wrap="square" lIns="464260" tIns="46425" rIns="92845" bIns="46425" numCol="1" rtlCol="0" anchor="ctr" anchorCtr="0" compatLnSpc="1">
            <a:prstTxWarp prst="textNoShape">
              <a:avLst/>
            </a:prstTxWarp>
          </a:bodyPr>
          <a:lstStyle/>
          <a:p>
            <a:pPr defTabSz="1136334" fontAlgn="base">
              <a:lnSpc>
                <a:spcPct val="80000"/>
              </a:lnSpc>
              <a:spcBef>
                <a:spcPct val="0"/>
              </a:spcBef>
              <a:spcAft>
                <a:spcPts val="612"/>
              </a:spcAft>
              <a:defRPr/>
            </a:pPr>
            <a:endParaRPr lang="en-US" sz="2040" kern="0" spc="-102" dirty="0">
              <a:ln>
                <a:solidFill>
                  <a:srgbClr val="FFFFFF">
                    <a:alpha val="0"/>
                  </a:srgbClr>
                </a:solidFill>
              </a:ln>
              <a:gradFill>
                <a:gsLst>
                  <a:gs pos="0">
                    <a:srgbClr val="505050"/>
                  </a:gs>
                  <a:gs pos="86000">
                    <a:srgbClr val="505050"/>
                  </a:gs>
                </a:gsLst>
                <a:lin ang="5400000" scaled="0"/>
              </a:gradFill>
              <a:latin typeface="Segoe Semibold" pitchFamily="34" charset="0"/>
            </a:endParaRPr>
          </a:p>
        </p:txBody>
      </p:sp>
      <p:sp>
        <p:nvSpPr>
          <p:cNvPr id="359" name="TextBox 13"/>
          <p:cNvSpPr txBox="1">
            <a:spLocks noChangeArrowheads="1"/>
          </p:cNvSpPr>
          <p:nvPr/>
        </p:nvSpPr>
        <p:spPr bwMode="auto">
          <a:xfrm>
            <a:off x="10832443" y="2853206"/>
            <a:ext cx="851194"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rgbClr val="EFEFEF">
                    <a:alpha val="99000"/>
                  </a:srgb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Japan</a:t>
            </a:r>
          </a:p>
        </p:txBody>
      </p:sp>
      <p:cxnSp>
        <p:nvCxnSpPr>
          <p:cNvPr id="360" name="Straight Connector 359"/>
          <p:cNvCxnSpPr>
            <a:stCxn id="425" idx="3"/>
            <a:endCxn id="359" idx="1"/>
          </p:cNvCxnSpPr>
          <p:nvPr/>
        </p:nvCxnSpPr>
        <p:spPr>
          <a:xfrm flipV="1">
            <a:off x="9986289" y="2986423"/>
            <a:ext cx="846154" cy="229090"/>
          </a:xfrm>
          <a:prstGeom prst="line">
            <a:avLst/>
          </a:prstGeom>
          <a:noFill/>
          <a:ln w="6350" cap="flat" cmpd="sng" algn="ctr">
            <a:solidFill>
              <a:srgbClr val="505050"/>
            </a:solidFill>
            <a:prstDash val="solid"/>
          </a:ln>
          <a:effectLst/>
        </p:spPr>
      </p:cxnSp>
      <p:sp>
        <p:nvSpPr>
          <p:cNvPr id="361" name="TextBox 13"/>
          <p:cNvSpPr txBox="1">
            <a:spLocks noChangeArrowheads="1"/>
          </p:cNvSpPr>
          <p:nvPr/>
        </p:nvSpPr>
        <p:spPr bwMode="auto">
          <a:xfrm>
            <a:off x="10760247" y="5812086"/>
            <a:ext cx="1398637"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FFFFFF">
                    <a:alpha val="99000"/>
                  </a:srgbClr>
                </a:solidFill>
                <a:effectLst/>
                <a:uLnTx/>
                <a:uFillTx/>
              </a:rPr>
              <a:t>Southeast Australia</a:t>
            </a:r>
          </a:p>
        </p:txBody>
      </p:sp>
      <p:cxnSp>
        <p:nvCxnSpPr>
          <p:cNvPr id="362" name="Straight Connector 361"/>
          <p:cNvCxnSpPr>
            <a:stCxn id="428" idx="3"/>
            <a:endCxn id="361" idx="1"/>
          </p:cNvCxnSpPr>
          <p:nvPr/>
        </p:nvCxnSpPr>
        <p:spPr>
          <a:xfrm>
            <a:off x="10375352" y="5847820"/>
            <a:ext cx="384894" cy="97482"/>
          </a:xfrm>
          <a:prstGeom prst="line">
            <a:avLst/>
          </a:prstGeom>
          <a:noFill/>
          <a:ln w="6350" cap="flat" cmpd="sng" algn="ctr">
            <a:solidFill>
              <a:srgbClr val="505050"/>
            </a:solidFill>
            <a:prstDash val="solid"/>
          </a:ln>
          <a:effectLst/>
        </p:spPr>
      </p:cxnSp>
      <p:sp>
        <p:nvSpPr>
          <p:cNvPr id="363" name="TextBox 13"/>
          <p:cNvSpPr txBox="1">
            <a:spLocks noChangeArrowheads="1"/>
          </p:cNvSpPr>
          <p:nvPr/>
        </p:nvSpPr>
        <p:spPr bwMode="auto">
          <a:xfrm>
            <a:off x="10770903" y="3314240"/>
            <a:ext cx="951123"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rgbClr val="EFEFEF">
                    <a:alpha val="99000"/>
                  </a:srgb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West Japan</a:t>
            </a:r>
          </a:p>
        </p:txBody>
      </p:sp>
      <p:sp>
        <p:nvSpPr>
          <p:cNvPr id="364" name="TextBox 13"/>
          <p:cNvSpPr txBox="1">
            <a:spLocks noChangeArrowheads="1"/>
          </p:cNvSpPr>
          <p:nvPr/>
        </p:nvSpPr>
        <p:spPr bwMode="auto">
          <a:xfrm>
            <a:off x="10989140" y="5123474"/>
            <a:ext cx="1134217"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FFFFFF">
                    <a:alpha val="99000"/>
                  </a:srgbClr>
                </a:solidFill>
                <a:effectLst/>
                <a:uLnTx/>
                <a:uFillTx/>
              </a:rPr>
              <a:t>East Australia</a:t>
            </a:r>
          </a:p>
        </p:txBody>
      </p:sp>
      <p:cxnSp>
        <p:nvCxnSpPr>
          <p:cNvPr id="365" name="Straight Connector 364"/>
          <p:cNvCxnSpPr>
            <a:stCxn id="434" idx="3"/>
            <a:endCxn id="364" idx="1"/>
          </p:cNvCxnSpPr>
          <p:nvPr/>
        </p:nvCxnSpPr>
        <p:spPr>
          <a:xfrm flipV="1">
            <a:off x="10553953" y="5256690"/>
            <a:ext cx="435187" cy="361032"/>
          </a:xfrm>
          <a:prstGeom prst="line">
            <a:avLst/>
          </a:prstGeom>
          <a:noFill/>
          <a:ln w="6350" cap="flat" cmpd="sng" algn="ctr">
            <a:solidFill>
              <a:srgbClr val="505050"/>
            </a:solidFill>
            <a:prstDash val="solid"/>
          </a:ln>
          <a:effectLst/>
        </p:spPr>
      </p:cxnSp>
      <p:sp>
        <p:nvSpPr>
          <p:cNvPr id="366" name="TextBox 13"/>
          <p:cNvSpPr txBox="1">
            <a:spLocks noChangeArrowheads="1"/>
          </p:cNvSpPr>
          <p:nvPr/>
        </p:nvSpPr>
        <p:spPr bwMode="auto">
          <a:xfrm>
            <a:off x="9706544" y="2314468"/>
            <a:ext cx="1048960" cy="439108"/>
          </a:xfrm>
          <a:prstGeom prst="rect">
            <a:avLst/>
          </a:prstGeom>
          <a:solidFill>
            <a:srgbClr val="969696"/>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China</a:t>
            </a:r>
          </a:p>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(via 21Vianet)</a:t>
            </a:r>
          </a:p>
        </p:txBody>
      </p:sp>
      <p:cxnSp>
        <p:nvCxnSpPr>
          <p:cNvPr id="367" name="Straight Connector 366"/>
          <p:cNvCxnSpPr>
            <a:stCxn id="437" idx="3"/>
            <a:endCxn id="366" idx="1"/>
          </p:cNvCxnSpPr>
          <p:nvPr/>
        </p:nvCxnSpPr>
        <p:spPr>
          <a:xfrm flipV="1">
            <a:off x="9442164" y="2534022"/>
            <a:ext cx="264380" cy="967386"/>
          </a:xfrm>
          <a:prstGeom prst="line">
            <a:avLst/>
          </a:prstGeom>
          <a:noFill/>
          <a:ln w="6350" cap="flat" cmpd="sng" algn="ctr">
            <a:solidFill>
              <a:srgbClr val="505050"/>
            </a:solidFill>
            <a:prstDash val="solid"/>
          </a:ln>
          <a:effectLst/>
        </p:spPr>
      </p:cxnSp>
      <p:sp>
        <p:nvSpPr>
          <p:cNvPr id="368" name="TextBox 13"/>
          <p:cNvSpPr txBox="1">
            <a:spLocks noChangeArrowheads="1"/>
          </p:cNvSpPr>
          <p:nvPr/>
        </p:nvSpPr>
        <p:spPr bwMode="auto">
          <a:xfrm>
            <a:off x="8133446" y="2244984"/>
            <a:ext cx="1326716" cy="439108"/>
          </a:xfrm>
          <a:prstGeom prst="rect">
            <a:avLst/>
          </a:prstGeom>
          <a:solidFill>
            <a:srgbClr val="969696"/>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Northeast China</a:t>
            </a:r>
          </a:p>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(via 21Vianet)</a:t>
            </a:r>
          </a:p>
        </p:txBody>
      </p:sp>
      <p:cxnSp>
        <p:nvCxnSpPr>
          <p:cNvPr id="369" name="Straight Connector 368"/>
          <p:cNvCxnSpPr>
            <a:stCxn id="440" idx="28"/>
            <a:endCxn id="368" idx="2"/>
          </p:cNvCxnSpPr>
          <p:nvPr/>
        </p:nvCxnSpPr>
        <p:spPr>
          <a:xfrm flipH="1" flipV="1">
            <a:off x="8796804" y="2684092"/>
            <a:ext cx="439944" cy="336710"/>
          </a:xfrm>
          <a:prstGeom prst="line">
            <a:avLst/>
          </a:prstGeom>
          <a:noFill/>
          <a:ln w="6350" cap="flat" cmpd="sng" algn="ctr">
            <a:solidFill>
              <a:srgbClr val="505050"/>
            </a:solidFill>
            <a:prstDash val="solid"/>
          </a:ln>
          <a:effectLst/>
        </p:spPr>
      </p:cxnSp>
      <p:sp>
        <p:nvSpPr>
          <p:cNvPr id="370" name="TextBox 13"/>
          <p:cNvSpPr txBox="1">
            <a:spLocks noChangeArrowheads="1"/>
          </p:cNvSpPr>
          <p:nvPr/>
        </p:nvSpPr>
        <p:spPr bwMode="auto">
          <a:xfrm>
            <a:off x="3065654" y="4588507"/>
            <a:ext cx="940873"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FFFFFF">
                    <a:alpha val="99000"/>
                  </a:srgbClr>
                </a:solidFill>
                <a:effectLst/>
                <a:uLnTx/>
                <a:uFillTx/>
              </a:rPr>
              <a:t>Brazil South</a:t>
            </a:r>
          </a:p>
        </p:txBody>
      </p:sp>
      <p:cxnSp>
        <p:nvCxnSpPr>
          <p:cNvPr id="371" name="Straight Connector 85"/>
          <p:cNvCxnSpPr>
            <a:stCxn id="442" idx="2"/>
            <a:endCxn id="370" idx="3"/>
          </p:cNvCxnSpPr>
          <p:nvPr/>
        </p:nvCxnSpPr>
        <p:spPr>
          <a:xfrm flipH="1" flipV="1">
            <a:off x="4006526" y="4721723"/>
            <a:ext cx="250716" cy="130878"/>
          </a:xfrm>
          <a:prstGeom prst="line">
            <a:avLst/>
          </a:prstGeom>
          <a:noFill/>
          <a:ln w="6350" cap="flat" cmpd="sng" algn="ctr">
            <a:solidFill>
              <a:srgbClr val="505050"/>
            </a:solidFill>
            <a:prstDash val="solid"/>
          </a:ln>
          <a:effectLst/>
        </p:spPr>
      </p:cxnSp>
      <p:sp>
        <p:nvSpPr>
          <p:cNvPr id="372" name="TextBox 13"/>
          <p:cNvSpPr txBox="1">
            <a:spLocks noChangeArrowheads="1"/>
          </p:cNvSpPr>
          <p:nvPr/>
        </p:nvSpPr>
        <p:spPr bwMode="auto">
          <a:xfrm>
            <a:off x="3643019" y="3390003"/>
            <a:ext cx="858511"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US 2</a:t>
            </a:r>
          </a:p>
        </p:txBody>
      </p:sp>
      <p:cxnSp>
        <p:nvCxnSpPr>
          <p:cNvPr id="373" name="Straight Connector 372"/>
          <p:cNvCxnSpPr>
            <a:stCxn id="451" idx="6"/>
            <a:endCxn id="372" idx="1"/>
          </p:cNvCxnSpPr>
          <p:nvPr/>
        </p:nvCxnSpPr>
        <p:spPr>
          <a:xfrm>
            <a:off x="3374621" y="3305882"/>
            <a:ext cx="268398" cy="217338"/>
          </a:xfrm>
          <a:prstGeom prst="line">
            <a:avLst/>
          </a:prstGeom>
          <a:noFill/>
          <a:ln w="6350" cap="flat" cmpd="sng" algn="ctr">
            <a:solidFill>
              <a:srgbClr val="505050"/>
            </a:solidFill>
            <a:prstDash val="solid"/>
          </a:ln>
          <a:effectLst/>
        </p:spPr>
      </p:cxnSp>
      <p:sp>
        <p:nvSpPr>
          <p:cNvPr id="374" name="TextBox 13"/>
          <p:cNvSpPr txBox="1">
            <a:spLocks noChangeArrowheads="1"/>
          </p:cNvSpPr>
          <p:nvPr/>
        </p:nvSpPr>
        <p:spPr bwMode="auto">
          <a:xfrm>
            <a:off x="1392585" y="3724182"/>
            <a:ext cx="1073891"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Central US</a:t>
            </a:r>
          </a:p>
        </p:txBody>
      </p:sp>
      <p:cxnSp>
        <p:nvCxnSpPr>
          <p:cNvPr id="375" name="Straight Connector 374"/>
          <p:cNvCxnSpPr>
            <a:stCxn id="454" idx="3"/>
            <a:endCxn id="374" idx="0"/>
          </p:cNvCxnSpPr>
          <p:nvPr/>
        </p:nvCxnSpPr>
        <p:spPr>
          <a:xfrm flipH="1">
            <a:off x="1929531" y="3223433"/>
            <a:ext cx="763535" cy="500749"/>
          </a:xfrm>
          <a:prstGeom prst="line">
            <a:avLst/>
          </a:prstGeom>
          <a:noFill/>
          <a:ln w="6350" cap="flat" cmpd="sng" algn="ctr">
            <a:solidFill>
              <a:srgbClr val="505050"/>
            </a:solidFill>
            <a:prstDash val="solid"/>
          </a:ln>
          <a:effectLst/>
        </p:spPr>
      </p:cxnSp>
      <p:grpSp>
        <p:nvGrpSpPr>
          <p:cNvPr id="405" name="Group 404"/>
          <p:cNvGrpSpPr/>
          <p:nvPr/>
        </p:nvGrpSpPr>
        <p:grpSpPr>
          <a:xfrm>
            <a:off x="2063305" y="3175535"/>
            <a:ext cx="196581" cy="196583"/>
            <a:chOff x="1581719" y="5197873"/>
            <a:chExt cx="349941" cy="349851"/>
          </a:xfrm>
        </p:grpSpPr>
        <p:sp>
          <p:nvSpPr>
            <p:cNvPr id="406" name="Oval 405"/>
            <p:cNvSpPr/>
            <p:nvPr/>
          </p:nvSpPr>
          <p:spPr bwMode="auto">
            <a:xfrm>
              <a:off x="1587267" y="5203376"/>
              <a:ext cx="338844" cy="338844"/>
            </a:xfrm>
            <a:prstGeom prst="ellipse">
              <a:avLst/>
            </a:prstGeom>
            <a:solidFill>
              <a:srgbClr val="FFFFFF"/>
            </a:solidFill>
            <a:ln>
              <a:solidFill>
                <a:srgbClr val="00188F"/>
              </a:solid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sp>
          <p:nvSpPr>
            <p:cNvPr id="407"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08" name="Group 407"/>
          <p:cNvGrpSpPr/>
          <p:nvPr/>
        </p:nvGrpSpPr>
        <p:grpSpPr>
          <a:xfrm>
            <a:off x="2669546" y="3327849"/>
            <a:ext cx="196581" cy="196583"/>
            <a:chOff x="1581719" y="5197873"/>
            <a:chExt cx="349941" cy="349851"/>
          </a:xfrm>
        </p:grpSpPr>
        <p:sp>
          <p:nvSpPr>
            <p:cNvPr id="409" name="Oval 408"/>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0"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11" name="Group 410"/>
          <p:cNvGrpSpPr/>
          <p:nvPr/>
        </p:nvGrpSpPr>
        <p:grpSpPr>
          <a:xfrm>
            <a:off x="3226430" y="3129918"/>
            <a:ext cx="196581" cy="196583"/>
            <a:chOff x="1581719" y="5197873"/>
            <a:chExt cx="349941" cy="349851"/>
          </a:xfrm>
        </p:grpSpPr>
        <p:sp>
          <p:nvSpPr>
            <p:cNvPr id="412" name="Oval 411"/>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3"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14" name="Group 413"/>
          <p:cNvGrpSpPr/>
          <p:nvPr/>
        </p:nvGrpSpPr>
        <p:grpSpPr>
          <a:xfrm>
            <a:off x="5495643" y="2561501"/>
            <a:ext cx="196581" cy="196583"/>
            <a:chOff x="1581719" y="5197873"/>
            <a:chExt cx="349941" cy="349851"/>
          </a:xfrm>
        </p:grpSpPr>
        <p:sp>
          <p:nvSpPr>
            <p:cNvPr id="415" name="Oval 414"/>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6"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17" name="Group 416"/>
          <p:cNvGrpSpPr/>
          <p:nvPr/>
        </p:nvGrpSpPr>
        <p:grpSpPr>
          <a:xfrm>
            <a:off x="5867825" y="2589779"/>
            <a:ext cx="196581" cy="196583"/>
            <a:chOff x="1581719" y="5197873"/>
            <a:chExt cx="349941" cy="349851"/>
          </a:xfrm>
        </p:grpSpPr>
        <p:sp>
          <p:nvSpPr>
            <p:cNvPr id="418" name="Oval 417"/>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9"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20" name="Group 419"/>
          <p:cNvGrpSpPr/>
          <p:nvPr/>
        </p:nvGrpSpPr>
        <p:grpSpPr>
          <a:xfrm>
            <a:off x="9311806" y="3698457"/>
            <a:ext cx="196581" cy="196583"/>
            <a:chOff x="1581719" y="5197873"/>
            <a:chExt cx="349941" cy="349851"/>
          </a:xfrm>
        </p:grpSpPr>
        <p:sp>
          <p:nvSpPr>
            <p:cNvPr id="421" name="Oval 420"/>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22"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23" name="Group 422"/>
          <p:cNvGrpSpPr/>
          <p:nvPr/>
        </p:nvGrpSpPr>
        <p:grpSpPr>
          <a:xfrm>
            <a:off x="9857315" y="3087578"/>
            <a:ext cx="196581" cy="196583"/>
            <a:chOff x="1581719" y="5197873"/>
            <a:chExt cx="349941" cy="349851"/>
          </a:xfrm>
        </p:grpSpPr>
        <p:sp>
          <p:nvSpPr>
            <p:cNvPr id="424" name="Oval 423"/>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25"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26" name="Group 425"/>
          <p:cNvGrpSpPr/>
          <p:nvPr/>
        </p:nvGrpSpPr>
        <p:grpSpPr>
          <a:xfrm>
            <a:off x="10246379" y="5719886"/>
            <a:ext cx="196581" cy="196583"/>
            <a:chOff x="1581719" y="5197873"/>
            <a:chExt cx="349941" cy="349851"/>
          </a:xfrm>
        </p:grpSpPr>
        <p:sp>
          <p:nvSpPr>
            <p:cNvPr id="427" name="Oval 42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28"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29" name="Group 428"/>
          <p:cNvGrpSpPr/>
          <p:nvPr/>
        </p:nvGrpSpPr>
        <p:grpSpPr>
          <a:xfrm>
            <a:off x="9785947" y="3239978"/>
            <a:ext cx="196581" cy="196583"/>
            <a:chOff x="1581719" y="5197873"/>
            <a:chExt cx="349941" cy="349851"/>
          </a:xfrm>
        </p:grpSpPr>
        <p:sp>
          <p:nvSpPr>
            <p:cNvPr id="430" name="Oval 429"/>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1"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32" name="Group 431"/>
          <p:cNvGrpSpPr/>
          <p:nvPr/>
        </p:nvGrpSpPr>
        <p:grpSpPr>
          <a:xfrm>
            <a:off x="10424979" y="5489788"/>
            <a:ext cx="196581" cy="196583"/>
            <a:chOff x="1581719" y="5197873"/>
            <a:chExt cx="349941" cy="349851"/>
          </a:xfrm>
        </p:grpSpPr>
        <p:sp>
          <p:nvSpPr>
            <p:cNvPr id="433" name="Oval 432"/>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4"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35" name="Group 434"/>
          <p:cNvGrpSpPr/>
          <p:nvPr/>
        </p:nvGrpSpPr>
        <p:grpSpPr>
          <a:xfrm>
            <a:off x="9313190" y="3373473"/>
            <a:ext cx="196581" cy="196583"/>
            <a:chOff x="1581719" y="5197873"/>
            <a:chExt cx="349941" cy="349851"/>
          </a:xfrm>
        </p:grpSpPr>
        <p:sp>
          <p:nvSpPr>
            <p:cNvPr id="436" name="Oval 435"/>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7"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38" name="Group 437"/>
          <p:cNvGrpSpPr/>
          <p:nvPr/>
        </p:nvGrpSpPr>
        <p:grpSpPr>
          <a:xfrm>
            <a:off x="9177462" y="2971916"/>
            <a:ext cx="196581" cy="196583"/>
            <a:chOff x="1581719" y="5197873"/>
            <a:chExt cx="349941" cy="349851"/>
          </a:xfrm>
        </p:grpSpPr>
        <p:sp>
          <p:nvSpPr>
            <p:cNvPr id="439" name="Oval 438"/>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0"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41" name="Group 146"/>
          <p:cNvGrpSpPr/>
          <p:nvPr/>
        </p:nvGrpSpPr>
        <p:grpSpPr>
          <a:xfrm>
            <a:off x="4254126" y="4754311"/>
            <a:ext cx="196581" cy="196583"/>
            <a:chOff x="1581719" y="5197873"/>
            <a:chExt cx="349941" cy="349851"/>
          </a:xfrm>
        </p:grpSpPr>
        <p:sp>
          <p:nvSpPr>
            <p:cNvPr id="442" name="Oval 147"/>
            <p:cNvSpPr/>
            <p:nvPr/>
          </p:nvSpPr>
          <p:spPr bwMode="auto">
            <a:xfrm>
              <a:off x="1587267" y="5203376"/>
              <a:ext cx="338844" cy="338844"/>
            </a:xfrm>
            <a:prstGeom prst="ellipse">
              <a:avLst/>
            </a:prstGeom>
            <a:solidFill>
              <a:srgbClr val="FFFFFF"/>
            </a:solidFill>
            <a:ln>
              <a:solidFill>
                <a:srgbClr val="00188F"/>
              </a:solid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sp>
          <p:nvSpPr>
            <p:cNvPr id="443"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44" name="Group 148"/>
          <p:cNvGrpSpPr/>
          <p:nvPr/>
        </p:nvGrpSpPr>
        <p:grpSpPr>
          <a:xfrm>
            <a:off x="9066736" y="4262893"/>
            <a:ext cx="196581" cy="196583"/>
            <a:chOff x="1581719" y="5197873"/>
            <a:chExt cx="349941" cy="349851"/>
          </a:xfrm>
        </p:grpSpPr>
        <p:sp>
          <p:nvSpPr>
            <p:cNvPr id="445" name="Oval 15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6"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47" name="Group 148"/>
          <p:cNvGrpSpPr/>
          <p:nvPr/>
        </p:nvGrpSpPr>
        <p:grpSpPr>
          <a:xfrm>
            <a:off x="2901357" y="2986832"/>
            <a:ext cx="196581" cy="196583"/>
            <a:chOff x="1581719" y="5197873"/>
            <a:chExt cx="349941" cy="349851"/>
          </a:xfrm>
        </p:grpSpPr>
        <p:sp>
          <p:nvSpPr>
            <p:cNvPr id="448" name="Oval 15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9"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50" name="Group 449"/>
          <p:cNvGrpSpPr/>
          <p:nvPr/>
        </p:nvGrpSpPr>
        <p:grpSpPr>
          <a:xfrm>
            <a:off x="3181157" y="3207591"/>
            <a:ext cx="196581" cy="196583"/>
            <a:chOff x="1581719" y="5197873"/>
            <a:chExt cx="349941" cy="349851"/>
          </a:xfrm>
        </p:grpSpPr>
        <p:sp>
          <p:nvSpPr>
            <p:cNvPr id="451" name="Oval 450"/>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52"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53" name="Group 146"/>
          <p:cNvGrpSpPr/>
          <p:nvPr/>
        </p:nvGrpSpPr>
        <p:grpSpPr>
          <a:xfrm>
            <a:off x="2662073" y="3057826"/>
            <a:ext cx="196581" cy="196583"/>
            <a:chOff x="1581719" y="5197873"/>
            <a:chExt cx="349941" cy="349851"/>
          </a:xfrm>
        </p:grpSpPr>
        <p:sp>
          <p:nvSpPr>
            <p:cNvPr id="454" name="Oval 147"/>
            <p:cNvSpPr/>
            <p:nvPr/>
          </p:nvSpPr>
          <p:spPr bwMode="auto">
            <a:xfrm>
              <a:off x="1587267" y="5203376"/>
              <a:ext cx="338844" cy="338844"/>
            </a:xfrm>
            <a:prstGeom prst="ellipse">
              <a:avLst/>
            </a:prstGeom>
            <a:solidFill>
              <a:srgbClr val="FFFFFF"/>
            </a:solidFill>
            <a:ln>
              <a:solidFill>
                <a:srgbClr val="00188F"/>
              </a:solid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sp>
          <p:nvSpPr>
            <p:cNvPr id="455"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56" name="Group 455"/>
          <p:cNvGrpSpPr/>
          <p:nvPr/>
        </p:nvGrpSpPr>
        <p:grpSpPr>
          <a:xfrm>
            <a:off x="126046" y="5256689"/>
            <a:ext cx="3293091" cy="1357681"/>
            <a:chOff x="126046" y="5015260"/>
            <a:chExt cx="3293091" cy="1357681"/>
          </a:xfrm>
        </p:grpSpPr>
        <p:sp>
          <p:nvSpPr>
            <p:cNvPr id="457" name="Rounded Rectangle 456"/>
            <p:cNvSpPr/>
            <p:nvPr/>
          </p:nvSpPr>
          <p:spPr bwMode="auto">
            <a:xfrm>
              <a:off x="616740" y="5015260"/>
              <a:ext cx="2802397" cy="1357681"/>
            </a:xfrm>
            <a:prstGeom prst="roundRect">
              <a:avLst>
                <a:gd name="adj" fmla="val 0"/>
              </a:avLst>
            </a:prstGeom>
            <a:no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123773" tIns="123773" rIns="123773" bIns="0" numCol="1" rtlCol="0" anchor="t" anchorCtr="0" compatLnSpc="1"/>
            <a:lstStyle/>
            <a:p>
              <a:pPr marL="0" marR="0" lvl="0" indent="0" defTabSz="928381" eaLnBrk="1" fontAlgn="base" latinLnBrk="0" hangingPunct="1">
                <a:lnSpc>
                  <a:spcPct val="100000"/>
                </a:lnSpc>
                <a:spcBef>
                  <a:spcPct val="0"/>
                </a:spcBef>
                <a:spcAft>
                  <a:spcPts val="300"/>
                </a:spcAft>
                <a:buClrTx/>
                <a:buSzTx/>
                <a:buFontTx/>
                <a:buNone/>
                <a:tabLst/>
                <a:defRPr/>
              </a:pPr>
              <a:endParaRPr kumimoji="0" lang="en-US" sz="1600" b="0" i="0" u="none" strike="noStrike" kern="0" cap="none" spc="0" normalizeH="0" baseline="0" noProof="0" dirty="0" smtClean="0">
                <a:ln>
                  <a:noFill/>
                </a:ln>
                <a:solidFill>
                  <a:srgbClr val="505050"/>
                </a:solidFill>
                <a:effectLst/>
                <a:uLnTx/>
                <a:uFillTx/>
                <a:latin typeface="Segoe UI Light"/>
              </a:endParaRPr>
            </a:p>
            <a:p>
              <a:pPr marL="0" marR="0" lvl="0" indent="0" defTabSz="928381" eaLnBrk="1" fontAlgn="base" latinLnBrk="0" hangingPunct="1">
                <a:lnSpc>
                  <a:spcPct val="100000"/>
                </a:lnSpc>
                <a:spcBef>
                  <a:spcPct val="0"/>
                </a:spcBef>
                <a:spcAft>
                  <a:spcPts val="300"/>
                </a:spcAft>
                <a:buClrTx/>
                <a:buSzTx/>
                <a:buFontTx/>
                <a:buNone/>
                <a:tabLst/>
                <a:defRPr/>
              </a:pPr>
              <a:r>
                <a:rPr kumimoji="0" lang="en-US" sz="1600" b="0" i="0" u="none" strike="noStrike" kern="0" cap="none" spc="0" normalizeH="0" baseline="0" noProof="0" dirty="0" smtClean="0">
                  <a:ln>
                    <a:noFill/>
                  </a:ln>
                  <a:solidFill>
                    <a:srgbClr val="505050"/>
                  </a:solidFill>
                  <a:effectLst/>
                  <a:uLnTx/>
                  <a:uFillTx/>
                  <a:latin typeface="Segoe UI Light"/>
                </a:rPr>
                <a:t>Available region</a:t>
              </a:r>
            </a:p>
            <a:p>
              <a:pPr marL="0" marR="0" lvl="0" indent="0" defTabSz="928381" eaLnBrk="1" fontAlgn="base" latinLnBrk="0" hangingPunct="1">
                <a:lnSpc>
                  <a:spcPct val="100000"/>
                </a:lnSpc>
                <a:spcBef>
                  <a:spcPct val="0"/>
                </a:spcBef>
                <a:spcAft>
                  <a:spcPts val="300"/>
                </a:spcAft>
                <a:buClrTx/>
                <a:buSzTx/>
                <a:buFontTx/>
                <a:buNone/>
                <a:tabLst/>
                <a:defRPr/>
              </a:pPr>
              <a:r>
                <a:rPr kumimoji="0" lang="en-US" sz="1600" b="0" i="0" u="none" strike="noStrike" kern="0" cap="none" spc="0" normalizeH="0" baseline="0" noProof="0" dirty="0" smtClean="0">
                  <a:ln>
                    <a:noFill/>
                  </a:ln>
                  <a:solidFill>
                    <a:srgbClr val="505050"/>
                  </a:solidFill>
                  <a:effectLst/>
                  <a:uLnTx/>
                  <a:uFillTx/>
                  <a:latin typeface="Segoe UI Light"/>
                </a:rPr>
                <a:t>Announced region</a:t>
              </a:r>
              <a:endParaRPr kumimoji="0" lang="en-US" sz="1600" b="0" i="0" u="none" strike="noStrike" kern="0" cap="none" spc="0" normalizeH="0" baseline="0" noProof="0" dirty="0">
                <a:ln>
                  <a:noFill/>
                </a:ln>
                <a:solidFill>
                  <a:srgbClr val="505050"/>
                </a:solidFill>
                <a:effectLst/>
                <a:uLnTx/>
                <a:uFillTx/>
                <a:latin typeface="Segoe UI Light"/>
              </a:endParaRPr>
            </a:p>
          </p:txBody>
        </p:sp>
        <p:sp>
          <p:nvSpPr>
            <p:cNvPr id="458" name="Rectangle 457"/>
            <p:cNvSpPr/>
            <p:nvPr/>
          </p:nvSpPr>
          <p:spPr bwMode="auto">
            <a:xfrm>
              <a:off x="414616" y="5435029"/>
              <a:ext cx="182880"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srgbClr val="EFEFEF">
                    <a:alpha val="99000"/>
                  </a:srgbClr>
                </a:solidFill>
                <a:effectLst/>
                <a:uLnTx/>
                <a:uFillTx/>
              </a:endParaRPr>
            </a:p>
          </p:txBody>
        </p:sp>
        <p:sp>
          <p:nvSpPr>
            <p:cNvPr id="459" name="Rectangle 458"/>
            <p:cNvSpPr/>
            <p:nvPr/>
          </p:nvSpPr>
          <p:spPr bwMode="auto">
            <a:xfrm>
              <a:off x="414616" y="5717461"/>
              <a:ext cx="182880" cy="266433"/>
            </a:xfrm>
            <a:prstGeom prst="rect">
              <a:avLst/>
            </a:prstGeom>
            <a:solidFill>
              <a:srgbClr val="00188F">
                <a:lumMod val="60000"/>
                <a:lumOff val="40000"/>
              </a:srgbClr>
            </a:solidFill>
            <a:ln w="6350">
              <a:solidFill>
                <a:srgbClr val="505050"/>
              </a:solidFill>
              <a:miter lim="800000"/>
              <a:headEnd/>
              <a:tailEnd/>
            </a:ln>
          </p:spPr>
          <p:txBody>
            <a:bodyPr wrap="square" lIns="92845" tIns="46425" rIns="92845" bIns="46425">
              <a:spAutoFit/>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srgbClr val="EFEFEF">
                    <a:alpha val="99000"/>
                  </a:srgbClr>
                </a:solidFill>
                <a:effectLst/>
                <a:uLnTx/>
                <a:uFillTx/>
              </a:endParaRPr>
            </a:p>
          </p:txBody>
        </p:sp>
        <p:sp>
          <p:nvSpPr>
            <p:cNvPr id="461" name="Freeform 62"/>
            <p:cNvSpPr>
              <a:spLocks noEditPoints="1"/>
            </p:cNvSpPr>
            <p:nvPr/>
          </p:nvSpPr>
          <p:spPr bwMode="black">
            <a:xfrm>
              <a:off x="126046" y="5484529"/>
              <a:ext cx="221367" cy="19496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sp>
          <p:nvSpPr>
            <p:cNvPr id="462" name="Freeform 62"/>
            <p:cNvSpPr>
              <a:spLocks noEditPoints="1"/>
            </p:cNvSpPr>
            <p:nvPr/>
          </p:nvSpPr>
          <p:spPr bwMode="black">
            <a:xfrm>
              <a:off x="126046" y="5753197"/>
              <a:ext cx="221367" cy="19496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63" name="Group 462"/>
          <p:cNvGrpSpPr/>
          <p:nvPr/>
        </p:nvGrpSpPr>
        <p:grpSpPr>
          <a:xfrm>
            <a:off x="8065743" y="3814176"/>
            <a:ext cx="196581" cy="196583"/>
            <a:chOff x="1581719" y="5197873"/>
            <a:chExt cx="349941" cy="349851"/>
          </a:xfrm>
        </p:grpSpPr>
        <p:sp>
          <p:nvSpPr>
            <p:cNvPr id="464" name="Oval 463"/>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5"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466" name="Group 465"/>
          <p:cNvGrpSpPr/>
          <p:nvPr/>
        </p:nvGrpSpPr>
        <p:grpSpPr>
          <a:xfrm>
            <a:off x="8287083" y="3822034"/>
            <a:ext cx="196581" cy="196583"/>
            <a:chOff x="1581719" y="5197873"/>
            <a:chExt cx="349941" cy="349851"/>
          </a:xfrm>
        </p:grpSpPr>
        <p:sp>
          <p:nvSpPr>
            <p:cNvPr id="467" name="Oval 46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68"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cxnSp>
        <p:nvCxnSpPr>
          <p:cNvPr id="469" name="Straight Connector 468"/>
          <p:cNvCxnSpPr>
            <a:stCxn id="465" idx="20"/>
            <a:endCxn id="472" idx="2"/>
          </p:cNvCxnSpPr>
          <p:nvPr/>
        </p:nvCxnSpPr>
        <p:spPr>
          <a:xfrm flipH="1" flipV="1">
            <a:off x="7851211" y="3635458"/>
            <a:ext cx="326864" cy="190159"/>
          </a:xfrm>
          <a:prstGeom prst="line">
            <a:avLst/>
          </a:prstGeom>
          <a:noFill/>
          <a:ln w="6350" cap="flat" cmpd="sng" algn="ctr">
            <a:solidFill>
              <a:srgbClr val="505050"/>
            </a:solidFill>
            <a:prstDash val="solid"/>
          </a:ln>
          <a:effectLst/>
        </p:spPr>
      </p:cxnSp>
      <p:cxnSp>
        <p:nvCxnSpPr>
          <p:cNvPr id="470" name="Straight Connector 469"/>
          <p:cNvCxnSpPr>
            <a:stCxn id="471" idx="0"/>
            <a:endCxn id="468" idx="2"/>
          </p:cNvCxnSpPr>
          <p:nvPr/>
        </p:nvCxnSpPr>
        <p:spPr>
          <a:xfrm flipV="1">
            <a:off x="8164033" y="4000935"/>
            <a:ext cx="257224" cy="337394"/>
          </a:xfrm>
          <a:prstGeom prst="line">
            <a:avLst/>
          </a:prstGeom>
          <a:noFill/>
          <a:ln w="6350" cap="flat" cmpd="sng" algn="ctr">
            <a:solidFill>
              <a:srgbClr val="505050"/>
            </a:solidFill>
            <a:prstDash val="solid"/>
          </a:ln>
          <a:effectLst/>
        </p:spPr>
      </p:cxnSp>
      <p:sp>
        <p:nvSpPr>
          <p:cNvPr id="471" name="TextBox 13"/>
          <p:cNvSpPr txBox="1">
            <a:spLocks noChangeArrowheads="1"/>
          </p:cNvSpPr>
          <p:nvPr/>
        </p:nvSpPr>
        <p:spPr bwMode="auto">
          <a:xfrm>
            <a:off x="7596924" y="4338329"/>
            <a:ext cx="1134217" cy="266433"/>
          </a:xfrm>
          <a:prstGeom prst="rect">
            <a:avLst/>
          </a:prstGeom>
          <a:solidFill>
            <a:srgbClr val="00188F">
              <a:lumMod val="60000"/>
              <a:lumOff val="40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alpha val="99000"/>
                  </a:srgbClr>
                </a:solidFill>
                <a:effectLst/>
                <a:uLnTx/>
                <a:uFillTx/>
              </a:rPr>
              <a:t>East India</a:t>
            </a:r>
            <a:endParaRPr kumimoji="0" lang="en-US" sz="1122" b="0" i="0" u="none" strike="noStrike" kern="0" cap="none" spc="0" normalizeH="0" baseline="0" noProof="0" dirty="0">
              <a:ln>
                <a:noFill/>
              </a:ln>
              <a:solidFill>
                <a:srgbClr val="FFFFFF">
                  <a:alpha val="99000"/>
                </a:srgbClr>
              </a:solidFill>
              <a:effectLst/>
              <a:uLnTx/>
              <a:uFillTx/>
            </a:endParaRPr>
          </a:p>
        </p:txBody>
      </p:sp>
      <p:sp>
        <p:nvSpPr>
          <p:cNvPr id="472" name="TextBox 13"/>
          <p:cNvSpPr txBox="1">
            <a:spLocks noChangeArrowheads="1"/>
          </p:cNvSpPr>
          <p:nvPr/>
        </p:nvSpPr>
        <p:spPr bwMode="auto">
          <a:xfrm>
            <a:off x="7284102" y="3369025"/>
            <a:ext cx="1134217" cy="266433"/>
          </a:xfrm>
          <a:prstGeom prst="rect">
            <a:avLst/>
          </a:prstGeom>
          <a:solidFill>
            <a:srgbClr val="00188F">
              <a:lumMod val="60000"/>
              <a:lumOff val="40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alpha val="99000"/>
                  </a:srgbClr>
                </a:solidFill>
                <a:effectLst/>
                <a:uLnTx/>
                <a:uFillTx/>
              </a:rPr>
              <a:t>West India</a:t>
            </a:r>
            <a:endParaRPr kumimoji="0" lang="en-US" sz="1122" b="0" i="0" u="none" strike="noStrike" kern="0" cap="none" spc="0" normalizeH="0" baseline="0" noProof="0" dirty="0">
              <a:ln>
                <a:noFill/>
              </a:ln>
              <a:solidFill>
                <a:srgbClr val="FFFFFF">
                  <a:alpha val="99000"/>
                </a:srgbClr>
              </a:solidFill>
              <a:effectLst/>
              <a:uLnTx/>
              <a:uFillTx/>
            </a:endParaRPr>
          </a:p>
        </p:txBody>
      </p:sp>
      <p:sp>
        <p:nvSpPr>
          <p:cNvPr id="477" name="TextBox 13"/>
          <p:cNvSpPr txBox="1">
            <a:spLocks noChangeArrowheads="1"/>
          </p:cNvSpPr>
          <p:nvPr/>
        </p:nvSpPr>
        <p:spPr bwMode="auto">
          <a:xfrm>
            <a:off x="3457807" y="1899054"/>
            <a:ext cx="796319" cy="266433"/>
          </a:xfrm>
          <a:prstGeom prst="rect">
            <a:avLst/>
          </a:prstGeom>
          <a:solidFill>
            <a:srgbClr val="00188F">
              <a:lumMod val="60000"/>
              <a:lumOff val="40000"/>
            </a:srgbClr>
          </a:solidFill>
          <a:ln w="6350">
            <a:solidFill>
              <a:srgbClr val="505050"/>
            </a:solidFill>
            <a:miter lim="800000"/>
            <a:headEnd/>
            <a:tailEnd/>
          </a:ln>
        </p:spPr>
        <p:txBody>
          <a:bodyPr wrap="square" lIns="92845" tIns="46425" rIns="92845" bIns="46425">
            <a:spAutoFit/>
          </a:bodyPr>
          <a:lstStyle>
            <a:defPPr>
              <a:defRPr lang="en-US"/>
            </a:defPPr>
            <a:lvl1pPr marR="0" lvl="0" indent="0" defTabSz="932503" fontAlgn="auto">
              <a:lnSpc>
                <a:spcPct val="100000"/>
              </a:lnSpc>
              <a:spcBef>
                <a:spcPts val="0"/>
              </a:spcBef>
              <a:spcAft>
                <a:spcPts val="0"/>
              </a:spcAft>
              <a:buClrTx/>
              <a:buSzTx/>
              <a:buFontTx/>
              <a:buNone/>
              <a:tabLst/>
              <a:defRPr kumimoji="0" sz="1122" b="0" i="0" u="none" strike="noStrike" kern="0" cap="none" spc="0" normalizeH="0" baseline="0">
                <a:ln>
                  <a:noFill/>
                </a:ln>
                <a:solidFill>
                  <a:srgbClr val="FFFFFF">
                    <a:alpha val="99000"/>
                  </a:srgbClr>
                </a:solidFill>
                <a:effectLst/>
                <a:uLnTx/>
                <a:uFillTx/>
              </a:defRPr>
            </a:lvl1pPr>
          </a:lstStyle>
          <a:p>
            <a:r>
              <a:rPr lang="en-US" dirty="0"/>
              <a:t>Canada 1</a:t>
            </a:r>
          </a:p>
        </p:txBody>
      </p:sp>
      <p:cxnSp>
        <p:nvCxnSpPr>
          <p:cNvPr id="478" name="Straight Connector 477"/>
          <p:cNvCxnSpPr>
            <a:stCxn id="477" idx="2"/>
            <a:endCxn id="480" idx="0"/>
          </p:cNvCxnSpPr>
          <p:nvPr/>
        </p:nvCxnSpPr>
        <p:spPr>
          <a:xfrm flipH="1">
            <a:off x="3413705" y="2165487"/>
            <a:ext cx="442262" cy="683220"/>
          </a:xfrm>
          <a:prstGeom prst="line">
            <a:avLst/>
          </a:prstGeom>
          <a:noFill/>
          <a:ln w="6350" cap="flat" cmpd="sng" algn="ctr">
            <a:solidFill>
              <a:srgbClr val="505050"/>
            </a:solidFill>
            <a:prstDash val="solid"/>
          </a:ln>
          <a:effectLst/>
        </p:spPr>
      </p:cxnSp>
      <p:grpSp>
        <p:nvGrpSpPr>
          <p:cNvPr id="479" name="Group 148"/>
          <p:cNvGrpSpPr/>
          <p:nvPr/>
        </p:nvGrpSpPr>
        <p:grpSpPr>
          <a:xfrm>
            <a:off x="3315414" y="2845615"/>
            <a:ext cx="196581" cy="196583"/>
            <a:chOff x="1581719" y="5197873"/>
            <a:chExt cx="349941" cy="349851"/>
          </a:xfrm>
        </p:grpSpPr>
        <p:sp>
          <p:nvSpPr>
            <p:cNvPr id="480" name="Oval 15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1"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sp>
        <p:nvSpPr>
          <p:cNvPr id="486" name="TextBox 13"/>
          <p:cNvSpPr txBox="1">
            <a:spLocks noChangeArrowheads="1"/>
          </p:cNvSpPr>
          <p:nvPr/>
        </p:nvSpPr>
        <p:spPr bwMode="auto">
          <a:xfrm>
            <a:off x="4231655" y="2383565"/>
            <a:ext cx="806209" cy="266433"/>
          </a:xfrm>
          <a:prstGeom prst="rect">
            <a:avLst/>
          </a:prstGeom>
          <a:solidFill>
            <a:srgbClr val="00188F">
              <a:lumMod val="60000"/>
              <a:lumOff val="40000"/>
            </a:srgbClr>
          </a:solidFill>
          <a:ln w="6350">
            <a:solidFill>
              <a:srgbClr val="505050"/>
            </a:solidFill>
            <a:miter lim="800000"/>
            <a:headEnd/>
            <a:tailEnd/>
          </a:ln>
        </p:spPr>
        <p:txBody>
          <a:bodyPr wrap="square" lIns="92845" tIns="46425" rIns="92845" bIns="46425">
            <a:spAutoFit/>
          </a:bodyPr>
          <a:lstStyle>
            <a:defPPr>
              <a:defRPr lang="en-US"/>
            </a:defPPr>
            <a:lvl1pPr marR="0" lvl="0" indent="0" defTabSz="932503" fontAlgn="auto">
              <a:lnSpc>
                <a:spcPct val="100000"/>
              </a:lnSpc>
              <a:spcBef>
                <a:spcPts val="0"/>
              </a:spcBef>
              <a:spcAft>
                <a:spcPts val="0"/>
              </a:spcAft>
              <a:buClrTx/>
              <a:buSzTx/>
              <a:buFontTx/>
              <a:buNone/>
              <a:tabLst/>
              <a:defRPr kumimoji="0" sz="1122" b="0" i="0" u="none" strike="noStrike" kern="0" cap="none" spc="0" normalizeH="0" baseline="0">
                <a:ln>
                  <a:noFill/>
                </a:ln>
                <a:solidFill>
                  <a:srgbClr val="FFFFFF">
                    <a:alpha val="99000"/>
                  </a:srgbClr>
                </a:solidFill>
                <a:effectLst/>
                <a:uLnTx/>
                <a:uFillTx/>
              </a:defRPr>
            </a:lvl1pPr>
          </a:lstStyle>
          <a:p>
            <a:r>
              <a:rPr lang="en-US" dirty="0"/>
              <a:t>Canada 2</a:t>
            </a:r>
          </a:p>
        </p:txBody>
      </p:sp>
      <p:cxnSp>
        <p:nvCxnSpPr>
          <p:cNvPr id="487" name="Straight Connector 486"/>
          <p:cNvCxnSpPr>
            <a:stCxn id="486" idx="1"/>
            <a:endCxn id="490" idx="0"/>
          </p:cNvCxnSpPr>
          <p:nvPr/>
        </p:nvCxnSpPr>
        <p:spPr>
          <a:xfrm flipH="1">
            <a:off x="3879889" y="2516782"/>
            <a:ext cx="351766" cy="278108"/>
          </a:xfrm>
          <a:prstGeom prst="line">
            <a:avLst/>
          </a:prstGeom>
          <a:noFill/>
          <a:ln w="6350" cap="flat" cmpd="sng" algn="ctr">
            <a:solidFill>
              <a:srgbClr val="505050"/>
            </a:solidFill>
            <a:prstDash val="solid"/>
          </a:ln>
          <a:effectLst/>
        </p:spPr>
      </p:cxnSp>
      <p:grpSp>
        <p:nvGrpSpPr>
          <p:cNvPr id="488" name="Group 148"/>
          <p:cNvGrpSpPr/>
          <p:nvPr/>
        </p:nvGrpSpPr>
        <p:grpSpPr>
          <a:xfrm>
            <a:off x="3683308" y="2697119"/>
            <a:ext cx="196581" cy="196583"/>
            <a:chOff x="1581719" y="5197873"/>
            <a:chExt cx="349941" cy="349851"/>
          </a:xfrm>
        </p:grpSpPr>
        <p:sp>
          <p:nvSpPr>
            <p:cNvPr id="489" name="Oval 15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0"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spTree>
    <p:extLst>
      <p:ext uri="{BB962C8B-B14F-4D97-AF65-F5344CB8AC3E}">
        <p14:creationId xmlns:p14="http://schemas.microsoft.com/office/powerpoint/2010/main" val="184018702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95749989"/>
              </p:ext>
            </p:extLst>
          </p:nvPr>
        </p:nvGraphicFramePr>
        <p:xfrm>
          <a:off x="5075237" y="-49487731"/>
          <a:ext cx="7361238" cy="56517861"/>
        </p:xfrm>
        <a:graphic>
          <a:graphicData uri="http://schemas.openxmlformats.org/drawingml/2006/table">
            <a:tbl>
              <a:tblPr/>
              <a:tblGrid>
                <a:gridCol w="7361238">
                  <a:extLst>
                    <a:ext uri="{9D8B030D-6E8A-4147-A177-3AD203B41FA5}">
                      <a16:colId xmlns="" xmlns:a16="http://schemas.microsoft.com/office/drawing/2014/main" val="1075190229"/>
                    </a:ext>
                  </a:extLst>
                </a:gridCol>
              </a:tblGrid>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Azure </a:t>
                      </a:r>
                      <a:r>
                        <a:rPr lang="en-US" sz="2000" b="0" i="0" u="none" strike="noStrike" dirty="0" err="1">
                          <a:solidFill>
                            <a:schemeClr val="tx1"/>
                          </a:solidFill>
                          <a:effectLst/>
                          <a:latin typeface="Segoe UI Semilight" panose="020B0402040204020203" pitchFamily="34" charset="0"/>
                          <a:cs typeface="Segoe UI Semilight" panose="020B0402040204020203" pitchFamily="34" charset="0"/>
                        </a:rPr>
                        <a:t>StorSimple</a:t>
                      </a:r>
                      <a:endParaRPr lang="en-US" sz="2000" b="0" i="0" u="none" strike="noStrike" dirty="0">
                        <a:solidFill>
                          <a:schemeClr val="tx1"/>
                        </a:solidFill>
                        <a:effectLst/>
                        <a:latin typeface="Segoe UI Semilight" panose="020B0402040204020203" pitchFamily="34" charset="0"/>
                        <a:cs typeface="Segoe UI Semilight" panose="020B0402040204020203" pitchFamily="34" charset="0"/>
                      </a:endParaRPr>
                    </a:p>
                  </a:txBody>
                  <a:tcPr marL="0" marR="0" marT="0" marB="182880">
                    <a:lnL>
                      <a:noFill/>
                    </a:lnL>
                    <a:lnR>
                      <a:noFill/>
                    </a:lnR>
                    <a:lnT>
                      <a:noFill/>
                    </a:lnT>
                    <a:lnB>
                      <a:noFill/>
                    </a:lnB>
                  </a:tcPr>
                </a:tc>
                <a:extLst>
                  <a:ext uri="{0D108BD9-81ED-4DB2-BD59-A6C34878D82A}">
                    <a16:rowId xmlns="" xmlns:a16="http://schemas.microsoft.com/office/drawing/2014/main" val="3690216852"/>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in Open</a:t>
                      </a:r>
                    </a:p>
                  </a:txBody>
                  <a:tcPr marL="0" marR="0" marT="0" marB="182880">
                    <a:lnL>
                      <a:noFill/>
                    </a:lnL>
                    <a:lnR>
                      <a:noFill/>
                    </a:lnR>
                    <a:lnT>
                      <a:noFill/>
                    </a:lnT>
                    <a:lnB>
                      <a:noFill/>
                    </a:lnB>
                  </a:tcPr>
                </a:tc>
                <a:extLst>
                  <a:ext uri="{0D108BD9-81ED-4DB2-BD59-A6C34878D82A}">
                    <a16:rowId xmlns="" xmlns:a16="http://schemas.microsoft.com/office/drawing/2014/main" val="207610893"/>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Azure Government</a:t>
                      </a:r>
                    </a:p>
                  </a:txBody>
                  <a:tcPr marL="0" marR="0" marT="0" marB="182880">
                    <a:lnL>
                      <a:noFill/>
                    </a:lnL>
                    <a:lnR>
                      <a:noFill/>
                    </a:lnR>
                    <a:lnT>
                      <a:noFill/>
                    </a:lnT>
                    <a:lnB>
                      <a:noFill/>
                    </a:lnB>
                  </a:tcPr>
                </a:tc>
                <a:extLst>
                  <a:ext uri="{0D108BD9-81ED-4DB2-BD59-A6C34878D82A}">
                    <a16:rowId xmlns="" xmlns:a16="http://schemas.microsoft.com/office/drawing/2014/main" val="225434435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SQL Database</a:t>
                      </a:r>
                    </a:p>
                  </a:txBody>
                  <a:tcPr marL="0" marR="0" marT="0" marB="182880">
                    <a:lnL>
                      <a:noFill/>
                    </a:lnL>
                    <a:lnR>
                      <a:noFill/>
                    </a:lnR>
                    <a:lnT>
                      <a:noFill/>
                    </a:lnT>
                    <a:lnB>
                      <a:noFill/>
                    </a:lnB>
                  </a:tcPr>
                </a:tc>
                <a:extLst>
                  <a:ext uri="{0D108BD9-81ED-4DB2-BD59-A6C34878D82A}">
                    <a16:rowId xmlns="" xmlns:a16="http://schemas.microsoft.com/office/drawing/2014/main" val="2607925238"/>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Rights Management (RMS)</a:t>
                      </a:r>
                    </a:p>
                  </a:txBody>
                  <a:tcPr marL="0" marR="0" marT="0" marB="182880">
                    <a:lnL>
                      <a:noFill/>
                    </a:lnL>
                    <a:lnR>
                      <a:noFill/>
                    </a:lnR>
                    <a:lnT>
                      <a:noFill/>
                    </a:lnT>
                    <a:lnB>
                      <a:noFill/>
                    </a:lnB>
                  </a:tcPr>
                </a:tc>
                <a:extLst>
                  <a:ext uri="{0D108BD9-81ED-4DB2-BD59-A6C34878D82A}">
                    <a16:rowId xmlns="" xmlns:a16="http://schemas.microsoft.com/office/drawing/2014/main" val="3067102875"/>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API Management</a:t>
                      </a:r>
                    </a:p>
                  </a:txBody>
                  <a:tcPr marL="0" marR="0" marT="0" marB="182880">
                    <a:lnL>
                      <a:noFill/>
                    </a:lnL>
                    <a:lnR>
                      <a:noFill/>
                    </a:lnR>
                    <a:lnT>
                      <a:noFill/>
                    </a:lnT>
                    <a:lnB>
                      <a:noFill/>
                    </a:lnB>
                  </a:tcPr>
                </a:tc>
                <a:extLst>
                  <a:ext uri="{0D108BD9-81ED-4DB2-BD59-A6C34878D82A}">
                    <a16:rowId xmlns="" xmlns:a16="http://schemas.microsoft.com/office/drawing/2014/main" val="1568873563"/>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Site Recovery</a:t>
                      </a:r>
                    </a:p>
                  </a:txBody>
                  <a:tcPr marL="0" marR="0" marT="0" marB="182880">
                    <a:lnL>
                      <a:noFill/>
                    </a:lnL>
                    <a:lnR>
                      <a:noFill/>
                    </a:lnR>
                    <a:lnT>
                      <a:noFill/>
                    </a:lnT>
                    <a:lnB>
                      <a:noFill/>
                    </a:lnB>
                  </a:tcPr>
                </a:tc>
                <a:extLst>
                  <a:ext uri="{0D108BD9-81ED-4DB2-BD59-A6C34878D82A}">
                    <a16:rowId xmlns="" xmlns:a16="http://schemas.microsoft.com/office/drawing/2014/main" val="309320623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Automation</a:t>
                      </a:r>
                    </a:p>
                  </a:txBody>
                  <a:tcPr marL="0" marR="0" marT="0" marB="182880">
                    <a:lnL>
                      <a:noFill/>
                    </a:lnL>
                    <a:lnR>
                      <a:noFill/>
                    </a:lnR>
                    <a:lnT>
                      <a:noFill/>
                    </a:lnT>
                    <a:lnB>
                      <a:noFill/>
                    </a:lnB>
                  </a:tcPr>
                </a:tc>
                <a:extLst>
                  <a:ext uri="{0D108BD9-81ED-4DB2-BD59-A6C34878D82A}">
                    <a16:rowId xmlns="" xmlns:a16="http://schemas.microsoft.com/office/drawing/2014/main" val="74575224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Instance Level Public Ips</a:t>
                      </a:r>
                    </a:p>
                  </a:txBody>
                  <a:tcPr marL="0" marR="0" marT="0" marB="182880">
                    <a:lnL>
                      <a:noFill/>
                    </a:lnL>
                    <a:lnR>
                      <a:noFill/>
                    </a:lnR>
                    <a:lnT>
                      <a:noFill/>
                    </a:lnT>
                    <a:lnB>
                      <a:noFill/>
                    </a:lnB>
                  </a:tcPr>
                </a:tc>
                <a:extLst>
                  <a:ext uri="{0D108BD9-81ED-4DB2-BD59-A6C34878D82A}">
                    <a16:rowId xmlns="" xmlns:a16="http://schemas.microsoft.com/office/drawing/2014/main" val="236137786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Redis Cache</a:t>
                      </a:r>
                    </a:p>
                  </a:txBody>
                  <a:tcPr marL="0" marR="0" marT="0" marB="182880">
                    <a:lnL>
                      <a:noFill/>
                    </a:lnL>
                    <a:lnR>
                      <a:noFill/>
                    </a:lnR>
                    <a:lnT>
                      <a:noFill/>
                    </a:lnT>
                    <a:lnB>
                      <a:noFill/>
                    </a:lnB>
                  </a:tcPr>
                </a:tc>
                <a:extLst>
                  <a:ext uri="{0D108BD9-81ED-4DB2-BD59-A6C34878D82A}">
                    <a16:rowId xmlns="" xmlns:a16="http://schemas.microsoft.com/office/drawing/2014/main" val="60464633"/>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Batch</a:t>
                      </a:r>
                    </a:p>
                  </a:txBody>
                  <a:tcPr marL="0" marR="0" marT="0" marB="182880">
                    <a:lnL>
                      <a:noFill/>
                    </a:lnL>
                    <a:lnR>
                      <a:noFill/>
                    </a:lnR>
                    <a:lnT>
                      <a:noFill/>
                    </a:lnT>
                    <a:lnB>
                      <a:noFill/>
                    </a:lnB>
                  </a:tcPr>
                </a:tc>
                <a:extLst>
                  <a:ext uri="{0D108BD9-81ED-4DB2-BD59-A6C34878D82A}">
                    <a16:rowId xmlns="" xmlns:a16="http://schemas.microsoft.com/office/drawing/2014/main" val="2855742813"/>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Marketplace</a:t>
                      </a:r>
                    </a:p>
                  </a:txBody>
                  <a:tcPr marL="0" marR="0" marT="0" marB="182880">
                    <a:lnL>
                      <a:noFill/>
                    </a:lnL>
                    <a:lnR>
                      <a:noFill/>
                    </a:lnR>
                    <a:lnT>
                      <a:noFill/>
                    </a:lnT>
                    <a:lnB>
                      <a:noFill/>
                    </a:lnB>
                  </a:tcPr>
                </a:tc>
                <a:extLst>
                  <a:ext uri="{0D108BD9-81ED-4DB2-BD59-A6C34878D82A}">
                    <a16:rowId xmlns="" xmlns:a16="http://schemas.microsoft.com/office/drawing/2014/main" val="118008672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Data Factory</a:t>
                      </a:r>
                    </a:p>
                  </a:txBody>
                  <a:tcPr marL="0" marR="0" marT="0" marB="182880">
                    <a:lnL>
                      <a:noFill/>
                    </a:lnL>
                    <a:lnR>
                      <a:noFill/>
                    </a:lnR>
                    <a:lnT>
                      <a:noFill/>
                    </a:lnT>
                    <a:lnB>
                      <a:noFill/>
                    </a:lnB>
                  </a:tcPr>
                </a:tc>
                <a:extLst>
                  <a:ext uri="{0D108BD9-81ED-4DB2-BD59-A6C34878D82A}">
                    <a16:rowId xmlns="" xmlns:a16="http://schemas.microsoft.com/office/drawing/2014/main" val="3125881916"/>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Stream Analytics</a:t>
                      </a:r>
                    </a:p>
                  </a:txBody>
                  <a:tcPr marL="0" marR="0" marT="0" marB="182880">
                    <a:lnL>
                      <a:noFill/>
                    </a:lnL>
                    <a:lnR>
                      <a:noFill/>
                    </a:lnR>
                    <a:lnT>
                      <a:noFill/>
                    </a:lnT>
                    <a:lnB>
                      <a:noFill/>
                    </a:lnB>
                  </a:tcPr>
                </a:tc>
                <a:extLst>
                  <a:ext uri="{0D108BD9-81ED-4DB2-BD59-A6C34878D82A}">
                    <a16:rowId xmlns="" xmlns:a16="http://schemas.microsoft.com/office/drawing/2014/main" val="2621743633"/>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Event Hubs</a:t>
                      </a:r>
                    </a:p>
                  </a:txBody>
                  <a:tcPr marL="0" marR="0" marT="0" marB="182880">
                    <a:lnL>
                      <a:noFill/>
                    </a:lnL>
                    <a:lnR>
                      <a:noFill/>
                    </a:lnR>
                    <a:lnT>
                      <a:noFill/>
                    </a:lnT>
                    <a:lnB>
                      <a:noFill/>
                    </a:lnB>
                  </a:tcPr>
                </a:tc>
                <a:extLst>
                  <a:ext uri="{0D108BD9-81ED-4DB2-BD59-A6C34878D82A}">
                    <a16:rowId xmlns="" xmlns:a16="http://schemas.microsoft.com/office/drawing/2014/main" val="52403889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Operational Insights</a:t>
                      </a:r>
                    </a:p>
                  </a:txBody>
                  <a:tcPr marL="0" marR="0" marT="0" marB="182880">
                    <a:lnL>
                      <a:noFill/>
                    </a:lnL>
                    <a:lnR>
                      <a:noFill/>
                    </a:lnR>
                    <a:lnT>
                      <a:noFill/>
                    </a:lnT>
                    <a:lnB>
                      <a:noFill/>
                    </a:lnB>
                  </a:tcPr>
                </a:tc>
                <a:extLst>
                  <a:ext uri="{0D108BD9-81ED-4DB2-BD59-A6C34878D82A}">
                    <a16:rowId xmlns="" xmlns:a16="http://schemas.microsoft.com/office/drawing/2014/main" val="3470613203"/>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Premium Storage</a:t>
                      </a:r>
                    </a:p>
                  </a:txBody>
                  <a:tcPr marL="0" marR="0" marT="0" marB="182880">
                    <a:lnL>
                      <a:noFill/>
                    </a:lnL>
                    <a:lnR>
                      <a:noFill/>
                    </a:lnR>
                    <a:lnT>
                      <a:noFill/>
                    </a:lnT>
                    <a:lnB>
                      <a:noFill/>
                    </a:lnB>
                  </a:tcPr>
                </a:tc>
                <a:extLst>
                  <a:ext uri="{0D108BD9-81ED-4DB2-BD59-A6C34878D82A}">
                    <a16:rowId xmlns="" xmlns:a16="http://schemas.microsoft.com/office/drawing/2014/main" val="3050117082"/>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Virtual Machine Converter 3.0</a:t>
                      </a:r>
                    </a:p>
                  </a:txBody>
                  <a:tcPr marL="0" marR="0" marT="0" marB="182880">
                    <a:lnL>
                      <a:noFill/>
                    </a:lnL>
                    <a:lnR>
                      <a:noFill/>
                    </a:lnR>
                    <a:lnT>
                      <a:noFill/>
                    </a:lnT>
                    <a:lnB>
                      <a:noFill/>
                    </a:lnB>
                  </a:tcPr>
                </a:tc>
                <a:extLst>
                  <a:ext uri="{0D108BD9-81ED-4DB2-BD59-A6C34878D82A}">
                    <a16:rowId xmlns="" xmlns:a16="http://schemas.microsoft.com/office/drawing/2014/main" val="188851639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Cloud Platform System (CPS)</a:t>
                      </a:r>
                    </a:p>
                  </a:txBody>
                  <a:tcPr marL="0" marR="0" marT="0" marB="182880">
                    <a:lnL>
                      <a:noFill/>
                    </a:lnL>
                    <a:lnR>
                      <a:noFill/>
                    </a:lnR>
                    <a:lnT>
                      <a:noFill/>
                    </a:lnT>
                    <a:lnB>
                      <a:noFill/>
                    </a:lnB>
                  </a:tcPr>
                </a:tc>
                <a:extLst>
                  <a:ext uri="{0D108BD9-81ED-4DB2-BD59-A6C34878D82A}">
                    <a16:rowId xmlns="" xmlns:a16="http://schemas.microsoft.com/office/drawing/2014/main" val="399913837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Antimalware for Cloud Services and VMs</a:t>
                      </a:r>
                    </a:p>
                  </a:txBody>
                  <a:tcPr marL="0" marR="0" marT="0" marB="182880">
                    <a:lnL>
                      <a:noFill/>
                    </a:lnL>
                    <a:lnR>
                      <a:noFill/>
                    </a:lnR>
                    <a:lnT>
                      <a:noFill/>
                    </a:lnT>
                    <a:lnB>
                      <a:noFill/>
                    </a:lnB>
                  </a:tcPr>
                </a:tc>
                <a:extLst>
                  <a:ext uri="{0D108BD9-81ED-4DB2-BD59-A6C34878D82A}">
                    <a16:rowId xmlns="" xmlns:a16="http://schemas.microsoft.com/office/drawing/2014/main" val="559021308"/>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Identity Manager vNext</a:t>
                      </a:r>
                    </a:p>
                  </a:txBody>
                  <a:tcPr marL="0" marR="0" marT="0" marB="182880">
                    <a:lnL>
                      <a:noFill/>
                    </a:lnL>
                    <a:lnR>
                      <a:noFill/>
                    </a:lnR>
                    <a:lnT>
                      <a:noFill/>
                    </a:lnT>
                    <a:lnB>
                      <a:noFill/>
                    </a:lnB>
                  </a:tcPr>
                </a:tc>
                <a:extLst>
                  <a:ext uri="{0D108BD9-81ED-4DB2-BD59-A6C34878D82A}">
                    <a16:rowId xmlns="" xmlns:a16="http://schemas.microsoft.com/office/drawing/2014/main" val="776512193"/>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Analytics Platform System (APS)</a:t>
                      </a:r>
                    </a:p>
                  </a:txBody>
                  <a:tcPr marL="0" marR="0" marT="0" marB="182880">
                    <a:lnL>
                      <a:noFill/>
                    </a:lnL>
                    <a:lnR>
                      <a:noFill/>
                    </a:lnR>
                    <a:lnT>
                      <a:noFill/>
                    </a:lnT>
                    <a:lnB>
                      <a:noFill/>
                    </a:lnB>
                  </a:tcPr>
                </a:tc>
                <a:extLst>
                  <a:ext uri="{0D108BD9-81ED-4DB2-BD59-A6C34878D82A}">
                    <a16:rowId xmlns="" xmlns:a16="http://schemas.microsoft.com/office/drawing/2014/main" val="388044905"/>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Visual Studio Community 2013</a:t>
                      </a:r>
                    </a:p>
                  </a:txBody>
                  <a:tcPr marL="0" marR="0" marT="0" marB="182880">
                    <a:lnL>
                      <a:noFill/>
                    </a:lnL>
                    <a:lnR>
                      <a:noFill/>
                    </a:lnR>
                    <a:lnT>
                      <a:noFill/>
                    </a:lnT>
                    <a:lnB>
                      <a:noFill/>
                    </a:lnB>
                  </a:tcPr>
                </a:tc>
                <a:extLst>
                  <a:ext uri="{0D108BD9-81ED-4DB2-BD59-A6C34878D82A}">
                    <a16:rowId xmlns="" xmlns:a16="http://schemas.microsoft.com/office/drawing/2014/main" val="4129043950"/>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Visual studio 2015 Preview</a:t>
                      </a:r>
                    </a:p>
                  </a:txBody>
                  <a:tcPr marL="0" marR="0" marT="0" marB="182880">
                    <a:lnL>
                      <a:noFill/>
                    </a:lnL>
                    <a:lnR>
                      <a:noFill/>
                    </a:lnR>
                    <a:lnT>
                      <a:noFill/>
                    </a:lnT>
                    <a:lnB>
                      <a:noFill/>
                    </a:lnB>
                  </a:tcPr>
                </a:tc>
                <a:extLst>
                  <a:ext uri="{0D108BD9-81ED-4DB2-BD59-A6C34878D82A}">
                    <a16:rowId xmlns="" xmlns:a16="http://schemas.microsoft.com/office/drawing/2014/main" val="179642918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.NET 2015</a:t>
                      </a:r>
                    </a:p>
                  </a:txBody>
                  <a:tcPr marL="0" marR="0" marT="0" marB="182880">
                    <a:lnL>
                      <a:noFill/>
                    </a:lnL>
                    <a:lnR>
                      <a:noFill/>
                    </a:lnR>
                    <a:lnT>
                      <a:noFill/>
                    </a:lnT>
                    <a:lnB>
                      <a:noFill/>
                    </a:lnB>
                  </a:tcPr>
                </a:tc>
                <a:extLst>
                  <a:ext uri="{0D108BD9-81ED-4DB2-BD59-A6C34878D82A}">
                    <a16:rowId xmlns="" xmlns:a16="http://schemas.microsoft.com/office/drawing/2014/main" val="3942302977"/>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RemoteApp</a:t>
                      </a:r>
                    </a:p>
                  </a:txBody>
                  <a:tcPr marL="0" marR="0" marT="0" marB="182880">
                    <a:lnL>
                      <a:noFill/>
                    </a:lnL>
                    <a:lnR>
                      <a:noFill/>
                    </a:lnR>
                    <a:lnT>
                      <a:noFill/>
                    </a:lnT>
                    <a:lnB>
                      <a:noFill/>
                    </a:lnB>
                  </a:tcPr>
                </a:tc>
                <a:extLst>
                  <a:ext uri="{0D108BD9-81ED-4DB2-BD59-A6C34878D82A}">
                    <a16:rowId xmlns="" xmlns:a16="http://schemas.microsoft.com/office/drawing/2014/main" val="293677287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AD Basic</a:t>
                      </a:r>
                    </a:p>
                  </a:txBody>
                  <a:tcPr marL="0" marR="0" marT="0" marB="182880">
                    <a:lnL>
                      <a:noFill/>
                    </a:lnL>
                    <a:lnR>
                      <a:noFill/>
                    </a:lnR>
                    <a:lnT>
                      <a:noFill/>
                    </a:lnT>
                    <a:lnB>
                      <a:noFill/>
                    </a:lnB>
                  </a:tcPr>
                </a:tc>
                <a:extLst>
                  <a:ext uri="{0D108BD9-81ED-4DB2-BD59-A6C34878D82A}">
                    <a16:rowId xmlns="" xmlns:a16="http://schemas.microsoft.com/office/drawing/2014/main" val="509813237"/>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SSD-based instances for Microsoft Azure VMs and Cloud Services</a:t>
                      </a:r>
                    </a:p>
                  </a:txBody>
                  <a:tcPr marL="0" marR="0" marT="0" marB="182880">
                    <a:lnL>
                      <a:noFill/>
                    </a:lnL>
                    <a:lnR>
                      <a:noFill/>
                    </a:lnR>
                    <a:lnT>
                      <a:noFill/>
                    </a:lnT>
                    <a:lnB>
                      <a:noFill/>
                    </a:lnB>
                  </a:tcPr>
                </a:tc>
                <a:extLst>
                  <a:ext uri="{0D108BD9-81ED-4DB2-BD59-A6C34878D82A}">
                    <a16:rowId xmlns="" xmlns:a16="http://schemas.microsoft.com/office/drawing/2014/main" val="2510411595"/>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SQL Database Auditing</a:t>
                      </a:r>
                    </a:p>
                  </a:txBody>
                  <a:tcPr marL="0" marR="0" marT="0" marB="182880">
                    <a:lnL>
                      <a:noFill/>
                    </a:lnL>
                    <a:lnR>
                      <a:noFill/>
                    </a:lnR>
                    <a:lnT>
                      <a:noFill/>
                    </a:lnT>
                    <a:lnB>
                      <a:noFill/>
                    </a:lnB>
                  </a:tcPr>
                </a:tc>
                <a:extLst>
                  <a:ext uri="{0D108BD9-81ED-4DB2-BD59-A6C34878D82A}">
                    <a16:rowId xmlns="" xmlns:a16="http://schemas.microsoft.com/office/drawing/2014/main" val="121465148"/>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Live Channels for Azure Media Services</a:t>
                      </a:r>
                    </a:p>
                  </a:txBody>
                  <a:tcPr marL="0" marR="0" marT="0" marB="182880">
                    <a:lnL>
                      <a:noFill/>
                    </a:lnL>
                    <a:lnR>
                      <a:noFill/>
                    </a:lnR>
                    <a:lnT>
                      <a:noFill/>
                    </a:lnT>
                    <a:lnB>
                      <a:noFill/>
                    </a:lnB>
                  </a:tcPr>
                </a:tc>
                <a:extLst>
                  <a:ext uri="{0D108BD9-81ED-4DB2-BD59-A6C34878D82A}">
                    <a16:rowId xmlns="" xmlns:a16="http://schemas.microsoft.com/office/drawing/2014/main" val="2183828767"/>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AAD Application Proxy</a:t>
                      </a:r>
                    </a:p>
                  </a:txBody>
                  <a:tcPr marL="0" marR="0" marT="0" marB="182880">
                    <a:lnL>
                      <a:noFill/>
                    </a:lnL>
                    <a:lnR>
                      <a:noFill/>
                    </a:lnR>
                    <a:lnT>
                      <a:noFill/>
                    </a:lnT>
                    <a:lnB>
                      <a:noFill/>
                    </a:lnB>
                  </a:tcPr>
                </a:tc>
                <a:extLst>
                  <a:ext uri="{0D108BD9-81ED-4DB2-BD59-A6C34878D82A}">
                    <a16:rowId xmlns="" xmlns:a16="http://schemas.microsoft.com/office/drawing/2014/main" val="241181833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New experiences in Power BI</a:t>
                      </a:r>
                    </a:p>
                  </a:txBody>
                  <a:tcPr marL="0" marR="0" marT="0" marB="182880">
                    <a:lnL>
                      <a:noFill/>
                    </a:lnL>
                    <a:lnR>
                      <a:noFill/>
                    </a:lnR>
                    <a:lnT>
                      <a:noFill/>
                    </a:lnT>
                    <a:lnB>
                      <a:noFill/>
                    </a:lnB>
                  </a:tcPr>
                </a:tc>
                <a:extLst>
                  <a:ext uri="{0D108BD9-81ED-4DB2-BD59-A6C34878D82A}">
                    <a16:rowId xmlns="" xmlns:a16="http://schemas.microsoft.com/office/drawing/2014/main" val="2584664760"/>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DocumentDB</a:t>
                      </a:r>
                    </a:p>
                  </a:txBody>
                  <a:tcPr marL="0" marR="0" marT="0" marB="182880">
                    <a:lnL>
                      <a:noFill/>
                    </a:lnL>
                    <a:lnR>
                      <a:noFill/>
                    </a:lnR>
                    <a:lnT>
                      <a:noFill/>
                    </a:lnT>
                    <a:lnB>
                      <a:noFill/>
                    </a:lnB>
                  </a:tcPr>
                </a:tc>
                <a:extLst>
                  <a:ext uri="{0D108BD9-81ED-4DB2-BD59-A6C34878D82A}">
                    <a16:rowId xmlns="" xmlns:a16="http://schemas.microsoft.com/office/drawing/2014/main" val="707785676"/>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Search</a:t>
                      </a:r>
                    </a:p>
                  </a:txBody>
                  <a:tcPr marL="0" marR="0" marT="0" marB="182880">
                    <a:lnL>
                      <a:noFill/>
                    </a:lnL>
                    <a:lnR>
                      <a:noFill/>
                    </a:lnR>
                    <a:lnT>
                      <a:noFill/>
                    </a:lnT>
                    <a:lnB>
                      <a:noFill/>
                    </a:lnB>
                  </a:tcPr>
                </a:tc>
                <a:extLst>
                  <a:ext uri="{0D108BD9-81ED-4DB2-BD59-A6C34878D82A}">
                    <a16:rowId xmlns="" xmlns:a16="http://schemas.microsoft.com/office/drawing/2014/main" val="3237538808"/>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HDInsight for Storm Public Preview &amp; GA</a:t>
                      </a:r>
                    </a:p>
                  </a:txBody>
                  <a:tcPr marL="0" marR="0" marT="0" marB="182880">
                    <a:lnL>
                      <a:noFill/>
                    </a:lnL>
                    <a:lnR>
                      <a:noFill/>
                    </a:lnR>
                    <a:lnT>
                      <a:noFill/>
                    </a:lnT>
                    <a:lnB>
                      <a:noFill/>
                    </a:lnB>
                  </a:tcPr>
                </a:tc>
                <a:extLst>
                  <a:ext uri="{0D108BD9-81ED-4DB2-BD59-A6C34878D82A}">
                    <a16:rowId xmlns="" xmlns:a16="http://schemas.microsoft.com/office/drawing/2014/main" val="1005518097"/>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Zone Redundant Storage</a:t>
                      </a:r>
                    </a:p>
                  </a:txBody>
                  <a:tcPr marL="0" marR="0" marT="0" marB="182880">
                    <a:lnL>
                      <a:noFill/>
                    </a:lnL>
                    <a:lnR>
                      <a:noFill/>
                    </a:lnR>
                    <a:lnT>
                      <a:noFill/>
                    </a:lnT>
                    <a:lnB>
                      <a:noFill/>
                    </a:lnB>
                  </a:tcPr>
                </a:tc>
                <a:extLst>
                  <a:ext uri="{0D108BD9-81ED-4DB2-BD59-A6C34878D82A}">
                    <a16:rowId xmlns="" xmlns:a16="http://schemas.microsoft.com/office/drawing/2014/main" val="3570356530"/>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HDInsight for Hbase</a:t>
                      </a:r>
                    </a:p>
                  </a:txBody>
                  <a:tcPr marL="0" marR="0" marT="0" marB="182880">
                    <a:lnL>
                      <a:noFill/>
                    </a:lnL>
                    <a:lnR>
                      <a:noFill/>
                    </a:lnR>
                    <a:lnT>
                      <a:noFill/>
                    </a:lnT>
                    <a:lnB>
                      <a:noFill/>
                    </a:lnB>
                  </a:tcPr>
                </a:tc>
                <a:extLst>
                  <a:ext uri="{0D108BD9-81ED-4DB2-BD59-A6C34878D82A}">
                    <a16:rowId xmlns="" xmlns:a16="http://schemas.microsoft.com/office/drawing/2014/main" val="2616175444"/>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WSSC vNext tech preview</a:t>
                      </a:r>
                    </a:p>
                  </a:txBody>
                  <a:tcPr marL="0" marR="0" marT="0" marB="182880">
                    <a:lnL>
                      <a:noFill/>
                    </a:lnL>
                    <a:lnR>
                      <a:noFill/>
                    </a:lnR>
                    <a:lnT>
                      <a:noFill/>
                    </a:lnT>
                    <a:lnB>
                      <a:noFill/>
                    </a:lnB>
                  </a:tcPr>
                </a:tc>
                <a:extLst>
                  <a:ext uri="{0D108BD9-81ED-4DB2-BD59-A6C34878D82A}">
                    <a16:rowId xmlns="" xmlns:a16="http://schemas.microsoft.com/office/drawing/2014/main" val="352663050"/>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Content Protection pub preview</a:t>
                      </a:r>
                    </a:p>
                  </a:txBody>
                  <a:tcPr marL="0" marR="0" marT="0" marB="182880">
                    <a:lnL>
                      <a:noFill/>
                    </a:lnL>
                    <a:lnR>
                      <a:noFill/>
                    </a:lnR>
                    <a:lnT>
                      <a:noFill/>
                    </a:lnT>
                    <a:lnB>
                      <a:noFill/>
                    </a:lnB>
                  </a:tcPr>
                </a:tc>
                <a:extLst>
                  <a:ext uri="{0D108BD9-81ED-4DB2-BD59-A6C34878D82A}">
                    <a16:rowId xmlns="" xmlns:a16="http://schemas.microsoft.com/office/drawing/2014/main" val="2019567816"/>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Intune - Nov update and Dec update</a:t>
                      </a:r>
                    </a:p>
                  </a:txBody>
                  <a:tcPr marL="0" marR="0" marT="0" marB="182880">
                    <a:lnL>
                      <a:noFill/>
                    </a:lnL>
                    <a:lnR>
                      <a:noFill/>
                    </a:lnR>
                    <a:lnT>
                      <a:noFill/>
                    </a:lnT>
                    <a:lnB>
                      <a:noFill/>
                    </a:lnB>
                  </a:tcPr>
                </a:tc>
                <a:extLst>
                  <a:ext uri="{0D108BD9-81ED-4DB2-BD59-A6C34878D82A}">
                    <a16:rowId xmlns="" xmlns:a16="http://schemas.microsoft.com/office/drawing/2014/main" val="19492337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AAD premium features</a:t>
                      </a:r>
                    </a:p>
                  </a:txBody>
                  <a:tcPr marL="0" marR="0" marT="0" marB="182880">
                    <a:lnL>
                      <a:noFill/>
                    </a:lnL>
                    <a:lnR>
                      <a:noFill/>
                    </a:lnR>
                    <a:lnT>
                      <a:noFill/>
                    </a:lnT>
                    <a:lnB>
                      <a:noFill/>
                    </a:lnB>
                  </a:tcPr>
                </a:tc>
                <a:extLst>
                  <a:ext uri="{0D108BD9-81ED-4DB2-BD59-A6C34878D82A}">
                    <a16:rowId xmlns="" xmlns:a16="http://schemas.microsoft.com/office/drawing/2014/main" val="1403248916"/>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Multi-Factor Auth enhancements</a:t>
                      </a:r>
                    </a:p>
                  </a:txBody>
                  <a:tcPr marL="0" marR="0" marT="0" marB="182880">
                    <a:lnL>
                      <a:noFill/>
                    </a:lnL>
                    <a:lnR>
                      <a:noFill/>
                    </a:lnR>
                    <a:lnT>
                      <a:noFill/>
                    </a:lnT>
                    <a:lnB>
                      <a:noFill/>
                    </a:lnB>
                  </a:tcPr>
                </a:tc>
                <a:extLst>
                  <a:ext uri="{0D108BD9-81ED-4DB2-BD59-A6C34878D82A}">
                    <a16:rowId xmlns="" xmlns:a16="http://schemas.microsoft.com/office/drawing/2014/main" val="766608160"/>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Cloudera and Hortonworks on clustered Azure VMs</a:t>
                      </a:r>
                    </a:p>
                  </a:txBody>
                  <a:tcPr marL="0" marR="0" marT="0" marB="182880">
                    <a:lnL>
                      <a:noFill/>
                    </a:lnL>
                    <a:lnR>
                      <a:noFill/>
                    </a:lnR>
                    <a:lnT>
                      <a:noFill/>
                    </a:lnT>
                    <a:lnB>
                      <a:noFill/>
                    </a:lnB>
                  </a:tcPr>
                </a:tc>
                <a:extLst>
                  <a:ext uri="{0D108BD9-81ED-4DB2-BD59-A6C34878D82A}">
                    <a16:rowId xmlns="" xmlns:a16="http://schemas.microsoft.com/office/drawing/2014/main" val="154787292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Instance level IP</a:t>
                      </a:r>
                    </a:p>
                  </a:txBody>
                  <a:tcPr marL="0" marR="0" marT="0" marB="182880">
                    <a:lnL>
                      <a:noFill/>
                    </a:lnL>
                    <a:lnR>
                      <a:noFill/>
                    </a:lnR>
                    <a:lnT>
                      <a:noFill/>
                    </a:lnT>
                    <a:lnB>
                      <a:noFill/>
                    </a:lnB>
                  </a:tcPr>
                </a:tc>
                <a:extLst>
                  <a:ext uri="{0D108BD9-81ED-4DB2-BD59-A6C34878D82A}">
                    <a16:rowId xmlns="" xmlns:a16="http://schemas.microsoft.com/office/drawing/2014/main" val="219421554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Role Based Access Controls</a:t>
                      </a:r>
                    </a:p>
                  </a:txBody>
                  <a:tcPr marL="0" marR="0" marT="0" marB="182880">
                    <a:lnL>
                      <a:noFill/>
                    </a:lnL>
                    <a:lnR>
                      <a:noFill/>
                    </a:lnR>
                    <a:lnT>
                      <a:noFill/>
                    </a:lnT>
                    <a:lnB>
                      <a:noFill/>
                    </a:lnB>
                  </a:tcPr>
                </a:tc>
                <a:extLst>
                  <a:ext uri="{0D108BD9-81ED-4DB2-BD59-A6C34878D82A}">
                    <a16:rowId xmlns="" xmlns:a16="http://schemas.microsoft.com/office/drawing/2014/main" val="1099823693"/>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VPN support pub preview</a:t>
                      </a:r>
                    </a:p>
                  </a:txBody>
                  <a:tcPr marL="0" marR="0" marT="0" marB="182880">
                    <a:lnL>
                      <a:noFill/>
                    </a:lnL>
                    <a:lnR>
                      <a:noFill/>
                    </a:lnR>
                    <a:lnT>
                      <a:noFill/>
                    </a:lnT>
                    <a:lnB>
                      <a:noFill/>
                    </a:lnB>
                  </a:tcPr>
                </a:tc>
                <a:extLst>
                  <a:ext uri="{0D108BD9-81ED-4DB2-BD59-A6C34878D82A}">
                    <a16:rowId xmlns="" xmlns:a16="http://schemas.microsoft.com/office/drawing/2014/main" val="578324440"/>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TiP Testing pub preview</a:t>
                      </a:r>
                    </a:p>
                  </a:txBody>
                  <a:tcPr marL="0" marR="0" marT="0" marB="182880">
                    <a:lnL>
                      <a:noFill/>
                    </a:lnL>
                    <a:lnR>
                      <a:noFill/>
                    </a:lnR>
                    <a:lnT>
                      <a:noFill/>
                    </a:lnT>
                    <a:lnB>
                      <a:noFill/>
                    </a:lnB>
                  </a:tcPr>
                </a:tc>
                <a:extLst>
                  <a:ext uri="{0D108BD9-81ED-4DB2-BD59-A6C34878D82A}">
                    <a16:rowId xmlns="" xmlns:a16="http://schemas.microsoft.com/office/drawing/2014/main" val="1303947148"/>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Azure AD Workday A148 Integration</a:t>
                      </a:r>
                    </a:p>
                  </a:txBody>
                  <a:tcPr marL="0" marR="0" marT="0" marB="182880">
                    <a:lnL>
                      <a:noFill/>
                    </a:lnL>
                    <a:lnR>
                      <a:noFill/>
                    </a:lnR>
                    <a:lnT>
                      <a:noFill/>
                    </a:lnT>
                    <a:lnB>
                      <a:noFill/>
                    </a:lnB>
                  </a:tcPr>
                </a:tc>
                <a:extLst>
                  <a:ext uri="{0D108BD9-81ED-4DB2-BD59-A6C34878D82A}">
                    <a16:rowId xmlns="" xmlns:a16="http://schemas.microsoft.com/office/drawing/2014/main" val="779787287"/>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Standard SSG </a:t>
                      </a:r>
                    </a:p>
                  </a:txBody>
                  <a:tcPr marL="0" marR="0" marT="0" marB="182880">
                    <a:lnL>
                      <a:noFill/>
                    </a:lnL>
                    <a:lnR>
                      <a:noFill/>
                    </a:lnR>
                    <a:lnT>
                      <a:noFill/>
                    </a:lnT>
                    <a:lnB>
                      <a:noFill/>
                    </a:lnB>
                  </a:tcPr>
                </a:tc>
                <a:extLst>
                  <a:ext uri="{0D108BD9-81ED-4DB2-BD59-A6C34878D82A}">
                    <a16:rowId xmlns="" xmlns:a16="http://schemas.microsoft.com/office/drawing/2014/main" val="386508427"/>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ExpressRoute S2S, P2S GA</a:t>
                      </a:r>
                    </a:p>
                  </a:txBody>
                  <a:tcPr marL="0" marR="0" marT="0" marB="182880">
                    <a:lnL>
                      <a:noFill/>
                    </a:lnL>
                    <a:lnR>
                      <a:noFill/>
                    </a:lnR>
                    <a:lnT>
                      <a:noFill/>
                    </a:lnT>
                    <a:lnB>
                      <a:noFill/>
                    </a:lnB>
                  </a:tcPr>
                </a:tc>
                <a:extLst>
                  <a:ext uri="{0D108BD9-81ED-4DB2-BD59-A6C34878D82A}">
                    <a16:rowId xmlns="" xmlns:a16="http://schemas.microsoft.com/office/drawing/2014/main" val="227115162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Multiple NICs</a:t>
                      </a:r>
                    </a:p>
                  </a:txBody>
                  <a:tcPr marL="0" marR="0" marT="0" marB="182880">
                    <a:lnL>
                      <a:noFill/>
                    </a:lnL>
                    <a:lnR>
                      <a:noFill/>
                    </a:lnR>
                    <a:lnT>
                      <a:noFill/>
                    </a:lnT>
                    <a:lnB>
                      <a:noFill/>
                    </a:lnB>
                  </a:tcPr>
                </a:tc>
                <a:extLst>
                  <a:ext uri="{0D108BD9-81ED-4DB2-BD59-A6C34878D82A}">
                    <a16:rowId xmlns="" xmlns:a16="http://schemas.microsoft.com/office/drawing/2014/main" val="2574477075"/>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Networking Appliances</a:t>
                      </a:r>
                    </a:p>
                  </a:txBody>
                  <a:tcPr marL="0" marR="0" marT="0" marB="182880">
                    <a:lnL>
                      <a:noFill/>
                    </a:lnL>
                    <a:lnR>
                      <a:noFill/>
                    </a:lnR>
                    <a:lnT>
                      <a:noFill/>
                    </a:lnT>
                    <a:lnB>
                      <a:noFill/>
                    </a:lnB>
                  </a:tcPr>
                </a:tc>
                <a:extLst>
                  <a:ext uri="{0D108BD9-81ED-4DB2-BD59-A6C34878D82A}">
                    <a16:rowId xmlns="" xmlns:a16="http://schemas.microsoft.com/office/drawing/2014/main" val="190733246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Traffic Manager Nested policies</a:t>
                      </a:r>
                    </a:p>
                  </a:txBody>
                  <a:tcPr marL="0" marR="0" marT="0" marB="182880">
                    <a:lnL>
                      <a:noFill/>
                    </a:lnL>
                    <a:lnR>
                      <a:noFill/>
                    </a:lnR>
                    <a:lnT>
                      <a:noFill/>
                    </a:lnT>
                    <a:lnB>
                      <a:noFill/>
                    </a:lnB>
                  </a:tcPr>
                </a:tc>
                <a:extLst>
                  <a:ext uri="{0D108BD9-81ED-4DB2-BD59-A6C34878D82A}">
                    <a16:rowId xmlns="" xmlns:a16="http://schemas.microsoft.com/office/drawing/2014/main" val="1030584573"/>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VM Image Gallery expansion</a:t>
                      </a:r>
                    </a:p>
                  </a:txBody>
                  <a:tcPr marL="0" marR="0" marT="0" marB="182880">
                    <a:lnL>
                      <a:noFill/>
                    </a:lnL>
                    <a:lnR>
                      <a:noFill/>
                    </a:lnR>
                    <a:lnT>
                      <a:noFill/>
                    </a:lnT>
                    <a:lnB>
                      <a:noFill/>
                    </a:lnB>
                  </a:tcPr>
                </a:tc>
                <a:extLst>
                  <a:ext uri="{0D108BD9-81ED-4DB2-BD59-A6C34878D82A}">
                    <a16:rowId xmlns="" xmlns:a16="http://schemas.microsoft.com/office/drawing/2014/main" val="3726308796"/>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Vnet</a:t>
                      </a:r>
                    </a:p>
                  </a:txBody>
                  <a:tcPr marL="0" marR="0" marT="0" marB="182880">
                    <a:lnL>
                      <a:noFill/>
                    </a:lnL>
                    <a:lnR>
                      <a:noFill/>
                    </a:lnR>
                    <a:lnT>
                      <a:noFill/>
                    </a:lnT>
                    <a:lnB>
                      <a:noFill/>
                    </a:lnB>
                  </a:tcPr>
                </a:tc>
                <a:extLst>
                  <a:ext uri="{0D108BD9-81ED-4DB2-BD59-A6C34878D82A}">
                    <a16:rowId xmlns="" xmlns:a16="http://schemas.microsoft.com/office/drawing/2014/main" val="3187833752"/>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Web Jobs</a:t>
                      </a:r>
                    </a:p>
                  </a:txBody>
                  <a:tcPr marL="0" marR="0" marT="0" marB="182880">
                    <a:lnL>
                      <a:noFill/>
                    </a:lnL>
                    <a:lnR>
                      <a:noFill/>
                    </a:lnR>
                    <a:lnT>
                      <a:noFill/>
                    </a:lnT>
                    <a:lnB>
                      <a:noFill/>
                    </a:lnB>
                  </a:tcPr>
                </a:tc>
                <a:extLst>
                  <a:ext uri="{0D108BD9-81ED-4DB2-BD59-A6C34878D82A}">
                    <a16:rowId xmlns="" xmlns:a16="http://schemas.microsoft.com/office/drawing/2014/main" val="2821105570"/>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VSO datacenter expansion</a:t>
                      </a:r>
                    </a:p>
                  </a:txBody>
                  <a:tcPr marL="0" marR="0" marT="0" marB="182880">
                    <a:lnL>
                      <a:noFill/>
                    </a:lnL>
                    <a:lnR>
                      <a:noFill/>
                    </a:lnR>
                    <a:lnT>
                      <a:noFill/>
                    </a:lnT>
                    <a:lnB>
                      <a:noFill/>
                    </a:lnB>
                  </a:tcPr>
                </a:tc>
                <a:extLst>
                  <a:ext uri="{0D108BD9-81ED-4DB2-BD59-A6C34878D82A}">
                    <a16:rowId xmlns="" xmlns:a16="http://schemas.microsoft.com/office/drawing/2014/main" val="118500922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VSO REST Hooks pub preview</a:t>
                      </a:r>
                    </a:p>
                  </a:txBody>
                  <a:tcPr marL="0" marR="0" marT="0" marB="182880">
                    <a:lnL>
                      <a:noFill/>
                    </a:lnL>
                    <a:lnR>
                      <a:noFill/>
                    </a:lnR>
                    <a:lnT>
                      <a:noFill/>
                    </a:lnT>
                    <a:lnB>
                      <a:noFill/>
                    </a:lnB>
                  </a:tcPr>
                </a:tc>
                <a:extLst>
                  <a:ext uri="{0D108BD9-81ED-4DB2-BD59-A6C34878D82A}">
                    <a16:rowId xmlns="" xmlns:a16="http://schemas.microsoft.com/office/drawing/2014/main" val="3284757338"/>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Australia datacenter </a:t>
                      </a:r>
                    </a:p>
                  </a:txBody>
                  <a:tcPr marL="0" marR="0" marT="0" marB="182880">
                    <a:lnL>
                      <a:noFill/>
                    </a:lnL>
                    <a:lnR>
                      <a:noFill/>
                    </a:lnR>
                    <a:lnT>
                      <a:noFill/>
                    </a:lnT>
                    <a:lnB>
                      <a:noFill/>
                    </a:lnB>
                  </a:tcPr>
                </a:tc>
                <a:extLst>
                  <a:ext uri="{0D108BD9-81ED-4DB2-BD59-A6C34878D82A}">
                    <a16:rowId xmlns="" xmlns:a16="http://schemas.microsoft.com/office/drawing/2014/main" val="1507723167"/>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Forced Tunneling</a:t>
                      </a:r>
                    </a:p>
                  </a:txBody>
                  <a:tcPr marL="0" marR="0" marT="0" marB="182880">
                    <a:lnL>
                      <a:noFill/>
                    </a:lnL>
                    <a:lnR>
                      <a:noFill/>
                    </a:lnR>
                    <a:lnT>
                      <a:noFill/>
                    </a:lnT>
                    <a:lnB>
                      <a:noFill/>
                    </a:lnB>
                  </a:tcPr>
                </a:tc>
                <a:extLst>
                  <a:ext uri="{0D108BD9-81ED-4DB2-BD59-A6C34878D82A}">
                    <a16:rowId xmlns="" xmlns:a16="http://schemas.microsoft.com/office/drawing/2014/main" val="593289642"/>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WSSC Azure Packs</a:t>
                      </a:r>
                    </a:p>
                  </a:txBody>
                  <a:tcPr marL="0" marR="0" marT="0" marB="182880">
                    <a:lnL>
                      <a:noFill/>
                    </a:lnL>
                    <a:lnR>
                      <a:noFill/>
                    </a:lnR>
                    <a:lnT>
                      <a:noFill/>
                    </a:lnT>
                    <a:lnB>
                      <a:noFill/>
                    </a:lnB>
                  </a:tcPr>
                </a:tc>
                <a:extLst>
                  <a:ext uri="{0D108BD9-81ED-4DB2-BD59-A6C34878D82A}">
                    <a16:rowId xmlns="" xmlns:a16="http://schemas.microsoft.com/office/drawing/2014/main" val="3874493100"/>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G-Serves Instances</a:t>
                      </a:r>
                    </a:p>
                  </a:txBody>
                  <a:tcPr marL="0" marR="0" marT="0" marB="182880">
                    <a:lnL>
                      <a:noFill/>
                    </a:lnL>
                    <a:lnR>
                      <a:noFill/>
                    </a:lnR>
                    <a:lnT>
                      <a:noFill/>
                    </a:lnT>
                    <a:lnB>
                      <a:noFill/>
                    </a:lnB>
                  </a:tcPr>
                </a:tc>
                <a:extLst>
                  <a:ext uri="{0D108BD9-81ED-4DB2-BD59-A6C34878D82A}">
                    <a16:rowId xmlns="" xmlns:a16="http://schemas.microsoft.com/office/drawing/2014/main" val="2442170635"/>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Key Vault</a:t>
                      </a:r>
                    </a:p>
                  </a:txBody>
                  <a:tcPr marL="0" marR="0" marT="0" marB="182880">
                    <a:lnL>
                      <a:noFill/>
                    </a:lnL>
                    <a:lnR>
                      <a:noFill/>
                    </a:lnR>
                    <a:lnT>
                      <a:noFill/>
                    </a:lnT>
                    <a:lnB>
                      <a:noFill/>
                    </a:lnB>
                  </a:tcPr>
                </a:tc>
                <a:extLst>
                  <a:ext uri="{0D108BD9-81ED-4DB2-BD59-A6C34878D82A}">
                    <a16:rowId xmlns="" xmlns:a16="http://schemas.microsoft.com/office/drawing/2014/main" val="2470675249"/>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Drivers for SQL Server</a:t>
                      </a:r>
                    </a:p>
                  </a:txBody>
                  <a:tcPr marL="0" marR="0" marT="0" marB="182880">
                    <a:lnL>
                      <a:noFill/>
                    </a:lnL>
                    <a:lnR>
                      <a:noFill/>
                    </a:lnR>
                    <a:lnT>
                      <a:noFill/>
                    </a:lnT>
                    <a:lnB>
                      <a:noFill/>
                    </a:lnB>
                  </a:tcPr>
                </a:tc>
                <a:extLst>
                  <a:ext uri="{0D108BD9-81ED-4DB2-BD59-A6C34878D82A}">
                    <a16:rowId xmlns="" xmlns:a16="http://schemas.microsoft.com/office/drawing/2014/main" val="1910180780"/>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MDM for Office 365 public preview and GA</a:t>
                      </a:r>
                    </a:p>
                  </a:txBody>
                  <a:tcPr marL="0" marR="0" marT="0" marB="182880">
                    <a:lnL>
                      <a:noFill/>
                    </a:lnL>
                    <a:lnR>
                      <a:noFill/>
                    </a:lnR>
                    <a:lnT>
                      <a:noFill/>
                    </a:lnT>
                    <a:lnB>
                      <a:noFill/>
                    </a:lnB>
                  </a:tcPr>
                </a:tc>
                <a:extLst>
                  <a:ext uri="{0D108BD9-81ED-4DB2-BD59-A6C34878D82A}">
                    <a16:rowId xmlns="" xmlns:a16="http://schemas.microsoft.com/office/drawing/2014/main" val="4272584413"/>
                  </a:ext>
                </a:extLst>
              </a:tr>
              <a:tr h="274118">
                <a:tc>
                  <a:txBody>
                    <a:bodyPr/>
                    <a:lstStyle/>
                    <a:p>
                      <a:pPr algn="l" fontAlgn="b"/>
                      <a:r>
                        <a:rPr lang="fr-FR" sz="2000" b="0" i="0" u="none" strike="noStrike">
                          <a:solidFill>
                            <a:schemeClr val="tx1"/>
                          </a:solidFill>
                          <a:effectLst/>
                          <a:latin typeface="Segoe UI Semilight" panose="020B0402040204020203" pitchFamily="34" charset="0"/>
                          <a:cs typeface="Segoe UI Semilight" panose="020B0402040204020203" pitchFamily="34" charset="0"/>
                        </a:rPr>
                        <a:t>Azure Media Services Content Protection</a:t>
                      </a:r>
                    </a:p>
                  </a:txBody>
                  <a:tcPr marL="0" marR="0" marT="0" marB="182880">
                    <a:lnL>
                      <a:noFill/>
                    </a:lnL>
                    <a:lnR>
                      <a:noFill/>
                    </a:lnR>
                    <a:lnT>
                      <a:noFill/>
                    </a:lnT>
                    <a:lnB>
                      <a:noFill/>
                    </a:lnB>
                  </a:tcPr>
                </a:tc>
                <a:extLst>
                  <a:ext uri="{0D108BD9-81ED-4DB2-BD59-A6C34878D82A}">
                    <a16:rowId xmlns="" xmlns:a16="http://schemas.microsoft.com/office/drawing/2014/main" val="509267870"/>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Mobile Engagement</a:t>
                      </a:r>
                    </a:p>
                  </a:txBody>
                  <a:tcPr marL="0" marR="0" marT="0" marB="182880">
                    <a:lnL>
                      <a:noFill/>
                    </a:lnL>
                    <a:lnR>
                      <a:noFill/>
                    </a:lnR>
                    <a:lnT>
                      <a:noFill/>
                    </a:lnT>
                    <a:lnB>
                      <a:noFill/>
                    </a:lnB>
                  </a:tcPr>
                </a:tc>
                <a:extLst>
                  <a:ext uri="{0D108BD9-81ED-4DB2-BD59-A6C34878D82A}">
                    <a16:rowId xmlns="" xmlns:a16="http://schemas.microsoft.com/office/drawing/2014/main" val="271113773"/>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Node.js Tools for Visual Studio</a:t>
                      </a:r>
                    </a:p>
                  </a:txBody>
                  <a:tcPr marL="0" marR="0" marT="0" marB="182880">
                    <a:lnL>
                      <a:noFill/>
                    </a:lnL>
                    <a:lnR>
                      <a:noFill/>
                    </a:lnR>
                    <a:lnT>
                      <a:noFill/>
                    </a:lnT>
                    <a:lnB>
                      <a:noFill/>
                    </a:lnB>
                  </a:tcPr>
                </a:tc>
                <a:extLst>
                  <a:ext uri="{0D108BD9-81ED-4DB2-BD59-A6C34878D82A}">
                    <a16:rowId xmlns="" xmlns:a16="http://schemas.microsoft.com/office/drawing/2014/main" val="393775443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Visual Studio 2013 updates</a:t>
                      </a:r>
                    </a:p>
                  </a:txBody>
                  <a:tcPr marL="0" marR="0" marT="0" marB="182880">
                    <a:lnL>
                      <a:noFill/>
                    </a:lnL>
                    <a:lnR>
                      <a:noFill/>
                    </a:lnR>
                    <a:lnT>
                      <a:noFill/>
                    </a:lnT>
                    <a:lnB>
                      <a:noFill/>
                    </a:lnB>
                  </a:tcPr>
                </a:tc>
                <a:extLst>
                  <a:ext uri="{0D108BD9-81ED-4DB2-BD59-A6C34878D82A}">
                    <a16:rowId xmlns="" xmlns:a16="http://schemas.microsoft.com/office/drawing/2014/main" val="241766588"/>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Auto-HA for SQL Server VM</a:t>
                      </a:r>
                    </a:p>
                  </a:txBody>
                  <a:tcPr marL="0" marR="0" marT="0" marB="182880">
                    <a:lnL>
                      <a:noFill/>
                    </a:lnL>
                    <a:lnR>
                      <a:noFill/>
                    </a:lnR>
                    <a:lnT>
                      <a:noFill/>
                    </a:lnT>
                    <a:lnB>
                      <a:noFill/>
                    </a:lnB>
                  </a:tcPr>
                </a:tc>
                <a:extLst>
                  <a:ext uri="{0D108BD9-81ED-4DB2-BD59-A6C34878D82A}">
                    <a16:rowId xmlns="" xmlns:a16="http://schemas.microsoft.com/office/drawing/2014/main" val="230836092"/>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Auto-Patching and Backup for SQL Server VMs</a:t>
                      </a:r>
                    </a:p>
                  </a:txBody>
                  <a:tcPr marL="0" marR="0" marT="0" marB="182880">
                    <a:lnL>
                      <a:noFill/>
                    </a:lnL>
                    <a:lnR>
                      <a:noFill/>
                    </a:lnR>
                    <a:lnT>
                      <a:noFill/>
                    </a:lnT>
                    <a:lnB>
                      <a:noFill/>
                    </a:lnB>
                  </a:tcPr>
                </a:tc>
                <a:extLst>
                  <a:ext uri="{0D108BD9-81ED-4DB2-BD59-A6C34878D82A}">
                    <a16:rowId xmlns="" xmlns:a16="http://schemas.microsoft.com/office/drawing/2014/main" val="302979554"/>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Azure SQL Database Increased Compatibility</a:t>
                      </a:r>
                    </a:p>
                  </a:txBody>
                  <a:tcPr marL="0" marR="0" marT="0" marB="182880">
                    <a:lnL>
                      <a:noFill/>
                    </a:lnL>
                    <a:lnR>
                      <a:noFill/>
                    </a:lnR>
                    <a:lnT>
                      <a:noFill/>
                    </a:lnT>
                    <a:lnB>
                      <a:noFill/>
                    </a:lnB>
                  </a:tcPr>
                </a:tc>
                <a:extLst>
                  <a:ext uri="{0D108BD9-81ED-4DB2-BD59-A6C34878D82A}">
                    <a16:rowId xmlns="" xmlns:a16="http://schemas.microsoft.com/office/drawing/2014/main" val="2228604224"/>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Azure AD Connect Health pub preview</a:t>
                      </a:r>
                    </a:p>
                  </a:txBody>
                  <a:tcPr marL="0" marR="0" marT="0" marB="182880">
                    <a:lnL>
                      <a:noFill/>
                    </a:lnL>
                    <a:lnR>
                      <a:noFill/>
                    </a:lnR>
                    <a:lnT>
                      <a:noFill/>
                    </a:lnT>
                    <a:lnB>
                      <a:noFill/>
                    </a:lnB>
                  </a:tcPr>
                </a:tc>
                <a:extLst>
                  <a:ext uri="{0D108BD9-81ED-4DB2-BD59-A6C34878D82A}">
                    <a16:rowId xmlns="" xmlns:a16="http://schemas.microsoft.com/office/drawing/2014/main" val="1181534194"/>
                  </a:ext>
                </a:extLst>
              </a:tr>
              <a:tr h="274118">
                <a:tc>
                  <a:txBody>
                    <a:bodyPr/>
                    <a:lstStyle/>
                    <a:p>
                      <a:pPr algn="l" fontAlgn="b"/>
                      <a:r>
                        <a:rPr lang="en-US" sz="2000" b="0" i="0" u="none" strike="noStrike" dirty="0" smtClean="0">
                          <a:solidFill>
                            <a:schemeClr val="tx1"/>
                          </a:solidFill>
                          <a:effectLst/>
                          <a:latin typeface="Segoe UI Semilight" panose="020B0402040204020203" pitchFamily="34" charset="0"/>
                          <a:cs typeface="Segoe UI Semilight" panose="020B0402040204020203" pitchFamily="34" charset="0"/>
                        </a:rPr>
                        <a:t>Azure </a:t>
                      </a:r>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AD MFA Per App / Conditional access pub preview</a:t>
                      </a:r>
                    </a:p>
                  </a:txBody>
                  <a:tcPr marL="0" marR="0" marT="0" marB="182880">
                    <a:lnL>
                      <a:noFill/>
                    </a:lnL>
                    <a:lnR>
                      <a:noFill/>
                    </a:lnR>
                    <a:lnT>
                      <a:noFill/>
                    </a:lnT>
                    <a:lnB>
                      <a:noFill/>
                    </a:lnB>
                  </a:tcPr>
                </a:tc>
                <a:extLst>
                  <a:ext uri="{0D108BD9-81ED-4DB2-BD59-A6C34878D82A}">
                    <a16:rowId xmlns="" xmlns:a16="http://schemas.microsoft.com/office/drawing/2014/main" val="2059944426"/>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RMS controlled user deployment</a:t>
                      </a:r>
                    </a:p>
                  </a:txBody>
                  <a:tcPr marL="0" marR="0" marT="0" marB="182880">
                    <a:lnL>
                      <a:noFill/>
                    </a:lnL>
                    <a:lnR>
                      <a:noFill/>
                    </a:lnR>
                    <a:lnT>
                      <a:noFill/>
                    </a:lnT>
                    <a:lnB>
                      <a:noFill/>
                    </a:lnB>
                  </a:tcPr>
                </a:tc>
                <a:extLst>
                  <a:ext uri="{0D108BD9-81ED-4DB2-BD59-A6C34878D82A}">
                    <a16:rowId xmlns="" xmlns:a16="http://schemas.microsoft.com/office/drawing/2014/main" val="4105136637"/>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RMS departmental templates pub preview</a:t>
                      </a:r>
                    </a:p>
                  </a:txBody>
                  <a:tcPr marL="0" marR="0" marT="0" marB="182880">
                    <a:lnL>
                      <a:noFill/>
                    </a:lnL>
                    <a:lnR>
                      <a:noFill/>
                    </a:lnR>
                    <a:lnT>
                      <a:noFill/>
                    </a:lnT>
                    <a:lnB>
                      <a:noFill/>
                    </a:lnB>
                  </a:tcPr>
                </a:tc>
                <a:extLst>
                  <a:ext uri="{0D108BD9-81ED-4DB2-BD59-A6C34878D82A}">
                    <a16:rowId xmlns="" xmlns:a16="http://schemas.microsoft.com/office/drawing/2014/main" val="319528391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Site Recovery SAN Replication</a:t>
                      </a:r>
                    </a:p>
                  </a:txBody>
                  <a:tcPr marL="0" marR="0" marT="0" marB="182880">
                    <a:lnL>
                      <a:noFill/>
                    </a:lnL>
                    <a:lnR>
                      <a:noFill/>
                    </a:lnR>
                    <a:lnT>
                      <a:noFill/>
                    </a:lnT>
                    <a:lnB>
                      <a:noFill/>
                    </a:lnB>
                  </a:tcPr>
                </a:tc>
                <a:extLst>
                  <a:ext uri="{0D108BD9-81ED-4DB2-BD59-A6C34878D82A}">
                    <a16:rowId xmlns="" xmlns:a16="http://schemas.microsoft.com/office/drawing/2014/main" val="3542346788"/>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ASP.NET 5 Preview</a:t>
                      </a:r>
                    </a:p>
                  </a:txBody>
                  <a:tcPr marL="0" marR="0" marT="0" marB="182880">
                    <a:lnL>
                      <a:noFill/>
                    </a:lnL>
                    <a:lnR>
                      <a:noFill/>
                    </a:lnR>
                    <a:lnT>
                      <a:noFill/>
                    </a:lnT>
                    <a:lnB>
                      <a:noFill/>
                    </a:lnB>
                  </a:tcPr>
                </a:tc>
                <a:extLst>
                  <a:ext uri="{0D108BD9-81ED-4DB2-BD59-A6C34878D82A}">
                    <a16:rowId xmlns="" xmlns:a16="http://schemas.microsoft.com/office/drawing/2014/main" val="122967885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SDK 2.5.1</a:t>
                      </a:r>
                    </a:p>
                  </a:txBody>
                  <a:tcPr marL="0" marR="0" marT="0" marB="182880">
                    <a:lnL>
                      <a:noFill/>
                    </a:lnL>
                    <a:lnR>
                      <a:noFill/>
                    </a:lnR>
                    <a:lnT>
                      <a:noFill/>
                    </a:lnT>
                    <a:lnB>
                      <a:noFill/>
                    </a:lnB>
                  </a:tcPr>
                </a:tc>
                <a:extLst>
                  <a:ext uri="{0D108BD9-81ED-4DB2-BD59-A6C34878D82A}">
                    <a16:rowId xmlns="" xmlns:a16="http://schemas.microsoft.com/office/drawing/2014/main" val="282177608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Team Foundation Server 2015 preview</a:t>
                      </a:r>
                    </a:p>
                  </a:txBody>
                  <a:tcPr marL="0" marR="0" marT="0" marB="182880">
                    <a:lnL>
                      <a:noFill/>
                    </a:lnL>
                    <a:lnR>
                      <a:noFill/>
                    </a:lnR>
                    <a:lnT>
                      <a:noFill/>
                    </a:lnT>
                    <a:lnB>
                      <a:noFill/>
                    </a:lnB>
                  </a:tcPr>
                </a:tc>
                <a:extLst>
                  <a:ext uri="{0D108BD9-81ED-4DB2-BD59-A6C34878D82A}">
                    <a16:rowId xmlns="" xmlns:a16="http://schemas.microsoft.com/office/drawing/2014/main" val="117092781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Machine Learning GA</a:t>
                      </a:r>
                    </a:p>
                  </a:txBody>
                  <a:tcPr marL="0" marR="0" marT="0" marB="182880">
                    <a:lnL>
                      <a:noFill/>
                    </a:lnL>
                    <a:lnR>
                      <a:noFill/>
                    </a:lnR>
                    <a:lnT>
                      <a:noFill/>
                    </a:lnT>
                    <a:lnB>
                      <a:noFill/>
                    </a:lnB>
                  </a:tcPr>
                </a:tc>
                <a:extLst>
                  <a:ext uri="{0D108BD9-81ED-4DB2-BD59-A6C34878D82A}">
                    <a16:rowId xmlns="" xmlns:a16="http://schemas.microsoft.com/office/drawing/2014/main" val="2896550118"/>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HDInsight for Linux Pub Preview</a:t>
                      </a:r>
                    </a:p>
                  </a:txBody>
                  <a:tcPr marL="0" marR="0" marT="0" marB="182880">
                    <a:lnL>
                      <a:noFill/>
                    </a:lnL>
                    <a:lnR>
                      <a:noFill/>
                    </a:lnR>
                    <a:lnT>
                      <a:noFill/>
                    </a:lnT>
                    <a:lnB>
                      <a:noFill/>
                    </a:lnB>
                  </a:tcPr>
                </a:tc>
                <a:extLst>
                  <a:ext uri="{0D108BD9-81ED-4DB2-BD59-A6C34878D82A}">
                    <a16:rowId xmlns="" xmlns:a16="http://schemas.microsoft.com/office/drawing/2014/main" val="3093615594"/>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HDInsight Support for Hadoop 2.6 pub preview</a:t>
                      </a:r>
                    </a:p>
                  </a:txBody>
                  <a:tcPr marL="0" marR="0" marT="0" marB="182880">
                    <a:lnL>
                      <a:noFill/>
                    </a:lnL>
                    <a:lnR>
                      <a:noFill/>
                    </a:lnR>
                    <a:lnT>
                      <a:noFill/>
                    </a:lnT>
                    <a:lnB>
                      <a:noFill/>
                    </a:lnB>
                  </a:tcPr>
                </a:tc>
                <a:extLst>
                  <a:ext uri="{0D108BD9-81ED-4DB2-BD59-A6C34878D82A}">
                    <a16:rowId xmlns="" xmlns:a16="http://schemas.microsoft.com/office/drawing/2014/main" val="3847685404"/>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SQL Database security feature - Data Masking pub preview</a:t>
                      </a:r>
                    </a:p>
                  </a:txBody>
                  <a:tcPr marL="0" marR="0" marT="0" marB="182880">
                    <a:lnL>
                      <a:noFill/>
                    </a:lnL>
                    <a:lnR>
                      <a:noFill/>
                    </a:lnR>
                    <a:lnT>
                      <a:noFill/>
                    </a:lnT>
                    <a:lnB>
                      <a:noFill/>
                    </a:lnB>
                  </a:tcPr>
                </a:tc>
                <a:extLst>
                  <a:ext uri="{0D108BD9-81ED-4DB2-BD59-A6C34878D82A}">
                    <a16:rowId xmlns="" xmlns:a16="http://schemas.microsoft.com/office/drawing/2014/main" val="3575823102"/>
                  </a:ext>
                </a:extLst>
              </a:tr>
              <a:tr h="274118">
                <a:tc>
                  <a:txBody>
                    <a:bodyPr/>
                    <a:lstStyle/>
                    <a:p>
                      <a:pPr algn="l" fontAlgn="b"/>
                      <a:r>
                        <a:rPr lang="en-US" sz="2000" b="0" i="0" u="none" strike="noStrike" dirty="0" smtClean="0">
                          <a:solidFill>
                            <a:schemeClr val="tx1"/>
                          </a:solidFill>
                          <a:effectLst/>
                          <a:latin typeface="Segoe UI Semilight" panose="020B0402040204020203" pitchFamily="34" charset="0"/>
                          <a:cs typeface="Segoe UI Semilight" panose="020B0402040204020203" pitchFamily="34" charset="0"/>
                        </a:rPr>
                        <a:t>Azure </a:t>
                      </a:r>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SQL Database security features - Encryption</a:t>
                      </a:r>
                    </a:p>
                  </a:txBody>
                  <a:tcPr marL="0" marR="0" marT="0" marB="182880">
                    <a:lnL>
                      <a:noFill/>
                    </a:lnL>
                    <a:lnR>
                      <a:noFill/>
                    </a:lnR>
                    <a:lnT>
                      <a:noFill/>
                    </a:lnT>
                    <a:lnB>
                      <a:noFill/>
                    </a:lnB>
                  </a:tcPr>
                </a:tc>
                <a:extLst>
                  <a:ext uri="{0D108BD9-81ED-4DB2-BD59-A6C34878D82A}">
                    <a16:rowId xmlns="" xmlns:a16="http://schemas.microsoft.com/office/drawing/2014/main" val="2349930998"/>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Azure SQL Database security features - Row Level security</a:t>
                      </a:r>
                    </a:p>
                  </a:txBody>
                  <a:tcPr marL="0" marR="0" marT="0" marB="182880">
                    <a:lnL>
                      <a:noFill/>
                    </a:lnL>
                    <a:lnR>
                      <a:noFill/>
                    </a:lnR>
                    <a:lnT>
                      <a:noFill/>
                    </a:lnT>
                    <a:lnB>
                      <a:noFill/>
                    </a:lnB>
                  </a:tcPr>
                </a:tc>
                <a:extLst>
                  <a:ext uri="{0D108BD9-81ED-4DB2-BD59-A6C34878D82A}">
                    <a16:rowId xmlns="" xmlns:a16="http://schemas.microsoft.com/office/drawing/2014/main" val="457936728"/>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AD:  API for SIEM</a:t>
                      </a:r>
                    </a:p>
                  </a:txBody>
                  <a:tcPr marL="0" marR="0" marT="0" marB="182880">
                    <a:lnL>
                      <a:noFill/>
                    </a:lnL>
                    <a:lnR>
                      <a:noFill/>
                    </a:lnR>
                    <a:lnT>
                      <a:noFill/>
                    </a:lnT>
                    <a:lnB>
                      <a:noFill/>
                    </a:lnB>
                  </a:tcPr>
                </a:tc>
                <a:extLst>
                  <a:ext uri="{0D108BD9-81ED-4DB2-BD59-A6C34878D82A}">
                    <a16:rowId xmlns="" xmlns:a16="http://schemas.microsoft.com/office/drawing/2014/main" val="2868811926"/>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Microsoft Intune monthly updates</a:t>
                      </a:r>
                    </a:p>
                  </a:txBody>
                  <a:tcPr marL="0" marR="0" marT="0" marB="182880">
                    <a:lnL>
                      <a:noFill/>
                    </a:lnL>
                    <a:lnR>
                      <a:noFill/>
                    </a:lnR>
                    <a:lnT>
                      <a:noFill/>
                    </a:lnT>
                    <a:lnB>
                      <a:noFill/>
                    </a:lnB>
                  </a:tcPr>
                </a:tc>
                <a:extLst>
                  <a:ext uri="{0D108BD9-81ED-4DB2-BD59-A6C34878D82A}">
                    <a16:rowId xmlns="" xmlns:a16="http://schemas.microsoft.com/office/drawing/2014/main" val="4103734995"/>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Remote Desktop Client for Windows Phone 8.1</a:t>
                      </a:r>
                    </a:p>
                  </a:txBody>
                  <a:tcPr marL="0" marR="0" marT="0" marB="182880">
                    <a:lnL>
                      <a:noFill/>
                    </a:lnL>
                    <a:lnR>
                      <a:noFill/>
                    </a:lnR>
                    <a:lnT>
                      <a:noFill/>
                    </a:lnT>
                    <a:lnB>
                      <a:noFill/>
                    </a:lnB>
                  </a:tcPr>
                </a:tc>
                <a:extLst>
                  <a:ext uri="{0D108BD9-81ED-4DB2-BD59-A6C34878D82A}">
                    <a16:rowId xmlns="" xmlns:a16="http://schemas.microsoft.com/office/drawing/2014/main" val="2643017134"/>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App Service</a:t>
                      </a:r>
                    </a:p>
                  </a:txBody>
                  <a:tcPr marL="0" marR="0" marT="0" marB="182880">
                    <a:lnL>
                      <a:noFill/>
                    </a:lnL>
                    <a:lnR>
                      <a:noFill/>
                    </a:lnR>
                    <a:lnT>
                      <a:noFill/>
                    </a:lnT>
                    <a:lnB>
                      <a:noFill/>
                    </a:lnB>
                  </a:tcPr>
                </a:tc>
                <a:extLst>
                  <a:ext uri="{0D108BD9-81ED-4DB2-BD59-A6C34878D82A}">
                    <a16:rowId xmlns="" xmlns:a16="http://schemas.microsoft.com/office/drawing/2014/main" val="165694706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CDN Integration</a:t>
                      </a:r>
                    </a:p>
                  </a:txBody>
                  <a:tcPr marL="0" marR="0" marT="0" marB="182880">
                    <a:lnL>
                      <a:noFill/>
                    </a:lnL>
                    <a:lnR>
                      <a:noFill/>
                    </a:lnR>
                    <a:lnT>
                      <a:noFill/>
                    </a:lnT>
                    <a:lnB>
                      <a:noFill/>
                    </a:lnB>
                  </a:tcPr>
                </a:tc>
                <a:extLst>
                  <a:ext uri="{0D108BD9-81ED-4DB2-BD59-A6C34878D82A}">
                    <a16:rowId xmlns="" xmlns:a16="http://schemas.microsoft.com/office/drawing/2014/main" val="333031851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Media Encoder Premium</a:t>
                      </a:r>
                    </a:p>
                  </a:txBody>
                  <a:tcPr marL="0" marR="0" marT="0" marB="182880">
                    <a:lnL>
                      <a:noFill/>
                    </a:lnL>
                    <a:lnR>
                      <a:noFill/>
                    </a:lnR>
                    <a:lnT>
                      <a:noFill/>
                    </a:lnT>
                    <a:lnB>
                      <a:noFill/>
                    </a:lnB>
                  </a:tcPr>
                </a:tc>
                <a:extLst>
                  <a:ext uri="{0D108BD9-81ED-4DB2-BD59-A6C34878D82A}">
                    <a16:rowId xmlns="" xmlns:a16="http://schemas.microsoft.com/office/drawing/2014/main" val="4077000510"/>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AD Premium &amp; Basic in CSP</a:t>
                      </a:r>
                    </a:p>
                  </a:txBody>
                  <a:tcPr marL="0" marR="0" marT="0" marB="182880">
                    <a:lnL>
                      <a:noFill/>
                    </a:lnL>
                    <a:lnR>
                      <a:noFill/>
                    </a:lnR>
                    <a:lnT>
                      <a:noFill/>
                    </a:lnT>
                    <a:lnB>
                      <a:noFill/>
                    </a:lnB>
                  </a:tcPr>
                </a:tc>
                <a:extLst>
                  <a:ext uri="{0D108BD9-81ED-4DB2-BD59-A6C34878D82A}">
                    <a16:rowId xmlns="" xmlns:a16="http://schemas.microsoft.com/office/drawing/2014/main" val="2192273560"/>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IoT Suite</a:t>
                      </a:r>
                    </a:p>
                  </a:txBody>
                  <a:tcPr marL="0" marR="0" marT="0" marB="182880">
                    <a:lnL>
                      <a:noFill/>
                    </a:lnL>
                    <a:lnR>
                      <a:noFill/>
                    </a:lnR>
                    <a:lnT>
                      <a:noFill/>
                    </a:lnT>
                    <a:lnB>
                      <a:noFill/>
                    </a:lnB>
                  </a:tcPr>
                </a:tc>
                <a:extLst>
                  <a:ext uri="{0D108BD9-81ED-4DB2-BD59-A6C34878D82A}">
                    <a16:rowId xmlns="" xmlns:a16="http://schemas.microsoft.com/office/drawing/2014/main" val="3387432375"/>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Windows Server Containers</a:t>
                      </a:r>
                    </a:p>
                  </a:txBody>
                  <a:tcPr marL="0" marR="0" marT="0" marB="182880">
                    <a:lnL>
                      <a:noFill/>
                    </a:lnL>
                    <a:lnR>
                      <a:noFill/>
                    </a:lnR>
                    <a:lnT>
                      <a:noFill/>
                    </a:lnT>
                    <a:lnB>
                      <a:noFill/>
                    </a:lnB>
                  </a:tcPr>
                </a:tc>
                <a:extLst>
                  <a:ext uri="{0D108BD9-81ED-4DB2-BD59-A6C34878D82A}">
                    <a16:rowId xmlns="" xmlns:a16="http://schemas.microsoft.com/office/drawing/2014/main" val="4283864186"/>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Hyper-V Containers</a:t>
                      </a:r>
                    </a:p>
                  </a:txBody>
                  <a:tcPr marL="0" marR="0" marT="0" marB="182880">
                    <a:lnL>
                      <a:noFill/>
                    </a:lnL>
                    <a:lnR>
                      <a:noFill/>
                    </a:lnR>
                    <a:lnT>
                      <a:noFill/>
                    </a:lnT>
                    <a:lnB>
                      <a:noFill/>
                    </a:lnB>
                  </a:tcPr>
                </a:tc>
                <a:extLst>
                  <a:ext uri="{0D108BD9-81ED-4DB2-BD59-A6C34878D82A}">
                    <a16:rowId xmlns="" xmlns:a16="http://schemas.microsoft.com/office/drawing/2014/main" val="360149481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Windows Server Nano Server</a:t>
                      </a:r>
                    </a:p>
                  </a:txBody>
                  <a:tcPr marL="0" marR="0" marT="0" marB="182880">
                    <a:lnL>
                      <a:noFill/>
                    </a:lnL>
                    <a:lnR>
                      <a:noFill/>
                    </a:lnR>
                    <a:lnT>
                      <a:noFill/>
                    </a:lnT>
                    <a:lnB>
                      <a:noFill/>
                    </a:lnB>
                  </a:tcPr>
                </a:tc>
                <a:extLst>
                  <a:ext uri="{0D108BD9-81ED-4DB2-BD59-A6C34878D82A}">
                    <a16:rowId xmlns="" xmlns:a16="http://schemas.microsoft.com/office/drawing/2014/main" val="4240528429"/>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Azure Media Player GA</a:t>
                      </a:r>
                    </a:p>
                  </a:txBody>
                  <a:tcPr marL="0" marR="0" marT="0" marB="182880">
                    <a:lnL>
                      <a:noFill/>
                    </a:lnL>
                    <a:lnR>
                      <a:noFill/>
                    </a:lnR>
                    <a:lnT>
                      <a:noFill/>
                    </a:lnT>
                    <a:lnB>
                      <a:noFill/>
                    </a:lnB>
                  </a:tcPr>
                </a:tc>
                <a:extLst>
                  <a:ext uri="{0D108BD9-81ED-4DB2-BD59-A6C34878D82A}">
                    <a16:rowId xmlns="" xmlns:a16="http://schemas.microsoft.com/office/drawing/2014/main" val="3769670561"/>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Service Fabric</a:t>
                      </a:r>
                    </a:p>
                  </a:txBody>
                  <a:tcPr marL="0" marR="0" marT="0" marB="182880">
                    <a:lnL>
                      <a:noFill/>
                    </a:lnL>
                    <a:lnR>
                      <a:noFill/>
                    </a:lnR>
                    <a:lnT>
                      <a:noFill/>
                    </a:lnT>
                    <a:lnB>
                      <a:noFill/>
                    </a:lnB>
                  </a:tcPr>
                </a:tc>
                <a:extLst>
                  <a:ext uri="{0D108BD9-81ED-4DB2-BD59-A6C34878D82A}">
                    <a16:rowId xmlns="" xmlns:a16="http://schemas.microsoft.com/office/drawing/2014/main" val="3327252242"/>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Azure </a:t>
                      </a:r>
                      <a:r>
                        <a:rPr lang="en-US" sz="2000" b="0" i="0" u="none" strike="noStrike" dirty="0" err="1">
                          <a:solidFill>
                            <a:schemeClr val="tx1"/>
                          </a:solidFill>
                          <a:effectLst/>
                          <a:latin typeface="Segoe UI Semilight" panose="020B0402040204020203" pitchFamily="34" charset="0"/>
                          <a:cs typeface="Segoe UI Semilight" panose="020B0402040204020203" pitchFamily="34" charset="0"/>
                        </a:rPr>
                        <a:t>IoT</a:t>
                      </a:r>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 Suite</a:t>
                      </a:r>
                    </a:p>
                  </a:txBody>
                  <a:tcPr marL="0" marR="0" marT="0" marB="182880">
                    <a:lnL>
                      <a:noFill/>
                    </a:lnL>
                    <a:lnR>
                      <a:noFill/>
                    </a:lnR>
                    <a:lnT>
                      <a:noFill/>
                    </a:lnT>
                    <a:lnB>
                      <a:noFill/>
                    </a:lnB>
                  </a:tcPr>
                </a:tc>
                <a:extLst>
                  <a:ext uri="{0D108BD9-81ED-4DB2-BD59-A6C34878D82A}">
                    <a16:rowId xmlns="" xmlns:a16="http://schemas.microsoft.com/office/drawing/2014/main" val="2898087214"/>
                  </a:ext>
                </a:extLst>
              </a:tr>
              <a:tr h="548237">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Azure Site Recovery: Protect VMWare and Physical Servers </a:t>
                      </a:r>
                      <a:r>
                        <a:rPr lang="en-US" sz="2000" b="0" i="0" u="none" strike="noStrike" dirty="0" smtClean="0">
                          <a:solidFill>
                            <a:schemeClr val="tx1"/>
                          </a:solidFill>
                          <a:effectLst/>
                          <a:latin typeface="Segoe UI Semilight" panose="020B0402040204020203" pitchFamily="34" charset="0"/>
                          <a:cs typeface="Segoe UI Semilight" panose="020B0402040204020203" pitchFamily="34" charset="0"/>
                        </a:rPr>
                        <a:t/>
                      </a:r>
                      <a:br>
                        <a:rPr lang="en-US" sz="2000" b="0" i="0" u="none" strike="noStrike" dirty="0" smtClean="0">
                          <a:solidFill>
                            <a:schemeClr val="tx1"/>
                          </a:solidFill>
                          <a:effectLst/>
                          <a:latin typeface="Segoe UI Semilight" panose="020B0402040204020203" pitchFamily="34" charset="0"/>
                          <a:cs typeface="Segoe UI Semilight" panose="020B0402040204020203" pitchFamily="34" charset="0"/>
                        </a:rPr>
                      </a:br>
                      <a:r>
                        <a:rPr lang="en-US" sz="2000" b="0" i="0" u="none" strike="noStrike" dirty="0" smtClean="0">
                          <a:solidFill>
                            <a:schemeClr val="tx1"/>
                          </a:solidFill>
                          <a:effectLst/>
                          <a:latin typeface="Segoe UI Semilight" panose="020B0402040204020203" pitchFamily="34" charset="0"/>
                          <a:cs typeface="Segoe UI Semilight" panose="020B0402040204020203" pitchFamily="34" charset="0"/>
                        </a:rPr>
                        <a:t>in </a:t>
                      </a:r>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Public Preview</a:t>
                      </a:r>
                    </a:p>
                  </a:txBody>
                  <a:tcPr marL="0" marR="0" marT="0" marB="182880">
                    <a:lnL>
                      <a:noFill/>
                    </a:lnL>
                    <a:lnR>
                      <a:noFill/>
                    </a:lnR>
                    <a:lnT>
                      <a:noFill/>
                    </a:lnT>
                    <a:lnB>
                      <a:noFill/>
                    </a:lnB>
                  </a:tcPr>
                </a:tc>
                <a:extLst>
                  <a:ext uri="{0D108BD9-81ED-4DB2-BD59-A6C34878D82A}">
                    <a16:rowId xmlns="" xmlns:a16="http://schemas.microsoft.com/office/drawing/2014/main" val="186997105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Backup Generally Available </a:t>
                      </a:r>
                    </a:p>
                  </a:txBody>
                  <a:tcPr marL="0" marR="0" marT="0" marB="182880">
                    <a:lnL>
                      <a:noFill/>
                    </a:lnL>
                    <a:lnR>
                      <a:noFill/>
                    </a:lnR>
                    <a:lnT>
                      <a:noFill/>
                    </a:lnT>
                    <a:lnB>
                      <a:noFill/>
                    </a:lnB>
                  </a:tcPr>
                </a:tc>
                <a:extLst>
                  <a:ext uri="{0D108BD9-81ED-4DB2-BD59-A6C34878D82A}">
                    <a16:rowId xmlns="" xmlns:a16="http://schemas.microsoft.com/office/drawing/2014/main" val="2932680333"/>
                  </a:ext>
                </a:extLst>
              </a:tr>
              <a:tr h="548237">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API Management Premium simplifies high availability and massive scale for APIs</a:t>
                      </a:r>
                    </a:p>
                  </a:txBody>
                  <a:tcPr marL="0" marR="0" marT="0" marB="182880">
                    <a:lnL>
                      <a:noFill/>
                    </a:lnL>
                    <a:lnR>
                      <a:noFill/>
                    </a:lnR>
                    <a:lnT>
                      <a:noFill/>
                    </a:lnT>
                    <a:lnB>
                      <a:noFill/>
                    </a:lnB>
                  </a:tcPr>
                </a:tc>
                <a:extLst>
                  <a:ext uri="{0D108BD9-81ED-4DB2-BD59-A6C34878D82A}">
                    <a16:rowId xmlns="" xmlns:a16="http://schemas.microsoft.com/office/drawing/2014/main" val="495698339"/>
                  </a:ext>
                </a:extLst>
              </a:tr>
              <a:tr h="274118">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ExpressRoute for Office 365</a:t>
                      </a:r>
                    </a:p>
                  </a:txBody>
                  <a:tcPr marL="0" marR="0" marT="0" marB="182880">
                    <a:lnL>
                      <a:noFill/>
                    </a:lnL>
                    <a:lnR>
                      <a:noFill/>
                    </a:lnR>
                    <a:lnT>
                      <a:noFill/>
                    </a:lnT>
                    <a:lnB>
                      <a:noFill/>
                    </a:lnB>
                  </a:tcPr>
                </a:tc>
                <a:extLst>
                  <a:ext uri="{0D108BD9-81ED-4DB2-BD59-A6C34878D82A}">
                    <a16:rowId xmlns="" xmlns:a16="http://schemas.microsoft.com/office/drawing/2014/main" val="55436561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Active Directory Dynamic Membership For Groups</a:t>
                      </a:r>
                    </a:p>
                  </a:txBody>
                  <a:tcPr marL="0" marR="0" marT="0" marB="182880">
                    <a:lnL>
                      <a:noFill/>
                    </a:lnL>
                    <a:lnR>
                      <a:noFill/>
                    </a:lnR>
                    <a:lnT>
                      <a:noFill/>
                    </a:lnT>
                    <a:lnB>
                      <a:noFill/>
                    </a:lnB>
                  </a:tcPr>
                </a:tc>
                <a:extLst>
                  <a:ext uri="{0D108BD9-81ED-4DB2-BD59-A6C34878D82A}">
                    <a16:rowId xmlns="" xmlns:a16="http://schemas.microsoft.com/office/drawing/2014/main" val="116120269"/>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Automatic Password Change for Social Media Shared Accounts</a:t>
                      </a:r>
                    </a:p>
                  </a:txBody>
                  <a:tcPr marL="0" marR="0" marT="0" marB="182880">
                    <a:lnL>
                      <a:noFill/>
                    </a:lnL>
                    <a:lnR>
                      <a:noFill/>
                    </a:lnR>
                    <a:lnT>
                      <a:noFill/>
                    </a:lnT>
                    <a:lnB>
                      <a:noFill/>
                    </a:lnB>
                  </a:tcPr>
                </a:tc>
                <a:extLst>
                  <a:ext uri="{0D108BD9-81ED-4DB2-BD59-A6C34878D82A}">
                    <a16:rowId xmlns="" xmlns:a16="http://schemas.microsoft.com/office/drawing/2014/main" val="1581704206"/>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Compute-Intensive A10 and A11 Virtual Machine Instances</a:t>
                      </a:r>
                    </a:p>
                  </a:txBody>
                  <a:tcPr marL="0" marR="0" marT="0" marB="182880">
                    <a:lnL>
                      <a:noFill/>
                    </a:lnL>
                    <a:lnR>
                      <a:noFill/>
                    </a:lnR>
                    <a:lnT>
                      <a:noFill/>
                    </a:lnT>
                    <a:lnB>
                      <a:noFill/>
                    </a:lnB>
                  </a:tcPr>
                </a:tc>
                <a:extLst>
                  <a:ext uri="{0D108BD9-81ED-4DB2-BD59-A6C34878D82A}">
                    <a16:rowId xmlns="" xmlns:a16="http://schemas.microsoft.com/office/drawing/2014/main" val="1301369183"/>
                  </a:ext>
                </a:extLst>
              </a:tr>
              <a:tr h="548237">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Remote Desktop app for Windows Phone support for Gateway </a:t>
                      </a:r>
                      <a:r>
                        <a:rPr lang="en-US" sz="2000" b="0" i="0" u="none" strike="noStrike" dirty="0" smtClean="0">
                          <a:solidFill>
                            <a:schemeClr val="tx1"/>
                          </a:solidFill>
                          <a:effectLst/>
                          <a:latin typeface="Segoe UI Semilight" panose="020B0402040204020203" pitchFamily="34" charset="0"/>
                          <a:cs typeface="Segoe UI Semilight" panose="020B0402040204020203" pitchFamily="34" charset="0"/>
                        </a:rPr>
                        <a:t/>
                      </a:r>
                      <a:br>
                        <a:rPr lang="en-US" sz="2000" b="0" i="0" u="none" strike="noStrike" dirty="0" smtClean="0">
                          <a:solidFill>
                            <a:schemeClr val="tx1"/>
                          </a:solidFill>
                          <a:effectLst/>
                          <a:latin typeface="Segoe UI Semilight" panose="020B0402040204020203" pitchFamily="34" charset="0"/>
                          <a:cs typeface="Segoe UI Semilight" panose="020B0402040204020203" pitchFamily="34" charset="0"/>
                        </a:rPr>
                      </a:br>
                      <a:r>
                        <a:rPr lang="en-US" sz="2000" b="0" i="0" u="none" strike="noStrike" dirty="0" smtClean="0">
                          <a:solidFill>
                            <a:schemeClr val="tx1"/>
                          </a:solidFill>
                          <a:effectLst/>
                          <a:latin typeface="Segoe UI Semilight" panose="020B0402040204020203" pitchFamily="34" charset="0"/>
                          <a:cs typeface="Segoe UI Semilight" panose="020B0402040204020203" pitchFamily="34" charset="0"/>
                        </a:rPr>
                        <a:t>and </a:t>
                      </a:r>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Remote Resources</a:t>
                      </a:r>
                    </a:p>
                  </a:txBody>
                  <a:tcPr marL="0" marR="0" marT="0" marB="182880">
                    <a:lnL>
                      <a:noFill/>
                    </a:lnL>
                    <a:lnR>
                      <a:noFill/>
                    </a:lnR>
                    <a:lnT>
                      <a:noFill/>
                    </a:lnT>
                    <a:lnB>
                      <a:noFill/>
                    </a:lnB>
                  </a:tcPr>
                </a:tc>
                <a:extLst>
                  <a:ext uri="{0D108BD9-81ED-4DB2-BD59-A6C34878D82A}">
                    <a16:rowId xmlns="" xmlns:a16="http://schemas.microsoft.com/office/drawing/2014/main" val="1709837304"/>
                  </a:ext>
                </a:extLst>
              </a:tr>
              <a:tr h="548237">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Informatica Cloud Agent availability in Linux and Windows Virtual Machines</a:t>
                      </a:r>
                    </a:p>
                  </a:txBody>
                  <a:tcPr marL="0" marR="0" marT="0" marB="182880">
                    <a:lnL>
                      <a:noFill/>
                    </a:lnL>
                    <a:lnR>
                      <a:noFill/>
                    </a:lnR>
                    <a:lnT>
                      <a:noFill/>
                    </a:lnT>
                    <a:lnB>
                      <a:noFill/>
                    </a:lnB>
                  </a:tcPr>
                </a:tc>
                <a:extLst>
                  <a:ext uri="{0D108BD9-81ED-4DB2-BD59-A6C34878D82A}">
                    <a16:rowId xmlns="" xmlns:a16="http://schemas.microsoft.com/office/drawing/2014/main" val="179224108"/>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DocumentDB Hadoop Connector</a:t>
                      </a:r>
                    </a:p>
                  </a:txBody>
                  <a:tcPr marL="0" marR="0" marT="0" marB="182880">
                    <a:lnL>
                      <a:noFill/>
                    </a:lnL>
                    <a:lnR>
                      <a:noFill/>
                    </a:lnR>
                    <a:lnT>
                      <a:noFill/>
                    </a:lnT>
                    <a:lnB>
                      <a:noFill/>
                    </a:lnB>
                  </a:tcPr>
                </a:tc>
                <a:extLst>
                  <a:ext uri="{0D108BD9-81ED-4DB2-BD59-A6C34878D82A}">
                    <a16:rowId xmlns="" xmlns:a16="http://schemas.microsoft.com/office/drawing/2014/main" val="1449559895"/>
                  </a:ext>
                </a:extLst>
              </a:tr>
              <a:tr h="274118">
                <a:tc>
                  <a:txBody>
                    <a:bodyPr/>
                    <a:lstStyle/>
                    <a:p>
                      <a:pPr algn="l" fontAlgn="b"/>
                      <a:r>
                        <a:rPr lang="en-US" sz="2000" b="0" i="0" u="none" strike="noStrike">
                          <a:solidFill>
                            <a:schemeClr val="tx1"/>
                          </a:solidFill>
                          <a:effectLst/>
                          <a:latin typeface="Segoe UI Semilight" panose="020B0402040204020203" pitchFamily="34" charset="0"/>
                          <a:cs typeface="Segoe UI Semilight" panose="020B0402040204020203" pitchFamily="34" charset="0"/>
                        </a:rPr>
                        <a:t>Azure HDInsight support for more VM sizes</a:t>
                      </a:r>
                    </a:p>
                  </a:txBody>
                  <a:tcPr marL="0" marR="0" marT="0" marB="182880">
                    <a:lnL>
                      <a:noFill/>
                    </a:lnL>
                    <a:lnR>
                      <a:noFill/>
                    </a:lnR>
                    <a:lnT>
                      <a:noFill/>
                    </a:lnT>
                    <a:lnB>
                      <a:noFill/>
                    </a:lnB>
                  </a:tcPr>
                </a:tc>
                <a:extLst>
                  <a:ext uri="{0D108BD9-81ED-4DB2-BD59-A6C34878D82A}">
                    <a16:rowId xmlns="" xmlns:a16="http://schemas.microsoft.com/office/drawing/2014/main" val="2013597603"/>
                  </a:ext>
                </a:extLst>
              </a:tr>
              <a:tr h="1166181">
                <a:tc>
                  <a:txBody>
                    <a:bodyPr/>
                    <a:lstStyle/>
                    <a:p>
                      <a:pPr algn="l" fontAlgn="b"/>
                      <a:r>
                        <a:rPr lang="en-US" sz="2000" b="0" i="0" u="none" strike="noStrike" dirty="0">
                          <a:solidFill>
                            <a:schemeClr val="tx1"/>
                          </a:solidFill>
                          <a:effectLst/>
                          <a:latin typeface="Segoe UI Semilight" panose="020B0402040204020203" pitchFamily="34" charset="0"/>
                          <a:cs typeface="Segoe UI Semilight" panose="020B0402040204020203" pitchFamily="34" charset="0"/>
                        </a:rPr>
                        <a:t>Enterprise-Grade Array-Based Replication and Disaster Recovery with ASR and System Center </a:t>
                      </a:r>
                      <a:r>
                        <a:rPr lang="en-US" sz="2000" b="0" i="0" u="none" strike="noStrike" dirty="0" smtClean="0">
                          <a:solidFill>
                            <a:schemeClr val="tx1"/>
                          </a:solidFill>
                          <a:effectLst/>
                          <a:latin typeface="Segoe UI Semilight" panose="020B0402040204020203" pitchFamily="34" charset="0"/>
                          <a:cs typeface="Segoe UI Semilight" panose="020B0402040204020203" pitchFamily="34" charset="0"/>
                        </a:rPr>
                        <a:t>GA</a:t>
                      </a:r>
                    </a:p>
                    <a:p>
                      <a:pPr algn="l" fontAlgn="b"/>
                      <a:endParaRPr lang="en-US" sz="2000" b="0" i="0" u="none" strike="noStrike" dirty="0">
                        <a:solidFill>
                          <a:schemeClr val="tx1"/>
                        </a:solidFill>
                        <a:effectLst/>
                        <a:latin typeface="Segoe UI Semilight" panose="020B0402040204020203" pitchFamily="34" charset="0"/>
                        <a:cs typeface="Segoe UI Semilight" panose="020B0402040204020203" pitchFamily="34" charset="0"/>
                      </a:endParaRPr>
                    </a:p>
                  </a:txBody>
                  <a:tcPr marL="0" marR="0" marT="0" marB="182880">
                    <a:lnL>
                      <a:noFill/>
                    </a:lnL>
                    <a:lnR>
                      <a:noFill/>
                    </a:lnR>
                    <a:lnT>
                      <a:noFill/>
                    </a:lnT>
                    <a:lnB>
                      <a:noFill/>
                    </a:lnB>
                  </a:tcPr>
                </a:tc>
                <a:extLst>
                  <a:ext uri="{0D108BD9-81ED-4DB2-BD59-A6C34878D82A}">
                    <a16:rowId xmlns="" xmlns:a16="http://schemas.microsoft.com/office/drawing/2014/main" val="1566536340"/>
                  </a:ext>
                </a:extLst>
              </a:tr>
            </a:tbl>
          </a:graphicData>
        </a:graphic>
      </p:graphicFrame>
      <p:sp>
        <p:nvSpPr>
          <p:cNvPr id="5" name="Rectangle 4"/>
          <p:cNvSpPr/>
          <p:nvPr/>
        </p:nvSpPr>
        <p:spPr bwMode="auto">
          <a:xfrm>
            <a:off x="1" y="0"/>
            <a:ext cx="4389120" cy="6994525"/>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p:cNvSpPr/>
          <p:nvPr/>
        </p:nvSpPr>
        <p:spPr bwMode="auto">
          <a:xfrm rot="18900000">
            <a:off x="3368345" y="2963265"/>
            <a:ext cx="1162975" cy="1162975"/>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 name="Group 5"/>
          <p:cNvGrpSpPr/>
          <p:nvPr/>
        </p:nvGrpSpPr>
        <p:grpSpPr>
          <a:xfrm>
            <a:off x="0" y="2122902"/>
            <a:ext cx="4653993" cy="3682241"/>
            <a:chOff x="730423" y="2264943"/>
            <a:chExt cx="4653993" cy="3682241"/>
          </a:xfrm>
        </p:grpSpPr>
        <p:sp>
          <p:nvSpPr>
            <p:cNvPr id="7" name="Title 1"/>
            <p:cNvSpPr txBox="1">
              <a:spLocks/>
            </p:cNvSpPr>
            <p:nvPr/>
          </p:nvSpPr>
          <p:spPr>
            <a:xfrm>
              <a:off x="736218" y="2264943"/>
              <a:ext cx="4648198" cy="16002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sz="13800" spc="-30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500+</a:t>
              </a:r>
            </a:p>
          </p:txBody>
        </p:sp>
        <p:sp>
          <p:nvSpPr>
            <p:cNvPr id="8" name="Title 1"/>
            <p:cNvSpPr txBox="1">
              <a:spLocks/>
            </p:cNvSpPr>
            <p:nvPr/>
          </p:nvSpPr>
          <p:spPr>
            <a:xfrm>
              <a:off x="730423" y="4346984"/>
              <a:ext cx="4389122" cy="16002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fr-FR" sz="3600" spc="-50" dirty="0" smtClean="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Nouvelles fonctionnalités sur les 12 derniers mois</a:t>
              </a:r>
              <a:endParaRPr lang="fr-FR" sz="3600" spc="-5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Tree>
    <p:extLst>
      <p:ext uri="{BB962C8B-B14F-4D97-AF65-F5344CB8AC3E}">
        <p14:creationId xmlns:p14="http://schemas.microsoft.com/office/powerpoint/2010/main" val="1032446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750"/>
                                        <p:tgtEl>
                                          <p:spTgt spid="3"/>
                                        </p:tgtEl>
                                      </p:cBhvr>
                                    </p:animEffect>
                                  </p:childTnLst>
                                </p:cTn>
                              </p:par>
                              <p:par>
                                <p:cTn id="8" presetID="2" presetClass="entr" presetSubtype="4"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2000" fill="hold"/>
                                        <p:tgtEl>
                                          <p:spTgt spid="3"/>
                                        </p:tgtEl>
                                        <p:attrNameLst>
                                          <p:attrName>ppt_x</p:attrName>
                                        </p:attrNameLst>
                                      </p:cBhvr>
                                      <p:tavLst>
                                        <p:tav tm="0">
                                          <p:val>
                                            <p:strVal val="#ppt_x"/>
                                          </p:val>
                                        </p:tav>
                                        <p:tav tm="100000">
                                          <p:val>
                                            <p:strVal val="#ppt_x"/>
                                          </p:val>
                                        </p:tav>
                                      </p:tavLst>
                                    </p:anim>
                                    <p:anim calcmode="lin" valueType="num">
                                      <p:cBhvr additive="base">
                                        <p:cTn id="11" dur="12000" fill="hold"/>
                                        <p:tgtEl>
                                          <p:spTgt spid="3"/>
                                        </p:tgtEl>
                                        <p:attrNameLst>
                                          <p:attrName>ppt_y</p:attrName>
                                        </p:attrNameLst>
                                      </p:cBhvr>
                                      <p:tavLst>
                                        <p:tav tm="0">
                                          <p:val>
                                            <p:strVal val="1+#ppt_h/2"/>
                                          </p:val>
                                        </p:tav>
                                        <p:tav tm="100000">
                                          <p:val>
                                            <p:strVal val="#ppt_y"/>
                                          </p:val>
                                        </p:tav>
                                      </p:tavLst>
                                    </p:anim>
                                  </p:childTnLst>
                                </p:cTn>
                              </p:par>
                              <p:par>
                                <p:cTn id="12" presetID="10" presetClass="exit" presetSubtype="0" fill="hold" nodeType="withEffect">
                                  <p:stCondLst>
                                    <p:cond delay="9500"/>
                                  </p:stCondLst>
                                  <p:childTnLst>
                                    <p:animEffect transition="out" filter="fade">
                                      <p:cBhvr>
                                        <p:cTn id="13" dur="2500"/>
                                        <p:tgtEl>
                                          <p:spTgt spid="3"/>
                                        </p:tgtEl>
                                      </p:cBhvr>
                                    </p:animEffect>
                                    <p:set>
                                      <p:cBhvr>
                                        <p:cTn id="14" dur="1" fill="hold">
                                          <p:stCondLst>
                                            <p:cond delay="2499"/>
                                          </p:stCondLst>
                                        </p:cTn>
                                        <p:tgtEl>
                                          <p:spTgt spid="3"/>
                                        </p:tgtEl>
                                        <p:attrNameLst>
                                          <p:attrName>style.visibility</p:attrName>
                                        </p:attrNameLst>
                                      </p:cBhvr>
                                      <p:to>
                                        <p:strVal val="hidden"/>
                                      </p:to>
                                    </p:set>
                                  </p:childTnLst>
                                </p:cTn>
                              </p:par>
                            </p:childTnLst>
                          </p:cTn>
                        </p:par>
                        <p:par>
                          <p:cTn id="15" fill="hold">
                            <p:stCondLst>
                              <p:cond delay="12500"/>
                            </p:stCondLst>
                            <p:childTnLst>
                              <p:par>
                                <p:cTn id="16" presetID="1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ppt_x</p:attrName>
                                        </p:attrNameLst>
                                      </p:cBhvr>
                                      <p:tavLst>
                                        <p:tav tm="0">
                                          <p:val>
                                            <p:strVal val="#ppt_x-#ppt_w*1.125000"/>
                                          </p:val>
                                        </p:tav>
                                        <p:tav tm="100000">
                                          <p:val>
                                            <p:strVal val="#ppt_x"/>
                                          </p:val>
                                        </p:tav>
                                      </p:tavLst>
                                    </p:anim>
                                    <p:animEffect transition="in" filter="wipe(right)">
                                      <p:cBhvr>
                                        <p:cTn id="19" dur="500"/>
                                        <p:tgtEl>
                                          <p:spTgt spid="5"/>
                                        </p:tgtEl>
                                      </p:cBhvr>
                                    </p:animEffect>
                                  </p:childTnLst>
                                </p:cTn>
                              </p:par>
                              <p:par>
                                <p:cTn id="20" presetID="10" presetClass="exit" presetSubtype="0" fill="hold" grpId="1" nodeType="withEffect">
                                  <p:stCondLst>
                                    <p:cond delay="10250"/>
                                  </p:stCondLst>
                                  <p:childTnLst>
                                    <p:animEffect transition="out" filter="fade">
                                      <p:cBhvr>
                                        <p:cTn id="21" dur="1250"/>
                                        <p:tgtEl>
                                          <p:spTgt spid="5"/>
                                        </p:tgtEl>
                                      </p:cBhvr>
                                    </p:animEffect>
                                    <p:set>
                                      <p:cBhvr>
                                        <p:cTn id="22" dur="1" fill="hold">
                                          <p:stCondLst>
                                            <p:cond delay="1249"/>
                                          </p:stCondLst>
                                        </p:cTn>
                                        <p:tgtEl>
                                          <p:spTgt spid="5"/>
                                        </p:tgtEl>
                                        <p:attrNameLst>
                                          <p:attrName>style.visibility</p:attrName>
                                        </p:attrNameLst>
                                      </p:cBhvr>
                                      <p:to>
                                        <p:strVal val="hidden"/>
                                      </p:to>
                                    </p:set>
                                  </p:childTnLst>
                                </p:cTn>
                              </p:par>
                              <p:par>
                                <p:cTn id="23" presetID="10" presetClass="entr" presetSubtype="0" fill="hold"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63" presetClass="path" presetSubtype="0" accel="50000" decel="50000" fill="hold" nodeType="withEffect">
                                  <p:stCondLst>
                                    <p:cond delay="11750"/>
                                  </p:stCondLst>
                                  <p:childTnLst>
                                    <p:animMotion origin="layout" path="M -1.14118E-6 2.8098E-6 L 0.3227 2.8098E-6 " pathEditMode="relative" rAng="0" ptsTypes="AA">
                                      <p:cBhvr>
                                        <p:cTn id="27" dur="2000" fill="hold"/>
                                        <p:tgtEl>
                                          <p:spTgt spid="6"/>
                                        </p:tgtEl>
                                        <p:attrNameLst>
                                          <p:attrName>ppt_x</p:attrName>
                                          <p:attrName>ppt_y</p:attrName>
                                        </p:attrNameLst>
                                      </p:cBhvr>
                                      <p:rCtr x="16135" y="0"/>
                                    </p:animMotion>
                                  </p:childTnLst>
                                </p:cTn>
                              </p:par>
                              <p:par>
                                <p:cTn id="28" presetID="12" presetClass="entr" presetSubtype="8" fill="hold" grpId="0" nodeType="withEffect">
                                  <p:stCondLst>
                                    <p:cond delay="75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p:tgtEl>
                                          <p:spTgt spid="10"/>
                                        </p:tgtEl>
                                        <p:attrNameLst>
                                          <p:attrName>ppt_x</p:attrName>
                                        </p:attrNameLst>
                                      </p:cBhvr>
                                      <p:tavLst>
                                        <p:tav tm="0">
                                          <p:val>
                                            <p:strVal val="#ppt_x-#ppt_w*1.125000"/>
                                          </p:val>
                                        </p:tav>
                                        <p:tav tm="100000">
                                          <p:val>
                                            <p:strVal val="#ppt_x"/>
                                          </p:val>
                                        </p:tav>
                                      </p:tavLst>
                                    </p:anim>
                                    <p:animEffect transition="in" filter="wipe(right)">
                                      <p:cBhvr>
                                        <p:cTn id="31" dur="500"/>
                                        <p:tgtEl>
                                          <p:spTgt spid="10"/>
                                        </p:tgtEl>
                                      </p:cBhvr>
                                    </p:animEffect>
                                  </p:childTnLst>
                                </p:cTn>
                              </p:par>
                              <p:par>
                                <p:cTn id="32" presetID="10" presetClass="exit" presetSubtype="0" fill="hold" grpId="1" nodeType="withEffect">
                                  <p:stCondLst>
                                    <p:cond delay="950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Une plateforme ouverte</a:t>
            </a:r>
            <a:endParaRPr lang="fr-FR" dirty="0"/>
          </a:p>
        </p:txBody>
      </p:sp>
      <p:sp>
        <p:nvSpPr>
          <p:cNvPr id="51" name="Freeform 5"/>
          <p:cNvSpPr>
            <a:spLocks/>
          </p:cNvSpPr>
          <p:nvPr/>
        </p:nvSpPr>
        <p:spPr bwMode="auto">
          <a:xfrm>
            <a:off x="6647967" y="4081452"/>
            <a:ext cx="3545276" cy="2104781"/>
          </a:xfrm>
          <a:custGeom>
            <a:avLst/>
            <a:gdLst>
              <a:gd name="T0" fmla="*/ 224 w 267"/>
              <a:gd name="T1" fmla="*/ 77 h 176"/>
              <a:gd name="T2" fmla="*/ 224 w 267"/>
              <a:gd name="T3" fmla="*/ 73 h 176"/>
              <a:gd name="T4" fmla="*/ 151 w 267"/>
              <a:gd name="T5" fmla="*/ 0 h 176"/>
              <a:gd name="T6" fmla="*/ 89 w 267"/>
              <a:gd name="T7" fmla="*/ 33 h 176"/>
              <a:gd name="T8" fmla="*/ 69 w 267"/>
              <a:gd name="T9" fmla="*/ 27 h 176"/>
              <a:gd name="T10" fmla="*/ 45 w 267"/>
              <a:gd name="T11" fmla="*/ 34 h 176"/>
              <a:gd name="T12" fmla="*/ 26 w 267"/>
              <a:gd name="T13" fmla="*/ 69 h 176"/>
              <a:gd name="T14" fmla="*/ 0 w 267"/>
              <a:gd name="T15" fmla="*/ 118 h 176"/>
              <a:gd name="T16" fmla="*/ 51 w 267"/>
              <a:gd name="T17" fmla="*/ 176 h 176"/>
              <a:gd name="T18" fmla="*/ 58 w 267"/>
              <a:gd name="T19" fmla="*/ 176 h 176"/>
              <a:gd name="T20" fmla="*/ 64 w 267"/>
              <a:gd name="T21" fmla="*/ 176 h 176"/>
              <a:gd name="T22" fmla="*/ 184 w 267"/>
              <a:gd name="T23" fmla="*/ 176 h 176"/>
              <a:gd name="T24" fmla="*/ 186 w 267"/>
              <a:gd name="T25" fmla="*/ 176 h 176"/>
              <a:gd name="T26" fmla="*/ 189 w 267"/>
              <a:gd name="T27" fmla="*/ 176 h 176"/>
              <a:gd name="T28" fmla="*/ 198 w 267"/>
              <a:gd name="T29" fmla="*/ 176 h 176"/>
              <a:gd name="T30" fmla="*/ 217 w 267"/>
              <a:gd name="T31" fmla="*/ 176 h 176"/>
              <a:gd name="T32" fmla="*/ 267 w 267"/>
              <a:gd name="T33" fmla="*/ 126 h 176"/>
              <a:gd name="T34" fmla="*/ 224 w 267"/>
              <a:gd name="T35" fmla="*/ 7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176">
                <a:moveTo>
                  <a:pt x="224" y="77"/>
                </a:moveTo>
                <a:cubicBezTo>
                  <a:pt x="224" y="76"/>
                  <a:pt x="224" y="74"/>
                  <a:pt x="224" y="73"/>
                </a:cubicBezTo>
                <a:cubicBezTo>
                  <a:pt x="224" y="33"/>
                  <a:pt x="191" y="0"/>
                  <a:pt x="151" y="0"/>
                </a:cubicBezTo>
                <a:cubicBezTo>
                  <a:pt x="125" y="0"/>
                  <a:pt x="102" y="13"/>
                  <a:pt x="89" y="33"/>
                </a:cubicBezTo>
                <a:cubicBezTo>
                  <a:pt x="83" y="29"/>
                  <a:pt x="76" y="27"/>
                  <a:pt x="69" y="27"/>
                </a:cubicBezTo>
                <a:cubicBezTo>
                  <a:pt x="60" y="27"/>
                  <a:pt x="52" y="30"/>
                  <a:pt x="45" y="34"/>
                </a:cubicBezTo>
                <a:cubicBezTo>
                  <a:pt x="34" y="42"/>
                  <a:pt x="26" y="55"/>
                  <a:pt x="26" y="69"/>
                </a:cubicBezTo>
                <a:cubicBezTo>
                  <a:pt x="10" y="79"/>
                  <a:pt x="0" y="97"/>
                  <a:pt x="0" y="118"/>
                </a:cubicBezTo>
                <a:cubicBezTo>
                  <a:pt x="0" y="148"/>
                  <a:pt x="22" y="172"/>
                  <a:pt x="51" y="176"/>
                </a:cubicBezTo>
                <a:cubicBezTo>
                  <a:pt x="53" y="176"/>
                  <a:pt x="56" y="176"/>
                  <a:pt x="58" y="176"/>
                </a:cubicBezTo>
                <a:cubicBezTo>
                  <a:pt x="60" y="176"/>
                  <a:pt x="62" y="176"/>
                  <a:pt x="64" y="176"/>
                </a:cubicBezTo>
                <a:cubicBezTo>
                  <a:pt x="91" y="176"/>
                  <a:pt x="154" y="176"/>
                  <a:pt x="184" y="176"/>
                </a:cubicBezTo>
                <a:cubicBezTo>
                  <a:pt x="185" y="176"/>
                  <a:pt x="186" y="176"/>
                  <a:pt x="186" y="176"/>
                </a:cubicBezTo>
                <a:cubicBezTo>
                  <a:pt x="189" y="176"/>
                  <a:pt x="189" y="176"/>
                  <a:pt x="189" y="176"/>
                </a:cubicBezTo>
                <a:cubicBezTo>
                  <a:pt x="191" y="176"/>
                  <a:pt x="195" y="176"/>
                  <a:pt x="198" y="176"/>
                </a:cubicBezTo>
                <a:cubicBezTo>
                  <a:pt x="217" y="176"/>
                  <a:pt x="217" y="176"/>
                  <a:pt x="217" y="176"/>
                </a:cubicBezTo>
                <a:cubicBezTo>
                  <a:pt x="245" y="175"/>
                  <a:pt x="267" y="153"/>
                  <a:pt x="267" y="126"/>
                </a:cubicBezTo>
                <a:cubicBezTo>
                  <a:pt x="267" y="101"/>
                  <a:pt x="248" y="80"/>
                  <a:pt x="224" y="77"/>
                </a:cubicBezTo>
                <a:close/>
              </a:path>
            </a:pathLst>
          </a:custGeom>
          <a:solidFill>
            <a:srgbClr val="00188F"/>
          </a:solidFill>
          <a:ln>
            <a:noFill/>
          </a:ln>
        </p:spPr>
        <p:txBody>
          <a:bodyPr vert="horz" wrap="square" lIns="93247" tIns="46623" rIns="93247" bIns="4662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smtClean="0">
              <a:ln>
                <a:noFill/>
              </a:ln>
              <a:solidFill>
                <a:srgbClr val="505050"/>
              </a:solidFill>
              <a:effectLst/>
              <a:uLnTx/>
              <a:uFillTx/>
              <a:latin typeface="Calibri"/>
            </a:endParaRPr>
          </a:p>
        </p:txBody>
      </p:sp>
      <p:sp>
        <p:nvSpPr>
          <p:cNvPr id="52" name="TextBox 51"/>
          <p:cNvSpPr txBox="1"/>
          <p:nvPr/>
        </p:nvSpPr>
        <p:spPr>
          <a:xfrm>
            <a:off x="6924645" y="6297027"/>
            <a:ext cx="2991921" cy="403433"/>
          </a:xfrm>
          <a:prstGeom prst="rect">
            <a:avLst/>
          </a:prstGeom>
          <a:noFill/>
        </p:spPr>
        <p:txBody>
          <a:bodyPr wrap="square" lIns="0" tIns="0" rIns="0" bIns="0" rtlCol="0">
            <a:spAutoFit/>
          </a:bodyPr>
          <a:lstStyle/>
          <a:p>
            <a:pPr algn="ctr" defTabSz="932563">
              <a:lnSpc>
                <a:spcPct val="90000"/>
              </a:lnSpc>
              <a:spcAft>
                <a:spcPts val="612"/>
              </a:spcAft>
            </a:pPr>
            <a:r>
              <a:rPr lang="en-US" sz="2856" dirty="0">
                <a:solidFill>
                  <a:srgbClr val="000000"/>
                </a:solidFill>
                <a:effectLst>
                  <a:outerShdw blurRad="38100" dist="38100" dir="2700000" algn="tl">
                    <a:srgbClr val="000000">
                      <a:alpha val="43137"/>
                    </a:srgbClr>
                  </a:outerShdw>
                </a:effectLst>
                <a:latin typeface="Segoe UI Light"/>
              </a:rPr>
              <a:t>Any Framework</a:t>
            </a:r>
          </a:p>
        </p:txBody>
      </p:sp>
      <p:sp>
        <p:nvSpPr>
          <p:cNvPr id="53" name="TextBox 52"/>
          <p:cNvSpPr txBox="1"/>
          <p:nvPr/>
        </p:nvSpPr>
        <p:spPr>
          <a:xfrm>
            <a:off x="928251" y="3386218"/>
            <a:ext cx="3501373" cy="403433"/>
          </a:xfrm>
          <a:prstGeom prst="rect">
            <a:avLst/>
          </a:prstGeom>
          <a:noFill/>
        </p:spPr>
        <p:txBody>
          <a:bodyPr wrap="square" lIns="0" tIns="0" rIns="0" bIns="0" rtlCol="0">
            <a:spAutoFit/>
          </a:bodyPr>
          <a:lstStyle/>
          <a:p>
            <a:pPr algn="ctr" defTabSz="932563">
              <a:lnSpc>
                <a:spcPct val="90000"/>
              </a:lnSpc>
              <a:spcAft>
                <a:spcPts val="612"/>
              </a:spcAft>
            </a:pPr>
            <a:r>
              <a:rPr lang="en-US" sz="2856" dirty="0">
                <a:solidFill>
                  <a:srgbClr val="000000"/>
                </a:solidFill>
                <a:effectLst>
                  <a:outerShdw blurRad="38100" dist="38100" dir="2700000" algn="tl">
                    <a:srgbClr val="000000">
                      <a:alpha val="43137"/>
                    </a:srgbClr>
                  </a:outerShdw>
                </a:effectLst>
                <a:latin typeface="Segoe UI Light"/>
              </a:rPr>
              <a:t>Any Application</a:t>
            </a:r>
          </a:p>
        </p:txBody>
      </p:sp>
      <p:sp>
        <p:nvSpPr>
          <p:cNvPr id="54" name="TextBox 53"/>
          <p:cNvSpPr txBox="1"/>
          <p:nvPr/>
        </p:nvSpPr>
        <p:spPr>
          <a:xfrm>
            <a:off x="1882797" y="6354003"/>
            <a:ext cx="1745624" cy="403433"/>
          </a:xfrm>
          <a:prstGeom prst="rect">
            <a:avLst/>
          </a:prstGeom>
          <a:noFill/>
        </p:spPr>
        <p:txBody>
          <a:bodyPr wrap="square" lIns="0" tIns="0" rIns="0" bIns="0" rtlCol="0">
            <a:spAutoFit/>
          </a:bodyPr>
          <a:lstStyle/>
          <a:p>
            <a:pPr algn="ctr" defTabSz="932563">
              <a:lnSpc>
                <a:spcPct val="90000"/>
              </a:lnSpc>
              <a:spcAft>
                <a:spcPts val="612"/>
              </a:spcAft>
            </a:pPr>
            <a:r>
              <a:rPr lang="en-US" sz="2856" dirty="0">
                <a:solidFill>
                  <a:srgbClr val="000000"/>
                </a:solidFill>
                <a:effectLst>
                  <a:outerShdw blurRad="38100" dist="38100" dir="2700000" algn="tl">
                    <a:srgbClr val="000000">
                      <a:alpha val="43137"/>
                    </a:srgbClr>
                  </a:outerShdw>
                </a:effectLst>
                <a:latin typeface="Segoe UI Light"/>
              </a:rPr>
              <a:t>Any Data</a:t>
            </a:r>
          </a:p>
        </p:txBody>
      </p:sp>
      <p:sp>
        <p:nvSpPr>
          <p:cNvPr id="55" name="TextBox 54"/>
          <p:cNvSpPr txBox="1"/>
          <p:nvPr/>
        </p:nvSpPr>
        <p:spPr>
          <a:xfrm>
            <a:off x="5623276" y="3378328"/>
            <a:ext cx="6044849" cy="403433"/>
          </a:xfrm>
          <a:prstGeom prst="rect">
            <a:avLst/>
          </a:prstGeom>
          <a:noFill/>
        </p:spPr>
        <p:txBody>
          <a:bodyPr wrap="square" lIns="0" tIns="0" rIns="0" bIns="0" rtlCol="0">
            <a:spAutoFit/>
          </a:bodyPr>
          <a:lstStyle/>
          <a:p>
            <a:pPr algn="ctr" defTabSz="932563">
              <a:lnSpc>
                <a:spcPct val="90000"/>
              </a:lnSpc>
              <a:spcAft>
                <a:spcPts val="612"/>
              </a:spcAft>
            </a:pPr>
            <a:r>
              <a:rPr lang="en-US" sz="2856" dirty="0">
                <a:solidFill>
                  <a:srgbClr val="000000"/>
                </a:solidFill>
                <a:effectLst>
                  <a:outerShdw blurRad="38100" dist="38100" dir="2700000" algn="tl">
                    <a:srgbClr val="000000">
                      <a:alpha val="43137"/>
                    </a:srgbClr>
                  </a:outerShdw>
                </a:effectLst>
                <a:latin typeface="Segoe UI Light"/>
              </a:rPr>
              <a:t>Any Device or Operating System</a:t>
            </a:r>
          </a:p>
        </p:txBody>
      </p:sp>
      <p:grpSp>
        <p:nvGrpSpPr>
          <p:cNvPr id="56" name="Group 55"/>
          <p:cNvGrpSpPr/>
          <p:nvPr/>
        </p:nvGrpSpPr>
        <p:grpSpPr>
          <a:xfrm>
            <a:off x="5734743" y="1190274"/>
            <a:ext cx="5955123" cy="2039897"/>
            <a:chOff x="413647" y="4115521"/>
            <a:chExt cx="5839714" cy="2000365"/>
          </a:xfrm>
        </p:grpSpPr>
        <p:sp>
          <p:nvSpPr>
            <p:cNvPr id="57" name="Freeform 5"/>
            <p:cNvSpPr>
              <a:spLocks/>
            </p:cNvSpPr>
            <p:nvPr/>
          </p:nvSpPr>
          <p:spPr bwMode="auto">
            <a:xfrm>
              <a:off x="2883960" y="4115521"/>
              <a:ext cx="3369401" cy="2000365"/>
            </a:xfrm>
            <a:custGeom>
              <a:avLst/>
              <a:gdLst>
                <a:gd name="T0" fmla="*/ 224 w 267"/>
                <a:gd name="T1" fmla="*/ 77 h 176"/>
                <a:gd name="T2" fmla="*/ 224 w 267"/>
                <a:gd name="T3" fmla="*/ 73 h 176"/>
                <a:gd name="T4" fmla="*/ 151 w 267"/>
                <a:gd name="T5" fmla="*/ 0 h 176"/>
                <a:gd name="T6" fmla="*/ 89 w 267"/>
                <a:gd name="T7" fmla="*/ 33 h 176"/>
                <a:gd name="T8" fmla="*/ 69 w 267"/>
                <a:gd name="T9" fmla="*/ 27 h 176"/>
                <a:gd name="T10" fmla="*/ 45 w 267"/>
                <a:gd name="T11" fmla="*/ 34 h 176"/>
                <a:gd name="T12" fmla="*/ 26 w 267"/>
                <a:gd name="T13" fmla="*/ 69 h 176"/>
                <a:gd name="T14" fmla="*/ 0 w 267"/>
                <a:gd name="T15" fmla="*/ 118 h 176"/>
                <a:gd name="T16" fmla="*/ 51 w 267"/>
                <a:gd name="T17" fmla="*/ 176 h 176"/>
                <a:gd name="T18" fmla="*/ 58 w 267"/>
                <a:gd name="T19" fmla="*/ 176 h 176"/>
                <a:gd name="T20" fmla="*/ 64 w 267"/>
                <a:gd name="T21" fmla="*/ 176 h 176"/>
                <a:gd name="T22" fmla="*/ 184 w 267"/>
                <a:gd name="T23" fmla="*/ 176 h 176"/>
                <a:gd name="T24" fmla="*/ 186 w 267"/>
                <a:gd name="T25" fmla="*/ 176 h 176"/>
                <a:gd name="T26" fmla="*/ 189 w 267"/>
                <a:gd name="T27" fmla="*/ 176 h 176"/>
                <a:gd name="T28" fmla="*/ 198 w 267"/>
                <a:gd name="T29" fmla="*/ 176 h 176"/>
                <a:gd name="T30" fmla="*/ 217 w 267"/>
                <a:gd name="T31" fmla="*/ 176 h 176"/>
                <a:gd name="T32" fmla="*/ 267 w 267"/>
                <a:gd name="T33" fmla="*/ 126 h 176"/>
                <a:gd name="T34" fmla="*/ 224 w 267"/>
                <a:gd name="T35" fmla="*/ 7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176">
                  <a:moveTo>
                    <a:pt x="224" y="77"/>
                  </a:moveTo>
                  <a:cubicBezTo>
                    <a:pt x="224" y="76"/>
                    <a:pt x="224" y="74"/>
                    <a:pt x="224" y="73"/>
                  </a:cubicBezTo>
                  <a:cubicBezTo>
                    <a:pt x="224" y="33"/>
                    <a:pt x="191" y="0"/>
                    <a:pt x="151" y="0"/>
                  </a:cubicBezTo>
                  <a:cubicBezTo>
                    <a:pt x="125" y="0"/>
                    <a:pt x="102" y="13"/>
                    <a:pt x="89" y="33"/>
                  </a:cubicBezTo>
                  <a:cubicBezTo>
                    <a:pt x="83" y="29"/>
                    <a:pt x="76" y="27"/>
                    <a:pt x="69" y="27"/>
                  </a:cubicBezTo>
                  <a:cubicBezTo>
                    <a:pt x="60" y="27"/>
                    <a:pt x="52" y="30"/>
                    <a:pt x="45" y="34"/>
                  </a:cubicBezTo>
                  <a:cubicBezTo>
                    <a:pt x="34" y="42"/>
                    <a:pt x="26" y="55"/>
                    <a:pt x="26" y="69"/>
                  </a:cubicBezTo>
                  <a:cubicBezTo>
                    <a:pt x="10" y="79"/>
                    <a:pt x="0" y="97"/>
                    <a:pt x="0" y="118"/>
                  </a:cubicBezTo>
                  <a:cubicBezTo>
                    <a:pt x="0" y="148"/>
                    <a:pt x="22" y="172"/>
                    <a:pt x="51" y="176"/>
                  </a:cubicBezTo>
                  <a:cubicBezTo>
                    <a:pt x="53" y="176"/>
                    <a:pt x="56" y="176"/>
                    <a:pt x="58" y="176"/>
                  </a:cubicBezTo>
                  <a:cubicBezTo>
                    <a:pt x="60" y="176"/>
                    <a:pt x="62" y="176"/>
                    <a:pt x="64" y="176"/>
                  </a:cubicBezTo>
                  <a:cubicBezTo>
                    <a:pt x="91" y="176"/>
                    <a:pt x="154" y="176"/>
                    <a:pt x="184" y="176"/>
                  </a:cubicBezTo>
                  <a:cubicBezTo>
                    <a:pt x="185" y="176"/>
                    <a:pt x="186" y="176"/>
                    <a:pt x="186" y="176"/>
                  </a:cubicBezTo>
                  <a:cubicBezTo>
                    <a:pt x="189" y="176"/>
                    <a:pt x="189" y="176"/>
                    <a:pt x="189" y="176"/>
                  </a:cubicBezTo>
                  <a:cubicBezTo>
                    <a:pt x="191" y="176"/>
                    <a:pt x="195" y="176"/>
                    <a:pt x="198" y="176"/>
                  </a:cubicBezTo>
                  <a:cubicBezTo>
                    <a:pt x="217" y="176"/>
                    <a:pt x="217" y="176"/>
                    <a:pt x="217" y="176"/>
                  </a:cubicBezTo>
                  <a:cubicBezTo>
                    <a:pt x="245" y="175"/>
                    <a:pt x="267" y="153"/>
                    <a:pt x="267" y="126"/>
                  </a:cubicBezTo>
                  <a:cubicBezTo>
                    <a:pt x="267" y="101"/>
                    <a:pt x="248" y="80"/>
                    <a:pt x="224" y="77"/>
                  </a:cubicBezTo>
                  <a:close/>
                </a:path>
              </a:pathLst>
            </a:custGeom>
            <a:solidFill>
              <a:srgbClr val="00188F"/>
            </a:solidFill>
            <a:ln>
              <a:noFill/>
            </a:ln>
          </p:spPr>
          <p:txBody>
            <a:bodyPr vert="horz" wrap="square" lIns="93247" tIns="46623" rIns="93247" bIns="4662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smtClean="0">
                <a:ln>
                  <a:noFill/>
                </a:ln>
                <a:solidFill>
                  <a:srgbClr val="505050"/>
                </a:solidFill>
                <a:effectLst/>
                <a:uLnTx/>
                <a:uFillTx/>
                <a:latin typeface="Calibri"/>
              </a:endParaRPr>
            </a:p>
          </p:txBody>
        </p:sp>
        <p:sp>
          <p:nvSpPr>
            <p:cNvPr id="58" name="Freeform 6"/>
            <p:cNvSpPr>
              <a:spLocks/>
            </p:cNvSpPr>
            <p:nvPr/>
          </p:nvSpPr>
          <p:spPr bwMode="auto">
            <a:xfrm>
              <a:off x="413647" y="4173138"/>
              <a:ext cx="3886794" cy="1942748"/>
            </a:xfrm>
            <a:custGeom>
              <a:avLst/>
              <a:gdLst>
                <a:gd name="T0" fmla="*/ 1014 w 1263"/>
                <a:gd name="T1" fmla="*/ 630 h 630"/>
                <a:gd name="T2" fmla="*/ 1263 w 1263"/>
                <a:gd name="T3" fmla="*/ 382 h 630"/>
                <a:gd name="T4" fmla="*/ 1014 w 1263"/>
                <a:gd name="T5" fmla="*/ 133 h 630"/>
                <a:gd name="T6" fmla="*/ 864 w 1263"/>
                <a:gd name="T7" fmla="*/ 183 h 630"/>
                <a:gd name="T8" fmla="*/ 579 w 1263"/>
                <a:gd name="T9" fmla="*/ 0 h 630"/>
                <a:gd name="T10" fmla="*/ 265 w 1263"/>
                <a:gd name="T11" fmla="*/ 289 h 630"/>
                <a:gd name="T12" fmla="*/ 181 w 1263"/>
                <a:gd name="T13" fmla="*/ 268 h 630"/>
                <a:gd name="T14" fmla="*/ 0 w 1263"/>
                <a:gd name="T15" fmla="*/ 449 h 630"/>
                <a:gd name="T16" fmla="*/ 181 w 1263"/>
                <a:gd name="T17" fmla="*/ 630 h 630"/>
                <a:gd name="T18" fmla="*/ 1014 w 1263"/>
                <a:gd name="T19" fmla="*/ 63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3" h="630">
                  <a:moveTo>
                    <a:pt x="1014" y="630"/>
                  </a:moveTo>
                  <a:cubicBezTo>
                    <a:pt x="1151" y="630"/>
                    <a:pt x="1263" y="519"/>
                    <a:pt x="1263" y="382"/>
                  </a:cubicBezTo>
                  <a:cubicBezTo>
                    <a:pt x="1263" y="244"/>
                    <a:pt x="1151" y="133"/>
                    <a:pt x="1014" y="133"/>
                  </a:cubicBezTo>
                  <a:cubicBezTo>
                    <a:pt x="958" y="133"/>
                    <a:pt x="906" y="152"/>
                    <a:pt x="864" y="183"/>
                  </a:cubicBezTo>
                  <a:cubicBezTo>
                    <a:pt x="815" y="75"/>
                    <a:pt x="705" y="0"/>
                    <a:pt x="579" y="0"/>
                  </a:cubicBezTo>
                  <a:cubicBezTo>
                    <a:pt x="413" y="0"/>
                    <a:pt x="278" y="127"/>
                    <a:pt x="265" y="289"/>
                  </a:cubicBezTo>
                  <a:cubicBezTo>
                    <a:pt x="240" y="276"/>
                    <a:pt x="211" y="268"/>
                    <a:pt x="181" y="268"/>
                  </a:cubicBezTo>
                  <a:cubicBezTo>
                    <a:pt x="81" y="268"/>
                    <a:pt x="0" y="349"/>
                    <a:pt x="0" y="449"/>
                  </a:cubicBezTo>
                  <a:cubicBezTo>
                    <a:pt x="0" y="549"/>
                    <a:pt x="81" y="630"/>
                    <a:pt x="181" y="630"/>
                  </a:cubicBezTo>
                  <a:lnTo>
                    <a:pt x="1014" y="630"/>
                  </a:lnTo>
                  <a:close/>
                </a:path>
              </a:pathLst>
            </a:custGeom>
            <a:solidFill>
              <a:srgbClr val="00188F"/>
            </a:solidFill>
            <a:ln>
              <a:noFill/>
            </a:ln>
            <a:extLst/>
          </p:spPr>
          <p:txBody>
            <a:bodyPr vert="horz" wrap="square" lIns="93247" tIns="46623" rIns="93247" bIns="4662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smtClean="0">
                <a:ln>
                  <a:noFill/>
                </a:ln>
                <a:solidFill>
                  <a:srgbClr val="505050"/>
                </a:solidFill>
                <a:effectLst/>
                <a:uLnTx/>
                <a:uFillTx/>
                <a:latin typeface="Calibri"/>
              </a:endParaRPr>
            </a:p>
          </p:txBody>
        </p:sp>
      </p:grpSp>
      <p:sp>
        <p:nvSpPr>
          <p:cNvPr id="59" name="TextBox 58"/>
          <p:cNvSpPr txBox="1"/>
          <p:nvPr/>
        </p:nvSpPr>
        <p:spPr>
          <a:xfrm>
            <a:off x="8789638" y="5488899"/>
            <a:ext cx="1071550" cy="518726"/>
          </a:xfrm>
          <a:prstGeom prst="rect">
            <a:avLst/>
          </a:prstGeom>
          <a:noFill/>
        </p:spPr>
        <p:txBody>
          <a:bodyPr wrap="square" lIns="0" tIns="0" rIns="0" bIns="0" rtlCol="0">
            <a:spAutoFit/>
          </a:bodyPr>
          <a:lstStyle/>
          <a:p>
            <a:pPr algn="ctr" defTabSz="932563">
              <a:lnSpc>
                <a:spcPct val="90000"/>
              </a:lnSpc>
              <a:spcAft>
                <a:spcPts val="612"/>
              </a:spcAft>
            </a:pPr>
            <a:r>
              <a:rPr lang="en-US" sz="1224" dirty="0">
                <a:gradFill>
                  <a:gsLst>
                    <a:gs pos="2917">
                      <a:prstClr val="white"/>
                    </a:gs>
                    <a:gs pos="30000">
                      <a:prstClr val="white"/>
                    </a:gs>
                  </a:gsLst>
                  <a:lin ang="5400000" scaled="0"/>
                </a:gradFill>
                <a:latin typeface="Calibri"/>
              </a:rPr>
              <a:t>Bring </a:t>
            </a:r>
            <a:br>
              <a:rPr lang="en-US" sz="1224" dirty="0">
                <a:gradFill>
                  <a:gsLst>
                    <a:gs pos="2917">
                      <a:prstClr val="white"/>
                    </a:gs>
                    <a:gs pos="30000">
                      <a:prstClr val="white"/>
                    </a:gs>
                  </a:gsLst>
                  <a:lin ang="5400000" scaled="0"/>
                </a:gradFill>
                <a:latin typeface="Calibri"/>
              </a:rPr>
            </a:br>
            <a:r>
              <a:rPr lang="en-US" sz="1224" dirty="0">
                <a:gradFill>
                  <a:gsLst>
                    <a:gs pos="2917">
                      <a:prstClr val="white"/>
                    </a:gs>
                    <a:gs pos="30000">
                      <a:prstClr val="white"/>
                    </a:gs>
                  </a:gsLst>
                  <a:lin ang="5400000" scaled="0"/>
                </a:gradFill>
                <a:latin typeface="Calibri"/>
              </a:rPr>
              <a:t>your own framework!</a:t>
            </a:r>
          </a:p>
        </p:txBody>
      </p:sp>
      <p:sp>
        <p:nvSpPr>
          <p:cNvPr id="60" name="TextBox 59"/>
          <p:cNvSpPr txBox="1"/>
          <p:nvPr/>
        </p:nvSpPr>
        <p:spPr>
          <a:xfrm>
            <a:off x="6700109" y="2638907"/>
            <a:ext cx="1279188" cy="507739"/>
          </a:xfrm>
          <a:prstGeom prst="rect">
            <a:avLst/>
          </a:prstGeom>
          <a:noFill/>
        </p:spPr>
        <p:txBody>
          <a:bodyPr wrap="square" lIns="0" tIns="0" rIns="0" bIns="0" rtlCol="0">
            <a:spAutoFit/>
          </a:bodyPr>
          <a:lstStyle/>
          <a:p>
            <a:pPr algn="ctr" defTabSz="932384">
              <a:lnSpc>
                <a:spcPct val="90000"/>
              </a:lnSpc>
              <a:spcAft>
                <a:spcPts val="600"/>
              </a:spcAft>
            </a:pPr>
            <a:r>
              <a:rPr lang="es-US" sz="1198" dirty="0">
                <a:gradFill>
                  <a:gsLst>
                    <a:gs pos="21496">
                      <a:prstClr val="white"/>
                    </a:gs>
                    <a:gs pos="2917">
                      <a:prstClr val="white"/>
                    </a:gs>
                  </a:gsLst>
                  <a:lin ang="5400000" scaled="0"/>
                </a:gradFill>
                <a:latin typeface="Calibri"/>
              </a:rPr>
              <a:t>Via cross-platform &amp; native code approaches</a:t>
            </a:r>
            <a:endParaRPr lang="en-US" sz="1198" dirty="0">
              <a:gradFill>
                <a:gsLst>
                  <a:gs pos="21496">
                    <a:prstClr val="white"/>
                  </a:gs>
                  <a:gs pos="2917">
                    <a:prstClr val="white"/>
                  </a:gs>
                </a:gsLst>
                <a:lin ang="5400000" scaled="0"/>
              </a:gradFill>
              <a:latin typeface="Calibri"/>
            </a:endParaRPr>
          </a:p>
        </p:txBody>
      </p:sp>
      <p:sp>
        <p:nvSpPr>
          <p:cNvPr id="61" name="Freeform 6"/>
          <p:cNvSpPr>
            <a:spLocks/>
          </p:cNvSpPr>
          <p:nvPr/>
        </p:nvSpPr>
        <p:spPr bwMode="auto">
          <a:xfrm flipH="1">
            <a:off x="697132" y="1336317"/>
            <a:ext cx="3963608" cy="1939107"/>
          </a:xfrm>
          <a:custGeom>
            <a:avLst/>
            <a:gdLst>
              <a:gd name="T0" fmla="*/ 1014 w 1263"/>
              <a:gd name="T1" fmla="*/ 630 h 630"/>
              <a:gd name="T2" fmla="*/ 1263 w 1263"/>
              <a:gd name="T3" fmla="*/ 382 h 630"/>
              <a:gd name="T4" fmla="*/ 1014 w 1263"/>
              <a:gd name="T5" fmla="*/ 133 h 630"/>
              <a:gd name="T6" fmla="*/ 864 w 1263"/>
              <a:gd name="T7" fmla="*/ 183 h 630"/>
              <a:gd name="T8" fmla="*/ 579 w 1263"/>
              <a:gd name="T9" fmla="*/ 0 h 630"/>
              <a:gd name="T10" fmla="*/ 265 w 1263"/>
              <a:gd name="T11" fmla="*/ 289 h 630"/>
              <a:gd name="T12" fmla="*/ 181 w 1263"/>
              <a:gd name="T13" fmla="*/ 268 h 630"/>
              <a:gd name="T14" fmla="*/ 0 w 1263"/>
              <a:gd name="T15" fmla="*/ 449 h 630"/>
              <a:gd name="T16" fmla="*/ 181 w 1263"/>
              <a:gd name="T17" fmla="*/ 630 h 630"/>
              <a:gd name="T18" fmla="*/ 1014 w 1263"/>
              <a:gd name="T19" fmla="*/ 63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3" h="630">
                <a:moveTo>
                  <a:pt x="1014" y="630"/>
                </a:moveTo>
                <a:cubicBezTo>
                  <a:pt x="1151" y="630"/>
                  <a:pt x="1263" y="519"/>
                  <a:pt x="1263" y="382"/>
                </a:cubicBezTo>
                <a:cubicBezTo>
                  <a:pt x="1263" y="244"/>
                  <a:pt x="1151" y="133"/>
                  <a:pt x="1014" y="133"/>
                </a:cubicBezTo>
                <a:cubicBezTo>
                  <a:pt x="958" y="133"/>
                  <a:pt x="906" y="152"/>
                  <a:pt x="864" y="183"/>
                </a:cubicBezTo>
                <a:cubicBezTo>
                  <a:pt x="815" y="75"/>
                  <a:pt x="705" y="0"/>
                  <a:pt x="579" y="0"/>
                </a:cubicBezTo>
                <a:cubicBezTo>
                  <a:pt x="413" y="0"/>
                  <a:pt x="278" y="127"/>
                  <a:pt x="265" y="289"/>
                </a:cubicBezTo>
                <a:cubicBezTo>
                  <a:pt x="240" y="276"/>
                  <a:pt x="211" y="268"/>
                  <a:pt x="181" y="268"/>
                </a:cubicBezTo>
                <a:cubicBezTo>
                  <a:pt x="81" y="268"/>
                  <a:pt x="0" y="349"/>
                  <a:pt x="0" y="449"/>
                </a:cubicBezTo>
                <a:cubicBezTo>
                  <a:pt x="0" y="549"/>
                  <a:pt x="81" y="630"/>
                  <a:pt x="181" y="630"/>
                </a:cubicBezTo>
                <a:lnTo>
                  <a:pt x="1014" y="630"/>
                </a:lnTo>
                <a:close/>
              </a:path>
            </a:pathLst>
          </a:custGeom>
          <a:solidFill>
            <a:srgbClr val="00188F"/>
          </a:solidFill>
          <a:ln>
            <a:noFill/>
          </a:ln>
          <a:extLst/>
        </p:spPr>
        <p:txBody>
          <a:bodyPr vert="horz" wrap="square" lIns="93247" tIns="46623" rIns="93247" bIns="4662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dirty="0">
              <a:ln>
                <a:noFill/>
              </a:ln>
              <a:solidFill>
                <a:srgbClr val="505050"/>
              </a:solidFill>
              <a:effectLst/>
              <a:uLnTx/>
              <a:uFillTx/>
              <a:latin typeface="Calibri"/>
            </a:endParaRPr>
          </a:p>
        </p:txBody>
      </p:sp>
      <p:sp>
        <p:nvSpPr>
          <p:cNvPr id="62" name="TextBox 61"/>
          <p:cNvSpPr txBox="1"/>
          <p:nvPr/>
        </p:nvSpPr>
        <p:spPr>
          <a:xfrm>
            <a:off x="3045531" y="2553053"/>
            <a:ext cx="1279188" cy="507739"/>
          </a:xfrm>
          <a:prstGeom prst="rect">
            <a:avLst/>
          </a:prstGeom>
          <a:noFill/>
        </p:spPr>
        <p:txBody>
          <a:bodyPr wrap="square" lIns="0" tIns="0" rIns="0" bIns="0" rtlCol="0">
            <a:spAutoFit/>
          </a:bodyPr>
          <a:lstStyle/>
          <a:p>
            <a:pPr algn="ctr" defTabSz="932384">
              <a:lnSpc>
                <a:spcPct val="90000"/>
              </a:lnSpc>
              <a:spcAft>
                <a:spcPts val="600"/>
              </a:spcAft>
            </a:pPr>
            <a:r>
              <a:rPr lang="en-US" sz="1198" dirty="0">
                <a:gradFill>
                  <a:gsLst>
                    <a:gs pos="21496">
                      <a:prstClr val="white"/>
                    </a:gs>
                    <a:gs pos="2917">
                      <a:prstClr val="white"/>
                    </a:gs>
                  </a:gsLst>
                  <a:lin ang="5400000" scaled="0"/>
                </a:gradFill>
                <a:latin typeface="Calibri"/>
              </a:rPr>
              <a:t>Dozens of .NET &amp; PHP CMS and Web applications</a:t>
            </a:r>
          </a:p>
        </p:txBody>
      </p:sp>
      <p:sp>
        <p:nvSpPr>
          <p:cNvPr id="63" name="TextBox 62"/>
          <p:cNvSpPr txBox="1"/>
          <p:nvPr/>
        </p:nvSpPr>
        <p:spPr>
          <a:xfrm>
            <a:off x="9953315" y="2452172"/>
            <a:ext cx="1554320" cy="634086"/>
          </a:xfrm>
          <a:prstGeom prst="rect">
            <a:avLst/>
          </a:prstGeom>
          <a:noFill/>
        </p:spPr>
        <p:txBody>
          <a:bodyPr wrap="square" lIns="0" tIns="0" rIns="0" bIns="0" rtlCol="0">
            <a:spAutoFit/>
          </a:bodyPr>
          <a:lstStyle/>
          <a:p>
            <a:pPr algn="ctr" defTabSz="932384">
              <a:lnSpc>
                <a:spcPct val="90000"/>
              </a:lnSpc>
            </a:pPr>
            <a:r>
              <a:rPr lang="en-US" sz="1122" dirty="0">
                <a:gradFill>
                  <a:gsLst>
                    <a:gs pos="21496">
                      <a:prstClr val="white"/>
                    </a:gs>
                    <a:gs pos="2917">
                      <a:prstClr val="white"/>
                    </a:gs>
                  </a:gsLst>
                  <a:lin ang="5400000" scaled="0"/>
                </a:gradFill>
                <a:latin typeface="Calibri"/>
              </a:rPr>
              <a:t>Ubuntu, SUSE, </a:t>
            </a:r>
            <a:r>
              <a:rPr lang="en-US" sz="1122" dirty="0" err="1">
                <a:gradFill>
                  <a:gsLst>
                    <a:gs pos="21496">
                      <a:prstClr val="white"/>
                    </a:gs>
                    <a:gs pos="2917">
                      <a:prstClr val="white"/>
                    </a:gs>
                  </a:gsLst>
                  <a:lin ang="5400000" scaled="0"/>
                </a:gradFill>
                <a:latin typeface="Calibri"/>
              </a:rPr>
              <a:t>OpenSUSE</a:t>
            </a:r>
            <a:r>
              <a:rPr lang="en-US" sz="1122" dirty="0">
                <a:gradFill>
                  <a:gsLst>
                    <a:gs pos="21496">
                      <a:prstClr val="white"/>
                    </a:gs>
                    <a:gs pos="2917">
                      <a:prstClr val="white"/>
                    </a:gs>
                  </a:gsLst>
                  <a:lin ang="5400000" scaled="0"/>
                </a:gradFill>
                <a:latin typeface="Calibri"/>
              </a:rPr>
              <a:t>, CentOS &amp; Oracle EL</a:t>
            </a:r>
          </a:p>
          <a:p>
            <a:pPr algn="ctr" defTabSz="932384">
              <a:lnSpc>
                <a:spcPct val="90000"/>
              </a:lnSpc>
            </a:pPr>
            <a:r>
              <a:rPr lang="en-US" sz="1122" dirty="0">
                <a:gradFill>
                  <a:gsLst>
                    <a:gs pos="21496">
                      <a:prstClr val="white"/>
                    </a:gs>
                    <a:gs pos="2917">
                      <a:prstClr val="white"/>
                    </a:gs>
                  </a:gsLst>
                  <a:lin ang="5400000" scaled="0"/>
                </a:gradFill>
                <a:latin typeface="Calibri"/>
              </a:rPr>
              <a:t>+ hundreds on </a:t>
            </a:r>
            <a:br>
              <a:rPr lang="en-US" sz="1122" dirty="0">
                <a:gradFill>
                  <a:gsLst>
                    <a:gs pos="21496">
                      <a:prstClr val="white"/>
                    </a:gs>
                    <a:gs pos="2917">
                      <a:prstClr val="white"/>
                    </a:gs>
                  </a:gsLst>
                  <a:lin ang="5400000" scaled="0"/>
                </a:gradFill>
                <a:latin typeface="Calibri"/>
              </a:rPr>
            </a:br>
            <a:r>
              <a:rPr lang="en-US" sz="1122" dirty="0">
                <a:gradFill>
                  <a:gsLst>
                    <a:gs pos="21496">
                      <a:prstClr val="white"/>
                    </a:gs>
                    <a:gs pos="2917">
                      <a:prstClr val="white"/>
                    </a:gs>
                  </a:gsLst>
                  <a:lin ang="5400000" scaled="0"/>
                </a:gradFill>
                <a:latin typeface="Calibri"/>
              </a:rPr>
              <a:t>VM Depot</a:t>
            </a:r>
          </a:p>
        </p:txBody>
      </p:sp>
      <p:pic>
        <p:nvPicPr>
          <p:cNvPr id="64" name="Picture 63"/>
          <p:cNvPicPr>
            <a:picLocks noChangeAspect="1"/>
          </p:cNvPicPr>
          <p:nvPr/>
        </p:nvPicPr>
        <p:blipFill>
          <a:blip r:embed="rId3"/>
          <a:stretch>
            <a:fillRect/>
          </a:stretch>
        </p:blipFill>
        <p:spPr>
          <a:xfrm>
            <a:off x="7092239" y="5777618"/>
            <a:ext cx="786856" cy="203998"/>
          </a:xfrm>
          <a:prstGeom prst="rect">
            <a:avLst/>
          </a:prstGeom>
        </p:spPr>
      </p:pic>
      <p:grpSp>
        <p:nvGrpSpPr>
          <p:cNvPr id="65" name="Group 64"/>
          <p:cNvGrpSpPr/>
          <p:nvPr/>
        </p:nvGrpSpPr>
        <p:grpSpPr>
          <a:xfrm>
            <a:off x="7978781" y="4480987"/>
            <a:ext cx="338472" cy="388558"/>
            <a:chOff x="-6593096" y="-1089558"/>
            <a:chExt cx="2439195" cy="2800156"/>
          </a:xfrm>
        </p:grpSpPr>
        <p:pic>
          <p:nvPicPr>
            <p:cNvPr id="66" name="Picture 65"/>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593096" y="-1089558"/>
              <a:ext cx="2439195" cy="2800156"/>
            </a:xfrm>
            <a:prstGeom prst="rect">
              <a:avLst/>
            </a:prstGeom>
          </p:spPr>
        </p:pic>
        <p:sp>
          <p:nvSpPr>
            <p:cNvPr id="67" name="Rectangle 66"/>
            <p:cNvSpPr/>
            <p:nvPr/>
          </p:nvSpPr>
          <p:spPr bwMode="auto">
            <a:xfrm>
              <a:off x="-6541389" y="-1029803"/>
              <a:ext cx="2294315" cy="2650409"/>
            </a:xfrm>
            <a:prstGeom prst="rect">
              <a:avLst/>
            </a:prstGeom>
            <a:noFill/>
            <a:ln w="12700" cap="sq"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Calibri"/>
                <a:ea typeface="Segoe UI" pitchFamily="34" charset="0"/>
                <a:cs typeface="Segoe UI" pitchFamily="34" charset="0"/>
              </a:endParaRPr>
            </a:p>
          </p:txBody>
        </p:sp>
      </p:grpSp>
      <p:pic>
        <p:nvPicPr>
          <p:cNvPr id="68" name="Picture 67"/>
          <p:cNvPicPr>
            <a:picLocks noChangeAspect="1"/>
          </p:cNvPicPr>
          <p:nvPr/>
        </p:nvPicPr>
        <p:blipFill>
          <a:blip r:embed="rId5"/>
          <a:stretch>
            <a:fillRect/>
          </a:stretch>
        </p:blipFill>
        <p:spPr>
          <a:xfrm>
            <a:off x="8367582" y="5054003"/>
            <a:ext cx="984345" cy="237655"/>
          </a:xfrm>
          <a:prstGeom prst="rect">
            <a:avLst/>
          </a:prstGeom>
        </p:spPr>
      </p:pic>
      <p:pic>
        <p:nvPicPr>
          <p:cNvPr id="69" name="Picture 68"/>
          <p:cNvPicPr>
            <a:picLocks noChangeAspect="1"/>
          </p:cNvPicPr>
          <p:nvPr/>
        </p:nvPicPr>
        <p:blipFill>
          <a:blip r:embed="rId6"/>
          <a:stretch>
            <a:fillRect/>
          </a:stretch>
        </p:blipFill>
        <p:spPr>
          <a:xfrm>
            <a:off x="8644446" y="4228427"/>
            <a:ext cx="372994" cy="692083"/>
          </a:xfrm>
          <a:prstGeom prst="rect">
            <a:avLst/>
          </a:prstGeom>
        </p:spPr>
      </p:pic>
      <p:pic>
        <p:nvPicPr>
          <p:cNvPr id="70" name="Picture 69"/>
          <p:cNvPicPr>
            <a:picLocks noChangeAspect="1"/>
          </p:cNvPicPr>
          <p:nvPr/>
        </p:nvPicPr>
        <p:blipFill>
          <a:blip r:embed="rId7"/>
          <a:stretch>
            <a:fillRect/>
          </a:stretch>
        </p:blipFill>
        <p:spPr>
          <a:xfrm>
            <a:off x="7179248" y="5038904"/>
            <a:ext cx="951859" cy="252753"/>
          </a:xfrm>
          <a:prstGeom prst="rect">
            <a:avLst/>
          </a:prstGeom>
        </p:spPr>
      </p:pic>
      <p:pic>
        <p:nvPicPr>
          <p:cNvPr id="71" name="Picture 70"/>
          <p:cNvPicPr>
            <a:picLocks noChangeAspect="1"/>
          </p:cNvPicPr>
          <p:nvPr/>
        </p:nvPicPr>
        <p:blipFill>
          <a:blip r:embed="rId8" cstate="email">
            <a:extLst>
              <a:ext uri="{BEBA8EAE-BF5A-486C-A8C5-ECC9F3942E4B}">
                <a14:imgProps xmlns:a14="http://schemas.microsoft.com/office/drawing/2010/main">
                  <a14:imgLayer r:embed="rId9">
                    <a14:imgEffect>
                      <a14:colorTemperature colorTemp="10900"/>
                    </a14:imgEffect>
                    <a14:imgEffect>
                      <a14:saturation sat="400000"/>
                    </a14:imgEffect>
                    <a14:imgEffect>
                      <a14:brightnessContrast bright="100000"/>
                    </a14:imgEffect>
                  </a14:imgLayer>
                </a14:imgProps>
              </a:ext>
              <a:ext uri="{28A0092B-C50C-407E-A947-70E740481C1C}">
                <a14:useLocalDpi xmlns:a14="http://schemas.microsoft.com/office/drawing/2010/main"/>
              </a:ext>
            </a:extLst>
          </a:blip>
          <a:stretch>
            <a:fillRect/>
          </a:stretch>
        </p:blipFill>
        <p:spPr>
          <a:xfrm>
            <a:off x="7645242" y="5443245"/>
            <a:ext cx="667078" cy="186167"/>
          </a:xfrm>
          <a:prstGeom prst="rect">
            <a:avLst/>
          </a:prstGeom>
        </p:spPr>
      </p:pic>
      <p:pic>
        <p:nvPicPr>
          <p:cNvPr id="72" name="Picture 71" descr="PHP.png"/>
          <p:cNvPicPr>
            <a:picLocks noChangeAspect="1"/>
          </p:cNvPicPr>
          <p:nvPr/>
        </p:nvPicPr>
        <p:blipFill>
          <a:blip r:embed="rId10" cstate="email">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a:ext>
            </a:extLst>
          </a:blip>
          <a:stretch>
            <a:fillRect/>
          </a:stretch>
        </p:blipFill>
        <p:spPr>
          <a:xfrm>
            <a:off x="8186558" y="5762353"/>
            <a:ext cx="457889" cy="254233"/>
          </a:xfrm>
          <a:prstGeom prst="rect">
            <a:avLst/>
          </a:prstGeom>
          <a:noFill/>
        </p:spPr>
      </p:pic>
      <p:pic>
        <p:nvPicPr>
          <p:cNvPr id="73" name="Picture 10"/>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1693804" y="2069537"/>
            <a:ext cx="368870" cy="358953"/>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Group 73"/>
          <p:cNvGrpSpPr/>
          <p:nvPr/>
        </p:nvGrpSpPr>
        <p:grpSpPr>
          <a:xfrm>
            <a:off x="1006137" y="2144685"/>
            <a:ext cx="438290" cy="445037"/>
            <a:chOff x="2272024" y="2815789"/>
            <a:chExt cx="485389" cy="578450"/>
          </a:xfrm>
        </p:grpSpPr>
        <p:pic>
          <p:nvPicPr>
            <p:cNvPr id="75" name="Picture 74"/>
            <p:cNvPicPr>
              <a:picLocks noChangeAspect="1"/>
            </p:cNvPicPr>
            <p:nvPr/>
          </p:nvPicPr>
          <p:blipFill rotWithShape="1">
            <a:blip r:embed="rId13" cstate="print">
              <a:biLevel thresh="25000"/>
              <a:extLst>
                <a:ext uri="{28A0092B-C50C-407E-A947-70E740481C1C}">
                  <a14:useLocalDpi xmlns:a14="http://schemas.microsoft.com/office/drawing/2010/main" val="0"/>
                </a:ext>
              </a:extLst>
            </a:blip>
            <a:srcRect/>
            <a:stretch/>
          </p:blipFill>
          <p:spPr>
            <a:xfrm>
              <a:off x="2272024" y="3240688"/>
              <a:ext cx="485389" cy="153551"/>
            </a:xfrm>
            <a:prstGeom prst="rect">
              <a:avLst/>
            </a:prstGeom>
          </p:spPr>
        </p:pic>
        <p:pic>
          <p:nvPicPr>
            <p:cNvPr id="76" name="Picture 7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30014" y="2815789"/>
              <a:ext cx="354376" cy="405072"/>
            </a:xfrm>
            <a:prstGeom prst="rect">
              <a:avLst/>
            </a:prstGeom>
          </p:spPr>
        </p:pic>
      </p:grpSp>
      <p:pic>
        <p:nvPicPr>
          <p:cNvPr id="77" name="Picture 76"/>
          <p:cNvPicPr>
            <a:picLocks noChangeAspect="1"/>
          </p:cNvPicPr>
          <p:nvPr/>
        </p:nvPicPr>
        <p:blipFill>
          <a:blip r:embed="rId15"/>
          <a:stretch>
            <a:fillRect/>
          </a:stretch>
        </p:blipFill>
        <p:spPr>
          <a:xfrm>
            <a:off x="2260018" y="1996630"/>
            <a:ext cx="1401635" cy="198246"/>
          </a:xfrm>
          <a:prstGeom prst="rect">
            <a:avLst/>
          </a:prstGeom>
        </p:spPr>
      </p:pic>
      <p:pic>
        <p:nvPicPr>
          <p:cNvPr id="78" name="Picture 8"/>
          <p:cNvPicPr>
            <a:picLocks noChangeAspect="1" noChangeArrowheads="1"/>
          </p:cNvPicPr>
          <p:nvPr/>
        </p:nvPicPr>
        <p:blipFill>
          <a:blip r:embed="rId16" cstate="print">
            <a:biLevel thresh="25000"/>
            <a:extLst>
              <a:ext uri="{28A0092B-C50C-407E-A947-70E740481C1C}">
                <a14:useLocalDpi xmlns:a14="http://schemas.microsoft.com/office/drawing/2010/main" val="0"/>
              </a:ext>
            </a:extLst>
          </a:blip>
          <a:srcRect/>
          <a:stretch>
            <a:fillRect/>
          </a:stretch>
        </p:blipFill>
        <p:spPr bwMode="auto">
          <a:xfrm>
            <a:off x="6821082" y="2013159"/>
            <a:ext cx="245185" cy="421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14"/>
          <p:cNvPicPr>
            <a:picLocks noChangeAspect="1" noChangeArrowheads="1"/>
          </p:cNvPicPr>
          <p:nvPr/>
        </p:nvPicPr>
        <p:blipFill>
          <a:blip r:embed="rId17" cstate="print">
            <a:biLevel thresh="50000"/>
            <a:extLst>
              <a:ext uri="{28A0092B-C50C-407E-A947-70E740481C1C}">
                <a14:useLocalDpi xmlns:a14="http://schemas.microsoft.com/office/drawing/2010/main" val="0"/>
              </a:ext>
            </a:extLst>
          </a:blip>
          <a:srcRect/>
          <a:stretch>
            <a:fillRect/>
          </a:stretch>
        </p:blipFill>
        <p:spPr bwMode="auto">
          <a:xfrm>
            <a:off x="6186699" y="2328395"/>
            <a:ext cx="346603" cy="405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Freeform 79"/>
          <p:cNvSpPr/>
          <p:nvPr/>
        </p:nvSpPr>
        <p:spPr bwMode="auto">
          <a:xfrm>
            <a:off x="7257003" y="1707991"/>
            <a:ext cx="236995" cy="422512"/>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Calibri"/>
              <a:ea typeface="Segoe UI" pitchFamily="34" charset="0"/>
              <a:cs typeface="Segoe UI" pitchFamily="34" charset="0"/>
            </a:endParaRPr>
          </a:p>
        </p:txBody>
      </p:sp>
      <p:pic>
        <p:nvPicPr>
          <p:cNvPr id="81" name="Picture 8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933680" y="1712809"/>
            <a:ext cx="1191997" cy="531929"/>
          </a:xfrm>
          <a:prstGeom prst="rect">
            <a:avLst/>
          </a:prstGeom>
        </p:spPr>
      </p:pic>
      <p:sp>
        <p:nvSpPr>
          <p:cNvPr id="82" name="Freeform 6"/>
          <p:cNvSpPr>
            <a:spLocks noEditPoints="1"/>
          </p:cNvSpPr>
          <p:nvPr/>
        </p:nvSpPr>
        <p:spPr bwMode="auto">
          <a:xfrm>
            <a:off x="8093041" y="2163229"/>
            <a:ext cx="413313" cy="436141"/>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ysClr val="window" lastClr="FFFFFF"/>
          </a:solidFill>
          <a:ln w="25400"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13748" fontAlgn="base">
              <a:lnSpc>
                <a:spcPct val="90000"/>
              </a:lnSpc>
              <a:spcBef>
                <a:spcPct val="0"/>
              </a:spcBef>
              <a:spcAft>
                <a:spcPct val="0"/>
              </a:spcAft>
              <a:defRPr/>
            </a:pPr>
            <a:endParaRPr lang="en-US" sz="2000" kern="0" spc="-50" dirty="0">
              <a:gradFill>
                <a:gsLst>
                  <a:gs pos="1250">
                    <a:srgbClr val="EFEFEF"/>
                  </a:gs>
                  <a:gs pos="10417">
                    <a:srgbClr val="EFEFEF"/>
                  </a:gs>
                </a:gsLst>
                <a:lin ang="5400000" scaled="0"/>
              </a:gradFill>
              <a:latin typeface="Calibri"/>
            </a:endParaRPr>
          </a:p>
        </p:txBody>
      </p:sp>
      <p:sp>
        <p:nvSpPr>
          <p:cNvPr id="83" name="Freeform 9"/>
          <p:cNvSpPr>
            <a:spLocks/>
          </p:cNvSpPr>
          <p:nvPr/>
        </p:nvSpPr>
        <p:spPr bwMode="auto">
          <a:xfrm>
            <a:off x="250088" y="4238188"/>
            <a:ext cx="4838140" cy="2047195"/>
          </a:xfrm>
          <a:custGeom>
            <a:avLst/>
            <a:gdLst>
              <a:gd name="T0" fmla="*/ 969 w 1087"/>
              <a:gd name="T1" fmla="*/ 222 h 458"/>
              <a:gd name="T2" fmla="*/ 961 w 1087"/>
              <a:gd name="T3" fmla="*/ 222 h 458"/>
              <a:gd name="T4" fmla="*/ 785 w 1087"/>
              <a:gd name="T5" fmla="*/ 90 h 458"/>
              <a:gd name="T6" fmla="*/ 733 w 1087"/>
              <a:gd name="T7" fmla="*/ 97 h 458"/>
              <a:gd name="T8" fmla="*/ 571 w 1087"/>
              <a:gd name="T9" fmla="*/ 0 h 458"/>
              <a:gd name="T10" fmla="*/ 392 w 1087"/>
              <a:gd name="T11" fmla="*/ 140 h 458"/>
              <a:gd name="T12" fmla="*/ 345 w 1087"/>
              <a:gd name="T13" fmla="*/ 132 h 458"/>
              <a:gd name="T14" fmla="*/ 215 w 1087"/>
              <a:gd name="T15" fmla="*/ 216 h 458"/>
              <a:gd name="T16" fmla="*/ 170 w 1087"/>
              <a:gd name="T17" fmla="*/ 200 h 458"/>
              <a:gd name="T18" fmla="*/ 132 w 1087"/>
              <a:gd name="T19" fmla="*/ 194 h 458"/>
              <a:gd name="T20" fmla="*/ 0 w 1087"/>
              <a:gd name="T21" fmla="*/ 326 h 458"/>
              <a:gd name="T22" fmla="*/ 107 w 1087"/>
              <a:gd name="T23" fmla="*/ 458 h 458"/>
              <a:gd name="T24" fmla="*/ 107 w 1087"/>
              <a:gd name="T25" fmla="*/ 458 h 458"/>
              <a:gd name="T26" fmla="*/ 991 w 1087"/>
              <a:gd name="T27" fmla="*/ 458 h 458"/>
              <a:gd name="T28" fmla="*/ 991 w 1087"/>
              <a:gd name="T29" fmla="*/ 456 h 458"/>
              <a:gd name="T30" fmla="*/ 1087 w 1087"/>
              <a:gd name="T31" fmla="*/ 340 h 458"/>
              <a:gd name="T32" fmla="*/ 969 w 1087"/>
              <a:gd name="T33" fmla="*/ 2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7" h="458">
                <a:moveTo>
                  <a:pt x="969" y="222"/>
                </a:moveTo>
                <a:cubicBezTo>
                  <a:pt x="966" y="222"/>
                  <a:pt x="964" y="222"/>
                  <a:pt x="961" y="222"/>
                </a:cubicBezTo>
                <a:cubicBezTo>
                  <a:pt x="939" y="146"/>
                  <a:pt x="868" y="90"/>
                  <a:pt x="785" y="90"/>
                </a:cubicBezTo>
                <a:cubicBezTo>
                  <a:pt x="767" y="90"/>
                  <a:pt x="750" y="93"/>
                  <a:pt x="733" y="97"/>
                </a:cubicBezTo>
                <a:cubicBezTo>
                  <a:pt x="702" y="39"/>
                  <a:pt x="641" y="0"/>
                  <a:pt x="571" y="0"/>
                </a:cubicBezTo>
                <a:cubicBezTo>
                  <a:pt x="485" y="0"/>
                  <a:pt x="412" y="60"/>
                  <a:pt x="392" y="140"/>
                </a:cubicBezTo>
                <a:cubicBezTo>
                  <a:pt x="378" y="135"/>
                  <a:pt x="362" y="132"/>
                  <a:pt x="345" y="132"/>
                </a:cubicBezTo>
                <a:cubicBezTo>
                  <a:pt x="287" y="132"/>
                  <a:pt x="237" y="167"/>
                  <a:pt x="215" y="216"/>
                </a:cubicBezTo>
                <a:cubicBezTo>
                  <a:pt x="202" y="208"/>
                  <a:pt x="187" y="203"/>
                  <a:pt x="170" y="200"/>
                </a:cubicBezTo>
                <a:cubicBezTo>
                  <a:pt x="158" y="196"/>
                  <a:pt x="145" y="194"/>
                  <a:pt x="132" y="194"/>
                </a:cubicBezTo>
                <a:cubicBezTo>
                  <a:pt x="59" y="194"/>
                  <a:pt x="0" y="253"/>
                  <a:pt x="0" y="326"/>
                </a:cubicBezTo>
                <a:cubicBezTo>
                  <a:pt x="0" y="391"/>
                  <a:pt x="46" y="446"/>
                  <a:pt x="107" y="458"/>
                </a:cubicBezTo>
                <a:cubicBezTo>
                  <a:pt x="107" y="458"/>
                  <a:pt x="107" y="458"/>
                  <a:pt x="107" y="458"/>
                </a:cubicBezTo>
                <a:cubicBezTo>
                  <a:pt x="991" y="458"/>
                  <a:pt x="991" y="458"/>
                  <a:pt x="991" y="458"/>
                </a:cubicBezTo>
                <a:cubicBezTo>
                  <a:pt x="991" y="456"/>
                  <a:pt x="991" y="456"/>
                  <a:pt x="991" y="456"/>
                </a:cubicBezTo>
                <a:cubicBezTo>
                  <a:pt x="1045" y="445"/>
                  <a:pt x="1087" y="398"/>
                  <a:pt x="1087" y="340"/>
                </a:cubicBezTo>
                <a:cubicBezTo>
                  <a:pt x="1087" y="275"/>
                  <a:pt x="1034" y="222"/>
                  <a:pt x="969" y="222"/>
                </a:cubicBezTo>
                <a:close/>
              </a:path>
            </a:pathLst>
          </a:custGeom>
          <a:solidFill>
            <a:srgbClr val="00188F"/>
          </a:solidFill>
          <a:ln>
            <a:noFill/>
          </a:ln>
        </p:spPr>
        <p:txBody>
          <a:bodyPr vert="horz" wrap="square" lIns="93247" tIns="46623" rIns="93247" bIns="4662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smtClean="0">
              <a:ln>
                <a:noFill/>
              </a:ln>
              <a:solidFill>
                <a:srgbClr val="505050"/>
              </a:solidFill>
              <a:effectLst/>
              <a:uLnTx/>
              <a:uFillTx/>
              <a:latin typeface="Calibri"/>
            </a:endParaRPr>
          </a:p>
        </p:txBody>
      </p:sp>
      <p:pic>
        <p:nvPicPr>
          <p:cNvPr id="84" name="Picture 8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217970" y="1642771"/>
            <a:ext cx="633212" cy="497100"/>
          </a:xfrm>
          <a:prstGeom prst="rect">
            <a:avLst/>
          </a:prstGeom>
        </p:spPr>
      </p:pic>
      <p:sp>
        <p:nvSpPr>
          <p:cNvPr id="85" name="Freeform 84"/>
          <p:cNvSpPr>
            <a:spLocks noChangeAspect="1" noEditPoints="1"/>
          </p:cNvSpPr>
          <p:nvPr/>
        </p:nvSpPr>
        <p:spPr bwMode="black">
          <a:xfrm>
            <a:off x="7765252" y="1838204"/>
            <a:ext cx="351335" cy="349907"/>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a:extLst/>
        </p:spPr>
        <p:txBody>
          <a:bodyPr vert="horz" wrap="square" lIns="93247" tIns="46623" rIns="93247" bIns="46623" numCol="1" anchor="t" anchorCtr="0" compatLnSpc="1">
            <a:prstTxWarp prst="textNoShape">
              <a:avLst/>
            </a:prstTxWarp>
          </a:bodyPr>
          <a:lstStyle/>
          <a:p>
            <a:pPr defTabSz="932563"/>
            <a:endParaRPr lang="en-US" sz="1836" dirty="0">
              <a:solidFill>
                <a:srgbClr val="505050"/>
              </a:solidFill>
              <a:latin typeface="Calibri"/>
            </a:endParaRPr>
          </a:p>
        </p:txBody>
      </p:sp>
      <p:pic>
        <p:nvPicPr>
          <p:cNvPr id="86" name="Picture 85"/>
          <p:cNvPicPr>
            <a:picLocks noChangeAspect="1"/>
          </p:cNvPicPr>
          <p:nvPr/>
        </p:nvPicPr>
        <p:blipFill>
          <a:blip r:embed="rId20"/>
          <a:stretch>
            <a:fillRect/>
          </a:stretch>
        </p:blipFill>
        <p:spPr>
          <a:xfrm>
            <a:off x="8844255" y="2420643"/>
            <a:ext cx="965267" cy="220986"/>
          </a:xfrm>
          <a:prstGeom prst="rect">
            <a:avLst/>
          </a:prstGeom>
        </p:spPr>
      </p:pic>
      <p:pic>
        <p:nvPicPr>
          <p:cNvPr id="87" name="Picture 86"/>
          <p:cNvPicPr>
            <a:picLocks noChangeAspect="1"/>
          </p:cNvPicPr>
          <p:nvPr/>
        </p:nvPicPr>
        <p:blipFill>
          <a:blip r:embed="rId21"/>
          <a:stretch>
            <a:fillRect/>
          </a:stretch>
        </p:blipFill>
        <p:spPr>
          <a:xfrm>
            <a:off x="8367371" y="2823560"/>
            <a:ext cx="1248043" cy="264351"/>
          </a:xfrm>
          <a:prstGeom prst="rect">
            <a:avLst/>
          </a:prstGeom>
        </p:spPr>
      </p:pic>
      <p:pic>
        <p:nvPicPr>
          <p:cNvPr id="88" name="Picture 2"/>
          <p:cNvPicPr>
            <a:picLocks noChangeAspect="1" noChangeArrowheads="1"/>
          </p:cNvPicPr>
          <p:nvPr/>
        </p:nvPicPr>
        <p:blipFill>
          <a:blip r:embed="rId22" cstate="print">
            <a:extLst>
              <a:ext uri="{28A0092B-C50C-407E-A947-70E740481C1C}">
                <a14:useLocalDpi xmlns:a14="http://schemas.microsoft.com/office/drawing/2010/main" val="0"/>
              </a:ext>
            </a:extLst>
          </a:blip>
          <a:stretch>
            <a:fillRect/>
          </a:stretch>
        </p:blipFill>
        <p:spPr bwMode="auto">
          <a:xfrm>
            <a:off x="947193" y="5215551"/>
            <a:ext cx="1359481" cy="485647"/>
          </a:xfrm>
          <a:prstGeom prst="rect">
            <a:avLst/>
          </a:prstGeom>
          <a:solidFill>
            <a:srgbClr val="00188F"/>
          </a:solidFill>
          <a:ln>
            <a:noFill/>
          </a:ln>
          <a:extLst/>
        </p:spPr>
      </p:pic>
      <p:pic>
        <p:nvPicPr>
          <p:cNvPr id="89" name="Picture 88"/>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887445" y="4779937"/>
            <a:ext cx="907288" cy="340235"/>
          </a:xfrm>
          <a:prstGeom prst="rect">
            <a:avLst/>
          </a:prstGeom>
        </p:spPr>
      </p:pic>
      <p:pic>
        <p:nvPicPr>
          <p:cNvPr id="90" name="Picture 8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887448" y="5194826"/>
            <a:ext cx="1130880" cy="332928"/>
          </a:xfrm>
          <a:prstGeom prst="rect">
            <a:avLst/>
          </a:prstGeom>
        </p:spPr>
      </p:pic>
      <p:pic>
        <p:nvPicPr>
          <p:cNvPr id="91" name="Picture 90"/>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822614" y="4733633"/>
            <a:ext cx="805890" cy="416952"/>
          </a:xfrm>
          <a:prstGeom prst="rect">
            <a:avLst/>
          </a:prstGeom>
        </p:spPr>
      </p:pic>
      <p:pic>
        <p:nvPicPr>
          <p:cNvPr id="92" name="Picture 91"/>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324016" y="5697820"/>
            <a:ext cx="1035048" cy="345210"/>
          </a:xfrm>
          <a:prstGeom prst="rect">
            <a:avLst/>
          </a:prstGeom>
        </p:spPr>
      </p:pic>
      <p:sp>
        <p:nvSpPr>
          <p:cNvPr id="93" name="Freeform 5"/>
          <p:cNvSpPr>
            <a:spLocks noChangeAspect="1" noEditPoints="1"/>
          </p:cNvSpPr>
          <p:nvPr/>
        </p:nvSpPr>
        <p:spPr bwMode="black">
          <a:xfrm>
            <a:off x="489371" y="5783215"/>
            <a:ext cx="1565287" cy="174424"/>
          </a:xfrm>
          <a:custGeom>
            <a:avLst/>
            <a:gdLst>
              <a:gd name="T0" fmla="*/ 280 w 6159"/>
              <a:gd name="T1" fmla="*/ 556 h 684"/>
              <a:gd name="T2" fmla="*/ 0 w 6159"/>
              <a:gd name="T3" fmla="*/ 556 h 684"/>
              <a:gd name="T4" fmla="*/ 453 w 6159"/>
              <a:gd name="T5" fmla="*/ 38 h 684"/>
              <a:gd name="T6" fmla="*/ 664 w 6159"/>
              <a:gd name="T7" fmla="*/ 92 h 684"/>
              <a:gd name="T8" fmla="*/ 692 w 6159"/>
              <a:gd name="T9" fmla="*/ 26 h 684"/>
              <a:gd name="T10" fmla="*/ 693 w 6159"/>
              <a:gd name="T11" fmla="*/ 186 h 684"/>
              <a:gd name="T12" fmla="*/ 783 w 6159"/>
              <a:gd name="T13" fmla="*/ 476 h 684"/>
              <a:gd name="T14" fmla="*/ 1040 w 6159"/>
              <a:gd name="T15" fmla="*/ 257 h 684"/>
              <a:gd name="T16" fmla="*/ 948 w 6159"/>
              <a:gd name="T17" fmla="*/ 515 h 684"/>
              <a:gd name="T18" fmla="*/ 1189 w 6159"/>
              <a:gd name="T19" fmla="*/ 271 h 684"/>
              <a:gd name="T20" fmla="*/ 1164 w 6159"/>
              <a:gd name="T21" fmla="*/ 186 h 684"/>
              <a:gd name="T22" fmla="*/ 1298 w 6159"/>
              <a:gd name="T23" fmla="*/ 185 h 684"/>
              <a:gd name="T24" fmla="*/ 1350 w 6159"/>
              <a:gd name="T25" fmla="*/ 513 h 684"/>
              <a:gd name="T26" fmla="*/ 1666 w 6159"/>
              <a:gd name="T27" fmla="*/ 370 h 684"/>
              <a:gd name="T28" fmla="*/ 1362 w 6159"/>
              <a:gd name="T29" fmla="*/ 373 h 684"/>
              <a:gd name="T30" fmla="*/ 1936 w 6159"/>
              <a:gd name="T31" fmla="*/ 457 h 684"/>
              <a:gd name="T32" fmla="*/ 1805 w 6159"/>
              <a:gd name="T33" fmla="*/ 515 h 684"/>
              <a:gd name="T34" fmla="*/ 1709 w 6159"/>
              <a:gd name="T35" fmla="*/ 284 h 684"/>
              <a:gd name="T36" fmla="*/ 1835 w 6159"/>
              <a:gd name="T37" fmla="*/ 228 h 684"/>
              <a:gd name="T38" fmla="*/ 1915 w 6159"/>
              <a:gd name="T39" fmla="*/ 395 h 684"/>
              <a:gd name="T40" fmla="*/ 2020 w 6159"/>
              <a:gd name="T41" fmla="*/ 513 h 684"/>
              <a:gd name="T42" fmla="*/ 2336 w 6159"/>
              <a:gd name="T43" fmla="*/ 370 h 684"/>
              <a:gd name="T44" fmla="*/ 2032 w 6159"/>
              <a:gd name="T45" fmla="*/ 373 h 684"/>
              <a:gd name="T46" fmla="*/ 2574 w 6159"/>
              <a:gd name="T47" fmla="*/ 60 h 684"/>
              <a:gd name="T48" fmla="*/ 2559 w 6159"/>
              <a:gd name="T49" fmla="*/ 236 h 684"/>
              <a:gd name="T50" fmla="*/ 2350 w 6159"/>
              <a:gd name="T51" fmla="*/ 236 h 684"/>
              <a:gd name="T52" fmla="*/ 2530 w 6159"/>
              <a:gd name="T53" fmla="*/ 0 h 684"/>
              <a:gd name="T54" fmla="*/ 2618 w 6159"/>
              <a:gd name="T55" fmla="*/ 455 h 684"/>
              <a:gd name="T56" fmla="*/ 2618 w 6159"/>
              <a:gd name="T57" fmla="*/ 96 h 684"/>
              <a:gd name="T58" fmla="*/ 2677 w 6159"/>
              <a:gd name="T59" fmla="*/ 236 h 684"/>
              <a:gd name="T60" fmla="*/ 2771 w 6159"/>
              <a:gd name="T61" fmla="*/ 553 h 684"/>
              <a:gd name="T62" fmla="*/ 2959 w 6159"/>
              <a:gd name="T63" fmla="*/ 536 h 684"/>
              <a:gd name="T64" fmla="*/ 3163 w 6159"/>
              <a:gd name="T65" fmla="*/ 377 h 684"/>
              <a:gd name="T66" fmla="*/ 3124 w 6159"/>
              <a:gd name="T67" fmla="*/ 29 h 684"/>
              <a:gd name="T68" fmla="*/ 3023 w 6159"/>
              <a:gd name="T69" fmla="*/ 162 h 684"/>
              <a:gd name="T70" fmla="*/ 3248 w 6159"/>
              <a:gd name="T71" fmla="*/ 425 h 684"/>
              <a:gd name="T72" fmla="*/ 3635 w 6159"/>
              <a:gd name="T73" fmla="*/ 684 h 684"/>
              <a:gd name="T74" fmla="*/ 3325 w 6159"/>
              <a:gd name="T75" fmla="*/ 158 h 684"/>
              <a:gd name="T76" fmla="*/ 3784 w 6159"/>
              <a:gd name="T77" fmla="*/ 291 h 684"/>
              <a:gd name="T78" fmla="*/ 3381 w 6159"/>
              <a:gd name="T79" fmla="*/ 187 h 684"/>
              <a:gd name="T80" fmla="*/ 3672 w 6159"/>
              <a:gd name="T81" fmla="*/ 454 h 684"/>
              <a:gd name="T82" fmla="*/ 3923 w 6159"/>
              <a:gd name="T83" fmla="*/ 38 h 684"/>
              <a:gd name="T84" fmla="*/ 4537 w 6159"/>
              <a:gd name="T85" fmla="*/ 528 h 684"/>
              <a:gd name="T86" fmla="*/ 4353 w 6159"/>
              <a:gd name="T87" fmla="*/ 497 h 684"/>
              <a:gd name="T88" fmla="*/ 4321 w 6159"/>
              <a:gd name="T89" fmla="*/ 247 h 684"/>
              <a:gd name="T90" fmla="*/ 4562 w 6159"/>
              <a:gd name="T91" fmla="*/ 115 h 684"/>
              <a:gd name="T92" fmla="*/ 4395 w 6159"/>
              <a:gd name="T93" fmla="*/ 234 h 684"/>
              <a:gd name="T94" fmla="*/ 4689 w 6159"/>
              <a:gd name="T95" fmla="*/ 386 h 684"/>
              <a:gd name="T96" fmla="*/ 4795 w 6159"/>
              <a:gd name="T97" fmla="*/ 565 h 684"/>
              <a:gd name="T98" fmla="*/ 4798 w 6159"/>
              <a:gd name="T99" fmla="*/ 177 h 684"/>
              <a:gd name="T100" fmla="*/ 4865 w 6159"/>
              <a:gd name="T101" fmla="*/ 256 h 684"/>
              <a:gd name="T102" fmla="*/ 5206 w 6159"/>
              <a:gd name="T103" fmla="*/ 246 h 684"/>
              <a:gd name="T104" fmla="*/ 5013 w 6159"/>
              <a:gd name="T105" fmla="*/ 556 h 684"/>
              <a:gd name="T106" fmla="*/ 5112 w 6159"/>
              <a:gd name="T107" fmla="*/ 202 h 684"/>
              <a:gd name="T108" fmla="*/ 5421 w 6159"/>
              <a:gd name="T109" fmla="*/ 556 h 684"/>
              <a:gd name="T110" fmla="*/ 5395 w 6159"/>
              <a:gd name="T111" fmla="*/ 489 h 684"/>
              <a:gd name="T112" fmla="*/ 5675 w 6159"/>
              <a:gd name="T113" fmla="*/ 482 h 684"/>
              <a:gd name="T114" fmla="*/ 5625 w 6159"/>
              <a:gd name="T115" fmla="*/ 514 h 684"/>
              <a:gd name="T116" fmla="*/ 5863 w 6159"/>
              <a:gd name="T117" fmla="*/ 224 h 684"/>
              <a:gd name="T118" fmla="*/ 5750 w 6159"/>
              <a:gd name="T119" fmla="*/ 228 h 684"/>
              <a:gd name="T120" fmla="*/ 6114 w 6159"/>
              <a:gd name="T121" fmla="*/ 234 h 684"/>
              <a:gd name="T122" fmla="*/ 5966 w 6159"/>
              <a:gd name="T123" fmla="*/ 186 h 684"/>
              <a:gd name="T124" fmla="*/ 6124 w 6159"/>
              <a:gd name="T125" fmla="*/ 18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59" h="684">
                <a:moveTo>
                  <a:pt x="529" y="556"/>
                </a:moveTo>
                <a:cubicBezTo>
                  <a:pt x="468" y="556"/>
                  <a:pt x="468" y="556"/>
                  <a:pt x="468" y="556"/>
                </a:cubicBezTo>
                <a:cubicBezTo>
                  <a:pt x="468" y="134"/>
                  <a:pt x="468" y="134"/>
                  <a:pt x="468" y="134"/>
                </a:cubicBezTo>
                <a:cubicBezTo>
                  <a:pt x="467" y="134"/>
                  <a:pt x="467" y="134"/>
                  <a:pt x="467" y="134"/>
                </a:cubicBezTo>
                <a:cubicBezTo>
                  <a:pt x="280" y="556"/>
                  <a:pt x="280" y="556"/>
                  <a:pt x="280" y="556"/>
                </a:cubicBezTo>
                <a:cubicBezTo>
                  <a:pt x="250" y="556"/>
                  <a:pt x="250" y="556"/>
                  <a:pt x="250" y="556"/>
                </a:cubicBezTo>
                <a:cubicBezTo>
                  <a:pt x="60" y="132"/>
                  <a:pt x="60" y="132"/>
                  <a:pt x="60" y="132"/>
                </a:cubicBezTo>
                <a:cubicBezTo>
                  <a:pt x="59" y="132"/>
                  <a:pt x="59" y="132"/>
                  <a:pt x="59" y="132"/>
                </a:cubicBezTo>
                <a:cubicBezTo>
                  <a:pt x="59" y="556"/>
                  <a:pt x="59" y="556"/>
                  <a:pt x="59" y="556"/>
                </a:cubicBezTo>
                <a:cubicBezTo>
                  <a:pt x="0" y="556"/>
                  <a:pt x="0" y="556"/>
                  <a:pt x="0" y="556"/>
                </a:cubicBezTo>
                <a:cubicBezTo>
                  <a:pt x="0" y="38"/>
                  <a:pt x="0" y="38"/>
                  <a:pt x="0" y="38"/>
                </a:cubicBezTo>
                <a:cubicBezTo>
                  <a:pt x="80" y="38"/>
                  <a:pt x="80" y="38"/>
                  <a:pt x="80" y="38"/>
                </a:cubicBezTo>
                <a:cubicBezTo>
                  <a:pt x="263" y="453"/>
                  <a:pt x="263" y="453"/>
                  <a:pt x="263" y="453"/>
                </a:cubicBezTo>
                <a:cubicBezTo>
                  <a:pt x="265" y="453"/>
                  <a:pt x="265" y="453"/>
                  <a:pt x="265" y="453"/>
                </a:cubicBezTo>
                <a:cubicBezTo>
                  <a:pt x="453" y="38"/>
                  <a:pt x="453" y="38"/>
                  <a:pt x="453" y="38"/>
                </a:cubicBezTo>
                <a:cubicBezTo>
                  <a:pt x="529" y="38"/>
                  <a:pt x="529" y="38"/>
                  <a:pt x="529" y="38"/>
                </a:cubicBezTo>
                <a:lnTo>
                  <a:pt x="529" y="556"/>
                </a:lnTo>
                <a:close/>
                <a:moveTo>
                  <a:pt x="703" y="53"/>
                </a:moveTo>
                <a:cubicBezTo>
                  <a:pt x="703" y="64"/>
                  <a:pt x="699" y="74"/>
                  <a:pt x="691" y="81"/>
                </a:cubicBezTo>
                <a:cubicBezTo>
                  <a:pt x="684" y="88"/>
                  <a:pt x="674" y="92"/>
                  <a:pt x="664" y="92"/>
                </a:cubicBezTo>
                <a:cubicBezTo>
                  <a:pt x="653" y="92"/>
                  <a:pt x="644" y="88"/>
                  <a:pt x="636" y="81"/>
                </a:cubicBezTo>
                <a:cubicBezTo>
                  <a:pt x="629" y="74"/>
                  <a:pt x="625" y="65"/>
                  <a:pt x="625" y="53"/>
                </a:cubicBezTo>
                <a:cubicBezTo>
                  <a:pt x="625" y="43"/>
                  <a:pt x="629" y="34"/>
                  <a:pt x="636" y="26"/>
                </a:cubicBezTo>
                <a:cubicBezTo>
                  <a:pt x="644" y="19"/>
                  <a:pt x="653" y="15"/>
                  <a:pt x="664" y="15"/>
                </a:cubicBezTo>
                <a:cubicBezTo>
                  <a:pt x="675" y="15"/>
                  <a:pt x="684" y="19"/>
                  <a:pt x="692" y="26"/>
                </a:cubicBezTo>
                <a:cubicBezTo>
                  <a:pt x="699" y="34"/>
                  <a:pt x="703" y="43"/>
                  <a:pt x="703" y="53"/>
                </a:cubicBezTo>
                <a:close/>
                <a:moveTo>
                  <a:pt x="693" y="556"/>
                </a:moveTo>
                <a:cubicBezTo>
                  <a:pt x="633" y="556"/>
                  <a:pt x="633" y="556"/>
                  <a:pt x="633" y="556"/>
                </a:cubicBezTo>
                <a:cubicBezTo>
                  <a:pt x="633" y="186"/>
                  <a:pt x="633" y="186"/>
                  <a:pt x="633" y="186"/>
                </a:cubicBezTo>
                <a:cubicBezTo>
                  <a:pt x="693" y="186"/>
                  <a:pt x="693" y="186"/>
                  <a:pt x="693" y="186"/>
                </a:cubicBezTo>
                <a:lnTo>
                  <a:pt x="693" y="556"/>
                </a:lnTo>
                <a:close/>
                <a:moveTo>
                  <a:pt x="1039" y="539"/>
                </a:moveTo>
                <a:cubicBezTo>
                  <a:pt x="1010" y="557"/>
                  <a:pt x="976" y="565"/>
                  <a:pt x="937" y="565"/>
                </a:cubicBezTo>
                <a:cubicBezTo>
                  <a:pt x="903" y="565"/>
                  <a:pt x="873" y="558"/>
                  <a:pt x="846" y="542"/>
                </a:cubicBezTo>
                <a:cubicBezTo>
                  <a:pt x="819" y="527"/>
                  <a:pt x="798" y="505"/>
                  <a:pt x="783" y="476"/>
                </a:cubicBezTo>
                <a:cubicBezTo>
                  <a:pt x="769" y="448"/>
                  <a:pt x="761" y="416"/>
                  <a:pt x="761" y="380"/>
                </a:cubicBezTo>
                <a:cubicBezTo>
                  <a:pt x="761" y="319"/>
                  <a:pt x="779" y="270"/>
                  <a:pt x="814" y="233"/>
                </a:cubicBezTo>
                <a:cubicBezTo>
                  <a:pt x="849" y="196"/>
                  <a:pt x="895" y="177"/>
                  <a:pt x="954" y="177"/>
                </a:cubicBezTo>
                <a:cubicBezTo>
                  <a:pt x="986" y="177"/>
                  <a:pt x="1015" y="183"/>
                  <a:pt x="1040" y="196"/>
                </a:cubicBezTo>
                <a:cubicBezTo>
                  <a:pt x="1040" y="257"/>
                  <a:pt x="1040" y="257"/>
                  <a:pt x="1040" y="257"/>
                </a:cubicBezTo>
                <a:cubicBezTo>
                  <a:pt x="1012" y="237"/>
                  <a:pt x="982" y="228"/>
                  <a:pt x="951" y="228"/>
                </a:cubicBezTo>
                <a:cubicBezTo>
                  <a:pt x="913" y="228"/>
                  <a:pt x="882" y="241"/>
                  <a:pt x="858" y="269"/>
                </a:cubicBezTo>
                <a:cubicBezTo>
                  <a:pt x="834" y="296"/>
                  <a:pt x="822" y="331"/>
                  <a:pt x="822" y="375"/>
                </a:cubicBezTo>
                <a:cubicBezTo>
                  <a:pt x="822" y="418"/>
                  <a:pt x="833" y="452"/>
                  <a:pt x="856" y="477"/>
                </a:cubicBezTo>
                <a:cubicBezTo>
                  <a:pt x="879" y="502"/>
                  <a:pt x="909" y="515"/>
                  <a:pt x="948" y="515"/>
                </a:cubicBezTo>
                <a:cubicBezTo>
                  <a:pt x="980" y="515"/>
                  <a:pt x="1010" y="504"/>
                  <a:pt x="1039" y="483"/>
                </a:cubicBezTo>
                <a:lnTo>
                  <a:pt x="1039" y="539"/>
                </a:lnTo>
                <a:close/>
                <a:moveTo>
                  <a:pt x="1298" y="246"/>
                </a:moveTo>
                <a:cubicBezTo>
                  <a:pt x="1287" y="238"/>
                  <a:pt x="1272" y="234"/>
                  <a:pt x="1253" y="234"/>
                </a:cubicBezTo>
                <a:cubicBezTo>
                  <a:pt x="1227" y="234"/>
                  <a:pt x="1205" y="246"/>
                  <a:pt x="1189" y="271"/>
                </a:cubicBezTo>
                <a:cubicBezTo>
                  <a:pt x="1172" y="296"/>
                  <a:pt x="1164" y="328"/>
                  <a:pt x="1164" y="368"/>
                </a:cubicBezTo>
                <a:cubicBezTo>
                  <a:pt x="1164" y="556"/>
                  <a:pt x="1164" y="556"/>
                  <a:pt x="1164" y="556"/>
                </a:cubicBezTo>
                <a:cubicBezTo>
                  <a:pt x="1105" y="556"/>
                  <a:pt x="1105" y="556"/>
                  <a:pt x="1105" y="556"/>
                </a:cubicBezTo>
                <a:cubicBezTo>
                  <a:pt x="1105" y="186"/>
                  <a:pt x="1105" y="186"/>
                  <a:pt x="1105" y="186"/>
                </a:cubicBezTo>
                <a:cubicBezTo>
                  <a:pt x="1164" y="186"/>
                  <a:pt x="1164" y="186"/>
                  <a:pt x="1164" y="186"/>
                </a:cubicBezTo>
                <a:cubicBezTo>
                  <a:pt x="1164" y="262"/>
                  <a:pt x="1164" y="262"/>
                  <a:pt x="1164" y="262"/>
                </a:cubicBezTo>
                <a:cubicBezTo>
                  <a:pt x="1166" y="262"/>
                  <a:pt x="1166" y="262"/>
                  <a:pt x="1166" y="262"/>
                </a:cubicBezTo>
                <a:cubicBezTo>
                  <a:pt x="1174" y="237"/>
                  <a:pt x="1186" y="217"/>
                  <a:pt x="1204" y="202"/>
                </a:cubicBezTo>
                <a:cubicBezTo>
                  <a:pt x="1221" y="187"/>
                  <a:pt x="1240" y="180"/>
                  <a:pt x="1263" y="180"/>
                </a:cubicBezTo>
                <a:cubicBezTo>
                  <a:pt x="1278" y="180"/>
                  <a:pt x="1290" y="181"/>
                  <a:pt x="1298" y="185"/>
                </a:cubicBezTo>
                <a:lnTo>
                  <a:pt x="1298" y="246"/>
                </a:lnTo>
                <a:close/>
                <a:moveTo>
                  <a:pt x="1666" y="370"/>
                </a:moveTo>
                <a:cubicBezTo>
                  <a:pt x="1666" y="429"/>
                  <a:pt x="1649" y="476"/>
                  <a:pt x="1616" y="512"/>
                </a:cubicBezTo>
                <a:cubicBezTo>
                  <a:pt x="1582" y="547"/>
                  <a:pt x="1537" y="565"/>
                  <a:pt x="1481" y="565"/>
                </a:cubicBezTo>
                <a:cubicBezTo>
                  <a:pt x="1427" y="565"/>
                  <a:pt x="1383" y="548"/>
                  <a:pt x="1350" y="513"/>
                </a:cubicBezTo>
                <a:cubicBezTo>
                  <a:pt x="1317" y="478"/>
                  <a:pt x="1301" y="432"/>
                  <a:pt x="1301" y="376"/>
                </a:cubicBezTo>
                <a:cubicBezTo>
                  <a:pt x="1301" y="314"/>
                  <a:pt x="1318" y="266"/>
                  <a:pt x="1351" y="230"/>
                </a:cubicBezTo>
                <a:cubicBezTo>
                  <a:pt x="1385" y="195"/>
                  <a:pt x="1431" y="177"/>
                  <a:pt x="1490" y="177"/>
                </a:cubicBezTo>
                <a:cubicBezTo>
                  <a:pt x="1545" y="177"/>
                  <a:pt x="1588" y="194"/>
                  <a:pt x="1619" y="229"/>
                </a:cubicBezTo>
                <a:cubicBezTo>
                  <a:pt x="1650" y="263"/>
                  <a:pt x="1666" y="310"/>
                  <a:pt x="1666" y="370"/>
                </a:cubicBezTo>
                <a:close/>
                <a:moveTo>
                  <a:pt x="1605" y="372"/>
                </a:moveTo>
                <a:cubicBezTo>
                  <a:pt x="1605" y="325"/>
                  <a:pt x="1595" y="290"/>
                  <a:pt x="1574" y="265"/>
                </a:cubicBezTo>
                <a:cubicBezTo>
                  <a:pt x="1553" y="240"/>
                  <a:pt x="1524" y="228"/>
                  <a:pt x="1486" y="228"/>
                </a:cubicBezTo>
                <a:cubicBezTo>
                  <a:pt x="1448" y="228"/>
                  <a:pt x="1417" y="240"/>
                  <a:pt x="1395" y="266"/>
                </a:cubicBezTo>
                <a:cubicBezTo>
                  <a:pt x="1373" y="291"/>
                  <a:pt x="1362" y="327"/>
                  <a:pt x="1362" y="373"/>
                </a:cubicBezTo>
                <a:cubicBezTo>
                  <a:pt x="1362" y="418"/>
                  <a:pt x="1373" y="452"/>
                  <a:pt x="1395" y="477"/>
                </a:cubicBezTo>
                <a:cubicBezTo>
                  <a:pt x="1418" y="502"/>
                  <a:pt x="1448" y="515"/>
                  <a:pt x="1486" y="515"/>
                </a:cubicBezTo>
                <a:cubicBezTo>
                  <a:pt x="1524" y="515"/>
                  <a:pt x="1554" y="502"/>
                  <a:pt x="1574" y="478"/>
                </a:cubicBezTo>
                <a:cubicBezTo>
                  <a:pt x="1595" y="453"/>
                  <a:pt x="1605" y="418"/>
                  <a:pt x="1605" y="372"/>
                </a:cubicBezTo>
                <a:close/>
                <a:moveTo>
                  <a:pt x="1936" y="457"/>
                </a:moveTo>
                <a:cubicBezTo>
                  <a:pt x="1936" y="489"/>
                  <a:pt x="1924" y="515"/>
                  <a:pt x="1899" y="535"/>
                </a:cubicBezTo>
                <a:cubicBezTo>
                  <a:pt x="1874" y="555"/>
                  <a:pt x="1841" y="565"/>
                  <a:pt x="1801" y="565"/>
                </a:cubicBezTo>
                <a:cubicBezTo>
                  <a:pt x="1766" y="565"/>
                  <a:pt x="1735" y="558"/>
                  <a:pt x="1709" y="543"/>
                </a:cubicBezTo>
                <a:cubicBezTo>
                  <a:pt x="1709" y="479"/>
                  <a:pt x="1709" y="479"/>
                  <a:pt x="1709" y="479"/>
                </a:cubicBezTo>
                <a:cubicBezTo>
                  <a:pt x="1738" y="503"/>
                  <a:pt x="1770" y="515"/>
                  <a:pt x="1805" y="515"/>
                </a:cubicBezTo>
                <a:cubicBezTo>
                  <a:pt x="1852" y="515"/>
                  <a:pt x="1875" y="498"/>
                  <a:pt x="1875" y="463"/>
                </a:cubicBezTo>
                <a:cubicBezTo>
                  <a:pt x="1875" y="449"/>
                  <a:pt x="1871" y="438"/>
                  <a:pt x="1862" y="429"/>
                </a:cubicBezTo>
                <a:cubicBezTo>
                  <a:pt x="1852" y="420"/>
                  <a:pt x="1832" y="408"/>
                  <a:pt x="1799" y="393"/>
                </a:cubicBezTo>
                <a:cubicBezTo>
                  <a:pt x="1766" y="379"/>
                  <a:pt x="1743" y="364"/>
                  <a:pt x="1730" y="348"/>
                </a:cubicBezTo>
                <a:cubicBezTo>
                  <a:pt x="1716" y="332"/>
                  <a:pt x="1709" y="311"/>
                  <a:pt x="1709" y="284"/>
                </a:cubicBezTo>
                <a:cubicBezTo>
                  <a:pt x="1709" y="254"/>
                  <a:pt x="1722" y="228"/>
                  <a:pt x="1746" y="208"/>
                </a:cubicBezTo>
                <a:cubicBezTo>
                  <a:pt x="1771" y="187"/>
                  <a:pt x="1802" y="177"/>
                  <a:pt x="1840" y="177"/>
                </a:cubicBezTo>
                <a:cubicBezTo>
                  <a:pt x="1869" y="177"/>
                  <a:pt x="1895" y="183"/>
                  <a:pt x="1919" y="194"/>
                </a:cubicBezTo>
                <a:cubicBezTo>
                  <a:pt x="1919" y="254"/>
                  <a:pt x="1919" y="254"/>
                  <a:pt x="1919" y="254"/>
                </a:cubicBezTo>
                <a:cubicBezTo>
                  <a:pt x="1895" y="236"/>
                  <a:pt x="1867" y="228"/>
                  <a:pt x="1835" y="228"/>
                </a:cubicBezTo>
                <a:cubicBezTo>
                  <a:pt x="1816" y="228"/>
                  <a:pt x="1800" y="232"/>
                  <a:pt x="1788" y="242"/>
                </a:cubicBezTo>
                <a:cubicBezTo>
                  <a:pt x="1776" y="252"/>
                  <a:pt x="1770" y="264"/>
                  <a:pt x="1770" y="279"/>
                </a:cubicBezTo>
                <a:cubicBezTo>
                  <a:pt x="1770" y="296"/>
                  <a:pt x="1775" y="308"/>
                  <a:pt x="1784" y="317"/>
                </a:cubicBezTo>
                <a:cubicBezTo>
                  <a:pt x="1793" y="326"/>
                  <a:pt x="1812" y="336"/>
                  <a:pt x="1841" y="348"/>
                </a:cubicBezTo>
                <a:cubicBezTo>
                  <a:pt x="1876" y="363"/>
                  <a:pt x="1901" y="379"/>
                  <a:pt x="1915" y="395"/>
                </a:cubicBezTo>
                <a:cubicBezTo>
                  <a:pt x="1929" y="412"/>
                  <a:pt x="1936" y="432"/>
                  <a:pt x="1936" y="457"/>
                </a:cubicBezTo>
                <a:close/>
                <a:moveTo>
                  <a:pt x="2336" y="370"/>
                </a:moveTo>
                <a:cubicBezTo>
                  <a:pt x="2336" y="429"/>
                  <a:pt x="2319" y="476"/>
                  <a:pt x="2286" y="512"/>
                </a:cubicBezTo>
                <a:cubicBezTo>
                  <a:pt x="2252" y="547"/>
                  <a:pt x="2207" y="565"/>
                  <a:pt x="2151" y="565"/>
                </a:cubicBezTo>
                <a:cubicBezTo>
                  <a:pt x="2096" y="565"/>
                  <a:pt x="2053" y="548"/>
                  <a:pt x="2020" y="513"/>
                </a:cubicBezTo>
                <a:cubicBezTo>
                  <a:pt x="1987" y="478"/>
                  <a:pt x="1971" y="432"/>
                  <a:pt x="1971" y="376"/>
                </a:cubicBezTo>
                <a:cubicBezTo>
                  <a:pt x="1971" y="314"/>
                  <a:pt x="1988" y="266"/>
                  <a:pt x="2021" y="230"/>
                </a:cubicBezTo>
                <a:cubicBezTo>
                  <a:pt x="2055" y="195"/>
                  <a:pt x="2101" y="177"/>
                  <a:pt x="2160" y="177"/>
                </a:cubicBezTo>
                <a:cubicBezTo>
                  <a:pt x="2215" y="177"/>
                  <a:pt x="2258" y="194"/>
                  <a:pt x="2289" y="229"/>
                </a:cubicBezTo>
                <a:cubicBezTo>
                  <a:pt x="2320" y="263"/>
                  <a:pt x="2336" y="310"/>
                  <a:pt x="2336" y="370"/>
                </a:cubicBezTo>
                <a:close/>
                <a:moveTo>
                  <a:pt x="2275" y="372"/>
                </a:moveTo>
                <a:cubicBezTo>
                  <a:pt x="2275" y="325"/>
                  <a:pt x="2265" y="290"/>
                  <a:pt x="2244" y="265"/>
                </a:cubicBezTo>
                <a:cubicBezTo>
                  <a:pt x="2223" y="240"/>
                  <a:pt x="2194" y="228"/>
                  <a:pt x="2156" y="228"/>
                </a:cubicBezTo>
                <a:cubicBezTo>
                  <a:pt x="2117" y="228"/>
                  <a:pt x="2087" y="240"/>
                  <a:pt x="2065" y="266"/>
                </a:cubicBezTo>
                <a:cubicBezTo>
                  <a:pt x="2043" y="291"/>
                  <a:pt x="2032" y="327"/>
                  <a:pt x="2032" y="373"/>
                </a:cubicBezTo>
                <a:cubicBezTo>
                  <a:pt x="2032" y="418"/>
                  <a:pt x="2043" y="452"/>
                  <a:pt x="2065" y="477"/>
                </a:cubicBezTo>
                <a:cubicBezTo>
                  <a:pt x="2088" y="502"/>
                  <a:pt x="2118" y="515"/>
                  <a:pt x="2156" y="515"/>
                </a:cubicBezTo>
                <a:cubicBezTo>
                  <a:pt x="2194" y="515"/>
                  <a:pt x="2224" y="502"/>
                  <a:pt x="2244" y="478"/>
                </a:cubicBezTo>
                <a:cubicBezTo>
                  <a:pt x="2265" y="453"/>
                  <a:pt x="2275" y="418"/>
                  <a:pt x="2275" y="372"/>
                </a:cubicBezTo>
                <a:close/>
                <a:moveTo>
                  <a:pt x="2574" y="60"/>
                </a:moveTo>
                <a:cubicBezTo>
                  <a:pt x="2562" y="54"/>
                  <a:pt x="2549" y="50"/>
                  <a:pt x="2534" y="50"/>
                </a:cubicBezTo>
                <a:cubicBezTo>
                  <a:pt x="2493" y="50"/>
                  <a:pt x="2472" y="77"/>
                  <a:pt x="2472" y="129"/>
                </a:cubicBezTo>
                <a:cubicBezTo>
                  <a:pt x="2472" y="186"/>
                  <a:pt x="2472" y="186"/>
                  <a:pt x="2472" y="186"/>
                </a:cubicBezTo>
                <a:cubicBezTo>
                  <a:pt x="2559" y="186"/>
                  <a:pt x="2559" y="186"/>
                  <a:pt x="2559" y="186"/>
                </a:cubicBezTo>
                <a:cubicBezTo>
                  <a:pt x="2559" y="236"/>
                  <a:pt x="2559" y="236"/>
                  <a:pt x="2559" y="236"/>
                </a:cubicBezTo>
                <a:cubicBezTo>
                  <a:pt x="2472" y="236"/>
                  <a:pt x="2472" y="236"/>
                  <a:pt x="2472" y="236"/>
                </a:cubicBezTo>
                <a:cubicBezTo>
                  <a:pt x="2472" y="556"/>
                  <a:pt x="2472" y="556"/>
                  <a:pt x="2472" y="556"/>
                </a:cubicBezTo>
                <a:cubicBezTo>
                  <a:pt x="2413" y="556"/>
                  <a:pt x="2413" y="556"/>
                  <a:pt x="2413" y="556"/>
                </a:cubicBezTo>
                <a:cubicBezTo>
                  <a:pt x="2413" y="236"/>
                  <a:pt x="2413" y="236"/>
                  <a:pt x="2413" y="236"/>
                </a:cubicBezTo>
                <a:cubicBezTo>
                  <a:pt x="2350" y="236"/>
                  <a:pt x="2350" y="236"/>
                  <a:pt x="2350" y="236"/>
                </a:cubicBezTo>
                <a:cubicBezTo>
                  <a:pt x="2350" y="186"/>
                  <a:pt x="2350" y="186"/>
                  <a:pt x="2350" y="186"/>
                </a:cubicBezTo>
                <a:cubicBezTo>
                  <a:pt x="2413" y="186"/>
                  <a:pt x="2413" y="186"/>
                  <a:pt x="2413" y="186"/>
                </a:cubicBezTo>
                <a:cubicBezTo>
                  <a:pt x="2413" y="126"/>
                  <a:pt x="2413" y="126"/>
                  <a:pt x="2413" y="126"/>
                </a:cubicBezTo>
                <a:cubicBezTo>
                  <a:pt x="2413" y="88"/>
                  <a:pt x="2424" y="58"/>
                  <a:pt x="2446" y="35"/>
                </a:cubicBezTo>
                <a:cubicBezTo>
                  <a:pt x="2468" y="12"/>
                  <a:pt x="2496" y="0"/>
                  <a:pt x="2530" y="0"/>
                </a:cubicBezTo>
                <a:cubicBezTo>
                  <a:pt x="2549" y="0"/>
                  <a:pt x="2563" y="2"/>
                  <a:pt x="2574" y="7"/>
                </a:cubicBezTo>
                <a:lnTo>
                  <a:pt x="2574" y="60"/>
                </a:lnTo>
                <a:close/>
                <a:moveTo>
                  <a:pt x="2771" y="553"/>
                </a:moveTo>
                <a:cubicBezTo>
                  <a:pt x="2756" y="561"/>
                  <a:pt x="2738" y="565"/>
                  <a:pt x="2715" y="565"/>
                </a:cubicBezTo>
                <a:cubicBezTo>
                  <a:pt x="2650" y="565"/>
                  <a:pt x="2618" y="528"/>
                  <a:pt x="2618" y="455"/>
                </a:cubicBezTo>
                <a:cubicBezTo>
                  <a:pt x="2618" y="236"/>
                  <a:pt x="2618" y="236"/>
                  <a:pt x="2618" y="236"/>
                </a:cubicBezTo>
                <a:cubicBezTo>
                  <a:pt x="2554" y="236"/>
                  <a:pt x="2554" y="236"/>
                  <a:pt x="2554" y="236"/>
                </a:cubicBezTo>
                <a:cubicBezTo>
                  <a:pt x="2554" y="186"/>
                  <a:pt x="2554" y="186"/>
                  <a:pt x="2554" y="186"/>
                </a:cubicBezTo>
                <a:cubicBezTo>
                  <a:pt x="2618" y="186"/>
                  <a:pt x="2618" y="186"/>
                  <a:pt x="2618" y="186"/>
                </a:cubicBezTo>
                <a:cubicBezTo>
                  <a:pt x="2618" y="96"/>
                  <a:pt x="2618" y="96"/>
                  <a:pt x="2618" y="96"/>
                </a:cubicBezTo>
                <a:cubicBezTo>
                  <a:pt x="2677" y="76"/>
                  <a:pt x="2677" y="76"/>
                  <a:pt x="2677" y="76"/>
                </a:cubicBezTo>
                <a:cubicBezTo>
                  <a:pt x="2677" y="186"/>
                  <a:pt x="2677" y="186"/>
                  <a:pt x="2677" y="186"/>
                </a:cubicBezTo>
                <a:cubicBezTo>
                  <a:pt x="2771" y="186"/>
                  <a:pt x="2771" y="186"/>
                  <a:pt x="2771" y="186"/>
                </a:cubicBezTo>
                <a:cubicBezTo>
                  <a:pt x="2771" y="236"/>
                  <a:pt x="2771" y="236"/>
                  <a:pt x="2771" y="236"/>
                </a:cubicBezTo>
                <a:cubicBezTo>
                  <a:pt x="2677" y="236"/>
                  <a:pt x="2677" y="236"/>
                  <a:pt x="2677" y="236"/>
                </a:cubicBezTo>
                <a:cubicBezTo>
                  <a:pt x="2677" y="445"/>
                  <a:pt x="2677" y="445"/>
                  <a:pt x="2677" y="445"/>
                </a:cubicBezTo>
                <a:cubicBezTo>
                  <a:pt x="2677" y="470"/>
                  <a:pt x="2681" y="488"/>
                  <a:pt x="2690" y="498"/>
                </a:cubicBezTo>
                <a:cubicBezTo>
                  <a:pt x="2698" y="509"/>
                  <a:pt x="2712" y="514"/>
                  <a:pt x="2732" y="514"/>
                </a:cubicBezTo>
                <a:cubicBezTo>
                  <a:pt x="2747" y="514"/>
                  <a:pt x="2760" y="510"/>
                  <a:pt x="2771" y="502"/>
                </a:cubicBezTo>
                <a:lnTo>
                  <a:pt x="2771" y="553"/>
                </a:lnTo>
                <a:close/>
                <a:moveTo>
                  <a:pt x="3248" y="425"/>
                </a:moveTo>
                <a:cubicBezTo>
                  <a:pt x="3248" y="469"/>
                  <a:pt x="3233" y="503"/>
                  <a:pt x="3202" y="528"/>
                </a:cubicBezTo>
                <a:cubicBezTo>
                  <a:pt x="3171" y="553"/>
                  <a:pt x="3129" y="565"/>
                  <a:pt x="3076" y="565"/>
                </a:cubicBezTo>
                <a:cubicBezTo>
                  <a:pt x="3057" y="565"/>
                  <a:pt x="3035" y="562"/>
                  <a:pt x="3011" y="556"/>
                </a:cubicBezTo>
                <a:cubicBezTo>
                  <a:pt x="2986" y="549"/>
                  <a:pt x="2969" y="543"/>
                  <a:pt x="2959" y="536"/>
                </a:cubicBezTo>
                <a:cubicBezTo>
                  <a:pt x="2959" y="464"/>
                  <a:pt x="2959" y="464"/>
                  <a:pt x="2959" y="464"/>
                </a:cubicBezTo>
                <a:cubicBezTo>
                  <a:pt x="2974" y="477"/>
                  <a:pt x="2993" y="488"/>
                  <a:pt x="3017" y="497"/>
                </a:cubicBezTo>
                <a:cubicBezTo>
                  <a:pt x="3041" y="506"/>
                  <a:pt x="3063" y="510"/>
                  <a:pt x="3084" y="510"/>
                </a:cubicBezTo>
                <a:cubicBezTo>
                  <a:pt x="3151" y="510"/>
                  <a:pt x="3184" y="485"/>
                  <a:pt x="3184" y="433"/>
                </a:cubicBezTo>
                <a:cubicBezTo>
                  <a:pt x="3184" y="411"/>
                  <a:pt x="3177" y="392"/>
                  <a:pt x="3163" y="377"/>
                </a:cubicBezTo>
                <a:cubicBezTo>
                  <a:pt x="3148" y="361"/>
                  <a:pt x="3119" y="341"/>
                  <a:pt x="3075" y="315"/>
                </a:cubicBezTo>
                <a:cubicBezTo>
                  <a:pt x="3033" y="291"/>
                  <a:pt x="3003" y="268"/>
                  <a:pt x="2985" y="247"/>
                </a:cubicBezTo>
                <a:cubicBezTo>
                  <a:pt x="2968" y="225"/>
                  <a:pt x="2960" y="199"/>
                  <a:pt x="2960" y="168"/>
                </a:cubicBezTo>
                <a:cubicBezTo>
                  <a:pt x="2960" y="127"/>
                  <a:pt x="2975" y="93"/>
                  <a:pt x="3006" y="68"/>
                </a:cubicBezTo>
                <a:cubicBezTo>
                  <a:pt x="3036" y="42"/>
                  <a:pt x="3076" y="29"/>
                  <a:pt x="3124" y="29"/>
                </a:cubicBezTo>
                <a:cubicBezTo>
                  <a:pt x="3171" y="29"/>
                  <a:pt x="3205" y="35"/>
                  <a:pt x="3226" y="48"/>
                </a:cubicBezTo>
                <a:cubicBezTo>
                  <a:pt x="3226" y="115"/>
                  <a:pt x="3226" y="115"/>
                  <a:pt x="3226" y="115"/>
                </a:cubicBezTo>
                <a:cubicBezTo>
                  <a:pt x="3199" y="94"/>
                  <a:pt x="3164" y="84"/>
                  <a:pt x="3121" y="84"/>
                </a:cubicBezTo>
                <a:cubicBezTo>
                  <a:pt x="3092" y="84"/>
                  <a:pt x="3069" y="91"/>
                  <a:pt x="3051" y="105"/>
                </a:cubicBezTo>
                <a:cubicBezTo>
                  <a:pt x="3033" y="120"/>
                  <a:pt x="3023" y="139"/>
                  <a:pt x="3023" y="162"/>
                </a:cubicBezTo>
                <a:cubicBezTo>
                  <a:pt x="3023" y="179"/>
                  <a:pt x="3026" y="193"/>
                  <a:pt x="3032" y="203"/>
                </a:cubicBezTo>
                <a:cubicBezTo>
                  <a:pt x="3037" y="214"/>
                  <a:pt x="3046" y="224"/>
                  <a:pt x="3059" y="234"/>
                </a:cubicBezTo>
                <a:cubicBezTo>
                  <a:pt x="3072" y="244"/>
                  <a:pt x="3094" y="258"/>
                  <a:pt x="3124" y="275"/>
                </a:cubicBezTo>
                <a:cubicBezTo>
                  <a:pt x="3170" y="301"/>
                  <a:pt x="3202" y="325"/>
                  <a:pt x="3221" y="347"/>
                </a:cubicBezTo>
                <a:cubicBezTo>
                  <a:pt x="3239" y="370"/>
                  <a:pt x="3248" y="396"/>
                  <a:pt x="3248" y="425"/>
                </a:cubicBezTo>
                <a:close/>
                <a:moveTo>
                  <a:pt x="3784" y="291"/>
                </a:moveTo>
                <a:cubicBezTo>
                  <a:pt x="3784" y="362"/>
                  <a:pt x="3768" y="421"/>
                  <a:pt x="3736" y="467"/>
                </a:cubicBezTo>
                <a:cubicBezTo>
                  <a:pt x="3704" y="514"/>
                  <a:pt x="3658" y="544"/>
                  <a:pt x="3598" y="558"/>
                </a:cubicBezTo>
                <a:cubicBezTo>
                  <a:pt x="3719" y="684"/>
                  <a:pt x="3719" y="684"/>
                  <a:pt x="3719" y="684"/>
                </a:cubicBezTo>
                <a:cubicBezTo>
                  <a:pt x="3635" y="684"/>
                  <a:pt x="3635" y="684"/>
                  <a:pt x="3635" y="684"/>
                </a:cubicBezTo>
                <a:cubicBezTo>
                  <a:pt x="3533" y="565"/>
                  <a:pt x="3533" y="565"/>
                  <a:pt x="3533" y="565"/>
                </a:cubicBezTo>
                <a:cubicBezTo>
                  <a:pt x="3487" y="565"/>
                  <a:pt x="3445" y="554"/>
                  <a:pt x="3409" y="532"/>
                </a:cubicBezTo>
                <a:cubicBezTo>
                  <a:pt x="3372" y="510"/>
                  <a:pt x="3344" y="479"/>
                  <a:pt x="3324" y="439"/>
                </a:cubicBezTo>
                <a:cubicBezTo>
                  <a:pt x="3304" y="398"/>
                  <a:pt x="3294" y="353"/>
                  <a:pt x="3294" y="303"/>
                </a:cubicBezTo>
                <a:cubicBezTo>
                  <a:pt x="3294" y="248"/>
                  <a:pt x="3304" y="200"/>
                  <a:pt x="3325" y="158"/>
                </a:cubicBezTo>
                <a:cubicBezTo>
                  <a:pt x="3345" y="116"/>
                  <a:pt x="3375" y="85"/>
                  <a:pt x="3413" y="62"/>
                </a:cubicBezTo>
                <a:cubicBezTo>
                  <a:pt x="3452" y="40"/>
                  <a:pt x="3496" y="29"/>
                  <a:pt x="3547" y="29"/>
                </a:cubicBezTo>
                <a:cubicBezTo>
                  <a:pt x="3593" y="29"/>
                  <a:pt x="3634" y="40"/>
                  <a:pt x="3670" y="62"/>
                </a:cubicBezTo>
                <a:cubicBezTo>
                  <a:pt x="3707" y="85"/>
                  <a:pt x="3735" y="116"/>
                  <a:pt x="3755" y="156"/>
                </a:cubicBezTo>
                <a:cubicBezTo>
                  <a:pt x="3774" y="196"/>
                  <a:pt x="3784" y="241"/>
                  <a:pt x="3784" y="291"/>
                </a:cubicBezTo>
                <a:close/>
                <a:moveTo>
                  <a:pt x="3721" y="298"/>
                </a:moveTo>
                <a:cubicBezTo>
                  <a:pt x="3721" y="231"/>
                  <a:pt x="3705" y="178"/>
                  <a:pt x="3673" y="140"/>
                </a:cubicBezTo>
                <a:cubicBezTo>
                  <a:pt x="3642" y="103"/>
                  <a:pt x="3598" y="84"/>
                  <a:pt x="3541" y="84"/>
                </a:cubicBezTo>
                <a:cubicBezTo>
                  <a:pt x="3506" y="84"/>
                  <a:pt x="3474" y="93"/>
                  <a:pt x="3446" y="111"/>
                </a:cubicBezTo>
                <a:cubicBezTo>
                  <a:pt x="3418" y="129"/>
                  <a:pt x="3396" y="154"/>
                  <a:pt x="3381" y="187"/>
                </a:cubicBezTo>
                <a:cubicBezTo>
                  <a:pt x="3365" y="220"/>
                  <a:pt x="3358" y="257"/>
                  <a:pt x="3358" y="298"/>
                </a:cubicBezTo>
                <a:cubicBezTo>
                  <a:pt x="3358" y="339"/>
                  <a:pt x="3365" y="376"/>
                  <a:pt x="3380" y="409"/>
                </a:cubicBezTo>
                <a:cubicBezTo>
                  <a:pt x="3395" y="441"/>
                  <a:pt x="3416" y="466"/>
                  <a:pt x="3443" y="484"/>
                </a:cubicBezTo>
                <a:cubicBezTo>
                  <a:pt x="3471" y="502"/>
                  <a:pt x="3502" y="510"/>
                  <a:pt x="3537" y="510"/>
                </a:cubicBezTo>
                <a:cubicBezTo>
                  <a:pt x="3594" y="510"/>
                  <a:pt x="3639" y="492"/>
                  <a:pt x="3672" y="454"/>
                </a:cubicBezTo>
                <a:cubicBezTo>
                  <a:pt x="3704" y="416"/>
                  <a:pt x="3721" y="365"/>
                  <a:pt x="3721" y="298"/>
                </a:cubicBezTo>
                <a:close/>
                <a:moveTo>
                  <a:pt x="4132" y="556"/>
                </a:moveTo>
                <a:cubicBezTo>
                  <a:pt x="3863" y="556"/>
                  <a:pt x="3863" y="556"/>
                  <a:pt x="3863" y="556"/>
                </a:cubicBezTo>
                <a:cubicBezTo>
                  <a:pt x="3863" y="38"/>
                  <a:pt x="3863" y="38"/>
                  <a:pt x="3863" y="38"/>
                </a:cubicBezTo>
                <a:cubicBezTo>
                  <a:pt x="3923" y="38"/>
                  <a:pt x="3923" y="38"/>
                  <a:pt x="3923" y="38"/>
                </a:cubicBezTo>
                <a:cubicBezTo>
                  <a:pt x="3923" y="501"/>
                  <a:pt x="3923" y="501"/>
                  <a:pt x="3923" y="501"/>
                </a:cubicBezTo>
                <a:cubicBezTo>
                  <a:pt x="4132" y="501"/>
                  <a:pt x="4132" y="501"/>
                  <a:pt x="4132" y="501"/>
                </a:cubicBezTo>
                <a:lnTo>
                  <a:pt x="4132" y="556"/>
                </a:lnTo>
                <a:close/>
                <a:moveTo>
                  <a:pt x="4584" y="425"/>
                </a:moveTo>
                <a:cubicBezTo>
                  <a:pt x="4584" y="469"/>
                  <a:pt x="4568" y="503"/>
                  <a:pt x="4537" y="528"/>
                </a:cubicBezTo>
                <a:cubicBezTo>
                  <a:pt x="4506" y="553"/>
                  <a:pt x="4464" y="565"/>
                  <a:pt x="4411" y="565"/>
                </a:cubicBezTo>
                <a:cubicBezTo>
                  <a:pt x="4392" y="565"/>
                  <a:pt x="4370" y="562"/>
                  <a:pt x="4346" y="556"/>
                </a:cubicBezTo>
                <a:cubicBezTo>
                  <a:pt x="4322" y="549"/>
                  <a:pt x="4305" y="543"/>
                  <a:pt x="4295" y="536"/>
                </a:cubicBezTo>
                <a:cubicBezTo>
                  <a:pt x="4295" y="464"/>
                  <a:pt x="4295" y="464"/>
                  <a:pt x="4295" y="464"/>
                </a:cubicBezTo>
                <a:cubicBezTo>
                  <a:pt x="4309" y="477"/>
                  <a:pt x="4329" y="488"/>
                  <a:pt x="4353" y="497"/>
                </a:cubicBezTo>
                <a:cubicBezTo>
                  <a:pt x="4377" y="506"/>
                  <a:pt x="4399" y="510"/>
                  <a:pt x="4420" y="510"/>
                </a:cubicBezTo>
                <a:cubicBezTo>
                  <a:pt x="4486" y="510"/>
                  <a:pt x="4520" y="485"/>
                  <a:pt x="4520" y="433"/>
                </a:cubicBezTo>
                <a:cubicBezTo>
                  <a:pt x="4520" y="411"/>
                  <a:pt x="4512" y="392"/>
                  <a:pt x="4498" y="377"/>
                </a:cubicBezTo>
                <a:cubicBezTo>
                  <a:pt x="4484" y="361"/>
                  <a:pt x="4455" y="341"/>
                  <a:pt x="4411" y="315"/>
                </a:cubicBezTo>
                <a:cubicBezTo>
                  <a:pt x="4368" y="291"/>
                  <a:pt x="4338" y="268"/>
                  <a:pt x="4321" y="247"/>
                </a:cubicBezTo>
                <a:cubicBezTo>
                  <a:pt x="4304" y="225"/>
                  <a:pt x="4295" y="199"/>
                  <a:pt x="4295" y="168"/>
                </a:cubicBezTo>
                <a:cubicBezTo>
                  <a:pt x="4295" y="127"/>
                  <a:pt x="4311" y="93"/>
                  <a:pt x="4341" y="68"/>
                </a:cubicBezTo>
                <a:cubicBezTo>
                  <a:pt x="4372" y="42"/>
                  <a:pt x="4411" y="29"/>
                  <a:pt x="4460" y="29"/>
                </a:cubicBezTo>
                <a:cubicBezTo>
                  <a:pt x="4506" y="29"/>
                  <a:pt x="4540" y="35"/>
                  <a:pt x="4562" y="48"/>
                </a:cubicBezTo>
                <a:cubicBezTo>
                  <a:pt x="4562" y="115"/>
                  <a:pt x="4562" y="115"/>
                  <a:pt x="4562" y="115"/>
                </a:cubicBezTo>
                <a:cubicBezTo>
                  <a:pt x="4535" y="94"/>
                  <a:pt x="4500" y="84"/>
                  <a:pt x="4457" y="84"/>
                </a:cubicBezTo>
                <a:cubicBezTo>
                  <a:pt x="4428" y="84"/>
                  <a:pt x="4404" y="91"/>
                  <a:pt x="4386" y="105"/>
                </a:cubicBezTo>
                <a:cubicBezTo>
                  <a:pt x="4368" y="120"/>
                  <a:pt x="4359" y="139"/>
                  <a:pt x="4359" y="162"/>
                </a:cubicBezTo>
                <a:cubicBezTo>
                  <a:pt x="4359" y="179"/>
                  <a:pt x="4362" y="193"/>
                  <a:pt x="4367" y="203"/>
                </a:cubicBezTo>
                <a:cubicBezTo>
                  <a:pt x="4373" y="214"/>
                  <a:pt x="4382" y="224"/>
                  <a:pt x="4395" y="234"/>
                </a:cubicBezTo>
                <a:cubicBezTo>
                  <a:pt x="4407" y="244"/>
                  <a:pt x="4429" y="258"/>
                  <a:pt x="4460" y="275"/>
                </a:cubicBezTo>
                <a:cubicBezTo>
                  <a:pt x="4506" y="301"/>
                  <a:pt x="4538" y="325"/>
                  <a:pt x="4556" y="347"/>
                </a:cubicBezTo>
                <a:cubicBezTo>
                  <a:pt x="4574" y="370"/>
                  <a:pt x="4584" y="396"/>
                  <a:pt x="4584" y="425"/>
                </a:cubicBezTo>
                <a:close/>
                <a:moveTo>
                  <a:pt x="4950" y="386"/>
                </a:moveTo>
                <a:cubicBezTo>
                  <a:pt x="4689" y="386"/>
                  <a:pt x="4689" y="386"/>
                  <a:pt x="4689" y="386"/>
                </a:cubicBezTo>
                <a:cubicBezTo>
                  <a:pt x="4690" y="428"/>
                  <a:pt x="4701" y="460"/>
                  <a:pt x="4722" y="482"/>
                </a:cubicBezTo>
                <a:cubicBezTo>
                  <a:pt x="4743" y="504"/>
                  <a:pt x="4772" y="515"/>
                  <a:pt x="4809" y="515"/>
                </a:cubicBezTo>
                <a:cubicBezTo>
                  <a:pt x="4851" y="515"/>
                  <a:pt x="4890" y="501"/>
                  <a:pt x="4924" y="474"/>
                </a:cubicBezTo>
                <a:cubicBezTo>
                  <a:pt x="4924" y="530"/>
                  <a:pt x="4924" y="530"/>
                  <a:pt x="4924" y="530"/>
                </a:cubicBezTo>
                <a:cubicBezTo>
                  <a:pt x="4892" y="553"/>
                  <a:pt x="4849" y="565"/>
                  <a:pt x="4795" y="565"/>
                </a:cubicBezTo>
                <a:cubicBezTo>
                  <a:pt x="4743" y="565"/>
                  <a:pt x="4701" y="548"/>
                  <a:pt x="4672" y="514"/>
                </a:cubicBezTo>
                <a:cubicBezTo>
                  <a:pt x="4642" y="480"/>
                  <a:pt x="4627" y="433"/>
                  <a:pt x="4627" y="373"/>
                </a:cubicBezTo>
                <a:cubicBezTo>
                  <a:pt x="4627" y="336"/>
                  <a:pt x="4635" y="303"/>
                  <a:pt x="4649" y="272"/>
                </a:cubicBezTo>
                <a:cubicBezTo>
                  <a:pt x="4664" y="242"/>
                  <a:pt x="4685" y="219"/>
                  <a:pt x="4711" y="202"/>
                </a:cubicBezTo>
                <a:cubicBezTo>
                  <a:pt x="4737" y="185"/>
                  <a:pt x="4766" y="177"/>
                  <a:pt x="4798" y="177"/>
                </a:cubicBezTo>
                <a:cubicBezTo>
                  <a:pt x="4845" y="177"/>
                  <a:pt x="4883" y="193"/>
                  <a:pt x="4910" y="224"/>
                </a:cubicBezTo>
                <a:cubicBezTo>
                  <a:pt x="4937" y="255"/>
                  <a:pt x="4950" y="299"/>
                  <a:pt x="4950" y="355"/>
                </a:cubicBezTo>
                <a:lnTo>
                  <a:pt x="4950" y="386"/>
                </a:lnTo>
                <a:close/>
                <a:moveTo>
                  <a:pt x="4889" y="336"/>
                </a:moveTo>
                <a:cubicBezTo>
                  <a:pt x="4889" y="302"/>
                  <a:pt x="4881" y="275"/>
                  <a:pt x="4865" y="256"/>
                </a:cubicBezTo>
                <a:cubicBezTo>
                  <a:pt x="4849" y="237"/>
                  <a:pt x="4826" y="228"/>
                  <a:pt x="4797" y="228"/>
                </a:cubicBezTo>
                <a:cubicBezTo>
                  <a:pt x="4769" y="228"/>
                  <a:pt x="4746" y="237"/>
                  <a:pt x="4726" y="257"/>
                </a:cubicBezTo>
                <a:cubicBezTo>
                  <a:pt x="4707" y="277"/>
                  <a:pt x="4694" y="303"/>
                  <a:pt x="4689" y="336"/>
                </a:cubicBezTo>
                <a:lnTo>
                  <a:pt x="4889" y="336"/>
                </a:lnTo>
                <a:close/>
                <a:moveTo>
                  <a:pt x="5206" y="246"/>
                </a:moveTo>
                <a:cubicBezTo>
                  <a:pt x="5196" y="238"/>
                  <a:pt x="5181" y="234"/>
                  <a:pt x="5161" y="234"/>
                </a:cubicBezTo>
                <a:cubicBezTo>
                  <a:pt x="5135" y="234"/>
                  <a:pt x="5114" y="246"/>
                  <a:pt x="5097" y="271"/>
                </a:cubicBezTo>
                <a:cubicBezTo>
                  <a:pt x="5081" y="296"/>
                  <a:pt x="5073" y="328"/>
                  <a:pt x="5073" y="368"/>
                </a:cubicBezTo>
                <a:cubicBezTo>
                  <a:pt x="5073" y="556"/>
                  <a:pt x="5073" y="556"/>
                  <a:pt x="5073" y="556"/>
                </a:cubicBezTo>
                <a:cubicBezTo>
                  <a:pt x="5013" y="556"/>
                  <a:pt x="5013" y="556"/>
                  <a:pt x="5013" y="556"/>
                </a:cubicBezTo>
                <a:cubicBezTo>
                  <a:pt x="5013" y="186"/>
                  <a:pt x="5013" y="186"/>
                  <a:pt x="5013" y="186"/>
                </a:cubicBezTo>
                <a:cubicBezTo>
                  <a:pt x="5073" y="186"/>
                  <a:pt x="5073" y="186"/>
                  <a:pt x="5073" y="186"/>
                </a:cubicBezTo>
                <a:cubicBezTo>
                  <a:pt x="5073" y="262"/>
                  <a:pt x="5073" y="262"/>
                  <a:pt x="5073" y="262"/>
                </a:cubicBezTo>
                <a:cubicBezTo>
                  <a:pt x="5074" y="262"/>
                  <a:pt x="5074" y="262"/>
                  <a:pt x="5074" y="262"/>
                </a:cubicBezTo>
                <a:cubicBezTo>
                  <a:pt x="5082" y="237"/>
                  <a:pt x="5095" y="217"/>
                  <a:pt x="5112" y="202"/>
                </a:cubicBezTo>
                <a:cubicBezTo>
                  <a:pt x="5129" y="187"/>
                  <a:pt x="5149" y="180"/>
                  <a:pt x="5171" y="180"/>
                </a:cubicBezTo>
                <a:cubicBezTo>
                  <a:pt x="5186" y="180"/>
                  <a:pt x="5198" y="181"/>
                  <a:pt x="5206" y="185"/>
                </a:cubicBezTo>
                <a:lnTo>
                  <a:pt x="5206" y="246"/>
                </a:lnTo>
                <a:close/>
                <a:moveTo>
                  <a:pt x="5568" y="186"/>
                </a:moveTo>
                <a:cubicBezTo>
                  <a:pt x="5421" y="556"/>
                  <a:pt x="5421" y="556"/>
                  <a:pt x="5421" y="556"/>
                </a:cubicBezTo>
                <a:cubicBezTo>
                  <a:pt x="5362" y="556"/>
                  <a:pt x="5362" y="556"/>
                  <a:pt x="5362" y="556"/>
                </a:cubicBezTo>
                <a:cubicBezTo>
                  <a:pt x="5222" y="186"/>
                  <a:pt x="5222" y="186"/>
                  <a:pt x="5222" y="186"/>
                </a:cubicBezTo>
                <a:cubicBezTo>
                  <a:pt x="5288" y="186"/>
                  <a:pt x="5288" y="186"/>
                  <a:pt x="5288" y="186"/>
                </a:cubicBezTo>
                <a:cubicBezTo>
                  <a:pt x="5394" y="489"/>
                  <a:pt x="5394" y="489"/>
                  <a:pt x="5394" y="489"/>
                </a:cubicBezTo>
                <a:cubicBezTo>
                  <a:pt x="5395" y="489"/>
                  <a:pt x="5395" y="489"/>
                  <a:pt x="5395" y="489"/>
                </a:cubicBezTo>
                <a:cubicBezTo>
                  <a:pt x="5506" y="186"/>
                  <a:pt x="5506" y="186"/>
                  <a:pt x="5506" y="186"/>
                </a:cubicBezTo>
                <a:lnTo>
                  <a:pt x="5568" y="186"/>
                </a:lnTo>
                <a:close/>
                <a:moveTo>
                  <a:pt x="5903" y="386"/>
                </a:moveTo>
                <a:cubicBezTo>
                  <a:pt x="5642" y="386"/>
                  <a:pt x="5642" y="386"/>
                  <a:pt x="5642" y="386"/>
                </a:cubicBezTo>
                <a:cubicBezTo>
                  <a:pt x="5643" y="428"/>
                  <a:pt x="5654" y="460"/>
                  <a:pt x="5675" y="482"/>
                </a:cubicBezTo>
                <a:cubicBezTo>
                  <a:pt x="5696" y="504"/>
                  <a:pt x="5725" y="515"/>
                  <a:pt x="5762" y="515"/>
                </a:cubicBezTo>
                <a:cubicBezTo>
                  <a:pt x="5804" y="515"/>
                  <a:pt x="5843" y="501"/>
                  <a:pt x="5877" y="474"/>
                </a:cubicBezTo>
                <a:cubicBezTo>
                  <a:pt x="5877" y="530"/>
                  <a:pt x="5877" y="530"/>
                  <a:pt x="5877" y="530"/>
                </a:cubicBezTo>
                <a:cubicBezTo>
                  <a:pt x="5845" y="553"/>
                  <a:pt x="5802" y="565"/>
                  <a:pt x="5748" y="565"/>
                </a:cubicBezTo>
                <a:cubicBezTo>
                  <a:pt x="5696" y="565"/>
                  <a:pt x="5654" y="548"/>
                  <a:pt x="5625" y="514"/>
                </a:cubicBezTo>
                <a:cubicBezTo>
                  <a:pt x="5595" y="480"/>
                  <a:pt x="5580" y="433"/>
                  <a:pt x="5580" y="373"/>
                </a:cubicBezTo>
                <a:cubicBezTo>
                  <a:pt x="5580" y="336"/>
                  <a:pt x="5588" y="303"/>
                  <a:pt x="5602" y="272"/>
                </a:cubicBezTo>
                <a:cubicBezTo>
                  <a:pt x="5617" y="242"/>
                  <a:pt x="5638" y="219"/>
                  <a:pt x="5664" y="202"/>
                </a:cubicBezTo>
                <a:cubicBezTo>
                  <a:pt x="5690" y="185"/>
                  <a:pt x="5719" y="177"/>
                  <a:pt x="5751" y="177"/>
                </a:cubicBezTo>
                <a:cubicBezTo>
                  <a:pt x="5799" y="177"/>
                  <a:pt x="5836" y="193"/>
                  <a:pt x="5863" y="224"/>
                </a:cubicBezTo>
                <a:cubicBezTo>
                  <a:pt x="5890" y="255"/>
                  <a:pt x="5903" y="299"/>
                  <a:pt x="5903" y="355"/>
                </a:cubicBezTo>
                <a:lnTo>
                  <a:pt x="5903" y="386"/>
                </a:lnTo>
                <a:close/>
                <a:moveTo>
                  <a:pt x="5842" y="336"/>
                </a:moveTo>
                <a:cubicBezTo>
                  <a:pt x="5842" y="302"/>
                  <a:pt x="5834" y="275"/>
                  <a:pt x="5818" y="256"/>
                </a:cubicBezTo>
                <a:cubicBezTo>
                  <a:pt x="5802" y="237"/>
                  <a:pt x="5779" y="228"/>
                  <a:pt x="5750" y="228"/>
                </a:cubicBezTo>
                <a:cubicBezTo>
                  <a:pt x="5722" y="228"/>
                  <a:pt x="5699" y="237"/>
                  <a:pt x="5679" y="257"/>
                </a:cubicBezTo>
                <a:cubicBezTo>
                  <a:pt x="5660" y="277"/>
                  <a:pt x="5647" y="303"/>
                  <a:pt x="5642" y="336"/>
                </a:cubicBezTo>
                <a:lnTo>
                  <a:pt x="5842" y="336"/>
                </a:lnTo>
                <a:close/>
                <a:moveTo>
                  <a:pt x="6159" y="246"/>
                </a:moveTo>
                <a:cubicBezTo>
                  <a:pt x="6149" y="238"/>
                  <a:pt x="6134" y="234"/>
                  <a:pt x="6114" y="234"/>
                </a:cubicBezTo>
                <a:cubicBezTo>
                  <a:pt x="6088" y="234"/>
                  <a:pt x="6067" y="246"/>
                  <a:pt x="6050" y="271"/>
                </a:cubicBezTo>
                <a:cubicBezTo>
                  <a:pt x="6034" y="296"/>
                  <a:pt x="6026" y="328"/>
                  <a:pt x="6026" y="368"/>
                </a:cubicBezTo>
                <a:cubicBezTo>
                  <a:pt x="6026" y="556"/>
                  <a:pt x="6026" y="556"/>
                  <a:pt x="6026" y="556"/>
                </a:cubicBezTo>
                <a:cubicBezTo>
                  <a:pt x="5966" y="556"/>
                  <a:pt x="5966" y="556"/>
                  <a:pt x="5966" y="556"/>
                </a:cubicBezTo>
                <a:cubicBezTo>
                  <a:pt x="5966" y="186"/>
                  <a:pt x="5966" y="186"/>
                  <a:pt x="5966" y="186"/>
                </a:cubicBezTo>
                <a:cubicBezTo>
                  <a:pt x="6026" y="186"/>
                  <a:pt x="6026" y="186"/>
                  <a:pt x="6026" y="186"/>
                </a:cubicBezTo>
                <a:cubicBezTo>
                  <a:pt x="6026" y="262"/>
                  <a:pt x="6026" y="262"/>
                  <a:pt x="6026" y="262"/>
                </a:cubicBezTo>
                <a:cubicBezTo>
                  <a:pt x="6027" y="262"/>
                  <a:pt x="6027" y="262"/>
                  <a:pt x="6027" y="262"/>
                </a:cubicBezTo>
                <a:cubicBezTo>
                  <a:pt x="6035" y="237"/>
                  <a:pt x="6048" y="217"/>
                  <a:pt x="6065" y="202"/>
                </a:cubicBezTo>
                <a:cubicBezTo>
                  <a:pt x="6082" y="187"/>
                  <a:pt x="6102" y="180"/>
                  <a:pt x="6124" y="180"/>
                </a:cubicBezTo>
                <a:cubicBezTo>
                  <a:pt x="6139" y="180"/>
                  <a:pt x="6151" y="181"/>
                  <a:pt x="6159" y="185"/>
                </a:cubicBezTo>
                <a:lnTo>
                  <a:pt x="6159" y="246"/>
                </a:lnTo>
                <a:close/>
              </a:path>
            </a:pathLst>
          </a:custGeom>
          <a:solidFill>
            <a:srgbClr val="FFFFFF"/>
          </a:solidFill>
          <a:ln>
            <a:noFill/>
          </a:ln>
          <a:extLst/>
        </p:spPr>
        <p:txBody>
          <a:bodyPr vert="horz" wrap="square" lIns="93247" tIns="46623" rIns="93247" bIns="46623" numCol="1" anchor="t" anchorCtr="0" compatLnSpc="1">
            <a:prstTxWarp prst="textNoShape">
              <a:avLst/>
            </a:prstTxWarp>
          </a:bodyPr>
          <a:lstStyle/>
          <a:p>
            <a:pPr defTabSz="932563"/>
            <a:endParaRPr lang="en-US" sz="1836">
              <a:solidFill>
                <a:srgbClr val="505050"/>
              </a:solidFill>
              <a:latin typeface="Calibri"/>
            </a:endParaRPr>
          </a:p>
        </p:txBody>
      </p:sp>
      <p:sp>
        <p:nvSpPr>
          <p:cNvPr id="94" name="Freeform 5"/>
          <p:cNvSpPr>
            <a:spLocks noChangeAspect="1" noEditPoints="1"/>
          </p:cNvSpPr>
          <p:nvPr/>
        </p:nvSpPr>
        <p:spPr bwMode="black">
          <a:xfrm>
            <a:off x="3628420" y="5803601"/>
            <a:ext cx="1041063" cy="133650"/>
          </a:xfrm>
          <a:custGeom>
            <a:avLst/>
            <a:gdLst>
              <a:gd name="T0" fmla="*/ 329 w 686"/>
              <a:gd name="T1" fmla="*/ 56 h 86"/>
              <a:gd name="T2" fmla="*/ 264 w 686"/>
              <a:gd name="T3" fmla="*/ 86 h 86"/>
              <a:gd name="T4" fmla="*/ 296 w 686"/>
              <a:gd name="T5" fmla="*/ 6 h 86"/>
              <a:gd name="T6" fmla="*/ 316 w 686"/>
              <a:gd name="T7" fmla="*/ 6 h 86"/>
              <a:gd name="T8" fmla="*/ 348 w 686"/>
              <a:gd name="T9" fmla="*/ 86 h 86"/>
              <a:gd name="T10" fmla="*/ 295 w 686"/>
              <a:gd name="T11" fmla="*/ 71 h 86"/>
              <a:gd name="T12" fmla="*/ 486 w 686"/>
              <a:gd name="T13" fmla="*/ 71 h 86"/>
              <a:gd name="T14" fmla="*/ 470 w 686"/>
              <a:gd name="T15" fmla="*/ 1 h 86"/>
              <a:gd name="T16" fmla="*/ 472 w 686"/>
              <a:gd name="T17" fmla="*/ 84 h 86"/>
              <a:gd name="T18" fmla="*/ 553 w 686"/>
              <a:gd name="T19" fmla="*/ 86 h 86"/>
              <a:gd name="T20" fmla="*/ 486 w 686"/>
              <a:gd name="T21" fmla="*/ 71 h 86"/>
              <a:gd name="T22" fmla="*/ 244 w 686"/>
              <a:gd name="T23" fmla="*/ 30 h 86"/>
              <a:gd name="T24" fmla="*/ 143 w 686"/>
              <a:gd name="T25" fmla="*/ 1 h 86"/>
              <a:gd name="T26" fmla="*/ 160 w 686"/>
              <a:gd name="T27" fmla="*/ 86 h 86"/>
              <a:gd name="T28" fmla="*/ 214 w 686"/>
              <a:gd name="T29" fmla="*/ 16 h 86"/>
              <a:gd name="T30" fmla="*/ 214 w 686"/>
              <a:gd name="T31" fmla="*/ 44 h 86"/>
              <a:gd name="T32" fmla="*/ 216 w 686"/>
              <a:gd name="T33" fmla="*/ 86 h 86"/>
              <a:gd name="T34" fmla="*/ 207 w 686"/>
              <a:gd name="T35" fmla="*/ 59 h 86"/>
              <a:gd name="T36" fmla="*/ 42 w 686"/>
              <a:gd name="T37" fmla="*/ 86 h 86"/>
              <a:gd name="T38" fmla="*/ 42 w 686"/>
              <a:gd name="T39" fmla="*/ 1 h 86"/>
              <a:gd name="T40" fmla="*/ 134 w 686"/>
              <a:gd name="T41" fmla="*/ 44 h 86"/>
              <a:gd name="T42" fmla="*/ 42 w 686"/>
              <a:gd name="T43" fmla="*/ 86 h 86"/>
              <a:gd name="T44" fmla="*/ 118 w 686"/>
              <a:gd name="T45" fmla="*/ 44 h 86"/>
              <a:gd name="T46" fmla="*/ 43 w 686"/>
              <a:gd name="T47" fmla="*/ 16 h 86"/>
              <a:gd name="T48" fmla="*/ 43 w 686"/>
              <a:gd name="T49" fmla="*/ 71 h 86"/>
              <a:gd name="T50" fmla="*/ 402 w 686"/>
              <a:gd name="T51" fmla="*/ 86 h 86"/>
              <a:gd name="T52" fmla="*/ 402 w 686"/>
              <a:gd name="T53" fmla="*/ 1 h 86"/>
              <a:gd name="T54" fmla="*/ 451 w 686"/>
              <a:gd name="T55" fmla="*/ 16 h 86"/>
              <a:gd name="T56" fmla="*/ 375 w 686"/>
              <a:gd name="T57" fmla="*/ 44 h 86"/>
              <a:gd name="T58" fmla="*/ 462 w 686"/>
              <a:gd name="T59" fmla="*/ 71 h 86"/>
              <a:gd name="T60" fmla="*/ 402 w 686"/>
              <a:gd name="T61" fmla="*/ 86 h 86"/>
              <a:gd name="T62" fmla="*/ 576 w 686"/>
              <a:gd name="T63" fmla="*/ 51 h 86"/>
              <a:gd name="T64" fmla="*/ 656 w 686"/>
              <a:gd name="T65" fmla="*/ 36 h 86"/>
              <a:gd name="T66" fmla="*/ 602 w 686"/>
              <a:gd name="T67" fmla="*/ 16 h 86"/>
              <a:gd name="T68" fmla="*/ 660 w 686"/>
              <a:gd name="T69" fmla="*/ 1 h 86"/>
              <a:gd name="T70" fmla="*/ 559 w 686"/>
              <a:gd name="T71" fmla="*/ 44 h 86"/>
              <a:gd name="T72" fmla="*/ 652 w 686"/>
              <a:gd name="T73" fmla="*/ 86 h 86"/>
              <a:gd name="T74" fmla="*/ 602 w 686"/>
              <a:gd name="T75" fmla="*/ 71 h 86"/>
              <a:gd name="T76" fmla="*/ 676 w 686"/>
              <a:gd name="T77" fmla="*/ 3 h 86"/>
              <a:gd name="T78" fmla="*/ 676 w 686"/>
              <a:gd name="T79" fmla="*/ 18 h 86"/>
              <a:gd name="T80" fmla="*/ 676 w 686"/>
              <a:gd name="T81" fmla="*/ 20 h 86"/>
              <a:gd name="T82" fmla="*/ 676 w 686"/>
              <a:gd name="T83" fmla="*/ 1 h 86"/>
              <a:gd name="T84" fmla="*/ 676 w 686"/>
              <a:gd name="T85" fmla="*/ 20 h 86"/>
              <a:gd name="T86" fmla="*/ 678 w 686"/>
              <a:gd name="T87" fmla="*/ 5 h 86"/>
              <a:gd name="T88" fmla="*/ 680 w 686"/>
              <a:gd name="T89" fmla="*/ 9 h 86"/>
              <a:gd name="T90" fmla="*/ 678 w 686"/>
              <a:gd name="T91" fmla="*/ 11 h 86"/>
              <a:gd name="T92" fmla="*/ 679 w 686"/>
              <a:gd name="T93" fmla="*/ 15 h 86"/>
              <a:gd name="T94" fmla="*/ 675 w 686"/>
              <a:gd name="T95" fmla="*/ 11 h 86"/>
              <a:gd name="T96" fmla="*/ 673 w 686"/>
              <a:gd name="T97" fmla="*/ 15 h 86"/>
              <a:gd name="T98" fmla="*/ 676 w 686"/>
              <a:gd name="T99" fmla="*/ 5 h 86"/>
              <a:gd name="T100" fmla="*/ 678 w 686"/>
              <a:gd name="T101" fmla="*/ 9 h 86"/>
              <a:gd name="T102" fmla="*/ 677 w 686"/>
              <a:gd name="T103" fmla="*/ 7 h 86"/>
              <a:gd name="T104" fmla="*/ 675 w 686"/>
              <a:gd name="T105" fmla="*/ 6 h 86"/>
              <a:gd name="T106" fmla="*/ 676 w 686"/>
              <a:gd name="T107"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6" h="86">
                <a:moveTo>
                  <a:pt x="285" y="56"/>
                </a:moveTo>
                <a:cubicBezTo>
                  <a:pt x="329" y="56"/>
                  <a:pt x="329" y="56"/>
                  <a:pt x="329" y="56"/>
                </a:cubicBezTo>
                <a:cubicBezTo>
                  <a:pt x="306" y="19"/>
                  <a:pt x="306" y="19"/>
                  <a:pt x="306" y="19"/>
                </a:cubicBezTo>
                <a:cubicBezTo>
                  <a:pt x="264" y="86"/>
                  <a:pt x="264" y="86"/>
                  <a:pt x="264" y="86"/>
                </a:cubicBezTo>
                <a:cubicBezTo>
                  <a:pt x="244" y="86"/>
                  <a:pt x="244" y="86"/>
                  <a:pt x="244" y="86"/>
                </a:cubicBezTo>
                <a:cubicBezTo>
                  <a:pt x="296" y="6"/>
                  <a:pt x="296" y="6"/>
                  <a:pt x="296" y="6"/>
                </a:cubicBezTo>
                <a:cubicBezTo>
                  <a:pt x="298" y="2"/>
                  <a:pt x="302" y="0"/>
                  <a:pt x="306" y="0"/>
                </a:cubicBezTo>
                <a:cubicBezTo>
                  <a:pt x="310" y="0"/>
                  <a:pt x="314" y="2"/>
                  <a:pt x="316" y="6"/>
                </a:cubicBezTo>
                <a:cubicBezTo>
                  <a:pt x="368" y="86"/>
                  <a:pt x="368" y="86"/>
                  <a:pt x="368" y="86"/>
                </a:cubicBezTo>
                <a:cubicBezTo>
                  <a:pt x="348" y="86"/>
                  <a:pt x="348" y="86"/>
                  <a:pt x="348" y="86"/>
                </a:cubicBezTo>
                <a:cubicBezTo>
                  <a:pt x="339" y="71"/>
                  <a:pt x="339" y="71"/>
                  <a:pt x="339" y="71"/>
                </a:cubicBezTo>
                <a:cubicBezTo>
                  <a:pt x="295" y="71"/>
                  <a:pt x="295" y="71"/>
                  <a:pt x="295" y="71"/>
                </a:cubicBezTo>
                <a:cubicBezTo>
                  <a:pt x="285" y="56"/>
                  <a:pt x="285" y="56"/>
                  <a:pt x="285" y="56"/>
                </a:cubicBezTo>
                <a:close/>
                <a:moveTo>
                  <a:pt x="486" y="71"/>
                </a:moveTo>
                <a:cubicBezTo>
                  <a:pt x="486" y="1"/>
                  <a:pt x="486" y="1"/>
                  <a:pt x="486" y="1"/>
                </a:cubicBezTo>
                <a:cubicBezTo>
                  <a:pt x="470" y="1"/>
                  <a:pt x="470" y="1"/>
                  <a:pt x="470" y="1"/>
                </a:cubicBezTo>
                <a:cubicBezTo>
                  <a:pt x="470" y="78"/>
                  <a:pt x="470" y="78"/>
                  <a:pt x="470" y="78"/>
                </a:cubicBezTo>
                <a:cubicBezTo>
                  <a:pt x="470" y="80"/>
                  <a:pt x="470" y="82"/>
                  <a:pt x="472" y="84"/>
                </a:cubicBezTo>
                <a:cubicBezTo>
                  <a:pt x="474" y="86"/>
                  <a:pt x="476" y="86"/>
                  <a:pt x="478" y="86"/>
                </a:cubicBezTo>
                <a:cubicBezTo>
                  <a:pt x="553" y="86"/>
                  <a:pt x="553" y="86"/>
                  <a:pt x="553" y="86"/>
                </a:cubicBezTo>
                <a:cubicBezTo>
                  <a:pt x="562" y="71"/>
                  <a:pt x="562" y="71"/>
                  <a:pt x="562" y="71"/>
                </a:cubicBezTo>
                <a:cubicBezTo>
                  <a:pt x="486" y="71"/>
                  <a:pt x="486" y="71"/>
                  <a:pt x="486" y="71"/>
                </a:cubicBezTo>
                <a:close/>
                <a:moveTo>
                  <a:pt x="215" y="59"/>
                </a:moveTo>
                <a:cubicBezTo>
                  <a:pt x="231" y="59"/>
                  <a:pt x="244" y="46"/>
                  <a:pt x="244" y="30"/>
                </a:cubicBezTo>
                <a:cubicBezTo>
                  <a:pt x="244" y="14"/>
                  <a:pt x="231" y="1"/>
                  <a:pt x="215" y="1"/>
                </a:cubicBezTo>
                <a:cubicBezTo>
                  <a:pt x="143" y="1"/>
                  <a:pt x="143" y="1"/>
                  <a:pt x="143" y="1"/>
                </a:cubicBezTo>
                <a:cubicBezTo>
                  <a:pt x="143" y="86"/>
                  <a:pt x="143" y="86"/>
                  <a:pt x="143" y="86"/>
                </a:cubicBezTo>
                <a:cubicBezTo>
                  <a:pt x="160" y="86"/>
                  <a:pt x="160" y="86"/>
                  <a:pt x="160" y="86"/>
                </a:cubicBezTo>
                <a:cubicBezTo>
                  <a:pt x="160" y="16"/>
                  <a:pt x="160" y="16"/>
                  <a:pt x="160" y="16"/>
                </a:cubicBezTo>
                <a:cubicBezTo>
                  <a:pt x="214" y="16"/>
                  <a:pt x="214" y="16"/>
                  <a:pt x="214" y="16"/>
                </a:cubicBezTo>
                <a:cubicBezTo>
                  <a:pt x="221" y="16"/>
                  <a:pt x="228" y="22"/>
                  <a:pt x="228" y="30"/>
                </a:cubicBezTo>
                <a:cubicBezTo>
                  <a:pt x="228" y="38"/>
                  <a:pt x="221" y="44"/>
                  <a:pt x="214" y="44"/>
                </a:cubicBezTo>
                <a:cubicBezTo>
                  <a:pt x="168" y="44"/>
                  <a:pt x="168" y="44"/>
                  <a:pt x="168" y="44"/>
                </a:cubicBezTo>
                <a:cubicBezTo>
                  <a:pt x="216" y="86"/>
                  <a:pt x="216" y="86"/>
                  <a:pt x="216" y="86"/>
                </a:cubicBezTo>
                <a:cubicBezTo>
                  <a:pt x="240" y="86"/>
                  <a:pt x="240" y="86"/>
                  <a:pt x="240" y="86"/>
                </a:cubicBezTo>
                <a:cubicBezTo>
                  <a:pt x="207" y="59"/>
                  <a:pt x="207" y="59"/>
                  <a:pt x="207" y="59"/>
                </a:cubicBezTo>
                <a:cubicBezTo>
                  <a:pt x="215" y="59"/>
                  <a:pt x="215" y="59"/>
                  <a:pt x="215" y="59"/>
                </a:cubicBezTo>
                <a:close/>
                <a:moveTo>
                  <a:pt x="42" y="86"/>
                </a:moveTo>
                <a:cubicBezTo>
                  <a:pt x="19" y="86"/>
                  <a:pt x="0" y="67"/>
                  <a:pt x="0" y="44"/>
                </a:cubicBezTo>
                <a:cubicBezTo>
                  <a:pt x="0" y="20"/>
                  <a:pt x="19" y="1"/>
                  <a:pt x="42" y="1"/>
                </a:cubicBezTo>
                <a:cubicBezTo>
                  <a:pt x="92" y="1"/>
                  <a:pt x="92" y="1"/>
                  <a:pt x="92" y="1"/>
                </a:cubicBezTo>
                <a:cubicBezTo>
                  <a:pt x="115" y="1"/>
                  <a:pt x="134" y="20"/>
                  <a:pt x="134" y="44"/>
                </a:cubicBezTo>
                <a:cubicBezTo>
                  <a:pt x="134" y="67"/>
                  <a:pt x="115" y="86"/>
                  <a:pt x="92" y="86"/>
                </a:cubicBezTo>
                <a:cubicBezTo>
                  <a:pt x="42" y="86"/>
                  <a:pt x="42" y="86"/>
                  <a:pt x="42" y="86"/>
                </a:cubicBezTo>
                <a:close/>
                <a:moveTo>
                  <a:pt x="91" y="71"/>
                </a:moveTo>
                <a:cubicBezTo>
                  <a:pt x="106" y="71"/>
                  <a:pt x="118" y="59"/>
                  <a:pt x="118" y="44"/>
                </a:cubicBezTo>
                <a:cubicBezTo>
                  <a:pt x="118" y="29"/>
                  <a:pt x="106" y="16"/>
                  <a:pt x="91" y="16"/>
                </a:cubicBezTo>
                <a:cubicBezTo>
                  <a:pt x="43" y="16"/>
                  <a:pt x="43" y="16"/>
                  <a:pt x="43" y="16"/>
                </a:cubicBezTo>
                <a:cubicBezTo>
                  <a:pt x="28" y="16"/>
                  <a:pt x="16" y="29"/>
                  <a:pt x="16" y="44"/>
                </a:cubicBezTo>
                <a:cubicBezTo>
                  <a:pt x="16" y="59"/>
                  <a:pt x="28" y="71"/>
                  <a:pt x="43" y="71"/>
                </a:cubicBezTo>
                <a:cubicBezTo>
                  <a:pt x="91" y="71"/>
                  <a:pt x="91" y="71"/>
                  <a:pt x="91" y="71"/>
                </a:cubicBezTo>
                <a:close/>
                <a:moveTo>
                  <a:pt x="402" y="86"/>
                </a:moveTo>
                <a:cubicBezTo>
                  <a:pt x="378" y="86"/>
                  <a:pt x="359" y="67"/>
                  <a:pt x="359" y="44"/>
                </a:cubicBezTo>
                <a:cubicBezTo>
                  <a:pt x="359" y="20"/>
                  <a:pt x="378" y="1"/>
                  <a:pt x="402" y="1"/>
                </a:cubicBezTo>
                <a:cubicBezTo>
                  <a:pt x="461" y="1"/>
                  <a:pt x="461" y="1"/>
                  <a:pt x="461" y="1"/>
                </a:cubicBezTo>
                <a:cubicBezTo>
                  <a:pt x="451" y="16"/>
                  <a:pt x="451" y="16"/>
                  <a:pt x="451" y="16"/>
                </a:cubicBezTo>
                <a:cubicBezTo>
                  <a:pt x="403" y="16"/>
                  <a:pt x="403" y="16"/>
                  <a:pt x="403" y="16"/>
                </a:cubicBezTo>
                <a:cubicBezTo>
                  <a:pt x="388" y="16"/>
                  <a:pt x="375" y="29"/>
                  <a:pt x="375" y="44"/>
                </a:cubicBezTo>
                <a:cubicBezTo>
                  <a:pt x="375" y="59"/>
                  <a:pt x="388" y="71"/>
                  <a:pt x="403" y="71"/>
                </a:cubicBezTo>
                <a:cubicBezTo>
                  <a:pt x="462" y="71"/>
                  <a:pt x="462" y="71"/>
                  <a:pt x="462" y="71"/>
                </a:cubicBezTo>
                <a:cubicBezTo>
                  <a:pt x="452" y="86"/>
                  <a:pt x="452" y="86"/>
                  <a:pt x="452" y="86"/>
                </a:cubicBezTo>
                <a:cubicBezTo>
                  <a:pt x="402" y="86"/>
                  <a:pt x="402" y="86"/>
                  <a:pt x="402" y="86"/>
                </a:cubicBezTo>
                <a:close/>
                <a:moveTo>
                  <a:pt x="602" y="71"/>
                </a:moveTo>
                <a:cubicBezTo>
                  <a:pt x="590" y="71"/>
                  <a:pt x="579" y="63"/>
                  <a:pt x="576" y="51"/>
                </a:cubicBezTo>
                <a:cubicBezTo>
                  <a:pt x="646" y="51"/>
                  <a:pt x="646" y="51"/>
                  <a:pt x="646" y="51"/>
                </a:cubicBezTo>
                <a:cubicBezTo>
                  <a:pt x="656" y="36"/>
                  <a:pt x="656" y="36"/>
                  <a:pt x="656" y="36"/>
                </a:cubicBezTo>
                <a:cubicBezTo>
                  <a:pt x="576" y="36"/>
                  <a:pt x="576" y="36"/>
                  <a:pt x="576" y="36"/>
                </a:cubicBezTo>
                <a:cubicBezTo>
                  <a:pt x="579" y="25"/>
                  <a:pt x="590" y="16"/>
                  <a:pt x="602" y="16"/>
                </a:cubicBezTo>
                <a:cubicBezTo>
                  <a:pt x="650" y="16"/>
                  <a:pt x="650" y="16"/>
                  <a:pt x="650" y="16"/>
                </a:cubicBezTo>
                <a:cubicBezTo>
                  <a:pt x="660" y="1"/>
                  <a:pt x="660" y="1"/>
                  <a:pt x="660" y="1"/>
                </a:cubicBezTo>
                <a:cubicBezTo>
                  <a:pt x="601" y="1"/>
                  <a:pt x="601" y="1"/>
                  <a:pt x="601" y="1"/>
                </a:cubicBezTo>
                <a:cubicBezTo>
                  <a:pt x="578" y="1"/>
                  <a:pt x="559" y="20"/>
                  <a:pt x="559" y="44"/>
                </a:cubicBezTo>
                <a:cubicBezTo>
                  <a:pt x="559" y="67"/>
                  <a:pt x="578" y="86"/>
                  <a:pt x="601" y="86"/>
                </a:cubicBezTo>
                <a:cubicBezTo>
                  <a:pt x="652" y="86"/>
                  <a:pt x="652" y="86"/>
                  <a:pt x="652" y="86"/>
                </a:cubicBezTo>
                <a:cubicBezTo>
                  <a:pt x="661" y="71"/>
                  <a:pt x="661" y="71"/>
                  <a:pt x="661" y="71"/>
                </a:cubicBezTo>
                <a:cubicBezTo>
                  <a:pt x="602" y="71"/>
                  <a:pt x="602" y="71"/>
                  <a:pt x="602" y="71"/>
                </a:cubicBezTo>
                <a:close/>
                <a:moveTo>
                  <a:pt x="669" y="10"/>
                </a:moveTo>
                <a:cubicBezTo>
                  <a:pt x="669" y="6"/>
                  <a:pt x="672" y="3"/>
                  <a:pt x="676" y="3"/>
                </a:cubicBezTo>
                <a:cubicBezTo>
                  <a:pt x="681" y="3"/>
                  <a:pt x="684" y="6"/>
                  <a:pt x="684" y="10"/>
                </a:cubicBezTo>
                <a:cubicBezTo>
                  <a:pt x="684" y="15"/>
                  <a:pt x="681" y="18"/>
                  <a:pt x="676" y="18"/>
                </a:cubicBezTo>
                <a:cubicBezTo>
                  <a:pt x="672" y="18"/>
                  <a:pt x="669" y="15"/>
                  <a:pt x="669" y="10"/>
                </a:cubicBezTo>
                <a:close/>
                <a:moveTo>
                  <a:pt x="676" y="20"/>
                </a:moveTo>
                <a:cubicBezTo>
                  <a:pt x="682" y="20"/>
                  <a:pt x="686" y="16"/>
                  <a:pt x="686" y="10"/>
                </a:cubicBezTo>
                <a:cubicBezTo>
                  <a:pt x="686" y="5"/>
                  <a:pt x="682" y="1"/>
                  <a:pt x="676" y="1"/>
                </a:cubicBezTo>
                <a:cubicBezTo>
                  <a:pt x="671" y="1"/>
                  <a:pt x="667" y="5"/>
                  <a:pt x="667" y="10"/>
                </a:cubicBezTo>
                <a:cubicBezTo>
                  <a:pt x="667" y="16"/>
                  <a:pt x="671" y="20"/>
                  <a:pt x="676" y="20"/>
                </a:cubicBezTo>
                <a:close/>
                <a:moveTo>
                  <a:pt x="676" y="5"/>
                </a:moveTo>
                <a:cubicBezTo>
                  <a:pt x="677" y="5"/>
                  <a:pt x="678" y="5"/>
                  <a:pt x="678" y="5"/>
                </a:cubicBezTo>
                <a:cubicBezTo>
                  <a:pt x="680" y="6"/>
                  <a:pt x="680" y="7"/>
                  <a:pt x="680" y="8"/>
                </a:cubicBezTo>
                <a:cubicBezTo>
                  <a:pt x="680" y="8"/>
                  <a:pt x="680" y="8"/>
                  <a:pt x="680" y="9"/>
                </a:cubicBezTo>
                <a:cubicBezTo>
                  <a:pt x="680" y="9"/>
                  <a:pt x="680" y="10"/>
                  <a:pt x="679" y="11"/>
                </a:cubicBezTo>
                <a:cubicBezTo>
                  <a:pt x="679" y="11"/>
                  <a:pt x="679" y="11"/>
                  <a:pt x="678" y="11"/>
                </a:cubicBezTo>
                <a:cubicBezTo>
                  <a:pt x="681" y="15"/>
                  <a:pt x="681" y="15"/>
                  <a:pt x="681" y="15"/>
                </a:cubicBezTo>
                <a:cubicBezTo>
                  <a:pt x="679" y="15"/>
                  <a:pt x="679" y="15"/>
                  <a:pt x="679" y="15"/>
                </a:cubicBezTo>
                <a:cubicBezTo>
                  <a:pt x="676" y="11"/>
                  <a:pt x="676" y="11"/>
                  <a:pt x="676" y="11"/>
                </a:cubicBezTo>
                <a:cubicBezTo>
                  <a:pt x="675" y="11"/>
                  <a:pt x="675" y="11"/>
                  <a:pt x="675" y="11"/>
                </a:cubicBezTo>
                <a:cubicBezTo>
                  <a:pt x="675" y="15"/>
                  <a:pt x="675" y="15"/>
                  <a:pt x="675" y="15"/>
                </a:cubicBezTo>
                <a:cubicBezTo>
                  <a:pt x="673" y="15"/>
                  <a:pt x="673" y="15"/>
                  <a:pt x="673" y="15"/>
                </a:cubicBezTo>
                <a:cubicBezTo>
                  <a:pt x="673" y="5"/>
                  <a:pt x="673" y="5"/>
                  <a:pt x="673" y="5"/>
                </a:cubicBezTo>
                <a:cubicBezTo>
                  <a:pt x="676" y="5"/>
                  <a:pt x="676" y="5"/>
                  <a:pt x="676" y="5"/>
                </a:cubicBezTo>
                <a:close/>
                <a:moveTo>
                  <a:pt x="676" y="10"/>
                </a:moveTo>
                <a:cubicBezTo>
                  <a:pt x="677" y="10"/>
                  <a:pt x="678" y="9"/>
                  <a:pt x="678" y="9"/>
                </a:cubicBezTo>
                <a:cubicBezTo>
                  <a:pt x="678" y="9"/>
                  <a:pt x="678" y="8"/>
                  <a:pt x="678" y="8"/>
                </a:cubicBezTo>
                <a:cubicBezTo>
                  <a:pt x="678" y="7"/>
                  <a:pt x="678" y="7"/>
                  <a:pt x="677" y="7"/>
                </a:cubicBezTo>
                <a:cubicBezTo>
                  <a:pt x="677" y="6"/>
                  <a:pt x="677" y="6"/>
                  <a:pt x="676" y="6"/>
                </a:cubicBezTo>
                <a:cubicBezTo>
                  <a:pt x="675" y="6"/>
                  <a:pt x="675" y="6"/>
                  <a:pt x="675" y="6"/>
                </a:cubicBezTo>
                <a:cubicBezTo>
                  <a:pt x="675" y="10"/>
                  <a:pt x="675" y="10"/>
                  <a:pt x="675" y="10"/>
                </a:cubicBezTo>
                <a:cubicBezTo>
                  <a:pt x="676" y="10"/>
                  <a:pt x="676" y="10"/>
                  <a:pt x="676" y="10"/>
                </a:cubicBezTo>
                <a:close/>
              </a:path>
            </a:pathLst>
          </a:custGeom>
          <a:solidFill>
            <a:sysClr val="window" lastClr="FFFFFF"/>
          </a:solidFill>
          <a:ln>
            <a:noFill/>
          </a:ln>
        </p:spPr>
        <p:txBody>
          <a:bodyPr vert="horz" wrap="square" lIns="93247" tIns="46623" rIns="93247" bIns="46623" numCol="1" anchor="t" anchorCtr="0" compatLnSpc="1">
            <a:prstTxWarp prst="textNoShape">
              <a:avLst/>
            </a:prstTxWarp>
          </a:bodyPr>
          <a:lstStyle/>
          <a:p>
            <a:pPr defTabSz="932563">
              <a:defRPr/>
            </a:pPr>
            <a:endParaRPr lang="en-US" sz="1836" kern="0">
              <a:solidFill>
                <a:srgbClr val="505050"/>
              </a:solidFill>
              <a:latin typeface="Calibri"/>
            </a:endParaRPr>
          </a:p>
        </p:txBody>
      </p:sp>
      <p:pic>
        <p:nvPicPr>
          <p:cNvPr id="95" name="Picture 94"/>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2114714" y="2334287"/>
            <a:ext cx="605298" cy="605298"/>
          </a:xfrm>
          <a:prstGeom prst="rect">
            <a:avLst/>
          </a:prstGeom>
        </p:spPr>
      </p:pic>
      <p:pic>
        <p:nvPicPr>
          <p:cNvPr id="96" name="Picture 95"/>
          <p:cNvPicPr>
            <a:picLocks noChangeAspect="1"/>
          </p:cNvPicPr>
          <p:nvPr/>
        </p:nvPicPr>
        <p:blipFill>
          <a:blip r:embed="rId28">
            <a:clrChange>
              <a:clrFrom>
                <a:srgbClr val="1A3688"/>
              </a:clrFrom>
              <a:clrTo>
                <a:srgbClr val="1A3688">
                  <a:alpha val="0"/>
                </a:srgbClr>
              </a:clrTo>
            </a:clrChange>
          </a:blip>
          <a:stretch>
            <a:fillRect/>
          </a:stretch>
        </p:blipFill>
        <p:spPr>
          <a:xfrm>
            <a:off x="1431075" y="2632458"/>
            <a:ext cx="571377" cy="452709"/>
          </a:xfrm>
          <a:prstGeom prst="rect">
            <a:avLst/>
          </a:prstGeom>
          <a:solidFill>
            <a:srgbClr val="00188F"/>
          </a:solidFill>
          <a:ln>
            <a:noFill/>
          </a:ln>
        </p:spPr>
      </p:pic>
    </p:spTree>
    <p:extLst>
      <p:ext uri="{BB962C8B-B14F-4D97-AF65-F5344CB8AC3E}">
        <p14:creationId xmlns:p14="http://schemas.microsoft.com/office/powerpoint/2010/main" val="4122953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6200000">
            <a:off x="-225388" y="6025888"/>
            <a:ext cx="988604" cy="523220"/>
          </a:xfrm>
          <a:prstGeom prst="rect">
            <a:avLst/>
          </a:prstGeom>
          <a:noFill/>
        </p:spPr>
        <p:txBody>
          <a:bodyPr wrap="none" rtlCol="0">
            <a:spAutoFit/>
          </a:bodyPr>
          <a:lstStyle/>
          <a:p>
            <a:pPr algn="ctr" defTabSz="932468"/>
            <a:r>
              <a:rPr lang="en-US" sz="1400" dirty="0" smtClean="0">
                <a:solidFill>
                  <a:srgbClr val="000000"/>
                </a:solidFill>
                <a:cs typeface="Segoe UI" panose="020B0502040204020203" pitchFamily="34" charset="0"/>
              </a:rPr>
              <a:t>Data</a:t>
            </a:r>
          </a:p>
          <a:p>
            <a:pPr algn="ctr" defTabSz="932468"/>
            <a:r>
              <a:rPr lang="en-US" sz="1400" dirty="0" smtClean="0">
                <a:solidFill>
                  <a:srgbClr val="000000"/>
                </a:solidFill>
                <a:cs typeface="Segoe UI" panose="020B0502040204020203" pitchFamily="34" charset="0"/>
              </a:rPr>
              <a:t>&amp; Storage</a:t>
            </a:r>
            <a:endParaRPr lang="en-US" sz="1400" dirty="0">
              <a:solidFill>
                <a:srgbClr val="000000"/>
              </a:solidFill>
              <a:cs typeface="Segoe UI" panose="020B0502040204020203" pitchFamily="34" charset="0"/>
            </a:endParaRPr>
          </a:p>
        </p:txBody>
      </p:sp>
      <p:sp>
        <p:nvSpPr>
          <p:cNvPr id="4" name="TextBox 3"/>
          <p:cNvSpPr txBox="1"/>
          <p:nvPr/>
        </p:nvSpPr>
        <p:spPr>
          <a:xfrm rot="16200000">
            <a:off x="-180563" y="3516072"/>
            <a:ext cx="933268" cy="523220"/>
          </a:xfrm>
          <a:prstGeom prst="rect">
            <a:avLst/>
          </a:prstGeom>
          <a:noFill/>
        </p:spPr>
        <p:txBody>
          <a:bodyPr wrap="none" rtlCol="0">
            <a:spAutoFit/>
          </a:bodyPr>
          <a:lstStyle/>
          <a:p>
            <a:pPr algn="ctr" defTabSz="932468"/>
            <a:r>
              <a:rPr lang="en-US" sz="1400" dirty="0" smtClean="0">
                <a:solidFill>
                  <a:srgbClr val="000000"/>
                </a:solidFill>
                <a:cs typeface="Segoe UI" panose="020B0502040204020203" pitchFamily="34" charset="0"/>
              </a:rPr>
              <a:t>Web</a:t>
            </a:r>
          </a:p>
          <a:p>
            <a:pPr algn="ctr" defTabSz="932468"/>
            <a:r>
              <a:rPr lang="en-US" sz="1400" dirty="0" smtClean="0">
                <a:solidFill>
                  <a:srgbClr val="000000"/>
                </a:solidFill>
                <a:cs typeface="Segoe UI" panose="020B0502040204020203" pitchFamily="34" charset="0"/>
              </a:rPr>
              <a:t>&amp; Mobile</a:t>
            </a:r>
            <a:endParaRPr lang="en-US" sz="1400" dirty="0">
              <a:solidFill>
                <a:srgbClr val="000000"/>
              </a:solidFill>
              <a:cs typeface="Segoe UI" panose="020B0502040204020203" pitchFamily="34" charset="0"/>
            </a:endParaRPr>
          </a:p>
        </p:txBody>
      </p:sp>
      <p:sp>
        <p:nvSpPr>
          <p:cNvPr id="5" name="TextBox 4"/>
          <p:cNvSpPr txBox="1"/>
          <p:nvPr/>
        </p:nvSpPr>
        <p:spPr>
          <a:xfrm rot="16200000">
            <a:off x="-160428" y="4898283"/>
            <a:ext cx="915827" cy="307777"/>
          </a:xfrm>
          <a:prstGeom prst="rect">
            <a:avLst/>
          </a:prstGeom>
          <a:noFill/>
        </p:spPr>
        <p:txBody>
          <a:bodyPr wrap="none" rtlCol="0">
            <a:spAutoFit/>
          </a:bodyPr>
          <a:lstStyle/>
          <a:p>
            <a:pPr algn="ctr" defTabSz="932468"/>
            <a:r>
              <a:rPr lang="en-US" sz="1400" dirty="0" smtClean="0">
                <a:solidFill>
                  <a:srgbClr val="000000"/>
                </a:solidFill>
                <a:cs typeface="Segoe UI" panose="020B0502040204020203" pitchFamily="34" charset="0"/>
              </a:rPr>
              <a:t>Compute</a:t>
            </a:r>
            <a:endParaRPr lang="en-US" sz="1400" dirty="0">
              <a:solidFill>
                <a:srgbClr val="000000"/>
              </a:solidFill>
              <a:cs typeface="Segoe UI" panose="020B0502040204020203" pitchFamily="34" charset="0"/>
            </a:endParaRPr>
          </a:p>
        </p:txBody>
      </p:sp>
      <p:sp>
        <p:nvSpPr>
          <p:cNvPr id="6" name="Rectangle 5"/>
          <p:cNvSpPr/>
          <p:nvPr/>
        </p:nvSpPr>
        <p:spPr>
          <a:xfrm>
            <a:off x="4641210" y="5851894"/>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SQL Database</a:t>
            </a:r>
            <a:endParaRPr lang="en-US" sz="1122" dirty="0">
              <a:solidFill>
                <a:srgbClr val="FFFFFF"/>
              </a:solidFill>
              <a:cs typeface="Segoe UI" panose="020B0502040204020203" pitchFamily="34" charset="0"/>
            </a:endParaRPr>
          </a:p>
        </p:txBody>
      </p:sp>
      <p:sp>
        <p:nvSpPr>
          <p:cNvPr id="7" name="Rectangle 6"/>
          <p:cNvSpPr/>
          <p:nvPr/>
        </p:nvSpPr>
        <p:spPr>
          <a:xfrm>
            <a:off x="602548" y="3346766"/>
            <a:ext cx="3850447" cy="898624"/>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App</a:t>
            </a:r>
          </a:p>
          <a:p>
            <a:pPr defTabSz="932468"/>
            <a:r>
              <a:rPr lang="en-US" sz="1122" dirty="0" smtClean="0">
                <a:solidFill>
                  <a:srgbClr val="FFFFFF"/>
                </a:solidFill>
                <a:cs typeface="Segoe UI" panose="020B0502040204020203" pitchFamily="34" charset="0"/>
              </a:rPr>
              <a:t>Service</a:t>
            </a:r>
            <a:endParaRPr lang="en-US" sz="1122" dirty="0">
              <a:solidFill>
                <a:srgbClr val="FFFFFF"/>
              </a:solidFill>
              <a:cs typeface="Segoe UI" panose="020B0502040204020203" pitchFamily="34" charset="0"/>
            </a:endParaRPr>
          </a:p>
        </p:txBody>
      </p:sp>
      <p:sp>
        <p:nvSpPr>
          <p:cNvPr id="8" name="Rectangle 7"/>
          <p:cNvSpPr/>
          <p:nvPr/>
        </p:nvSpPr>
        <p:spPr>
          <a:xfrm>
            <a:off x="602548"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Virtual Machines</a:t>
            </a:r>
            <a:endParaRPr lang="en-US" sz="1122" dirty="0">
              <a:solidFill>
                <a:srgbClr val="FFFFFF"/>
              </a:solidFill>
              <a:cs typeface="Segoe UI" panose="020B0502040204020203" pitchFamily="34" charset="0"/>
            </a:endParaRPr>
          </a:p>
        </p:txBody>
      </p:sp>
      <p:sp>
        <p:nvSpPr>
          <p:cNvPr id="9" name="TextBox 8"/>
          <p:cNvSpPr txBox="1"/>
          <p:nvPr/>
        </p:nvSpPr>
        <p:spPr>
          <a:xfrm rot="16200000">
            <a:off x="9880057" y="3039725"/>
            <a:ext cx="2085002" cy="307777"/>
          </a:xfrm>
          <a:prstGeom prst="rect">
            <a:avLst/>
          </a:prstGeom>
          <a:noFill/>
        </p:spPr>
        <p:txBody>
          <a:bodyPr wrap="square" rtlCol="0">
            <a:spAutoFit/>
          </a:bodyPr>
          <a:lstStyle/>
          <a:p>
            <a:pPr algn="ctr" defTabSz="932468"/>
            <a:r>
              <a:rPr lang="en-US" sz="1400" dirty="0" smtClean="0">
                <a:solidFill>
                  <a:srgbClr val="000000"/>
                </a:solidFill>
                <a:cs typeface="Segoe UI" panose="020B0502040204020203" pitchFamily="34" charset="0"/>
              </a:rPr>
              <a:t>Media &amp; CDN</a:t>
            </a:r>
          </a:p>
        </p:txBody>
      </p:sp>
      <p:sp>
        <p:nvSpPr>
          <p:cNvPr id="10" name="Rectangle 9"/>
          <p:cNvSpPr/>
          <p:nvPr/>
        </p:nvSpPr>
        <p:spPr>
          <a:xfrm>
            <a:off x="11195853" y="2155152"/>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Media Services</a:t>
            </a:r>
            <a:endParaRPr lang="en-US" sz="1122" dirty="0">
              <a:solidFill>
                <a:srgbClr val="FFFFFF"/>
              </a:solidFill>
              <a:cs typeface="Segoe UI" panose="020B0502040204020203" pitchFamily="34" charset="0"/>
            </a:endParaRPr>
          </a:p>
        </p:txBody>
      </p:sp>
      <p:sp>
        <p:nvSpPr>
          <p:cNvPr id="11" name="Rectangle 10"/>
          <p:cNvSpPr/>
          <p:nvPr/>
        </p:nvSpPr>
        <p:spPr>
          <a:xfrm>
            <a:off x="11195853" y="3336115"/>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CDN</a:t>
            </a:r>
            <a:endParaRPr lang="en-US" sz="1122" dirty="0">
              <a:solidFill>
                <a:srgbClr val="FFFFFF"/>
              </a:solidFill>
              <a:cs typeface="Segoe UI" panose="020B0502040204020203" pitchFamily="34" charset="0"/>
            </a:endParaRPr>
          </a:p>
        </p:txBody>
      </p:sp>
      <p:sp>
        <p:nvSpPr>
          <p:cNvPr id="12" name="TextBox 11"/>
          <p:cNvSpPr txBox="1"/>
          <p:nvPr/>
        </p:nvSpPr>
        <p:spPr>
          <a:xfrm rot="16200000">
            <a:off x="-212912" y="1100418"/>
            <a:ext cx="997966" cy="523220"/>
          </a:xfrm>
          <a:prstGeom prst="rect">
            <a:avLst/>
          </a:prstGeom>
          <a:noFill/>
        </p:spPr>
        <p:txBody>
          <a:bodyPr wrap="none" rtlCol="0">
            <a:spAutoFit/>
          </a:bodyPr>
          <a:lstStyle/>
          <a:p>
            <a:pPr algn="ctr" defTabSz="932468"/>
            <a:r>
              <a:rPr lang="en-US" sz="1400" dirty="0" smtClean="0">
                <a:solidFill>
                  <a:srgbClr val="000000"/>
                </a:solidFill>
                <a:cs typeface="Segoe UI" panose="020B0502040204020203" pitchFamily="34" charset="0"/>
              </a:rPr>
              <a:t>Developer</a:t>
            </a:r>
          </a:p>
          <a:p>
            <a:pPr algn="ctr" defTabSz="932468"/>
            <a:r>
              <a:rPr lang="en-US" sz="1400" dirty="0" smtClean="0">
                <a:solidFill>
                  <a:srgbClr val="000000"/>
                </a:solidFill>
                <a:cs typeface="Segoe UI" panose="020B0502040204020203" pitchFamily="34" charset="0"/>
              </a:rPr>
              <a:t>Services</a:t>
            </a:r>
            <a:endParaRPr lang="en-US" sz="1400" dirty="0">
              <a:solidFill>
                <a:srgbClr val="000000"/>
              </a:solidFill>
              <a:cs typeface="Segoe UI" panose="020B0502040204020203" pitchFamily="34" charset="0"/>
            </a:endParaRPr>
          </a:p>
        </p:txBody>
      </p:sp>
      <p:sp>
        <p:nvSpPr>
          <p:cNvPr id="13" name="Rectangle 12"/>
          <p:cNvSpPr/>
          <p:nvPr/>
        </p:nvSpPr>
        <p:spPr>
          <a:xfrm>
            <a:off x="6786825" y="5851894"/>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err="1" smtClean="0">
                <a:solidFill>
                  <a:srgbClr val="FFFFFF"/>
                </a:solidFill>
                <a:cs typeface="Segoe UI" panose="020B0502040204020203" pitchFamily="34" charset="0"/>
              </a:rPr>
              <a:t>DocumentDB</a:t>
            </a:r>
            <a:endParaRPr lang="en-US" sz="1122" dirty="0">
              <a:solidFill>
                <a:srgbClr val="FFFFFF"/>
              </a:solidFill>
              <a:cs typeface="Segoe UI" panose="020B0502040204020203" pitchFamily="34" charset="0"/>
            </a:endParaRPr>
          </a:p>
        </p:txBody>
      </p:sp>
      <p:sp>
        <p:nvSpPr>
          <p:cNvPr id="14" name="Rectangle 13"/>
          <p:cNvSpPr/>
          <p:nvPr/>
        </p:nvSpPr>
        <p:spPr>
          <a:xfrm>
            <a:off x="7874118" y="5851894"/>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err="1" smtClean="0">
                <a:solidFill>
                  <a:srgbClr val="FFFFFF"/>
                </a:solidFill>
                <a:cs typeface="Segoe UI" panose="020B0502040204020203" pitchFamily="34" charset="0"/>
              </a:rPr>
              <a:t>Redis</a:t>
            </a:r>
            <a:r>
              <a:rPr lang="en-US" sz="1122" dirty="0" smtClean="0">
                <a:solidFill>
                  <a:srgbClr val="FFFFFF"/>
                </a:solidFill>
                <a:cs typeface="Segoe UI" panose="020B0502040204020203" pitchFamily="34" charset="0"/>
              </a:rPr>
              <a:t> Cache</a:t>
            </a:r>
            <a:endParaRPr lang="en-US" sz="1122" dirty="0">
              <a:solidFill>
                <a:srgbClr val="FFFFFF"/>
              </a:solidFill>
              <a:cs typeface="Segoe UI" panose="020B0502040204020203" pitchFamily="34" charset="0"/>
            </a:endParaRPr>
          </a:p>
        </p:txBody>
      </p:sp>
      <p:sp>
        <p:nvSpPr>
          <p:cNvPr id="15" name="Rectangle 14"/>
          <p:cNvSpPr/>
          <p:nvPr/>
        </p:nvSpPr>
        <p:spPr>
          <a:xfrm>
            <a:off x="1687960"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Cloud Services</a:t>
            </a:r>
            <a:endParaRPr lang="en-US" sz="1122" dirty="0">
              <a:solidFill>
                <a:srgbClr val="FFFFFF"/>
              </a:solidFill>
              <a:cs typeface="Segoe UI" panose="020B0502040204020203" pitchFamily="34" charset="0"/>
            </a:endParaRPr>
          </a:p>
        </p:txBody>
      </p:sp>
      <p:sp>
        <p:nvSpPr>
          <p:cNvPr id="16" name="Rectangle 15"/>
          <p:cNvSpPr/>
          <p:nvPr/>
        </p:nvSpPr>
        <p:spPr>
          <a:xfrm>
            <a:off x="2775253"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Batch</a:t>
            </a:r>
            <a:endParaRPr lang="en-US" sz="1122" dirty="0">
              <a:solidFill>
                <a:srgbClr val="FFFFFF"/>
              </a:solidFill>
              <a:cs typeface="Segoe UI" panose="020B0502040204020203" pitchFamily="34" charset="0"/>
            </a:endParaRPr>
          </a:p>
        </p:txBody>
      </p:sp>
      <p:sp>
        <p:nvSpPr>
          <p:cNvPr id="17" name="Rectangle 16"/>
          <p:cNvSpPr/>
          <p:nvPr/>
        </p:nvSpPr>
        <p:spPr>
          <a:xfrm>
            <a:off x="3862546"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Service Fabric</a:t>
            </a:r>
            <a:endParaRPr lang="en-US" sz="1122" dirty="0">
              <a:solidFill>
                <a:srgbClr val="FFFFFF"/>
              </a:solidFill>
              <a:cs typeface="Segoe UI" panose="020B0502040204020203" pitchFamily="34" charset="0"/>
            </a:endParaRPr>
          </a:p>
        </p:txBody>
      </p:sp>
      <p:sp>
        <p:nvSpPr>
          <p:cNvPr id="18" name="TextBox 17"/>
          <p:cNvSpPr txBox="1"/>
          <p:nvPr/>
        </p:nvSpPr>
        <p:spPr>
          <a:xfrm rot="16200000">
            <a:off x="5495835" y="4982035"/>
            <a:ext cx="1112292" cy="307777"/>
          </a:xfrm>
          <a:prstGeom prst="rect">
            <a:avLst/>
          </a:prstGeom>
          <a:noFill/>
        </p:spPr>
        <p:txBody>
          <a:bodyPr wrap="none" rtlCol="0">
            <a:spAutoFit/>
          </a:bodyPr>
          <a:lstStyle/>
          <a:p>
            <a:pPr algn="ctr" defTabSz="932468"/>
            <a:r>
              <a:rPr lang="en-US" sz="1400" dirty="0" smtClean="0">
                <a:solidFill>
                  <a:srgbClr val="000000"/>
                </a:solidFill>
                <a:cs typeface="Segoe UI" panose="020B0502040204020203" pitchFamily="34" charset="0"/>
              </a:rPr>
              <a:t>Networking</a:t>
            </a:r>
            <a:endParaRPr lang="en-US" sz="1400" dirty="0">
              <a:solidFill>
                <a:srgbClr val="000000"/>
              </a:solidFill>
              <a:cs typeface="Segoe UI" panose="020B0502040204020203" pitchFamily="34" charset="0"/>
            </a:endParaRPr>
          </a:p>
        </p:txBody>
      </p:sp>
      <p:sp>
        <p:nvSpPr>
          <p:cNvPr id="19" name="Rectangle 18"/>
          <p:cNvSpPr/>
          <p:nvPr/>
        </p:nvSpPr>
        <p:spPr>
          <a:xfrm>
            <a:off x="6286642"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Virtual Network</a:t>
            </a:r>
            <a:endParaRPr lang="en-US" sz="1122" dirty="0">
              <a:solidFill>
                <a:srgbClr val="FFFFFF"/>
              </a:solidFill>
              <a:cs typeface="Segoe UI" panose="020B0502040204020203" pitchFamily="34" charset="0"/>
            </a:endParaRPr>
          </a:p>
        </p:txBody>
      </p:sp>
      <p:sp>
        <p:nvSpPr>
          <p:cNvPr id="20" name="Rectangle 19"/>
          <p:cNvSpPr/>
          <p:nvPr/>
        </p:nvSpPr>
        <p:spPr>
          <a:xfrm>
            <a:off x="7367444"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ExpressRoute</a:t>
            </a:r>
            <a:endParaRPr lang="en-US" sz="1122" dirty="0">
              <a:solidFill>
                <a:srgbClr val="FFFFFF"/>
              </a:solidFill>
              <a:cs typeface="Segoe UI" panose="020B0502040204020203" pitchFamily="34" charset="0"/>
            </a:endParaRPr>
          </a:p>
        </p:txBody>
      </p:sp>
      <p:sp>
        <p:nvSpPr>
          <p:cNvPr id="21" name="Rectangle 20"/>
          <p:cNvSpPr/>
          <p:nvPr/>
        </p:nvSpPr>
        <p:spPr>
          <a:xfrm>
            <a:off x="8448246"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Traffic Manager</a:t>
            </a:r>
            <a:endParaRPr lang="en-US" sz="1122" dirty="0">
              <a:solidFill>
                <a:srgbClr val="FFFFFF"/>
              </a:solidFill>
              <a:cs typeface="Segoe UI" panose="020B0502040204020203" pitchFamily="34" charset="0"/>
            </a:endParaRPr>
          </a:p>
        </p:txBody>
      </p:sp>
      <p:sp>
        <p:nvSpPr>
          <p:cNvPr id="22" name="Rectangle 21"/>
          <p:cNvSpPr/>
          <p:nvPr/>
        </p:nvSpPr>
        <p:spPr>
          <a:xfrm>
            <a:off x="8942362" y="5855381"/>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err="1" smtClean="0">
                <a:solidFill>
                  <a:srgbClr val="FFFFFF"/>
                </a:solidFill>
                <a:cs typeface="Segoe UI" panose="020B0502040204020203" pitchFamily="34" charset="0"/>
              </a:rPr>
              <a:t>StorSimple</a:t>
            </a:r>
            <a:endParaRPr lang="en-US" sz="1122" dirty="0">
              <a:solidFill>
                <a:srgbClr val="FFFFFF"/>
              </a:solidFill>
              <a:cs typeface="Segoe UI" panose="020B0502040204020203" pitchFamily="34" charset="0"/>
            </a:endParaRPr>
          </a:p>
        </p:txBody>
      </p:sp>
      <p:sp>
        <p:nvSpPr>
          <p:cNvPr id="23" name="Rectangle 22"/>
          <p:cNvSpPr/>
          <p:nvPr/>
        </p:nvSpPr>
        <p:spPr>
          <a:xfrm>
            <a:off x="5714910" y="5851894"/>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Search</a:t>
            </a:r>
            <a:endParaRPr lang="en-US" sz="1122" dirty="0">
              <a:solidFill>
                <a:srgbClr val="FFFFFF"/>
              </a:solidFill>
              <a:cs typeface="Segoe UI" panose="020B0502040204020203" pitchFamily="34" charset="0"/>
            </a:endParaRPr>
          </a:p>
        </p:txBody>
      </p:sp>
      <p:sp>
        <p:nvSpPr>
          <p:cNvPr id="24" name="Rectangle 23"/>
          <p:cNvSpPr/>
          <p:nvPr/>
        </p:nvSpPr>
        <p:spPr>
          <a:xfrm>
            <a:off x="600894" y="5851894"/>
            <a:ext cx="3852101" cy="898624"/>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Storage</a:t>
            </a:r>
            <a:endParaRPr lang="en-US" sz="1122" dirty="0">
              <a:solidFill>
                <a:srgbClr val="FFFFFF"/>
              </a:solidFill>
              <a:cs typeface="Segoe UI" panose="020B0502040204020203" pitchFamily="34" charset="0"/>
            </a:endParaRPr>
          </a:p>
        </p:txBody>
      </p:sp>
      <p:sp>
        <p:nvSpPr>
          <p:cNvPr id="25" name="TextBox 24"/>
          <p:cNvSpPr txBox="1"/>
          <p:nvPr/>
        </p:nvSpPr>
        <p:spPr>
          <a:xfrm rot="16200000">
            <a:off x="7675198" y="3545289"/>
            <a:ext cx="909223" cy="523220"/>
          </a:xfrm>
          <a:prstGeom prst="rect">
            <a:avLst/>
          </a:prstGeom>
          <a:noFill/>
        </p:spPr>
        <p:txBody>
          <a:bodyPr wrap="none" rtlCol="0">
            <a:spAutoFit/>
          </a:bodyPr>
          <a:lstStyle/>
          <a:p>
            <a:pPr algn="ctr" defTabSz="932468"/>
            <a:r>
              <a:rPr lang="en-US" sz="1400" dirty="0" smtClean="0">
                <a:solidFill>
                  <a:srgbClr val="000000"/>
                </a:solidFill>
                <a:cs typeface="Segoe UI" panose="020B0502040204020203" pitchFamily="34" charset="0"/>
              </a:rPr>
              <a:t>Identity</a:t>
            </a:r>
          </a:p>
          <a:p>
            <a:pPr algn="ctr" defTabSz="932468"/>
            <a:r>
              <a:rPr lang="en-US" sz="1400" dirty="0" smtClean="0">
                <a:solidFill>
                  <a:srgbClr val="000000"/>
                </a:solidFill>
                <a:cs typeface="Segoe UI" panose="020B0502040204020203" pitchFamily="34" charset="0"/>
              </a:rPr>
              <a:t>&amp; Access</a:t>
            </a:r>
          </a:p>
        </p:txBody>
      </p:sp>
      <p:sp>
        <p:nvSpPr>
          <p:cNvPr id="26" name="Rectangle 25"/>
          <p:cNvSpPr/>
          <p:nvPr/>
        </p:nvSpPr>
        <p:spPr>
          <a:xfrm>
            <a:off x="8535942" y="3346766"/>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Azure Active Directory</a:t>
            </a:r>
            <a:endParaRPr lang="en-US" sz="1122" dirty="0">
              <a:solidFill>
                <a:srgbClr val="FFFFFF"/>
              </a:solidFill>
              <a:cs typeface="Segoe UI" panose="020B0502040204020203" pitchFamily="34" charset="0"/>
            </a:endParaRPr>
          </a:p>
        </p:txBody>
      </p:sp>
      <p:sp>
        <p:nvSpPr>
          <p:cNvPr id="27" name="Rectangle 26"/>
          <p:cNvSpPr/>
          <p:nvPr/>
        </p:nvSpPr>
        <p:spPr>
          <a:xfrm>
            <a:off x="9620006" y="3346766"/>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Multi-Factor </a:t>
            </a:r>
            <a:r>
              <a:rPr lang="en-US" sz="1122" dirty="0" err="1" smtClean="0">
                <a:solidFill>
                  <a:srgbClr val="FFFFFF"/>
                </a:solidFill>
                <a:cs typeface="Segoe UI" panose="020B0502040204020203" pitchFamily="34" charset="0"/>
              </a:rPr>
              <a:t>Authent</a:t>
            </a:r>
            <a:endParaRPr lang="en-US" sz="1122" dirty="0">
              <a:solidFill>
                <a:srgbClr val="FFFFFF"/>
              </a:solidFill>
              <a:cs typeface="Segoe UI" panose="020B0502040204020203" pitchFamily="34" charset="0"/>
            </a:endParaRPr>
          </a:p>
        </p:txBody>
      </p:sp>
      <p:sp>
        <p:nvSpPr>
          <p:cNvPr id="28" name="Rectangle 27"/>
          <p:cNvSpPr/>
          <p:nvPr/>
        </p:nvSpPr>
        <p:spPr>
          <a:xfrm>
            <a:off x="4639874" y="3346766"/>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API Management</a:t>
            </a:r>
            <a:endParaRPr lang="en-US" sz="1122" dirty="0">
              <a:solidFill>
                <a:srgbClr val="FFFFFF"/>
              </a:solidFill>
              <a:cs typeface="Segoe UI" panose="020B0502040204020203" pitchFamily="34" charset="0"/>
            </a:endParaRPr>
          </a:p>
        </p:txBody>
      </p:sp>
      <p:sp>
        <p:nvSpPr>
          <p:cNvPr id="29" name="Rectangle 28"/>
          <p:cNvSpPr/>
          <p:nvPr/>
        </p:nvSpPr>
        <p:spPr>
          <a:xfrm>
            <a:off x="5720676" y="3346766"/>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Notification Hubs</a:t>
            </a:r>
            <a:endParaRPr lang="en-US" sz="1122" dirty="0">
              <a:solidFill>
                <a:srgbClr val="FFFFFF"/>
              </a:solidFill>
              <a:cs typeface="Segoe UI" panose="020B0502040204020203" pitchFamily="34" charset="0"/>
            </a:endParaRPr>
          </a:p>
        </p:txBody>
      </p:sp>
      <p:sp>
        <p:nvSpPr>
          <p:cNvPr id="30" name="Rectangle 29"/>
          <p:cNvSpPr/>
          <p:nvPr/>
        </p:nvSpPr>
        <p:spPr>
          <a:xfrm>
            <a:off x="6801478" y="3346766"/>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Mobile Engagement</a:t>
            </a:r>
            <a:endParaRPr lang="en-US" sz="1122" dirty="0">
              <a:solidFill>
                <a:srgbClr val="FFFFFF"/>
              </a:solidFill>
              <a:cs typeface="Segoe UI" panose="020B0502040204020203" pitchFamily="34" charset="0"/>
            </a:endParaRPr>
          </a:p>
        </p:txBody>
      </p:sp>
      <p:sp>
        <p:nvSpPr>
          <p:cNvPr id="31" name="Rectangle 30"/>
          <p:cNvSpPr/>
          <p:nvPr/>
        </p:nvSpPr>
        <p:spPr>
          <a:xfrm>
            <a:off x="592184"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Visual Studio Online</a:t>
            </a:r>
            <a:endParaRPr lang="en-US" sz="1122" dirty="0">
              <a:solidFill>
                <a:srgbClr val="FFFFFF"/>
              </a:solidFill>
              <a:cs typeface="Segoe UI" panose="020B0502040204020203" pitchFamily="34" charset="0"/>
            </a:endParaRPr>
          </a:p>
        </p:txBody>
      </p:sp>
      <p:sp>
        <p:nvSpPr>
          <p:cNvPr id="32" name="Rectangle 31"/>
          <p:cNvSpPr/>
          <p:nvPr/>
        </p:nvSpPr>
        <p:spPr>
          <a:xfrm>
            <a:off x="1676248"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Application Insights</a:t>
            </a:r>
            <a:endParaRPr lang="en-US" sz="1122" dirty="0">
              <a:solidFill>
                <a:srgbClr val="FFFFFF"/>
              </a:solidFill>
              <a:cs typeface="Segoe UI" panose="020B0502040204020203" pitchFamily="34" charset="0"/>
            </a:endParaRPr>
          </a:p>
        </p:txBody>
      </p:sp>
      <p:sp>
        <p:nvSpPr>
          <p:cNvPr id="33" name="TextBox 32"/>
          <p:cNvSpPr txBox="1"/>
          <p:nvPr/>
        </p:nvSpPr>
        <p:spPr>
          <a:xfrm rot="16200000">
            <a:off x="2296387" y="1190553"/>
            <a:ext cx="1241045" cy="307777"/>
          </a:xfrm>
          <a:prstGeom prst="rect">
            <a:avLst/>
          </a:prstGeom>
          <a:noFill/>
        </p:spPr>
        <p:txBody>
          <a:bodyPr wrap="none" rtlCol="0">
            <a:spAutoFit/>
          </a:bodyPr>
          <a:lstStyle/>
          <a:p>
            <a:pPr algn="ctr" defTabSz="932468"/>
            <a:r>
              <a:rPr lang="en-US" sz="1400" dirty="0">
                <a:solidFill>
                  <a:srgbClr val="000000"/>
                </a:solidFill>
                <a:cs typeface="Segoe UI" panose="020B0502040204020203" pitchFamily="34" charset="0"/>
              </a:rPr>
              <a:t>Management</a:t>
            </a:r>
          </a:p>
        </p:txBody>
      </p:sp>
      <p:sp>
        <p:nvSpPr>
          <p:cNvPr id="34" name="Rectangle 33"/>
          <p:cNvSpPr/>
          <p:nvPr/>
        </p:nvSpPr>
        <p:spPr>
          <a:xfrm>
            <a:off x="3221969"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Scheduler</a:t>
            </a:r>
            <a:endParaRPr lang="en-US" sz="1122" dirty="0">
              <a:solidFill>
                <a:srgbClr val="FFFFFF"/>
              </a:solidFill>
              <a:cs typeface="Segoe UI" panose="020B0502040204020203" pitchFamily="34" charset="0"/>
            </a:endParaRPr>
          </a:p>
        </p:txBody>
      </p:sp>
      <p:sp>
        <p:nvSpPr>
          <p:cNvPr id="35" name="Rectangle 34"/>
          <p:cNvSpPr/>
          <p:nvPr/>
        </p:nvSpPr>
        <p:spPr>
          <a:xfrm>
            <a:off x="4307381"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Automation</a:t>
            </a:r>
            <a:endParaRPr lang="en-US" sz="1122" dirty="0">
              <a:solidFill>
                <a:srgbClr val="FFFFFF"/>
              </a:solidFill>
              <a:cs typeface="Segoe UI" panose="020B0502040204020203" pitchFamily="34" charset="0"/>
            </a:endParaRPr>
          </a:p>
        </p:txBody>
      </p:sp>
      <p:sp>
        <p:nvSpPr>
          <p:cNvPr id="36" name="Rectangle 35"/>
          <p:cNvSpPr/>
          <p:nvPr/>
        </p:nvSpPr>
        <p:spPr>
          <a:xfrm>
            <a:off x="5394674"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Operational Insights</a:t>
            </a:r>
            <a:endParaRPr lang="en-US" sz="1122" dirty="0">
              <a:solidFill>
                <a:srgbClr val="FFFFFF"/>
              </a:solidFill>
              <a:cs typeface="Segoe UI" panose="020B0502040204020203" pitchFamily="34" charset="0"/>
            </a:endParaRPr>
          </a:p>
        </p:txBody>
      </p:sp>
      <p:sp>
        <p:nvSpPr>
          <p:cNvPr id="37" name="Rectangle 36"/>
          <p:cNvSpPr/>
          <p:nvPr/>
        </p:nvSpPr>
        <p:spPr>
          <a:xfrm>
            <a:off x="6481967"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Key Vault</a:t>
            </a:r>
            <a:endParaRPr lang="en-US" sz="1122" dirty="0">
              <a:solidFill>
                <a:srgbClr val="FFFFFF"/>
              </a:solidFill>
              <a:cs typeface="Segoe UI" panose="020B0502040204020203" pitchFamily="34" charset="0"/>
            </a:endParaRPr>
          </a:p>
        </p:txBody>
      </p:sp>
      <p:sp>
        <p:nvSpPr>
          <p:cNvPr id="38" name="TextBox 37"/>
          <p:cNvSpPr txBox="1"/>
          <p:nvPr/>
        </p:nvSpPr>
        <p:spPr>
          <a:xfrm rot="16200000">
            <a:off x="-127108" y="2386502"/>
            <a:ext cx="887294" cy="523220"/>
          </a:xfrm>
          <a:prstGeom prst="rect">
            <a:avLst/>
          </a:prstGeom>
          <a:noFill/>
        </p:spPr>
        <p:txBody>
          <a:bodyPr wrap="none" rtlCol="0">
            <a:spAutoFit/>
          </a:bodyPr>
          <a:lstStyle/>
          <a:p>
            <a:pPr algn="ctr" defTabSz="932468"/>
            <a:r>
              <a:rPr lang="en-US" sz="1400" dirty="0">
                <a:solidFill>
                  <a:srgbClr val="000000"/>
                </a:solidFill>
                <a:cs typeface="Segoe UI" panose="020B0502040204020203" pitchFamily="34" charset="0"/>
              </a:rPr>
              <a:t>Analytics</a:t>
            </a:r>
          </a:p>
          <a:p>
            <a:pPr algn="ctr" defTabSz="932468"/>
            <a:r>
              <a:rPr lang="en-US" sz="1400" dirty="0">
                <a:solidFill>
                  <a:srgbClr val="000000"/>
                </a:solidFill>
                <a:cs typeface="Segoe UI" panose="020B0502040204020203" pitchFamily="34" charset="0"/>
              </a:rPr>
              <a:t>&amp; IoT</a:t>
            </a:r>
          </a:p>
        </p:txBody>
      </p:sp>
      <p:sp>
        <p:nvSpPr>
          <p:cNvPr id="39" name="Rectangle 38"/>
          <p:cNvSpPr/>
          <p:nvPr/>
        </p:nvSpPr>
        <p:spPr>
          <a:xfrm>
            <a:off x="602548"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err="1" smtClean="0">
                <a:solidFill>
                  <a:srgbClr val="FFFFFF"/>
                </a:solidFill>
                <a:cs typeface="Segoe UI" panose="020B0502040204020203" pitchFamily="34" charset="0"/>
              </a:rPr>
              <a:t>HDInsight</a:t>
            </a:r>
            <a:endParaRPr lang="en-US" sz="1122" dirty="0">
              <a:solidFill>
                <a:srgbClr val="FFFFFF"/>
              </a:solidFill>
              <a:cs typeface="Segoe UI" panose="020B0502040204020203" pitchFamily="34" charset="0"/>
            </a:endParaRPr>
          </a:p>
        </p:txBody>
      </p:sp>
      <p:sp>
        <p:nvSpPr>
          <p:cNvPr id="40" name="Rectangle 39"/>
          <p:cNvSpPr/>
          <p:nvPr/>
        </p:nvSpPr>
        <p:spPr>
          <a:xfrm>
            <a:off x="1687960"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Machine Learning</a:t>
            </a:r>
            <a:endParaRPr lang="en-US" sz="1122" dirty="0">
              <a:solidFill>
                <a:srgbClr val="FFFFFF"/>
              </a:solidFill>
              <a:cs typeface="Segoe UI" panose="020B0502040204020203" pitchFamily="34" charset="0"/>
            </a:endParaRPr>
          </a:p>
        </p:txBody>
      </p:sp>
      <p:sp>
        <p:nvSpPr>
          <p:cNvPr id="41" name="Rectangle 40"/>
          <p:cNvSpPr/>
          <p:nvPr/>
        </p:nvSpPr>
        <p:spPr>
          <a:xfrm>
            <a:off x="2775253"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Stream Analytics</a:t>
            </a:r>
            <a:endParaRPr lang="en-US" sz="1122" dirty="0">
              <a:solidFill>
                <a:srgbClr val="FFFFFF"/>
              </a:solidFill>
              <a:cs typeface="Segoe UI" panose="020B0502040204020203" pitchFamily="34" charset="0"/>
            </a:endParaRPr>
          </a:p>
        </p:txBody>
      </p:sp>
      <p:sp>
        <p:nvSpPr>
          <p:cNvPr id="42" name="Rectangle 41"/>
          <p:cNvSpPr/>
          <p:nvPr/>
        </p:nvSpPr>
        <p:spPr>
          <a:xfrm>
            <a:off x="3857381"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Data Factory</a:t>
            </a:r>
            <a:endParaRPr lang="en-US" sz="1122" dirty="0">
              <a:solidFill>
                <a:srgbClr val="FFFFFF"/>
              </a:solidFill>
              <a:cs typeface="Segoe UI" panose="020B0502040204020203" pitchFamily="34" charset="0"/>
            </a:endParaRPr>
          </a:p>
        </p:txBody>
      </p:sp>
      <p:sp>
        <p:nvSpPr>
          <p:cNvPr id="43" name="Rectangle 42"/>
          <p:cNvSpPr/>
          <p:nvPr/>
        </p:nvSpPr>
        <p:spPr>
          <a:xfrm>
            <a:off x="4944674"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Event Hubs</a:t>
            </a:r>
            <a:endParaRPr lang="en-US" sz="1122" dirty="0">
              <a:solidFill>
                <a:srgbClr val="FFFFFF"/>
              </a:solidFill>
              <a:cs typeface="Segoe UI" panose="020B0502040204020203" pitchFamily="34" charset="0"/>
            </a:endParaRPr>
          </a:p>
        </p:txBody>
      </p:sp>
      <p:sp>
        <p:nvSpPr>
          <p:cNvPr id="44" name="TextBox 43"/>
          <p:cNvSpPr txBox="1"/>
          <p:nvPr/>
        </p:nvSpPr>
        <p:spPr>
          <a:xfrm rot="16200000">
            <a:off x="5721440" y="2367787"/>
            <a:ext cx="1058495" cy="523220"/>
          </a:xfrm>
          <a:prstGeom prst="rect">
            <a:avLst/>
          </a:prstGeom>
          <a:noFill/>
        </p:spPr>
        <p:txBody>
          <a:bodyPr wrap="none" rtlCol="0">
            <a:spAutoFit/>
          </a:bodyPr>
          <a:lstStyle/>
          <a:p>
            <a:pPr algn="ctr" defTabSz="932468"/>
            <a:r>
              <a:rPr lang="en-US" sz="1400" dirty="0">
                <a:solidFill>
                  <a:srgbClr val="000000"/>
                </a:solidFill>
                <a:cs typeface="Segoe UI" panose="020B0502040204020203" pitchFamily="34" charset="0"/>
              </a:rPr>
              <a:t>Hybrid</a:t>
            </a:r>
          </a:p>
          <a:p>
            <a:pPr algn="ctr" defTabSz="932468"/>
            <a:r>
              <a:rPr lang="en-US" sz="1400" dirty="0">
                <a:solidFill>
                  <a:srgbClr val="000000"/>
                </a:solidFill>
                <a:cs typeface="Segoe UI" panose="020B0502040204020203" pitchFamily="34" charset="0"/>
              </a:rPr>
              <a:t>Integration</a:t>
            </a:r>
          </a:p>
        </p:txBody>
      </p:sp>
      <p:sp>
        <p:nvSpPr>
          <p:cNvPr id="45" name="Rectangle 44"/>
          <p:cNvSpPr/>
          <p:nvPr/>
        </p:nvSpPr>
        <p:spPr>
          <a:xfrm>
            <a:off x="6555748"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BizTalk Services</a:t>
            </a:r>
            <a:endParaRPr lang="en-US" sz="1122" dirty="0">
              <a:solidFill>
                <a:srgbClr val="FFFFFF"/>
              </a:solidFill>
              <a:cs typeface="Segoe UI" panose="020B0502040204020203" pitchFamily="34" charset="0"/>
            </a:endParaRPr>
          </a:p>
        </p:txBody>
      </p:sp>
      <p:sp>
        <p:nvSpPr>
          <p:cNvPr id="46" name="Rectangle 45"/>
          <p:cNvSpPr/>
          <p:nvPr/>
        </p:nvSpPr>
        <p:spPr>
          <a:xfrm>
            <a:off x="7641160"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Service Bus</a:t>
            </a:r>
            <a:endParaRPr lang="en-US" sz="1122" dirty="0">
              <a:solidFill>
                <a:srgbClr val="FFFFFF"/>
              </a:solidFill>
              <a:cs typeface="Segoe UI" panose="020B0502040204020203" pitchFamily="34" charset="0"/>
            </a:endParaRPr>
          </a:p>
        </p:txBody>
      </p:sp>
      <p:sp>
        <p:nvSpPr>
          <p:cNvPr id="47" name="Rectangle 46"/>
          <p:cNvSpPr/>
          <p:nvPr/>
        </p:nvSpPr>
        <p:spPr>
          <a:xfrm>
            <a:off x="8728453"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Backup</a:t>
            </a:r>
            <a:endParaRPr lang="en-US" sz="1122" dirty="0">
              <a:solidFill>
                <a:srgbClr val="FFFFFF"/>
              </a:solidFill>
              <a:cs typeface="Segoe UI" panose="020B0502040204020203" pitchFamily="34" charset="0"/>
            </a:endParaRPr>
          </a:p>
        </p:txBody>
      </p:sp>
      <p:sp>
        <p:nvSpPr>
          <p:cNvPr id="48" name="Rectangle 47"/>
          <p:cNvSpPr/>
          <p:nvPr/>
        </p:nvSpPr>
        <p:spPr>
          <a:xfrm>
            <a:off x="9815746"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Site Recovery</a:t>
            </a:r>
            <a:endParaRPr lang="en-US" sz="1122" dirty="0">
              <a:solidFill>
                <a:srgbClr val="FFFFFF"/>
              </a:solidFill>
              <a:cs typeface="Segoe UI" panose="020B0502040204020203" pitchFamily="34" charset="0"/>
            </a:endParaRPr>
          </a:p>
        </p:txBody>
      </p:sp>
      <p:pic>
        <p:nvPicPr>
          <p:cNvPr id="49" name="Picture 48"/>
          <p:cNvPicPr>
            <a:picLocks noChangeAspect="1"/>
          </p:cNvPicPr>
          <p:nvPr/>
        </p:nvPicPr>
        <p:blipFill>
          <a:blip r:embed="rId3"/>
          <a:stretch>
            <a:fillRect/>
          </a:stretch>
        </p:blipFill>
        <p:spPr>
          <a:xfrm>
            <a:off x="1035520" y="984923"/>
            <a:ext cx="401384" cy="397390"/>
          </a:xfrm>
          <a:prstGeom prst="rect">
            <a:avLst/>
          </a:prstGeom>
        </p:spPr>
      </p:pic>
      <p:pic>
        <p:nvPicPr>
          <p:cNvPr id="50" name="Picture 15"/>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3684956" y="984923"/>
            <a:ext cx="367022" cy="48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5"/>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4631159" y="983588"/>
            <a:ext cx="518073" cy="4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1"/>
          <p:cNvPicPr>
            <a:picLocks noChangeAspect="1"/>
          </p:cNvPicPr>
          <p:nvPr/>
        </p:nvPicPr>
        <p:blipFill>
          <a:blip r:embed="rId6"/>
          <a:stretch>
            <a:fillRect/>
          </a:stretch>
        </p:blipFill>
        <p:spPr>
          <a:xfrm>
            <a:off x="6872674" y="982358"/>
            <a:ext cx="441679" cy="485363"/>
          </a:xfrm>
          <a:prstGeom prst="rect">
            <a:avLst/>
          </a:prstGeom>
        </p:spPr>
      </p:pic>
      <p:pic>
        <p:nvPicPr>
          <p:cNvPr id="53" name="Picture 52"/>
          <p:cNvPicPr>
            <a:picLocks noChangeAspect="1"/>
          </p:cNvPicPr>
          <p:nvPr/>
        </p:nvPicPr>
        <p:blipFill>
          <a:blip r:embed="rId7"/>
          <a:stretch>
            <a:fillRect/>
          </a:stretch>
        </p:blipFill>
        <p:spPr>
          <a:xfrm>
            <a:off x="4298303" y="2209441"/>
            <a:ext cx="386578" cy="378566"/>
          </a:xfrm>
          <a:prstGeom prst="rect">
            <a:avLst/>
          </a:prstGeom>
        </p:spPr>
      </p:pic>
      <p:pic>
        <p:nvPicPr>
          <p:cNvPr id="54" name="Picture 53"/>
          <p:cNvPicPr>
            <a:picLocks noChangeAspect="1"/>
          </p:cNvPicPr>
          <p:nvPr/>
        </p:nvPicPr>
        <p:blipFill>
          <a:blip r:embed="rId8"/>
          <a:stretch>
            <a:fillRect/>
          </a:stretch>
        </p:blipFill>
        <p:spPr>
          <a:xfrm>
            <a:off x="5340250" y="2207249"/>
            <a:ext cx="398087" cy="422147"/>
          </a:xfrm>
          <a:prstGeom prst="rect">
            <a:avLst/>
          </a:prstGeom>
        </p:spPr>
      </p:pic>
      <p:pic>
        <p:nvPicPr>
          <p:cNvPr id="55" name="Picture 2"/>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950465" y="2203052"/>
            <a:ext cx="431502" cy="43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8"/>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098854" y="2209441"/>
            <a:ext cx="369283" cy="4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83"/>
          <p:cNvSpPr>
            <a:spLocks noEditPoints="1"/>
          </p:cNvSpPr>
          <p:nvPr/>
        </p:nvSpPr>
        <p:spPr bwMode="black">
          <a:xfrm>
            <a:off x="9182221" y="2197887"/>
            <a:ext cx="363957" cy="417619"/>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pic>
        <p:nvPicPr>
          <p:cNvPr id="58" name="Picture 5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6786" y="3398705"/>
            <a:ext cx="475413" cy="418369"/>
          </a:xfrm>
          <a:prstGeom prst="rect">
            <a:avLst/>
          </a:prstGeom>
        </p:spPr>
      </p:pic>
      <p:pic>
        <p:nvPicPr>
          <p:cNvPr id="59" name="Picture 4"/>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8985942" y="3388198"/>
            <a:ext cx="385305" cy="39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10182250" y="3403606"/>
            <a:ext cx="244411" cy="46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46"/>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985191" y="4704671"/>
            <a:ext cx="451713" cy="42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0"/>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1980721" y="4687185"/>
            <a:ext cx="527823" cy="45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2"/>
          <p:cNvPicPr>
            <a:picLocks noChangeAspect="1"/>
          </p:cNvPicPr>
          <p:nvPr/>
        </p:nvPicPr>
        <p:blipFill>
          <a:blip r:embed="rId16"/>
          <a:stretch>
            <a:fillRect/>
          </a:stretch>
        </p:blipFill>
        <p:spPr>
          <a:xfrm>
            <a:off x="3100286" y="4695276"/>
            <a:ext cx="489847" cy="479641"/>
          </a:xfrm>
          <a:prstGeom prst="rect">
            <a:avLst/>
          </a:prstGeom>
        </p:spPr>
      </p:pic>
      <p:pic>
        <p:nvPicPr>
          <p:cNvPr id="64" name="Picture 17"/>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6560858" y="4683170"/>
            <a:ext cx="560834" cy="37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710578" y="4608277"/>
            <a:ext cx="484301" cy="4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26"/>
          <p:cNvPicPr>
            <a:picLocks noChangeAspect="1"/>
          </p:cNvPicPr>
          <p:nvPr/>
        </p:nvPicPr>
        <p:blipFill>
          <a:blip r:embed="rId19">
            <a:biLevel thresh="50000"/>
            <a:extLst>
              <a:ext uri="{28A0092B-C50C-407E-A947-70E740481C1C}">
                <a14:useLocalDpi xmlns:a14="http://schemas.microsoft.com/office/drawing/2010/main" val="0"/>
              </a:ext>
            </a:extLst>
          </a:blip>
          <a:srcRect/>
          <a:stretch>
            <a:fillRect/>
          </a:stretch>
        </p:blipFill>
        <p:spPr bwMode="auto">
          <a:xfrm>
            <a:off x="8859540" y="4683170"/>
            <a:ext cx="404093" cy="42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4"/>
          <p:cNvPicPr>
            <a:picLocks noChangeAspect="1"/>
          </p:cNvPicPr>
          <p:nvPr/>
        </p:nvPicPr>
        <p:blipFill>
          <a:blip r:embed="rId20">
            <a:biLevel thresh="50000"/>
            <a:extLst>
              <a:ext uri="{28A0092B-C50C-407E-A947-70E740481C1C}">
                <a14:useLocalDpi xmlns:a14="http://schemas.microsoft.com/office/drawing/2010/main" val="0"/>
              </a:ext>
            </a:extLst>
          </a:blip>
          <a:srcRect/>
          <a:stretch>
            <a:fillRect/>
          </a:stretch>
        </p:blipFill>
        <p:spPr bwMode="auto">
          <a:xfrm>
            <a:off x="11580779" y="2204464"/>
            <a:ext cx="410571" cy="46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7"/>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11444637" y="3385427"/>
            <a:ext cx="563735" cy="41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3"/>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5045704" y="5926821"/>
            <a:ext cx="414358" cy="43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69"/>
          <p:cNvPicPr>
            <a:picLocks noChangeAspect="1"/>
          </p:cNvPicPr>
          <p:nvPr/>
        </p:nvPicPr>
        <p:blipFill>
          <a:blip r:embed="rId23"/>
          <a:stretch>
            <a:fillRect/>
          </a:stretch>
        </p:blipFill>
        <p:spPr>
          <a:xfrm>
            <a:off x="5972079" y="5907085"/>
            <a:ext cx="559103" cy="385097"/>
          </a:xfrm>
          <a:prstGeom prst="rect">
            <a:avLst/>
          </a:prstGeom>
        </p:spPr>
      </p:pic>
      <p:pic>
        <p:nvPicPr>
          <p:cNvPr id="71" name="Picture 70"/>
          <p:cNvPicPr>
            <a:picLocks noChangeAspect="1"/>
          </p:cNvPicPr>
          <p:nvPr/>
        </p:nvPicPr>
        <p:blipFill>
          <a:blip r:embed="rId24"/>
          <a:stretch>
            <a:fillRect/>
          </a:stretch>
        </p:blipFill>
        <p:spPr>
          <a:xfrm>
            <a:off x="7225173" y="5904495"/>
            <a:ext cx="378711" cy="466106"/>
          </a:xfrm>
          <a:prstGeom prst="rect">
            <a:avLst/>
          </a:prstGeom>
        </p:spPr>
      </p:pic>
      <p:pic>
        <p:nvPicPr>
          <p:cNvPr id="72" name="Picture 6"/>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8276199" y="5921361"/>
            <a:ext cx="406977" cy="44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2"/>
          <p:cNvPicPr>
            <a:picLocks noChangeAspect="1"/>
          </p:cNvPicPr>
          <p:nvPr/>
        </p:nvPicPr>
        <p:blipFill>
          <a:blip r:embed="rId26"/>
          <a:stretch>
            <a:fillRect/>
          </a:stretch>
        </p:blipFill>
        <p:spPr>
          <a:xfrm>
            <a:off x="7364139" y="3374359"/>
            <a:ext cx="256061" cy="411756"/>
          </a:xfrm>
          <a:prstGeom prst="rect">
            <a:avLst/>
          </a:prstGeom>
        </p:spPr>
      </p:pic>
      <p:pic>
        <p:nvPicPr>
          <p:cNvPr id="74" name="Picture 73"/>
          <p:cNvPicPr>
            <a:picLocks noChangeAspect="1"/>
          </p:cNvPicPr>
          <p:nvPr/>
        </p:nvPicPr>
        <p:blipFill>
          <a:blip r:embed="rId27"/>
          <a:stretch>
            <a:fillRect/>
          </a:stretch>
        </p:blipFill>
        <p:spPr>
          <a:xfrm>
            <a:off x="892472" y="2197887"/>
            <a:ext cx="557415" cy="417619"/>
          </a:xfrm>
          <a:prstGeom prst="rect">
            <a:avLst/>
          </a:prstGeom>
        </p:spPr>
      </p:pic>
      <p:pic>
        <p:nvPicPr>
          <p:cNvPr id="75" name="Picture 74"/>
          <p:cNvPicPr>
            <a:picLocks noChangeAspect="1"/>
          </p:cNvPicPr>
          <p:nvPr/>
        </p:nvPicPr>
        <p:blipFill>
          <a:blip r:embed="rId28"/>
          <a:stretch>
            <a:fillRect/>
          </a:stretch>
        </p:blipFill>
        <p:spPr>
          <a:xfrm>
            <a:off x="5787740" y="983588"/>
            <a:ext cx="447744" cy="438729"/>
          </a:xfrm>
          <a:prstGeom prst="rect">
            <a:avLst/>
          </a:prstGeom>
        </p:spPr>
      </p:pic>
      <p:pic>
        <p:nvPicPr>
          <p:cNvPr id="76" name="Picture 75"/>
          <p:cNvPicPr>
            <a:picLocks noChangeAspect="1"/>
          </p:cNvPicPr>
          <p:nvPr/>
        </p:nvPicPr>
        <p:blipFill>
          <a:blip r:embed="rId29"/>
          <a:stretch>
            <a:fillRect/>
          </a:stretch>
        </p:blipFill>
        <p:spPr>
          <a:xfrm>
            <a:off x="10156190" y="2188173"/>
            <a:ext cx="510889" cy="441223"/>
          </a:xfrm>
          <a:prstGeom prst="rect">
            <a:avLst/>
          </a:prstGeom>
        </p:spPr>
      </p:pic>
      <p:pic>
        <p:nvPicPr>
          <p:cNvPr id="77" name="Picture 76"/>
          <p:cNvPicPr>
            <a:picLocks noChangeAspect="1"/>
          </p:cNvPicPr>
          <p:nvPr/>
        </p:nvPicPr>
        <p:blipFill>
          <a:blip r:embed="rId30"/>
          <a:stretch>
            <a:fillRect/>
          </a:stretch>
        </p:blipFill>
        <p:spPr>
          <a:xfrm>
            <a:off x="6165819" y="3398233"/>
            <a:ext cx="414826" cy="418841"/>
          </a:xfrm>
          <a:prstGeom prst="rect">
            <a:avLst/>
          </a:prstGeom>
        </p:spPr>
      </p:pic>
      <p:pic>
        <p:nvPicPr>
          <p:cNvPr id="78" name="Picture 77"/>
          <p:cNvPicPr>
            <a:picLocks noChangeAspect="1"/>
          </p:cNvPicPr>
          <p:nvPr/>
        </p:nvPicPr>
        <p:blipFill>
          <a:blip r:embed="rId31"/>
          <a:stretch>
            <a:fillRect/>
          </a:stretch>
        </p:blipFill>
        <p:spPr>
          <a:xfrm>
            <a:off x="9264535" y="5904495"/>
            <a:ext cx="533220" cy="510640"/>
          </a:xfrm>
          <a:prstGeom prst="rect">
            <a:avLst/>
          </a:prstGeom>
        </p:spPr>
      </p:pic>
      <p:pic>
        <p:nvPicPr>
          <p:cNvPr id="79" name="Picture 78"/>
          <p:cNvPicPr>
            <a:picLocks noChangeAspect="1"/>
          </p:cNvPicPr>
          <p:nvPr/>
        </p:nvPicPr>
        <p:blipFill>
          <a:blip r:embed="rId32"/>
          <a:stretch>
            <a:fillRect/>
          </a:stretch>
        </p:blipFill>
        <p:spPr>
          <a:xfrm>
            <a:off x="2204115" y="957080"/>
            <a:ext cx="307156" cy="458464"/>
          </a:xfrm>
          <a:prstGeom prst="rect">
            <a:avLst/>
          </a:prstGeom>
        </p:spPr>
      </p:pic>
      <p:pic>
        <p:nvPicPr>
          <p:cNvPr id="80" name="Picture 5"/>
          <p:cNvPicPr>
            <a:picLocks noChangeAspect="1"/>
          </p:cNvPicPr>
          <p:nvPr/>
        </p:nvPicPr>
        <p:blipFill>
          <a:blip r:embed="rId33">
            <a:biLevel thresh="50000"/>
            <a:extLst>
              <a:ext uri="{28A0092B-C50C-407E-A947-70E740481C1C}">
                <a14:useLocalDpi xmlns:a14="http://schemas.microsoft.com/office/drawing/2010/main" val="0"/>
              </a:ext>
            </a:extLst>
          </a:blip>
          <a:srcRect/>
          <a:stretch>
            <a:fillRect/>
          </a:stretch>
        </p:blipFill>
        <p:spPr bwMode="auto">
          <a:xfrm>
            <a:off x="1119523" y="5916688"/>
            <a:ext cx="512894" cy="4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6"/>
          <p:cNvPicPr>
            <a:picLocks noChangeAspect="1"/>
          </p:cNvPicPr>
          <p:nvPr/>
        </p:nvPicPr>
        <p:blipFill>
          <a:blip r:embed="rId34">
            <a:biLevel thresh="50000"/>
            <a:extLst>
              <a:ext uri="{28A0092B-C50C-407E-A947-70E740481C1C}">
                <a14:useLocalDpi xmlns:a14="http://schemas.microsoft.com/office/drawing/2010/main" val="0"/>
              </a:ext>
            </a:extLst>
          </a:blip>
          <a:srcRect/>
          <a:stretch>
            <a:fillRect/>
          </a:stretch>
        </p:blipFill>
        <p:spPr bwMode="auto">
          <a:xfrm>
            <a:off x="2018604" y="5916688"/>
            <a:ext cx="513654" cy="44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7"/>
          <p:cNvPicPr>
            <a:picLocks noChangeAspect="1"/>
          </p:cNvPicPr>
          <p:nvPr/>
        </p:nvPicPr>
        <p:blipFill>
          <a:blip r:embed="rId35">
            <a:biLevel thresh="50000"/>
            <a:extLst>
              <a:ext uri="{28A0092B-C50C-407E-A947-70E740481C1C}">
                <a14:useLocalDpi xmlns:a14="http://schemas.microsoft.com/office/drawing/2010/main" val="0"/>
              </a:ext>
            </a:extLst>
          </a:blip>
          <a:srcRect/>
          <a:stretch>
            <a:fillRect/>
          </a:stretch>
        </p:blipFill>
        <p:spPr bwMode="auto">
          <a:xfrm>
            <a:off x="2917702" y="5916688"/>
            <a:ext cx="515416" cy="446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82"/>
          <p:cNvPicPr>
            <a:picLocks noChangeAspect="1"/>
          </p:cNvPicPr>
          <p:nvPr/>
        </p:nvPicPr>
        <p:blipFill>
          <a:blip r:embed="rId36"/>
          <a:stretch>
            <a:fillRect/>
          </a:stretch>
        </p:blipFill>
        <p:spPr>
          <a:xfrm>
            <a:off x="3816209" y="5916688"/>
            <a:ext cx="517198" cy="449233"/>
          </a:xfrm>
          <a:prstGeom prst="rect">
            <a:avLst/>
          </a:prstGeom>
        </p:spPr>
      </p:pic>
      <p:pic>
        <p:nvPicPr>
          <p:cNvPr id="84" name="Picture 83"/>
          <p:cNvPicPr>
            <a:picLocks noChangeAspect="1"/>
          </p:cNvPicPr>
          <p:nvPr/>
        </p:nvPicPr>
        <p:blipFill>
          <a:blip r:embed="rId37"/>
          <a:stretch>
            <a:fillRect/>
          </a:stretch>
        </p:blipFill>
        <p:spPr>
          <a:xfrm>
            <a:off x="2117726" y="2209028"/>
            <a:ext cx="422542" cy="470791"/>
          </a:xfrm>
          <a:prstGeom prst="rect">
            <a:avLst/>
          </a:prstGeom>
        </p:spPr>
      </p:pic>
      <p:pic>
        <p:nvPicPr>
          <p:cNvPr id="85" name="Picture 84"/>
          <p:cNvPicPr>
            <a:picLocks noChangeAspect="1"/>
          </p:cNvPicPr>
          <p:nvPr/>
        </p:nvPicPr>
        <p:blipFill>
          <a:blip r:embed="rId38"/>
          <a:stretch>
            <a:fillRect/>
          </a:stretch>
        </p:blipFill>
        <p:spPr>
          <a:xfrm>
            <a:off x="2994036" y="2183587"/>
            <a:ext cx="632368" cy="505060"/>
          </a:xfrm>
          <a:prstGeom prst="rect">
            <a:avLst/>
          </a:prstGeom>
        </p:spPr>
      </p:pic>
      <p:pic>
        <p:nvPicPr>
          <p:cNvPr id="86" name="Picture 85"/>
          <p:cNvPicPr>
            <a:picLocks noChangeAspect="1"/>
          </p:cNvPicPr>
          <p:nvPr/>
        </p:nvPicPr>
        <p:blipFill>
          <a:blip r:embed="rId39"/>
          <a:stretch>
            <a:fillRect/>
          </a:stretch>
        </p:blipFill>
        <p:spPr>
          <a:xfrm>
            <a:off x="1294520" y="3398233"/>
            <a:ext cx="482605" cy="482605"/>
          </a:xfrm>
          <a:prstGeom prst="rect">
            <a:avLst/>
          </a:prstGeom>
        </p:spPr>
      </p:pic>
      <p:pic>
        <p:nvPicPr>
          <p:cNvPr id="87" name="Picture 86"/>
          <p:cNvPicPr>
            <a:picLocks noChangeAspect="1"/>
          </p:cNvPicPr>
          <p:nvPr/>
        </p:nvPicPr>
        <p:blipFill>
          <a:blip r:embed="rId40"/>
          <a:stretch>
            <a:fillRect/>
          </a:stretch>
        </p:blipFill>
        <p:spPr>
          <a:xfrm>
            <a:off x="2210887" y="3398233"/>
            <a:ext cx="317019" cy="477848"/>
          </a:xfrm>
          <a:prstGeom prst="rect">
            <a:avLst/>
          </a:prstGeom>
        </p:spPr>
      </p:pic>
      <p:pic>
        <p:nvPicPr>
          <p:cNvPr id="88" name="Picture 87"/>
          <p:cNvPicPr>
            <a:picLocks noChangeAspect="1"/>
          </p:cNvPicPr>
          <p:nvPr/>
        </p:nvPicPr>
        <p:blipFill>
          <a:blip r:embed="rId41"/>
          <a:stretch>
            <a:fillRect/>
          </a:stretch>
        </p:blipFill>
        <p:spPr>
          <a:xfrm>
            <a:off x="2961221" y="3398233"/>
            <a:ext cx="436254" cy="482500"/>
          </a:xfrm>
          <a:prstGeom prst="rect">
            <a:avLst/>
          </a:prstGeom>
        </p:spPr>
      </p:pic>
      <p:pic>
        <p:nvPicPr>
          <p:cNvPr id="89" name="Picture 88"/>
          <p:cNvPicPr>
            <a:picLocks noChangeAspect="1"/>
          </p:cNvPicPr>
          <p:nvPr/>
        </p:nvPicPr>
        <p:blipFill>
          <a:blip r:embed="rId42"/>
          <a:stretch>
            <a:fillRect/>
          </a:stretch>
        </p:blipFill>
        <p:spPr>
          <a:xfrm>
            <a:off x="3830790" y="3398233"/>
            <a:ext cx="450917" cy="469065"/>
          </a:xfrm>
          <a:prstGeom prst="rect">
            <a:avLst/>
          </a:prstGeom>
        </p:spPr>
      </p:pic>
      <p:sp>
        <p:nvSpPr>
          <p:cNvPr id="90" name="TextBox 89"/>
          <p:cNvSpPr txBox="1"/>
          <p:nvPr/>
        </p:nvSpPr>
        <p:spPr>
          <a:xfrm>
            <a:off x="1148281" y="3879461"/>
            <a:ext cx="775081" cy="261610"/>
          </a:xfrm>
          <a:prstGeom prst="rect">
            <a:avLst/>
          </a:prstGeom>
          <a:noFill/>
        </p:spPr>
        <p:txBody>
          <a:bodyPr wrap="square" rtlCol="0">
            <a:spAutoFit/>
          </a:bodyPr>
          <a:lstStyle/>
          <a:p>
            <a:pPr algn="ctr" defTabSz="932597"/>
            <a:r>
              <a:rPr lang="en-US" altLang="zh-CN" sz="1100" dirty="0" smtClean="0">
                <a:solidFill>
                  <a:srgbClr val="FFFFFF"/>
                </a:solidFill>
              </a:rPr>
              <a:t>Web App</a:t>
            </a:r>
            <a:endParaRPr lang="en-US" sz="1100" dirty="0">
              <a:solidFill>
                <a:srgbClr val="FFFFFF"/>
              </a:solidFill>
            </a:endParaRPr>
          </a:p>
        </p:txBody>
      </p:sp>
      <p:sp>
        <p:nvSpPr>
          <p:cNvPr id="91" name="TextBox 90"/>
          <p:cNvSpPr txBox="1"/>
          <p:nvPr/>
        </p:nvSpPr>
        <p:spPr>
          <a:xfrm>
            <a:off x="1906746" y="3879461"/>
            <a:ext cx="927434" cy="261610"/>
          </a:xfrm>
          <a:prstGeom prst="rect">
            <a:avLst/>
          </a:prstGeom>
          <a:noFill/>
        </p:spPr>
        <p:txBody>
          <a:bodyPr wrap="square" rtlCol="0">
            <a:spAutoFit/>
          </a:bodyPr>
          <a:lstStyle/>
          <a:p>
            <a:pPr algn="ctr" defTabSz="932597"/>
            <a:r>
              <a:rPr lang="en-US" altLang="zh-CN" sz="1100" dirty="0" smtClean="0">
                <a:solidFill>
                  <a:srgbClr val="FFFFFF"/>
                </a:solidFill>
              </a:rPr>
              <a:t>Mobile App</a:t>
            </a:r>
            <a:endParaRPr lang="en-US" sz="1100" dirty="0">
              <a:solidFill>
                <a:srgbClr val="FFFFFF"/>
              </a:solidFill>
            </a:endParaRPr>
          </a:p>
        </p:txBody>
      </p:sp>
      <p:sp>
        <p:nvSpPr>
          <p:cNvPr id="92" name="TextBox 91"/>
          <p:cNvSpPr txBox="1"/>
          <p:nvPr/>
        </p:nvSpPr>
        <p:spPr>
          <a:xfrm>
            <a:off x="2829990" y="3879461"/>
            <a:ext cx="687808" cy="261610"/>
          </a:xfrm>
          <a:prstGeom prst="rect">
            <a:avLst/>
          </a:prstGeom>
          <a:noFill/>
        </p:spPr>
        <p:txBody>
          <a:bodyPr wrap="square" rtlCol="0">
            <a:spAutoFit/>
          </a:bodyPr>
          <a:lstStyle/>
          <a:p>
            <a:pPr algn="ctr" defTabSz="932597"/>
            <a:r>
              <a:rPr lang="en-US" altLang="zh-CN" sz="1100" dirty="0" smtClean="0">
                <a:solidFill>
                  <a:srgbClr val="FFFFFF"/>
                </a:solidFill>
              </a:rPr>
              <a:t>API App</a:t>
            </a:r>
            <a:endParaRPr lang="en-US" sz="1100" dirty="0">
              <a:solidFill>
                <a:srgbClr val="FFFFFF"/>
              </a:solidFill>
            </a:endParaRPr>
          </a:p>
        </p:txBody>
      </p:sp>
      <p:sp>
        <p:nvSpPr>
          <p:cNvPr id="93" name="TextBox 92"/>
          <p:cNvSpPr txBox="1"/>
          <p:nvPr/>
        </p:nvSpPr>
        <p:spPr>
          <a:xfrm>
            <a:off x="3551708" y="3879461"/>
            <a:ext cx="927434" cy="261610"/>
          </a:xfrm>
          <a:prstGeom prst="rect">
            <a:avLst/>
          </a:prstGeom>
          <a:noFill/>
        </p:spPr>
        <p:txBody>
          <a:bodyPr wrap="square" rtlCol="0">
            <a:spAutoFit/>
          </a:bodyPr>
          <a:lstStyle/>
          <a:p>
            <a:pPr algn="ctr" defTabSz="932597"/>
            <a:r>
              <a:rPr lang="en-US" altLang="zh-CN" sz="1100" dirty="0" smtClean="0">
                <a:solidFill>
                  <a:srgbClr val="FFFFFF"/>
                </a:solidFill>
              </a:rPr>
              <a:t>Logic App</a:t>
            </a:r>
            <a:endParaRPr lang="en-US" sz="1100" dirty="0">
              <a:solidFill>
                <a:srgbClr val="FFFFFF"/>
              </a:solidFill>
            </a:endParaRPr>
          </a:p>
        </p:txBody>
      </p:sp>
      <p:sp>
        <p:nvSpPr>
          <p:cNvPr id="94" name="TextBox 93"/>
          <p:cNvSpPr txBox="1"/>
          <p:nvPr/>
        </p:nvSpPr>
        <p:spPr>
          <a:xfrm>
            <a:off x="989012" y="6413759"/>
            <a:ext cx="775081" cy="261610"/>
          </a:xfrm>
          <a:prstGeom prst="rect">
            <a:avLst/>
          </a:prstGeom>
          <a:noFill/>
        </p:spPr>
        <p:txBody>
          <a:bodyPr wrap="square" rtlCol="0">
            <a:spAutoFit/>
          </a:bodyPr>
          <a:lstStyle/>
          <a:p>
            <a:pPr algn="ctr" defTabSz="932597"/>
            <a:r>
              <a:rPr lang="en-US" altLang="zh-CN" sz="1100" dirty="0" smtClean="0">
                <a:solidFill>
                  <a:srgbClr val="FFFFFF"/>
                </a:solidFill>
              </a:rPr>
              <a:t>Blobs</a:t>
            </a:r>
            <a:endParaRPr lang="en-US" sz="1100" dirty="0">
              <a:solidFill>
                <a:srgbClr val="FFFFFF"/>
              </a:solidFill>
            </a:endParaRPr>
          </a:p>
        </p:txBody>
      </p:sp>
      <p:sp>
        <p:nvSpPr>
          <p:cNvPr id="95" name="TextBox 94"/>
          <p:cNvSpPr txBox="1"/>
          <p:nvPr/>
        </p:nvSpPr>
        <p:spPr>
          <a:xfrm>
            <a:off x="1816057" y="6413759"/>
            <a:ext cx="927434" cy="261610"/>
          </a:xfrm>
          <a:prstGeom prst="rect">
            <a:avLst/>
          </a:prstGeom>
          <a:noFill/>
        </p:spPr>
        <p:txBody>
          <a:bodyPr wrap="square" rtlCol="0">
            <a:spAutoFit/>
          </a:bodyPr>
          <a:lstStyle/>
          <a:p>
            <a:pPr algn="ctr" defTabSz="932597"/>
            <a:r>
              <a:rPr lang="en-US" altLang="zh-CN" sz="1100" dirty="0" smtClean="0">
                <a:solidFill>
                  <a:srgbClr val="FFFFFF"/>
                </a:solidFill>
              </a:rPr>
              <a:t>Tables</a:t>
            </a:r>
            <a:endParaRPr lang="en-US" sz="1100" dirty="0">
              <a:solidFill>
                <a:srgbClr val="FFFFFF"/>
              </a:solidFill>
            </a:endParaRPr>
          </a:p>
        </p:txBody>
      </p:sp>
      <p:sp>
        <p:nvSpPr>
          <p:cNvPr id="96" name="TextBox 95"/>
          <p:cNvSpPr txBox="1"/>
          <p:nvPr/>
        </p:nvSpPr>
        <p:spPr>
          <a:xfrm>
            <a:off x="2817406" y="6413759"/>
            <a:ext cx="687808" cy="261610"/>
          </a:xfrm>
          <a:prstGeom prst="rect">
            <a:avLst/>
          </a:prstGeom>
          <a:noFill/>
        </p:spPr>
        <p:txBody>
          <a:bodyPr wrap="square" rtlCol="0">
            <a:spAutoFit/>
          </a:bodyPr>
          <a:lstStyle/>
          <a:p>
            <a:pPr algn="ctr" defTabSz="932597"/>
            <a:r>
              <a:rPr lang="en-US" altLang="zh-CN" sz="1100" dirty="0" smtClean="0">
                <a:solidFill>
                  <a:srgbClr val="FFFFFF"/>
                </a:solidFill>
              </a:rPr>
              <a:t>Queues</a:t>
            </a:r>
            <a:endParaRPr lang="en-US" sz="1100" dirty="0">
              <a:solidFill>
                <a:srgbClr val="FFFFFF"/>
              </a:solidFill>
            </a:endParaRPr>
          </a:p>
        </p:txBody>
      </p:sp>
      <p:sp>
        <p:nvSpPr>
          <p:cNvPr id="97" name="TextBox 96"/>
          <p:cNvSpPr txBox="1"/>
          <p:nvPr/>
        </p:nvSpPr>
        <p:spPr>
          <a:xfrm>
            <a:off x="3693429" y="6413759"/>
            <a:ext cx="759566" cy="261610"/>
          </a:xfrm>
          <a:prstGeom prst="rect">
            <a:avLst/>
          </a:prstGeom>
          <a:noFill/>
        </p:spPr>
        <p:txBody>
          <a:bodyPr wrap="square" rtlCol="0">
            <a:spAutoFit/>
          </a:bodyPr>
          <a:lstStyle/>
          <a:p>
            <a:pPr algn="ctr" defTabSz="932597"/>
            <a:r>
              <a:rPr lang="en-US" altLang="zh-CN" sz="1100" dirty="0" smtClean="0">
                <a:solidFill>
                  <a:srgbClr val="FFFFFF"/>
                </a:solidFill>
              </a:rPr>
              <a:t>Files</a:t>
            </a:r>
            <a:endParaRPr lang="en-US" sz="1100" dirty="0">
              <a:solidFill>
                <a:srgbClr val="FFFFFF"/>
              </a:solidFill>
            </a:endParaRPr>
          </a:p>
        </p:txBody>
      </p:sp>
      <p:sp>
        <p:nvSpPr>
          <p:cNvPr id="98" name="TextBox 97"/>
          <p:cNvSpPr txBox="1"/>
          <p:nvPr/>
        </p:nvSpPr>
        <p:spPr>
          <a:xfrm rot="16200000">
            <a:off x="7121454" y="1199440"/>
            <a:ext cx="1160509" cy="307777"/>
          </a:xfrm>
          <a:prstGeom prst="rect">
            <a:avLst/>
          </a:prstGeom>
          <a:noFill/>
        </p:spPr>
        <p:txBody>
          <a:bodyPr wrap="none" rtlCol="0">
            <a:spAutoFit/>
          </a:bodyPr>
          <a:lstStyle/>
          <a:p>
            <a:pPr algn="ctr" defTabSz="932468"/>
            <a:r>
              <a:rPr lang="en-US" sz="1400" dirty="0" smtClean="0">
                <a:solidFill>
                  <a:srgbClr val="000000"/>
                </a:solidFill>
                <a:cs typeface="Segoe UI" panose="020B0502040204020203" pitchFamily="34" charset="0"/>
              </a:rPr>
              <a:t>Marketplace</a:t>
            </a:r>
            <a:endParaRPr lang="en-US" sz="1400" dirty="0">
              <a:solidFill>
                <a:srgbClr val="000000"/>
              </a:solidFill>
              <a:cs typeface="Segoe UI" panose="020B0502040204020203" pitchFamily="34" charset="0"/>
            </a:endParaRPr>
          </a:p>
        </p:txBody>
      </p:sp>
      <p:sp>
        <p:nvSpPr>
          <p:cNvPr id="99" name="Rectangle 98"/>
          <p:cNvSpPr/>
          <p:nvPr/>
        </p:nvSpPr>
        <p:spPr>
          <a:xfrm>
            <a:off x="7975803" y="916349"/>
            <a:ext cx="4930889" cy="898624"/>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endParaRPr lang="en-US" sz="1122" dirty="0">
              <a:solidFill>
                <a:srgbClr val="FFFFFF"/>
              </a:solidFill>
              <a:cs typeface="Segoe UI" panose="020B0502040204020203" pitchFamily="34" charset="0"/>
            </a:endParaRPr>
          </a:p>
        </p:txBody>
      </p:sp>
      <p:pic>
        <p:nvPicPr>
          <p:cNvPr id="100" name="Picture 99"/>
          <p:cNvPicPr>
            <a:picLocks noChangeAspect="1"/>
          </p:cNvPicPr>
          <p:nvPr/>
        </p:nvPicPr>
        <p:blipFill>
          <a:blip r:embed="rId43" cstate="print">
            <a:extLst>
              <a:ext uri="{BEBA8EAE-BF5A-486C-A8C5-ECC9F3942E4B}">
                <a14:imgProps xmlns:a14="http://schemas.microsoft.com/office/drawing/2010/main">
                  <a14:imgLayer r:embed="rId44">
                    <a14:imgEffect>
                      <a14:saturation sat="0"/>
                    </a14:imgEffect>
                  </a14:imgLayer>
                </a14:imgProps>
              </a:ext>
              <a:ext uri="{28A0092B-C50C-407E-A947-70E740481C1C}">
                <a14:useLocalDpi xmlns:a14="http://schemas.microsoft.com/office/drawing/2010/main" val="0"/>
              </a:ext>
            </a:extLst>
          </a:blip>
          <a:stretch>
            <a:fillRect/>
          </a:stretch>
        </p:blipFill>
        <p:spPr>
          <a:xfrm>
            <a:off x="8075612" y="1025250"/>
            <a:ext cx="854179" cy="640633"/>
          </a:xfrm>
          <a:prstGeom prst="rect">
            <a:avLst/>
          </a:prstGeom>
        </p:spPr>
      </p:pic>
      <p:pic>
        <p:nvPicPr>
          <p:cNvPr id="101" name="Picture 100"/>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9066212" y="1362229"/>
            <a:ext cx="1199246" cy="399748"/>
          </a:xfrm>
          <a:prstGeom prst="rect">
            <a:avLst/>
          </a:prstGeom>
        </p:spPr>
      </p:pic>
      <p:sp>
        <p:nvSpPr>
          <p:cNvPr id="102" name="TextBox 101"/>
          <p:cNvSpPr txBox="1"/>
          <p:nvPr/>
        </p:nvSpPr>
        <p:spPr>
          <a:xfrm>
            <a:off x="11519852" y="934431"/>
            <a:ext cx="775081" cy="584775"/>
          </a:xfrm>
          <a:prstGeom prst="rect">
            <a:avLst/>
          </a:prstGeom>
          <a:noFill/>
        </p:spPr>
        <p:txBody>
          <a:bodyPr wrap="square" rtlCol="0">
            <a:spAutoFit/>
          </a:bodyPr>
          <a:lstStyle/>
          <a:p>
            <a:pPr algn="ctr" defTabSz="932597"/>
            <a:r>
              <a:rPr lang="en-US" altLang="zh-CN" sz="3200" dirty="0" smtClean="0">
                <a:solidFill>
                  <a:schemeClr val="bg1">
                    <a:lumMod val="50000"/>
                  </a:schemeClr>
                </a:solidFill>
              </a:rPr>
              <a:t>…</a:t>
            </a:r>
            <a:endParaRPr lang="en-US" sz="3200" dirty="0">
              <a:solidFill>
                <a:schemeClr val="bg1">
                  <a:lumMod val="50000"/>
                </a:schemeClr>
              </a:solidFill>
            </a:endParaRPr>
          </a:p>
        </p:txBody>
      </p:sp>
      <p:pic>
        <p:nvPicPr>
          <p:cNvPr id="103" name="Picture 2" descr="SendGrid logo"/>
          <p:cNvPicPr>
            <a:picLocks noChangeAspect="1" noChangeArrowheads="1"/>
          </p:cNvPicPr>
          <p:nvPr/>
        </p:nvPicPr>
        <p:blipFill>
          <a:blip r:embed="rId46">
            <a:duotone>
              <a:prstClr val="black"/>
              <a:srgbClr val="080808">
                <a:tint val="45000"/>
                <a:satMod val="400000"/>
              </a:srgbClr>
            </a:duotone>
            <a:extLst>
              <a:ext uri="{28A0092B-C50C-407E-A947-70E740481C1C}">
                <a14:useLocalDpi xmlns:a14="http://schemas.microsoft.com/office/drawing/2010/main" val="0"/>
              </a:ext>
            </a:extLst>
          </a:blip>
          <a:srcRect/>
          <a:stretch>
            <a:fillRect/>
          </a:stretch>
        </p:blipFill>
        <p:spPr bwMode="auto">
          <a:xfrm>
            <a:off x="10514012" y="1229723"/>
            <a:ext cx="1173910" cy="67499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4" descr="logoappdynamics"/>
          <p:cNvPicPr>
            <a:picLocks noChangeAspect="1" noChangeArrowheads="1"/>
          </p:cNvPicPr>
          <p:nvPr/>
        </p:nvPicPr>
        <p:blipFill>
          <a:blip r:embed="rId47">
            <a:grayscl/>
            <a:extLst>
              <a:ext uri="{28A0092B-C50C-407E-A947-70E740481C1C}">
                <a14:useLocalDpi xmlns:a14="http://schemas.microsoft.com/office/drawing/2010/main" val="0"/>
              </a:ext>
            </a:extLst>
          </a:blip>
          <a:srcRect/>
          <a:stretch>
            <a:fillRect/>
          </a:stretch>
        </p:blipFill>
        <p:spPr bwMode="auto">
          <a:xfrm>
            <a:off x="9599612" y="1025250"/>
            <a:ext cx="1471607" cy="279419"/>
          </a:xfrm>
          <a:prstGeom prst="rect">
            <a:avLst/>
          </a:prstGeom>
          <a:noFill/>
          <a:extLst>
            <a:ext uri="{909E8E84-426E-40DD-AFC4-6F175D3DCCD1}">
              <a14:hiddenFill xmlns:a14="http://schemas.microsoft.com/office/drawing/2010/main">
                <a:solidFill>
                  <a:srgbClr val="FFFFFF"/>
                </a:solidFill>
              </a14:hiddenFill>
            </a:ext>
          </a:extLst>
        </p:spPr>
      </p:pic>
      <p:sp>
        <p:nvSpPr>
          <p:cNvPr id="105" name="Rectangle 104"/>
          <p:cNvSpPr/>
          <p:nvPr/>
        </p:nvSpPr>
        <p:spPr>
          <a:xfrm>
            <a:off x="10010606" y="5851894"/>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Data Lake</a:t>
            </a:r>
            <a:endParaRPr lang="en-US" sz="1122" dirty="0">
              <a:solidFill>
                <a:srgbClr val="FFFFFF"/>
              </a:solidFill>
              <a:cs typeface="Segoe UI" panose="020B0502040204020203" pitchFamily="34" charset="0"/>
            </a:endParaRPr>
          </a:p>
        </p:txBody>
      </p:sp>
      <p:sp>
        <p:nvSpPr>
          <p:cNvPr id="106" name="Rectangle 105"/>
          <p:cNvSpPr/>
          <p:nvPr/>
        </p:nvSpPr>
        <p:spPr>
          <a:xfrm>
            <a:off x="11078819" y="5851894"/>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Data Warehouse</a:t>
            </a:r>
            <a:endParaRPr lang="en-US" sz="1122" dirty="0">
              <a:solidFill>
                <a:srgbClr val="FFFFFF"/>
              </a:solidFill>
              <a:cs typeface="Segoe UI" panose="020B0502040204020203" pitchFamily="34" charset="0"/>
            </a:endParaRPr>
          </a:p>
        </p:txBody>
      </p:sp>
      <p:sp>
        <p:nvSpPr>
          <p:cNvPr id="107" name="Rectangle 106"/>
          <p:cNvSpPr/>
          <p:nvPr/>
        </p:nvSpPr>
        <p:spPr>
          <a:xfrm>
            <a:off x="4943348" y="4623662"/>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RemoteApp</a:t>
            </a:r>
            <a:endParaRPr lang="en-US" sz="1122" dirty="0">
              <a:solidFill>
                <a:srgbClr val="FFFFFF"/>
              </a:solidFill>
              <a:cs typeface="Segoe UI" panose="020B0502040204020203" pitchFamily="34" charset="0"/>
            </a:endParaRPr>
          </a:p>
        </p:txBody>
      </p:sp>
      <p:pic>
        <p:nvPicPr>
          <p:cNvPr id="108" name="Picture 107"/>
          <p:cNvPicPr>
            <a:picLocks noChangeAspect="1"/>
          </p:cNvPicPr>
          <p:nvPr/>
        </p:nvPicPr>
        <p:blipFill>
          <a:blip r:embed="rId48"/>
          <a:stretch>
            <a:fillRect/>
          </a:stretch>
        </p:blipFill>
        <p:spPr>
          <a:xfrm>
            <a:off x="5323932" y="4670452"/>
            <a:ext cx="456284" cy="451868"/>
          </a:xfrm>
          <a:prstGeom prst="rect">
            <a:avLst/>
          </a:prstGeom>
        </p:spPr>
      </p:pic>
      <p:sp>
        <p:nvSpPr>
          <p:cNvPr id="109" name="Rectangle 108"/>
          <p:cNvSpPr/>
          <p:nvPr/>
        </p:nvSpPr>
        <p:spPr>
          <a:xfrm>
            <a:off x="9514202" y="4623662"/>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DNS</a:t>
            </a:r>
            <a:endParaRPr lang="en-US" sz="1122" dirty="0">
              <a:solidFill>
                <a:srgbClr val="FFFFFF"/>
              </a:solidFill>
              <a:cs typeface="Segoe UI" panose="020B0502040204020203" pitchFamily="34" charset="0"/>
            </a:endParaRPr>
          </a:p>
        </p:txBody>
      </p:sp>
      <p:sp>
        <p:nvSpPr>
          <p:cNvPr id="110" name="Rectangle 109"/>
          <p:cNvSpPr/>
          <p:nvPr/>
        </p:nvSpPr>
        <p:spPr>
          <a:xfrm>
            <a:off x="10595004" y="4623662"/>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defTabSz="932468"/>
            <a:r>
              <a:rPr lang="en-US" sz="1122" dirty="0" smtClean="0">
                <a:solidFill>
                  <a:srgbClr val="FFFFFF"/>
                </a:solidFill>
                <a:cs typeface="Segoe UI" panose="020B0502040204020203" pitchFamily="34" charset="0"/>
              </a:rPr>
              <a:t>Application Gateway</a:t>
            </a:r>
            <a:endParaRPr lang="en-US" sz="1122" dirty="0">
              <a:solidFill>
                <a:srgbClr val="FFFFFF"/>
              </a:solidFill>
              <a:cs typeface="Segoe UI" panose="020B0502040204020203" pitchFamily="34" charset="0"/>
            </a:endParaRPr>
          </a:p>
        </p:txBody>
      </p:sp>
      <p:pic>
        <p:nvPicPr>
          <p:cNvPr id="111" name="Picture 110"/>
          <p:cNvPicPr>
            <a:picLocks noChangeAspect="1"/>
          </p:cNvPicPr>
          <p:nvPr/>
        </p:nvPicPr>
        <p:blipFill>
          <a:blip r:embed="rId49"/>
          <a:stretch>
            <a:fillRect/>
          </a:stretch>
        </p:blipFill>
        <p:spPr>
          <a:xfrm>
            <a:off x="10965180" y="4683170"/>
            <a:ext cx="447476" cy="446086"/>
          </a:xfrm>
          <a:prstGeom prst="rect">
            <a:avLst/>
          </a:prstGeom>
        </p:spPr>
      </p:pic>
      <p:sp>
        <p:nvSpPr>
          <p:cNvPr id="112" name="Title 4"/>
          <p:cNvSpPr txBox="1">
            <a:spLocks/>
          </p:cNvSpPr>
          <p:nvPr/>
        </p:nvSpPr>
        <p:spPr>
          <a:xfrm>
            <a:off x="519112" y="10668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a:lstStyle>
          <a:p>
            <a:r>
              <a:rPr lang="fr-FR" dirty="0" smtClean="0"/>
              <a:t>Microsoft Azure</a:t>
            </a:r>
            <a:endParaRPr lang="fr-FR" dirty="0"/>
          </a:p>
        </p:txBody>
      </p:sp>
    </p:spTree>
    <p:extLst>
      <p:ext uri="{BB962C8B-B14F-4D97-AF65-F5344CB8AC3E}">
        <p14:creationId xmlns:p14="http://schemas.microsoft.com/office/powerpoint/2010/main" val="1697984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animBg="1"/>
      <p:bldP spid="1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Architecture application web v1</a:t>
            </a:r>
            <a:endParaRPr lang="fr-FR" dirty="0"/>
          </a:p>
        </p:txBody>
      </p:sp>
      <p:pic>
        <p:nvPicPr>
          <p:cNvPr id="2" name="Picture 1"/>
          <p:cNvPicPr>
            <a:picLocks noChangeAspect="1"/>
          </p:cNvPicPr>
          <p:nvPr/>
        </p:nvPicPr>
        <p:blipFill>
          <a:blip r:embed="rId3"/>
          <a:stretch>
            <a:fillRect/>
          </a:stretch>
        </p:blipFill>
        <p:spPr>
          <a:xfrm>
            <a:off x="3465284" y="1752454"/>
            <a:ext cx="5258256" cy="3353091"/>
          </a:xfrm>
          <a:prstGeom prst="rect">
            <a:avLst/>
          </a:prstGeom>
        </p:spPr>
      </p:pic>
      <p:sp>
        <p:nvSpPr>
          <p:cNvPr id="12" name="TextBox 11"/>
          <p:cNvSpPr txBox="1"/>
          <p:nvPr/>
        </p:nvSpPr>
        <p:spPr>
          <a:xfrm>
            <a:off x="4745360" y="3708191"/>
            <a:ext cx="1493394"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Virtual Machine</a:t>
            </a:r>
          </a:p>
        </p:txBody>
      </p:sp>
      <p:sp>
        <p:nvSpPr>
          <p:cNvPr id="13" name="TextBox 12"/>
          <p:cNvSpPr txBox="1"/>
          <p:nvPr/>
        </p:nvSpPr>
        <p:spPr>
          <a:xfrm>
            <a:off x="6354501" y="2620171"/>
            <a:ext cx="1504130"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Virtual Network</a:t>
            </a:r>
          </a:p>
        </p:txBody>
      </p:sp>
    </p:spTree>
    <p:extLst>
      <p:ext uri="{BB962C8B-B14F-4D97-AF65-F5344CB8AC3E}">
        <p14:creationId xmlns:p14="http://schemas.microsoft.com/office/powerpoint/2010/main" val="2922157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Architecture application web </a:t>
            </a:r>
            <a:r>
              <a:rPr lang="fr-FR" dirty="0" smtClean="0"/>
              <a:t>v2</a:t>
            </a:r>
            <a:endParaRPr lang="fr-FR" dirty="0"/>
          </a:p>
        </p:txBody>
      </p:sp>
      <p:pic>
        <p:nvPicPr>
          <p:cNvPr id="4" name="Picture 3"/>
          <p:cNvPicPr>
            <a:picLocks noChangeAspect="1"/>
          </p:cNvPicPr>
          <p:nvPr/>
        </p:nvPicPr>
        <p:blipFill>
          <a:blip r:embed="rId3"/>
          <a:stretch>
            <a:fillRect/>
          </a:stretch>
        </p:blipFill>
        <p:spPr>
          <a:xfrm>
            <a:off x="3465284" y="1393556"/>
            <a:ext cx="5258256" cy="5182049"/>
          </a:xfrm>
          <a:prstGeom prst="rect">
            <a:avLst/>
          </a:prstGeom>
        </p:spPr>
      </p:pic>
      <p:sp>
        <p:nvSpPr>
          <p:cNvPr id="10" name="TextBox 9"/>
          <p:cNvSpPr txBox="1"/>
          <p:nvPr/>
        </p:nvSpPr>
        <p:spPr>
          <a:xfrm>
            <a:off x="6921660" y="2805366"/>
            <a:ext cx="1504130"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Virtual Network</a:t>
            </a:r>
          </a:p>
        </p:txBody>
      </p:sp>
      <p:sp>
        <p:nvSpPr>
          <p:cNvPr id="11" name="TextBox 10"/>
          <p:cNvSpPr txBox="1"/>
          <p:nvPr/>
        </p:nvSpPr>
        <p:spPr>
          <a:xfrm>
            <a:off x="5775766" y="1729865"/>
            <a:ext cx="1504130" cy="276999"/>
          </a:xfrm>
          <a:prstGeom prst="rect">
            <a:avLst/>
          </a:prstGeom>
          <a:noFill/>
        </p:spPr>
        <p:txBody>
          <a:bodyPr wrap="square" lIns="0" tIns="0" rIns="0" bIns="0" rtlCol="0">
            <a:spAutoFit/>
          </a:bodyPr>
          <a:lstStyle/>
          <a:p>
            <a:r>
              <a:rPr lang="fr-FR" spc="-70" dirty="0" err="1" smtClean="0">
                <a:gradFill>
                  <a:gsLst>
                    <a:gs pos="2917">
                      <a:schemeClr val="tx1"/>
                    </a:gs>
                    <a:gs pos="30000">
                      <a:schemeClr val="tx1"/>
                    </a:gs>
                  </a:gsLst>
                  <a:lin ang="5400000" scaled="0"/>
                </a:gradFill>
              </a:rPr>
              <a:t>Load</a:t>
            </a:r>
            <a:r>
              <a:rPr lang="fr-FR" spc="-70" dirty="0" smtClean="0">
                <a:gradFill>
                  <a:gsLst>
                    <a:gs pos="2917">
                      <a:schemeClr val="tx1"/>
                    </a:gs>
                    <a:gs pos="30000">
                      <a:schemeClr val="tx1"/>
                    </a:gs>
                  </a:gsLst>
                  <a:lin ang="5400000" scaled="0"/>
                </a:gradFill>
              </a:rPr>
              <a:t> Balancer</a:t>
            </a:r>
          </a:p>
        </p:txBody>
      </p:sp>
      <p:sp>
        <p:nvSpPr>
          <p:cNvPr id="12" name="TextBox 11"/>
          <p:cNvSpPr txBox="1"/>
          <p:nvPr/>
        </p:nvSpPr>
        <p:spPr>
          <a:xfrm>
            <a:off x="4479401" y="3831219"/>
            <a:ext cx="381967"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VM</a:t>
            </a:r>
          </a:p>
        </p:txBody>
      </p:sp>
      <p:sp>
        <p:nvSpPr>
          <p:cNvPr id="13" name="TextBox 12"/>
          <p:cNvSpPr txBox="1"/>
          <p:nvPr/>
        </p:nvSpPr>
        <p:spPr>
          <a:xfrm>
            <a:off x="5902634" y="3819247"/>
            <a:ext cx="381967"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VM</a:t>
            </a:r>
          </a:p>
        </p:txBody>
      </p:sp>
      <p:sp>
        <p:nvSpPr>
          <p:cNvPr id="14" name="TextBox 13"/>
          <p:cNvSpPr txBox="1"/>
          <p:nvPr/>
        </p:nvSpPr>
        <p:spPr>
          <a:xfrm>
            <a:off x="4967466" y="5569351"/>
            <a:ext cx="808300"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SQL VM</a:t>
            </a:r>
          </a:p>
        </p:txBody>
      </p:sp>
      <p:sp>
        <p:nvSpPr>
          <p:cNvPr id="15" name="TextBox 14"/>
          <p:cNvSpPr txBox="1"/>
          <p:nvPr/>
        </p:nvSpPr>
        <p:spPr>
          <a:xfrm>
            <a:off x="4932741" y="4062737"/>
            <a:ext cx="1270833" cy="276999"/>
          </a:xfrm>
          <a:prstGeom prst="rect">
            <a:avLst/>
          </a:prstGeom>
          <a:noFill/>
        </p:spPr>
        <p:txBody>
          <a:bodyPr wrap="square" lIns="0" tIns="0" rIns="0" bIns="0" rtlCol="0">
            <a:spAutoFit/>
          </a:bodyPr>
          <a:lstStyle/>
          <a:p>
            <a:r>
              <a:rPr lang="fr-FR" spc="-70" dirty="0" err="1" smtClean="0">
                <a:gradFill>
                  <a:gsLst>
                    <a:gs pos="2917">
                      <a:schemeClr val="tx1"/>
                    </a:gs>
                    <a:gs pos="30000">
                      <a:schemeClr val="tx1"/>
                    </a:gs>
                  </a:gsLst>
                  <a:lin ang="5400000" scaled="0"/>
                </a:gradFill>
              </a:rPr>
              <a:t>VNet</a:t>
            </a:r>
            <a:r>
              <a:rPr lang="fr-FR" spc="-70" dirty="0" smtClean="0">
                <a:gradFill>
                  <a:gsLst>
                    <a:gs pos="2917">
                      <a:schemeClr val="tx1"/>
                    </a:gs>
                    <a:gs pos="30000">
                      <a:schemeClr val="tx1"/>
                    </a:gs>
                  </a:gsLst>
                  <a:lin ang="5400000" scaled="0"/>
                </a:gradFill>
              </a:rPr>
              <a:t> &amp; NSG</a:t>
            </a:r>
          </a:p>
        </p:txBody>
      </p:sp>
      <p:sp>
        <p:nvSpPr>
          <p:cNvPr id="16" name="TextBox 15"/>
          <p:cNvSpPr txBox="1"/>
          <p:nvPr/>
        </p:nvSpPr>
        <p:spPr>
          <a:xfrm>
            <a:off x="4955436" y="5869500"/>
            <a:ext cx="1270833" cy="276999"/>
          </a:xfrm>
          <a:prstGeom prst="rect">
            <a:avLst/>
          </a:prstGeom>
          <a:noFill/>
        </p:spPr>
        <p:txBody>
          <a:bodyPr wrap="square" lIns="0" tIns="0" rIns="0" bIns="0" rtlCol="0">
            <a:spAutoFit/>
          </a:bodyPr>
          <a:lstStyle/>
          <a:p>
            <a:r>
              <a:rPr lang="fr-FR" spc="-70" dirty="0" err="1" smtClean="0">
                <a:gradFill>
                  <a:gsLst>
                    <a:gs pos="2917">
                      <a:schemeClr val="tx1"/>
                    </a:gs>
                    <a:gs pos="30000">
                      <a:schemeClr val="tx1"/>
                    </a:gs>
                  </a:gsLst>
                  <a:lin ang="5400000" scaled="0"/>
                </a:gradFill>
              </a:rPr>
              <a:t>VNet</a:t>
            </a:r>
            <a:r>
              <a:rPr lang="fr-FR" spc="-70" dirty="0" smtClean="0">
                <a:gradFill>
                  <a:gsLst>
                    <a:gs pos="2917">
                      <a:schemeClr val="tx1"/>
                    </a:gs>
                    <a:gs pos="30000">
                      <a:schemeClr val="tx1"/>
                    </a:gs>
                  </a:gsLst>
                  <a:lin ang="5400000" scaled="0"/>
                </a:gradFill>
              </a:rPr>
              <a:t> &amp; NSG</a:t>
            </a:r>
          </a:p>
        </p:txBody>
      </p:sp>
    </p:spTree>
    <p:extLst>
      <p:ext uri="{BB962C8B-B14F-4D97-AF65-F5344CB8AC3E}">
        <p14:creationId xmlns:p14="http://schemas.microsoft.com/office/powerpoint/2010/main" val="293799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Architecture application web </a:t>
            </a:r>
            <a:r>
              <a:rPr lang="fr-FR" dirty="0" smtClean="0"/>
              <a:t>v3</a:t>
            </a:r>
            <a:endParaRPr lang="fr-FR" dirty="0"/>
          </a:p>
        </p:txBody>
      </p:sp>
      <p:pic>
        <p:nvPicPr>
          <p:cNvPr id="6" name="Picture 5"/>
          <p:cNvPicPr>
            <a:picLocks noChangeAspect="1"/>
          </p:cNvPicPr>
          <p:nvPr/>
        </p:nvPicPr>
        <p:blipFill>
          <a:blip r:embed="rId3"/>
          <a:stretch>
            <a:fillRect/>
          </a:stretch>
        </p:blipFill>
        <p:spPr>
          <a:xfrm>
            <a:off x="3465284" y="1920094"/>
            <a:ext cx="5258256" cy="3353091"/>
          </a:xfrm>
          <a:prstGeom prst="rect">
            <a:avLst/>
          </a:prstGeom>
        </p:spPr>
      </p:pic>
      <p:sp>
        <p:nvSpPr>
          <p:cNvPr id="7" name="TextBox 6"/>
          <p:cNvSpPr txBox="1"/>
          <p:nvPr/>
        </p:nvSpPr>
        <p:spPr>
          <a:xfrm>
            <a:off x="5579268" y="2967990"/>
            <a:ext cx="1028700"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Web </a:t>
            </a:r>
            <a:r>
              <a:rPr lang="fr-FR" spc="-70" dirty="0" err="1" smtClean="0">
                <a:gradFill>
                  <a:gsLst>
                    <a:gs pos="2917">
                      <a:schemeClr val="tx1"/>
                    </a:gs>
                    <a:gs pos="30000">
                      <a:schemeClr val="tx1"/>
                    </a:gs>
                  </a:gsLst>
                  <a:lin ang="5400000" scaled="0"/>
                </a:gradFill>
              </a:rPr>
              <a:t>app</a:t>
            </a:r>
            <a:endParaRPr lang="fr-FR" spc="-70" dirty="0" smtClean="0">
              <a:gradFill>
                <a:gsLst>
                  <a:gs pos="2917">
                    <a:schemeClr val="tx1"/>
                  </a:gs>
                  <a:gs pos="30000">
                    <a:schemeClr val="tx1"/>
                  </a:gs>
                </a:gsLst>
                <a:lin ang="5400000" scaled="0"/>
              </a:gradFill>
            </a:endParaRPr>
          </a:p>
        </p:txBody>
      </p:sp>
      <p:sp>
        <p:nvSpPr>
          <p:cNvPr id="8" name="TextBox 7"/>
          <p:cNvSpPr txBox="1"/>
          <p:nvPr/>
        </p:nvSpPr>
        <p:spPr>
          <a:xfrm>
            <a:off x="5349240" y="4735830"/>
            <a:ext cx="1395888"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SQL Database</a:t>
            </a:r>
          </a:p>
        </p:txBody>
      </p:sp>
      <p:sp>
        <p:nvSpPr>
          <p:cNvPr id="9" name="TextBox 8"/>
          <p:cNvSpPr txBox="1"/>
          <p:nvPr/>
        </p:nvSpPr>
        <p:spPr>
          <a:xfrm>
            <a:off x="7034688" y="4735830"/>
            <a:ext cx="752952" cy="276999"/>
          </a:xfrm>
          <a:prstGeom prst="rect">
            <a:avLst/>
          </a:prstGeom>
          <a:noFill/>
        </p:spPr>
        <p:txBody>
          <a:bodyPr wrap="square" lIns="0" tIns="0" rIns="0" bIns="0" rtlCol="0">
            <a:spAutoFit/>
          </a:bodyPr>
          <a:lstStyle/>
          <a:p>
            <a:r>
              <a:rPr lang="fr-FR" spc="-70" dirty="0" smtClean="0">
                <a:gradFill>
                  <a:gsLst>
                    <a:gs pos="2917">
                      <a:schemeClr val="tx1"/>
                    </a:gs>
                    <a:gs pos="30000">
                      <a:schemeClr val="tx1"/>
                    </a:gs>
                  </a:gsLst>
                  <a:lin ang="5400000" scaled="0"/>
                </a:gradFill>
              </a:rPr>
              <a:t>Storage</a:t>
            </a:r>
          </a:p>
        </p:txBody>
      </p:sp>
    </p:spTree>
    <p:extLst>
      <p:ext uri="{BB962C8B-B14F-4D97-AF65-F5344CB8AC3E}">
        <p14:creationId xmlns:p14="http://schemas.microsoft.com/office/powerpoint/2010/main" val="3123109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Camp.pptx" id="{5A8FB757-14A5-4E69-8B06-667A3EF3F20D}" vid="{A5FED221-3652-4D2F-AE98-5F0F6EF99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3" ma:contentTypeDescription="Crée un document." ma:contentTypeScope="" ma:versionID="911e11aa3a7cf69374b71bd39d4c182f">
  <xsd:schema xmlns:xsd="http://www.w3.org/2001/XMLSchema" xmlns:xs="http://www.w3.org/2001/XMLSchema" xmlns:p="http://schemas.microsoft.com/office/2006/metadata/properties" xmlns:ns2="aa35d321-db2c-42ab-a621-b5e3f2de858c" targetNamespace="http://schemas.microsoft.com/office/2006/metadata/properties" ma:root="true" ma:fieldsID="84e7031b51a06c5a8c8ec1c8b23af2b0" ns2:_="">
    <xsd:import namespace="aa35d321-db2c-42ab-a621-b5e3f2de858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aa35d321-db2c-42ab-a621-b5e3f2de858c"/>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7E2FDF-E5B1-4CB9-B196-6A50C74A04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35d321-db2c-42ab-a621-b5e3f2de85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Azure Camp Template</Template>
  <TotalTime>472</TotalTime>
  <Words>2774</Words>
  <Application>Microsoft Office PowerPoint</Application>
  <PresentationFormat>Custom</PresentationFormat>
  <Paragraphs>367</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Segoe Semibold</vt:lpstr>
      <vt:lpstr>Segoe UI</vt:lpstr>
      <vt:lpstr>Segoe UI Light</vt:lpstr>
      <vt:lpstr>Segoe UI Semilight</vt:lpstr>
      <vt:lpstr>Wingdings</vt:lpstr>
      <vt:lpstr>Windows_Azure_DevCamp_16x9_Template</vt:lpstr>
      <vt:lpstr>Microsoft Azure Camp</vt:lpstr>
      <vt:lpstr>Microsoft Azure</vt:lpstr>
      <vt:lpstr>Microsoft Azure</vt:lpstr>
      <vt:lpstr>PowerPoint Presentation</vt:lpstr>
      <vt:lpstr>Une plateforme ouverte</vt:lpstr>
      <vt:lpstr>PowerPoint Presentation</vt:lpstr>
      <vt:lpstr>Architecture application web v1</vt:lpstr>
      <vt:lpstr>Architecture application web v2</vt:lpstr>
      <vt:lpstr>Architecture application web v3</vt:lpstr>
      <vt:lpstr>Architecture application web v4</vt:lpstr>
      <vt:lpstr>Architecture application web v5</vt:lpstr>
      <vt:lpstr>Offres gratuites pour démarrer avec Azure</vt:lpstr>
      <vt:lpstr>Scénarios d’utilisation Microsoft Azure</vt:lpstr>
      <vt:lpstr>PowerPoint Presentation</vt:lpstr>
      <vt:lpstr>Scénarios d’utilisation Microsoft Azure</vt:lpstr>
      <vt:lpstr>PowerPoint Presentation</vt:lpstr>
      <vt:lpstr>PowerPoint Presentation</vt:lpstr>
    </vt:vector>
  </TitlesOfParts>
  <Manager>&lt;Content Manager Name Here&gt;</Manager>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Camp</dc:title>
  <dc:subject>Windows Azure DevCamp</dc:subject>
  <dc:creator>Benjamin Talmard</dc:creator>
  <cp:keywords>&lt;Any Related Keywords&gt;</cp:keywords>
  <dc:description>Template: Shane O'Sullivan, Artitudes Design
Formatting:
Event Date:
Event Location:
Audience Type:</dc:description>
  <cp:lastModifiedBy>Benjamin Talmard</cp:lastModifiedBy>
  <cp:revision>47</cp:revision>
  <dcterms:created xsi:type="dcterms:W3CDTF">2015-07-03T08:47:24Z</dcterms:created>
  <dcterms:modified xsi:type="dcterms:W3CDTF">2015-07-06T13:38:41Z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y fmtid="{D5CDD505-2E9C-101B-9397-08002B2CF9AE}" pid="3" name="Product">
    <vt:lpwstr/>
  </property>
  <property fmtid="{D5CDD505-2E9C-101B-9397-08002B2CF9AE}" pid="4" name="Event1">
    <vt:lpwstr>245;#Windows Azure DevCamp|38d59bd9-3a19-4709-9504-ae728298cb6f</vt:lpwstr>
  </property>
  <property fmtid="{D5CDD505-2E9C-101B-9397-08002B2CF9AE}" pid="5" name="Audience">
    <vt:lpwstr>34;#Developers|389e14a2-def5-4335-8627-c0368c2934a2</vt:lpwstr>
  </property>
  <property fmtid="{D5CDD505-2E9C-101B-9397-08002B2CF9AE}" pid="6" name="IsMyDocuments">
    <vt:bool>true</vt:bool>
  </property>
  <property fmtid="{D5CDD505-2E9C-101B-9397-08002B2CF9AE}" pid="7" name="DocVizMetadataToken">
    <vt:lpwstr>600x302x1</vt:lpwstr>
  </property>
</Properties>
</file>