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3.xml" ContentType="application/vnd.openxmlformats-officedocument.presentationml.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tags/tag2.xml" ContentType="application/vnd.openxmlformats-officedocument.presentationml.tag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15"/>
  </p:notesMasterIdLst>
  <p:handoutMasterIdLst>
    <p:handoutMasterId r:id="rId16"/>
  </p:handoutMasterIdLst>
  <p:sldIdLst>
    <p:sldId id="319" r:id="rId2"/>
    <p:sldId id="256" r:id="rId3"/>
    <p:sldId id="340" r:id="rId4"/>
    <p:sldId id="341" r:id="rId5"/>
    <p:sldId id="323" r:id="rId6"/>
    <p:sldId id="324" r:id="rId7"/>
    <p:sldId id="326" r:id="rId8"/>
    <p:sldId id="327" r:id="rId9"/>
    <p:sldId id="342" r:id="rId10"/>
    <p:sldId id="334" r:id="rId11"/>
    <p:sldId id="310" r:id="rId12"/>
    <p:sldId id="330" r:id="rId13"/>
    <p:sldId id="320"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28">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FFFFFF"/>
    <a:srgbClr val="000000"/>
    <a:srgbClr val="505050"/>
    <a:srgbClr val="969696"/>
    <a:srgbClr val="D2D2D2"/>
    <a:srgbClr val="5F5F5F"/>
    <a:srgbClr val="4D4D4D"/>
    <a:srgbClr val="C0C0C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2119" autoAdjust="0"/>
  </p:normalViewPr>
  <p:slideViewPr>
    <p:cSldViewPr snapToGrid="0">
      <p:cViewPr varScale="1">
        <p:scale>
          <a:sx n="57" d="100"/>
          <a:sy n="57" d="100"/>
        </p:scale>
        <p:origin x="1854" y="72"/>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1" d="100"/>
          <a:sy n="81" d="100"/>
        </p:scale>
        <p:origin x="-31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7/6/2015</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7/6/2015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7/6/2015 12:52 PM</a:t>
            </a:fld>
            <a:endParaRPr lang="en-US"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646525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4C566AE-FF3A-4DCA-9775-1DE7171AF71B}"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11</a:t>
            </a:fld>
            <a:endParaRPr lang="en-US" dirty="0"/>
          </a:p>
        </p:txBody>
      </p:sp>
    </p:spTree>
    <p:extLst>
      <p:ext uri="{BB962C8B-B14F-4D97-AF65-F5344CB8AC3E}">
        <p14:creationId xmlns:p14="http://schemas.microsoft.com/office/powerpoint/2010/main" val="402893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a:t>
            </a:fld>
            <a:endParaRPr lang="en-US"/>
          </a:p>
        </p:txBody>
      </p:sp>
    </p:spTree>
    <p:extLst>
      <p:ext uri="{BB962C8B-B14F-4D97-AF65-F5344CB8AC3E}">
        <p14:creationId xmlns:p14="http://schemas.microsoft.com/office/powerpoint/2010/main" val="328434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8FF4519-889F-47DD-871A-93F120C8A58D}"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222389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507821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US" smtClean="0">
                <a:solidFill>
                  <a:prstClr val="black"/>
                </a:solidFill>
              </a:rPr>
              <a:t>SMSG Readiness</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solidFill>
                  <a:prstClr val="black"/>
                </a:solidFill>
              </a:rPr>
              <a:pPr/>
              <a:t>7/6/2015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691722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7/6/2015 12:52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0505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9216BCF-F749-4446-AE0C-2A66B3A07044}"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3529676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F5DEFB4-ECF3-4AE1-82DB-187355F77D16}" type="slidenum">
              <a:rPr lang="fr-FR" smtClean="0"/>
              <a:t>9</a:t>
            </a:fld>
            <a:endParaRPr lang="fr-FR"/>
          </a:p>
        </p:txBody>
      </p:sp>
    </p:spTree>
    <p:extLst>
      <p:ext uri="{BB962C8B-B14F-4D97-AF65-F5344CB8AC3E}">
        <p14:creationId xmlns:p14="http://schemas.microsoft.com/office/powerpoint/2010/main" val="2176881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F5DEFB4-ECF3-4AE1-82DB-187355F77D16}" type="slidenum">
              <a:rPr lang="fr-FR" smtClean="0"/>
              <a:t>10</a:t>
            </a:fld>
            <a:endParaRPr lang="fr-FR"/>
          </a:p>
        </p:txBody>
      </p:sp>
    </p:spTree>
    <p:extLst>
      <p:ext uri="{BB962C8B-B14F-4D97-AF65-F5344CB8AC3E}">
        <p14:creationId xmlns:p14="http://schemas.microsoft.com/office/powerpoint/2010/main" val="4071430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983" y="1049721"/>
            <a:ext cx="6858000" cy="830997"/>
          </a:xfrm>
        </p:spPr>
        <p:txBody>
          <a:bodyPr anchor="b" anchorCtr="0"/>
          <a:lstStyle>
            <a:lvl1pPr>
              <a:defRPr kumimoji="0" lang="en-US" sz="60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Microsoft Azure Camp</a:t>
            </a:r>
            <a:endParaRPr lang="en-US" dirty="0"/>
          </a:p>
        </p:txBody>
      </p:sp>
      <p:sp>
        <p:nvSpPr>
          <p:cNvPr id="3"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
        <p:nvSpPr>
          <p:cNvPr id="5" name="Text Placeholder 1"/>
          <p:cNvSpPr txBox="1">
            <a:spLocks/>
          </p:cNvSpPr>
          <p:nvPr userDrawn="1"/>
        </p:nvSpPr>
        <p:spPr>
          <a:xfrm>
            <a:off x="9668312"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07 juillet 2015</a:t>
            </a:r>
            <a:endParaRPr lang="fr-FR" sz="2400" dirty="0"/>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320716"/>
            <a:ext cx="6688370" cy="1013200"/>
          </a:xfrm>
        </p:spPr>
        <p:txBody>
          <a:bodyPr vert="horz" wrap="square" lIns="0" tIns="0" rIns="0" bIns="0" rtlCol="0" anchor="t" anchorCtr="0">
            <a:noAutofit/>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4"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
        <p:nvSpPr>
          <p:cNvPr id="12" name="Text Placeholder 11"/>
          <p:cNvSpPr>
            <a:spLocks noGrp="1"/>
          </p:cNvSpPr>
          <p:nvPr>
            <p:ph type="body" sz="quarter" idx="11"/>
          </p:nvPr>
        </p:nvSpPr>
        <p:spPr>
          <a:xfrm>
            <a:off x="520700" y="4957763"/>
            <a:ext cx="3243263" cy="498598"/>
          </a:xfrm>
        </p:spPr>
        <p:txBody>
          <a:bodyPr/>
          <a:lstStyle>
            <a:lvl1pPr marL="0" indent="0">
              <a:buNone/>
              <a:defRPr kumimoji="0" lang="en-US" sz="1800" b="1" i="0" u="none" strike="noStrike" kern="1200" cap="none" spc="0" normalizeH="0" baseline="0" dirty="0" smtClean="0">
                <a:ln>
                  <a:noFill/>
                </a:ln>
                <a:solidFill>
                  <a:srgbClr val="5F5F5F"/>
                </a:solidFill>
                <a:effectLst/>
                <a:uLnTx/>
                <a:uFillTx/>
                <a:latin typeface="Segoe UI"/>
                <a:ea typeface="+mn-ea"/>
                <a:cs typeface="+mn-cs"/>
              </a:defRPr>
            </a:lvl1pPr>
            <a:lvl2pPr marL="339725" indent="0">
              <a:buNone/>
              <a:defRPr sz="1800" b="0"/>
            </a:lvl2pPr>
          </a:lstStyle>
          <a:p>
            <a:pPr lvl="0"/>
            <a:r>
              <a:rPr lang="en-US" smtClean="0"/>
              <a:t>Click to edit Master text styles</a:t>
            </a:r>
          </a:p>
        </p:txBody>
      </p:sp>
      <p:sp>
        <p:nvSpPr>
          <p:cNvPr id="14" name="Text Placeholder 11"/>
          <p:cNvSpPr>
            <a:spLocks noGrp="1"/>
          </p:cNvSpPr>
          <p:nvPr>
            <p:ph type="body" sz="quarter" idx="12"/>
          </p:nvPr>
        </p:nvSpPr>
        <p:spPr>
          <a:xfrm>
            <a:off x="3966315" y="4957763"/>
            <a:ext cx="3243263" cy="498598"/>
          </a:xfrm>
        </p:spPr>
        <p:txBody>
          <a:bodyPr/>
          <a:lstStyle>
            <a:lvl1pPr marL="0" indent="0">
              <a:buNone/>
              <a:defRPr kumimoji="0" lang="en-US" sz="1800" b="1" i="0" u="none" strike="noStrike" kern="1200" cap="none" spc="0" normalizeH="0" baseline="0" dirty="0" smtClean="0">
                <a:ln>
                  <a:noFill/>
                </a:ln>
                <a:solidFill>
                  <a:srgbClr val="5F5F5F"/>
                </a:solidFill>
                <a:effectLst/>
                <a:uLnTx/>
                <a:uFillTx/>
                <a:latin typeface="Segoe UI"/>
                <a:ea typeface="+mn-ea"/>
                <a:cs typeface="+mn-cs"/>
              </a:defRPr>
            </a:lvl1pPr>
            <a:lvl2pPr marL="339725" indent="0">
              <a:buNone/>
              <a:defRPr sz="1800" b="0"/>
            </a:lvl2pPr>
          </a:lstStyle>
          <a:p>
            <a:pPr lvl="0"/>
            <a:r>
              <a:rPr lang="en-US" smtClean="0"/>
              <a:t>Click to edit Master text styles</a:t>
            </a:r>
          </a:p>
        </p:txBody>
      </p:sp>
      <p:sp>
        <p:nvSpPr>
          <p:cNvPr id="16" name="Text Placeholder 1"/>
          <p:cNvSpPr txBox="1">
            <a:spLocks/>
          </p:cNvSpPr>
          <p:nvPr userDrawn="1"/>
        </p:nvSpPr>
        <p:spPr>
          <a:xfrm>
            <a:off x="9668312"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07 juillet 2015</a:t>
            </a:r>
            <a:endParaRPr lang="fr-FR" sz="2400" dirty="0"/>
          </a:p>
        </p:txBody>
      </p:sp>
    </p:spTree>
    <p:extLst>
      <p:ext uri="{BB962C8B-B14F-4D97-AF65-F5344CB8AC3E}">
        <p14:creationId xmlns:p14="http://schemas.microsoft.com/office/powerpoint/2010/main" val="3470241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8475" y="2688964"/>
            <a:ext cx="6568637" cy="747897"/>
          </a:xfrm>
        </p:spPr>
        <p:txBody>
          <a:bodyPr anchor="b" anchorCtr="0"/>
          <a:lstStyle>
            <a:lvl1pPr>
              <a:defRPr kumimoji="0" lang="en-US" sz="5400" b="0" i="0" u="none" strike="noStrike" kern="1200" cap="none" spc="-120" normalizeH="0" baseline="0" dirty="0">
                <a:ln w="3175">
                  <a:noFill/>
                </a:ln>
                <a:gradFill>
                  <a:gsLst>
                    <a:gs pos="0">
                      <a:schemeClr val="accent2"/>
                    </a:gs>
                    <a:gs pos="100000">
                      <a:schemeClr val="accent2"/>
                    </a:gs>
                  </a:gsLst>
                  <a:lin ang="5400000" scaled="0"/>
                </a:gra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
        <p:nvSpPr>
          <p:cNvPr id="3" name="Text Placeholder 3"/>
          <p:cNvSpPr txBox="1">
            <a:spLocks/>
          </p:cNvSpPr>
          <p:nvPr userDrawn="1"/>
        </p:nvSpPr>
        <p:spPr>
          <a:xfrm>
            <a:off x="808475" y="3547454"/>
            <a:ext cx="8872538" cy="1274538"/>
          </a:xfrm>
          <a:prstGeom prst="rect">
            <a:avLst/>
          </a:prstGeom>
        </p:spPr>
        <p:txBody>
          <a:bodyPr lIns="0"/>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6600" dirty="0" smtClean="0">
                <a:solidFill>
                  <a:srgbClr val="5F5F5F">
                    <a:alpha val="99000"/>
                  </a:srgbClr>
                </a:solidFill>
              </a:rPr>
              <a:t>demo</a:t>
            </a:r>
            <a:endParaRPr lang="en-US" sz="6600" dirty="0">
              <a:solidFill>
                <a:srgbClr val="5F5F5F">
                  <a:alpha val="99000"/>
                </a:srgbClr>
              </a:solidFill>
            </a:endParaRPr>
          </a:p>
        </p:txBody>
      </p:sp>
      <p:sp>
        <p:nvSpPr>
          <p:cNvPr id="4"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Tree>
    <p:extLst>
      <p:ext uri="{BB962C8B-B14F-4D97-AF65-F5344CB8AC3E}">
        <p14:creationId xmlns:p14="http://schemas.microsoft.com/office/powerpoint/2010/main" val="2113182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46436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
        <p:nvSpPr>
          <p:cNvPr id="11"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508785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558649"/>
          </a:xfrm>
          <a:prstGeom prst="rect">
            <a:avLst/>
          </a:prstGeom>
        </p:spPr>
        <p:txBody>
          <a:bodyPr/>
          <a:lstStyle>
            <a:lvl1pPr marL="457200" indent="-457200">
              <a:buFont typeface="Arial" panose="020B0604020202020204" pitchFamily="34" charset="0"/>
              <a:buChar char="•"/>
              <a:defRPr lang="en-US" sz="3137" kern="1200" dirty="0" smtClean="0">
                <a:solidFill>
                  <a:srgbClr val="0072C6"/>
                </a:solidFill>
                <a:latin typeface="Segoe UI Light"/>
                <a:ea typeface="Segoe UI" pitchFamily="34" charset="0"/>
                <a:cs typeface="Segoe UI" pitchFamily="34" charset="0"/>
              </a:defRPr>
            </a:lvl1pPr>
            <a:lvl2pPr marL="741362" marR="0" indent="-457200" algn="l" defTabSz="914363" rtl="0" eaLnBrk="1" fontAlgn="auto" latinLnBrk="0" hangingPunct="1">
              <a:lnSpc>
                <a:spcPct val="90000"/>
              </a:lnSpc>
              <a:spcBef>
                <a:spcPct val="20000"/>
              </a:spcBef>
              <a:spcAft>
                <a:spcPts val="0"/>
              </a:spcAft>
              <a:buClrTx/>
              <a:buSzPct val="90000"/>
              <a:buFont typeface="Arial" panose="020B0604020202020204" pitchFamily="34" charset="0"/>
              <a:buChar char="•"/>
              <a:tabLst/>
              <a:defRPr lang="en-US" sz="3137" kern="1200" dirty="0" smtClean="0">
                <a:solidFill>
                  <a:srgbClr val="0072C6"/>
                </a:solidFill>
                <a:latin typeface="Segoe UI Light"/>
                <a:ea typeface="Segoe UI" pitchFamily="34" charset="0"/>
                <a:cs typeface="Segoe UI" pitchFamily="34" charset="0"/>
              </a:defRPr>
            </a:lvl2pPr>
            <a:lvl3pPr marL="974725" indent="-457200">
              <a:buFont typeface="Arial" panose="020B0604020202020204" pitchFamily="34" charset="0"/>
              <a:buChar char="•"/>
              <a:tabLst/>
              <a:defRPr lang="en-US" sz="3137" kern="1200" dirty="0" smtClean="0">
                <a:solidFill>
                  <a:srgbClr val="0072C6"/>
                </a:solidFill>
                <a:latin typeface="Segoe UI Light"/>
                <a:ea typeface="Segoe UI" pitchFamily="34" charset="0"/>
                <a:cs typeface="Segoe UI" pitchFamily="34" charset="0"/>
              </a:defRPr>
            </a:lvl3pPr>
            <a:lvl4pPr marL="1198562" indent="-457200">
              <a:buFont typeface="Arial" panose="020B0604020202020204" pitchFamily="34" charset="0"/>
              <a:buChar char="•"/>
              <a:defRPr lang="en-US" sz="3137" kern="1200" dirty="0" smtClean="0">
                <a:solidFill>
                  <a:srgbClr val="0072C6"/>
                </a:solidFill>
                <a:latin typeface="Segoe UI Light"/>
                <a:ea typeface="Segoe UI" pitchFamily="34" charset="0"/>
                <a:cs typeface="Segoe UI" pitchFamily="34" charset="0"/>
              </a:defRPr>
            </a:lvl4pPr>
            <a:lvl5pPr marL="1371600" indent="-457200">
              <a:buFont typeface="Arial" panose="020B0604020202020204" pitchFamily="34" charset="0"/>
              <a:buChar char="•"/>
              <a:tabLst/>
              <a:defRPr lang="en-US" sz="3137" kern="1200" dirty="0">
                <a:solidFill>
                  <a:srgbClr val="0072C6"/>
                </a:solidFill>
                <a:latin typeface="Segoe UI Light"/>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6"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1544442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128" r:id="rId2"/>
    <p:sldLayoutId id="2147484130" r:id="rId3"/>
    <p:sldLayoutId id="2147484112" r:id="rId4"/>
    <p:sldLayoutId id="2147484086" r:id="rId5"/>
    <p:sldLayoutId id="2147484131" r:id="rId6"/>
    <p:sldLayoutId id="2147484093" r:id="rId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sdn.microsoft.com/en-us/library/azure/dn606311.aspx"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azure.microsoft.com/en-us/pricing/details/virtual-machines/"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hyperlink" Target="http://msdn.microsoft.com/en-us/library/dn251004.aspx" TargetMode="External"/><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3" Type="http://schemas.openxmlformats.org/officeDocument/2006/relationships/hyperlink" Target="http://azure.microsoft.com/en-us/documentation/articles/install-configure-powershell"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hyperlink" Target="http://msdn.microsoft.com/en-us/library/azure/dn776326.aspx" TargetMode="External"/><Relationship Id="rId4" Type="http://schemas.openxmlformats.org/officeDocument/2006/relationships/hyperlink" Target="http://www.windowsazure.com/en-us/documentation/articles/command-line-too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mtClean="0"/>
              <a:t>Microsoft Azure Camp</a:t>
            </a:r>
            <a:endParaRPr lang="fr-FR" dirty="0"/>
          </a:p>
        </p:txBody>
      </p:sp>
    </p:spTree>
    <p:extLst>
      <p:ext uri="{BB962C8B-B14F-4D97-AF65-F5344CB8AC3E}">
        <p14:creationId xmlns:p14="http://schemas.microsoft.com/office/powerpoint/2010/main" val="10713389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Extension de machine virtuelle Azure</a:t>
            </a:r>
            <a:endParaRPr lang="fr-FR" dirty="0"/>
          </a:p>
        </p:txBody>
      </p:sp>
      <p:sp>
        <p:nvSpPr>
          <p:cNvPr id="8" name="Text Placeholder 7"/>
          <p:cNvSpPr>
            <a:spLocks noGrp="1"/>
          </p:cNvSpPr>
          <p:nvPr>
            <p:ph type="body" sz="quarter" idx="10"/>
          </p:nvPr>
        </p:nvSpPr>
        <p:spPr>
          <a:xfrm>
            <a:off x="519112" y="1447799"/>
            <a:ext cx="11149013" cy="4766048"/>
          </a:xfrm>
        </p:spPr>
        <p:txBody>
          <a:bodyPr/>
          <a:lstStyle/>
          <a:p>
            <a:r>
              <a:rPr lang="en-US" sz="3200" dirty="0">
                <a:solidFill>
                  <a:schemeClr val="accent6"/>
                </a:solidFill>
              </a:rPr>
              <a:t>IaaS Antimalware</a:t>
            </a:r>
          </a:p>
          <a:p>
            <a:r>
              <a:rPr lang="en-US" sz="3200" dirty="0">
                <a:solidFill>
                  <a:schemeClr val="accent6"/>
                </a:solidFill>
              </a:rPr>
              <a:t>Reset password</a:t>
            </a:r>
          </a:p>
          <a:p>
            <a:r>
              <a:rPr lang="en-US" sz="3200" dirty="0">
                <a:solidFill>
                  <a:schemeClr val="accent6"/>
                </a:solidFill>
              </a:rPr>
              <a:t>Docker</a:t>
            </a:r>
          </a:p>
          <a:p>
            <a:r>
              <a:rPr lang="en-US" sz="3200" dirty="0">
                <a:solidFill>
                  <a:schemeClr val="accent6"/>
                </a:solidFill>
              </a:rPr>
              <a:t>Backup</a:t>
            </a:r>
          </a:p>
          <a:p>
            <a:r>
              <a:rPr lang="en-US" sz="3200" dirty="0" err="1">
                <a:solidFill>
                  <a:schemeClr val="accent6"/>
                </a:solidFill>
              </a:rPr>
              <a:t>BGInfo</a:t>
            </a:r>
            <a:endParaRPr lang="en-US" sz="3200" dirty="0">
              <a:solidFill>
                <a:schemeClr val="accent6"/>
              </a:solidFill>
            </a:endParaRPr>
          </a:p>
          <a:p>
            <a:r>
              <a:rPr lang="en-US" sz="3200" dirty="0" smtClean="0">
                <a:solidFill>
                  <a:schemeClr val="accent6"/>
                </a:solidFill>
              </a:rPr>
              <a:t>Bash </a:t>
            </a:r>
            <a:r>
              <a:rPr lang="en-US" sz="3200" dirty="0">
                <a:solidFill>
                  <a:schemeClr val="accent6"/>
                </a:solidFill>
              </a:rPr>
              <a:t>Script PowerShell</a:t>
            </a:r>
          </a:p>
          <a:p>
            <a:r>
              <a:rPr lang="en-US" sz="3200" dirty="0">
                <a:solidFill>
                  <a:schemeClr val="accent6"/>
                </a:solidFill>
              </a:rPr>
              <a:t>PowerShell DSC</a:t>
            </a:r>
          </a:p>
          <a:p>
            <a:r>
              <a:rPr lang="fr-FR" sz="3200" dirty="0">
                <a:solidFill>
                  <a:schemeClr val="accent6"/>
                </a:solidFill>
              </a:rPr>
              <a:t>…</a:t>
            </a:r>
          </a:p>
          <a:p>
            <a:endParaRPr lang="fr-FR" dirty="0"/>
          </a:p>
        </p:txBody>
      </p:sp>
      <p:sp>
        <p:nvSpPr>
          <p:cNvPr id="10" name="Rectangle 9"/>
          <p:cNvSpPr/>
          <p:nvPr/>
        </p:nvSpPr>
        <p:spPr>
          <a:xfrm>
            <a:off x="1505923" y="6236799"/>
            <a:ext cx="7176595" cy="416717"/>
          </a:xfrm>
          <a:prstGeom prst="rect">
            <a:avLst/>
          </a:prstGeom>
        </p:spPr>
        <p:txBody>
          <a:bodyPr wrap="square">
            <a:spAutoFit/>
          </a:bodyPr>
          <a:lstStyle/>
          <a:p>
            <a:r>
              <a:rPr lang="fr-FR" sz="2108" dirty="0">
                <a:solidFill>
                  <a:srgbClr val="00ABEC"/>
                </a:solidFill>
                <a:latin typeface="Calibri" panose="020F0502020204030204" pitchFamily="34" charset="0"/>
                <a:ea typeface="Calibri" panose="020F0502020204030204" pitchFamily="34" charset="0"/>
                <a:cs typeface="Times New Roman" panose="02020603050405020304" pitchFamily="18" charset="0"/>
                <a:hlinkClick r:id="rId3"/>
              </a:rPr>
              <a:t>http://msdn.microsoft.com/en-us/library/azure/dn606311.aspx</a:t>
            </a:r>
            <a:endParaRPr lang="fr-FR" sz="2460" dirty="0">
              <a:latin typeface="inherit"/>
              <a:ea typeface="Times New Roman" panose="02020603050405020304" pitchFamily="18" charset="0"/>
              <a:cs typeface="Times New Roman" panose="02020603050405020304" pitchFamily="18" charset="0"/>
            </a:endParaRPr>
          </a:p>
        </p:txBody>
      </p:sp>
      <p:sp>
        <p:nvSpPr>
          <p:cNvPr id="3" name="Rectangle 2"/>
          <p:cNvSpPr/>
          <p:nvPr/>
        </p:nvSpPr>
        <p:spPr>
          <a:xfrm>
            <a:off x="1505923" y="5471095"/>
            <a:ext cx="9407328" cy="822726"/>
          </a:xfrm>
          <a:prstGeom prst="rect">
            <a:avLst/>
          </a:prstGeom>
        </p:spPr>
        <p:txBody>
          <a:bodyPr wrap="square">
            <a:spAutoFit/>
          </a:bodyPr>
          <a:lstStyle/>
          <a:p>
            <a:r>
              <a:rPr lang="fr-FR" sz="1582" dirty="0"/>
              <a:t> </a:t>
            </a:r>
            <a:r>
              <a:rPr lang="fr-FR" sz="1582" dirty="0">
                <a:solidFill>
                  <a:srgbClr val="0000FF"/>
                </a:solidFill>
                <a:latin typeface="Lucida Console" panose="020B0609040504020204" pitchFamily="49" charset="0"/>
              </a:rPr>
              <a:t>Set-</a:t>
            </a:r>
            <a:r>
              <a:rPr lang="fr-FR" sz="1582" dirty="0" err="1">
                <a:solidFill>
                  <a:srgbClr val="0000FF"/>
                </a:solidFill>
                <a:latin typeface="Lucida Console" panose="020B0609040504020204" pitchFamily="49" charset="0"/>
              </a:rPr>
              <a:t>AzureVMExtension</a:t>
            </a:r>
            <a:r>
              <a:rPr lang="fr-FR" sz="1582" dirty="0">
                <a:solidFill>
                  <a:prstClr val="black"/>
                </a:solidFill>
                <a:latin typeface="Lucida Console" panose="020B0609040504020204" pitchFamily="49" charset="0"/>
              </a:rPr>
              <a:t> </a:t>
            </a:r>
            <a:r>
              <a:rPr lang="fr-FR" sz="1582" dirty="0">
                <a:solidFill>
                  <a:srgbClr val="000080"/>
                </a:solidFill>
                <a:latin typeface="Lucida Console" panose="020B0609040504020204" pitchFamily="49" charset="0"/>
              </a:rPr>
              <a:t>-VM</a:t>
            </a:r>
            <a:r>
              <a:rPr lang="fr-FR" sz="1582" dirty="0">
                <a:solidFill>
                  <a:prstClr val="black"/>
                </a:solidFill>
                <a:latin typeface="Lucida Console" panose="020B0609040504020204" pitchFamily="49" charset="0"/>
              </a:rPr>
              <a:t> </a:t>
            </a:r>
            <a:r>
              <a:rPr lang="fr-FR" sz="1582" dirty="0">
                <a:solidFill>
                  <a:srgbClr val="FF4500"/>
                </a:solidFill>
                <a:latin typeface="Lucida Console" panose="020B0609040504020204" pitchFamily="49" charset="0"/>
              </a:rPr>
              <a:t>$</a:t>
            </a:r>
            <a:r>
              <a:rPr lang="fr-FR" sz="1582" dirty="0" err="1">
                <a:solidFill>
                  <a:srgbClr val="FF4500"/>
                </a:solidFill>
                <a:latin typeface="Lucida Console" panose="020B0609040504020204" pitchFamily="49" charset="0"/>
              </a:rPr>
              <a:t>vmConfig</a:t>
            </a:r>
            <a:r>
              <a:rPr lang="fr-FR" sz="1582" dirty="0">
                <a:solidFill>
                  <a:prstClr val="black"/>
                </a:solidFill>
                <a:latin typeface="Lucida Console" panose="020B0609040504020204" pitchFamily="49" charset="0"/>
              </a:rPr>
              <a:t> </a:t>
            </a:r>
            <a:r>
              <a:rPr lang="fr-FR" sz="1582" dirty="0">
                <a:solidFill>
                  <a:srgbClr val="000080"/>
                </a:solidFill>
                <a:latin typeface="Lucida Console" panose="020B0609040504020204" pitchFamily="49" charset="0"/>
              </a:rPr>
              <a:t>-</a:t>
            </a:r>
            <a:r>
              <a:rPr lang="fr-FR" sz="1582" dirty="0" err="1">
                <a:solidFill>
                  <a:srgbClr val="000080"/>
                </a:solidFill>
                <a:latin typeface="Lucida Console" panose="020B0609040504020204" pitchFamily="49" charset="0"/>
              </a:rPr>
              <a:t>ExtensionName</a:t>
            </a:r>
            <a:r>
              <a:rPr lang="fr-FR" sz="1582" dirty="0">
                <a:solidFill>
                  <a:prstClr val="black"/>
                </a:solidFill>
                <a:latin typeface="Lucida Console" panose="020B0609040504020204" pitchFamily="49" charset="0"/>
              </a:rPr>
              <a:t> </a:t>
            </a:r>
            <a:r>
              <a:rPr lang="fr-FR" sz="1582" dirty="0">
                <a:solidFill>
                  <a:srgbClr val="8B0000"/>
                </a:solidFill>
                <a:latin typeface="Lucida Console" panose="020B0609040504020204" pitchFamily="49" charset="0"/>
              </a:rPr>
              <a:t>"</a:t>
            </a:r>
            <a:r>
              <a:rPr lang="fr-FR" sz="1582" dirty="0" err="1">
                <a:solidFill>
                  <a:srgbClr val="8B0000"/>
                </a:solidFill>
                <a:latin typeface="Lucida Console" panose="020B0609040504020204" pitchFamily="49" charset="0"/>
              </a:rPr>
              <a:t>CustomScriptExtension</a:t>
            </a:r>
            <a:r>
              <a:rPr lang="fr-FR" sz="1582" dirty="0">
                <a:solidFill>
                  <a:srgbClr val="8B0000"/>
                </a:solidFill>
                <a:latin typeface="Lucida Console" panose="020B0609040504020204" pitchFamily="49" charset="0"/>
              </a:rPr>
              <a:t>"</a:t>
            </a:r>
            <a:r>
              <a:rPr lang="fr-FR" sz="1582" dirty="0">
                <a:solidFill>
                  <a:prstClr val="black"/>
                </a:solidFill>
                <a:latin typeface="Lucida Console" panose="020B0609040504020204" pitchFamily="49" charset="0"/>
              </a:rPr>
              <a:t> `</a:t>
            </a:r>
          </a:p>
          <a:p>
            <a:r>
              <a:rPr lang="fr-FR" sz="1582" dirty="0">
                <a:solidFill>
                  <a:prstClr val="black"/>
                </a:solidFill>
                <a:latin typeface="Lucida Console" panose="020B0609040504020204" pitchFamily="49" charset="0"/>
              </a:rPr>
              <a:t>    </a:t>
            </a:r>
            <a:r>
              <a:rPr lang="fr-FR" sz="1582" dirty="0">
                <a:solidFill>
                  <a:srgbClr val="000080"/>
                </a:solidFill>
                <a:latin typeface="Lucida Console" panose="020B0609040504020204" pitchFamily="49" charset="0"/>
              </a:rPr>
              <a:t>-Publisher</a:t>
            </a:r>
            <a:r>
              <a:rPr lang="fr-FR" sz="1582" dirty="0">
                <a:solidFill>
                  <a:prstClr val="black"/>
                </a:solidFill>
                <a:latin typeface="Lucida Console" panose="020B0609040504020204" pitchFamily="49" charset="0"/>
              </a:rPr>
              <a:t> </a:t>
            </a:r>
            <a:r>
              <a:rPr lang="fr-FR" sz="1582" dirty="0">
                <a:solidFill>
                  <a:srgbClr val="8B0000"/>
                </a:solidFill>
                <a:latin typeface="Lucida Console" panose="020B0609040504020204" pitchFamily="49" charset="0"/>
              </a:rPr>
              <a:t>"</a:t>
            </a:r>
            <a:r>
              <a:rPr lang="fr-FR" sz="1582" dirty="0" err="1">
                <a:solidFill>
                  <a:srgbClr val="8B0000"/>
                </a:solidFill>
                <a:latin typeface="Lucida Console" panose="020B0609040504020204" pitchFamily="49" charset="0"/>
              </a:rPr>
              <a:t>Microsoft.Compute</a:t>
            </a:r>
            <a:r>
              <a:rPr lang="fr-FR" sz="1582" dirty="0">
                <a:solidFill>
                  <a:srgbClr val="8B0000"/>
                </a:solidFill>
                <a:latin typeface="Lucida Console" panose="020B0609040504020204" pitchFamily="49" charset="0"/>
              </a:rPr>
              <a:t>"</a:t>
            </a:r>
            <a:r>
              <a:rPr lang="fr-FR" sz="1582" dirty="0">
                <a:solidFill>
                  <a:prstClr val="black"/>
                </a:solidFill>
                <a:latin typeface="Lucida Console" panose="020B0609040504020204" pitchFamily="49" charset="0"/>
              </a:rPr>
              <a:t> </a:t>
            </a:r>
            <a:r>
              <a:rPr lang="fr-FR" sz="1582" dirty="0">
                <a:solidFill>
                  <a:srgbClr val="000080"/>
                </a:solidFill>
                <a:latin typeface="Lucida Console" panose="020B0609040504020204" pitchFamily="49" charset="0"/>
              </a:rPr>
              <a:t>-Version</a:t>
            </a:r>
            <a:r>
              <a:rPr lang="fr-FR" sz="1582" dirty="0">
                <a:solidFill>
                  <a:prstClr val="black"/>
                </a:solidFill>
                <a:latin typeface="Lucida Console" panose="020B0609040504020204" pitchFamily="49" charset="0"/>
              </a:rPr>
              <a:t> </a:t>
            </a:r>
            <a:r>
              <a:rPr lang="fr-FR" sz="1582" dirty="0">
                <a:solidFill>
                  <a:srgbClr val="800080"/>
                </a:solidFill>
                <a:latin typeface="Lucida Console" panose="020B0609040504020204" pitchFamily="49" charset="0"/>
              </a:rPr>
              <a:t>1.0</a:t>
            </a:r>
            <a:r>
              <a:rPr lang="fr-FR" sz="1582" dirty="0">
                <a:solidFill>
                  <a:prstClr val="black"/>
                </a:solidFill>
                <a:latin typeface="Lucida Console" panose="020B0609040504020204" pitchFamily="49" charset="0"/>
              </a:rPr>
              <a:t> `</a:t>
            </a:r>
          </a:p>
          <a:p>
            <a:r>
              <a:rPr lang="fr-FR" sz="1582" dirty="0">
                <a:solidFill>
                  <a:prstClr val="black"/>
                </a:solidFill>
                <a:latin typeface="Lucida Console" panose="020B0609040504020204" pitchFamily="49" charset="0"/>
              </a:rPr>
              <a:t>    </a:t>
            </a:r>
            <a:r>
              <a:rPr lang="fr-FR" sz="1582" dirty="0">
                <a:solidFill>
                  <a:srgbClr val="000080"/>
                </a:solidFill>
                <a:latin typeface="Lucida Console" panose="020B0609040504020204" pitchFamily="49" charset="0"/>
              </a:rPr>
              <a:t>-</a:t>
            </a:r>
            <a:r>
              <a:rPr lang="fr-FR" sz="1582" dirty="0" err="1">
                <a:solidFill>
                  <a:srgbClr val="000080"/>
                </a:solidFill>
                <a:latin typeface="Lucida Console" panose="020B0609040504020204" pitchFamily="49" charset="0"/>
              </a:rPr>
              <a:t>PublicConfiguration</a:t>
            </a:r>
            <a:r>
              <a:rPr lang="fr-FR" sz="1582" dirty="0">
                <a:solidFill>
                  <a:prstClr val="black"/>
                </a:solidFill>
                <a:latin typeface="Lucida Console" panose="020B0609040504020204" pitchFamily="49" charset="0"/>
              </a:rPr>
              <a:t> </a:t>
            </a:r>
            <a:r>
              <a:rPr lang="fr-FR" sz="1582" dirty="0">
                <a:solidFill>
                  <a:srgbClr val="FF4500"/>
                </a:solidFill>
                <a:latin typeface="Lucida Console" panose="020B0609040504020204" pitchFamily="49" charset="0"/>
              </a:rPr>
              <a:t>$</a:t>
            </a:r>
            <a:r>
              <a:rPr lang="fr-FR" sz="1582" dirty="0" err="1">
                <a:solidFill>
                  <a:srgbClr val="FF4500"/>
                </a:solidFill>
                <a:latin typeface="Lucida Console" panose="020B0609040504020204" pitchFamily="49" charset="0"/>
              </a:rPr>
              <a:t>publicConfig</a:t>
            </a:r>
            <a:r>
              <a:rPr lang="fr-FR" sz="1582" dirty="0">
                <a:solidFill>
                  <a:prstClr val="black"/>
                </a:solidFill>
                <a:latin typeface="Lucida Console" panose="020B0609040504020204" pitchFamily="49" charset="0"/>
              </a:rPr>
              <a:t> </a:t>
            </a:r>
            <a:r>
              <a:rPr lang="fr-FR" sz="1582" dirty="0">
                <a:solidFill>
                  <a:srgbClr val="000080"/>
                </a:solidFill>
                <a:latin typeface="Lucida Console" panose="020B0609040504020204" pitchFamily="49" charset="0"/>
              </a:rPr>
              <a:t>-</a:t>
            </a:r>
            <a:r>
              <a:rPr lang="fr-FR" sz="1582" dirty="0" err="1">
                <a:solidFill>
                  <a:srgbClr val="000080"/>
                </a:solidFill>
                <a:latin typeface="Lucida Console" panose="020B0609040504020204" pitchFamily="49" charset="0"/>
              </a:rPr>
              <a:t>PrivateConfiguration</a:t>
            </a:r>
            <a:r>
              <a:rPr lang="fr-FR" sz="1582" dirty="0">
                <a:solidFill>
                  <a:prstClr val="black"/>
                </a:solidFill>
                <a:latin typeface="Lucida Console" panose="020B0609040504020204" pitchFamily="49" charset="0"/>
              </a:rPr>
              <a:t> </a:t>
            </a:r>
            <a:r>
              <a:rPr lang="fr-FR" sz="1582" dirty="0">
                <a:solidFill>
                  <a:srgbClr val="FF4500"/>
                </a:solidFill>
                <a:latin typeface="Lucida Console" panose="020B0609040504020204" pitchFamily="49" charset="0"/>
              </a:rPr>
              <a:t>$</a:t>
            </a:r>
            <a:r>
              <a:rPr lang="fr-FR" sz="1582" dirty="0" err="1">
                <a:solidFill>
                  <a:srgbClr val="FF4500"/>
                </a:solidFill>
                <a:latin typeface="Lucida Console" panose="020B0609040504020204" pitchFamily="49" charset="0"/>
              </a:rPr>
              <a:t>privateConfig</a:t>
            </a:r>
            <a:r>
              <a:rPr lang="fr-FR" sz="1582" dirty="0">
                <a:solidFill>
                  <a:srgbClr val="FF4500"/>
                </a:solidFill>
                <a:latin typeface="Lucida Console" panose="020B0609040504020204" pitchFamily="49" charset="0"/>
              </a:rPr>
              <a:t> </a:t>
            </a:r>
          </a:p>
        </p:txBody>
      </p:sp>
      <p:pic>
        <p:nvPicPr>
          <p:cNvPr id="4" name="Picture 3"/>
          <p:cNvPicPr>
            <a:picLocks noChangeAspect="1"/>
          </p:cNvPicPr>
          <p:nvPr/>
        </p:nvPicPr>
        <p:blipFill>
          <a:blip r:embed="rId4"/>
          <a:stretch>
            <a:fillRect/>
          </a:stretch>
        </p:blipFill>
        <p:spPr>
          <a:xfrm>
            <a:off x="5701251" y="1201734"/>
            <a:ext cx="5835253" cy="4044124"/>
          </a:xfrm>
          <a:prstGeom prst="rect">
            <a:avLst/>
          </a:prstGeom>
        </p:spPr>
      </p:pic>
    </p:spTree>
    <p:extLst>
      <p:ext uri="{BB962C8B-B14F-4D97-AF65-F5344CB8AC3E}">
        <p14:creationId xmlns:p14="http://schemas.microsoft.com/office/powerpoint/2010/main" val="6257525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fr-FR" dirty="0"/>
          </a:p>
        </p:txBody>
      </p:sp>
    </p:spTree>
    <p:extLst>
      <p:ext uri="{BB962C8B-B14F-4D97-AF65-F5344CB8AC3E}">
        <p14:creationId xmlns:p14="http://schemas.microsoft.com/office/powerpoint/2010/main" val="222244625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Pour aller plus loin…</a:t>
            </a:r>
            <a:endParaRPr lang="fr-FR" dirty="0"/>
          </a:p>
        </p:txBody>
      </p:sp>
      <p:pic>
        <p:nvPicPr>
          <p:cNvPr id="5" name="Picture 4"/>
          <p:cNvPicPr>
            <a:picLocks noChangeAspect="1"/>
          </p:cNvPicPr>
          <p:nvPr/>
        </p:nvPicPr>
        <p:blipFill>
          <a:blip r:embed="rId2"/>
          <a:stretch>
            <a:fillRect/>
          </a:stretch>
        </p:blipFill>
        <p:spPr>
          <a:xfrm>
            <a:off x="1289599" y="1093328"/>
            <a:ext cx="9115425" cy="5105400"/>
          </a:xfrm>
          <a:prstGeom prst="rect">
            <a:avLst/>
          </a:prstGeom>
        </p:spPr>
      </p:pic>
      <p:sp>
        <p:nvSpPr>
          <p:cNvPr id="6" name="Rectangle 5"/>
          <p:cNvSpPr/>
          <p:nvPr/>
        </p:nvSpPr>
        <p:spPr>
          <a:xfrm>
            <a:off x="892089" y="6216382"/>
            <a:ext cx="10681855" cy="369332"/>
          </a:xfrm>
          <a:prstGeom prst="rect">
            <a:avLst/>
          </a:prstGeom>
        </p:spPr>
        <p:txBody>
          <a:bodyPr wrap="square">
            <a:spAutoFit/>
          </a:bodyPr>
          <a:lstStyle/>
          <a:p>
            <a:r>
              <a:rPr lang="fr-FR" dirty="0">
                <a:solidFill>
                  <a:schemeClr val="accent6"/>
                </a:solidFill>
              </a:rPr>
              <a:t>https://</a:t>
            </a:r>
            <a:r>
              <a:rPr lang="fr-FR" dirty="0" smtClean="0">
                <a:solidFill>
                  <a:schemeClr val="accent6"/>
                </a:solidFill>
              </a:rPr>
              <a:t>channel9.msdn.com/series/Windows-Azure-IT-Pro-IaaS/02</a:t>
            </a:r>
            <a:endParaRPr lang="fr-FR" dirty="0">
              <a:solidFill>
                <a:schemeClr val="accent6"/>
              </a:solidFill>
            </a:endParaRPr>
          </a:p>
        </p:txBody>
      </p:sp>
    </p:spTree>
    <p:extLst>
      <p:ext uri="{BB962C8B-B14F-4D97-AF65-F5344CB8AC3E}">
        <p14:creationId xmlns:p14="http://schemas.microsoft.com/office/powerpoint/2010/main" val="234395918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fr-FR"/>
          </a:p>
        </p:txBody>
      </p:sp>
    </p:spTree>
    <p:extLst>
      <p:ext uri="{BB962C8B-B14F-4D97-AF65-F5344CB8AC3E}">
        <p14:creationId xmlns:p14="http://schemas.microsoft.com/office/powerpoint/2010/main" val="36615448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Machines virtuelles</a:t>
            </a:r>
            <a:endParaRPr lang="fr-FR" dirty="0"/>
          </a:p>
        </p:txBody>
      </p:sp>
      <p:sp>
        <p:nvSpPr>
          <p:cNvPr id="9" name="Text Placeholder 8"/>
          <p:cNvSpPr>
            <a:spLocks noGrp="1"/>
          </p:cNvSpPr>
          <p:nvPr>
            <p:ph type="body" sz="quarter" idx="11"/>
          </p:nvPr>
        </p:nvSpPr>
        <p:spPr>
          <a:xfrm>
            <a:off x="520700" y="4957763"/>
            <a:ext cx="3243263" cy="1163395"/>
          </a:xfrm>
        </p:spPr>
        <p:txBody>
          <a:bodyPr/>
          <a:lstStyle/>
          <a:p>
            <a:r>
              <a:rPr lang="fr-FR" dirty="0" smtClean="0"/>
              <a:t>Stéphane Goudeau</a:t>
            </a:r>
          </a:p>
          <a:p>
            <a:r>
              <a:rPr lang="fr-FR" dirty="0" smtClean="0"/>
              <a:t>Cloud Architect</a:t>
            </a:r>
          </a:p>
          <a:p>
            <a:r>
              <a:rPr lang="fr-FR" dirty="0" smtClean="0"/>
              <a:t>Microsoft</a:t>
            </a:r>
          </a:p>
          <a:p>
            <a:r>
              <a:rPr lang="fr-FR" dirty="0" smtClean="0"/>
              <a:t>@stephgou66</a:t>
            </a:r>
          </a:p>
        </p:txBody>
      </p:sp>
    </p:spTree>
    <p:extLst>
      <p:ext uri="{BB962C8B-B14F-4D97-AF65-F5344CB8AC3E}">
        <p14:creationId xmlns:p14="http://schemas.microsoft.com/office/powerpoint/2010/main" val="19672994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Machines virtuelles Azure</a:t>
            </a:r>
            <a:endParaRPr lang="fr-FR" dirty="0"/>
          </a:p>
        </p:txBody>
      </p:sp>
      <p:grpSp>
        <p:nvGrpSpPr>
          <p:cNvPr id="141" name="Group 140"/>
          <p:cNvGrpSpPr/>
          <p:nvPr/>
        </p:nvGrpSpPr>
        <p:grpSpPr>
          <a:xfrm>
            <a:off x="486080" y="1304679"/>
            <a:ext cx="3576524" cy="4798381"/>
            <a:chOff x="385076" y="828676"/>
            <a:chExt cx="2683791" cy="3599723"/>
          </a:xfrm>
        </p:grpSpPr>
        <p:sp>
          <p:nvSpPr>
            <p:cNvPr id="142" name="Rectangle 141"/>
            <p:cNvSpPr/>
            <p:nvPr/>
          </p:nvSpPr>
          <p:spPr bwMode="auto">
            <a:xfrm>
              <a:off x="385076" y="828676"/>
              <a:ext cx="2683791" cy="752474"/>
            </a:xfrm>
            <a:prstGeom prst="rect">
              <a:avLst/>
            </a:prstGeom>
            <a:solidFill>
              <a:srgbClr val="0072C6"/>
            </a:solidFill>
            <a:ln w="9525" cap="flat" cmpd="sng" algn="ctr">
              <a:noFill/>
              <a:prstDash val="solid"/>
              <a:headEnd type="none" w="med" len="med"/>
              <a:tailEnd type="none" w="med" len="med"/>
            </a:ln>
            <a:effectLst/>
          </p:spPr>
          <p:txBody>
            <a:bodyPr vert="horz" wrap="square" lIns="182832" tIns="45708" rIns="91416" bIns="45708" numCol="1" rtlCol="0" anchor="ctr" anchorCtr="0" compatLnSpc="1">
              <a:prstTxWarp prst="textNoShape">
                <a:avLst/>
              </a:prstTxWarp>
            </a:bodyPr>
            <a:lstStyle/>
            <a:p>
              <a:pPr marL="0" marR="0" lvl="0" indent="0" defTabSz="623863" eaLnBrk="1" fontAlgn="auto" latinLnBrk="0" hangingPunct="1">
                <a:lnSpc>
                  <a:spcPct val="90000"/>
                </a:lnSpc>
                <a:spcBef>
                  <a:spcPts val="0"/>
                </a:spcBef>
                <a:spcAft>
                  <a:spcPts val="0"/>
                </a:spcAft>
                <a:buClrTx/>
                <a:buSzPct val="90000"/>
                <a:buFontTx/>
                <a:buNone/>
                <a:tabLst/>
                <a:defRPr/>
              </a:pPr>
              <a:r>
                <a:rPr kumimoji="0" lang="fr-FR" sz="2899"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Démarrer</a:t>
              </a:r>
            </a:p>
          </p:txBody>
        </p:sp>
        <p:sp>
          <p:nvSpPr>
            <p:cNvPr id="143" name="Rectangle 142"/>
            <p:cNvSpPr/>
            <p:nvPr/>
          </p:nvSpPr>
          <p:spPr bwMode="auto">
            <a:xfrm>
              <a:off x="385076" y="1581150"/>
              <a:ext cx="2683791" cy="2847249"/>
            </a:xfrm>
            <a:prstGeom prst="rect">
              <a:avLst/>
            </a:prstGeom>
            <a:solidFill>
              <a:srgbClr val="002050">
                <a:lumMod val="20000"/>
                <a:lumOff val="80000"/>
              </a:srgbClr>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marL="0" marR="0" lvl="0" indent="0" algn="ctr" defTabSz="1218042" eaLnBrk="1" fontAlgn="base" latinLnBrk="0" hangingPunct="1">
                <a:lnSpc>
                  <a:spcPct val="100000"/>
                </a:lnSpc>
                <a:spcBef>
                  <a:spcPct val="0"/>
                </a:spcBef>
                <a:spcAft>
                  <a:spcPct val="0"/>
                </a:spcAft>
                <a:buClrTx/>
                <a:buSzTx/>
                <a:buFontTx/>
                <a:buNone/>
                <a:tabLst/>
                <a:defRPr/>
              </a:pPr>
              <a:endParaRPr kumimoji="0" lang="fr-FR" sz="2899" b="0" i="0" u="none" strike="noStrike" kern="0" cap="none" spc="0" normalizeH="0" baseline="0" noProof="0" smtClean="0">
                <a:ln>
                  <a:noFill/>
                </a:ln>
                <a:gradFill>
                  <a:gsLst>
                    <a:gs pos="0">
                      <a:srgbClr val="FFFFFF"/>
                    </a:gs>
                    <a:gs pos="100000">
                      <a:srgbClr val="FFFFFF"/>
                    </a:gs>
                  </a:gsLst>
                  <a:lin ang="5400000" scaled="0"/>
                </a:gradFill>
                <a:effectLst/>
                <a:uLnTx/>
                <a:uFillTx/>
                <a:latin typeface="Arial"/>
                <a:ea typeface="+mn-ea"/>
                <a:cs typeface="+mn-cs"/>
              </a:endParaRPr>
            </a:p>
          </p:txBody>
        </p:sp>
      </p:grpSp>
      <p:grpSp>
        <p:nvGrpSpPr>
          <p:cNvPr id="144" name="Group 143"/>
          <p:cNvGrpSpPr/>
          <p:nvPr/>
        </p:nvGrpSpPr>
        <p:grpSpPr>
          <a:xfrm>
            <a:off x="4280194" y="1304679"/>
            <a:ext cx="3582328" cy="4798381"/>
            <a:chOff x="4308402" y="1104901"/>
            <a:chExt cx="3583261" cy="4799631"/>
          </a:xfrm>
        </p:grpSpPr>
        <p:sp>
          <p:nvSpPr>
            <p:cNvPr id="145" name="Rectangle 144"/>
            <p:cNvSpPr/>
            <p:nvPr/>
          </p:nvSpPr>
          <p:spPr bwMode="auto">
            <a:xfrm>
              <a:off x="4308775" y="1104901"/>
              <a:ext cx="3582888" cy="1003299"/>
            </a:xfrm>
            <a:prstGeom prst="rect">
              <a:avLst/>
            </a:prstGeom>
            <a:solidFill>
              <a:srgbClr val="00BCF2"/>
            </a:solidFill>
            <a:ln w="9525" cap="flat" cmpd="sng" algn="ctr">
              <a:noFill/>
              <a:prstDash val="solid"/>
              <a:headEnd type="none" w="med" len="med"/>
              <a:tailEnd type="none" w="med" len="med"/>
            </a:ln>
            <a:effectLst/>
          </p:spPr>
          <p:txBody>
            <a:bodyPr vert="horz" wrap="square" lIns="243733" tIns="60933" rIns="121867" bIns="60933" numCol="1" rtlCol="0" anchor="ctr" anchorCtr="0" compatLnSpc="1">
              <a:prstTxWarp prst="textNoShape">
                <a:avLst/>
              </a:prstTxWarp>
            </a:bodyPr>
            <a:lstStyle/>
            <a:p>
              <a:pPr marL="0" marR="0" lvl="0" indent="0" defTabSz="623863" eaLnBrk="1" fontAlgn="auto" latinLnBrk="0" hangingPunct="1">
                <a:lnSpc>
                  <a:spcPct val="90000"/>
                </a:lnSpc>
                <a:spcBef>
                  <a:spcPts val="0"/>
                </a:spcBef>
                <a:spcAft>
                  <a:spcPts val="0"/>
                </a:spcAft>
                <a:buClrTx/>
                <a:buSzPct val="90000"/>
                <a:buFontTx/>
                <a:buNone/>
                <a:tabLst/>
                <a:defRPr/>
              </a:pPr>
              <a:r>
                <a:rPr kumimoji="0" lang="fr-FR" sz="2899"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Choisir une image et une taille de VM</a:t>
              </a:r>
            </a:p>
          </p:txBody>
        </p:sp>
        <p:sp>
          <p:nvSpPr>
            <p:cNvPr id="146" name="Rectangle 145"/>
            <p:cNvSpPr/>
            <p:nvPr/>
          </p:nvSpPr>
          <p:spPr bwMode="auto">
            <a:xfrm>
              <a:off x="4308402" y="2108201"/>
              <a:ext cx="3577456" cy="3796331"/>
            </a:xfrm>
            <a:prstGeom prst="rect">
              <a:avLst/>
            </a:prstGeom>
            <a:solidFill>
              <a:srgbClr val="00BCF2">
                <a:lumMod val="20000"/>
                <a:lumOff val="80000"/>
              </a:srgbClr>
            </a:solidFill>
            <a:ln w="9525" cap="flat" cmpd="sng" algn="ctr">
              <a:noFill/>
              <a:prstDash val="solid"/>
              <a:headEnd type="none" w="med" len="med"/>
              <a:tailEnd type="none" w="med" len="med"/>
            </a:ln>
            <a:effectLst/>
          </p:spPr>
          <p:txBody>
            <a:bodyPr vert="horz" wrap="square" lIns="121862" tIns="60931" rIns="121862" bIns="60931" numCol="1" rtlCol="0" anchor="ctr" anchorCtr="0" compatLnSpc="1">
              <a:prstTxWarp prst="textNoShape">
                <a:avLst/>
              </a:prstTxWarp>
            </a:bodyPr>
            <a:lstStyle/>
            <a:p>
              <a:pPr marL="0" marR="0" lvl="0" indent="0" algn="ctr" defTabSz="1218042" eaLnBrk="1" fontAlgn="base" latinLnBrk="0" hangingPunct="1">
                <a:lnSpc>
                  <a:spcPct val="100000"/>
                </a:lnSpc>
                <a:spcBef>
                  <a:spcPct val="0"/>
                </a:spcBef>
                <a:spcAft>
                  <a:spcPct val="0"/>
                </a:spcAft>
                <a:buClrTx/>
                <a:buSzTx/>
                <a:buFontTx/>
                <a:buNone/>
                <a:tabLst/>
                <a:defRPr/>
              </a:pPr>
              <a:endParaRPr kumimoji="0" lang="fr-FR" sz="2899" b="0" i="0" u="none" strike="noStrike" kern="0" cap="none" spc="0" normalizeH="0" baseline="0" noProof="0" smtClean="0">
                <a:ln>
                  <a:noFill/>
                </a:ln>
                <a:gradFill>
                  <a:gsLst>
                    <a:gs pos="0">
                      <a:srgbClr val="FFFFFF"/>
                    </a:gs>
                    <a:gs pos="100000">
                      <a:srgbClr val="FFFFFF"/>
                    </a:gs>
                  </a:gsLst>
                  <a:lin ang="5400000" scaled="0"/>
                </a:gradFill>
                <a:effectLst/>
                <a:uLnTx/>
                <a:uFillTx/>
                <a:latin typeface="Arial"/>
                <a:ea typeface="+mn-ea"/>
                <a:cs typeface="+mn-cs"/>
              </a:endParaRPr>
            </a:p>
          </p:txBody>
        </p:sp>
        <p:sp>
          <p:nvSpPr>
            <p:cNvPr id="147" name="TextBox 146"/>
            <p:cNvSpPr txBox="1"/>
            <p:nvPr/>
          </p:nvSpPr>
          <p:spPr>
            <a:xfrm>
              <a:off x="5706972" y="2429473"/>
              <a:ext cx="1854132" cy="276943"/>
            </a:xfrm>
            <a:prstGeom prst="rect">
              <a:avLst/>
            </a:prstGeom>
            <a:noFill/>
          </p:spPr>
          <p:txBody>
            <a:bodyPr wrap="square" lIns="0" tIns="0" rIns="0" bIns="0" rtlCol="0">
              <a:spAutoFit/>
            </a:bodyPr>
            <a:lstStyle/>
            <a:p>
              <a:pPr marL="0" marR="0" lvl="0" indent="0" defTabSz="623863" eaLnBrk="1" fontAlgn="auto" latinLnBrk="0" hangingPunct="1">
                <a:lnSpc>
                  <a:spcPct val="90000"/>
                </a:lnSpc>
                <a:spcBef>
                  <a:spcPct val="20000"/>
                </a:spcBef>
                <a:spcAft>
                  <a:spcPts val="0"/>
                </a:spcAft>
                <a:buClrTx/>
                <a:buSzPct val="80000"/>
                <a:buFontTx/>
                <a:buNone/>
                <a:tabLst/>
                <a:defRPr/>
              </a:pPr>
              <a:r>
                <a:rPr kumimoji="0" lang="fr-FR" sz="1999" b="0" i="0" u="none" strike="noStrike" kern="0" cap="none" spc="0" normalizeH="0" baseline="0" noProof="0" smtClean="0">
                  <a:ln>
                    <a:noFill/>
                  </a:ln>
                  <a:solidFill>
                    <a:prstClr val="black">
                      <a:alpha val="99000"/>
                    </a:prstClr>
                  </a:solidFill>
                  <a:effectLst/>
                  <a:uLnTx/>
                  <a:uFillTx/>
                  <a:latin typeface="Arial"/>
                </a:rPr>
                <a:t>Windows Server</a:t>
              </a:r>
            </a:p>
          </p:txBody>
        </p:sp>
        <p:sp>
          <p:nvSpPr>
            <p:cNvPr id="148" name="TextBox 147"/>
            <p:cNvSpPr txBox="1"/>
            <p:nvPr/>
          </p:nvSpPr>
          <p:spPr>
            <a:xfrm>
              <a:off x="5735652" y="3325282"/>
              <a:ext cx="1854132" cy="276943"/>
            </a:xfrm>
            <a:prstGeom prst="rect">
              <a:avLst/>
            </a:prstGeom>
            <a:noFill/>
          </p:spPr>
          <p:txBody>
            <a:bodyPr wrap="square" lIns="0" tIns="0" rIns="0" bIns="0" rtlCol="0">
              <a:spAutoFit/>
            </a:bodyPr>
            <a:lstStyle/>
            <a:p>
              <a:pPr marL="0" marR="0" lvl="0" indent="0" defTabSz="623863" eaLnBrk="1" fontAlgn="auto" latinLnBrk="0" hangingPunct="1">
                <a:lnSpc>
                  <a:spcPct val="90000"/>
                </a:lnSpc>
                <a:spcBef>
                  <a:spcPct val="20000"/>
                </a:spcBef>
                <a:spcAft>
                  <a:spcPts val="0"/>
                </a:spcAft>
                <a:buClrTx/>
                <a:buSzPct val="80000"/>
                <a:buFontTx/>
                <a:buNone/>
                <a:tabLst/>
                <a:defRPr/>
              </a:pPr>
              <a:r>
                <a:rPr kumimoji="0" lang="fr-FR" sz="1999" b="0" i="0" u="none" strike="noStrike" kern="0" cap="none" spc="0" normalizeH="0" baseline="0" noProof="0" smtClean="0">
                  <a:ln>
                    <a:noFill/>
                  </a:ln>
                  <a:solidFill>
                    <a:prstClr val="black">
                      <a:alpha val="99000"/>
                    </a:prstClr>
                  </a:solidFill>
                  <a:effectLst/>
                  <a:uLnTx/>
                  <a:uFillTx/>
                  <a:latin typeface="Arial"/>
                </a:rPr>
                <a:t>Linux</a:t>
              </a:r>
            </a:p>
          </p:txBody>
        </p:sp>
        <p:sp>
          <p:nvSpPr>
            <p:cNvPr id="149" name="TextBox 148"/>
            <p:cNvSpPr txBox="1"/>
            <p:nvPr/>
          </p:nvSpPr>
          <p:spPr>
            <a:xfrm>
              <a:off x="5736693" y="3952924"/>
              <a:ext cx="2005227" cy="1677306"/>
            </a:xfrm>
            <a:prstGeom prst="rect">
              <a:avLst/>
            </a:prstGeom>
            <a:noFill/>
          </p:spPr>
          <p:txBody>
            <a:bodyPr wrap="square" lIns="0" tIns="0" rIns="0" bIns="0" rtlCol="0">
              <a:spAutoFit/>
            </a:bodyPr>
            <a:lstStyle/>
            <a:p>
              <a:pPr marL="0" marR="0" lvl="0" indent="0" defTabSz="623863" eaLnBrk="1" fontAlgn="auto" latinLnBrk="0" hangingPunct="1">
                <a:lnSpc>
                  <a:spcPct val="90000"/>
                </a:lnSpc>
                <a:spcBef>
                  <a:spcPct val="20000"/>
                </a:spcBef>
                <a:spcAft>
                  <a:spcPts val="1000"/>
                </a:spcAft>
                <a:buClrTx/>
                <a:buSzPct val="80000"/>
                <a:buFontTx/>
                <a:buNone/>
                <a:tabLst/>
                <a:defRPr/>
              </a:pPr>
              <a:r>
                <a:rPr kumimoji="0" lang="fr-FR" sz="1999" b="0" i="0" u="none" strike="noStrike" kern="0" cap="none" spc="0" normalizeH="0" baseline="0" noProof="0" dirty="0" smtClean="0">
                  <a:ln>
                    <a:noFill/>
                  </a:ln>
                  <a:solidFill>
                    <a:prstClr val="black">
                      <a:alpha val="99000"/>
                    </a:prstClr>
                  </a:solidFill>
                  <a:effectLst/>
                  <a:uLnTx/>
                  <a:uFillTx/>
                  <a:latin typeface="Arial"/>
                </a:rPr>
                <a:t>Très petite</a:t>
              </a:r>
            </a:p>
            <a:p>
              <a:pPr marL="0" marR="0" lvl="0" indent="0" defTabSz="623863" eaLnBrk="1" fontAlgn="auto" latinLnBrk="0" hangingPunct="1">
                <a:lnSpc>
                  <a:spcPct val="90000"/>
                </a:lnSpc>
                <a:spcBef>
                  <a:spcPct val="20000"/>
                </a:spcBef>
                <a:spcAft>
                  <a:spcPts val="1000"/>
                </a:spcAft>
                <a:buClrTx/>
                <a:buSzPct val="80000"/>
                <a:buFontTx/>
                <a:buNone/>
                <a:tabLst/>
                <a:defRPr/>
              </a:pPr>
              <a:r>
                <a:rPr kumimoji="0" lang="fr-FR" sz="1999" b="0" i="0" u="none" strike="noStrike" kern="0" cap="none" spc="0" normalizeH="0" baseline="0" noProof="0" dirty="0" smtClean="0">
                  <a:ln>
                    <a:noFill/>
                  </a:ln>
                  <a:solidFill>
                    <a:prstClr val="black">
                      <a:alpha val="99000"/>
                    </a:prstClr>
                  </a:solidFill>
                  <a:effectLst/>
                  <a:uLnTx/>
                  <a:uFillTx/>
                  <a:latin typeface="Arial"/>
                </a:rPr>
                <a:t>Petite</a:t>
              </a:r>
            </a:p>
            <a:p>
              <a:pPr marL="0" marR="0" lvl="0" indent="0" defTabSz="623863" eaLnBrk="1" fontAlgn="auto" latinLnBrk="0" hangingPunct="1">
                <a:lnSpc>
                  <a:spcPct val="90000"/>
                </a:lnSpc>
                <a:spcBef>
                  <a:spcPct val="20000"/>
                </a:spcBef>
                <a:spcAft>
                  <a:spcPts val="1000"/>
                </a:spcAft>
                <a:buClrTx/>
                <a:buSzPct val="80000"/>
                <a:buFontTx/>
                <a:buNone/>
                <a:tabLst/>
                <a:defRPr/>
              </a:pPr>
              <a:r>
                <a:rPr kumimoji="0" lang="fr-FR" sz="1999" b="0" i="0" u="none" strike="noStrike" kern="0" cap="none" spc="0" normalizeH="0" baseline="0" noProof="0" dirty="0" smtClean="0">
                  <a:ln>
                    <a:noFill/>
                  </a:ln>
                  <a:solidFill>
                    <a:prstClr val="black">
                      <a:alpha val="99000"/>
                    </a:prstClr>
                  </a:solidFill>
                  <a:effectLst/>
                  <a:uLnTx/>
                  <a:uFillTx/>
                  <a:latin typeface="Arial"/>
                </a:rPr>
                <a:t>Moyenne</a:t>
              </a:r>
            </a:p>
            <a:p>
              <a:pPr marL="0" marR="0" lvl="0" indent="0" defTabSz="623863" eaLnBrk="1" fontAlgn="auto" latinLnBrk="0" hangingPunct="1">
                <a:lnSpc>
                  <a:spcPct val="90000"/>
                </a:lnSpc>
                <a:spcBef>
                  <a:spcPct val="20000"/>
                </a:spcBef>
                <a:spcAft>
                  <a:spcPts val="1000"/>
                </a:spcAft>
                <a:buClrTx/>
                <a:buSzPct val="80000"/>
                <a:buFontTx/>
                <a:buNone/>
                <a:tabLst/>
                <a:defRPr/>
              </a:pPr>
              <a:r>
                <a:rPr lang="fr-FR" sz="1999" kern="0" dirty="0" smtClean="0">
                  <a:solidFill>
                    <a:prstClr val="black">
                      <a:alpha val="99000"/>
                    </a:prstClr>
                  </a:solidFill>
                  <a:latin typeface="Arial"/>
                </a:rPr>
                <a:t>...</a:t>
              </a:r>
              <a:endParaRPr kumimoji="0" lang="fr-FR" sz="1999" b="0" i="0" u="none" strike="noStrike" kern="0" cap="none" spc="0" normalizeH="0" baseline="0" noProof="0" dirty="0" smtClean="0">
                <a:ln>
                  <a:noFill/>
                </a:ln>
                <a:solidFill>
                  <a:prstClr val="black">
                    <a:alpha val="99000"/>
                  </a:prstClr>
                </a:solidFill>
                <a:effectLst/>
                <a:uLnTx/>
                <a:uFillTx/>
                <a:latin typeface="Arial"/>
              </a:endParaRPr>
            </a:p>
          </p:txBody>
        </p:sp>
        <p:sp>
          <p:nvSpPr>
            <p:cNvPr id="150" name="Freeform 6"/>
            <p:cNvSpPr>
              <a:spLocks noChangeAspect="1" noEditPoints="1"/>
            </p:cNvSpPr>
            <p:nvPr/>
          </p:nvSpPr>
          <p:spPr bwMode="auto">
            <a:xfrm>
              <a:off x="5213816" y="3965674"/>
              <a:ext cx="252356" cy="331740"/>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rgbClr val="00BCF2"/>
            </a:solidFill>
            <a:ln>
              <a:noFill/>
            </a:ln>
          </p:spPr>
          <p:txBody>
            <a:bodyPr vert="horz" wrap="square" lIns="121867" tIns="60933" rIns="121867" bIns="60933" numCol="1" anchor="t" anchorCtr="0" compatLnSpc="1">
              <a:prstTxWarp prst="textNoShape">
                <a:avLst/>
              </a:prstTxWarp>
            </a:bodyPr>
            <a:lstStyle/>
            <a:p>
              <a:pPr marL="0" marR="0" lvl="0" indent="0" defTabSz="623863" eaLnBrk="1" fontAlgn="auto" latinLnBrk="0" hangingPunct="1">
                <a:lnSpc>
                  <a:spcPct val="100000"/>
                </a:lnSpc>
                <a:spcBef>
                  <a:spcPts val="0"/>
                </a:spcBef>
                <a:spcAft>
                  <a:spcPts val="0"/>
                </a:spcAft>
                <a:buClrTx/>
                <a:buSzTx/>
                <a:buFontTx/>
                <a:buNone/>
                <a:tabLst/>
                <a:defRPr/>
              </a:pPr>
              <a:endParaRPr kumimoji="0" lang="fr-FR" sz="1999" b="0" i="0" u="none" strike="noStrike" kern="0" cap="none" spc="0" normalizeH="0" baseline="0" noProof="0" smtClean="0">
                <a:ln>
                  <a:noFill/>
                </a:ln>
                <a:solidFill>
                  <a:prstClr val="black"/>
                </a:solidFill>
                <a:effectLst/>
                <a:uLnTx/>
                <a:uFillTx/>
                <a:latin typeface="Arial"/>
              </a:endParaRPr>
            </a:p>
          </p:txBody>
        </p:sp>
        <p:sp>
          <p:nvSpPr>
            <p:cNvPr id="151" name="Freeform 6"/>
            <p:cNvSpPr>
              <a:spLocks noChangeAspect="1" noEditPoints="1"/>
            </p:cNvSpPr>
            <p:nvPr/>
          </p:nvSpPr>
          <p:spPr bwMode="auto">
            <a:xfrm>
              <a:off x="5213816" y="4417086"/>
              <a:ext cx="252356" cy="331740"/>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rgbClr val="00BCF2"/>
            </a:solidFill>
            <a:ln>
              <a:noFill/>
            </a:ln>
          </p:spPr>
          <p:txBody>
            <a:bodyPr vert="horz" wrap="square" lIns="121867" tIns="60933" rIns="121867" bIns="60933" numCol="1" anchor="t" anchorCtr="0" compatLnSpc="1">
              <a:prstTxWarp prst="textNoShape">
                <a:avLst/>
              </a:prstTxWarp>
            </a:bodyPr>
            <a:lstStyle/>
            <a:p>
              <a:pPr marL="0" marR="0" lvl="0" indent="0" defTabSz="623863" eaLnBrk="1" fontAlgn="auto" latinLnBrk="0" hangingPunct="1">
                <a:lnSpc>
                  <a:spcPct val="100000"/>
                </a:lnSpc>
                <a:spcBef>
                  <a:spcPts val="0"/>
                </a:spcBef>
                <a:spcAft>
                  <a:spcPts val="0"/>
                </a:spcAft>
                <a:buClrTx/>
                <a:buSzTx/>
                <a:buFontTx/>
                <a:buNone/>
                <a:tabLst/>
                <a:defRPr/>
              </a:pPr>
              <a:endParaRPr kumimoji="0" lang="fr-FR" sz="1999" b="0" i="0" u="none" strike="noStrike" kern="0" cap="none" spc="0" normalizeH="0" baseline="0" noProof="0" smtClean="0">
                <a:ln>
                  <a:noFill/>
                </a:ln>
                <a:solidFill>
                  <a:prstClr val="black"/>
                </a:solidFill>
                <a:effectLst/>
                <a:uLnTx/>
                <a:uFillTx/>
                <a:latin typeface="Arial"/>
              </a:endParaRPr>
            </a:p>
          </p:txBody>
        </p:sp>
        <p:sp>
          <p:nvSpPr>
            <p:cNvPr id="152" name="Freeform 6"/>
            <p:cNvSpPr>
              <a:spLocks noChangeAspect="1" noEditPoints="1"/>
            </p:cNvSpPr>
            <p:nvPr/>
          </p:nvSpPr>
          <p:spPr bwMode="auto">
            <a:xfrm>
              <a:off x="5213816" y="4868498"/>
              <a:ext cx="252356" cy="331740"/>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rgbClr val="00BCF2"/>
            </a:solidFill>
            <a:ln>
              <a:noFill/>
            </a:ln>
          </p:spPr>
          <p:txBody>
            <a:bodyPr vert="horz" wrap="square" lIns="121867" tIns="60933" rIns="121867" bIns="60933" numCol="1" anchor="t" anchorCtr="0" compatLnSpc="1">
              <a:prstTxWarp prst="textNoShape">
                <a:avLst/>
              </a:prstTxWarp>
            </a:bodyPr>
            <a:lstStyle/>
            <a:p>
              <a:pPr marL="0" marR="0" lvl="0" indent="0" defTabSz="623863" eaLnBrk="1" fontAlgn="auto" latinLnBrk="0" hangingPunct="1">
                <a:lnSpc>
                  <a:spcPct val="100000"/>
                </a:lnSpc>
                <a:spcBef>
                  <a:spcPts val="0"/>
                </a:spcBef>
                <a:spcAft>
                  <a:spcPts val="0"/>
                </a:spcAft>
                <a:buClrTx/>
                <a:buSzTx/>
                <a:buFontTx/>
                <a:buNone/>
                <a:tabLst/>
                <a:defRPr/>
              </a:pPr>
              <a:endParaRPr kumimoji="0" lang="fr-FR" sz="1999" b="0" i="0" u="none" strike="noStrike" kern="0" cap="none" spc="0" normalizeH="0" baseline="0" noProof="0" smtClean="0">
                <a:ln>
                  <a:noFill/>
                </a:ln>
                <a:solidFill>
                  <a:prstClr val="black"/>
                </a:solidFill>
                <a:effectLst/>
                <a:uLnTx/>
                <a:uFillTx/>
                <a:latin typeface="Arial"/>
              </a:endParaRPr>
            </a:p>
          </p:txBody>
        </p:sp>
        <p:sp>
          <p:nvSpPr>
            <p:cNvPr id="153" name="Freeform 6"/>
            <p:cNvSpPr>
              <a:spLocks noChangeAspect="1" noEditPoints="1"/>
            </p:cNvSpPr>
            <p:nvPr/>
          </p:nvSpPr>
          <p:spPr bwMode="auto">
            <a:xfrm>
              <a:off x="5213816" y="5319910"/>
              <a:ext cx="252356" cy="331740"/>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rgbClr val="00BCF2"/>
            </a:solidFill>
            <a:ln>
              <a:noFill/>
            </a:ln>
          </p:spPr>
          <p:txBody>
            <a:bodyPr vert="horz" wrap="square" lIns="121867" tIns="60933" rIns="121867" bIns="60933" numCol="1" anchor="t" anchorCtr="0" compatLnSpc="1">
              <a:prstTxWarp prst="textNoShape">
                <a:avLst/>
              </a:prstTxWarp>
            </a:bodyPr>
            <a:lstStyle/>
            <a:p>
              <a:pPr marL="0" marR="0" lvl="0" indent="0" defTabSz="623863" eaLnBrk="1" fontAlgn="auto" latinLnBrk="0" hangingPunct="1">
                <a:lnSpc>
                  <a:spcPct val="100000"/>
                </a:lnSpc>
                <a:spcBef>
                  <a:spcPts val="0"/>
                </a:spcBef>
                <a:spcAft>
                  <a:spcPts val="0"/>
                </a:spcAft>
                <a:buClrTx/>
                <a:buSzTx/>
                <a:buFontTx/>
                <a:buNone/>
                <a:tabLst/>
                <a:defRPr/>
              </a:pPr>
              <a:endParaRPr kumimoji="0" lang="fr-FR" sz="1999" b="0" i="0" u="none" strike="noStrike" kern="0" cap="none" spc="0" normalizeH="0" baseline="0" noProof="0" smtClean="0">
                <a:ln>
                  <a:noFill/>
                </a:ln>
                <a:solidFill>
                  <a:prstClr val="black"/>
                </a:solidFill>
                <a:effectLst/>
                <a:uLnTx/>
                <a:uFillTx/>
                <a:latin typeface="Arial"/>
              </a:endParaRPr>
            </a:p>
          </p:txBody>
        </p:sp>
        <p:pic>
          <p:nvPicPr>
            <p:cNvPr id="155" name="Picture 1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8091" y="3015360"/>
              <a:ext cx="641824" cy="750814"/>
            </a:xfrm>
            <a:prstGeom prst="rect">
              <a:avLst/>
            </a:prstGeom>
          </p:spPr>
        </p:pic>
        <p:sp>
          <p:nvSpPr>
            <p:cNvPr id="156" name="Freeform 40"/>
            <p:cNvSpPr>
              <a:spLocks noEditPoints="1"/>
            </p:cNvSpPr>
            <p:nvPr/>
          </p:nvSpPr>
          <p:spPr bwMode="black">
            <a:xfrm>
              <a:off x="4988525" y="2205479"/>
              <a:ext cx="679566" cy="6541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00BCF2"/>
            </a:solidFill>
            <a:ln>
              <a:noFill/>
            </a:ln>
            <a:extLst/>
          </p:spPr>
          <p:txBody>
            <a:bodyPr vert="horz" wrap="square" lIns="91416" tIns="45708" rIns="91416" bIns="45708" numCol="1" anchor="t" anchorCtr="0" compatLnSpc="1">
              <a:prstTxWarp prst="textNoShape">
                <a:avLst/>
              </a:prstTxWarp>
            </a:bodyPr>
            <a:lstStyle/>
            <a:p>
              <a:pPr marL="0" marR="0" lvl="0" indent="0" defTabSz="623863" eaLnBrk="1" fontAlgn="auto" latinLnBrk="0" hangingPunct="1">
                <a:lnSpc>
                  <a:spcPct val="100000"/>
                </a:lnSpc>
                <a:spcBef>
                  <a:spcPts val="0"/>
                </a:spcBef>
                <a:spcAft>
                  <a:spcPts val="0"/>
                </a:spcAft>
                <a:buClrTx/>
                <a:buSzTx/>
                <a:buFontTx/>
                <a:buNone/>
                <a:tabLst/>
                <a:defRPr/>
              </a:pPr>
              <a:endParaRPr kumimoji="0" lang="fr-FR" sz="1999" b="0" i="0" u="none" strike="noStrike" kern="0" cap="none" spc="0" normalizeH="0" baseline="0" noProof="0" smtClean="0">
                <a:ln>
                  <a:noFill/>
                </a:ln>
                <a:solidFill>
                  <a:prstClr val="black"/>
                </a:solidFill>
                <a:effectLst/>
                <a:uLnTx/>
                <a:uFillTx/>
                <a:latin typeface="Arial"/>
              </a:endParaRPr>
            </a:p>
          </p:txBody>
        </p:sp>
      </p:grpSp>
      <p:grpSp>
        <p:nvGrpSpPr>
          <p:cNvPr id="157" name="Group 156"/>
          <p:cNvGrpSpPr/>
          <p:nvPr/>
        </p:nvGrpSpPr>
        <p:grpSpPr>
          <a:xfrm>
            <a:off x="8068876" y="1304679"/>
            <a:ext cx="3581955" cy="4798381"/>
            <a:chOff x="8098071" y="1104901"/>
            <a:chExt cx="3582888" cy="4799631"/>
          </a:xfrm>
        </p:grpSpPr>
        <p:grpSp>
          <p:nvGrpSpPr>
            <p:cNvPr id="158" name="Group 157"/>
            <p:cNvGrpSpPr/>
            <p:nvPr/>
          </p:nvGrpSpPr>
          <p:grpSpPr>
            <a:xfrm>
              <a:off x="8098071" y="1104901"/>
              <a:ext cx="3582888" cy="4799631"/>
              <a:chOff x="6075135" y="828676"/>
              <a:chExt cx="2687866" cy="3599723"/>
            </a:xfrm>
          </p:grpSpPr>
          <p:sp>
            <p:nvSpPr>
              <p:cNvPr id="160" name="Rectangle 159"/>
              <p:cNvSpPr/>
              <p:nvPr/>
            </p:nvSpPr>
            <p:spPr bwMode="auto">
              <a:xfrm>
                <a:off x="6075135" y="828676"/>
                <a:ext cx="2687866" cy="752474"/>
              </a:xfrm>
              <a:prstGeom prst="rect">
                <a:avLst/>
              </a:prstGeom>
              <a:solidFill>
                <a:srgbClr val="0072C6"/>
              </a:solidFill>
              <a:ln w="9525" cap="flat" cmpd="sng" algn="ctr">
                <a:noFill/>
                <a:prstDash val="solid"/>
                <a:headEnd type="none" w="med" len="med"/>
                <a:tailEnd type="none" w="med" len="med"/>
              </a:ln>
              <a:effectLst/>
            </p:spPr>
            <p:txBody>
              <a:bodyPr vert="horz" wrap="square" lIns="182832" tIns="45708" rIns="91416" bIns="45708" numCol="1" rtlCol="0" anchor="ctr" anchorCtr="0" compatLnSpc="1">
                <a:prstTxWarp prst="textNoShape">
                  <a:avLst/>
                </a:prstTxWarp>
              </a:bodyPr>
              <a:lstStyle/>
              <a:p>
                <a:pPr marL="0" marR="0" lvl="0" indent="0" defTabSz="623863" eaLnBrk="1" fontAlgn="auto" latinLnBrk="0" hangingPunct="1">
                  <a:lnSpc>
                    <a:spcPct val="90000"/>
                  </a:lnSpc>
                  <a:spcBef>
                    <a:spcPts val="0"/>
                  </a:spcBef>
                  <a:spcAft>
                    <a:spcPts val="0"/>
                  </a:spcAft>
                  <a:buClrTx/>
                  <a:buSzPct val="90000"/>
                  <a:buFontTx/>
                  <a:buNone/>
                  <a:tabLst/>
                  <a:defRPr/>
                </a:pPr>
                <a:r>
                  <a:rPr kumimoji="0" lang="fr-FR" sz="2899"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Nouveau disque persisté en blob</a:t>
                </a:r>
              </a:p>
            </p:txBody>
          </p:sp>
          <p:sp>
            <p:nvSpPr>
              <p:cNvPr id="161" name="Rectangle 160"/>
              <p:cNvSpPr/>
              <p:nvPr/>
            </p:nvSpPr>
            <p:spPr bwMode="auto">
              <a:xfrm>
                <a:off x="6079210" y="1581150"/>
                <a:ext cx="2683791" cy="2847249"/>
              </a:xfrm>
              <a:prstGeom prst="rect">
                <a:avLst/>
              </a:prstGeom>
              <a:solidFill>
                <a:srgbClr val="0072C6">
                  <a:lumMod val="75000"/>
                </a:srgbClr>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marL="0" marR="0" lvl="0" indent="0" algn="ctr" defTabSz="1218042" eaLnBrk="1" fontAlgn="base" latinLnBrk="0" hangingPunct="1">
                  <a:lnSpc>
                    <a:spcPct val="100000"/>
                  </a:lnSpc>
                  <a:spcBef>
                    <a:spcPct val="0"/>
                  </a:spcBef>
                  <a:spcAft>
                    <a:spcPct val="0"/>
                  </a:spcAft>
                  <a:buClrTx/>
                  <a:buSzTx/>
                  <a:buFontTx/>
                  <a:buNone/>
                  <a:tabLst/>
                  <a:defRPr/>
                </a:pPr>
                <a:endParaRPr kumimoji="0" lang="fr-FR" sz="2899" b="0" i="0" u="none" strike="noStrike" kern="0" cap="none" spc="0" normalizeH="0" baseline="0" noProof="0" smtClean="0">
                  <a:ln>
                    <a:noFill/>
                  </a:ln>
                  <a:gradFill>
                    <a:gsLst>
                      <a:gs pos="0">
                        <a:srgbClr val="FFFFFF"/>
                      </a:gs>
                      <a:gs pos="100000">
                        <a:srgbClr val="FFFFFF"/>
                      </a:gs>
                    </a:gsLst>
                    <a:lin ang="5400000" scaled="0"/>
                  </a:gradFill>
                  <a:effectLst/>
                  <a:uLnTx/>
                  <a:uFillTx/>
                  <a:latin typeface="Arial"/>
                  <a:ea typeface="+mn-ea"/>
                  <a:cs typeface="+mn-cs"/>
                </a:endParaRPr>
              </a:p>
            </p:txBody>
          </p:sp>
        </p:grpSp>
        <p:sp>
          <p:nvSpPr>
            <p:cNvPr id="159" name="TextBox 158"/>
            <p:cNvSpPr txBox="1"/>
            <p:nvPr/>
          </p:nvSpPr>
          <p:spPr>
            <a:xfrm>
              <a:off x="8181820" y="2373843"/>
              <a:ext cx="3373275" cy="390891"/>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marL="0" marR="0" lvl="0" indent="0" algn="ctr" defTabSz="623863" eaLnBrk="1" fontAlgn="auto" latinLnBrk="0" hangingPunct="1">
                <a:lnSpc>
                  <a:spcPct val="90000"/>
                </a:lnSpc>
                <a:spcBef>
                  <a:spcPts val="0"/>
                </a:spcBef>
                <a:spcAft>
                  <a:spcPts val="0"/>
                </a:spcAft>
                <a:buClrTx/>
                <a:buSzPct val="90000"/>
                <a:buFontTx/>
                <a:buNone/>
                <a:tabLst/>
                <a:defRPr/>
              </a:pPr>
              <a:r>
                <a:rPr kumimoji="0" lang="fr-FR" sz="2099" b="0" i="0" u="none" strike="noStrike" kern="0" cap="none" spc="0" normalizeH="0" baseline="0" noProof="0" dirty="0">
                  <a:ln>
                    <a:noFill/>
                  </a:ln>
                  <a:solidFill>
                    <a:prstClr val="white"/>
                  </a:solidFill>
                  <a:effectLst/>
                  <a:uLnTx/>
                  <a:uFillTx/>
                  <a:latin typeface="Arial"/>
                  <a:cs typeface="Segoe UI" pitchFamily="34" charset="0"/>
                </a:rPr>
                <a:t>Démarrer la VM depuis le nouveau disque</a:t>
              </a:r>
            </a:p>
          </p:txBody>
        </p:sp>
      </p:grpSp>
      <p:sp>
        <p:nvSpPr>
          <p:cNvPr id="162" name="Rectangle 161"/>
          <p:cNvSpPr/>
          <p:nvPr/>
        </p:nvSpPr>
        <p:spPr>
          <a:xfrm>
            <a:off x="665786" y="2637742"/>
            <a:ext cx="3199567" cy="3396311"/>
          </a:xfrm>
          <a:prstGeom prst="rect">
            <a:avLst/>
          </a:prstGeom>
          <a:solidFill>
            <a:srgbClr val="4668C5"/>
          </a:solidFill>
          <a:ln w="9525" cap="flat" cmpd="sng" algn="ctr">
            <a:noFill/>
            <a:prstDash val="solid"/>
            <a:headEnd type="none" w="med" len="med"/>
            <a:tailEnd type="none" w="med" len="med"/>
          </a:ln>
          <a:effectLst/>
        </p:spPr>
        <p:txBody>
          <a:bodyPr vert="horz" wrap="square" lIns="91370" tIns="45686" rIns="91370" bIns="45686" numCol="1" spcCol="0" rtlCol="0" anchor="ctr" anchorCtr="0" compatLnSpc="1">
            <a:prstTxWarp prst="textNoShape">
              <a:avLst/>
            </a:prstTxWarp>
          </a:bodyPr>
          <a:lstStyle/>
          <a:p>
            <a:pPr marL="0" marR="0" lvl="0" indent="0" algn="ctr" defTabSz="913446" eaLnBrk="1" fontAlgn="base" latinLnBrk="0" hangingPunct="1">
              <a:lnSpc>
                <a:spcPct val="100000"/>
              </a:lnSpc>
              <a:spcBef>
                <a:spcPct val="0"/>
              </a:spcBef>
              <a:spcAft>
                <a:spcPct val="0"/>
              </a:spcAft>
              <a:buClrTx/>
              <a:buSzTx/>
              <a:buFontTx/>
              <a:buNone/>
              <a:tabLst/>
              <a:defRPr/>
            </a:pPr>
            <a:endParaRPr kumimoji="0" lang="fr-FR" sz="2166" b="0" i="0" u="none" strike="noStrike" kern="0" cap="none" spc="0" normalizeH="0" baseline="0" noProof="0" smtClean="0">
              <a:ln>
                <a:noFill/>
              </a:ln>
              <a:gradFill>
                <a:gsLst>
                  <a:gs pos="0">
                    <a:srgbClr val="FFFFFF"/>
                  </a:gs>
                  <a:gs pos="100000">
                    <a:srgbClr val="FFFFFF"/>
                  </a:gs>
                </a:gsLst>
                <a:lin ang="5400000" scaled="0"/>
              </a:gradFill>
              <a:effectLst/>
              <a:uLnTx/>
              <a:uFillTx/>
              <a:latin typeface="Arial"/>
              <a:ea typeface="+mn-ea"/>
              <a:cs typeface="+mn-cs"/>
            </a:endParaRPr>
          </a:p>
        </p:txBody>
      </p:sp>
      <p:sp>
        <p:nvSpPr>
          <p:cNvPr id="163" name="TextBox 162"/>
          <p:cNvSpPr txBox="1"/>
          <p:nvPr/>
        </p:nvSpPr>
        <p:spPr>
          <a:xfrm>
            <a:off x="1842429" y="3254857"/>
            <a:ext cx="2437765" cy="230704"/>
          </a:xfrm>
          <a:prstGeom prst="rect">
            <a:avLst/>
          </a:prstGeom>
          <a:noFill/>
        </p:spPr>
        <p:txBody>
          <a:bodyPr wrap="square" lIns="0" tIns="0" rIns="0" bIns="0" rtlCol="0">
            <a:spAutoFit/>
          </a:bodyPr>
          <a:lstStyle/>
          <a:p>
            <a:pPr marL="0" marR="0" lvl="0" indent="0" defTabSz="1218859" eaLnBrk="1" fontAlgn="auto" latinLnBrk="0" hangingPunct="1">
              <a:lnSpc>
                <a:spcPct val="90000"/>
              </a:lnSpc>
              <a:spcBef>
                <a:spcPts val="400"/>
              </a:spcBef>
              <a:spcAft>
                <a:spcPts val="0"/>
              </a:spcAft>
              <a:buClrTx/>
              <a:buSzTx/>
              <a:buFontTx/>
              <a:buNone/>
              <a:tabLst/>
              <a:defRPr/>
            </a:pPr>
            <a:r>
              <a:rPr kumimoji="0" lang="fr-FR" sz="1666" b="0" i="0" u="none" strike="noStrike" kern="0" cap="none" spc="0" normalizeH="0" baseline="0" noProof="0" smtClean="0">
                <a:ln>
                  <a:noFill/>
                </a:ln>
                <a:solidFill>
                  <a:srgbClr val="FFFFFF"/>
                </a:solidFill>
                <a:effectLst/>
                <a:uLnTx/>
                <a:uFillTx/>
              </a:rPr>
              <a:t>Portail de gestion</a:t>
            </a:r>
          </a:p>
        </p:txBody>
      </p:sp>
      <p:pic>
        <p:nvPicPr>
          <p:cNvPr id="164" name="Picture 2" descr="http://social.technet.microsoft.com/wiki/cfs-filesystemfile.ashx/__key/communityserver-components-imagefileviewer/communityserver-wikis-components-files-00-00-00-00-05/5315.powershell_2D00_logo.gif_2D00_550x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5342" y="4056680"/>
            <a:ext cx="773937" cy="523463"/>
          </a:xfrm>
          <a:prstGeom prst="rect">
            <a:avLst/>
          </a:prstGeom>
          <a:noFill/>
          <a:extLst>
            <a:ext uri="{909E8E84-426E-40DD-AFC4-6F175D3DCCD1}">
              <a14:hiddenFill xmlns:a14="http://schemas.microsoft.com/office/drawing/2010/main">
                <a:solidFill>
                  <a:srgbClr val="FFFFFF"/>
                </a:solidFill>
              </a14:hiddenFill>
            </a:ext>
          </a:extLst>
        </p:spPr>
      </p:pic>
      <p:sp>
        <p:nvSpPr>
          <p:cNvPr id="165" name="TextBox 164"/>
          <p:cNvSpPr txBox="1"/>
          <p:nvPr/>
        </p:nvSpPr>
        <p:spPr>
          <a:xfrm>
            <a:off x="1842429" y="4056680"/>
            <a:ext cx="2437765" cy="743409"/>
          </a:xfrm>
          <a:prstGeom prst="rect">
            <a:avLst/>
          </a:prstGeom>
          <a:noFill/>
        </p:spPr>
        <p:txBody>
          <a:bodyPr wrap="square" lIns="0" tIns="0" rIns="0" bIns="0" rtlCol="0">
            <a:spAutoFit/>
          </a:bodyPr>
          <a:lstStyle/>
          <a:p>
            <a:pPr marL="0" marR="0" lvl="0" indent="0" defTabSz="1218859" eaLnBrk="1" fontAlgn="auto" latinLnBrk="0" hangingPunct="1">
              <a:lnSpc>
                <a:spcPct val="90000"/>
              </a:lnSpc>
              <a:spcBef>
                <a:spcPts val="400"/>
              </a:spcBef>
              <a:spcAft>
                <a:spcPts val="0"/>
              </a:spcAft>
              <a:buClrTx/>
              <a:buSzTx/>
              <a:buFontTx/>
              <a:buNone/>
              <a:tabLst/>
              <a:defRPr/>
            </a:pPr>
            <a:r>
              <a:rPr kumimoji="0" lang="fr-FR" sz="1666" b="0" i="0" u="none" strike="noStrike" kern="0" cap="none" spc="0" normalizeH="0" baseline="0" noProof="0" smtClean="0">
                <a:ln>
                  <a:noFill/>
                </a:ln>
                <a:solidFill>
                  <a:srgbClr val="FFFFFF"/>
                </a:solidFill>
                <a:effectLst/>
                <a:uLnTx/>
                <a:uFillTx/>
              </a:rPr>
              <a:t>Script </a:t>
            </a:r>
          </a:p>
          <a:p>
            <a:pPr marL="0" marR="0" lvl="0" indent="0" defTabSz="1218859" eaLnBrk="1" fontAlgn="auto" latinLnBrk="0" hangingPunct="1">
              <a:lnSpc>
                <a:spcPct val="90000"/>
              </a:lnSpc>
              <a:spcBef>
                <a:spcPts val="400"/>
              </a:spcBef>
              <a:spcAft>
                <a:spcPts val="0"/>
              </a:spcAft>
              <a:buClrTx/>
              <a:buSzTx/>
              <a:buFontTx/>
              <a:buNone/>
              <a:tabLst/>
              <a:defRPr/>
            </a:pPr>
            <a:r>
              <a:rPr kumimoji="0" lang="fr-FR" sz="1666" b="0" i="0" u="none" strike="noStrike" kern="0" cap="none" spc="0" normalizeH="0" baseline="0" noProof="0" smtClean="0">
                <a:ln>
                  <a:noFill/>
                </a:ln>
                <a:solidFill>
                  <a:srgbClr val="FFFFFF"/>
                </a:solidFill>
                <a:effectLst/>
                <a:uLnTx/>
                <a:uFillTx/>
              </a:rPr>
              <a:t>(Windows, </a:t>
            </a:r>
            <a:br>
              <a:rPr kumimoji="0" lang="fr-FR" sz="1666" b="0" i="0" u="none" strike="noStrike" kern="0" cap="none" spc="0" normalizeH="0" baseline="0" noProof="0" smtClean="0">
                <a:ln>
                  <a:noFill/>
                </a:ln>
                <a:solidFill>
                  <a:srgbClr val="FFFFFF"/>
                </a:solidFill>
                <a:effectLst/>
                <a:uLnTx/>
                <a:uFillTx/>
              </a:rPr>
            </a:br>
            <a:r>
              <a:rPr kumimoji="0" lang="fr-FR" sz="1666" b="0" i="0" u="none" strike="noStrike" kern="0" cap="none" spc="0" normalizeH="0" baseline="0" noProof="0" smtClean="0">
                <a:ln>
                  <a:noFill/>
                </a:ln>
                <a:solidFill>
                  <a:srgbClr val="FFFFFF"/>
                </a:solidFill>
                <a:effectLst/>
                <a:uLnTx/>
                <a:uFillTx/>
              </a:rPr>
              <a:t>Linux and Mac) </a:t>
            </a:r>
          </a:p>
        </p:txBody>
      </p:sp>
      <p:sp>
        <p:nvSpPr>
          <p:cNvPr id="166" name="TextBox 165"/>
          <p:cNvSpPr txBox="1"/>
          <p:nvPr/>
        </p:nvSpPr>
        <p:spPr>
          <a:xfrm>
            <a:off x="1842429" y="5358890"/>
            <a:ext cx="1332606" cy="230704"/>
          </a:xfrm>
          <a:prstGeom prst="rect">
            <a:avLst/>
          </a:prstGeom>
          <a:noFill/>
        </p:spPr>
        <p:txBody>
          <a:bodyPr wrap="square" lIns="0" tIns="0" rIns="0" bIns="0" rtlCol="0">
            <a:spAutoFit/>
          </a:bodyPr>
          <a:lstStyle/>
          <a:p>
            <a:pPr marL="0" marR="0" lvl="0" indent="0" defTabSz="1218859" eaLnBrk="1" fontAlgn="auto" latinLnBrk="0" hangingPunct="1">
              <a:lnSpc>
                <a:spcPct val="90000"/>
              </a:lnSpc>
              <a:spcBef>
                <a:spcPts val="400"/>
              </a:spcBef>
              <a:spcAft>
                <a:spcPts val="0"/>
              </a:spcAft>
              <a:buClrTx/>
              <a:buSzTx/>
              <a:buFontTx/>
              <a:buNone/>
              <a:tabLst/>
              <a:defRPr/>
            </a:pPr>
            <a:r>
              <a:rPr kumimoji="0" lang="fr-FR" sz="1666" b="0" i="0" u="none" strike="noStrike" kern="0" cap="none" spc="0" normalizeH="0" baseline="0" noProof="0" smtClean="0">
                <a:ln>
                  <a:noFill/>
                </a:ln>
                <a:solidFill>
                  <a:srgbClr val="FFFFFF"/>
                </a:solidFill>
                <a:effectLst/>
                <a:uLnTx/>
                <a:uFillTx/>
              </a:rPr>
              <a:t>API REST</a:t>
            </a:r>
          </a:p>
        </p:txBody>
      </p:sp>
      <p:grpSp>
        <p:nvGrpSpPr>
          <p:cNvPr id="167" name="Group 166"/>
          <p:cNvGrpSpPr/>
          <p:nvPr/>
        </p:nvGrpSpPr>
        <p:grpSpPr bwMode="black">
          <a:xfrm>
            <a:off x="799989" y="5094724"/>
            <a:ext cx="933084" cy="759105"/>
            <a:chOff x="5184775" y="225425"/>
            <a:chExt cx="1500188" cy="1220788"/>
          </a:xfrm>
          <a:solidFill>
            <a:srgbClr val="FFFFFF"/>
          </a:solidFill>
        </p:grpSpPr>
        <p:sp>
          <p:nvSpPr>
            <p:cNvPr id="16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0" tIns="38090" rIns="76180" bIns="38090" numCol="1" anchor="t" anchorCtr="0" compatLnSpc="1">
              <a:prstTxWarp prst="textNoShape">
                <a:avLst/>
              </a:prstTxWarp>
            </a:bodyPr>
            <a:lstStyle/>
            <a:p>
              <a:pPr defTabSz="913694"/>
              <a:endParaRPr lang="fr-FR" sz="1333">
                <a:solidFill>
                  <a:srgbClr val="FFFFFF"/>
                </a:solidFill>
                <a:latin typeface="Arial"/>
              </a:endParaRPr>
            </a:p>
          </p:txBody>
        </p:sp>
        <p:sp>
          <p:nvSpPr>
            <p:cNvPr id="169"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0" tIns="38090" rIns="76180" bIns="38090" numCol="1" anchor="t" anchorCtr="0" compatLnSpc="1">
              <a:prstTxWarp prst="textNoShape">
                <a:avLst/>
              </a:prstTxWarp>
            </a:bodyPr>
            <a:lstStyle/>
            <a:p>
              <a:pPr defTabSz="913694"/>
              <a:endParaRPr lang="fr-FR" sz="1333">
                <a:solidFill>
                  <a:srgbClr val="FFFFFF"/>
                </a:solidFill>
                <a:latin typeface="Arial"/>
              </a:endParaRPr>
            </a:p>
          </p:txBody>
        </p:sp>
        <p:sp>
          <p:nvSpPr>
            <p:cNvPr id="170"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0" tIns="38090" rIns="76180" bIns="38090" numCol="1" anchor="t" anchorCtr="0" compatLnSpc="1">
              <a:prstTxWarp prst="textNoShape">
                <a:avLst/>
              </a:prstTxWarp>
            </a:bodyPr>
            <a:lstStyle/>
            <a:p>
              <a:pPr defTabSz="913694"/>
              <a:endParaRPr lang="fr-FR" sz="1333">
                <a:solidFill>
                  <a:srgbClr val="FFFFFF"/>
                </a:solidFill>
                <a:latin typeface="Arial"/>
              </a:endParaRPr>
            </a:p>
          </p:txBody>
        </p:sp>
      </p:grpSp>
      <p:grpSp>
        <p:nvGrpSpPr>
          <p:cNvPr id="171" name="Group 170"/>
          <p:cNvGrpSpPr>
            <a:grpSpLocks noChangeAspect="1"/>
          </p:cNvGrpSpPr>
          <p:nvPr/>
        </p:nvGrpSpPr>
        <p:grpSpPr bwMode="black">
          <a:xfrm>
            <a:off x="872064" y="3092953"/>
            <a:ext cx="745843" cy="449146"/>
            <a:chOff x="8843608" y="828600"/>
            <a:chExt cx="925448" cy="557448"/>
          </a:xfrm>
        </p:grpSpPr>
        <p:sp>
          <p:nvSpPr>
            <p:cNvPr id="172" name="Rectangle 171"/>
            <p:cNvSpPr/>
            <p:nvPr/>
          </p:nvSpPr>
          <p:spPr bwMode="black">
            <a:xfrm>
              <a:off x="8857595" y="835151"/>
              <a:ext cx="623646" cy="459637"/>
            </a:xfrm>
            <a:prstGeom prst="rect">
              <a:avLst/>
            </a:prstGeom>
            <a:solidFill>
              <a:srgbClr val="4668C5">
                <a:lumMod val="75000"/>
              </a:srgbClr>
            </a:solidFill>
            <a:ln w="25400" cap="flat" cmpd="sng" algn="ctr">
              <a:noFill/>
              <a:prstDash val="solid"/>
              <a:headEnd type="none" w="med" len="med"/>
              <a:tailEnd type="none" w="med" len="med"/>
            </a:ln>
            <a:effectLst/>
          </p:spPr>
          <p:txBody>
            <a:bodyPr vert="horz" wrap="square" lIns="76177" tIns="38088" rIns="76177" bIns="38088" numCol="1" rtlCol="0" anchor="ctr" anchorCtr="0" compatLnSpc="1">
              <a:prstTxWarp prst="textNoShape">
                <a:avLst/>
              </a:prstTxWarp>
            </a:bodyPr>
            <a:lstStyle/>
            <a:p>
              <a:pPr marL="0" marR="0" lvl="0" indent="0" algn="ctr" defTabSz="685459" eaLnBrk="1" fontAlgn="base" latinLnBrk="0" hangingPunct="1">
                <a:lnSpc>
                  <a:spcPct val="100000"/>
                </a:lnSpc>
                <a:spcBef>
                  <a:spcPct val="0"/>
                </a:spcBef>
                <a:spcAft>
                  <a:spcPct val="0"/>
                </a:spcAft>
                <a:buClrTx/>
                <a:buSzTx/>
                <a:buFontTx/>
                <a:buNone/>
                <a:tabLst/>
                <a:defRPr/>
              </a:pPr>
              <a:endParaRPr kumimoji="0" lang="fr-FR" sz="1000" b="0" i="0" u="none" strike="noStrike" kern="0" cap="none" spc="0" normalizeH="0" baseline="0" noProof="0" smtClean="0">
                <a:ln>
                  <a:noFill/>
                </a:ln>
                <a:gradFill>
                  <a:gsLst>
                    <a:gs pos="0">
                      <a:srgbClr val="FFFFFF"/>
                    </a:gs>
                    <a:gs pos="100000">
                      <a:srgbClr val="FFFFFF"/>
                    </a:gs>
                  </a:gsLst>
                  <a:lin ang="5400000" scaled="0"/>
                </a:gradFill>
                <a:effectLst/>
                <a:uLnTx/>
                <a:uFillTx/>
                <a:latin typeface="Arial"/>
                <a:ea typeface="+mn-ea"/>
                <a:cs typeface="+mn-cs"/>
              </a:endParaRPr>
            </a:p>
          </p:txBody>
        </p:sp>
        <p:grpSp>
          <p:nvGrpSpPr>
            <p:cNvPr id="173" name="Group 172"/>
            <p:cNvGrpSpPr/>
            <p:nvPr/>
          </p:nvGrpSpPr>
          <p:grpSpPr bwMode="black">
            <a:xfrm>
              <a:off x="8843608" y="828600"/>
              <a:ext cx="925448" cy="557448"/>
              <a:chOff x="863600" y="2393157"/>
              <a:chExt cx="876300" cy="527844"/>
            </a:xfrm>
            <a:solidFill>
              <a:sysClr val="windowText" lastClr="000000"/>
            </a:solidFill>
          </p:grpSpPr>
          <p:sp>
            <p:nvSpPr>
              <p:cNvPr id="174" name="Freeform 173"/>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w="25400" cap="flat" cmpd="sng" algn="ctr">
                <a:noFill/>
                <a:prstDash val="solid"/>
                <a:headEnd type="none" w="med" len="med"/>
                <a:tailEnd type="none" w="med" len="med"/>
              </a:ln>
              <a:effectLst/>
              <a:extLst/>
            </p:spPr>
            <p:txBody>
              <a:bodyPr vert="horz" wrap="square" lIns="76177" tIns="38088" rIns="76177" bIns="38088" numCol="1" rtlCol="0" anchor="ctr" anchorCtr="0" compatLnSpc="1">
                <a:prstTxWarp prst="textNoShape">
                  <a:avLst/>
                </a:prstTxWarp>
              </a:bodyPr>
              <a:lstStyle/>
              <a:p>
                <a:pPr marL="0" marR="0" lvl="0" indent="0" defTabSz="617110" eaLnBrk="1" fontAlgn="auto" latinLnBrk="0" hangingPunct="1">
                  <a:lnSpc>
                    <a:spcPct val="100000"/>
                  </a:lnSpc>
                  <a:spcBef>
                    <a:spcPts val="0"/>
                  </a:spcBef>
                  <a:spcAft>
                    <a:spcPts val="0"/>
                  </a:spcAft>
                  <a:buClrTx/>
                  <a:buSzTx/>
                  <a:buFontTx/>
                  <a:buNone/>
                  <a:tabLst/>
                  <a:defRPr/>
                </a:pPr>
                <a:endParaRPr kumimoji="0" lang="fr-FR" sz="2083" b="0" i="0" u="none" strike="noStrike" kern="0" cap="none" spc="-102" normalizeH="0" baseline="0" noProof="0" smtClean="0">
                  <a:ln>
                    <a:noFill/>
                  </a:ln>
                  <a:solidFill>
                    <a:srgbClr val="FFFFFF">
                      <a:lumMod val="50000"/>
                    </a:srgbClr>
                  </a:solidFill>
                  <a:effectLst/>
                  <a:uLnTx/>
                  <a:uFillTx/>
                  <a:latin typeface="Segoe Light" pitchFamily="34" charset="0"/>
                  <a:ea typeface="+mn-ea"/>
                  <a:cs typeface="+mn-cs"/>
                </a:endParaRPr>
              </a:p>
            </p:txBody>
          </p:sp>
          <p:sp>
            <p:nvSpPr>
              <p:cNvPr id="175"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w="25400" cap="flat" cmpd="sng" algn="ctr">
                <a:noFill/>
                <a:prstDash val="solid"/>
                <a:headEnd type="none" w="med" len="med"/>
                <a:tailEnd type="none" w="med" len="med"/>
              </a:ln>
              <a:effectLst/>
              <a:extLst/>
            </p:spPr>
            <p:txBody>
              <a:bodyPr vert="horz" wrap="square" lIns="76177" tIns="38088" rIns="76177" bIns="38088" numCol="1" rtlCol="0" anchor="ctr" anchorCtr="0" compatLnSpc="1">
                <a:prstTxWarp prst="textNoShape">
                  <a:avLst/>
                </a:prstTxWarp>
              </a:bodyPr>
              <a:lstStyle/>
              <a:p>
                <a:pPr marL="0" marR="0" lvl="0" indent="0" defTabSz="617110" eaLnBrk="1" fontAlgn="auto" latinLnBrk="0" hangingPunct="1">
                  <a:lnSpc>
                    <a:spcPct val="100000"/>
                  </a:lnSpc>
                  <a:spcBef>
                    <a:spcPts val="0"/>
                  </a:spcBef>
                  <a:spcAft>
                    <a:spcPts val="0"/>
                  </a:spcAft>
                  <a:buClrTx/>
                  <a:buSzTx/>
                  <a:buFontTx/>
                  <a:buNone/>
                  <a:tabLst/>
                  <a:defRPr/>
                </a:pPr>
                <a:endParaRPr kumimoji="0" lang="fr-FR" sz="2083" b="0" i="0" u="none" strike="noStrike" kern="0" cap="none" spc="-102" normalizeH="0" baseline="0" noProof="0" smtClean="0">
                  <a:ln>
                    <a:noFill/>
                  </a:ln>
                  <a:solidFill>
                    <a:srgbClr val="FFFFFF">
                      <a:lumMod val="50000"/>
                    </a:srgbClr>
                  </a:solidFill>
                  <a:effectLst/>
                  <a:uLnTx/>
                  <a:uFillTx/>
                  <a:latin typeface="Segoe Light" pitchFamily="34" charset="0"/>
                  <a:ea typeface="+mn-ea"/>
                  <a:cs typeface="+mn-cs"/>
                </a:endParaRPr>
              </a:p>
            </p:txBody>
          </p:sp>
        </p:grpSp>
      </p:grpSp>
      <p:sp>
        <p:nvSpPr>
          <p:cNvPr id="176" name="Freeform 18"/>
          <p:cNvSpPr>
            <a:spLocks/>
          </p:cNvSpPr>
          <p:nvPr/>
        </p:nvSpPr>
        <p:spPr bwMode="black">
          <a:xfrm>
            <a:off x="8508536" y="3711666"/>
            <a:ext cx="2685206" cy="1388356"/>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6DC2E9">
              <a:lumMod val="20000"/>
              <a:lumOff val="80000"/>
            </a:srgbClr>
          </a:solidFill>
          <a:ln>
            <a:noFill/>
          </a:ln>
          <a:extLst/>
        </p:spPr>
        <p:txBody>
          <a:bodyPr vert="horz" wrap="square" lIns="91406" tIns="45705" rIns="91406" bIns="45705" numCol="1" anchor="t" anchorCtr="0" compatLnSpc="1">
            <a:prstTxWarp prst="textNoShape">
              <a:avLst/>
            </a:prstTxWarp>
          </a:bodyPr>
          <a:lstStyle/>
          <a:p>
            <a:pPr marL="0" marR="0" lvl="0" indent="0" defTabSz="1218583" eaLnBrk="1" fontAlgn="auto" latinLnBrk="0" hangingPunct="1">
              <a:lnSpc>
                <a:spcPct val="100000"/>
              </a:lnSpc>
              <a:spcBef>
                <a:spcPts val="0"/>
              </a:spcBef>
              <a:spcAft>
                <a:spcPts val="0"/>
              </a:spcAft>
              <a:buClrTx/>
              <a:buSzTx/>
              <a:buFontTx/>
              <a:buNone/>
              <a:tabLst/>
              <a:defRPr/>
            </a:pPr>
            <a:endParaRPr kumimoji="0" lang="fr-FR" sz="1583" b="0" i="0" u="none" strike="noStrike" kern="0" cap="none" spc="0" normalizeH="0" baseline="0" noProof="0" smtClean="0">
              <a:ln>
                <a:noFill/>
              </a:ln>
              <a:solidFill>
                <a:srgbClr val="292929"/>
              </a:solidFill>
              <a:effectLst/>
              <a:uLnTx/>
              <a:uFillTx/>
              <a:latin typeface="Arial"/>
            </a:endParaRPr>
          </a:p>
        </p:txBody>
      </p:sp>
      <p:sp>
        <p:nvSpPr>
          <p:cNvPr id="177" name="Can 176"/>
          <p:cNvSpPr/>
          <p:nvPr>
            <p:custDataLst>
              <p:tags r:id="rId1"/>
            </p:custDataLst>
          </p:nvPr>
        </p:nvSpPr>
        <p:spPr>
          <a:xfrm>
            <a:off x="8440969" y="3915240"/>
            <a:ext cx="1051090" cy="1127410"/>
          </a:xfrm>
          <a:prstGeom prst="can">
            <a:avLst/>
          </a:prstGeom>
          <a:solidFill>
            <a:srgbClr val="6DC2E9">
              <a:lumMod val="75000"/>
            </a:srgbClr>
          </a:solidFill>
          <a:ln w="66675" cap="flat" cmpd="sng" algn="ctr">
            <a:solidFill>
              <a:sysClr val="windowText" lastClr="000000"/>
            </a:solidFill>
            <a:prstDash val="solid"/>
          </a:ln>
          <a:effectLst/>
        </p:spPr>
        <p:txBody>
          <a:bodyPr lIns="91406" tIns="45705" rIns="91406" bIns="45705" rtlCol="0" anchor="ctr"/>
          <a:lstStyle/>
          <a:p>
            <a:pPr marL="0" marR="0" lvl="0" indent="0" algn="ctr" defTabSz="914144" eaLnBrk="1" fontAlgn="auto" latinLnBrk="0" hangingPunct="1">
              <a:lnSpc>
                <a:spcPct val="90000"/>
              </a:lnSpc>
              <a:spcBef>
                <a:spcPts val="0"/>
              </a:spcBef>
              <a:spcAft>
                <a:spcPts val="0"/>
              </a:spcAft>
              <a:buClrTx/>
              <a:buSzTx/>
              <a:buFontTx/>
              <a:buNone/>
              <a:tabLst/>
              <a:defRPr/>
            </a:pPr>
            <a:r>
              <a:rPr kumimoji="0" lang="fr-FR" sz="1583" b="1" i="0" u="none" strike="noStrike" kern="0" cap="none" spc="0" normalizeH="0" baseline="0" noProof="0" smtClean="0">
                <a:ln>
                  <a:noFill/>
                </a:ln>
                <a:solidFill>
                  <a:srgbClr val="FFFFFF"/>
                </a:solidFill>
                <a:effectLst/>
                <a:uLnTx/>
                <a:uFillTx/>
                <a:latin typeface="Arial"/>
                <a:ea typeface="+mn-ea"/>
                <a:cs typeface="+mn-cs"/>
              </a:rPr>
              <a:t>Stockage Blob</a:t>
            </a:r>
          </a:p>
        </p:txBody>
      </p:sp>
      <p:grpSp>
        <p:nvGrpSpPr>
          <p:cNvPr id="178" name="Group 177"/>
          <p:cNvGrpSpPr/>
          <p:nvPr/>
        </p:nvGrpSpPr>
        <p:grpSpPr>
          <a:xfrm>
            <a:off x="10206415" y="4223567"/>
            <a:ext cx="1202082" cy="568128"/>
            <a:chOff x="8259914" y="559044"/>
            <a:chExt cx="1202082" cy="568276"/>
          </a:xfrm>
        </p:grpSpPr>
        <p:grpSp>
          <p:nvGrpSpPr>
            <p:cNvPr id="179" name="Group 178"/>
            <p:cNvGrpSpPr/>
            <p:nvPr/>
          </p:nvGrpSpPr>
          <p:grpSpPr>
            <a:xfrm>
              <a:off x="8305732" y="582764"/>
              <a:ext cx="1110447" cy="520837"/>
              <a:chOff x="9653250" y="811543"/>
              <a:chExt cx="1110447" cy="520837"/>
            </a:xfrm>
          </p:grpSpPr>
          <p:sp>
            <p:nvSpPr>
              <p:cNvPr id="181" name="Freeform 180"/>
              <p:cNvSpPr/>
              <p:nvPr/>
            </p:nvSpPr>
            <p:spPr>
              <a:xfrm>
                <a:off x="9695358" y="811543"/>
                <a:ext cx="1068339" cy="494151"/>
              </a:xfrm>
              <a:custGeom>
                <a:avLst/>
                <a:gdLst>
                  <a:gd name="connsiteX0" fmla="*/ 0 w 2000250"/>
                  <a:gd name="connsiteY0" fmla="*/ 333375 h 1347788"/>
                  <a:gd name="connsiteX1" fmla="*/ 895350 w 2000250"/>
                  <a:gd name="connsiteY1" fmla="*/ 0 h 1347788"/>
                  <a:gd name="connsiteX2" fmla="*/ 2000250 w 2000250"/>
                  <a:gd name="connsiteY2" fmla="*/ 357188 h 1347788"/>
                  <a:gd name="connsiteX3" fmla="*/ 1990725 w 2000250"/>
                  <a:gd name="connsiteY3" fmla="*/ 823913 h 1347788"/>
                  <a:gd name="connsiteX4" fmla="*/ 1147763 w 2000250"/>
                  <a:gd name="connsiteY4" fmla="*/ 1347788 h 1347788"/>
                  <a:gd name="connsiteX5" fmla="*/ 0 w 2000250"/>
                  <a:gd name="connsiteY5"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28825"/>
                  <a:gd name="connsiteY0" fmla="*/ 333375 h 1347788"/>
                  <a:gd name="connsiteX1" fmla="*/ 914400 w 2028825"/>
                  <a:gd name="connsiteY1" fmla="*/ 0 h 1347788"/>
                  <a:gd name="connsiteX2" fmla="*/ 2028825 w 2028825"/>
                  <a:gd name="connsiteY2" fmla="*/ 404813 h 1347788"/>
                  <a:gd name="connsiteX3" fmla="*/ 2009775 w 2028825"/>
                  <a:gd name="connsiteY3" fmla="*/ 823913 h 1347788"/>
                  <a:gd name="connsiteX4" fmla="*/ 1166813 w 2028825"/>
                  <a:gd name="connsiteY4" fmla="*/ 1347788 h 1347788"/>
                  <a:gd name="connsiteX5" fmla="*/ 0 w 2028825"/>
                  <a:gd name="connsiteY5" fmla="*/ 702186 h 1347788"/>
                  <a:gd name="connsiteX6" fmla="*/ 19050 w 2028825"/>
                  <a:gd name="connsiteY6" fmla="*/ 333375 h 1347788"/>
                  <a:gd name="connsiteX0" fmla="*/ 0 w 2050257"/>
                  <a:gd name="connsiteY0" fmla="*/ 330994 h 1347788"/>
                  <a:gd name="connsiteX1" fmla="*/ 935832 w 2050257"/>
                  <a:gd name="connsiteY1" fmla="*/ 0 h 1347788"/>
                  <a:gd name="connsiteX2" fmla="*/ 2050257 w 2050257"/>
                  <a:gd name="connsiteY2" fmla="*/ 404813 h 1347788"/>
                  <a:gd name="connsiteX3" fmla="*/ 2031207 w 2050257"/>
                  <a:gd name="connsiteY3" fmla="*/ 82391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38351 w 2050257"/>
                  <a:gd name="connsiteY3" fmla="*/ 766763 h 1347788"/>
                  <a:gd name="connsiteX4" fmla="*/ 1188245 w 2050257"/>
                  <a:gd name="connsiteY4" fmla="*/ 1347788 h 1347788"/>
                  <a:gd name="connsiteX5" fmla="*/ 21432 w 2050257"/>
                  <a:gd name="connsiteY5" fmla="*/ 702186 h 1347788"/>
                  <a:gd name="connsiteX6" fmla="*/ 0 w 2050257"/>
                  <a:gd name="connsiteY6" fmla="*/ 330994 h 134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0257" h="1347788">
                    <a:moveTo>
                      <a:pt x="0" y="330994"/>
                    </a:moveTo>
                    <a:lnTo>
                      <a:pt x="935832" y="0"/>
                    </a:lnTo>
                    <a:lnTo>
                      <a:pt x="2050257" y="404813"/>
                    </a:lnTo>
                    <a:lnTo>
                      <a:pt x="2038351" y="766763"/>
                    </a:lnTo>
                    <a:lnTo>
                      <a:pt x="1188245" y="1347788"/>
                    </a:lnTo>
                    <a:cubicBezTo>
                      <a:pt x="988220" y="1253237"/>
                      <a:pt x="188120" y="801500"/>
                      <a:pt x="21432" y="702186"/>
                    </a:cubicBezTo>
                    <a:lnTo>
                      <a:pt x="0" y="330994"/>
                    </a:lnTo>
                    <a:close/>
                  </a:path>
                </a:pathLst>
              </a:custGeom>
              <a:solidFill>
                <a:srgbClr val="6DC2E9">
                  <a:lumMod val="50000"/>
                </a:srgbClr>
              </a:solidFill>
              <a:ln w="25400" cap="flat" cmpd="sng" algn="ctr">
                <a:noFill/>
                <a:prstDash val="solid"/>
              </a:ln>
              <a:effectLst/>
            </p:spPr>
            <p:txBody>
              <a:bodyPr rtlCol="0" anchor="ctr"/>
              <a:lstStyle/>
              <a:p>
                <a:pPr marL="0" marR="0" lvl="0" indent="0" algn="ctr" defTabSz="1218583" eaLnBrk="1" fontAlgn="auto" latinLnBrk="0" hangingPunct="1">
                  <a:lnSpc>
                    <a:spcPct val="100000"/>
                  </a:lnSpc>
                  <a:spcBef>
                    <a:spcPts val="0"/>
                  </a:spcBef>
                  <a:spcAft>
                    <a:spcPts val="0"/>
                  </a:spcAft>
                  <a:buClrTx/>
                  <a:buSzTx/>
                  <a:buFontTx/>
                  <a:buNone/>
                  <a:tabLst/>
                  <a:defRPr/>
                </a:pPr>
                <a:endParaRPr kumimoji="0" lang="fr-FR" sz="2416" b="0" i="0" u="none" strike="noStrike" kern="0" cap="none" spc="0" normalizeH="0" baseline="0" noProof="0" smtClean="0">
                  <a:ln>
                    <a:solidFill>
                      <a:srgbClr val="FFFFFF">
                        <a:alpha val="0"/>
                      </a:srgbClr>
                    </a:solidFill>
                  </a:ln>
                  <a:solidFill>
                    <a:srgbClr val="FFFFFF"/>
                  </a:solidFill>
                  <a:effectLst/>
                  <a:uLnTx/>
                  <a:uFillTx/>
                  <a:latin typeface="Arial"/>
                  <a:ea typeface="+mn-ea"/>
                  <a:cs typeface="+mn-cs"/>
                </a:endParaRPr>
              </a:p>
            </p:txBody>
          </p:sp>
          <p:sp>
            <p:nvSpPr>
              <p:cNvPr id="182" name="Freeform 181"/>
              <p:cNvSpPr/>
              <p:nvPr/>
            </p:nvSpPr>
            <p:spPr>
              <a:xfrm>
                <a:off x="10335579" y="979939"/>
                <a:ext cx="413225" cy="301205"/>
              </a:xfrm>
              <a:custGeom>
                <a:avLst/>
                <a:gdLst>
                  <a:gd name="connsiteX0" fmla="*/ 847725 w 847725"/>
                  <a:gd name="connsiteY0" fmla="*/ 0 h 962025"/>
                  <a:gd name="connsiteX1" fmla="*/ 0 w 847725"/>
                  <a:gd name="connsiteY1" fmla="*/ 519112 h 962025"/>
                  <a:gd name="connsiteX2" fmla="*/ 0 w 847725"/>
                  <a:gd name="connsiteY2" fmla="*/ 962025 h 962025"/>
                  <a:gd name="connsiteX3" fmla="*/ 833438 w 847725"/>
                  <a:gd name="connsiteY3" fmla="*/ 428625 h 962025"/>
                  <a:gd name="connsiteX4" fmla="*/ 847725 w 847725"/>
                  <a:gd name="connsiteY4" fmla="*/ 0 h 962025"/>
                  <a:gd name="connsiteX0" fmla="*/ 847725 w 847725"/>
                  <a:gd name="connsiteY0" fmla="*/ 0 h 909638"/>
                  <a:gd name="connsiteX1" fmla="*/ 0 w 847725"/>
                  <a:gd name="connsiteY1" fmla="*/ 466725 h 909638"/>
                  <a:gd name="connsiteX2" fmla="*/ 0 w 847725"/>
                  <a:gd name="connsiteY2" fmla="*/ 909638 h 909638"/>
                  <a:gd name="connsiteX3" fmla="*/ 833438 w 847725"/>
                  <a:gd name="connsiteY3" fmla="*/ 376238 h 909638"/>
                  <a:gd name="connsiteX4" fmla="*/ 847725 w 847725"/>
                  <a:gd name="connsiteY4" fmla="*/ 0 h 909638"/>
                  <a:gd name="connsiteX0" fmla="*/ 850106 w 850106"/>
                  <a:gd name="connsiteY0" fmla="*/ 0 h 909638"/>
                  <a:gd name="connsiteX1" fmla="*/ 0 w 850106"/>
                  <a:gd name="connsiteY1" fmla="*/ 516731 h 909638"/>
                  <a:gd name="connsiteX2" fmla="*/ 2381 w 850106"/>
                  <a:gd name="connsiteY2" fmla="*/ 909638 h 909638"/>
                  <a:gd name="connsiteX3" fmla="*/ 835819 w 850106"/>
                  <a:gd name="connsiteY3" fmla="*/ 376238 h 909638"/>
                  <a:gd name="connsiteX4" fmla="*/ 850106 w 850106"/>
                  <a:gd name="connsiteY4" fmla="*/ 0 h 909638"/>
                  <a:gd name="connsiteX0" fmla="*/ 850106 w 850106"/>
                  <a:gd name="connsiteY0" fmla="*/ 0 h 892969"/>
                  <a:gd name="connsiteX1" fmla="*/ 0 w 850106"/>
                  <a:gd name="connsiteY1" fmla="*/ 516731 h 892969"/>
                  <a:gd name="connsiteX2" fmla="*/ 4763 w 850106"/>
                  <a:gd name="connsiteY2" fmla="*/ 892969 h 892969"/>
                  <a:gd name="connsiteX3" fmla="*/ 835819 w 850106"/>
                  <a:gd name="connsiteY3" fmla="*/ 376238 h 892969"/>
                  <a:gd name="connsiteX4" fmla="*/ 850106 w 850106"/>
                  <a:gd name="connsiteY4" fmla="*/ 0 h 892969"/>
                  <a:gd name="connsiteX0" fmla="*/ 845350 w 845350"/>
                  <a:gd name="connsiteY0" fmla="*/ 0 h 892969"/>
                  <a:gd name="connsiteX1" fmla="*/ 71444 w 845350"/>
                  <a:gd name="connsiteY1" fmla="*/ 502444 h 892969"/>
                  <a:gd name="connsiteX2" fmla="*/ 7 w 845350"/>
                  <a:gd name="connsiteY2" fmla="*/ 892969 h 892969"/>
                  <a:gd name="connsiteX3" fmla="*/ 831063 w 845350"/>
                  <a:gd name="connsiteY3" fmla="*/ 376238 h 892969"/>
                  <a:gd name="connsiteX4" fmla="*/ 845350 w 845350"/>
                  <a:gd name="connsiteY4" fmla="*/ 0 h 892969"/>
                  <a:gd name="connsiteX0" fmla="*/ 792978 w 792978"/>
                  <a:gd name="connsiteY0" fmla="*/ 0 h 850106"/>
                  <a:gd name="connsiteX1" fmla="*/ 19072 w 792978"/>
                  <a:gd name="connsiteY1" fmla="*/ 502444 h 850106"/>
                  <a:gd name="connsiteX2" fmla="*/ 23 w 792978"/>
                  <a:gd name="connsiteY2" fmla="*/ 850106 h 850106"/>
                  <a:gd name="connsiteX3" fmla="*/ 778691 w 792978"/>
                  <a:gd name="connsiteY3" fmla="*/ 376238 h 850106"/>
                  <a:gd name="connsiteX4" fmla="*/ 792978 w 792978"/>
                  <a:gd name="connsiteY4" fmla="*/ 0 h 850106"/>
                  <a:gd name="connsiteX0" fmla="*/ 793023 w 793023"/>
                  <a:gd name="connsiteY0" fmla="*/ 0 h 850106"/>
                  <a:gd name="connsiteX1" fmla="*/ 4829 w 793023"/>
                  <a:gd name="connsiteY1" fmla="*/ 511969 h 850106"/>
                  <a:gd name="connsiteX2" fmla="*/ 68 w 793023"/>
                  <a:gd name="connsiteY2" fmla="*/ 850106 h 850106"/>
                  <a:gd name="connsiteX3" fmla="*/ 778736 w 793023"/>
                  <a:gd name="connsiteY3" fmla="*/ 376238 h 850106"/>
                  <a:gd name="connsiteX4" fmla="*/ 793023 w 793023"/>
                  <a:gd name="connsiteY4" fmla="*/ 0 h 850106"/>
                  <a:gd name="connsiteX0" fmla="*/ 793023 w 793023"/>
                  <a:gd name="connsiteY0" fmla="*/ 0 h 821531"/>
                  <a:gd name="connsiteX1" fmla="*/ 4829 w 793023"/>
                  <a:gd name="connsiteY1" fmla="*/ 483394 h 821531"/>
                  <a:gd name="connsiteX2" fmla="*/ 68 w 793023"/>
                  <a:gd name="connsiteY2" fmla="*/ 821531 h 821531"/>
                  <a:gd name="connsiteX3" fmla="*/ 778736 w 793023"/>
                  <a:gd name="connsiteY3" fmla="*/ 347663 h 821531"/>
                  <a:gd name="connsiteX4" fmla="*/ 793023 w 793023"/>
                  <a:gd name="connsiteY4" fmla="*/ 0 h 821531"/>
                  <a:gd name="connsiteX0" fmla="*/ 793023 w 793023"/>
                  <a:gd name="connsiteY0" fmla="*/ 0 h 821531"/>
                  <a:gd name="connsiteX1" fmla="*/ 4829 w 793023"/>
                  <a:gd name="connsiteY1" fmla="*/ 483394 h 821531"/>
                  <a:gd name="connsiteX2" fmla="*/ 68 w 793023"/>
                  <a:gd name="connsiteY2" fmla="*/ 821531 h 821531"/>
                  <a:gd name="connsiteX3" fmla="*/ 783498 w 793023"/>
                  <a:gd name="connsiteY3" fmla="*/ 290513 h 821531"/>
                  <a:gd name="connsiteX4" fmla="*/ 793023 w 793023"/>
                  <a:gd name="connsiteY4" fmla="*/ 0 h 821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023" h="821531">
                    <a:moveTo>
                      <a:pt x="793023" y="0"/>
                    </a:moveTo>
                    <a:lnTo>
                      <a:pt x="4829" y="483394"/>
                    </a:lnTo>
                    <a:cubicBezTo>
                      <a:pt x="5623" y="614363"/>
                      <a:pt x="-726" y="690562"/>
                      <a:pt x="68" y="821531"/>
                    </a:cubicBezTo>
                    <a:lnTo>
                      <a:pt x="783498" y="290513"/>
                    </a:lnTo>
                    <a:lnTo>
                      <a:pt x="793023" y="0"/>
                    </a:lnTo>
                    <a:close/>
                  </a:path>
                </a:pathLst>
              </a:custGeom>
              <a:solidFill>
                <a:srgbClr val="6DC2E9">
                  <a:lumMod val="20000"/>
                  <a:lumOff val="80000"/>
                </a:srgbClr>
              </a:solidFill>
              <a:ln w="25400" cap="flat" cmpd="sng" algn="ctr">
                <a:noFill/>
                <a:prstDash val="solid"/>
              </a:ln>
              <a:effectLst/>
            </p:spPr>
            <p:txBody>
              <a:bodyPr rtlCol="0" anchor="ctr"/>
              <a:lstStyle/>
              <a:p>
                <a:pPr marL="0" marR="0" lvl="0" indent="0" algn="ctr" defTabSz="1218583" eaLnBrk="1" fontAlgn="auto" latinLnBrk="0" hangingPunct="1">
                  <a:lnSpc>
                    <a:spcPct val="100000"/>
                  </a:lnSpc>
                  <a:spcBef>
                    <a:spcPts val="0"/>
                  </a:spcBef>
                  <a:spcAft>
                    <a:spcPts val="0"/>
                  </a:spcAft>
                  <a:buClrTx/>
                  <a:buSzTx/>
                  <a:buFontTx/>
                  <a:buNone/>
                  <a:tabLst/>
                  <a:defRPr/>
                </a:pPr>
                <a:endParaRPr kumimoji="0" lang="fr-FR" sz="2416" b="0" i="0" u="none" strike="noStrike" kern="0" cap="none" spc="0" normalizeH="0" baseline="0" noProof="0" smtClean="0">
                  <a:ln>
                    <a:solidFill>
                      <a:srgbClr val="FFFFFF">
                        <a:alpha val="0"/>
                      </a:srgbClr>
                    </a:solidFill>
                  </a:ln>
                  <a:solidFill>
                    <a:srgbClr val="FFFFFF"/>
                  </a:solidFill>
                  <a:effectLst/>
                  <a:uLnTx/>
                  <a:uFillTx/>
                  <a:latin typeface="Arial"/>
                  <a:ea typeface="+mn-ea"/>
                  <a:cs typeface="+mn-cs"/>
                </a:endParaRPr>
              </a:p>
            </p:txBody>
          </p:sp>
          <p:sp>
            <p:nvSpPr>
              <p:cNvPr id="183" name="Freeform 182"/>
              <p:cNvSpPr/>
              <p:nvPr/>
            </p:nvSpPr>
            <p:spPr>
              <a:xfrm>
                <a:off x="9666258" y="917023"/>
                <a:ext cx="656375" cy="415357"/>
              </a:xfrm>
              <a:custGeom>
                <a:avLst/>
                <a:gdLst>
                  <a:gd name="connsiteX0" fmla="*/ 0 w 1117600"/>
                  <a:gd name="connsiteY0" fmla="*/ 0 h 1123950"/>
                  <a:gd name="connsiteX1" fmla="*/ 1117600 w 1117600"/>
                  <a:gd name="connsiteY1" fmla="*/ 660400 h 1123950"/>
                  <a:gd name="connsiteX2" fmla="*/ 1111250 w 1117600"/>
                  <a:gd name="connsiteY2" fmla="*/ 1123950 h 1123950"/>
                  <a:gd name="connsiteX3" fmla="*/ 0 w 1117600"/>
                  <a:gd name="connsiteY3" fmla="*/ 476250 h 1123950"/>
                  <a:gd name="connsiteX4" fmla="*/ 0 w 1117600"/>
                  <a:gd name="connsiteY4" fmla="*/ 0 h 1123950"/>
                  <a:gd name="connsiteX0" fmla="*/ 19050 w 1117600"/>
                  <a:gd name="connsiteY0" fmla="*/ 0 h 1022350"/>
                  <a:gd name="connsiteX1" fmla="*/ 1117600 w 1117600"/>
                  <a:gd name="connsiteY1" fmla="*/ 558800 h 1022350"/>
                  <a:gd name="connsiteX2" fmla="*/ 1111250 w 1117600"/>
                  <a:gd name="connsiteY2" fmla="*/ 1022350 h 1022350"/>
                  <a:gd name="connsiteX3" fmla="*/ 0 w 1117600"/>
                  <a:gd name="connsiteY3" fmla="*/ 374650 h 1022350"/>
                  <a:gd name="connsiteX4" fmla="*/ 19050 w 1117600"/>
                  <a:gd name="connsiteY4" fmla="*/ 0 h 1022350"/>
                  <a:gd name="connsiteX0" fmla="*/ 19050 w 1117600"/>
                  <a:gd name="connsiteY0" fmla="*/ 0 h 1022350"/>
                  <a:gd name="connsiteX1" fmla="*/ 1117600 w 1117600"/>
                  <a:gd name="connsiteY1" fmla="*/ 596900 h 1022350"/>
                  <a:gd name="connsiteX2" fmla="*/ 1111250 w 1117600"/>
                  <a:gd name="connsiteY2" fmla="*/ 1022350 h 1022350"/>
                  <a:gd name="connsiteX3" fmla="*/ 0 w 1117600"/>
                  <a:gd name="connsiteY3" fmla="*/ 374650 h 1022350"/>
                  <a:gd name="connsiteX4" fmla="*/ 19050 w 1117600"/>
                  <a:gd name="connsiteY4" fmla="*/ 0 h 1022350"/>
                  <a:gd name="connsiteX0" fmla="*/ 6350 w 1117600"/>
                  <a:gd name="connsiteY0" fmla="*/ 0 h 990600"/>
                  <a:gd name="connsiteX1" fmla="*/ 1117600 w 1117600"/>
                  <a:gd name="connsiteY1" fmla="*/ 565150 h 990600"/>
                  <a:gd name="connsiteX2" fmla="*/ 1111250 w 1117600"/>
                  <a:gd name="connsiteY2" fmla="*/ 990600 h 990600"/>
                  <a:gd name="connsiteX3" fmla="*/ 0 w 1117600"/>
                  <a:gd name="connsiteY3" fmla="*/ 342900 h 990600"/>
                  <a:gd name="connsiteX4" fmla="*/ 6350 w 1117600"/>
                  <a:gd name="connsiteY4" fmla="*/ 0 h 990600"/>
                  <a:gd name="connsiteX0" fmla="*/ 0 w 1117686"/>
                  <a:gd name="connsiteY0" fmla="*/ 0 h 1003471"/>
                  <a:gd name="connsiteX1" fmla="*/ 1117686 w 1117686"/>
                  <a:gd name="connsiteY1" fmla="*/ 578021 h 1003471"/>
                  <a:gd name="connsiteX2" fmla="*/ 1111336 w 1117686"/>
                  <a:gd name="connsiteY2" fmla="*/ 1003471 h 1003471"/>
                  <a:gd name="connsiteX3" fmla="*/ 86 w 1117686"/>
                  <a:gd name="connsiteY3" fmla="*/ 355771 h 1003471"/>
                  <a:gd name="connsiteX4" fmla="*/ 0 w 1117686"/>
                  <a:gd name="connsiteY4" fmla="*/ 0 h 1003471"/>
                  <a:gd name="connsiteX0" fmla="*/ 0 w 1124122"/>
                  <a:gd name="connsiteY0" fmla="*/ 0 h 1003471"/>
                  <a:gd name="connsiteX1" fmla="*/ 1124122 w 1124122"/>
                  <a:gd name="connsiteY1" fmla="*/ 560858 h 1003471"/>
                  <a:gd name="connsiteX2" fmla="*/ 1111336 w 1124122"/>
                  <a:gd name="connsiteY2" fmla="*/ 1003471 h 1003471"/>
                  <a:gd name="connsiteX3" fmla="*/ 86 w 1124122"/>
                  <a:gd name="connsiteY3" fmla="*/ 355771 h 1003471"/>
                  <a:gd name="connsiteX4" fmla="*/ 0 w 1124122"/>
                  <a:gd name="connsiteY4" fmla="*/ 0 h 1003471"/>
                  <a:gd name="connsiteX0" fmla="*/ 0 w 1124122"/>
                  <a:gd name="connsiteY0" fmla="*/ 0 h 1020634"/>
                  <a:gd name="connsiteX1" fmla="*/ 1124122 w 1124122"/>
                  <a:gd name="connsiteY1" fmla="*/ 560858 h 1020634"/>
                  <a:gd name="connsiteX2" fmla="*/ 1117772 w 1124122"/>
                  <a:gd name="connsiteY2" fmla="*/ 1020634 h 1020634"/>
                  <a:gd name="connsiteX3" fmla="*/ 86 w 1124122"/>
                  <a:gd name="connsiteY3" fmla="*/ 355771 h 1020634"/>
                  <a:gd name="connsiteX4" fmla="*/ 0 w 1124122"/>
                  <a:gd name="connsiteY4" fmla="*/ 0 h 1020634"/>
                  <a:gd name="connsiteX0" fmla="*/ 0 w 1134848"/>
                  <a:gd name="connsiteY0" fmla="*/ 0 h 1020634"/>
                  <a:gd name="connsiteX1" fmla="*/ 1134848 w 1134848"/>
                  <a:gd name="connsiteY1" fmla="*/ 563003 h 1020634"/>
                  <a:gd name="connsiteX2" fmla="*/ 1117772 w 1134848"/>
                  <a:gd name="connsiteY2" fmla="*/ 1020634 h 1020634"/>
                  <a:gd name="connsiteX3" fmla="*/ 86 w 1134848"/>
                  <a:gd name="connsiteY3" fmla="*/ 355771 h 1020634"/>
                  <a:gd name="connsiteX4" fmla="*/ 0 w 1134848"/>
                  <a:gd name="connsiteY4" fmla="*/ 0 h 1020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848" h="1020634">
                    <a:moveTo>
                      <a:pt x="0" y="0"/>
                    </a:moveTo>
                    <a:lnTo>
                      <a:pt x="1134848" y="563003"/>
                    </a:lnTo>
                    <a:cubicBezTo>
                      <a:pt x="1132731" y="717520"/>
                      <a:pt x="1119889" y="866117"/>
                      <a:pt x="1117772" y="1020634"/>
                    </a:cubicBezTo>
                    <a:lnTo>
                      <a:pt x="86" y="355771"/>
                    </a:lnTo>
                    <a:cubicBezTo>
                      <a:pt x="57" y="237181"/>
                      <a:pt x="29" y="118590"/>
                      <a:pt x="0" y="0"/>
                    </a:cubicBezTo>
                    <a:close/>
                  </a:path>
                </a:pathLst>
              </a:custGeom>
              <a:solidFill>
                <a:srgbClr val="6DC2E9">
                  <a:lumMod val="20000"/>
                  <a:lumOff val="80000"/>
                </a:srgbClr>
              </a:solidFill>
              <a:ln w="25400" cap="flat" cmpd="sng" algn="ctr">
                <a:noFill/>
                <a:prstDash val="solid"/>
              </a:ln>
              <a:effectLst/>
            </p:spPr>
            <p:txBody>
              <a:bodyPr rtlCol="0" anchor="ctr"/>
              <a:lstStyle/>
              <a:p>
                <a:pPr marL="0" marR="0" lvl="0" indent="0" algn="ctr" defTabSz="1218583" eaLnBrk="1" fontAlgn="auto" latinLnBrk="0" hangingPunct="1">
                  <a:lnSpc>
                    <a:spcPct val="100000"/>
                  </a:lnSpc>
                  <a:spcBef>
                    <a:spcPts val="0"/>
                  </a:spcBef>
                  <a:spcAft>
                    <a:spcPts val="0"/>
                  </a:spcAft>
                  <a:buClrTx/>
                  <a:buSzTx/>
                  <a:buFontTx/>
                  <a:buNone/>
                  <a:tabLst/>
                  <a:defRPr/>
                </a:pPr>
                <a:endParaRPr kumimoji="0" lang="fr-FR" sz="2416" b="0" i="0" u="none" strike="noStrike" kern="0" cap="none" spc="0" normalizeH="0" baseline="0" noProof="0" smtClean="0">
                  <a:ln>
                    <a:solidFill>
                      <a:srgbClr val="FFFFFF">
                        <a:alpha val="0"/>
                      </a:srgbClr>
                    </a:solidFill>
                  </a:ln>
                  <a:solidFill>
                    <a:srgbClr val="FFFFFF"/>
                  </a:solidFill>
                  <a:effectLst/>
                  <a:uLnTx/>
                  <a:uFillTx/>
                  <a:latin typeface="Arial"/>
                  <a:ea typeface="+mn-ea"/>
                  <a:cs typeface="+mn-cs"/>
                </a:endParaRPr>
              </a:p>
            </p:txBody>
          </p:sp>
          <p:sp>
            <p:nvSpPr>
              <p:cNvPr id="184" name="Freeform 183"/>
              <p:cNvSpPr/>
              <p:nvPr/>
            </p:nvSpPr>
            <p:spPr>
              <a:xfrm>
                <a:off x="9666308" y="922261"/>
                <a:ext cx="646399" cy="403135"/>
              </a:xfrm>
              <a:custGeom>
                <a:avLst/>
                <a:gdLst/>
                <a:ahLst/>
                <a:cxnLst/>
                <a:rect l="l" t="t" r="r" b="b"/>
                <a:pathLst>
                  <a:path w="1240510" h="1099542">
                    <a:moveTo>
                      <a:pt x="674872" y="621210"/>
                    </a:moveTo>
                    <a:lnTo>
                      <a:pt x="1024916" y="795041"/>
                    </a:lnTo>
                    <a:lnTo>
                      <a:pt x="1015392" y="861716"/>
                    </a:lnTo>
                    <a:lnTo>
                      <a:pt x="679634" y="687885"/>
                    </a:lnTo>
                    <a:close/>
                    <a:moveTo>
                      <a:pt x="674872" y="525469"/>
                    </a:moveTo>
                    <a:lnTo>
                      <a:pt x="1024916" y="699300"/>
                    </a:lnTo>
                    <a:lnTo>
                      <a:pt x="1015392" y="765975"/>
                    </a:lnTo>
                    <a:lnTo>
                      <a:pt x="679634" y="592144"/>
                    </a:lnTo>
                    <a:close/>
                    <a:moveTo>
                      <a:pt x="674872" y="438306"/>
                    </a:moveTo>
                    <a:lnTo>
                      <a:pt x="1024916" y="612137"/>
                    </a:lnTo>
                    <a:lnTo>
                      <a:pt x="1015392" y="678812"/>
                    </a:lnTo>
                    <a:lnTo>
                      <a:pt x="679634" y="504981"/>
                    </a:lnTo>
                    <a:close/>
                    <a:moveTo>
                      <a:pt x="148616" y="321907"/>
                    </a:moveTo>
                    <a:lnTo>
                      <a:pt x="229578" y="360007"/>
                    </a:lnTo>
                    <a:lnTo>
                      <a:pt x="220052" y="421920"/>
                    </a:lnTo>
                    <a:lnTo>
                      <a:pt x="162904" y="388582"/>
                    </a:lnTo>
                    <a:close/>
                    <a:moveTo>
                      <a:pt x="148616" y="245426"/>
                    </a:moveTo>
                    <a:lnTo>
                      <a:pt x="229578" y="283526"/>
                    </a:lnTo>
                    <a:lnTo>
                      <a:pt x="220052" y="345439"/>
                    </a:lnTo>
                    <a:lnTo>
                      <a:pt x="162904" y="312101"/>
                    </a:lnTo>
                    <a:close/>
                    <a:moveTo>
                      <a:pt x="148616" y="166843"/>
                    </a:moveTo>
                    <a:lnTo>
                      <a:pt x="229578" y="204943"/>
                    </a:lnTo>
                    <a:lnTo>
                      <a:pt x="220052" y="266856"/>
                    </a:lnTo>
                    <a:lnTo>
                      <a:pt x="162904" y="233518"/>
                    </a:lnTo>
                    <a:close/>
                    <a:moveTo>
                      <a:pt x="50232" y="67454"/>
                    </a:moveTo>
                    <a:lnTo>
                      <a:pt x="54244" y="360335"/>
                    </a:lnTo>
                    <a:lnTo>
                      <a:pt x="1190278" y="1041612"/>
                    </a:lnTo>
                    <a:cubicBezTo>
                      <a:pt x="1192116" y="907489"/>
                      <a:pt x="1189190" y="792150"/>
                      <a:pt x="1191028" y="658027"/>
                    </a:cubicBezTo>
                    <a:close/>
                    <a:moveTo>
                      <a:pt x="7048" y="0"/>
                    </a:moveTo>
                    <a:lnTo>
                      <a:pt x="1240510" y="627303"/>
                    </a:lnTo>
                    <a:cubicBezTo>
                      <a:pt x="1238160" y="798813"/>
                      <a:pt x="1235812" y="928032"/>
                      <a:pt x="1233462" y="1099542"/>
                    </a:cubicBezTo>
                    <a:lnTo>
                      <a:pt x="0" y="380611"/>
                    </a:lnTo>
                    <a:close/>
                  </a:path>
                </a:pathLst>
              </a:custGeom>
              <a:solidFill>
                <a:srgbClr val="6DC2E9">
                  <a:lumMod val="50000"/>
                </a:srgbClr>
              </a:solidFill>
              <a:ln w="25400" cap="flat" cmpd="sng" algn="ctr">
                <a:noFill/>
                <a:prstDash val="solid"/>
              </a:ln>
              <a:effectLst/>
            </p:spPr>
            <p:txBody>
              <a:bodyPr rtlCol="0" anchor="ctr"/>
              <a:lstStyle/>
              <a:p>
                <a:pPr marL="0" marR="0" lvl="0" indent="0" algn="ctr" defTabSz="1218583" eaLnBrk="1" fontAlgn="auto" latinLnBrk="0" hangingPunct="1">
                  <a:lnSpc>
                    <a:spcPct val="100000"/>
                  </a:lnSpc>
                  <a:spcBef>
                    <a:spcPts val="0"/>
                  </a:spcBef>
                  <a:spcAft>
                    <a:spcPts val="0"/>
                  </a:spcAft>
                  <a:buClrTx/>
                  <a:buSzTx/>
                  <a:buFontTx/>
                  <a:buNone/>
                  <a:tabLst/>
                  <a:defRPr/>
                </a:pPr>
                <a:endParaRPr kumimoji="0" lang="fr-FR" sz="2416" b="0" i="0" u="none" strike="noStrike" kern="0" cap="none" spc="0" normalizeH="0" baseline="0" noProof="0" smtClean="0">
                  <a:ln>
                    <a:solidFill>
                      <a:srgbClr val="FFFFFF">
                        <a:alpha val="0"/>
                      </a:srgbClr>
                    </a:solidFill>
                  </a:ln>
                  <a:solidFill>
                    <a:srgbClr val="FFFFFF"/>
                  </a:solidFill>
                  <a:effectLst/>
                  <a:uLnTx/>
                  <a:uFillTx/>
                  <a:latin typeface="Arial"/>
                  <a:ea typeface="+mn-ea"/>
                  <a:cs typeface="+mn-cs"/>
                </a:endParaRPr>
              </a:p>
            </p:txBody>
          </p:sp>
          <p:sp>
            <p:nvSpPr>
              <p:cNvPr id="185" name="Freeform 184"/>
              <p:cNvSpPr/>
              <p:nvPr/>
            </p:nvSpPr>
            <p:spPr>
              <a:xfrm>
                <a:off x="9653250" y="962938"/>
                <a:ext cx="83128" cy="136445"/>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solidFill>
                <a:srgbClr val="6DC2E9">
                  <a:lumMod val="50000"/>
                </a:srgbClr>
              </a:solidFill>
              <a:ln w="25400" cap="flat" cmpd="sng" algn="ctr">
                <a:noFill/>
                <a:prstDash val="solid"/>
              </a:ln>
              <a:effectLst/>
            </p:spPr>
            <p:txBody>
              <a:bodyPr rtlCol="0" anchor="ctr"/>
              <a:lstStyle/>
              <a:p>
                <a:pPr marL="0" marR="0" lvl="0" indent="0" algn="ctr" defTabSz="1218583" eaLnBrk="1" fontAlgn="auto" latinLnBrk="0" hangingPunct="1">
                  <a:lnSpc>
                    <a:spcPct val="100000"/>
                  </a:lnSpc>
                  <a:spcBef>
                    <a:spcPts val="0"/>
                  </a:spcBef>
                  <a:spcAft>
                    <a:spcPts val="0"/>
                  </a:spcAft>
                  <a:buClrTx/>
                  <a:buSzTx/>
                  <a:buFontTx/>
                  <a:buNone/>
                  <a:tabLst/>
                  <a:defRPr/>
                </a:pPr>
                <a:endParaRPr kumimoji="0" lang="fr-FR" sz="2416" b="0" i="0" u="none" strike="noStrike" kern="0" cap="none" spc="0" normalizeH="0" baseline="0" noProof="0" smtClean="0">
                  <a:ln>
                    <a:solidFill>
                      <a:srgbClr val="FFFFFF">
                        <a:alpha val="0"/>
                      </a:srgbClr>
                    </a:solidFill>
                  </a:ln>
                  <a:solidFill>
                    <a:srgbClr val="FFFFFF"/>
                  </a:solidFill>
                  <a:effectLst/>
                  <a:uLnTx/>
                  <a:uFillTx/>
                  <a:latin typeface="Arial"/>
                  <a:ea typeface="+mn-ea"/>
                  <a:cs typeface="+mn-cs"/>
                </a:endParaRPr>
              </a:p>
            </p:txBody>
          </p:sp>
          <p:sp>
            <p:nvSpPr>
              <p:cNvPr id="186" name="Freeform 185"/>
              <p:cNvSpPr/>
              <p:nvPr/>
            </p:nvSpPr>
            <p:spPr>
              <a:xfrm>
                <a:off x="10166864" y="1151420"/>
                <a:ext cx="90161" cy="147988"/>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solidFill>
                <a:srgbClr val="6DC2E9">
                  <a:lumMod val="50000"/>
                </a:srgbClr>
              </a:solidFill>
              <a:ln w="25400" cap="flat" cmpd="sng" algn="ctr">
                <a:noFill/>
                <a:prstDash val="solid"/>
              </a:ln>
              <a:effectLst/>
            </p:spPr>
            <p:txBody>
              <a:bodyPr rtlCol="0" anchor="ctr"/>
              <a:lstStyle/>
              <a:p>
                <a:pPr marL="0" marR="0" lvl="0" indent="0" algn="ctr" defTabSz="1218583" eaLnBrk="1" fontAlgn="auto" latinLnBrk="0" hangingPunct="1">
                  <a:lnSpc>
                    <a:spcPct val="100000"/>
                  </a:lnSpc>
                  <a:spcBef>
                    <a:spcPts val="0"/>
                  </a:spcBef>
                  <a:spcAft>
                    <a:spcPts val="0"/>
                  </a:spcAft>
                  <a:buClrTx/>
                  <a:buSzTx/>
                  <a:buFontTx/>
                  <a:buNone/>
                  <a:tabLst/>
                  <a:defRPr/>
                </a:pPr>
                <a:endParaRPr kumimoji="0" lang="fr-FR" sz="2416" b="0" i="0" u="none" strike="noStrike" kern="0" cap="none" spc="0" normalizeH="0" baseline="0" noProof="0" smtClean="0">
                  <a:ln>
                    <a:solidFill>
                      <a:srgbClr val="FFFFFF">
                        <a:alpha val="0"/>
                      </a:srgbClr>
                    </a:solidFill>
                  </a:ln>
                  <a:solidFill>
                    <a:srgbClr val="FFFFFF"/>
                  </a:solidFill>
                  <a:effectLst/>
                  <a:uLnTx/>
                  <a:uFillTx/>
                  <a:latin typeface="Arial"/>
                  <a:ea typeface="+mn-ea"/>
                  <a:cs typeface="+mn-cs"/>
                </a:endParaRPr>
              </a:p>
            </p:txBody>
          </p:sp>
          <p:sp>
            <p:nvSpPr>
              <p:cNvPr id="187" name="Freeform 186"/>
              <p:cNvSpPr/>
              <p:nvPr/>
            </p:nvSpPr>
            <p:spPr>
              <a:xfrm>
                <a:off x="9665449" y="970270"/>
                <a:ext cx="78674" cy="120381"/>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 name="connsiteX0" fmla="*/ 101218 w 150337"/>
                  <a:gd name="connsiteY0" fmla="*/ 1994 h 331047"/>
                  <a:gd name="connsiteX1" fmla="*/ 0 w 150337"/>
                  <a:gd name="connsiteY1" fmla="*/ 32597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101218 w 150337"/>
                  <a:gd name="connsiteY0" fmla="*/ 1994 h 331047"/>
                  <a:gd name="connsiteX1" fmla="*/ 11220 w 150337"/>
                  <a:gd name="connsiteY1" fmla="*/ 41573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31369 w 143606"/>
                  <a:gd name="connsiteY5" fmla="*/ 267547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26243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2280"/>
                  <a:gd name="connsiteY0" fmla="*/ 1994 h 308607"/>
                  <a:gd name="connsiteX1" fmla="*/ 4489 w 142280"/>
                  <a:gd name="connsiteY1" fmla="*/ 41573 h 308607"/>
                  <a:gd name="connsiteX2" fmla="*/ 0 w 142280"/>
                  <a:gd name="connsiteY2" fmla="*/ 308607 h 308607"/>
                  <a:gd name="connsiteX3" fmla="*/ 115643 w 142280"/>
                  <a:gd name="connsiteY3" fmla="*/ 249183 h 308607"/>
                  <a:gd name="connsiteX4" fmla="*/ 117094 w 142280"/>
                  <a:gd name="connsiteY4" fmla="*/ 226243 h 308607"/>
                  <a:gd name="connsiteX5" fmla="*/ 24637 w 142280"/>
                  <a:gd name="connsiteY5" fmla="*/ 281012 h 308607"/>
                  <a:gd name="connsiteX6" fmla="*/ 31369 w 142280"/>
                  <a:gd name="connsiteY6" fmla="*/ 83397 h 308607"/>
                  <a:gd name="connsiteX7" fmla="*/ 101219 w 142280"/>
                  <a:gd name="connsiteY7" fmla="*/ 51647 h 308607"/>
                  <a:gd name="connsiteX8" fmla="*/ 94487 w 142280"/>
                  <a:gd name="connsiteY8" fmla="*/ 1994 h 308607"/>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31369 w 142280"/>
                  <a:gd name="connsiteY6" fmla="*/ 84203 h 309413"/>
                  <a:gd name="connsiteX7" fmla="*/ 96732 w 142280"/>
                  <a:gd name="connsiteY7" fmla="*/ 36746 h 309413"/>
                  <a:gd name="connsiteX8" fmla="*/ 94487 w 142280"/>
                  <a:gd name="connsiteY8" fmla="*/ 2800 h 309413"/>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24638 w 142280"/>
                  <a:gd name="connsiteY6" fmla="*/ 68495 h 309413"/>
                  <a:gd name="connsiteX7" fmla="*/ 96732 w 142280"/>
                  <a:gd name="connsiteY7" fmla="*/ 36746 h 309413"/>
                  <a:gd name="connsiteX8" fmla="*/ 94487 w 142280"/>
                  <a:gd name="connsiteY8" fmla="*/ 2800 h 309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280" h="309413">
                    <a:moveTo>
                      <a:pt x="94487" y="2800"/>
                    </a:moveTo>
                    <a:lnTo>
                      <a:pt x="4489" y="42379"/>
                    </a:lnTo>
                    <a:cubicBezTo>
                      <a:pt x="2993" y="131390"/>
                      <a:pt x="1496" y="220402"/>
                      <a:pt x="0" y="309413"/>
                    </a:cubicBezTo>
                    <a:lnTo>
                      <a:pt x="115643" y="249989"/>
                    </a:lnTo>
                    <a:cubicBezTo>
                      <a:pt x="158826" y="224732"/>
                      <a:pt x="142186" y="208857"/>
                      <a:pt x="117094" y="227049"/>
                    </a:cubicBezTo>
                    <a:lnTo>
                      <a:pt x="24637" y="281818"/>
                    </a:lnTo>
                    <a:cubicBezTo>
                      <a:pt x="24637" y="210710"/>
                      <a:pt x="24638" y="139603"/>
                      <a:pt x="24638" y="68495"/>
                    </a:cubicBezTo>
                    <a:lnTo>
                      <a:pt x="96732" y="36746"/>
                    </a:lnTo>
                    <a:cubicBezTo>
                      <a:pt x="125698" y="19670"/>
                      <a:pt x="117245" y="-9089"/>
                      <a:pt x="94487" y="2800"/>
                    </a:cubicBezTo>
                    <a:close/>
                  </a:path>
                </a:pathLst>
              </a:custGeom>
              <a:solidFill>
                <a:srgbClr val="6DC2E9">
                  <a:lumMod val="40000"/>
                  <a:lumOff val="60000"/>
                </a:srgbClr>
              </a:solidFill>
              <a:ln w="25400" cap="flat" cmpd="sng" algn="ctr">
                <a:noFill/>
                <a:prstDash val="solid"/>
              </a:ln>
              <a:effectLst/>
            </p:spPr>
            <p:txBody>
              <a:bodyPr rtlCol="0" anchor="ctr"/>
              <a:lstStyle/>
              <a:p>
                <a:pPr marL="0" marR="0" lvl="0" indent="0" algn="ctr" defTabSz="1218583" eaLnBrk="1" fontAlgn="auto" latinLnBrk="0" hangingPunct="1">
                  <a:lnSpc>
                    <a:spcPct val="100000"/>
                  </a:lnSpc>
                  <a:spcBef>
                    <a:spcPts val="0"/>
                  </a:spcBef>
                  <a:spcAft>
                    <a:spcPts val="0"/>
                  </a:spcAft>
                  <a:buClrTx/>
                  <a:buSzTx/>
                  <a:buFontTx/>
                  <a:buNone/>
                  <a:tabLst/>
                  <a:defRPr/>
                </a:pPr>
                <a:endParaRPr kumimoji="0" lang="fr-FR" sz="2416" b="0" i="0" u="none" strike="noStrike" kern="0" cap="none" spc="0" normalizeH="0" baseline="0" noProof="0" smtClean="0">
                  <a:ln>
                    <a:solidFill>
                      <a:srgbClr val="FFFFFF">
                        <a:alpha val="0"/>
                      </a:srgbClr>
                    </a:solidFill>
                  </a:ln>
                  <a:solidFill>
                    <a:srgbClr val="FFFFFF"/>
                  </a:solidFill>
                  <a:effectLst/>
                  <a:uLnTx/>
                  <a:uFillTx/>
                  <a:latin typeface="Arial"/>
                  <a:ea typeface="+mn-ea"/>
                  <a:cs typeface="+mn-cs"/>
                </a:endParaRPr>
              </a:p>
            </p:txBody>
          </p:sp>
          <p:sp>
            <p:nvSpPr>
              <p:cNvPr id="188" name="Freeform 187"/>
              <p:cNvSpPr/>
              <p:nvPr/>
            </p:nvSpPr>
            <p:spPr>
              <a:xfrm>
                <a:off x="10175871" y="1160342"/>
                <a:ext cx="81154" cy="130136"/>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 name="connsiteX0" fmla="*/ 101218 w 150337"/>
                  <a:gd name="connsiteY0" fmla="*/ 1994 h 331047"/>
                  <a:gd name="connsiteX1" fmla="*/ 0 w 150337"/>
                  <a:gd name="connsiteY1" fmla="*/ 32597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101218 w 150337"/>
                  <a:gd name="connsiteY0" fmla="*/ 1994 h 331047"/>
                  <a:gd name="connsiteX1" fmla="*/ 11220 w 150337"/>
                  <a:gd name="connsiteY1" fmla="*/ 41573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31369 w 143606"/>
                  <a:gd name="connsiteY5" fmla="*/ 267547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26243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2280"/>
                  <a:gd name="connsiteY0" fmla="*/ 1994 h 308607"/>
                  <a:gd name="connsiteX1" fmla="*/ 4489 w 142280"/>
                  <a:gd name="connsiteY1" fmla="*/ 41573 h 308607"/>
                  <a:gd name="connsiteX2" fmla="*/ 0 w 142280"/>
                  <a:gd name="connsiteY2" fmla="*/ 308607 h 308607"/>
                  <a:gd name="connsiteX3" fmla="*/ 115643 w 142280"/>
                  <a:gd name="connsiteY3" fmla="*/ 249183 h 308607"/>
                  <a:gd name="connsiteX4" fmla="*/ 117094 w 142280"/>
                  <a:gd name="connsiteY4" fmla="*/ 226243 h 308607"/>
                  <a:gd name="connsiteX5" fmla="*/ 24637 w 142280"/>
                  <a:gd name="connsiteY5" fmla="*/ 281012 h 308607"/>
                  <a:gd name="connsiteX6" fmla="*/ 31369 w 142280"/>
                  <a:gd name="connsiteY6" fmla="*/ 83397 h 308607"/>
                  <a:gd name="connsiteX7" fmla="*/ 101219 w 142280"/>
                  <a:gd name="connsiteY7" fmla="*/ 51647 h 308607"/>
                  <a:gd name="connsiteX8" fmla="*/ 94487 w 142280"/>
                  <a:gd name="connsiteY8" fmla="*/ 1994 h 308607"/>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31369 w 142280"/>
                  <a:gd name="connsiteY6" fmla="*/ 84203 h 309413"/>
                  <a:gd name="connsiteX7" fmla="*/ 96732 w 142280"/>
                  <a:gd name="connsiteY7" fmla="*/ 36746 h 309413"/>
                  <a:gd name="connsiteX8" fmla="*/ 94487 w 142280"/>
                  <a:gd name="connsiteY8" fmla="*/ 2800 h 309413"/>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24638 w 142280"/>
                  <a:gd name="connsiteY6" fmla="*/ 68495 h 309413"/>
                  <a:gd name="connsiteX7" fmla="*/ 96732 w 142280"/>
                  <a:gd name="connsiteY7" fmla="*/ 36746 h 309413"/>
                  <a:gd name="connsiteX8" fmla="*/ 94487 w 142280"/>
                  <a:gd name="connsiteY8" fmla="*/ 2800 h 309413"/>
                  <a:gd name="connsiteX0" fmla="*/ 98975 w 146768"/>
                  <a:gd name="connsiteY0" fmla="*/ 2800 h 322390"/>
                  <a:gd name="connsiteX1" fmla="*/ 8977 w 146768"/>
                  <a:gd name="connsiteY1" fmla="*/ 42379 h 322390"/>
                  <a:gd name="connsiteX2" fmla="*/ 0 w 146768"/>
                  <a:gd name="connsiteY2" fmla="*/ 322390 h 322390"/>
                  <a:gd name="connsiteX3" fmla="*/ 120131 w 146768"/>
                  <a:gd name="connsiteY3" fmla="*/ 249989 h 322390"/>
                  <a:gd name="connsiteX4" fmla="*/ 121582 w 146768"/>
                  <a:gd name="connsiteY4" fmla="*/ 227049 h 322390"/>
                  <a:gd name="connsiteX5" fmla="*/ 29125 w 146768"/>
                  <a:gd name="connsiteY5" fmla="*/ 281818 h 322390"/>
                  <a:gd name="connsiteX6" fmla="*/ 29126 w 146768"/>
                  <a:gd name="connsiteY6" fmla="*/ 68495 h 322390"/>
                  <a:gd name="connsiteX7" fmla="*/ 101220 w 146768"/>
                  <a:gd name="connsiteY7" fmla="*/ 36746 h 322390"/>
                  <a:gd name="connsiteX8" fmla="*/ 98975 w 146768"/>
                  <a:gd name="connsiteY8" fmla="*/ 2800 h 322390"/>
                  <a:gd name="connsiteX0" fmla="*/ 98975 w 146768"/>
                  <a:gd name="connsiteY0" fmla="*/ 2800 h 322390"/>
                  <a:gd name="connsiteX1" fmla="*/ 8977 w 146768"/>
                  <a:gd name="connsiteY1" fmla="*/ 42379 h 322390"/>
                  <a:gd name="connsiteX2" fmla="*/ 0 w 146768"/>
                  <a:gd name="connsiteY2" fmla="*/ 322390 h 322390"/>
                  <a:gd name="connsiteX3" fmla="*/ 120131 w 146768"/>
                  <a:gd name="connsiteY3" fmla="*/ 249989 h 322390"/>
                  <a:gd name="connsiteX4" fmla="*/ 121582 w 146768"/>
                  <a:gd name="connsiteY4" fmla="*/ 227049 h 322390"/>
                  <a:gd name="connsiteX5" fmla="*/ 24636 w 146768"/>
                  <a:gd name="connsiteY5" fmla="*/ 296958 h 322390"/>
                  <a:gd name="connsiteX6" fmla="*/ 29126 w 146768"/>
                  <a:gd name="connsiteY6" fmla="*/ 68495 h 322390"/>
                  <a:gd name="connsiteX7" fmla="*/ 101220 w 146768"/>
                  <a:gd name="connsiteY7" fmla="*/ 36746 h 322390"/>
                  <a:gd name="connsiteX8" fmla="*/ 98975 w 146768"/>
                  <a:gd name="connsiteY8" fmla="*/ 2800 h 32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68" h="322390">
                    <a:moveTo>
                      <a:pt x="98975" y="2800"/>
                    </a:moveTo>
                    <a:lnTo>
                      <a:pt x="8977" y="42379"/>
                    </a:lnTo>
                    <a:cubicBezTo>
                      <a:pt x="7481" y="131390"/>
                      <a:pt x="1496" y="233379"/>
                      <a:pt x="0" y="322390"/>
                    </a:cubicBezTo>
                    <a:lnTo>
                      <a:pt x="120131" y="249989"/>
                    </a:lnTo>
                    <a:cubicBezTo>
                      <a:pt x="163314" y="224732"/>
                      <a:pt x="146674" y="208857"/>
                      <a:pt x="121582" y="227049"/>
                    </a:cubicBezTo>
                    <a:lnTo>
                      <a:pt x="24636" y="296958"/>
                    </a:lnTo>
                    <a:cubicBezTo>
                      <a:pt x="24636" y="225850"/>
                      <a:pt x="29126" y="139603"/>
                      <a:pt x="29126" y="68495"/>
                    </a:cubicBezTo>
                    <a:lnTo>
                      <a:pt x="101220" y="36746"/>
                    </a:lnTo>
                    <a:cubicBezTo>
                      <a:pt x="130186" y="19670"/>
                      <a:pt x="121733" y="-9089"/>
                      <a:pt x="98975" y="2800"/>
                    </a:cubicBezTo>
                    <a:close/>
                  </a:path>
                </a:pathLst>
              </a:custGeom>
              <a:solidFill>
                <a:srgbClr val="6DC2E9">
                  <a:lumMod val="40000"/>
                  <a:lumOff val="60000"/>
                </a:srgbClr>
              </a:solidFill>
              <a:ln w="25400" cap="flat" cmpd="sng" algn="ctr">
                <a:noFill/>
                <a:prstDash val="solid"/>
              </a:ln>
              <a:effectLst/>
            </p:spPr>
            <p:txBody>
              <a:bodyPr rtlCol="0" anchor="ctr"/>
              <a:lstStyle/>
              <a:p>
                <a:pPr marL="0" marR="0" lvl="0" indent="0" algn="ctr" defTabSz="1218583" eaLnBrk="1" fontAlgn="auto" latinLnBrk="0" hangingPunct="1">
                  <a:lnSpc>
                    <a:spcPct val="100000"/>
                  </a:lnSpc>
                  <a:spcBef>
                    <a:spcPts val="0"/>
                  </a:spcBef>
                  <a:spcAft>
                    <a:spcPts val="0"/>
                  </a:spcAft>
                  <a:buClrTx/>
                  <a:buSzTx/>
                  <a:buFontTx/>
                  <a:buNone/>
                  <a:tabLst/>
                  <a:defRPr/>
                </a:pPr>
                <a:endParaRPr kumimoji="0" lang="fr-FR" sz="2416" b="0" i="0" u="none" strike="noStrike" kern="0" cap="none" spc="0" normalizeH="0" baseline="0" noProof="0" smtClean="0">
                  <a:ln>
                    <a:solidFill>
                      <a:srgbClr val="FFFFFF">
                        <a:alpha val="0"/>
                      </a:srgbClr>
                    </a:solidFill>
                  </a:ln>
                  <a:solidFill>
                    <a:srgbClr val="FFFFFF"/>
                  </a:solidFill>
                  <a:effectLst/>
                  <a:uLnTx/>
                  <a:uFillTx/>
                  <a:latin typeface="Arial"/>
                  <a:ea typeface="+mn-ea"/>
                  <a:cs typeface="+mn-cs"/>
                </a:endParaRPr>
              </a:p>
            </p:txBody>
          </p:sp>
          <p:sp>
            <p:nvSpPr>
              <p:cNvPr id="189" name="Freeform 188"/>
              <p:cNvSpPr/>
              <p:nvPr/>
            </p:nvSpPr>
            <p:spPr>
              <a:xfrm>
                <a:off x="9827443" y="817056"/>
                <a:ext cx="796379" cy="214095"/>
              </a:xfrm>
              <a:custGeom>
                <a:avLst/>
                <a:gdLst>
                  <a:gd name="connsiteX0" fmla="*/ 226219 w 504825"/>
                  <a:gd name="connsiteY0" fmla="*/ 0 h 192882"/>
                  <a:gd name="connsiteX1" fmla="*/ 226219 w 504825"/>
                  <a:gd name="connsiteY1" fmla="*/ 61913 h 192882"/>
                  <a:gd name="connsiteX2" fmla="*/ 0 w 504825"/>
                  <a:gd name="connsiteY2" fmla="*/ 164307 h 192882"/>
                  <a:gd name="connsiteX3" fmla="*/ 235744 w 504825"/>
                  <a:gd name="connsiteY3" fmla="*/ 83344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26219 w 504825"/>
                  <a:gd name="connsiteY1" fmla="*/ 61913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30981 w 504825"/>
                  <a:gd name="connsiteY5" fmla="*/ 64294 h 192882"/>
                  <a:gd name="connsiteX6" fmla="*/ 226219 w 504825"/>
                  <a:gd name="connsiteY6" fmla="*/ 0 h 19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825" h="192882">
                    <a:moveTo>
                      <a:pt x="226219" y="0"/>
                    </a:moveTo>
                    <a:lnTo>
                      <a:pt x="219075" y="64295"/>
                    </a:lnTo>
                    <a:lnTo>
                      <a:pt x="0" y="164307"/>
                    </a:lnTo>
                    <a:lnTo>
                      <a:pt x="228601" y="71438"/>
                    </a:lnTo>
                    <a:lnTo>
                      <a:pt x="504825" y="192882"/>
                    </a:lnTo>
                    <a:lnTo>
                      <a:pt x="230981" y="64294"/>
                    </a:lnTo>
                    <a:lnTo>
                      <a:pt x="226219" y="0"/>
                    </a:lnTo>
                    <a:close/>
                  </a:path>
                </a:pathLst>
              </a:custGeom>
              <a:solidFill>
                <a:srgbClr val="6DC2E9">
                  <a:lumMod val="40000"/>
                  <a:lumOff val="60000"/>
                </a:srgbClr>
              </a:solidFill>
              <a:ln w="25400" cap="flat" cmpd="sng" algn="ctr">
                <a:noFill/>
                <a:prstDash val="solid"/>
              </a:ln>
              <a:effectLst/>
            </p:spPr>
            <p:txBody>
              <a:bodyPr rtlCol="0" anchor="ctr"/>
              <a:lstStyle/>
              <a:p>
                <a:pPr marL="0" marR="0" lvl="0" indent="0" algn="ctr" defTabSz="1218583" eaLnBrk="1" fontAlgn="auto" latinLnBrk="0" hangingPunct="1">
                  <a:lnSpc>
                    <a:spcPct val="100000"/>
                  </a:lnSpc>
                  <a:spcBef>
                    <a:spcPts val="0"/>
                  </a:spcBef>
                  <a:spcAft>
                    <a:spcPts val="0"/>
                  </a:spcAft>
                  <a:buClrTx/>
                  <a:buSzTx/>
                  <a:buFontTx/>
                  <a:buNone/>
                  <a:tabLst/>
                  <a:defRPr/>
                </a:pPr>
                <a:endParaRPr kumimoji="0" lang="fr-FR" sz="2416" b="0" i="0" u="none" strike="noStrike" kern="0" cap="none" spc="0" normalizeH="0" baseline="0" noProof="0" smtClean="0">
                  <a:ln>
                    <a:solidFill>
                      <a:srgbClr val="FFFFFF">
                        <a:alpha val="0"/>
                      </a:srgbClr>
                    </a:solidFill>
                  </a:ln>
                  <a:solidFill>
                    <a:srgbClr val="FFFFFF"/>
                  </a:solidFill>
                  <a:effectLst/>
                  <a:uLnTx/>
                  <a:uFillTx/>
                  <a:latin typeface="Arial"/>
                  <a:ea typeface="+mn-ea"/>
                  <a:cs typeface="+mn-cs"/>
                </a:endParaRPr>
              </a:p>
            </p:txBody>
          </p:sp>
        </p:grpSp>
        <p:sp>
          <p:nvSpPr>
            <p:cNvPr id="180" name="Freeform 179"/>
            <p:cNvSpPr/>
            <p:nvPr/>
          </p:nvSpPr>
          <p:spPr>
            <a:xfrm>
              <a:off x="8259914" y="559044"/>
              <a:ext cx="1202082" cy="568276"/>
            </a:xfrm>
            <a:custGeom>
              <a:avLst/>
              <a:gdLst>
                <a:gd name="connsiteX0" fmla="*/ 352425 w 762000"/>
                <a:gd name="connsiteY0" fmla="*/ 0 h 511969"/>
                <a:gd name="connsiteX1" fmla="*/ 47625 w 762000"/>
                <a:gd name="connsiteY1" fmla="*/ 97631 h 511969"/>
                <a:gd name="connsiteX2" fmla="*/ 11906 w 762000"/>
                <a:gd name="connsiteY2" fmla="*/ 97631 h 511969"/>
                <a:gd name="connsiteX3" fmla="*/ 9525 w 762000"/>
                <a:gd name="connsiteY3" fmla="*/ 169069 h 511969"/>
                <a:gd name="connsiteX4" fmla="*/ 0 w 762000"/>
                <a:gd name="connsiteY4" fmla="*/ 183356 h 511969"/>
                <a:gd name="connsiteX5" fmla="*/ 2381 w 762000"/>
                <a:gd name="connsiteY5" fmla="*/ 295275 h 511969"/>
                <a:gd name="connsiteX6" fmla="*/ 52387 w 762000"/>
                <a:gd name="connsiteY6" fmla="*/ 276225 h 511969"/>
                <a:gd name="connsiteX7" fmla="*/ 333375 w 762000"/>
                <a:gd name="connsiteY7" fmla="*/ 440531 h 511969"/>
                <a:gd name="connsiteX8" fmla="*/ 326231 w 762000"/>
                <a:gd name="connsiteY8" fmla="*/ 481013 h 511969"/>
                <a:gd name="connsiteX9" fmla="*/ 376237 w 762000"/>
                <a:gd name="connsiteY9" fmla="*/ 464344 h 511969"/>
                <a:gd name="connsiteX10" fmla="*/ 445293 w 762000"/>
                <a:gd name="connsiteY10" fmla="*/ 511969 h 511969"/>
                <a:gd name="connsiteX11" fmla="*/ 464343 w 762000"/>
                <a:gd name="connsiteY11" fmla="*/ 478631 h 511969"/>
                <a:gd name="connsiteX12" fmla="*/ 754856 w 762000"/>
                <a:gd name="connsiteY12" fmla="*/ 276225 h 511969"/>
                <a:gd name="connsiteX13" fmla="*/ 762000 w 762000"/>
                <a:gd name="connsiteY13" fmla="*/ 138113 h 511969"/>
                <a:gd name="connsiteX14" fmla="*/ 352425 w 762000"/>
                <a:gd name="connsiteY14" fmla="*/ 0 h 511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2000" h="511969">
                  <a:moveTo>
                    <a:pt x="352425" y="0"/>
                  </a:moveTo>
                  <a:lnTo>
                    <a:pt x="47625" y="97631"/>
                  </a:lnTo>
                  <a:lnTo>
                    <a:pt x="11906" y="97631"/>
                  </a:lnTo>
                  <a:cubicBezTo>
                    <a:pt x="11112" y="121444"/>
                    <a:pt x="10319" y="145256"/>
                    <a:pt x="9525" y="169069"/>
                  </a:cubicBezTo>
                  <a:lnTo>
                    <a:pt x="0" y="183356"/>
                  </a:lnTo>
                  <a:cubicBezTo>
                    <a:pt x="794" y="220662"/>
                    <a:pt x="1587" y="257969"/>
                    <a:pt x="2381" y="295275"/>
                  </a:cubicBezTo>
                  <a:lnTo>
                    <a:pt x="52387" y="276225"/>
                  </a:lnTo>
                  <a:lnTo>
                    <a:pt x="333375" y="440531"/>
                  </a:lnTo>
                  <a:lnTo>
                    <a:pt x="326231" y="481013"/>
                  </a:lnTo>
                  <a:lnTo>
                    <a:pt x="376237" y="464344"/>
                  </a:lnTo>
                  <a:lnTo>
                    <a:pt x="445293" y="511969"/>
                  </a:lnTo>
                  <a:lnTo>
                    <a:pt x="464343" y="478631"/>
                  </a:lnTo>
                  <a:lnTo>
                    <a:pt x="754856" y="276225"/>
                  </a:lnTo>
                  <a:lnTo>
                    <a:pt x="762000" y="138113"/>
                  </a:lnTo>
                  <a:lnTo>
                    <a:pt x="352425" y="0"/>
                  </a:lnTo>
                  <a:close/>
                </a:path>
              </a:pathLst>
            </a:custGeom>
            <a:solidFill>
              <a:srgbClr val="6DC2E9">
                <a:alpha val="20000"/>
              </a:srgbClr>
            </a:solidFill>
            <a:ln w="3175" cap="flat" cmpd="sng" algn="ctr">
              <a:solidFill>
                <a:srgbClr val="6DC2E9"/>
              </a:solidFill>
              <a:prstDash val="dash"/>
            </a:ln>
            <a:effectLst/>
          </p:spPr>
          <p:txBody>
            <a:bodyPr rtlCol="0" anchor="ctr"/>
            <a:lstStyle/>
            <a:p>
              <a:pPr marL="0" marR="0" lvl="0" indent="0" algn="ctr" defTabSz="1218583" eaLnBrk="1" fontAlgn="auto" latinLnBrk="0" hangingPunct="1">
                <a:lnSpc>
                  <a:spcPct val="100000"/>
                </a:lnSpc>
                <a:spcBef>
                  <a:spcPts val="0"/>
                </a:spcBef>
                <a:spcAft>
                  <a:spcPts val="0"/>
                </a:spcAft>
                <a:buClrTx/>
                <a:buSzTx/>
                <a:buFontTx/>
                <a:buNone/>
                <a:tabLst/>
                <a:defRPr/>
              </a:pPr>
              <a:endParaRPr kumimoji="0" lang="fr-FR" sz="2416" b="0" i="0" u="none" strike="noStrike" kern="0" cap="none" spc="0" normalizeH="0" baseline="0" noProof="0" smtClean="0">
                <a:ln>
                  <a:solidFill>
                    <a:srgbClr val="FFFFFF">
                      <a:alpha val="0"/>
                    </a:srgbClr>
                  </a:solidFill>
                </a:ln>
                <a:solidFill>
                  <a:srgbClr val="FFFFFF"/>
                </a:solidFill>
                <a:effectLst/>
                <a:uLnTx/>
                <a:uFillTx/>
                <a:latin typeface="Arial"/>
                <a:ea typeface="+mn-ea"/>
                <a:cs typeface="+mn-cs"/>
              </a:endParaRPr>
            </a:p>
          </p:txBody>
        </p:sp>
      </p:grpSp>
      <p:sp>
        <p:nvSpPr>
          <p:cNvPr id="190" name="Right Arrow 189"/>
          <p:cNvSpPr/>
          <p:nvPr/>
        </p:nvSpPr>
        <p:spPr bwMode="auto">
          <a:xfrm>
            <a:off x="9570895" y="4307036"/>
            <a:ext cx="585240" cy="401189"/>
          </a:xfrm>
          <a:prstGeom prst="rightArrow">
            <a:avLst/>
          </a:prstGeom>
          <a:solidFill>
            <a:srgbClr val="6DC2E9"/>
          </a:solidFill>
          <a:ln w="9525" cap="flat" cmpd="sng" algn="ctr">
            <a:noFill/>
            <a:prstDash val="solid"/>
            <a:headEnd type="none" w="med" len="med"/>
            <a:tailEnd type="none" w="med" len="med"/>
          </a:ln>
          <a:effectLst/>
        </p:spPr>
        <p:txBody>
          <a:bodyPr vert="horz" wrap="square" lIns="91405" tIns="45701" rIns="91405" bIns="45701" numCol="1" rtlCol="0" anchor="ctr" anchorCtr="0" compatLnSpc="1">
            <a:prstTxWarp prst="textNoShape">
              <a:avLst/>
            </a:prstTxWarp>
          </a:bodyPr>
          <a:lstStyle/>
          <a:p>
            <a:pPr marL="0" marR="0" lvl="0" indent="0" algn="ctr" defTabSz="913758" eaLnBrk="1" fontAlgn="base" latinLnBrk="0" hangingPunct="1">
              <a:lnSpc>
                <a:spcPct val="100000"/>
              </a:lnSpc>
              <a:spcBef>
                <a:spcPts val="200"/>
              </a:spcBef>
              <a:spcAft>
                <a:spcPct val="0"/>
              </a:spcAft>
              <a:buClrTx/>
              <a:buSzTx/>
              <a:buFontTx/>
              <a:buNone/>
              <a:tabLst/>
              <a:defRPr/>
            </a:pPr>
            <a:endParaRPr kumimoji="0" lang="fr-FR" sz="2083" b="0" i="0" u="none" strike="noStrike" kern="0" cap="none" spc="0" normalizeH="0" baseline="0" noProof="0" smtClean="0">
              <a:ln>
                <a:solidFill>
                  <a:srgbClr val="FFFFFF">
                    <a:alpha val="0"/>
                  </a:srgbClr>
                </a:solidFill>
              </a:ln>
              <a:solidFill>
                <a:srgbClr val="FFFFFF"/>
              </a:solidFill>
              <a:effectLst/>
              <a:uLnTx/>
              <a:uFillTx/>
              <a:latin typeface="Arial"/>
              <a:ea typeface="+mn-ea"/>
              <a:cs typeface="+mn-cs"/>
            </a:endParaRPr>
          </a:p>
        </p:txBody>
      </p:sp>
      <p:sp>
        <p:nvSpPr>
          <p:cNvPr id="191" name="Rectangle 190"/>
          <p:cNvSpPr/>
          <p:nvPr>
            <p:custDataLst>
              <p:tags r:id="rId2"/>
            </p:custDataLst>
          </p:nvPr>
        </p:nvSpPr>
        <p:spPr>
          <a:xfrm>
            <a:off x="8127170" y="5676514"/>
            <a:ext cx="853050" cy="369173"/>
          </a:xfrm>
          <a:prstGeom prst="rect">
            <a:avLst/>
          </a:prstGeom>
        </p:spPr>
        <p:txBody>
          <a:bodyPr wrap="none" lIns="91406" tIns="45705" rIns="91406" bIns="45705">
            <a:spAutoFit/>
          </a:bodyPr>
          <a:lstStyle/>
          <a:p>
            <a:pPr marL="0" marR="0" lvl="0" indent="0" algn="ctr" defTabSz="914144" eaLnBrk="1" fontAlgn="auto" latinLnBrk="0" hangingPunct="1">
              <a:lnSpc>
                <a:spcPct val="90000"/>
              </a:lnSpc>
              <a:spcBef>
                <a:spcPts val="0"/>
              </a:spcBef>
              <a:spcAft>
                <a:spcPts val="0"/>
              </a:spcAft>
              <a:buClrTx/>
              <a:buSzTx/>
              <a:buFontTx/>
              <a:buNone/>
              <a:tabLst/>
              <a:defRPr/>
            </a:pPr>
            <a:r>
              <a:rPr kumimoji="0" lang="fr-FR" sz="1999" b="0" i="0" u="none" strike="noStrike" kern="0" cap="none" spc="0" normalizeH="0" baseline="0" noProof="0" dirty="0" smtClean="0">
                <a:ln>
                  <a:noFill/>
                </a:ln>
                <a:solidFill>
                  <a:srgbClr val="FFFFFF"/>
                </a:solidFill>
                <a:effectLst/>
                <a:uLnTx/>
                <a:uFillTx/>
              </a:rPr>
              <a:t>Cloud</a:t>
            </a:r>
          </a:p>
        </p:txBody>
      </p:sp>
    </p:spTree>
    <p:extLst>
      <p:ext uri="{BB962C8B-B14F-4D97-AF65-F5344CB8AC3E}">
        <p14:creationId xmlns:p14="http://schemas.microsoft.com/office/powerpoint/2010/main" val="3875144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fade">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7"/>
                                        </p:tgtEl>
                                        <p:attrNameLst>
                                          <p:attrName>style.visibility</p:attrName>
                                        </p:attrNameLst>
                                      </p:cBhvr>
                                      <p:to>
                                        <p:strVal val="visible"/>
                                      </p:to>
                                    </p:set>
                                    <p:animEffect transition="in" filter="fade">
                                      <p:cBhvr>
                                        <p:cTn id="17" dur="500"/>
                                        <p:tgtEl>
                                          <p:spTgt spid="1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3"/>
                                        </p:tgtEl>
                                        <p:attrNameLst>
                                          <p:attrName>style.visibility</p:attrName>
                                        </p:attrNameLst>
                                      </p:cBhvr>
                                      <p:to>
                                        <p:strVal val="visible"/>
                                      </p:to>
                                    </p:set>
                                    <p:animEffect transition="in" filter="fade">
                                      <p:cBhvr>
                                        <p:cTn id="22" dur="500"/>
                                        <p:tgtEl>
                                          <p:spTgt spid="163"/>
                                        </p:tgtEl>
                                      </p:cBhvr>
                                    </p:animEffect>
                                  </p:childTnLst>
                                </p:cTn>
                              </p:par>
                              <p:par>
                                <p:cTn id="23" presetID="10" presetClass="entr" presetSubtype="0" fill="hold" nodeType="withEffect">
                                  <p:stCondLst>
                                    <p:cond delay="0"/>
                                  </p:stCondLst>
                                  <p:childTnLst>
                                    <p:set>
                                      <p:cBhvr>
                                        <p:cTn id="24" dur="1" fill="hold">
                                          <p:stCondLst>
                                            <p:cond delay="0"/>
                                          </p:stCondLst>
                                        </p:cTn>
                                        <p:tgtEl>
                                          <p:spTgt spid="167"/>
                                        </p:tgtEl>
                                        <p:attrNameLst>
                                          <p:attrName>style.visibility</p:attrName>
                                        </p:attrNameLst>
                                      </p:cBhvr>
                                      <p:to>
                                        <p:strVal val="visible"/>
                                      </p:to>
                                    </p:set>
                                    <p:animEffect transition="in" filter="fade">
                                      <p:cBhvr>
                                        <p:cTn id="25" dur="500"/>
                                        <p:tgtEl>
                                          <p:spTgt spid="167"/>
                                        </p:tgtEl>
                                      </p:cBhvr>
                                    </p:animEffect>
                                  </p:childTnLst>
                                </p:cTn>
                              </p:par>
                              <p:par>
                                <p:cTn id="26" presetID="10" presetClass="entr" presetSubtype="0" fill="hold" nodeType="withEffect">
                                  <p:stCondLst>
                                    <p:cond delay="0"/>
                                  </p:stCondLst>
                                  <p:childTnLst>
                                    <p:set>
                                      <p:cBhvr>
                                        <p:cTn id="27" dur="1" fill="hold">
                                          <p:stCondLst>
                                            <p:cond delay="0"/>
                                          </p:stCondLst>
                                        </p:cTn>
                                        <p:tgtEl>
                                          <p:spTgt spid="164"/>
                                        </p:tgtEl>
                                        <p:attrNameLst>
                                          <p:attrName>style.visibility</p:attrName>
                                        </p:attrNameLst>
                                      </p:cBhvr>
                                      <p:to>
                                        <p:strVal val="visible"/>
                                      </p:to>
                                    </p:set>
                                    <p:animEffect transition="in" filter="fade">
                                      <p:cBhvr>
                                        <p:cTn id="28" dur="500"/>
                                        <p:tgtEl>
                                          <p:spTgt spid="16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5"/>
                                        </p:tgtEl>
                                        <p:attrNameLst>
                                          <p:attrName>style.visibility</p:attrName>
                                        </p:attrNameLst>
                                      </p:cBhvr>
                                      <p:to>
                                        <p:strVal val="visible"/>
                                      </p:to>
                                    </p:set>
                                    <p:animEffect transition="in" filter="fade">
                                      <p:cBhvr>
                                        <p:cTn id="31" dur="500"/>
                                        <p:tgtEl>
                                          <p:spTgt spid="165"/>
                                        </p:tgtEl>
                                      </p:cBhvr>
                                    </p:animEffect>
                                  </p:childTnLst>
                                </p:cTn>
                              </p:par>
                              <p:par>
                                <p:cTn id="32" presetID="10" presetClass="entr" presetSubtype="0" fill="hold" nodeType="withEffect">
                                  <p:stCondLst>
                                    <p:cond delay="0"/>
                                  </p:stCondLst>
                                  <p:childTnLst>
                                    <p:set>
                                      <p:cBhvr>
                                        <p:cTn id="33" dur="1" fill="hold">
                                          <p:stCondLst>
                                            <p:cond delay="0"/>
                                          </p:stCondLst>
                                        </p:cTn>
                                        <p:tgtEl>
                                          <p:spTgt spid="171"/>
                                        </p:tgtEl>
                                        <p:attrNameLst>
                                          <p:attrName>style.visibility</p:attrName>
                                        </p:attrNameLst>
                                      </p:cBhvr>
                                      <p:to>
                                        <p:strVal val="visible"/>
                                      </p:to>
                                    </p:set>
                                    <p:animEffect transition="in" filter="fade">
                                      <p:cBhvr>
                                        <p:cTn id="34" dur="500"/>
                                        <p:tgtEl>
                                          <p:spTgt spid="17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6"/>
                                        </p:tgtEl>
                                        <p:attrNameLst>
                                          <p:attrName>style.visibility</p:attrName>
                                        </p:attrNameLst>
                                      </p:cBhvr>
                                      <p:to>
                                        <p:strVal val="visible"/>
                                      </p:to>
                                    </p:set>
                                    <p:animEffect transition="in" filter="fade">
                                      <p:cBhvr>
                                        <p:cTn id="37" dur="500"/>
                                        <p:tgtEl>
                                          <p:spTgt spid="16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2"/>
                                        </p:tgtEl>
                                        <p:attrNameLst>
                                          <p:attrName>style.visibility</p:attrName>
                                        </p:attrNameLst>
                                      </p:cBhvr>
                                      <p:to>
                                        <p:strVal val="visible"/>
                                      </p:to>
                                    </p:set>
                                    <p:animEffect transition="in" filter="fade">
                                      <p:cBhvr>
                                        <p:cTn id="40" dur="500"/>
                                        <p:tgtEl>
                                          <p:spTgt spid="16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6"/>
                                        </p:tgtEl>
                                        <p:attrNameLst>
                                          <p:attrName>style.visibility</p:attrName>
                                        </p:attrNameLst>
                                      </p:cBhvr>
                                      <p:to>
                                        <p:strVal val="visible"/>
                                      </p:to>
                                    </p:set>
                                    <p:animEffect transition="in" filter="fade">
                                      <p:cBhvr>
                                        <p:cTn id="43" dur="500"/>
                                        <p:tgtEl>
                                          <p:spTgt spid="17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7"/>
                                        </p:tgtEl>
                                        <p:attrNameLst>
                                          <p:attrName>style.visibility</p:attrName>
                                        </p:attrNameLst>
                                      </p:cBhvr>
                                      <p:to>
                                        <p:strVal val="visible"/>
                                      </p:to>
                                    </p:set>
                                    <p:animEffect transition="in" filter="fade">
                                      <p:cBhvr>
                                        <p:cTn id="46" dur="500"/>
                                        <p:tgtEl>
                                          <p:spTgt spid="17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0"/>
                                        </p:tgtEl>
                                        <p:attrNameLst>
                                          <p:attrName>style.visibility</p:attrName>
                                        </p:attrNameLst>
                                      </p:cBhvr>
                                      <p:to>
                                        <p:strVal val="visible"/>
                                      </p:to>
                                    </p:set>
                                    <p:animEffect transition="in" filter="fade">
                                      <p:cBhvr>
                                        <p:cTn id="49" dur="500"/>
                                        <p:tgtEl>
                                          <p:spTgt spid="190"/>
                                        </p:tgtEl>
                                      </p:cBhvr>
                                    </p:animEffect>
                                  </p:childTnLst>
                                </p:cTn>
                              </p:par>
                              <p:par>
                                <p:cTn id="50" presetID="10" presetClass="entr" presetSubtype="0" fill="hold" nodeType="withEffect">
                                  <p:stCondLst>
                                    <p:cond delay="0"/>
                                  </p:stCondLst>
                                  <p:childTnLst>
                                    <p:set>
                                      <p:cBhvr>
                                        <p:cTn id="51" dur="1" fill="hold">
                                          <p:stCondLst>
                                            <p:cond delay="0"/>
                                          </p:stCondLst>
                                        </p:cTn>
                                        <p:tgtEl>
                                          <p:spTgt spid="178"/>
                                        </p:tgtEl>
                                        <p:attrNameLst>
                                          <p:attrName>style.visibility</p:attrName>
                                        </p:attrNameLst>
                                      </p:cBhvr>
                                      <p:to>
                                        <p:strVal val="visible"/>
                                      </p:to>
                                    </p:set>
                                    <p:animEffect transition="in" filter="fade">
                                      <p:cBhvr>
                                        <p:cTn id="52" dur="500"/>
                                        <p:tgtEl>
                                          <p:spTgt spid="17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1"/>
                                        </p:tgtEl>
                                        <p:attrNameLst>
                                          <p:attrName>style.visibility</p:attrName>
                                        </p:attrNameLst>
                                      </p:cBhvr>
                                      <p:to>
                                        <p:strVal val="visible"/>
                                      </p:to>
                                    </p:set>
                                    <p:animEffect transition="in" filter="fade">
                                      <p:cBhvr>
                                        <p:cTn id="55"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163" grpId="0"/>
      <p:bldP spid="165" grpId="0"/>
      <p:bldP spid="166" grpId="0"/>
      <p:bldP spid="176" grpId="0" animBg="1"/>
      <p:bldP spid="177" grpId="0" animBg="1"/>
      <p:bldP spid="190" grpId="0" animBg="1"/>
      <p:bldP spid="19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Infrastructure as a Service (IaaS)</a:t>
            </a:r>
            <a:endParaRPr lang="fr-FR" dirty="0"/>
          </a:p>
        </p:txBody>
      </p:sp>
      <p:sp>
        <p:nvSpPr>
          <p:cNvPr id="105" name="Rectangle 104"/>
          <p:cNvSpPr/>
          <p:nvPr/>
        </p:nvSpPr>
        <p:spPr>
          <a:xfrm>
            <a:off x="4424766" y="2113680"/>
            <a:ext cx="2193004" cy="4593009"/>
          </a:xfrm>
          <a:prstGeom prst="rect">
            <a:avLst/>
          </a:prstGeom>
          <a:solidFill>
            <a:srgbClr val="0072C6">
              <a:lumMod val="75000"/>
            </a:srgbClr>
          </a:solidFill>
          <a:ln w="9525" cap="flat" cmpd="sng" algn="ctr">
            <a:noFill/>
            <a:prstDash val="solid"/>
          </a:ln>
          <a:effectLst/>
        </p:spPr>
        <p:txBody>
          <a:bodyPr rtlCol="0" anchor="b"/>
          <a:lstStyle/>
          <a:p>
            <a:pPr marL="0" marR="0" lvl="0" indent="0" algn="ctr" defTabSz="672332" eaLnBrk="0" fontAlgn="base" latinLnBrk="0" hangingPunct="0">
              <a:lnSpc>
                <a:spcPct val="100000"/>
              </a:lnSpc>
              <a:spcBef>
                <a:spcPct val="0"/>
              </a:spcBef>
              <a:spcAft>
                <a:spcPct val="0"/>
              </a:spcAft>
              <a:buClrTx/>
              <a:buSzTx/>
              <a:buFontTx/>
              <a:buNone/>
              <a:tabLst/>
              <a:defRPr/>
            </a:pPr>
            <a:r>
              <a:rPr kumimoji="0" lang="fr-FR" sz="1600" b="0" i="0" u="none" strike="noStrike" kern="0" cap="none" spc="0" normalizeH="0" baseline="0" noProof="0" dirty="0">
                <a:ln>
                  <a:noFill/>
                </a:ln>
                <a:solidFill>
                  <a:prstClr val="white">
                    <a:alpha val="99000"/>
                  </a:prstClr>
                </a:solidFill>
                <a:effectLst/>
                <a:uLnTx/>
                <a:uFillTx/>
                <a:latin typeface="Arial"/>
                <a:ea typeface="+mn-ea"/>
                <a:cs typeface="+mn-cs"/>
              </a:rPr>
              <a:t>Hyperviseur Azure</a:t>
            </a:r>
          </a:p>
          <a:p>
            <a:pPr marL="0" marR="0" lvl="0" indent="0" algn="ctr" defTabSz="672332"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prstClr val="white">
                    <a:alpha val="99000"/>
                  </a:prstClr>
                </a:solidFill>
                <a:effectLst/>
                <a:uLnTx/>
                <a:uFillTx/>
                <a:latin typeface="Arial"/>
                <a:ea typeface="+mn-ea"/>
                <a:cs typeface="+mn-cs"/>
              </a:rPr>
              <a:t>Serveur</a:t>
            </a:r>
            <a:r>
              <a:rPr kumimoji="0" lang="en-US" sz="1600" b="0" i="0" u="none" strike="noStrike" kern="0" cap="none" spc="0" normalizeH="0" baseline="0" noProof="0" dirty="0">
                <a:ln>
                  <a:noFill/>
                </a:ln>
                <a:solidFill>
                  <a:prstClr val="white">
                    <a:alpha val="99000"/>
                  </a:prstClr>
                </a:solidFill>
                <a:effectLst/>
                <a:uLnTx/>
                <a:uFillTx/>
                <a:latin typeface="Arial"/>
                <a:ea typeface="+mn-ea"/>
                <a:cs typeface="+mn-cs"/>
              </a:rPr>
              <a:t> physique</a:t>
            </a:r>
            <a:endParaRPr kumimoji="0" lang="fr-FR" sz="1600" b="0" i="0" u="none" strike="noStrike" kern="0" cap="none" spc="0" normalizeH="0" baseline="0" noProof="0" dirty="0">
              <a:ln>
                <a:noFill/>
              </a:ln>
              <a:solidFill>
                <a:prstClr val="white">
                  <a:alpha val="99000"/>
                </a:prstClr>
              </a:solidFill>
              <a:effectLst/>
              <a:uLnTx/>
              <a:uFillTx/>
              <a:latin typeface="Arial"/>
              <a:ea typeface="+mn-ea"/>
              <a:cs typeface="+mn-cs"/>
            </a:endParaRPr>
          </a:p>
        </p:txBody>
      </p:sp>
      <p:sp>
        <p:nvSpPr>
          <p:cNvPr id="106" name="Rectangle 105"/>
          <p:cNvSpPr/>
          <p:nvPr/>
        </p:nvSpPr>
        <p:spPr>
          <a:xfrm>
            <a:off x="4744088" y="2297042"/>
            <a:ext cx="1673751" cy="2851573"/>
          </a:xfrm>
          <a:prstGeom prst="rect">
            <a:avLst/>
          </a:prstGeom>
          <a:solidFill>
            <a:srgbClr val="002050">
              <a:lumMod val="60000"/>
              <a:lumOff val="40000"/>
            </a:srgbClr>
          </a:solidFill>
          <a:ln w="9525" cap="flat" cmpd="sng" algn="ctr">
            <a:solidFill>
              <a:srgbClr val="002050"/>
            </a:solidFill>
            <a:prstDash val="solid"/>
          </a:ln>
          <a:effectLst/>
        </p:spPr>
        <p:txBody>
          <a:bodyPr rtlCol="0" anchor="b"/>
          <a:lstStyle/>
          <a:p>
            <a:pPr marL="0" marR="0" lvl="0" indent="0" algn="r" defTabSz="672332" eaLnBrk="0" fontAlgn="base" latinLnBrk="0" hangingPunct="0">
              <a:lnSpc>
                <a:spcPct val="100000"/>
              </a:lnSpc>
              <a:spcBef>
                <a:spcPct val="0"/>
              </a:spcBef>
              <a:spcAft>
                <a:spcPct val="0"/>
              </a:spcAft>
              <a:buClrTx/>
              <a:buSzTx/>
              <a:buFontTx/>
              <a:buNone/>
              <a:tabLst/>
              <a:defRPr/>
            </a:pPr>
            <a:r>
              <a:rPr kumimoji="0" lang="fr-FR" sz="1800" b="1" i="0" u="none" strike="noStrike" kern="0" cap="none" spc="0" normalizeH="0" baseline="0" noProof="0" dirty="0">
                <a:ln>
                  <a:noFill/>
                </a:ln>
                <a:solidFill>
                  <a:prstClr val="white"/>
                </a:solidFill>
                <a:effectLst/>
                <a:uLnTx/>
                <a:uFillTx/>
                <a:latin typeface="Arial"/>
                <a:ea typeface="+mn-ea"/>
                <a:cs typeface="+mn-cs"/>
              </a:rPr>
              <a:t>VM</a:t>
            </a:r>
          </a:p>
        </p:txBody>
      </p:sp>
      <p:sp>
        <p:nvSpPr>
          <p:cNvPr id="107" name="TextBox 106"/>
          <p:cNvSpPr txBox="1"/>
          <p:nvPr/>
        </p:nvSpPr>
        <p:spPr>
          <a:xfrm>
            <a:off x="4744086" y="3976228"/>
            <a:ext cx="421910" cy="338554"/>
          </a:xfrm>
          <a:prstGeom prst="rect">
            <a:avLst/>
          </a:prstGeom>
          <a:noFill/>
          <a:effectLst/>
        </p:spPr>
        <p:txBody>
          <a:bodyPr wrap="none" rtlCol="0">
            <a:spAutoFit/>
          </a:bodyPr>
          <a:lstStyle/>
          <a:p>
            <a:pPr defTabSz="672332" eaLnBrk="0" fontAlgn="base" hangingPunct="0">
              <a:spcBef>
                <a:spcPct val="0"/>
              </a:spcBef>
              <a:spcAft>
                <a:spcPct val="0"/>
              </a:spcAft>
              <a:defRPr/>
            </a:pPr>
            <a:r>
              <a:rPr lang="fr-FR" sz="1600" b="1" kern="0" dirty="0">
                <a:solidFill>
                  <a:prstClr val="white"/>
                </a:solidFill>
                <a:latin typeface="Calibri" panose="020F0502020204030204" pitchFamily="34" charset="0"/>
                <a:cs typeface="Arial" panose="020B0604020202020204" pitchFamily="34" charset="0"/>
              </a:rPr>
              <a:t>OS</a:t>
            </a:r>
          </a:p>
        </p:txBody>
      </p:sp>
      <p:sp>
        <p:nvSpPr>
          <p:cNvPr id="108" name="TextBox 107"/>
          <p:cNvSpPr txBox="1"/>
          <p:nvPr/>
        </p:nvSpPr>
        <p:spPr>
          <a:xfrm>
            <a:off x="4744089" y="3262171"/>
            <a:ext cx="933269" cy="338554"/>
          </a:xfrm>
          <a:prstGeom prst="rect">
            <a:avLst/>
          </a:prstGeom>
          <a:noFill/>
          <a:effectLst/>
        </p:spPr>
        <p:txBody>
          <a:bodyPr wrap="none" rtlCol="0">
            <a:spAutoFit/>
          </a:bodyPr>
          <a:lstStyle/>
          <a:p>
            <a:pPr defTabSz="672332" eaLnBrk="0" fontAlgn="base" hangingPunct="0">
              <a:spcBef>
                <a:spcPct val="0"/>
              </a:spcBef>
              <a:spcAft>
                <a:spcPct val="0"/>
              </a:spcAft>
              <a:defRPr/>
            </a:pPr>
            <a:r>
              <a:rPr lang="fr-FR" sz="1600" b="1" kern="0" dirty="0">
                <a:solidFill>
                  <a:prstClr val="white"/>
                </a:solidFill>
                <a:latin typeface="Calibri" panose="020F0502020204030204" pitchFamily="34" charset="0"/>
                <a:cs typeface="Arial" panose="020B0604020202020204" pitchFamily="34" charset="0"/>
              </a:rPr>
              <a:t>Données</a:t>
            </a:r>
          </a:p>
        </p:txBody>
      </p:sp>
      <p:sp>
        <p:nvSpPr>
          <p:cNvPr id="109" name="TextBox 108"/>
          <p:cNvSpPr txBox="1"/>
          <p:nvPr/>
        </p:nvSpPr>
        <p:spPr>
          <a:xfrm>
            <a:off x="4744087" y="4679650"/>
            <a:ext cx="694421" cy="338554"/>
          </a:xfrm>
          <a:prstGeom prst="rect">
            <a:avLst/>
          </a:prstGeom>
          <a:noFill/>
          <a:effectLst/>
        </p:spPr>
        <p:txBody>
          <a:bodyPr wrap="none" rtlCol="0">
            <a:spAutoFit/>
          </a:bodyPr>
          <a:lstStyle/>
          <a:p>
            <a:pPr defTabSz="672332" eaLnBrk="0" fontAlgn="base" hangingPunct="0">
              <a:spcBef>
                <a:spcPct val="0"/>
              </a:spcBef>
              <a:spcAft>
                <a:spcPct val="0"/>
              </a:spcAft>
              <a:defRPr/>
            </a:pPr>
            <a:r>
              <a:rPr lang="fr-FR" sz="1600" b="1" kern="0" dirty="0">
                <a:solidFill>
                  <a:prstClr val="white"/>
                </a:solidFill>
                <a:latin typeface="Calibri" panose="020F0502020204030204" pitchFamily="34" charset="0"/>
                <a:cs typeface="Arial" panose="020B0604020202020204" pitchFamily="34" charset="0"/>
              </a:rPr>
              <a:t>Cache</a:t>
            </a:r>
          </a:p>
        </p:txBody>
      </p:sp>
      <p:pic>
        <p:nvPicPr>
          <p:cNvPr id="110" name="Picture 4"/>
          <p:cNvPicPr>
            <a:picLocks noChangeAspect="1" noChangeArrowheads="1"/>
          </p:cNvPicPr>
          <p:nvPr/>
        </p:nvPicPr>
        <p:blipFill>
          <a:blip r:embed="rId3" cstate="print">
            <a:lum bright="70000" contrast="-70000"/>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bwMode="auto">
          <a:xfrm>
            <a:off x="5516296" y="3912068"/>
            <a:ext cx="295821" cy="401471"/>
          </a:xfrm>
          <a:prstGeom prst="rect">
            <a:avLst/>
          </a:prstGeom>
          <a:noFill/>
          <a:ln>
            <a:solidFill>
              <a:sysClr val="window" lastClr="FFFFFF"/>
            </a:solidFill>
          </a:ln>
          <a:effectLst/>
          <a:extLst/>
        </p:spPr>
      </p:pic>
      <p:pic>
        <p:nvPicPr>
          <p:cNvPr id="111" name="Picture 4"/>
          <p:cNvPicPr>
            <a:picLocks noChangeAspect="1" noChangeArrowheads="1"/>
          </p:cNvPicPr>
          <p:nvPr/>
        </p:nvPicPr>
        <p:blipFill>
          <a:blip r:embed="rId5" cstate="print">
            <a:lum bright="70000" contrast="-70000"/>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tretch>
            <a:fillRect/>
          </a:stretch>
        </p:blipFill>
        <p:spPr bwMode="auto">
          <a:xfrm>
            <a:off x="5517780" y="2972221"/>
            <a:ext cx="292848" cy="397438"/>
          </a:xfrm>
          <a:prstGeom prst="rect">
            <a:avLst/>
          </a:prstGeom>
          <a:noFill/>
          <a:ln>
            <a:solidFill>
              <a:sysClr val="window" lastClr="FFFFFF"/>
            </a:solidFill>
          </a:ln>
          <a:effectLst/>
          <a:extLst/>
        </p:spPr>
      </p:pic>
      <p:pic>
        <p:nvPicPr>
          <p:cNvPr id="112" name="Picture 4"/>
          <p:cNvPicPr>
            <a:picLocks noChangeAspect="1" noChangeArrowheads="1"/>
          </p:cNvPicPr>
          <p:nvPr/>
        </p:nvPicPr>
        <p:blipFill>
          <a:blip r:embed="rId3" cstate="print">
            <a:lum bright="70000" contrast="-70000"/>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bwMode="auto">
          <a:xfrm>
            <a:off x="5516296" y="4614693"/>
            <a:ext cx="295821" cy="401471"/>
          </a:xfrm>
          <a:prstGeom prst="rect">
            <a:avLst/>
          </a:prstGeom>
          <a:noFill/>
          <a:ln>
            <a:solidFill>
              <a:sysClr val="window" lastClr="FFFFFF"/>
            </a:solidFill>
          </a:ln>
          <a:effectLst/>
          <a:extLst/>
        </p:spPr>
      </p:pic>
      <p:sp>
        <p:nvSpPr>
          <p:cNvPr id="113" name="Rectangle 112"/>
          <p:cNvSpPr/>
          <p:nvPr/>
        </p:nvSpPr>
        <p:spPr>
          <a:xfrm>
            <a:off x="6759463" y="2587878"/>
            <a:ext cx="2829484" cy="1968732"/>
          </a:xfrm>
          <a:prstGeom prst="rect">
            <a:avLst/>
          </a:prstGeom>
          <a:solidFill>
            <a:srgbClr val="0072C6">
              <a:lumMod val="60000"/>
              <a:lumOff val="40000"/>
            </a:srgbClr>
          </a:solidFill>
          <a:ln w="9525" cap="flat" cmpd="sng" algn="ctr">
            <a:noFill/>
            <a:prstDash val="solid"/>
          </a:ln>
          <a:effectLst/>
        </p:spPr>
        <p:txBody>
          <a:bodyPr rtlCol="0" anchor="t"/>
          <a:lstStyle/>
          <a:p>
            <a:pPr marL="0" marR="0" lvl="0" indent="0" algn="r" defTabSz="672332" eaLnBrk="0" fontAlgn="base" latinLnBrk="0" hangingPunct="0">
              <a:lnSpc>
                <a:spcPct val="100000"/>
              </a:lnSpc>
              <a:spcBef>
                <a:spcPct val="0"/>
              </a:spcBef>
              <a:spcAft>
                <a:spcPct val="0"/>
              </a:spcAft>
              <a:buClrTx/>
              <a:buSzTx/>
              <a:buFontTx/>
              <a:buNone/>
              <a:tabLst/>
              <a:defRPr/>
            </a:pPr>
            <a:r>
              <a:rPr kumimoji="0" lang="fr-FR" sz="1600" b="0" i="0" u="none" strike="noStrike" kern="0" cap="none" spc="0" normalizeH="0" baseline="0" noProof="0" dirty="0">
                <a:ln>
                  <a:noFill/>
                </a:ln>
                <a:solidFill>
                  <a:prstClr val="white">
                    <a:alpha val="99000"/>
                  </a:prstClr>
                </a:solidFill>
                <a:effectLst/>
                <a:uLnTx/>
                <a:uFillTx/>
                <a:latin typeface="Arial"/>
                <a:ea typeface="+mn-ea"/>
                <a:cs typeface="+mn-cs"/>
              </a:rPr>
              <a:t>Azure Blob Storage</a:t>
            </a:r>
          </a:p>
        </p:txBody>
      </p:sp>
      <p:grpSp>
        <p:nvGrpSpPr>
          <p:cNvPr id="114" name="Group 113"/>
          <p:cNvGrpSpPr/>
          <p:nvPr/>
        </p:nvGrpSpPr>
        <p:grpSpPr>
          <a:xfrm>
            <a:off x="5014452" y="5080005"/>
            <a:ext cx="1150535" cy="1029704"/>
            <a:chOff x="681684" y="4378671"/>
            <a:chExt cx="1564807" cy="1400468"/>
          </a:xfrm>
          <a:effectLst/>
        </p:grpSpPr>
        <p:sp>
          <p:nvSpPr>
            <p:cNvPr id="115" name="Up-Down Arrow 114"/>
            <p:cNvSpPr/>
            <p:nvPr/>
          </p:nvSpPr>
          <p:spPr>
            <a:xfrm>
              <a:off x="1476129" y="4378671"/>
              <a:ext cx="221134" cy="452576"/>
            </a:xfrm>
            <a:prstGeom prst="upDownArrow">
              <a:avLst/>
            </a:prstGeom>
            <a:solidFill>
              <a:srgbClr val="3397D3"/>
            </a:solidFill>
            <a:ln w="9525" cap="flat" cmpd="sng" algn="ctr">
              <a:noFill/>
              <a:prstDash val="solid"/>
            </a:ln>
            <a:effectLst/>
          </p:spPr>
          <p:txBody>
            <a:bodyPr rtlCol="0" anchor="b"/>
            <a:lstStyle/>
            <a:p>
              <a:pPr marL="0" marR="0" lvl="0" indent="0" algn="ctr" defTabSz="672332" eaLnBrk="0" fontAlgn="base" latinLnBrk="0" hangingPunct="0">
                <a:lnSpc>
                  <a:spcPct val="100000"/>
                </a:lnSpc>
                <a:spcBef>
                  <a:spcPct val="0"/>
                </a:spcBef>
                <a:spcAft>
                  <a:spcPct val="0"/>
                </a:spcAft>
                <a:buClrTx/>
                <a:buSzTx/>
                <a:buFontTx/>
                <a:buNone/>
                <a:tabLst/>
                <a:defRPr/>
              </a:pPr>
              <a:endParaRPr kumimoji="0" lang="fr-FR" sz="1000" b="1" i="0" u="none" strike="noStrike" kern="0" cap="none" spc="0" normalizeH="0" baseline="0" noProof="0" dirty="0">
                <a:ln>
                  <a:noFill/>
                </a:ln>
                <a:solidFill>
                  <a:srgbClr val="363535"/>
                </a:solidFill>
                <a:effectLst/>
                <a:uLnTx/>
                <a:uFillTx/>
                <a:latin typeface="Arial"/>
                <a:cs typeface="Arial" panose="020B0604020202020204" pitchFamily="34" charset="0"/>
              </a:endParaRPr>
            </a:p>
          </p:txBody>
        </p:sp>
        <p:sp>
          <p:nvSpPr>
            <p:cNvPr id="116" name="TextBox 115"/>
            <p:cNvSpPr txBox="1"/>
            <p:nvPr/>
          </p:nvSpPr>
          <p:spPr>
            <a:xfrm>
              <a:off x="681684" y="5318683"/>
              <a:ext cx="1564807" cy="460456"/>
            </a:xfrm>
            <a:prstGeom prst="rect">
              <a:avLst/>
            </a:prstGeom>
          </p:spPr>
          <p:txBody>
            <a:bodyPr wrap="square">
              <a:spAutoFit/>
            </a:bodyPr>
            <a:lstStyle>
              <a:defPPr>
                <a:defRPr lang="en-US"/>
              </a:defPPr>
              <a:lvl1pPr marR="0" lvl="0" indent="0" algn="ctr" defTabSz="914400" fontAlgn="auto">
                <a:lnSpc>
                  <a:spcPct val="100000"/>
                </a:lnSpc>
                <a:spcBef>
                  <a:spcPts val="0"/>
                </a:spcBef>
                <a:spcAft>
                  <a:spcPts val="0"/>
                </a:spcAft>
                <a:buClrTx/>
                <a:buSzTx/>
                <a:buFontTx/>
                <a:buNone/>
                <a:tabLst/>
                <a:defRPr kumimoji="0" b="0" i="0" u="none" strike="noStrike" kern="0" cap="none" spc="0" normalizeH="0" baseline="0">
                  <a:ln>
                    <a:noFill/>
                  </a:ln>
                  <a:solidFill>
                    <a:srgbClr val="363535">
                      <a:alpha val="99000"/>
                    </a:srgbClr>
                  </a:solidFill>
                  <a:effectLst/>
                  <a:uLnTx/>
                  <a:uFillTx/>
                </a:defRPr>
              </a:lvl1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fr-FR" sz="1600" b="0" i="0" u="none" strike="noStrike" kern="0" cap="none" spc="0" normalizeH="0" baseline="0" noProof="0" dirty="0" err="1">
                  <a:ln>
                    <a:noFill/>
                  </a:ln>
                  <a:solidFill>
                    <a:prstClr val="white">
                      <a:lumMod val="95000"/>
                      <a:alpha val="99000"/>
                    </a:prstClr>
                  </a:solidFill>
                  <a:effectLst/>
                  <a:uLnTx/>
                  <a:uFillTx/>
                  <a:latin typeface="Calibri" panose="020F0502020204030204" pitchFamily="34" charset="0"/>
                  <a:cs typeface="Arial" panose="020B0604020202020204" pitchFamily="34" charset="0"/>
                </a:rPr>
                <a:t>Cache.VHD</a:t>
              </a:r>
              <a:endParaRPr kumimoji="0" lang="fr-FR" sz="1600" b="0" i="0" u="none" strike="noStrike" kern="0" cap="none" spc="0" normalizeH="0" baseline="0" noProof="0" dirty="0">
                <a:ln>
                  <a:noFill/>
                </a:ln>
                <a:solidFill>
                  <a:prstClr val="white">
                    <a:lumMod val="95000"/>
                    <a:alpha val="99000"/>
                  </a:prstClr>
                </a:solidFill>
                <a:effectLst/>
                <a:uLnTx/>
                <a:uFillTx/>
                <a:latin typeface="Calibri" panose="020F0502020204030204" pitchFamily="34" charset="0"/>
                <a:cs typeface="Arial" panose="020B0604020202020204" pitchFamily="34" charset="0"/>
              </a:endParaRPr>
            </a:p>
          </p:txBody>
        </p:sp>
        <p:sp>
          <p:nvSpPr>
            <p:cNvPr id="117" name="Folded Corner 116"/>
            <p:cNvSpPr/>
            <p:nvPr/>
          </p:nvSpPr>
          <p:spPr bwMode="auto">
            <a:xfrm rot="10800000" flipV="1">
              <a:off x="1182402" y="4826291"/>
              <a:ext cx="808586" cy="538769"/>
            </a:xfrm>
            <a:prstGeom prst="foldedCorner">
              <a:avLst>
                <a:gd name="adj" fmla="val 32319"/>
              </a:avLst>
            </a:prstGeom>
            <a:noFill/>
            <a:ln w="25400" cap="flat" cmpd="sng" algn="ctr">
              <a:solidFill>
                <a:sysClr val="window" lastClr="FFFFFF"/>
              </a:solidFill>
              <a:prstDash val="solid"/>
              <a:headEnd type="none" w="med" len="med"/>
              <a:tailEnd type="none" w="med" len="med"/>
            </a:ln>
            <a:effectLst/>
          </p:spPr>
          <p:txBody>
            <a:bodyPr vert="horz" wrap="square" lIns="67229" tIns="33614" rIns="67229" bIns="33614" numCol="1" rtlCol="0" anchor="ctr" anchorCtr="0" compatLnSpc="1">
              <a:prstTxWarp prst="textNoShape">
                <a:avLst/>
              </a:prstTxWarp>
            </a:bodyPr>
            <a:lstStyle/>
            <a:p>
              <a:pPr marL="0" marR="0" lvl="0" indent="0" algn="ctr" defTabSz="895842" eaLnBrk="0" fontAlgn="base" latinLnBrk="0" hangingPunct="0">
                <a:lnSpc>
                  <a:spcPct val="100000"/>
                </a:lnSpc>
                <a:spcBef>
                  <a:spcPct val="0"/>
                </a:spcBef>
                <a:spcAft>
                  <a:spcPct val="0"/>
                </a:spcAft>
                <a:buClrTx/>
                <a:buSzTx/>
                <a:buFontTx/>
                <a:buNone/>
                <a:tabLst/>
                <a:defRPr/>
              </a:pPr>
              <a:r>
                <a:rPr kumimoji="0" lang="fr-FR" sz="1400" b="0" i="0" u="none" strike="noStrike" kern="0" cap="none" spc="0" normalizeH="0" baseline="0" noProof="0" dirty="0" smtClean="0">
                  <a:ln>
                    <a:noFill/>
                  </a:ln>
                  <a:solidFill>
                    <a:prstClr val="white"/>
                  </a:solidFill>
                  <a:effectLst/>
                  <a:uLnTx/>
                  <a:uFillTx/>
                  <a:latin typeface="Arial"/>
                  <a:ea typeface="+mn-ea"/>
                  <a:cs typeface="+mn-cs"/>
                </a:rPr>
                <a:t>VHD</a:t>
              </a:r>
            </a:p>
          </p:txBody>
        </p:sp>
      </p:grpSp>
      <p:sp>
        <p:nvSpPr>
          <p:cNvPr id="118" name="Rectangle 117"/>
          <p:cNvSpPr/>
          <p:nvPr/>
        </p:nvSpPr>
        <p:spPr>
          <a:xfrm>
            <a:off x="6706115" y="5058308"/>
            <a:ext cx="2852948" cy="1648381"/>
          </a:xfrm>
          <a:prstGeom prst="rect">
            <a:avLst/>
          </a:prstGeom>
          <a:solidFill>
            <a:srgbClr val="0072C6">
              <a:lumMod val="60000"/>
              <a:lumOff val="40000"/>
            </a:srgbClr>
          </a:solidFill>
          <a:ln w="9525" cap="flat" cmpd="sng" algn="ctr">
            <a:solidFill>
              <a:srgbClr val="00BCF2">
                <a:shade val="95000"/>
                <a:satMod val="105000"/>
              </a:srgbClr>
            </a:solidFill>
            <a:prstDash val="solid"/>
          </a:ln>
          <a:effectLst/>
        </p:spPr>
        <p:txBody>
          <a:bodyPr rtlCol="0" anchor="t"/>
          <a:lstStyle/>
          <a:p>
            <a:pPr marL="0" marR="0" lvl="0" indent="0" defTabSz="672332" eaLnBrk="0" fontAlgn="base" latinLnBrk="0" hangingPunct="0">
              <a:lnSpc>
                <a:spcPct val="100000"/>
              </a:lnSpc>
              <a:spcBef>
                <a:spcPct val="0"/>
              </a:spcBef>
              <a:spcAft>
                <a:spcPct val="0"/>
              </a:spcAft>
              <a:buClrTx/>
              <a:buSzTx/>
              <a:buFontTx/>
              <a:buNone/>
              <a:tabLst/>
              <a:defRPr/>
            </a:pPr>
            <a:r>
              <a:rPr kumimoji="0" lang="fr-FR" sz="1600" b="0" i="0" u="none" strike="noStrike" kern="0" cap="none" spc="0" normalizeH="0" baseline="0" noProof="0" dirty="0" smtClean="0">
                <a:ln>
                  <a:noFill/>
                </a:ln>
                <a:solidFill>
                  <a:prstClr val="white">
                    <a:alpha val="99000"/>
                  </a:prstClr>
                </a:solidFill>
                <a:effectLst/>
                <a:uLnTx/>
                <a:uFillTx/>
                <a:latin typeface="Arial"/>
                <a:ea typeface="+mn-ea"/>
                <a:cs typeface="+mn-cs"/>
              </a:rPr>
              <a:t>Bibliothèque </a:t>
            </a:r>
            <a:r>
              <a:rPr kumimoji="0" lang="fr-FR" sz="1600" b="0" i="0" u="none" strike="noStrike" kern="0" cap="none" spc="0" normalizeH="0" baseline="0" noProof="0" dirty="0">
                <a:ln>
                  <a:noFill/>
                </a:ln>
                <a:solidFill>
                  <a:prstClr val="white">
                    <a:alpha val="99000"/>
                  </a:prstClr>
                </a:solidFill>
                <a:effectLst/>
                <a:uLnTx/>
                <a:uFillTx/>
                <a:latin typeface="Arial"/>
                <a:ea typeface="+mn-ea"/>
                <a:cs typeface="+mn-cs"/>
              </a:rPr>
              <a:t>plateforme, communautaire, Hyper-V à demeure</a:t>
            </a:r>
            <a:r>
              <a:rPr kumimoji="0" lang="fr-FR" sz="1600" b="0" i="0" u="none" strike="noStrike" kern="0" cap="none" spc="0" normalizeH="0" baseline="0" noProof="0" dirty="0" smtClean="0">
                <a:ln>
                  <a:noFill/>
                </a:ln>
                <a:solidFill>
                  <a:prstClr val="white">
                    <a:alpha val="99000"/>
                  </a:prstClr>
                </a:solidFill>
                <a:effectLst/>
                <a:uLnTx/>
                <a:uFillTx/>
                <a:latin typeface="Arial"/>
                <a:ea typeface="+mn-ea"/>
                <a:cs typeface="+mn-cs"/>
              </a:rPr>
              <a:t>, …</a:t>
            </a:r>
          </a:p>
          <a:p>
            <a:pPr marL="0" marR="0" lvl="0" indent="0" defTabSz="672332" eaLnBrk="0" fontAlgn="base" latinLnBrk="0" hangingPunct="0">
              <a:lnSpc>
                <a:spcPct val="100000"/>
              </a:lnSpc>
              <a:spcBef>
                <a:spcPct val="0"/>
              </a:spcBef>
              <a:spcAft>
                <a:spcPct val="0"/>
              </a:spcAft>
              <a:buClrTx/>
              <a:buSzTx/>
              <a:buFontTx/>
              <a:buNone/>
              <a:tabLst/>
              <a:defRPr/>
            </a:pPr>
            <a:endParaRPr kumimoji="0" lang="fr-FR" sz="1600" b="0" i="0" u="none" strike="noStrike" kern="0" cap="none" spc="0" normalizeH="0" baseline="0" noProof="0" dirty="0">
              <a:ln>
                <a:noFill/>
              </a:ln>
              <a:solidFill>
                <a:prstClr val="white">
                  <a:alpha val="99000"/>
                </a:prstClr>
              </a:solidFill>
              <a:effectLst/>
              <a:uLnTx/>
              <a:uFillTx/>
              <a:latin typeface="Arial"/>
              <a:ea typeface="+mn-ea"/>
              <a:cs typeface="+mn-cs"/>
            </a:endParaRPr>
          </a:p>
          <a:p>
            <a:pPr marL="0" marR="0" lvl="0" indent="0" defTabSz="672332" eaLnBrk="0" fontAlgn="base" latinLnBrk="0" hangingPunct="0">
              <a:lnSpc>
                <a:spcPct val="100000"/>
              </a:lnSpc>
              <a:spcBef>
                <a:spcPct val="0"/>
              </a:spcBef>
              <a:spcAft>
                <a:spcPct val="0"/>
              </a:spcAft>
              <a:buClrTx/>
              <a:buSzTx/>
              <a:buFontTx/>
              <a:buNone/>
              <a:tabLst/>
              <a:defRPr/>
            </a:pPr>
            <a:endParaRPr kumimoji="0" lang="fr-FR" sz="1600" b="0" i="0" u="none" strike="noStrike" kern="0" cap="none" spc="0" normalizeH="0" baseline="0" noProof="0" dirty="0" smtClean="0">
              <a:ln>
                <a:noFill/>
              </a:ln>
              <a:solidFill>
                <a:prstClr val="white">
                  <a:alpha val="99000"/>
                </a:prstClr>
              </a:solidFill>
              <a:effectLst/>
              <a:uLnTx/>
              <a:uFillTx/>
              <a:latin typeface="Arial"/>
              <a:ea typeface="+mn-ea"/>
              <a:cs typeface="+mn-cs"/>
            </a:endParaRPr>
          </a:p>
          <a:p>
            <a:pPr marL="0" marR="0" lvl="0" indent="0" defTabSz="672332" eaLnBrk="0" fontAlgn="base" latinLnBrk="0" hangingPunct="0">
              <a:lnSpc>
                <a:spcPct val="100000"/>
              </a:lnSpc>
              <a:spcBef>
                <a:spcPct val="0"/>
              </a:spcBef>
              <a:spcAft>
                <a:spcPct val="0"/>
              </a:spcAft>
              <a:buClrTx/>
              <a:buSzTx/>
              <a:buFontTx/>
              <a:buNone/>
              <a:tabLst/>
              <a:defRPr/>
            </a:pPr>
            <a:endParaRPr kumimoji="0" lang="fr-FR" sz="1600" b="0" i="0" u="none" strike="noStrike" kern="0" cap="none" spc="0" normalizeH="0" baseline="0" noProof="0" dirty="0">
              <a:ln>
                <a:noFill/>
              </a:ln>
              <a:solidFill>
                <a:prstClr val="white">
                  <a:alpha val="99000"/>
                </a:prstClr>
              </a:solidFill>
              <a:effectLst/>
              <a:uLnTx/>
              <a:uFillTx/>
              <a:latin typeface="Arial"/>
              <a:ea typeface="+mn-ea"/>
              <a:cs typeface="+mn-cs"/>
            </a:endParaRPr>
          </a:p>
          <a:p>
            <a:pPr marL="0" marR="0" lvl="0" indent="0" defTabSz="672332" eaLnBrk="0" fontAlgn="base" latinLnBrk="0" hangingPunct="0">
              <a:lnSpc>
                <a:spcPct val="100000"/>
              </a:lnSpc>
              <a:spcBef>
                <a:spcPct val="0"/>
              </a:spcBef>
              <a:spcAft>
                <a:spcPct val="0"/>
              </a:spcAft>
              <a:buClrTx/>
              <a:buSzTx/>
              <a:buFontTx/>
              <a:buNone/>
              <a:tabLst/>
              <a:defRPr/>
            </a:pPr>
            <a:endParaRPr kumimoji="0" lang="fr-FR" sz="1600" b="0" i="0" u="none" strike="noStrike" kern="0" cap="none" spc="0" normalizeH="0" baseline="0" noProof="0" dirty="0" smtClean="0">
              <a:ln>
                <a:noFill/>
              </a:ln>
              <a:solidFill>
                <a:prstClr val="white">
                  <a:alpha val="99000"/>
                </a:prstClr>
              </a:solidFill>
              <a:effectLst/>
              <a:uLnTx/>
              <a:uFillTx/>
              <a:latin typeface="Arial"/>
              <a:ea typeface="+mn-ea"/>
              <a:cs typeface="+mn-cs"/>
            </a:endParaRPr>
          </a:p>
          <a:p>
            <a:pPr marL="0" marR="0" lvl="0" indent="0" defTabSz="672332" eaLnBrk="0" fontAlgn="base" latinLnBrk="0" hangingPunct="0">
              <a:lnSpc>
                <a:spcPct val="100000"/>
              </a:lnSpc>
              <a:spcBef>
                <a:spcPct val="0"/>
              </a:spcBef>
              <a:spcAft>
                <a:spcPct val="0"/>
              </a:spcAft>
              <a:buClrTx/>
              <a:buSzTx/>
              <a:buFontTx/>
              <a:buNone/>
              <a:tabLst/>
              <a:defRPr/>
            </a:pPr>
            <a:endParaRPr kumimoji="0" lang="fr-FR" sz="1600" b="0" i="0" u="none" strike="noStrike" kern="0" cap="none" spc="0" normalizeH="0" baseline="0" noProof="0" dirty="0">
              <a:ln>
                <a:noFill/>
              </a:ln>
              <a:solidFill>
                <a:prstClr val="white">
                  <a:alpha val="99000"/>
                </a:prstClr>
              </a:solidFill>
              <a:effectLst/>
              <a:uLnTx/>
              <a:uFillTx/>
              <a:latin typeface="Arial"/>
              <a:ea typeface="+mn-ea"/>
              <a:cs typeface="+mn-cs"/>
            </a:endParaRPr>
          </a:p>
        </p:txBody>
      </p:sp>
      <p:sp>
        <p:nvSpPr>
          <p:cNvPr id="119" name="TextBox 118"/>
          <p:cNvSpPr txBox="1"/>
          <p:nvPr/>
        </p:nvSpPr>
        <p:spPr>
          <a:xfrm>
            <a:off x="8327762" y="5800235"/>
            <a:ext cx="1122360" cy="830997"/>
          </a:xfrm>
          <a:prstGeom prst="rect">
            <a:avLst/>
          </a:prstGeom>
          <a:noFill/>
          <a:effectLst/>
        </p:spPr>
        <p:txBody>
          <a:bodyPr wrap="square" rtlCol="0">
            <a:spAutoFit/>
          </a:bodyPr>
          <a:lstStyle/>
          <a:p>
            <a:pPr defTabSz="672332" eaLnBrk="0" fontAlgn="base" hangingPunct="0">
              <a:spcBef>
                <a:spcPct val="0"/>
              </a:spcBef>
              <a:spcAft>
                <a:spcPct val="0"/>
              </a:spcAft>
              <a:defRPr/>
            </a:pPr>
            <a:r>
              <a:rPr lang="fr-FR" sz="1600" kern="0" dirty="0">
                <a:solidFill>
                  <a:prstClr val="white">
                    <a:alpha val="99000"/>
                  </a:prstClr>
                </a:solidFill>
                <a:latin typeface="Arial"/>
                <a:cs typeface="Arial" panose="020B0604020202020204" pitchFamily="34" charset="0"/>
              </a:rPr>
              <a:t>Images ou disques</a:t>
            </a:r>
          </a:p>
        </p:txBody>
      </p:sp>
      <p:pic>
        <p:nvPicPr>
          <p:cNvPr id="120" name="Picture 2" descr="C:\Users\Greg\Desktop\Misc\DVD_ART36\Artwork_Imagery\Icons - Illustrations\_ WINDOWS SERVER ICONS\Media\Media DVD CD Disc.png"/>
          <p:cNvPicPr>
            <a:picLocks noChangeAspect="1" noChangeArrowheads="1"/>
          </p:cNvPicPr>
          <p:nvPr/>
        </p:nvPicPr>
        <p:blipFill rotWithShape="1">
          <a:blip r:embed="rId7" cstate="print">
            <a:grayscl/>
            <a:extLst>
              <a:ext uri="{28A0092B-C50C-407E-A947-70E740481C1C}">
                <a14:useLocalDpi xmlns:a14="http://schemas.microsoft.com/office/drawing/2010/main" val="0"/>
              </a:ext>
            </a:extLst>
          </a:blip>
          <a:srcRect l="1116" t="2000" r="4012" b="4283"/>
          <a:stretch/>
        </p:blipFill>
        <p:spPr bwMode="auto">
          <a:xfrm>
            <a:off x="7531214" y="5710490"/>
            <a:ext cx="793167" cy="790086"/>
          </a:xfrm>
          <a:prstGeom prst="ellipse">
            <a:avLst/>
          </a:prstGeom>
          <a:noFill/>
          <a:effectLst/>
          <a:extLst>
            <a:ext uri="{909E8E84-426E-40DD-AFC4-6F175D3DCCD1}">
              <a14:hiddenFill xmlns:a14="http://schemas.microsoft.com/office/drawing/2010/main">
                <a:solidFill>
                  <a:srgbClr val="FFFFFF"/>
                </a:solidFill>
              </a14:hiddenFill>
            </a:ext>
          </a:extLst>
        </p:spPr>
      </p:pic>
      <p:cxnSp>
        <p:nvCxnSpPr>
          <p:cNvPr id="121" name="Straight Arrow Connector 120"/>
          <p:cNvCxnSpPr>
            <a:stCxn id="118" idx="0"/>
            <a:endCxn id="113" idx="2"/>
          </p:cNvCxnSpPr>
          <p:nvPr/>
        </p:nvCxnSpPr>
        <p:spPr>
          <a:xfrm flipV="1">
            <a:off x="8132589" y="4556610"/>
            <a:ext cx="41616" cy="501698"/>
          </a:xfrm>
          <a:prstGeom prst="straightConnector1">
            <a:avLst/>
          </a:prstGeom>
          <a:noFill/>
          <a:ln w="38100" cap="flat" cmpd="sng" algn="ctr">
            <a:solidFill>
              <a:srgbClr val="0072C6">
                <a:lumMod val="50000"/>
              </a:srgbClr>
            </a:solidFill>
            <a:prstDash val="lgDash"/>
            <a:headEnd type="arrow"/>
            <a:tailEnd type="arrow"/>
          </a:ln>
          <a:effectLst/>
        </p:spPr>
      </p:cxnSp>
      <p:pic>
        <p:nvPicPr>
          <p:cNvPr id="122" name="Picture 4"/>
          <p:cNvPicPr>
            <a:picLocks noChangeAspect="1" noChangeArrowheads="1"/>
          </p:cNvPicPr>
          <p:nvPr/>
        </p:nvPicPr>
        <p:blipFill>
          <a:blip r:embed="rId5" cstate="print">
            <a:lum bright="70000" contrast="-70000"/>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tretch>
            <a:fillRect/>
          </a:stretch>
        </p:blipFill>
        <p:spPr bwMode="auto">
          <a:xfrm>
            <a:off x="5514787" y="3418146"/>
            <a:ext cx="292848" cy="397438"/>
          </a:xfrm>
          <a:prstGeom prst="rect">
            <a:avLst/>
          </a:prstGeom>
          <a:noFill/>
          <a:ln>
            <a:solidFill>
              <a:sysClr val="window" lastClr="FFFFFF"/>
            </a:solidFill>
          </a:ln>
          <a:effectLst/>
          <a:extLst/>
        </p:spPr>
      </p:pic>
      <p:grpSp>
        <p:nvGrpSpPr>
          <p:cNvPr id="123" name="Group 122"/>
          <p:cNvGrpSpPr/>
          <p:nvPr/>
        </p:nvGrpSpPr>
        <p:grpSpPr>
          <a:xfrm>
            <a:off x="5856452" y="2839470"/>
            <a:ext cx="2849202" cy="1606970"/>
            <a:chOff x="1875952" y="1331387"/>
            <a:chExt cx="3875112" cy="2185590"/>
          </a:xfrm>
          <a:effectLst/>
        </p:grpSpPr>
        <p:sp>
          <p:nvSpPr>
            <p:cNvPr id="124" name="Left-Right Arrow 123"/>
            <p:cNvSpPr/>
            <p:nvPr/>
          </p:nvSpPr>
          <p:spPr>
            <a:xfrm>
              <a:off x="1875952" y="2963406"/>
              <a:ext cx="1389113" cy="199607"/>
            </a:xfrm>
            <a:prstGeom prst="leftRightArrow">
              <a:avLst/>
            </a:prstGeom>
            <a:solidFill>
              <a:srgbClr val="3397D3"/>
            </a:solidFill>
            <a:ln w="9525" cap="flat" cmpd="sng" algn="ctr">
              <a:noFill/>
              <a:prstDash val="solid"/>
            </a:ln>
            <a:effectLst/>
          </p:spPr>
          <p:txBody>
            <a:bodyPr rtlCol="0" anchor="b"/>
            <a:lstStyle/>
            <a:p>
              <a:pPr marL="0" marR="0" lvl="0" indent="0" algn="ctr" defTabSz="672332" eaLnBrk="0" fontAlgn="base" latinLnBrk="0" hangingPunct="0">
                <a:lnSpc>
                  <a:spcPct val="100000"/>
                </a:lnSpc>
                <a:spcBef>
                  <a:spcPct val="0"/>
                </a:spcBef>
                <a:spcAft>
                  <a:spcPct val="0"/>
                </a:spcAft>
                <a:buClrTx/>
                <a:buSzTx/>
                <a:buFontTx/>
                <a:buNone/>
                <a:tabLst/>
                <a:defRPr/>
              </a:pPr>
              <a:endParaRPr kumimoji="0" lang="fr-FR" sz="1000" b="1" i="0" u="none" strike="noStrike" kern="0" cap="none" spc="0" normalizeH="0" baseline="0" noProof="0" dirty="0">
                <a:ln>
                  <a:noFill/>
                </a:ln>
                <a:solidFill>
                  <a:srgbClr val="363535"/>
                </a:solidFill>
                <a:effectLst/>
                <a:uLnTx/>
                <a:uFillTx/>
                <a:latin typeface="Arial"/>
                <a:cs typeface="Arial" panose="020B0604020202020204" pitchFamily="34" charset="0"/>
              </a:endParaRPr>
            </a:p>
          </p:txBody>
        </p:sp>
        <p:sp>
          <p:nvSpPr>
            <p:cNvPr id="125" name="Left-Right Arrow 124"/>
            <p:cNvSpPr/>
            <p:nvPr/>
          </p:nvSpPr>
          <p:spPr>
            <a:xfrm>
              <a:off x="1875952" y="1682405"/>
              <a:ext cx="1389114" cy="199607"/>
            </a:xfrm>
            <a:prstGeom prst="leftRightArrow">
              <a:avLst/>
            </a:prstGeom>
            <a:solidFill>
              <a:srgbClr val="3397D3"/>
            </a:solidFill>
            <a:ln w="9525" cap="flat" cmpd="sng" algn="ctr">
              <a:noFill/>
              <a:prstDash val="solid"/>
            </a:ln>
            <a:effectLst/>
          </p:spPr>
          <p:txBody>
            <a:bodyPr rtlCol="0" anchor="b"/>
            <a:lstStyle/>
            <a:p>
              <a:pPr marL="0" marR="0" lvl="0" indent="0" algn="ctr" defTabSz="672332" eaLnBrk="0" fontAlgn="base" latinLnBrk="0" hangingPunct="0">
                <a:lnSpc>
                  <a:spcPct val="100000"/>
                </a:lnSpc>
                <a:spcBef>
                  <a:spcPct val="0"/>
                </a:spcBef>
                <a:spcAft>
                  <a:spcPct val="0"/>
                </a:spcAft>
                <a:buClrTx/>
                <a:buSzTx/>
                <a:buFontTx/>
                <a:buNone/>
                <a:tabLst/>
                <a:defRPr/>
              </a:pPr>
              <a:endParaRPr kumimoji="0" lang="fr-FR" sz="1000" b="1" i="0" u="none" strike="noStrike" kern="0" cap="none" spc="0" normalizeH="0" baseline="0" noProof="0" dirty="0">
                <a:ln>
                  <a:noFill/>
                </a:ln>
                <a:solidFill>
                  <a:srgbClr val="363535"/>
                </a:solidFill>
                <a:effectLst/>
                <a:uLnTx/>
                <a:uFillTx/>
                <a:latin typeface="Arial"/>
                <a:cs typeface="Arial" panose="020B0604020202020204" pitchFamily="34" charset="0"/>
              </a:endParaRPr>
            </a:p>
          </p:txBody>
        </p:sp>
        <p:sp>
          <p:nvSpPr>
            <p:cNvPr id="126" name="Rectangle 125"/>
            <p:cNvSpPr/>
            <p:nvPr/>
          </p:nvSpPr>
          <p:spPr>
            <a:xfrm>
              <a:off x="4370896" y="2721643"/>
              <a:ext cx="1090359" cy="795334"/>
            </a:xfrm>
            <a:prstGeom prst="rect">
              <a:avLst/>
            </a:prstGeom>
          </p:spPr>
          <p:txBody>
            <a:bodyPr wrap="square">
              <a:spAutoFit/>
            </a:bodyPr>
            <a:lstStyle/>
            <a:p>
              <a:pPr marL="0" marR="0" lvl="0" indent="0" algn="ctr" defTabSz="672332" eaLnBrk="0" fontAlgn="base" latinLnBrk="0" hangingPunct="0">
                <a:lnSpc>
                  <a:spcPct val="100000"/>
                </a:lnSpc>
                <a:spcBef>
                  <a:spcPct val="0"/>
                </a:spcBef>
                <a:spcAft>
                  <a:spcPct val="0"/>
                </a:spcAft>
                <a:buClrTx/>
                <a:buSzTx/>
                <a:buFontTx/>
                <a:buNone/>
                <a:tabLst/>
                <a:defRPr/>
              </a:pPr>
              <a:r>
                <a:rPr kumimoji="0" lang="fr-FR" sz="1600" b="0" i="0" u="none" strike="noStrike" kern="0" cap="none" spc="0" normalizeH="0" baseline="0" noProof="0" dirty="0">
                  <a:ln>
                    <a:noFill/>
                  </a:ln>
                  <a:solidFill>
                    <a:prstClr val="white">
                      <a:alpha val="99000"/>
                    </a:prstClr>
                  </a:solidFill>
                  <a:effectLst/>
                  <a:uLnTx/>
                  <a:uFillTx/>
                  <a:latin typeface="Calibri" panose="020F0502020204030204" pitchFamily="34" charset="0"/>
                  <a:cs typeface="Arial" panose="020B0604020202020204" pitchFamily="34" charset="0"/>
                </a:rPr>
                <a:t>Disque OS</a:t>
              </a:r>
            </a:p>
          </p:txBody>
        </p:sp>
        <p:sp>
          <p:nvSpPr>
            <p:cNvPr id="127" name="Rectangle 126"/>
            <p:cNvSpPr/>
            <p:nvPr/>
          </p:nvSpPr>
          <p:spPr>
            <a:xfrm>
              <a:off x="4418402" y="1765878"/>
              <a:ext cx="1332662" cy="1130213"/>
            </a:xfrm>
            <a:prstGeom prst="rect">
              <a:avLst/>
            </a:prstGeom>
          </p:spPr>
          <p:txBody>
            <a:bodyPr wrap="square">
              <a:spAutoFit/>
            </a:bodyPr>
            <a:lstStyle/>
            <a:p>
              <a:pPr marL="0" marR="0" lvl="0" indent="0" defTabSz="672332" eaLnBrk="0" fontAlgn="base" latinLnBrk="0" hangingPunct="0">
                <a:lnSpc>
                  <a:spcPct val="100000"/>
                </a:lnSpc>
                <a:spcBef>
                  <a:spcPct val="0"/>
                </a:spcBef>
                <a:spcAft>
                  <a:spcPct val="0"/>
                </a:spcAft>
                <a:buClrTx/>
                <a:buSzTx/>
                <a:buFontTx/>
                <a:buNone/>
                <a:tabLst/>
                <a:defRPr/>
              </a:pPr>
              <a:r>
                <a:rPr kumimoji="0" lang="fr-FR" sz="1600" b="0" i="0" u="none" strike="noStrike" kern="0" cap="none" spc="0" normalizeH="0" baseline="0" noProof="0" dirty="0">
                  <a:ln>
                    <a:noFill/>
                  </a:ln>
                  <a:solidFill>
                    <a:prstClr val="white">
                      <a:alpha val="99000"/>
                    </a:prstClr>
                  </a:solidFill>
                  <a:effectLst/>
                  <a:uLnTx/>
                  <a:uFillTx/>
                  <a:latin typeface="Calibri" panose="020F0502020204030204" pitchFamily="34" charset="0"/>
                  <a:cs typeface="Arial" panose="020B0604020202020204" pitchFamily="34" charset="0"/>
                </a:rPr>
                <a:t>Disques de données</a:t>
              </a:r>
            </a:p>
          </p:txBody>
        </p:sp>
        <p:sp>
          <p:nvSpPr>
            <p:cNvPr id="128" name="Folded Corner 127"/>
            <p:cNvSpPr/>
            <p:nvPr/>
          </p:nvSpPr>
          <p:spPr bwMode="auto">
            <a:xfrm rot="10800000" flipV="1">
              <a:off x="3648062" y="1332216"/>
              <a:ext cx="808586" cy="538769"/>
            </a:xfrm>
            <a:prstGeom prst="foldedCorner">
              <a:avLst>
                <a:gd name="adj" fmla="val 32319"/>
              </a:avLst>
            </a:prstGeom>
            <a:noFill/>
            <a:ln w="25400" cap="flat" cmpd="sng" algn="ctr">
              <a:solidFill>
                <a:sysClr val="window" lastClr="FFFFFF"/>
              </a:solidFill>
              <a:prstDash val="solid"/>
              <a:headEnd type="none" w="med" len="med"/>
              <a:tailEnd type="none" w="med" len="med"/>
            </a:ln>
            <a:effectLst/>
          </p:spPr>
          <p:txBody>
            <a:bodyPr vert="horz" wrap="square" lIns="67229" tIns="33614" rIns="67229" bIns="33614" numCol="1" rtlCol="0" anchor="ctr" anchorCtr="0" compatLnSpc="1">
              <a:prstTxWarp prst="textNoShape">
                <a:avLst/>
              </a:prstTxWarp>
            </a:bodyPr>
            <a:lstStyle/>
            <a:p>
              <a:pPr marL="0" marR="0" lvl="0" indent="0" algn="ctr" defTabSz="895842" eaLnBrk="0" fontAlgn="base" latinLnBrk="0" hangingPunct="0">
                <a:lnSpc>
                  <a:spcPct val="100000"/>
                </a:lnSpc>
                <a:spcBef>
                  <a:spcPct val="0"/>
                </a:spcBef>
                <a:spcAft>
                  <a:spcPct val="0"/>
                </a:spcAft>
                <a:buClrTx/>
                <a:buSzTx/>
                <a:buFontTx/>
                <a:buNone/>
                <a:tabLst/>
                <a:defRPr/>
              </a:pPr>
              <a:r>
                <a:rPr kumimoji="0" lang="fr-FR" sz="1400" b="0" i="0" u="none" strike="noStrike" kern="0" cap="none" spc="0" normalizeH="0" baseline="0" noProof="0" dirty="0" smtClean="0">
                  <a:ln>
                    <a:noFill/>
                  </a:ln>
                  <a:solidFill>
                    <a:prstClr val="white"/>
                  </a:solidFill>
                  <a:effectLst/>
                  <a:uLnTx/>
                  <a:uFillTx/>
                  <a:latin typeface="Arial"/>
                  <a:ea typeface="+mn-ea"/>
                  <a:cs typeface="+mn-cs"/>
                </a:rPr>
                <a:t>VHD</a:t>
              </a:r>
            </a:p>
          </p:txBody>
        </p:sp>
        <p:pic>
          <p:nvPicPr>
            <p:cNvPr id="129" name="Picture 15"/>
            <p:cNvPicPr>
              <a:picLocks noChangeAspect="1" noChangeArrowheads="1"/>
            </p:cNvPicPr>
            <p:nvPr/>
          </p:nvPicPr>
          <p:blipFill>
            <a:blip r:embed="rId8">
              <a:biLevel thresh="2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305077" y="1331387"/>
              <a:ext cx="274526" cy="373248"/>
            </a:xfrm>
            <a:prstGeom prst="rect">
              <a:avLst/>
            </a:prstGeom>
            <a:noFill/>
            <a:ln>
              <a:noFill/>
            </a:ln>
            <a:extLst/>
          </p:spPr>
        </p:pic>
        <p:sp>
          <p:nvSpPr>
            <p:cNvPr id="130" name="Folded Corner 129"/>
            <p:cNvSpPr/>
            <p:nvPr/>
          </p:nvSpPr>
          <p:spPr bwMode="auto">
            <a:xfrm rot="10800000" flipV="1">
              <a:off x="3639780" y="2825821"/>
              <a:ext cx="808586" cy="538769"/>
            </a:xfrm>
            <a:prstGeom prst="foldedCorner">
              <a:avLst>
                <a:gd name="adj" fmla="val 32319"/>
              </a:avLst>
            </a:prstGeom>
            <a:noFill/>
            <a:ln w="25400" cap="flat" cmpd="sng" algn="ctr">
              <a:solidFill>
                <a:sysClr val="window" lastClr="FFFFFF"/>
              </a:solidFill>
              <a:prstDash val="solid"/>
              <a:headEnd type="none" w="med" len="med"/>
              <a:tailEnd type="none" w="med" len="med"/>
            </a:ln>
            <a:effectLst/>
          </p:spPr>
          <p:txBody>
            <a:bodyPr vert="horz" wrap="square" lIns="67229" tIns="33614" rIns="67229" bIns="33614" numCol="1" rtlCol="0" anchor="ctr" anchorCtr="0" compatLnSpc="1">
              <a:prstTxWarp prst="textNoShape">
                <a:avLst/>
              </a:prstTxWarp>
            </a:bodyPr>
            <a:lstStyle/>
            <a:p>
              <a:pPr marL="0" marR="0" lvl="0" indent="0" algn="ctr" defTabSz="895842" eaLnBrk="0" fontAlgn="base" latinLnBrk="0" hangingPunct="0">
                <a:lnSpc>
                  <a:spcPct val="100000"/>
                </a:lnSpc>
                <a:spcBef>
                  <a:spcPct val="0"/>
                </a:spcBef>
                <a:spcAft>
                  <a:spcPct val="0"/>
                </a:spcAft>
                <a:buClrTx/>
                <a:buSzTx/>
                <a:buFontTx/>
                <a:buNone/>
                <a:tabLst/>
                <a:defRPr/>
              </a:pPr>
              <a:r>
                <a:rPr kumimoji="0" lang="fr-FR" sz="1400" b="0" i="0" u="none" strike="noStrike" kern="0" cap="none" spc="0" normalizeH="0" baseline="0" noProof="0" dirty="0" smtClean="0">
                  <a:ln>
                    <a:noFill/>
                  </a:ln>
                  <a:solidFill>
                    <a:prstClr val="white"/>
                  </a:solidFill>
                  <a:effectLst/>
                  <a:uLnTx/>
                  <a:uFillTx/>
                  <a:latin typeface="Arial"/>
                  <a:ea typeface="+mn-ea"/>
                  <a:cs typeface="+mn-cs"/>
                </a:rPr>
                <a:t>VHD</a:t>
              </a:r>
            </a:p>
          </p:txBody>
        </p:sp>
        <p:pic>
          <p:nvPicPr>
            <p:cNvPr id="131" name="Picture 15"/>
            <p:cNvPicPr>
              <a:picLocks noChangeAspect="1" noChangeArrowheads="1"/>
            </p:cNvPicPr>
            <p:nvPr/>
          </p:nvPicPr>
          <p:blipFill>
            <a:blip r:embed="rId8">
              <a:biLevel thresh="2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305077" y="2758350"/>
              <a:ext cx="274526" cy="373248"/>
            </a:xfrm>
            <a:prstGeom prst="rect">
              <a:avLst/>
            </a:prstGeom>
            <a:noFill/>
            <a:ln>
              <a:noFill/>
            </a:ln>
            <a:extLst/>
          </p:spPr>
        </p:pic>
        <p:sp>
          <p:nvSpPr>
            <p:cNvPr id="132" name="Folded Corner 131"/>
            <p:cNvSpPr/>
            <p:nvPr/>
          </p:nvSpPr>
          <p:spPr bwMode="auto">
            <a:xfrm rot="10800000" flipV="1">
              <a:off x="3648062" y="2003817"/>
              <a:ext cx="808586" cy="538769"/>
            </a:xfrm>
            <a:prstGeom prst="foldedCorner">
              <a:avLst>
                <a:gd name="adj" fmla="val 32319"/>
              </a:avLst>
            </a:prstGeom>
            <a:noFill/>
            <a:ln w="25400" cap="flat" cmpd="sng" algn="ctr">
              <a:solidFill>
                <a:sysClr val="window" lastClr="FFFFFF"/>
              </a:solidFill>
              <a:prstDash val="solid"/>
              <a:headEnd type="none" w="med" len="med"/>
              <a:tailEnd type="none" w="med" len="med"/>
            </a:ln>
            <a:effectLst/>
          </p:spPr>
          <p:txBody>
            <a:bodyPr vert="horz" wrap="square" lIns="67229" tIns="33614" rIns="67229" bIns="33614" numCol="1" rtlCol="0" anchor="ctr" anchorCtr="0" compatLnSpc="1">
              <a:prstTxWarp prst="textNoShape">
                <a:avLst/>
              </a:prstTxWarp>
            </a:bodyPr>
            <a:lstStyle/>
            <a:p>
              <a:pPr marL="0" marR="0" lvl="0" indent="0" algn="ctr" defTabSz="895842" eaLnBrk="0" fontAlgn="base" latinLnBrk="0" hangingPunct="0">
                <a:lnSpc>
                  <a:spcPct val="100000"/>
                </a:lnSpc>
                <a:spcBef>
                  <a:spcPct val="0"/>
                </a:spcBef>
                <a:spcAft>
                  <a:spcPct val="0"/>
                </a:spcAft>
                <a:buClrTx/>
                <a:buSzTx/>
                <a:buFontTx/>
                <a:buNone/>
                <a:tabLst/>
                <a:defRPr/>
              </a:pPr>
              <a:r>
                <a:rPr kumimoji="0" lang="fr-FR" sz="1400" b="0" i="0" u="none" strike="noStrike" kern="0" cap="none" spc="0" normalizeH="0" baseline="0" noProof="0" dirty="0" smtClean="0">
                  <a:ln>
                    <a:noFill/>
                  </a:ln>
                  <a:solidFill>
                    <a:prstClr val="white"/>
                  </a:solidFill>
                  <a:effectLst/>
                  <a:uLnTx/>
                  <a:uFillTx/>
                  <a:latin typeface="Arial"/>
                  <a:ea typeface="+mn-ea"/>
                  <a:cs typeface="+mn-cs"/>
                </a:rPr>
                <a:t>VHD</a:t>
              </a:r>
            </a:p>
          </p:txBody>
        </p:sp>
        <p:pic>
          <p:nvPicPr>
            <p:cNvPr id="133" name="Picture 15"/>
            <p:cNvPicPr>
              <a:picLocks noChangeAspect="1" noChangeArrowheads="1"/>
            </p:cNvPicPr>
            <p:nvPr/>
          </p:nvPicPr>
          <p:blipFill>
            <a:blip r:embed="rId8">
              <a:biLevel thresh="2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3305077" y="2002988"/>
              <a:ext cx="274526" cy="373248"/>
            </a:xfrm>
            <a:prstGeom prst="rect">
              <a:avLst/>
            </a:prstGeom>
            <a:noFill/>
            <a:ln>
              <a:noFill/>
            </a:ln>
            <a:extLst/>
          </p:spPr>
        </p:pic>
        <p:sp>
          <p:nvSpPr>
            <p:cNvPr id="134" name="Left-Right Arrow 133"/>
            <p:cNvSpPr/>
            <p:nvPr/>
          </p:nvSpPr>
          <p:spPr>
            <a:xfrm>
              <a:off x="1875952" y="2225473"/>
              <a:ext cx="1389114" cy="199607"/>
            </a:xfrm>
            <a:prstGeom prst="leftRightArrow">
              <a:avLst/>
            </a:prstGeom>
            <a:solidFill>
              <a:srgbClr val="3397D3"/>
            </a:solidFill>
            <a:ln w="9525" cap="flat" cmpd="sng" algn="ctr">
              <a:noFill/>
              <a:prstDash val="solid"/>
            </a:ln>
            <a:effectLst/>
          </p:spPr>
          <p:txBody>
            <a:bodyPr rtlCol="0" anchor="b"/>
            <a:lstStyle/>
            <a:p>
              <a:pPr marL="0" marR="0" lvl="0" indent="0" algn="ctr" defTabSz="672332" eaLnBrk="0" fontAlgn="base" latinLnBrk="0" hangingPunct="0">
                <a:lnSpc>
                  <a:spcPct val="100000"/>
                </a:lnSpc>
                <a:spcBef>
                  <a:spcPct val="0"/>
                </a:spcBef>
                <a:spcAft>
                  <a:spcPct val="0"/>
                </a:spcAft>
                <a:buClrTx/>
                <a:buSzTx/>
                <a:buFontTx/>
                <a:buNone/>
                <a:tabLst/>
                <a:defRPr/>
              </a:pPr>
              <a:endParaRPr kumimoji="0" lang="fr-FR" sz="1000" b="1" i="0" u="none" strike="noStrike" kern="0" cap="none" spc="0" normalizeH="0" baseline="0" noProof="0" dirty="0">
                <a:ln>
                  <a:noFill/>
                </a:ln>
                <a:solidFill>
                  <a:srgbClr val="363535"/>
                </a:solidFill>
                <a:effectLst/>
                <a:uLnTx/>
                <a:uFillTx/>
                <a:latin typeface="Arial"/>
                <a:cs typeface="Arial" panose="020B0604020202020204" pitchFamily="34" charset="0"/>
              </a:endParaRPr>
            </a:p>
          </p:txBody>
        </p:sp>
      </p:grpSp>
      <p:cxnSp>
        <p:nvCxnSpPr>
          <p:cNvPr id="135" name="Straight Connector 134"/>
          <p:cNvCxnSpPr/>
          <p:nvPr/>
        </p:nvCxnSpPr>
        <p:spPr>
          <a:xfrm flipH="1">
            <a:off x="9973689" y="2579322"/>
            <a:ext cx="5920" cy="3887835"/>
          </a:xfrm>
          <a:prstGeom prst="line">
            <a:avLst/>
          </a:prstGeom>
          <a:noFill/>
          <a:ln w="9525" cap="flat" cmpd="sng" algn="ctr">
            <a:solidFill>
              <a:sysClr val="window" lastClr="FFFFFF"/>
            </a:solidFill>
            <a:prstDash val="solid"/>
            <a:headEnd type="none"/>
            <a:tailEnd type="none"/>
          </a:ln>
          <a:effectLst/>
        </p:spPr>
      </p:cxnSp>
      <p:sp>
        <p:nvSpPr>
          <p:cNvPr id="136" name="TextBox 135"/>
          <p:cNvSpPr txBox="1"/>
          <p:nvPr/>
        </p:nvSpPr>
        <p:spPr>
          <a:xfrm>
            <a:off x="4544155" y="2543782"/>
            <a:ext cx="1125287" cy="338554"/>
          </a:xfrm>
          <a:prstGeom prst="rect">
            <a:avLst/>
          </a:prstGeom>
          <a:solidFill>
            <a:srgbClr val="5C2D91">
              <a:alpha val="60000"/>
            </a:srgbClr>
          </a:solidFill>
          <a:ln>
            <a:solidFill>
              <a:sysClr val="window" lastClr="FFFFFF">
                <a:lumMod val="95000"/>
              </a:sysClr>
            </a:solidFill>
          </a:ln>
          <a:effectLst/>
        </p:spPr>
        <p:txBody>
          <a:bodyPr wrap="square">
            <a:spAutoFit/>
          </a:bodyPr>
          <a:lstStyle>
            <a:defPPr>
              <a:defRPr lang="en-US"/>
            </a:defPPr>
            <a:lvl1pPr marR="0" lvl="0" indent="0" algn="ctr" defTabSz="914400" eaLnBrk="0" fontAlgn="auto" hangingPunct="0">
              <a:lnSpc>
                <a:spcPct val="100000"/>
              </a:lnSpc>
              <a:spcBef>
                <a:spcPts val="0"/>
              </a:spcBef>
              <a:spcAft>
                <a:spcPts val="0"/>
              </a:spcAft>
              <a:buClrTx/>
              <a:buSzTx/>
              <a:buFontTx/>
              <a:buNone/>
              <a:tabLst/>
              <a:defRPr kumimoji="0" sz="1350" b="0" i="0" u="none" strike="noStrike" kern="0" cap="none" spc="0" normalizeH="0" baseline="0">
                <a:ln>
                  <a:noFill/>
                </a:ln>
                <a:solidFill>
                  <a:schemeClr val="bg1">
                    <a:lumMod val="95000"/>
                    <a:alpha val="99000"/>
                  </a:schemeClr>
                </a:solidFill>
                <a:effectLst/>
                <a:uLnTx/>
                <a:uFillTx/>
                <a:latin typeface="Calibri" panose="020F0502020204030204" pitchFamily="34" charset="0"/>
                <a:cs typeface="Arial" panose="020B0604020202020204" pitchFamily="34" charset="0"/>
              </a:defRPr>
            </a:lvl1pPr>
          </a:lstStyle>
          <a:p>
            <a:pPr marL="0" marR="0" lvl="0" indent="0" algn="r"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lumMod val="95000"/>
                    <a:alpha val="99000"/>
                  </a:prstClr>
                </a:solidFill>
                <a:effectLst/>
                <a:uLnTx/>
                <a:uFillTx/>
                <a:latin typeface="Calibri" panose="020F0502020204030204" pitchFamily="34" charset="0"/>
                <a:cs typeface="Arial" panose="020B0604020202020204" pitchFamily="34" charset="0"/>
              </a:rPr>
              <a:t>extensions</a:t>
            </a:r>
            <a:endParaRPr kumimoji="0" lang="fr-FR" sz="1600" b="0" i="0" u="none" strike="noStrike" kern="0" cap="none" spc="0" normalizeH="0" baseline="0" noProof="0" dirty="0" err="1">
              <a:ln>
                <a:noFill/>
              </a:ln>
              <a:solidFill>
                <a:prstClr val="white">
                  <a:lumMod val="95000"/>
                  <a:alpha val="99000"/>
                </a:prstClr>
              </a:solidFill>
              <a:effectLst/>
              <a:uLnTx/>
              <a:uFillTx/>
              <a:latin typeface="Calibri" panose="020F0502020204030204" pitchFamily="34" charset="0"/>
              <a:cs typeface="Arial" panose="020B0604020202020204" pitchFamily="34" charset="0"/>
            </a:endParaRPr>
          </a:p>
        </p:txBody>
      </p:sp>
      <p:sp>
        <p:nvSpPr>
          <p:cNvPr id="137" name="Can 136"/>
          <p:cNvSpPr/>
          <p:nvPr/>
        </p:nvSpPr>
        <p:spPr bwMode="auto">
          <a:xfrm rot="5400000">
            <a:off x="5397696" y="-2119191"/>
            <a:ext cx="264249" cy="7763150"/>
          </a:xfrm>
          <a:prstGeom prst="ca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endParaRPr kumimoji="0" lang="fr-FR" sz="2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Arial"/>
              <a:ea typeface="Segoe UI" pitchFamily="34" charset="0"/>
              <a:cs typeface="Segoe UI" pitchFamily="34" charset="0"/>
            </a:endParaRPr>
          </a:p>
        </p:txBody>
      </p:sp>
      <p:sp>
        <p:nvSpPr>
          <p:cNvPr id="138" name="Can 137"/>
          <p:cNvSpPr/>
          <p:nvPr/>
        </p:nvSpPr>
        <p:spPr bwMode="auto">
          <a:xfrm rot="10800000">
            <a:off x="6009634" y="1805117"/>
            <a:ext cx="155353" cy="552726"/>
          </a:xfrm>
          <a:prstGeom prst="ca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endParaRPr kumimoji="0" lang="fr-FR" sz="2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Arial"/>
              <a:ea typeface="Segoe UI" pitchFamily="34" charset="0"/>
              <a:cs typeface="Segoe UI" pitchFamily="34" charset="0"/>
            </a:endParaRPr>
          </a:p>
        </p:txBody>
      </p:sp>
      <p:sp>
        <p:nvSpPr>
          <p:cNvPr id="139" name="Rectangle 138"/>
          <p:cNvSpPr/>
          <p:nvPr/>
        </p:nvSpPr>
        <p:spPr>
          <a:xfrm>
            <a:off x="9450122" y="1351533"/>
            <a:ext cx="1265547" cy="1152332"/>
          </a:xfrm>
          <a:prstGeom prst="rect">
            <a:avLst/>
          </a:prstGeom>
          <a:solidFill>
            <a:srgbClr val="0072C6">
              <a:lumMod val="50000"/>
            </a:srgbClr>
          </a:solidFill>
          <a:ln w="9525" cap="flat" cmpd="sng" algn="ctr">
            <a:noFill/>
            <a:prstDash val="solid"/>
          </a:ln>
          <a:effectLst/>
        </p:spPr>
        <p:txBody>
          <a:bodyPr rtlCol="0" anchor="t"/>
          <a:lstStyle/>
          <a:p>
            <a:pPr marL="0" marR="0" lvl="0" indent="0" algn="ctr" defTabSz="672332"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alpha val="99000"/>
                  </a:prstClr>
                </a:solidFill>
                <a:effectLst/>
                <a:uLnTx/>
                <a:uFillTx/>
                <a:latin typeface="Arial"/>
                <a:ea typeface="+mn-ea"/>
                <a:cs typeface="+mn-cs"/>
              </a:rPr>
              <a:t>VPN</a:t>
            </a:r>
          </a:p>
          <a:p>
            <a:pPr marL="0" marR="0" lvl="0" indent="0" algn="ctr" defTabSz="672332"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alpha val="99000"/>
                  </a:prstClr>
                </a:solidFill>
                <a:effectLst/>
                <a:uLnTx/>
                <a:uFillTx/>
                <a:latin typeface="Arial"/>
                <a:ea typeface="+mn-ea"/>
                <a:cs typeface="+mn-cs"/>
              </a:rPr>
              <a:t>/ </a:t>
            </a:r>
          </a:p>
          <a:p>
            <a:pPr marL="0" marR="0" lvl="0" indent="0" algn="ctr" defTabSz="672332"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alpha val="99000"/>
                  </a:prstClr>
                </a:solidFill>
                <a:effectLst/>
                <a:uLnTx/>
                <a:uFillTx/>
                <a:latin typeface="Arial"/>
                <a:ea typeface="+mn-ea"/>
                <a:cs typeface="+mn-cs"/>
              </a:rPr>
              <a:t>Express Route</a:t>
            </a:r>
            <a:endParaRPr kumimoji="0" lang="fr-FR" sz="1400" b="0" i="0" u="none" strike="noStrike" kern="0" cap="none" spc="0" normalizeH="0" baseline="0" noProof="0" dirty="0">
              <a:ln>
                <a:noFill/>
              </a:ln>
              <a:solidFill>
                <a:prstClr val="white">
                  <a:alpha val="99000"/>
                </a:prstClr>
              </a:solidFill>
              <a:effectLst/>
              <a:uLnTx/>
              <a:uFillTx/>
              <a:latin typeface="Arial"/>
              <a:ea typeface="+mn-ea"/>
              <a:cs typeface="+mn-cs"/>
            </a:endParaRPr>
          </a:p>
        </p:txBody>
      </p:sp>
      <p:sp>
        <p:nvSpPr>
          <p:cNvPr id="140" name="Rectangle 139"/>
          <p:cNvSpPr/>
          <p:nvPr/>
        </p:nvSpPr>
        <p:spPr>
          <a:xfrm>
            <a:off x="343971" y="1404181"/>
            <a:ext cx="1265547" cy="2635243"/>
          </a:xfrm>
          <a:prstGeom prst="rect">
            <a:avLst/>
          </a:prstGeom>
          <a:solidFill>
            <a:srgbClr val="0072C6">
              <a:lumMod val="50000"/>
            </a:srgbClr>
          </a:solidFill>
          <a:ln w="9525" cap="flat" cmpd="sng" algn="ctr">
            <a:noFill/>
            <a:prstDash val="solid"/>
          </a:ln>
          <a:effectLst/>
        </p:spPr>
        <p:txBody>
          <a:bodyPr rtlCol="0" anchor="t"/>
          <a:lstStyle/>
          <a:p>
            <a:pPr marL="0" marR="0" lvl="0" indent="0" algn="ctr" defTabSz="672332"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alpha val="99000"/>
                  </a:prstClr>
                </a:solidFill>
                <a:effectLst/>
                <a:uLnTx/>
                <a:uFillTx/>
                <a:latin typeface="Arial"/>
                <a:ea typeface="+mn-ea"/>
                <a:cs typeface="+mn-cs"/>
              </a:rPr>
              <a:t>Pare-feu,</a:t>
            </a:r>
          </a:p>
          <a:p>
            <a:pPr marL="0" marR="0" lvl="0" indent="0" algn="ctr" defTabSz="672332"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alpha val="99000"/>
                  </a:prstClr>
                </a:solidFill>
                <a:effectLst/>
                <a:uLnTx/>
                <a:uFillTx/>
                <a:latin typeface="Arial"/>
                <a:ea typeface="+mn-ea"/>
                <a:cs typeface="+mn-cs"/>
              </a:rPr>
              <a:t>Load Balancer</a:t>
            </a:r>
          </a:p>
          <a:p>
            <a:pPr marL="0" marR="0" lvl="0" indent="0" algn="ctr" defTabSz="672332"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alpha val="99000"/>
                  </a:prstClr>
                </a:solidFill>
                <a:effectLst/>
                <a:uLnTx/>
                <a:uFillTx/>
                <a:latin typeface="Arial"/>
                <a:ea typeface="+mn-ea"/>
                <a:cs typeface="+mn-cs"/>
              </a:rPr>
              <a:t>Azure</a:t>
            </a:r>
          </a:p>
          <a:p>
            <a:pPr marL="0" marR="0" lvl="0" indent="0" algn="ctr" defTabSz="672332" eaLnBrk="0" fontAlgn="base" latinLnBrk="0" hangingPunct="0">
              <a:lnSpc>
                <a:spcPct val="100000"/>
              </a:lnSpc>
              <a:spcBef>
                <a:spcPct val="0"/>
              </a:spcBef>
              <a:spcAft>
                <a:spcPct val="0"/>
              </a:spcAft>
              <a:buClrTx/>
              <a:buSzTx/>
              <a:buFontTx/>
              <a:buNone/>
              <a:tabLst/>
              <a:defRPr/>
            </a:pPr>
            <a:endParaRPr kumimoji="0" lang="fr-FR" sz="1400" b="0" i="0" u="none" strike="noStrike" kern="0" cap="none" spc="0" normalizeH="0" baseline="0" noProof="0" dirty="0">
              <a:ln>
                <a:noFill/>
              </a:ln>
              <a:solidFill>
                <a:prstClr val="white">
                  <a:alpha val="99000"/>
                </a:prstClr>
              </a:solidFill>
              <a:effectLst/>
              <a:uLnTx/>
              <a:uFillTx/>
              <a:latin typeface="Arial"/>
              <a:ea typeface="+mn-ea"/>
              <a:cs typeface="+mn-cs"/>
            </a:endParaRPr>
          </a:p>
        </p:txBody>
      </p:sp>
      <p:sp>
        <p:nvSpPr>
          <p:cNvPr id="141" name="TextBox 140"/>
          <p:cNvSpPr txBox="1"/>
          <p:nvPr/>
        </p:nvSpPr>
        <p:spPr>
          <a:xfrm>
            <a:off x="452512" y="2069357"/>
            <a:ext cx="1015663" cy="1868907"/>
          </a:xfrm>
          <a:prstGeom prst="rect">
            <a:avLst/>
          </a:prstGeom>
          <a:effectLst/>
        </p:spPr>
        <p:txBody>
          <a:bodyPr vert="vert270" wrap="square">
            <a:spAutoFit/>
          </a:bodyPr>
          <a:lstStyle>
            <a:defPPr>
              <a:defRPr lang="en-US"/>
            </a:defPPr>
            <a:lvl1pPr marR="0" lvl="0" indent="0" algn="ctr" defTabSz="914400" eaLnBrk="0" fontAlgn="auto" hangingPunct="0">
              <a:lnSpc>
                <a:spcPct val="100000"/>
              </a:lnSpc>
              <a:spcBef>
                <a:spcPts val="0"/>
              </a:spcBef>
              <a:spcAft>
                <a:spcPts val="0"/>
              </a:spcAft>
              <a:buClrTx/>
              <a:buSzTx/>
              <a:buFontTx/>
              <a:buNone/>
              <a:tabLst/>
              <a:defRPr kumimoji="0" sz="1350" b="0" i="0" u="none" strike="noStrike" kern="0" cap="none" spc="0" normalizeH="0" baseline="0">
                <a:ln>
                  <a:noFill/>
                </a:ln>
                <a:solidFill>
                  <a:schemeClr val="bg1">
                    <a:lumMod val="95000"/>
                    <a:alpha val="99000"/>
                  </a:schemeClr>
                </a:solidFill>
                <a:effectLst/>
                <a:uLnTx/>
                <a:uFillTx/>
                <a:latin typeface="Calibri" panose="020F0502020204030204" pitchFamily="34" charset="0"/>
                <a:cs typeface="Arial" panose="020B0604020202020204" pitchFamily="34" charset="0"/>
              </a:defRPr>
            </a:lvl1p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lumMod val="95000"/>
                    <a:alpha val="99000"/>
                  </a:prstClr>
                </a:solidFill>
                <a:effectLst/>
                <a:uLnTx/>
                <a:uFillTx/>
                <a:latin typeface="Calibri" panose="020F0502020204030204" pitchFamily="34" charset="0"/>
                <a:cs typeface="Arial" panose="020B0604020202020204" pitchFamily="34" charset="0"/>
              </a:rPr>
              <a:t>&lt;nom de </a:t>
            </a:r>
            <a:r>
              <a:rPr kumimoji="0" lang="en-US" sz="1800" b="0" i="0" u="none" strike="noStrike" kern="0" cap="none" spc="0" normalizeH="0" baseline="0" noProof="0" dirty="0" err="1">
                <a:ln>
                  <a:noFill/>
                </a:ln>
                <a:solidFill>
                  <a:prstClr val="white">
                    <a:lumMod val="95000"/>
                    <a:alpha val="99000"/>
                  </a:prstClr>
                </a:solidFill>
                <a:effectLst/>
                <a:uLnTx/>
                <a:uFillTx/>
                <a:latin typeface="Calibri" panose="020F0502020204030204" pitchFamily="34" charset="0"/>
                <a:cs typeface="Arial" panose="020B0604020202020204" pitchFamily="34" charset="0"/>
              </a:rPr>
              <a:t>domaine</a:t>
            </a:r>
            <a:r>
              <a:rPr kumimoji="0" lang="en-US" sz="1800" b="0" i="0" u="none" strike="noStrike" kern="0" cap="none" spc="0" normalizeH="0" baseline="0" noProof="0" dirty="0">
                <a:ln>
                  <a:noFill/>
                </a:ln>
                <a:solidFill>
                  <a:prstClr val="white">
                    <a:lumMod val="95000"/>
                    <a:alpha val="99000"/>
                  </a:prstClr>
                </a:solidFill>
                <a:effectLst/>
                <a:uLnTx/>
                <a:uFillTx/>
                <a:latin typeface="Calibri" panose="020F0502020204030204" pitchFamily="34" charset="0"/>
                <a:cs typeface="Arial" panose="020B0604020202020204" pitchFamily="34" charset="0"/>
              </a:rPr>
              <a:t>&gt;</a:t>
            </a:r>
            <a:br>
              <a:rPr kumimoji="0" lang="en-US" sz="1800" b="0" i="0" u="none" strike="noStrike" kern="0" cap="none" spc="0" normalizeH="0" baseline="0" noProof="0" dirty="0">
                <a:ln>
                  <a:noFill/>
                </a:ln>
                <a:solidFill>
                  <a:prstClr val="white">
                    <a:lumMod val="95000"/>
                    <a:alpha val="99000"/>
                  </a:prstClr>
                </a:solidFill>
                <a:effectLst/>
                <a:uLnTx/>
                <a:uFillTx/>
                <a:latin typeface="Calibri" panose="020F0502020204030204" pitchFamily="34" charset="0"/>
                <a:cs typeface="Arial" panose="020B0604020202020204" pitchFamily="34" charset="0"/>
              </a:rPr>
            </a:br>
            <a:r>
              <a:rPr kumimoji="0" lang="en-US" sz="1800" b="0" i="0" u="none" strike="noStrike" kern="0" cap="none" spc="0" normalizeH="0" baseline="0" noProof="0" dirty="0">
                <a:ln>
                  <a:noFill/>
                </a:ln>
                <a:solidFill>
                  <a:prstClr val="white">
                    <a:lumMod val="95000"/>
                    <a:alpha val="99000"/>
                  </a:prstClr>
                </a:solidFill>
                <a:effectLst/>
                <a:uLnTx/>
                <a:uFillTx/>
                <a:latin typeface="Calibri" panose="020F0502020204030204" pitchFamily="34" charset="0"/>
                <a:cs typeface="Arial" panose="020B0604020202020204" pitchFamily="34" charset="0"/>
              </a:rPr>
              <a:t>.cloudapp.net</a:t>
            </a:r>
            <a:endParaRPr kumimoji="0" lang="fr-FR" sz="1800" b="0" i="0" u="none" strike="noStrike" kern="0" cap="none" spc="0" normalizeH="0" baseline="0" noProof="0" dirty="0" err="1">
              <a:ln>
                <a:noFill/>
              </a:ln>
              <a:solidFill>
                <a:prstClr val="white">
                  <a:lumMod val="95000"/>
                  <a:alpha val="99000"/>
                </a:prstClr>
              </a:solidFill>
              <a:effectLst/>
              <a:uLnTx/>
              <a:uFillTx/>
              <a:latin typeface="Calibri" panose="020F0502020204030204" pitchFamily="34" charset="0"/>
              <a:cs typeface="Arial" panose="020B0604020202020204" pitchFamily="34" charset="0"/>
            </a:endParaRPr>
          </a:p>
        </p:txBody>
      </p:sp>
      <p:sp>
        <p:nvSpPr>
          <p:cNvPr id="142" name="TextBox 141"/>
          <p:cNvSpPr txBox="1"/>
          <p:nvPr/>
        </p:nvSpPr>
        <p:spPr>
          <a:xfrm>
            <a:off x="1121799" y="2113679"/>
            <a:ext cx="461665" cy="1868907"/>
          </a:xfrm>
          <a:prstGeom prst="rect">
            <a:avLst/>
          </a:prstGeom>
          <a:effectLst/>
        </p:spPr>
        <p:txBody>
          <a:bodyPr vert="vert270" wrap="square">
            <a:spAutoFit/>
          </a:bodyPr>
          <a:lstStyle>
            <a:defPPr>
              <a:defRPr lang="en-US"/>
            </a:defPPr>
            <a:lvl1pPr marR="0" lvl="0" indent="0" algn="ctr" defTabSz="914400" eaLnBrk="0" fontAlgn="auto" hangingPunct="0">
              <a:lnSpc>
                <a:spcPct val="100000"/>
              </a:lnSpc>
              <a:spcBef>
                <a:spcPts val="0"/>
              </a:spcBef>
              <a:spcAft>
                <a:spcPts val="0"/>
              </a:spcAft>
              <a:buClrTx/>
              <a:buSzTx/>
              <a:buFontTx/>
              <a:buNone/>
              <a:tabLst/>
              <a:defRPr kumimoji="0" sz="1350" b="0" i="0" u="none" strike="noStrike" kern="0" cap="none" spc="0" normalizeH="0" baseline="0">
                <a:ln>
                  <a:noFill/>
                </a:ln>
                <a:solidFill>
                  <a:schemeClr val="bg1">
                    <a:lumMod val="95000"/>
                    <a:alpha val="99000"/>
                  </a:schemeClr>
                </a:solidFill>
                <a:effectLst/>
                <a:uLnTx/>
                <a:uFillTx/>
                <a:latin typeface="Calibri" panose="020F0502020204030204" pitchFamily="34" charset="0"/>
                <a:cs typeface="Arial" panose="020B0604020202020204" pitchFamily="34" charset="0"/>
              </a:defRPr>
            </a:lvl1p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lumMod val="95000"/>
                    <a:alpha val="99000"/>
                  </a:prstClr>
                </a:solidFill>
                <a:effectLst/>
                <a:uLnTx/>
                <a:uFillTx/>
                <a:latin typeface="Calibri" panose="020F0502020204030204" pitchFamily="34" charset="0"/>
                <a:cs typeface="Arial" panose="020B0604020202020204" pitchFamily="34" charset="0"/>
              </a:rPr>
              <a:t>@IP </a:t>
            </a:r>
            <a:r>
              <a:rPr kumimoji="0" lang="en-US" sz="1800" b="0" i="0" u="none" strike="noStrike" kern="0" cap="none" spc="0" normalizeH="0" baseline="0" noProof="0" dirty="0" err="1">
                <a:ln>
                  <a:noFill/>
                </a:ln>
                <a:solidFill>
                  <a:prstClr val="white">
                    <a:lumMod val="95000"/>
                    <a:alpha val="99000"/>
                  </a:prstClr>
                </a:solidFill>
                <a:effectLst/>
                <a:uLnTx/>
                <a:uFillTx/>
                <a:latin typeface="Calibri" panose="020F0502020204030204" pitchFamily="34" charset="0"/>
                <a:cs typeface="Arial" panose="020B0604020202020204" pitchFamily="34" charset="0"/>
              </a:rPr>
              <a:t>publique</a:t>
            </a:r>
            <a:endParaRPr kumimoji="0" lang="fr-FR" sz="1800" b="0" i="0" u="none" strike="noStrike" kern="0" cap="none" spc="0" normalizeH="0" baseline="0" noProof="0" dirty="0" err="1">
              <a:ln>
                <a:noFill/>
              </a:ln>
              <a:solidFill>
                <a:prstClr val="white">
                  <a:lumMod val="95000"/>
                  <a:alpha val="99000"/>
                </a:prstClr>
              </a:solidFill>
              <a:effectLst/>
              <a:uLnTx/>
              <a:uFillTx/>
              <a:latin typeface="Calibri" panose="020F0502020204030204" pitchFamily="34" charset="0"/>
              <a:cs typeface="Arial" panose="020B0604020202020204" pitchFamily="34" charset="0"/>
            </a:endParaRPr>
          </a:p>
        </p:txBody>
      </p:sp>
      <p:sp>
        <p:nvSpPr>
          <p:cNvPr id="143" name="Rectangle 142"/>
          <p:cNvSpPr/>
          <p:nvPr/>
        </p:nvSpPr>
        <p:spPr>
          <a:xfrm>
            <a:off x="10841819" y="1746573"/>
            <a:ext cx="1265547" cy="632677"/>
          </a:xfrm>
          <a:prstGeom prst="rect">
            <a:avLst/>
          </a:prstGeom>
          <a:solidFill>
            <a:srgbClr val="0072C6">
              <a:lumMod val="75000"/>
            </a:srgbClr>
          </a:solidFill>
          <a:ln w="9525" cap="flat" cmpd="sng" algn="ctr">
            <a:noFill/>
            <a:prstDash val="solid"/>
          </a:ln>
          <a:effectLst/>
        </p:spPr>
        <p:txBody>
          <a:bodyPr rtlCol="0" anchor="ctr"/>
          <a:lstStyle/>
          <a:p>
            <a:pPr marL="0" marR="0" lvl="0" indent="0" algn="ctr" defTabSz="672332"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alpha val="99000"/>
                  </a:prstClr>
                </a:solidFill>
                <a:effectLst/>
                <a:uLnTx/>
                <a:uFillTx/>
                <a:latin typeface="Arial"/>
                <a:ea typeface="+mn-ea"/>
                <a:cs typeface="+mn-cs"/>
              </a:rPr>
              <a:t>Datacenter à </a:t>
            </a:r>
            <a:r>
              <a:rPr kumimoji="0" lang="en-US" sz="1400" b="0" i="0" u="none" strike="noStrike" kern="0" cap="none" spc="0" normalizeH="0" baseline="0" noProof="0" dirty="0" err="1">
                <a:ln>
                  <a:noFill/>
                </a:ln>
                <a:solidFill>
                  <a:prstClr val="white">
                    <a:alpha val="99000"/>
                  </a:prstClr>
                </a:solidFill>
                <a:effectLst/>
                <a:uLnTx/>
                <a:uFillTx/>
                <a:latin typeface="Arial"/>
                <a:ea typeface="+mn-ea"/>
                <a:cs typeface="+mn-cs"/>
              </a:rPr>
              <a:t>demeure</a:t>
            </a:r>
            <a:endParaRPr kumimoji="0" lang="fr-FR" sz="1400" b="0" i="0" u="none" strike="noStrike" kern="0" cap="none" spc="0" normalizeH="0" baseline="0" noProof="0" dirty="0">
              <a:ln>
                <a:noFill/>
              </a:ln>
              <a:solidFill>
                <a:prstClr val="white">
                  <a:alpha val="99000"/>
                </a:prstClr>
              </a:solidFill>
              <a:effectLst/>
              <a:uLnTx/>
              <a:uFillTx/>
              <a:latin typeface="Arial"/>
              <a:ea typeface="+mn-ea"/>
              <a:cs typeface="+mn-cs"/>
            </a:endParaRPr>
          </a:p>
        </p:txBody>
      </p:sp>
      <p:sp>
        <p:nvSpPr>
          <p:cNvPr id="144" name="Rectangle 143"/>
          <p:cNvSpPr/>
          <p:nvPr/>
        </p:nvSpPr>
        <p:spPr>
          <a:xfrm>
            <a:off x="10841819" y="2516091"/>
            <a:ext cx="1265547" cy="632677"/>
          </a:xfrm>
          <a:prstGeom prst="rect">
            <a:avLst/>
          </a:prstGeom>
          <a:solidFill>
            <a:srgbClr val="0072C6">
              <a:lumMod val="75000"/>
            </a:srgbClr>
          </a:solidFill>
          <a:ln w="9525" cap="flat" cmpd="sng" algn="ctr">
            <a:noFill/>
            <a:prstDash val="solid"/>
          </a:ln>
          <a:effectLst/>
        </p:spPr>
        <p:txBody>
          <a:bodyPr rtlCol="0" anchor="ctr"/>
          <a:lstStyle/>
          <a:p>
            <a:pPr marL="0" marR="0" lvl="0" indent="0" algn="ctr" defTabSz="672332"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prstClr val="white">
                    <a:alpha val="99000"/>
                  </a:prstClr>
                </a:solidFill>
                <a:effectLst/>
                <a:uLnTx/>
                <a:uFillTx/>
                <a:latin typeface="Arial"/>
                <a:ea typeface="+mn-ea"/>
                <a:cs typeface="+mn-cs"/>
              </a:rPr>
              <a:t>Autre</a:t>
            </a:r>
            <a:r>
              <a:rPr kumimoji="0" lang="en-US" sz="1400" b="0" i="0" u="none" strike="noStrike" kern="0" cap="none" spc="0" normalizeH="0" baseline="0" noProof="0" dirty="0">
                <a:ln>
                  <a:noFill/>
                </a:ln>
                <a:solidFill>
                  <a:prstClr val="white">
                    <a:alpha val="99000"/>
                  </a:prstClr>
                </a:solidFill>
                <a:effectLst/>
                <a:uLnTx/>
                <a:uFillTx/>
                <a:latin typeface="Arial"/>
                <a:ea typeface="+mn-ea"/>
                <a:cs typeface="+mn-cs"/>
              </a:rPr>
              <a:t> datacenter Azure</a:t>
            </a:r>
            <a:endParaRPr kumimoji="0" lang="fr-FR" sz="1400" b="0" i="0" u="none" strike="noStrike" kern="0" cap="none" spc="0" normalizeH="0" baseline="0" noProof="0" dirty="0">
              <a:ln>
                <a:noFill/>
              </a:ln>
              <a:solidFill>
                <a:prstClr val="white">
                  <a:alpha val="99000"/>
                </a:prstClr>
              </a:solidFill>
              <a:effectLst/>
              <a:uLnTx/>
              <a:uFillTx/>
              <a:latin typeface="Arial"/>
              <a:ea typeface="+mn-ea"/>
              <a:cs typeface="+mn-cs"/>
            </a:endParaRPr>
          </a:p>
        </p:txBody>
      </p:sp>
      <p:sp>
        <p:nvSpPr>
          <p:cNvPr id="145" name="Rectangle 144"/>
          <p:cNvSpPr/>
          <p:nvPr/>
        </p:nvSpPr>
        <p:spPr>
          <a:xfrm>
            <a:off x="10841819" y="971042"/>
            <a:ext cx="1265547" cy="632677"/>
          </a:xfrm>
          <a:prstGeom prst="rect">
            <a:avLst/>
          </a:prstGeom>
          <a:solidFill>
            <a:srgbClr val="0072C6">
              <a:lumMod val="75000"/>
            </a:srgbClr>
          </a:solidFill>
          <a:ln w="9525" cap="flat" cmpd="sng" algn="ctr">
            <a:noFill/>
            <a:prstDash val="solid"/>
          </a:ln>
          <a:effectLst/>
        </p:spPr>
        <p:txBody>
          <a:bodyPr rtlCol="0" anchor="ctr"/>
          <a:lstStyle/>
          <a:p>
            <a:pPr marL="0" marR="0" lvl="0" indent="0" algn="ctr" defTabSz="672332"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prstClr val="white">
                    <a:alpha val="99000"/>
                  </a:prstClr>
                </a:solidFill>
                <a:effectLst/>
                <a:uLnTx/>
                <a:uFillTx/>
                <a:latin typeface="Arial"/>
                <a:ea typeface="+mn-ea"/>
                <a:cs typeface="+mn-cs"/>
              </a:rPr>
              <a:t>Postes</a:t>
            </a:r>
            <a:r>
              <a:rPr kumimoji="0" lang="en-US" sz="1400" b="0" i="0" u="none" strike="noStrike" kern="0" cap="none" spc="0" normalizeH="0" baseline="0" noProof="0" dirty="0">
                <a:ln>
                  <a:noFill/>
                </a:ln>
                <a:solidFill>
                  <a:prstClr val="white">
                    <a:alpha val="99000"/>
                  </a:prstClr>
                </a:solidFill>
                <a:effectLst/>
                <a:uLnTx/>
                <a:uFillTx/>
                <a:latin typeface="Arial"/>
                <a:ea typeface="+mn-ea"/>
                <a:cs typeface="+mn-cs"/>
              </a:rPr>
              <a:t> client</a:t>
            </a:r>
            <a:endParaRPr kumimoji="0" lang="fr-FR" sz="1400" b="0" i="0" u="none" strike="noStrike" kern="0" cap="none" spc="0" normalizeH="0" baseline="0" noProof="0" dirty="0">
              <a:ln>
                <a:noFill/>
              </a:ln>
              <a:solidFill>
                <a:prstClr val="white">
                  <a:alpha val="99000"/>
                </a:prstClr>
              </a:solidFill>
              <a:effectLst/>
              <a:uLnTx/>
              <a:uFillTx/>
              <a:latin typeface="Arial"/>
              <a:ea typeface="+mn-ea"/>
              <a:cs typeface="+mn-cs"/>
            </a:endParaRPr>
          </a:p>
        </p:txBody>
      </p:sp>
      <p:sp>
        <p:nvSpPr>
          <p:cNvPr id="146" name="Rectangle 145"/>
          <p:cNvSpPr/>
          <p:nvPr/>
        </p:nvSpPr>
        <p:spPr>
          <a:xfrm>
            <a:off x="2773965" y="2255196"/>
            <a:ext cx="1265547" cy="632677"/>
          </a:xfrm>
          <a:prstGeom prst="rect">
            <a:avLst/>
          </a:prstGeom>
          <a:solidFill>
            <a:srgbClr val="0072C6"/>
          </a:solidFill>
          <a:ln w="9525" cap="flat" cmpd="sng" algn="ctr">
            <a:noFill/>
            <a:prstDash val="solid"/>
          </a:ln>
          <a:effectLst/>
        </p:spPr>
        <p:txBody>
          <a:bodyPr rtlCol="0" anchor="ctr"/>
          <a:lstStyle/>
          <a:p>
            <a:pPr marL="0" marR="0" lvl="0" indent="0" algn="ctr" defTabSz="672332"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prstClr val="white">
                    <a:alpha val="99000"/>
                  </a:prstClr>
                </a:solidFill>
                <a:effectLst/>
                <a:uLnTx/>
                <a:uFillTx/>
                <a:latin typeface="Arial"/>
                <a:ea typeface="+mn-ea"/>
                <a:cs typeface="+mn-cs"/>
              </a:rPr>
              <a:t>Autre</a:t>
            </a:r>
            <a:r>
              <a:rPr kumimoji="0" lang="en-US" sz="1400" b="0" i="0" u="none" strike="noStrike" kern="0" cap="none" spc="0" normalizeH="0" baseline="0" noProof="0" dirty="0">
                <a:ln>
                  <a:noFill/>
                </a:ln>
                <a:solidFill>
                  <a:prstClr val="white">
                    <a:alpha val="99000"/>
                  </a:prstClr>
                </a:solidFill>
                <a:effectLst/>
                <a:uLnTx/>
                <a:uFillTx/>
                <a:latin typeface="Arial"/>
                <a:ea typeface="+mn-ea"/>
                <a:cs typeface="+mn-cs"/>
              </a:rPr>
              <a:t> VM Azure</a:t>
            </a:r>
            <a:endParaRPr kumimoji="0" lang="fr-FR" sz="1400" b="0" i="0" u="none" strike="noStrike" kern="0" cap="none" spc="0" normalizeH="0" baseline="0" noProof="0" dirty="0">
              <a:ln>
                <a:noFill/>
              </a:ln>
              <a:solidFill>
                <a:prstClr val="white">
                  <a:alpha val="99000"/>
                </a:prstClr>
              </a:solidFill>
              <a:effectLst/>
              <a:uLnTx/>
              <a:uFillTx/>
              <a:latin typeface="Arial"/>
              <a:ea typeface="+mn-ea"/>
              <a:cs typeface="+mn-cs"/>
            </a:endParaRPr>
          </a:p>
        </p:txBody>
      </p:sp>
      <p:sp>
        <p:nvSpPr>
          <p:cNvPr id="147" name="Can 146"/>
          <p:cNvSpPr/>
          <p:nvPr/>
        </p:nvSpPr>
        <p:spPr bwMode="auto">
          <a:xfrm rot="10800000">
            <a:off x="3330307" y="1826134"/>
            <a:ext cx="152865" cy="470906"/>
          </a:xfrm>
          <a:prstGeom prst="ca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916" eaLnBrk="1" fontAlgn="base" latinLnBrk="0" hangingPunct="1">
              <a:lnSpc>
                <a:spcPct val="90000"/>
              </a:lnSpc>
              <a:spcBef>
                <a:spcPct val="0"/>
              </a:spcBef>
              <a:spcAft>
                <a:spcPct val="0"/>
              </a:spcAft>
              <a:buClrTx/>
              <a:buSzTx/>
              <a:buFontTx/>
              <a:buNone/>
              <a:tabLst/>
              <a:defRPr/>
            </a:pPr>
            <a:endParaRPr kumimoji="0" lang="fr-FR" sz="2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Arial"/>
              <a:ea typeface="Segoe UI" pitchFamily="34" charset="0"/>
              <a:cs typeface="Segoe UI" pitchFamily="34" charset="0"/>
            </a:endParaRPr>
          </a:p>
        </p:txBody>
      </p:sp>
      <p:sp>
        <p:nvSpPr>
          <p:cNvPr id="148" name="TextBox 147"/>
          <p:cNvSpPr txBox="1"/>
          <p:nvPr/>
        </p:nvSpPr>
        <p:spPr>
          <a:xfrm rot="5400000">
            <a:off x="5908870" y="1848012"/>
            <a:ext cx="430887" cy="1163603"/>
          </a:xfrm>
          <a:prstGeom prst="rect">
            <a:avLst/>
          </a:prstGeom>
          <a:effectLst/>
        </p:spPr>
        <p:txBody>
          <a:bodyPr vert="vert270" wrap="square">
            <a:spAutoFit/>
          </a:bodyPr>
          <a:lstStyle>
            <a:defPPr>
              <a:defRPr lang="en-US"/>
            </a:defPPr>
            <a:lvl1pPr marR="0" lvl="0" indent="0" algn="ctr" defTabSz="914400" eaLnBrk="0" fontAlgn="auto" hangingPunct="0">
              <a:lnSpc>
                <a:spcPct val="100000"/>
              </a:lnSpc>
              <a:spcBef>
                <a:spcPts val="0"/>
              </a:spcBef>
              <a:spcAft>
                <a:spcPts val="0"/>
              </a:spcAft>
              <a:buClrTx/>
              <a:buSzTx/>
              <a:buFontTx/>
              <a:buNone/>
              <a:tabLst/>
              <a:defRPr kumimoji="0" sz="1350" b="0" i="0" u="none" strike="noStrike" kern="0" cap="none" spc="0" normalizeH="0" baseline="0">
                <a:ln>
                  <a:noFill/>
                </a:ln>
                <a:solidFill>
                  <a:schemeClr val="bg1">
                    <a:lumMod val="95000"/>
                    <a:alpha val="99000"/>
                  </a:schemeClr>
                </a:solidFill>
                <a:effectLst/>
                <a:uLnTx/>
                <a:uFillTx/>
                <a:latin typeface="Calibri" panose="020F0502020204030204" pitchFamily="34" charset="0"/>
                <a:cs typeface="Arial" panose="020B0604020202020204" pitchFamily="34" charset="0"/>
              </a:defRPr>
            </a:lvl1p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lumMod val="95000"/>
                    <a:alpha val="99000"/>
                  </a:prstClr>
                </a:solidFill>
                <a:effectLst/>
                <a:uLnTx/>
                <a:uFillTx/>
                <a:latin typeface="Calibri" panose="020F0502020204030204" pitchFamily="34" charset="0"/>
                <a:cs typeface="Arial" panose="020B0604020202020204" pitchFamily="34" charset="0"/>
              </a:rPr>
              <a:t>@IP </a:t>
            </a:r>
            <a:r>
              <a:rPr kumimoji="0" lang="en-US" sz="1600" b="0" i="0" u="none" strike="noStrike" kern="0" cap="none" spc="0" normalizeH="0" baseline="0" noProof="0" dirty="0" err="1">
                <a:ln>
                  <a:noFill/>
                </a:ln>
                <a:solidFill>
                  <a:prstClr val="white">
                    <a:lumMod val="95000"/>
                    <a:alpha val="99000"/>
                  </a:prstClr>
                </a:solidFill>
                <a:effectLst/>
                <a:uLnTx/>
                <a:uFillTx/>
                <a:latin typeface="Calibri" panose="020F0502020204030204" pitchFamily="34" charset="0"/>
                <a:cs typeface="Arial" panose="020B0604020202020204" pitchFamily="34" charset="0"/>
              </a:rPr>
              <a:t>privée</a:t>
            </a:r>
            <a:endParaRPr kumimoji="0" lang="fr-FR" sz="1600" b="0" i="0" u="none" strike="noStrike" kern="0" cap="none" spc="0" normalizeH="0" baseline="0" noProof="0" dirty="0" err="1">
              <a:ln>
                <a:noFill/>
              </a:ln>
              <a:solidFill>
                <a:prstClr val="white">
                  <a:lumMod val="95000"/>
                  <a:alpha val="99000"/>
                </a:prstClr>
              </a:solidFill>
              <a:effectLst/>
              <a:uLnTx/>
              <a:uFillTx/>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41741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P spid="107" grpId="0"/>
      <p:bldP spid="108" grpId="0"/>
      <p:bldP spid="109" grpId="0"/>
      <p:bldP spid="113" grpId="0" animBg="1"/>
      <p:bldP spid="118" grpId="0" animBg="1"/>
      <p:bldP spid="119" grpId="0"/>
      <p:bldP spid="136" grpId="0" animBg="1"/>
      <p:bldP spid="137" grpId="0" animBg="1"/>
      <p:bldP spid="138" grpId="0" animBg="1"/>
      <p:bldP spid="139" grpId="0" animBg="1"/>
      <p:bldP spid="140" grpId="0" animBg="1"/>
      <p:bldP spid="143" grpId="0" animBg="1"/>
      <p:bldP spid="144" grpId="0" animBg="1"/>
      <p:bldP spid="145" grpId="0" animBg="1"/>
      <p:bldP spid="146" grpId="0" animBg="1"/>
      <p:bldP spid="147" grpId="0" animBg="1"/>
      <p:bldP spid="1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80901" y="1888670"/>
            <a:ext cx="11427023" cy="3727027"/>
          </a:xfrm>
          <a:prstGeom prst="rect">
            <a:avLst/>
          </a:prstGeom>
          <a:solidFill>
            <a:srgbClr val="00396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8036" tIns="134429" rIns="168036" bIns="134429" numCol="1" spcCol="0" rtlCol="0" fromWordArt="0" anchor="t" anchorCtr="0" forceAA="0" compatLnSpc="1">
            <a:prstTxWarp prst="textNoShape">
              <a:avLst/>
            </a:prstTxWarp>
            <a:noAutofit/>
          </a:bodyPr>
          <a:lstStyle/>
          <a:p>
            <a:pPr algn="ctr" defTabSz="856796" fontAlgn="base">
              <a:lnSpc>
                <a:spcPct val="90000"/>
              </a:lnSpc>
              <a:spcBef>
                <a:spcPct val="0"/>
              </a:spcBef>
              <a:spcAft>
                <a:spcPct val="0"/>
              </a:spcAft>
            </a:pPr>
            <a:endParaRPr lang="en-US" sz="2205"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Options de Scale Up/Dow,</a:t>
            </a:r>
            <a:endParaRPr lang="en-US" dirty="0"/>
          </a:p>
        </p:txBody>
      </p:sp>
      <p:pic>
        <p:nvPicPr>
          <p:cNvPr id="6" name="Picture 5"/>
          <p:cNvPicPr>
            <a:picLocks noChangeAspect="1"/>
          </p:cNvPicPr>
          <p:nvPr/>
        </p:nvPicPr>
        <p:blipFill>
          <a:blip r:embed="rId3"/>
          <a:stretch>
            <a:fillRect/>
          </a:stretch>
        </p:blipFill>
        <p:spPr>
          <a:xfrm>
            <a:off x="9006638" y="2880145"/>
            <a:ext cx="1986488" cy="2583788"/>
          </a:xfrm>
          <a:prstGeom prst="rect">
            <a:avLst/>
          </a:prstGeom>
        </p:spPr>
      </p:pic>
      <p:pic>
        <p:nvPicPr>
          <p:cNvPr id="7" name="Picture 6"/>
          <p:cNvPicPr>
            <a:picLocks noChangeAspect="1"/>
          </p:cNvPicPr>
          <p:nvPr/>
        </p:nvPicPr>
        <p:blipFill>
          <a:blip r:embed="rId4"/>
          <a:stretch>
            <a:fillRect/>
          </a:stretch>
        </p:blipFill>
        <p:spPr>
          <a:xfrm>
            <a:off x="1021796" y="2880144"/>
            <a:ext cx="1930630" cy="2511133"/>
          </a:xfrm>
          <a:prstGeom prst="rect">
            <a:avLst/>
          </a:prstGeom>
        </p:spPr>
      </p:pic>
      <p:sp>
        <p:nvSpPr>
          <p:cNvPr id="3" name="Rectangle 2"/>
          <p:cNvSpPr/>
          <p:nvPr/>
        </p:nvSpPr>
        <p:spPr bwMode="auto">
          <a:xfrm>
            <a:off x="8904422" y="2072626"/>
            <a:ext cx="2276554" cy="6912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382" tIns="137106" rIns="171382" bIns="137106" numCol="1" spcCol="0" rtlCol="0" fromWordArt="0" anchor="t" anchorCtr="0" forceAA="0" compatLnSpc="1">
            <a:prstTxWarp prst="textNoShape">
              <a:avLst/>
            </a:prstTxWarp>
            <a:noAutofit/>
          </a:bodyPr>
          <a:lstStyle/>
          <a:p>
            <a:pPr algn="ctr" defTabSz="873847" fontAlgn="base">
              <a:lnSpc>
                <a:spcPct val="90000"/>
              </a:lnSpc>
              <a:spcBef>
                <a:spcPct val="0"/>
              </a:spcBef>
              <a:spcAft>
                <a:spcPct val="0"/>
              </a:spcAft>
            </a:pPr>
            <a:r>
              <a:rPr lang="en-US" sz="2249" dirty="0">
                <a:solidFill>
                  <a:srgbClr val="FFFFFF"/>
                </a:solidFill>
                <a:latin typeface="Segoe UI Light"/>
                <a:ea typeface="Segoe UI" pitchFamily="34" charset="0"/>
                <a:cs typeface="Segoe UI" pitchFamily="34" charset="0"/>
              </a:rPr>
              <a:t>Most memory</a:t>
            </a:r>
          </a:p>
          <a:p>
            <a:pPr algn="ctr" defTabSz="873847" fontAlgn="base">
              <a:lnSpc>
                <a:spcPct val="90000"/>
              </a:lnSpc>
              <a:spcBef>
                <a:spcPct val="0"/>
              </a:spcBef>
              <a:spcAft>
                <a:spcPct val="0"/>
              </a:spcAft>
            </a:pPr>
            <a:r>
              <a:rPr lang="en-US" sz="2249" dirty="0">
                <a:solidFill>
                  <a:srgbClr val="FFFFFF"/>
                </a:solidFill>
                <a:latin typeface="Segoe UI Light"/>
                <a:ea typeface="Segoe UI" pitchFamily="34" charset="0"/>
                <a:cs typeface="Segoe UI" pitchFamily="34" charset="0"/>
              </a:rPr>
              <a:t>Fastest CPUs</a:t>
            </a:r>
          </a:p>
        </p:txBody>
      </p:sp>
      <p:sp>
        <p:nvSpPr>
          <p:cNvPr id="10" name="Rectangle 9"/>
          <p:cNvSpPr/>
          <p:nvPr/>
        </p:nvSpPr>
        <p:spPr bwMode="auto">
          <a:xfrm>
            <a:off x="3746358" y="2072626"/>
            <a:ext cx="1897943" cy="6912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382" tIns="137106" rIns="171382" bIns="137106" numCol="1" spcCol="0" rtlCol="0" fromWordArt="0" anchor="t" anchorCtr="0" forceAA="0" compatLnSpc="1">
            <a:prstTxWarp prst="textNoShape">
              <a:avLst/>
            </a:prstTxWarp>
            <a:noAutofit/>
          </a:bodyPr>
          <a:lstStyle/>
          <a:p>
            <a:pPr algn="ctr" defTabSz="873847" fontAlgn="base">
              <a:lnSpc>
                <a:spcPct val="90000"/>
              </a:lnSpc>
              <a:spcBef>
                <a:spcPct val="0"/>
              </a:spcBef>
              <a:spcAft>
                <a:spcPct val="0"/>
              </a:spcAft>
            </a:pPr>
            <a:r>
              <a:rPr lang="en-US" sz="2249" dirty="0">
                <a:solidFill>
                  <a:srgbClr val="FFFFFF"/>
                </a:solidFill>
                <a:latin typeface="Segoe UI Light"/>
                <a:ea typeface="Segoe UI" pitchFamily="34" charset="0"/>
                <a:cs typeface="Segoe UI" pitchFamily="34" charset="0"/>
              </a:rPr>
              <a:t>SSD storage</a:t>
            </a:r>
          </a:p>
          <a:p>
            <a:pPr algn="ctr" defTabSz="873847" fontAlgn="base">
              <a:lnSpc>
                <a:spcPct val="90000"/>
              </a:lnSpc>
              <a:spcBef>
                <a:spcPct val="0"/>
              </a:spcBef>
              <a:spcAft>
                <a:spcPct val="0"/>
              </a:spcAft>
            </a:pPr>
            <a:r>
              <a:rPr lang="en-US" sz="2249" dirty="0">
                <a:solidFill>
                  <a:srgbClr val="FFFFFF"/>
                </a:solidFill>
                <a:latin typeface="Segoe UI Light"/>
                <a:ea typeface="Segoe UI" pitchFamily="34" charset="0"/>
                <a:cs typeface="Segoe UI" pitchFamily="34" charset="0"/>
              </a:rPr>
              <a:t>Faster CPUs</a:t>
            </a:r>
          </a:p>
        </p:txBody>
      </p:sp>
      <p:pic>
        <p:nvPicPr>
          <p:cNvPr id="5" name="Picture 4"/>
          <p:cNvPicPr>
            <a:picLocks noChangeAspect="1"/>
          </p:cNvPicPr>
          <p:nvPr/>
        </p:nvPicPr>
        <p:blipFill>
          <a:blip r:embed="rId5"/>
          <a:stretch>
            <a:fillRect/>
          </a:stretch>
        </p:blipFill>
        <p:spPr>
          <a:xfrm>
            <a:off x="3636815" y="2761589"/>
            <a:ext cx="2011045" cy="2702342"/>
          </a:xfrm>
          <a:prstGeom prst="rect">
            <a:avLst/>
          </a:prstGeom>
        </p:spPr>
      </p:pic>
      <p:cxnSp>
        <p:nvCxnSpPr>
          <p:cNvPr id="14" name="Straight Arrow Connector 13"/>
          <p:cNvCxnSpPr/>
          <p:nvPr/>
        </p:nvCxnSpPr>
        <p:spPr>
          <a:xfrm flipV="1">
            <a:off x="933654" y="5739493"/>
            <a:ext cx="10325775" cy="2557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auto">
          <a:xfrm>
            <a:off x="933654" y="5769553"/>
            <a:ext cx="2097224" cy="4092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382" tIns="137106" rIns="171382" bIns="137106" numCol="1" spcCol="0" rtlCol="0" fromWordArt="0" anchor="t" anchorCtr="0" forceAA="0" compatLnSpc="1">
            <a:prstTxWarp prst="textNoShape">
              <a:avLst/>
            </a:prstTxWarp>
            <a:noAutofit/>
          </a:bodyPr>
          <a:lstStyle/>
          <a:p>
            <a:pPr algn="ctr" defTabSz="873847" fontAlgn="base">
              <a:lnSpc>
                <a:spcPct val="90000"/>
              </a:lnSpc>
              <a:spcBef>
                <a:spcPct val="0"/>
              </a:spcBef>
              <a:spcAft>
                <a:spcPct val="0"/>
              </a:spcAft>
            </a:pPr>
            <a:r>
              <a:rPr lang="en-US" sz="2249" dirty="0">
                <a:solidFill>
                  <a:srgbClr val="505050"/>
                </a:solidFill>
                <a:latin typeface="Segoe UI Light"/>
                <a:ea typeface="Segoe UI" pitchFamily="34" charset="0"/>
                <a:cs typeface="Segoe UI" pitchFamily="34" charset="0"/>
              </a:rPr>
              <a:t>Highest value</a:t>
            </a:r>
          </a:p>
        </p:txBody>
      </p:sp>
      <p:sp>
        <p:nvSpPr>
          <p:cNvPr id="17" name="Rectangle 16"/>
          <p:cNvSpPr/>
          <p:nvPr/>
        </p:nvSpPr>
        <p:spPr bwMode="auto">
          <a:xfrm>
            <a:off x="8527730" y="5769553"/>
            <a:ext cx="2555519" cy="4092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382" tIns="137106" rIns="171382" bIns="137106" numCol="1" spcCol="0" rtlCol="0" fromWordArt="0" anchor="t" anchorCtr="0" forceAA="0" compatLnSpc="1">
            <a:prstTxWarp prst="textNoShape">
              <a:avLst/>
            </a:prstTxWarp>
            <a:noAutofit/>
          </a:bodyPr>
          <a:lstStyle/>
          <a:p>
            <a:pPr algn="ctr" defTabSz="873847" fontAlgn="base">
              <a:lnSpc>
                <a:spcPct val="90000"/>
              </a:lnSpc>
              <a:spcBef>
                <a:spcPct val="0"/>
              </a:spcBef>
              <a:spcAft>
                <a:spcPct val="0"/>
              </a:spcAft>
            </a:pPr>
            <a:r>
              <a:rPr lang="en-US" sz="2249" dirty="0">
                <a:solidFill>
                  <a:srgbClr val="505050"/>
                </a:solidFill>
                <a:latin typeface="Segoe UI Light"/>
                <a:ea typeface="Segoe UI" pitchFamily="34" charset="0"/>
                <a:cs typeface="Segoe UI" pitchFamily="34" charset="0"/>
              </a:rPr>
              <a:t>Largest scale-up</a:t>
            </a:r>
          </a:p>
        </p:txBody>
      </p:sp>
      <p:sp>
        <p:nvSpPr>
          <p:cNvPr id="18" name="Rectangle 17"/>
          <p:cNvSpPr/>
          <p:nvPr/>
        </p:nvSpPr>
        <p:spPr bwMode="auto">
          <a:xfrm>
            <a:off x="912252" y="2213835"/>
            <a:ext cx="2149717" cy="6912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382" tIns="137106" rIns="171382" bIns="137106" numCol="1" spcCol="0" rtlCol="0" fromWordArt="0" anchor="t" anchorCtr="0" forceAA="0" compatLnSpc="1">
            <a:prstTxWarp prst="textNoShape">
              <a:avLst/>
            </a:prstTxWarp>
            <a:noAutofit/>
          </a:bodyPr>
          <a:lstStyle/>
          <a:p>
            <a:pPr algn="ctr" defTabSz="873847" fontAlgn="base">
              <a:lnSpc>
                <a:spcPct val="90000"/>
              </a:lnSpc>
              <a:spcBef>
                <a:spcPct val="0"/>
              </a:spcBef>
              <a:spcAft>
                <a:spcPct val="0"/>
              </a:spcAft>
            </a:pPr>
            <a:r>
              <a:rPr lang="en-US" sz="2249" dirty="0">
                <a:solidFill>
                  <a:srgbClr val="FFFFFF"/>
                </a:solidFill>
                <a:latin typeface="Segoe UI Light"/>
                <a:ea typeface="Segoe UI" pitchFamily="34" charset="0"/>
                <a:cs typeface="Segoe UI" pitchFamily="34" charset="0"/>
              </a:rPr>
              <a:t>Highest value</a:t>
            </a:r>
          </a:p>
        </p:txBody>
      </p:sp>
      <p:pic>
        <p:nvPicPr>
          <p:cNvPr id="16" name="Picture 15"/>
          <p:cNvPicPr>
            <a:picLocks noChangeAspect="1"/>
          </p:cNvPicPr>
          <p:nvPr/>
        </p:nvPicPr>
        <p:blipFill>
          <a:blip r:embed="rId6"/>
          <a:stretch>
            <a:fillRect/>
          </a:stretch>
        </p:blipFill>
        <p:spPr>
          <a:xfrm>
            <a:off x="6166216" y="2761589"/>
            <a:ext cx="2216290" cy="2297046"/>
          </a:xfrm>
          <a:prstGeom prst="rect">
            <a:avLst/>
          </a:prstGeom>
        </p:spPr>
      </p:pic>
      <p:sp>
        <p:nvSpPr>
          <p:cNvPr id="38" name="Rectangle 37"/>
          <p:cNvSpPr/>
          <p:nvPr/>
        </p:nvSpPr>
        <p:spPr bwMode="auto">
          <a:xfrm>
            <a:off x="6332251" y="3480833"/>
            <a:ext cx="1897943" cy="6912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382" tIns="137106" rIns="171382" bIns="137106" numCol="1" spcCol="0" rtlCol="0" fromWordArt="0" anchor="t" anchorCtr="0" forceAA="0" compatLnSpc="1">
            <a:prstTxWarp prst="textNoShape">
              <a:avLst/>
            </a:prstTxWarp>
            <a:noAutofit/>
          </a:bodyPr>
          <a:lstStyle/>
          <a:p>
            <a:pPr algn="ctr" defTabSz="873847" fontAlgn="base">
              <a:lnSpc>
                <a:spcPct val="90000"/>
              </a:lnSpc>
              <a:spcBef>
                <a:spcPct val="0"/>
              </a:spcBef>
              <a:spcAft>
                <a:spcPct val="0"/>
              </a:spcAft>
            </a:pPr>
            <a:r>
              <a:rPr lang="en-US" sz="2249" b="1" dirty="0">
                <a:gradFill>
                  <a:gsLst>
                    <a:gs pos="0">
                      <a:srgbClr val="FFFFFF"/>
                    </a:gs>
                    <a:gs pos="100000">
                      <a:srgbClr val="FFFFFF"/>
                    </a:gs>
                  </a:gsLst>
                  <a:lin ang="5400000" scaled="0"/>
                </a:gradFill>
                <a:effectLst>
                  <a:outerShdw blurRad="50800" dist="38100" dir="2700000" algn="tl" rotWithShape="0">
                    <a:prstClr val="black">
                      <a:alpha val="40000"/>
                    </a:prstClr>
                  </a:outerShdw>
                </a:effectLst>
                <a:latin typeface="Segoe UI Light"/>
                <a:ea typeface="Segoe UI" pitchFamily="34" charset="0"/>
                <a:cs typeface="Segoe UI" pitchFamily="34" charset="0"/>
              </a:rPr>
              <a:t>Premium Storage</a:t>
            </a:r>
          </a:p>
        </p:txBody>
      </p:sp>
      <p:sp>
        <p:nvSpPr>
          <p:cNvPr id="39" name="Rectangle 38"/>
          <p:cNvSpPr/>
          <p:nvPr/>
        </p:nvSpPr>
        <p:spPr bwMode="auto">
          <a:xfrm>
            <a:off x="5968932" y="2190652"/>
            <a:ext cx="2624578" cy="6912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382" tIns="137106" rIns="171382" bIns="137106" numCol="1" spcCol="0" rtlCol="0" fromWordArt="0" anchor="t" anchorCtr="0" forceAA="0" compatLnSpc="1">
            <a:prstTxWarp prst="textNoShape">
              <a:avLst/>
            </a:prstTxWarp>
            <a:noAutofit/>
          </a:bodyPr>
          <a:lstStyle/>
          <a:p>
            <a:pPr algn="ctr" defTabSz="873847" fontAlgn="base">
              <a:lnSpc>
                <a:spcPct val="90000"/>
              </a:lnSpc>
              <a:spcBef>
                <a:spcPct val="0"/>
              </a:spcBef>
              <a:spcAft>
                <a:spcPct val="0"/>
              </a:spcAft>
            </a:pPr>
            <a:r>
              <a:rPr lang="en-US" sz="2249" dirty="0">
                <a:solidFill>
                  <a:srgbClr val="FFFFFF"/>
                </a:solidFill>
                <a:latin typeface="Segoe UI Light"/>
                <a:ea typeface="Segoe UI" pitchFamily="34" charset="0"/>
                <a:cs typeface="Segoe UI" pitchFamily="34" charset="0"/>
              </a:rPr>
              <a:t>&gt;64,000s of IOPS</a:t>
            </a:r>
          </a:p>
        </p:txBody>
      </p:sp>
    </p:spTree>
    <p:extLst>
      <p:ext uri="{BB962C8B-B14F-4D97-AF65-F5344CB8AC3E}">
        <p14:creationId xmlns:p14="http://schemas.microsoft.com/office/powerpoint/2010/main" val="1595635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26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60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110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grpId="0" nodeType="withEffect">
                                  <p:stCondLst>
                                    <p:cond delay="120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nodeType="withEffect">
                                  <p:stCondLst>
                                    <p:cond delay="1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nodeType="withEffect">
                                  <p:stCondLst>
                                    <p:cond delay="190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200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22" presetClass="entr" presetSubtype="8" fill="hold" nodeType="withEffect">
                                  <p:stCondLst>
                                    <p:cond delay="260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par>
                                <p:cTn id="42" presetID="10" presetClass="entr" presetSubtype="0" fill="hold" grpId="0" nodeType="withEffect">
                                  <p:stCondLst>
                                    <p:cond delay="270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300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p:bldP spid="10" grpId="0"/>
      <p:bldP spid="15" grpId="0"/>
      <p:bldP spid="17" grpId="0"/>
      <p:bldP spid="18"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Sizes</a:t>
            </a:r>
          </a:p>
        </p:txBody>
      </p:sp>
      <p:sp>
        <p:nvSpPr>
          <p:cNvPr id="26" name="TextBox 25"/>
          <p:cNvSpPr txBox="1"/>
          <p:nvPr/>
        </p:nvSpPr>
        <p:spPr>
          <a:xfrm>
            <a:off x="2889460" y="5774730"/>
            <a:ext cx="7723369" cy="500257"/>
          </a:xfrm>
          <a:prstGeom prst="rect">
            <a:avLst/>
          </a:prstGeom>
          <a:solidFill>
            <a:srgbClr val="00BCF2"/>
          </a:solidFill>
          <a:ln w="38100">
            <a:noFill/>
          </a:ln>
        </p:spPr>
        <p:txBody>
          <a:bodyPr wrap="square" lIns="121871" tIns="121871" rIns="121871" bIns="121871" rtlCol="0">
            <a:spAutoFit/>
          </a:bodyPr>
          <a:lstStyle/>
          <a:p>
            <a:pPr marL="0" marR="0" lvl="0" indent="0" algn="ctr" defTabSz="1218535" eaLnBrk="1" fontAlgn="auto" latinLnBrk="0" hangingPunct="1">
              <a:lnSpc>
                <a:spcPct val="90000"/>
              </a:lnSpc>
              <a:spcBef>
                <a:spcPct val="20000"/>
              </a:spcBef>
              <a:spcAft>
                <a:spcPts val="0"/>
              </a:spcAft>
              <a:buClrTx/>
              <a:buSzPct val="80000"/>
              <a:buFontTx/>
              <a:buNone/>
              <a:tabLst/>
              <a:defRPr/>
            </a:pPr>
            <a:r>
              <a:rPr kumimoji="0" lang="en-US" sz="1799" b="0" i="0" u="none" strike="noStrike" kern="0" cap="none" spc="0" normalizeH="0" baseline="0" noProof="0" dirty="0" smtClean="0">
                <a:ln>
                  <a:noFill/>
                </a:ln>
                <a:solidFill>
                  <a:srgbClr val="FFFFFF"/>
                </a:solidFill>
                <a:effectLst/>
                <a:uLnTx/>
                <a:uFillTx/>
                <a:latin typeface="Arial"/>
              </a:rPr>
              <a:t>Each Persistent Data Disk Can be up to 1 TB with up to 16 disks per VM</a:t>
            </a:r>
          </a:p>
        </p:txBody>
      </p:sp>
      <p:graphicFrame>
        <p:nvGraphicFramePr>
          <p:cNvPr id="27" name="Table 26"/>
          <p:cNvGraphicFramePr>
            <a:graphicFrameLocks noGrp="1"/>
          </p:cNvGraphicFramePr>
          <p:nvPr>
            <p:extLst>
              <p:ext uri="{D42A27DB-BD31-4B8C-83A1-F6EECF244321}">
                <p14:modId xmlns:p14="http://schemas.microsoft.com/office/powerpoint/2010/main" val="1247342154"/>
              </p:ext>
            </p:extLst>
          </p:nvPr>
        </p:nvGraphicFramePr>
        <p:xfrm>
          <a:off x="3037156" y="1019913"/>
          <a:ext cx="4775743" cy="1753476"/>
        </p:xfrm>
        <a:graphic>
          <a:graphicData uri="http://schemas.openxmlformats.org/drawingml/2006/table">
            <a:tbl>
              <a:tblPr/>
              <a:tblGrid>
                <a:gridCol w="2153239">
                  <a:extLst>
                    <a:ext uri="{9D8B030D-6E8A-4147-A177-3AD203B41FA5}">
                      <a16:colId xmlns="" xmlns:a16="http://schemas.microsoft.com/office/drawing/2014/main" val="2478357453"/>
                    </a:ext>
                  </a:extLst>
                </a:gridCol>
                <a:gridCol w="1247184">
                  <a:extLst>
                    <a:ext uri="{9D8B030D-6E8A-4147-A177-3AD203B41FA5}">
                      <a16:colId xmlns="" xmlns:a16="http://schemas.microsoft.com/office/drawing/2014/main" val="1298113880"/>
                    </a:ext>
                  </a:extLst>
                </a:gridCol>
                <a:gridCol w="1375320">
                  <a:extLst>
                    <a:ext uri="{9D8B030D-6E8A-4147-A177-3AD203B41FA5}">
                      <a16:colId xmlns="" xmlns:a16="http://schemas.microsoft.com/office/drawing/2014/main" val="2314395247"/>
                    </a:ext>
                  </a:extLst>
                </a:gridCol>
              </a:tblGrid>
              <a:tr h="292246">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b="1" dirty="0">
                          <a:solidFill>
                            <a:schemeClr val="tx1"/>
                          </a:solidFill>
                        </a:rPr>
                        <a:t>Compute Instance Name</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00BCF2"/>
                    </a:solid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b="1">
                          <a:solidFill>
                            <a:schemeClr val="tx1"/>
                          </a:solidFill>
                        </a:rPr>
                        <a:t>Virtual Cores</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00BCF2"/>
                    </a:solid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b="1" dirty="0">
                          <a:solidFill>
                            <a:schemeClr val="tx1"/>
                          </a:solidFill>
                        </a:rPr>
                        <a:t>RAM</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00BCF2"/>
                    </a:solidFill>
                  </a:tcPr>
                </a:tc>
                <a:extLst>
                  <a:ext uri="{0D108BD9-81ED-4DB2-BD59-A6C34878D82A}">
                    <a16:rowId xmlns="" xmlns:a16="http://schemas.microsoft.com/office/drawing/2014/main" val="2611632137"/>
                  </a:ext>
                </a:extLst>
              </a:tr>
              <a:tr h="292246">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Extra Small (A0)</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dirty="0"/>
                        <a:t>Shared</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dirty="0"/>
                        <a:t>768 MB </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 xmlns:a16="http://schemas.microsoft.com/office/drawing/2014/main" val="4109731015"/>
                  </a:ext>
                </a:extLst>
              </a:tr>
              <a:tr h="292246">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Small (A1)</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1</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1.75 GB </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 xmlns:a16="http://schemas.microsoft.com/office/drawing/2014/main" val="2468794731"/>
                  </a:ext>
                </a:extLst>
              </a:tr>
              <a:tr h="292246">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dirty="0"/>
                        <a:t>Medium (A2)</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2</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3.5 GB </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 xmlns:a16="http://schemas.microsoft.com/office/drawing/2014/main" val="4164284801"/>
                  </a:ext>
                </a:extLst>
              </a:tr>
              <a:tr h="292246">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Large (A3)</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4</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dirty="0"/>
                        <a:t>7 GB </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 xmlns:a16="http://schemas.microsoft.com/office/drawing/2014/main" val="3291001845"/>
                  </a:ext>
                </a:extLst>
              </a:tr>
              <a:tr h="292246">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dirty="0"/>
                        <a:t>Extra Large (A4)</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8</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dirty="0"/>
                        <a:t>14 GB </a:t>
                      </a:r>
                    </a:p>
                  </a:txBody>
                  <a:tcPr marL="41749" marR="41749" marT="20875" marB="20875"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 xmlns:a16="http://schemas.microsoft.com/office/drawing/2014/main" val="290998878"/>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878960608"/>
              </p:ext>
            </p:extLst>
          </p:nvPr>
        </p:nvGraphicFramePr>
        <p:xfrm>
          <a:off x="3037157" y="3062253"/>
          <a:ext cx="4775743" cy="1256070"/>
        </p:xfrm>
        <a:graphic>
          <a:graphicData uri="http://schemas.openxmlformats.org/drawingml/2006/table">
            <a:tbl>
              <a:tblPr/>
              <a:tblGrid>
                <a:gridCol w="2153238">
                  <a:extLst>
                    <a:ext uri="{9D8B030D-6E8A-4147-A177-3AD203B41FA5}">
                      <a16:colId xmlns="" xmlns:a16="http://schemas.microsoft.com/office/drawing/2014/main" val="3585912695"/>
                    </a:ext>
                  </a:extLst>
                </a:gridCol>
                <a:gridCol w="1247184">
                  <a:extLst>
                    <a:ext uri="{9D8B030D-6E8A-4147-A177-3AD203B41FA5}">
                      <a16:colId xmlns="" xmlns:a16="http://schemas.microsoft.com/office/drawing/2014/main" val="704042243"/>
                    </a:ext>
                  </a:extLst>
                </a:gridCol>
                <a:gridCol w="1375321">
                  <a:extLst>
                    <a:ext uri="{9D8B030D-6E8A-4147-A177-3AD203B41FA5}">
                      <a16:colId xmlns="" xmlns:a16="http://schemas.microsoft.com/office/drawing/2014/main" val="1524320930"/>
                    </a:ext>
                  </a:extLst>
                </a:gridCol>
              </a:tblGrid>
              <a:tr h="398865">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b="1" dirty="0">
                          <a:solidFill>
                            <a:schemeClr val="tx1"/>
                          </a:solidFill>
                        </a:rPr>
                        <a:t>Compute Instance Name</a:t>
                      </a:r>
                    </a:p>
                  </a:txBody>
                  <a:tcPr marL="62625" marR="62625" marT="31313" marB="31313"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00BCF2"/>
                    </a:solid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b="1">
                          <a:solidFill>
                            <a:schemeClr val="tx1"/>
                          </a:solidFill>
                        </a:rPr>
                        <a:t>Virtual Cores</a:t>
                      </a:r>
                    </a:p>
                  </a:txBody>
                  <a:tcPr marL="62625" marR="62625" marT="31313" marB="31313"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00BCF2"/>
                    </a:solid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b="1" dirty="0">
                          <a:solidFill>
                            <a:schemeClr val="tx1"/>
                          </a:solidFill>
                        </a:rPr>
                        <a:t>RAM</a:t>
                      </a:r>
                    </a:p>
                  </a:txBody>
                  <a:tcPr marL="62625" marR="62625" marT="31313" marB="31313"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00BCF2"/>
                    </a:solidFill>
                  </a:tcPr>
                </a:tc>
                <a:extLst>
                  <a:ext uri="{0D108BD9-81ED-4DB2-BD59-A6C34878D82A}">
                    <a16:rowId xmlns="" xmlns:a16="http://schemas.microsoft.com/office/drawing/2014/main" val="1698046762"/>
                  </a:ext>
                </a:extLst>
              </a:tr>
              <a:tr h="285735">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dirty="0"/>
                        <a:t>A5</a:t>
                      </a:r>
                    </a:p>
                  </a:txBody>
                  <a:tcPr marL="62625" marR="62625" marT="31313" marB="31313"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2</a:t>
                      </a:r>
                    </a:p>
                  </a:txBody>
                  <a:tcPr marL="62625" marR="62625" marT="31313" marB="31313"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dirty="0"/>
                        <a:t>14 GB </a:t>
                      </a:r>
                    </a:p>
                  </a:txBody>
                  <a:tcPr marL="62625" marR="62625" marT="31313" marB="31313"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 xmlns:a16="http://schemas.microsoft.com/office/drawing/2014/main" val="1016369354"/>
                  </a:ext>
                </a:extLst>
              </a:tr>
              <a:tr h="285735">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A6</a:t>
                      </a:r>
                    </a:p>
                  </a:txBody>
                  <a:tcPr marL="62625" marR="62625" marT="31313" marB="31313"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4</a:t>
                      </a:r>
                    </a:p>
                  </a:txBody>
                  <a:tcPr marL="62625" marR="62625" marT="31313" marB="31313"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28 GB </a:t>
                      </a:r>
                    </a:p>
                  </a:txBody>
                  <a:tcPr marL="62625" marR="62625" marT="31313" marB="31313"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 xmlns:a16="http://schemas.microsoft.com/office/drawing/2014/main" val="2255196708"/>
                  </a:ext>
                </a:extLst>
              </a:tr>
              <a:tr h="285735">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A7</a:t>
                      </a:r>
                    </a:p>
                  </a:txBody>
                  <a:tcPr marL="62625" marR="62625" marT="31313" marB="31313"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8</a:t>
                      </a:r>
                    </a:p>
                  </a:txBody>
                  <a:tcPr marL="62625" marR="62625" marT="31313" marB="31313"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dirty="0"/>
                        <a:t>56 GB </a:t>
                      </a:r>
                    </a:p>
                  </a:txBody>
                  <a:tcPr marL="62625" marR="62625" marT="31313" marB="31313"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 xmlns:a16="http://schemas.microsoft.com/office/drawing/2014/main" val="387550276"/>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698138176"/>
              </p:ext>
            </p:extLst>
          </p:nvPr>
        </p:nvGraphicFramePr>
        <p:xfrm>
          <a:off x="3037155" y="4585200"/>
          <a:ext cx="7355534" cy="994139"/>
        </p:xfrm>
        <a:graphic>
          <a:graphicData uri="http://schemas.openxmlformats.org/drawingml/2006/table">
            <a:tbl>
              <a:tblPr/>
              <a:tblGrid>
                <a:gridCol w="2144697">
                  <a:extLst>
                    <a:ext uri="{9D8B030D-6E8A-4147-A177-3AD203B41FA5}">
                      <a16:colId xmlns="" xmlns:a16="http://schemas.microsoft.com/office/drawing/2014/main" val="266178356"/>
                    </a:ext>
                  </a:extLst>
                </a:gridCol>
                <a:gridCol w="1255726">
                  <a:extLst>
                    <a:ext uri="{9D8B030D-6E8A-4147-A177-3AD203B41FA5}">
                      <a16:colId xmlns="" xmlns:a16="http://schemas.microsoft.com/office/drawing/2014/main" val="3838784110"/>
                    </a:ext>
                  </a:extLst>
                </a:gridCol>
                <a:gridCol w="1392403">
                  <a:extLst>
                    <a:ext uri="{9D8B030D-6E8A-4147-A177-3AD203B41FA5}">
                      <a16:colId xmlns="" xmlns:a16="http://schemas.microsoft.com/office/drawing/2014/main" val="1799584661"/>
                    </a:ext>
                  </a:extLst>
                </a:gridCol>
                <a:gridCol w="2562708">
                  <a:extLst>
                    <a:ext uri="{9D8B030D-6E8A-4147-A177-3AD203B41FA5}">
                      <a16:colId xmlns="" xmlns:a16="http://schemas.microsoft.com/office/drawing/2014/main" val="4106807547"/>
                    </a:ext>
                  </a:extLst>
                </a:gridCol>
              </a:tblGrid>
              <a:tr h="407629">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b="1" dirty="0">
                          <a:solidFill>
                            <a:schemeClr val="tx1"/>
                          </a:solidFill>
                        </a:rPr>
                        <a:t>Compute Instance Name</a:t>
                      </a:r>
                    </a:p>
                  </a:txBody>
                  <a:tcPr marL="83499" marR="83499" marT="41749" marB="41749"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00BCF2"/>
                    </a:solid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b="1">
                          <a:solidFill>
                            <a:schemeClr val="tx1"/>
                          </a:solidFill>
                        </a:rPr>
                        <a:t>Virtual Cores</a:t>
                      </a:r>
                    </a:p>
                  </a:txBody>
                  <a:tcPr marL="83499" marR="83499" marT="41749" marB="41749"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00BCF2"/>
                    </a:solid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b="1">
                          <a:solidFill>
                            <a:schemeClr val="tx1"/>
                          </a:solidFill>
                        </a:rPr>
                        <a:t>RAM</a:t>
                      </a:r>
                    </a:p>
                  </a:txBody>
                  <a:tcPr marL="83499" marR="83499" marT="41749" marB="41749"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00BCF2"/>
                    </a:solid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b="1" dirty="0">
                          <a:solidFill>
                            <a:schemeClr val="tx1"/>
                          </a:solidFill>
                        </a:rPr>
                        <a:t>Networking</a:t>
                      </a:r>
                    </a:p>
                  </a:txBody>
                  <a:tcPr marL="83499" marR="83499" marT="41749" marB="41749"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00BCF2"/>
                    </a:solidFill>
                  </a:tcPr>
                </a:tc>
                <a:extLst>
                  <a:ext uri="{0D108BD9-81ED-4DB2-BD59-A6C34878D82A}">
                    <a16:rowId xmlns="" xmlns:a16="http://schemas.microsoft.com/office/drawing/2014/main" val="3403731443"/>
                  </a:ext>
                </a:extLst>
              </a:tr>
              <a:tr h="293255">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A8</a:t>
                      </a:r>
                    </a:p>
                  </a:txBody>
                  <a:tcPr marL="83499" marR="83499" marT="41749" marB="41749"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8</a:t>
                      </a:r>
                    </a:p>
                  </a:txBody>
                  <a:tcPr marL="83499" marR="83499" marT="41749" marB="41749"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56 GB </a:t>
                      </a:r>
                    </a:p>
                  </a:txBody>
                  <a:tcPr marL="83499" marR="83499" marT="41749" marB="41749"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40 Gbit/s InfiniBand </a:t>
                      </a:r>
                    </a:p>
                  </a:txBody>
                  <a:tcPr marL="83499" marR="83499" marT="41749" marB="41749"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 xmlns:a16="http://schemas.microsoft.com/office/drawing/2014/main" val="65591329"/>
                  </a:ext>
                </a:extLst>
              </a:tr>
              <a:tr h="293255">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dirty="0"/>
                        <a:t>A9</a:t>
                      </a:r>
                    </a:p>
                  </a:txBody>
                  <a:tcPr marL="83499" marR="83499" marT="41749" marB="41749"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dirty="0"/>
                        <a:t>16</a:t>
                      </a:r>
                    </a:p>
                  </a:txBody>
                  <a:tcPr marL="83499" marR="83499" marT="41749" marB="41749"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a:t>112 GB </a:t>
                      </a:r>
                    </a:p>
                  </a:txBody>
                  <a:tcPr marL="83499" marR="83499" marT="41749" marB="41749"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63" rtl="0" eaLnBrk="1" latinLnBrk="0" hangingPunct="1">
                        <a:defRPr sz="1800" kern="1200">
                          <a:solidFill>
                            <a:schemeClr val="tx1"/>
                          </a:solidFill>
                          <a:latin typeface="Arial"/>
                        </a:defRPr>
                      </a:lvl1pPr>
                      <a:lvl2pPr marL="457182" algn="l" defTabSz="914363" rtl="0" eaLnBrk="1" latinLnBrk="0" hangingPunct="1">
                        <a:defRPr sz="1800" kern="1200">
                          <a:solidFill>
                            <a:schemeClr val="tx1"/>
                          </a:solidFill>
                          <a:latin typeface="Arial"/>
                        </a:defRPr>
                      </a:lvl2pPr>
                      <a:lvl3pPr marL="914363" algn="l" defTabSz="914363" rtl="0" eaLnBrk="1" latinLnBrk="0" hangingPunct="1">
                        <a:defRPr sz="1800" kern="1200">
                          <a:solidFill>
                            <a:schemeClr val="tx1"/>
                          </a:solidFill>
                          <a:latin typeface="Arial"/>
                        </a:defRPr>
                      </a:lvl3pPr>
                      <a:lvl4pPr marL="1371545" algn="l" defTabSz="914363" rtl="0" eaLnBrk="1" latinLnBrk="0" hangingPunct="1">
                        <a:defRPr sz="1800" kern="1200">
                          <a:solidFill>
                            <a:schemeClr val="tx1"/>
                          </a:solidFill>
                          <a:latin typeface="Arial"/>
                        </a:defRPr>
                      </a:lvl4pPr>
                      <a:lvl5pPr marL="1828727" algn="l" defTabSz="914363" rtl="0" eaLnBrk="1" latinLnBrk="0" hangingPunct="1">
                        <a:defRPr sz="1800" kern="1200">
                          <a:solidFill>
                            <a:schemeClr val="tx1"/>
                          </a:solidFill>
                          <a:latin typeface="Arial"/>
                        </a:defRPr>
                      </a:lvl5pPr>
                      <a:lvl6pPr marL="2285909" algn="l" defTabSz="914363" rtl="0" eaLnBrk="1" latinLnBrk="0" hangingPunct="1">
                        <a:defRPr sz="1800" kern="1200">
                          <a:solidFill>
                            <a:schemeClr val="tx1"/>
                          </a:solidFill>
                          <a:latin typeface="Arial"/>
                        </a:defRPr>
                      </a:lvl6pPr>
                      <a:lvl7pPr marL="2743090" algn="l" defTabSz="914363" rtl="0" eaLnBrk="1" latinLnBrk="0" hangingPunct="1">
                        <a:defRPr sz="1800" kern="1200">
                          <a:solidFill>
                            <a:schemeClr val="tx1"/>
                          </a:solidFill>
                          <a:latin typeface="Arial"/>
                        </a:defRPr>
                      </a:lvl7pPr>
                      <a:lvl8pPr marL="3200272" algn="l" defTabSz="914363" rtl="0" eaLnBrk="1" latinLnBrk="0" hangingPunct="1">
                        <a:defRPr sz="1800" kern="1200">
                          <a:solidFill>
                            <a:schemeClr val="tx1"/>
                          </a:solidFill>
                          <a:latin typeface="Arial"/>
                        </a:defRPr>
                      </a:lvl8pPr>
                      <a:lvl9pPr marL="3657454" algn="l" defTabSz="914363" rtl="0" eaLnBrk="1" latinLnBrk="0" hangingPunct="1">
                        <a:defRPr sz="1800" kern="1200">
                          <a:solidFill>
                            <a:schemeClr val="tx1"/>
                          </a:solidFill>
                          <a:latin typeface="Arial"/>
                        </a:defRPr>
                      </a:lvl9pPr>
                    </a:lstStyle>
                    <a:p>
                      <a:r>
                        <a:rPr lang="en-US" sz="1200" dirty="0"/>
                        <a:t>40 </a:t>
                      </a:r>
                      <a:r>
                        <a:rPr lang="en-US" sz="1200" dirty="0" err="1"/>
                        <a:t>Gbit</a:t>
                      </a:r>
                      <a:r>
                        <a:rPr lang="en-US" sz="1200" dirty="0"/>
                        <a:t>/s </a:t>
                      </a:r>
                      <a:r>
                        <a:rPr lang="en-US" sz="1200" dirty="0" err="1"/>
                        <a:t>InfiniBand</a:t>
                      </a:r>
                      <a:r>
                        <a:rPr lang="en-US" sz="1200" dirty="0"/>
                        <a:t> </a:t>
                      </a:r>
                    </a:p>
                  </a:txBody>
                  <a:tcPr marL="83499" marR="83499" marT="41749" marB="41749"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 xmlns:a16="http://schemas.microsoft.com/office/drawing/2014/main" val="4247284004"/>
                  </a:ext>
                </a:extLst>
              </a:tr>
            </a:tbl>
          </a:graphicData>
        </a:graphic>
      </p:graphicFrame>
      <p:sp>
        <p:nvSpPr>
          <p:cNvPr id="30" name="TextBox 29"/>
          <p:cNvSpPr txBox="1"/>
          <p:nvPr/>
        </p:nvSpPr>
        <p:spPr>
          <a:xfrm>
            <a:off x="722741" y="1471489"/>
            <a:ext cx="2166719" cy="860146"/>
          </a:xfrm>
          <a:prstGeom prst="rect">
            <a:avLst/>
          </a:prstGeom>
          <a:noFill/>
        </p:spPr>
        <p:txBody>
          <a:bodyPr wrap="square" lIns="182807" tIns="146246" rIns="182807" bIns="146246" rtlCol="0">
            <a:spAutoFit/>
          </a:bodyPr>
          <a:lstStyle/>
          <a:p>
            <a:pPr defTabSz="623863">
              <a:lnSpc>
                <a:spcPct val="90000"/>
              </a:lnSpc>
              <a:spcAft>
                <a:spcPts val="600"/>
              </a:spcAft>
            </a:pPr>
            <a:r>
              <a:rPr lang="en-US" sz="1999" dirty="0">
                <a:solidFill>
                  <a:srgbClr val="0072C6"/>
                </a:solidFill>
                <a:latin typeface="Arial"/>
              </a:rPr>
              <a:t>General Purpose VMs</a:t>
            </a:r>
          </a:p>
        </p:txBody>
      </p:sp>
      <p:sp>
        <p:nvSpPr>
          <p:cNvPr id="31" name="TextBox 30"/>
          <p:cNvSpPr txBox="1"/>
          <p:nvPr/>
        </p:nvSpPr>
        <p:spPr>
          <a:xfrm>
            <a:off x="722740" y="3306673"/>
            <a:ext cx="2166719" cy="860146"/>
          </a:xfrm>
          <a:prstGeom prst="rect">
            <a:avLst/>
          </a:prstGeom>
          <a:noFill/>
        </p:spPr>
        <p:txBody>
          <a:bodyPr wrap="square" lIns="182807" tIns="146246" rIns="182807" bIns="146246" rtlCol="0">
            <a:spAutoFit/>
          </a:bodyPr>
          <a:lstStyle/>
          <a:p>
            <a:pPr defTabSz="623863">
              <a:lnSpc>
                <a:spcPct val="90000"/>
              </a:lnSpc>
              <a:spcAft>
                <a:spcPts val="600"/>
              </a:spcAft>
            </a:pPr>
            <a:r>
              <a:rPr lang="en-US" sz="1999" dirty="0">
                <a:solidFill>
                  <a:srgbClr val="0072C6"/>
                </a:solidFill>
                <a:latin typeface="Arial"/>
              </a:rPr>
              <a:t>Memory Intensive VMs</a:t>
            </a:r>
          </a:p>
        </p:txBody>
      </p:sp>
      <p:sp>
        <p:nvSpPr>
          <p:cNvPr id="32" name="TextBox 31"/>
          <p:cNvSpPr txBox="1"/>
          <p:nvPr/>
        </p:nvSpPr>
        <p:spPr>
          <a:xfrm>
            <a:off x="722739" y="4665529"/>
            <a:ext cx="2166719" cy="860146"/>
          </a:xfrm>
          <a:prstGeom prst="rect">
            <a:avLst/>
          </a:prstGeom>
          <a:noFill/>
        </p:spPr>
        <p:txBody>
          <a:bodyPr wrap="square" lIns="182807" tIns="146246" rIns="182807" bIns="146246" rtlCol="0">
            <a:spAutoFit/>
          </a:bodyPr>
          <a:lstStyle/>
          <a:p>
            <a:pPr defTabSz="623863">
              <a:lnSpc>
                <a:spcPct val="90000"/>
              </a:lnSpc>
              <a:spcAft>
                <a:spcPts val="600"/>
              </a:spcAft>
            </a:pPr>
            <a:r>
              <a:rPr lang="en-US" sz="1999" dirty="0">
                <a:solidFill>
                  <a:srgbClr val="0072C6"/>
                </a:solidFill>
                <a:latin typeface="Arial"/>
              </a:rPr>
              <a:t>Compute Intensive VMs</a:t>
            </a:r>
          </a:p>
        </p:txBody>
      </p:sp>
      <p:sp>
        <p:nvSpPr>
          <p:cNvPr id="33" name="Rectangle 32"/>
          <p:cNvSpPr/>
          <p:nvPr/>
        </p:nvSpPr>
        <p:spPr>
          <a:xfrm>
            <a:off x="3603288" y="6232478"/>
            <a:ext cx="7169531" cy="367382"/>
          </a:xfrm>
          <a:prstGeom prst="rect">
            <a:avLst/>
          </a:prstGeom>
        </p:spPr>
        <p:txBody>
          <a:bodyPr wrap="square">
            <a:spAutoFit/>
          </a:bodyPr>
          <a:lstStyle/>
          <a:p>
            <a:pPr defTabSz="623863"/>
            <a:r>
              <a:rPr lang="en-US" sz="1799" dirty="0">
                <a:solidFill>
                  <a:srgbClr val="FFFFFF"/>
                </a:solidFill>
                <a:latin typeface="Arial"/>
                <a:hlinkClick r:id="rId3"/>
              </a:rPr>
              <a:t>http://azure.microsoft.com/en-us/pricing/details/virtual-machines/</a:t>
            </a:r>
            <a:r>
              <a:rPr lang="en-US" sz="1799" dirty="0">
                <a:solidFill>
                  <a:srgbClr val="FFFFFF"/>
                </a:solidFill>
                <a:latin typeface="Arial"/>
              </a:rPr>
              <a:t> </a:t>
            </a:r>
          </a:p>
        </p:txBody>
      </p:sp>
      <p:pic>
        <p:nvPicPr>
          <p:cNvPr id="34" name="Picture 33"/>
          <p:cNvPicPr>
            <a:picLocks noChangeAspect="1"/>
          </p:cNvPicPr>
          <p:nvPr/>
        </p:nvPicPr>
        <p:blipFill>
          <a:blip r:embed="rId4"/>
          <a:stretch>
            <a:fillRect/>
          </a:stretch>
        </p:blipFill>
        <p:spPr>
          <a:xfrm>
            <a:off x="8629396" y="182030"/>
            <a:ext cx="3038729" cy="41668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15556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91794" y="1636177"/>
            <a:ext cx="4202947" cy="4165318"/>
          </a:xfrm>
          <a:prstGeom prst="rect">
            <a:avLst/>
          </a:prstGeom>
        </p:spPr>
      </p:pic>
      <p:grpSp>
        <p:nvGrpSpPr>
          <p:cNvPr id="6" name="Group 5"/>
          <p:cNvGrpSpPr/>
          <p:nvPr/>
        </p:nvGrpSpPr>
        <p:grpSpPr>
          <a:xfrm>
            <a:off x="5300253" y="288897"/>
            <a:ext cx="6507671" cy="6429375"/>
            <a:chOff x="5247309" y="-3331"/>
            <a:chExt cx="6941516" cy="6858000"/>
          </a:xfrm>
        </p:grpSpPr>
        <p:sp>
          <p:nvSpPr>
            <p:cNvPr id="8" name="Rectangle 7"/>
            <p:cNvSpPr/>
            <p:nvPr/>
          </p:nvSpPr>
          <p:spPr bwMode="auto">
            <a:xfrm>
              <a:off x="5247309" y="-3331"/>
              <a:ext cx="694151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450" tIns="137160" rIns="171450" bIns="137160" numCol="1" spcCol="0" rtlCol="0" fromWordArt="0" anchor="t" anchorCtr="0" forceAA="0" compatLnSpc="1">
              <a:prstTxWarp prst="textNoShape">
                <a:avLst/>
              </a:prstTxWarp>
              <a:noAutofit/>
            </a:bodyPr>
            <a:lstStyle/>
            <a:p>
              <a:pPr algn="ctr" defTabSz="874193" fontAlgn="base">
                <a:lnSpc>
                  <a:spcPct val="90000"/>
                </a:lnSpc>
                <a:spcBef>
                  <a:spcPct val="0"/>
                </a:spcBef>
                <a:spcAft>
                  <a:spcPct val="0"/>
                </a:spcAft>
              </a:pPr>
              <a:endParaRPr lang="en-US" sz="1688" dirty="0" err="1"/>
            </a:p>
          </p:txBody>
        </p:sp>
        <p:pic>
          <p:nvPicPr>
            <p:cNvPr id="9" name="Picture 2" descr="image002"/>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905232" y="911068"/>
              <a:ext cx="1773449" cy="2514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image002"/>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7871193" y="911068"/>
              <a:ext cx="1773449" cy="2514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image002"/>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9876162" y="911068"/>
              <a:ext cx="1773449" cy="2514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image002"/>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auto">
            <a:xfrm>
              <a:off x="5905232" y="3738158"/>
              <a:ext cx="1773449" cy="2514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image002"/>
            <p:cNvPicPr>
              <a:picLocks noChangeAspect="1" noChangeArrowheads="1"/>
            </p:cNvPicPr>
            <p:nvPr/>
          </p:nvPicPr>
          <p:blipFill rotWithShape="1">
            <a:blip r:embed="rId8">
              <a:extLst>
                <a:ext uri="{28A0092B-C50C-407E-A947-70E740481C1C}">
                  <a14:useLocalDpi xmlns:a14="http://schemas.microsoft.com/office/drawing/2010/main" val="0"/>
                </a:ext>
              </a:extLst>
            </a:blip>
            <a:srcRect/>
            <a:stretch/>
          </p:blipFill>
          <p:spPr bwMode="auto">
            <a:xfrm>
              <a:off x="7871193" y="3738158"/>
              <a:ext cx="1773449" cy="2514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image002"/>
            <p:cNvPicPr>
              <a:picLocks noChangeAspect="1" noChangeArrowheads="1"/>
            </p:cNvPicPr>
            <p:nvPr/>
          </p:nvPicPr>
          <p:blipFill rotWithShape="1">
            <a:blip r:embed="rId9">
              <a:extLst>
                <a:ext uri="{28A0092B-C50C-407E-A947-70E740481C1C}">
                  <a14:useLocalDpi xmlns:a14="http://schemas.microsoft.com/office/drawing/2010/main" val="0"/>
                </a:ext>
              </a:extLst>
            </a:blip>
            <a:srcRect/>
            <a:stretch/>
          </p:blipFill>
          <p:spPr bwMode="auto">
            <a:xfrm>
              <a:off x="9876162" y="3738158"/>
              <a:ext cx="1773449" cy="2514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0"/>
          <p:cNvSpPr>
            <a:spLocks noGrp="1"/>
          </p:cNvSpPr>
          <p:nvPr>
            <p:ph type="title"/>
          </p:nvPr>
        </p:nvSpPr>
        <p:spPr/>
        <p:txBody>
          <a:bodyPr/>
          <a:lstStyle/>
          <a:p>
            <a:r>
              <a:rPr lang="fr-FR" smtClean="0"/>
              <a:t>Galerie Azure</a:t>
            </a:r>
            <a:endParaRPr lang="fr-FR" dirty="0"/>
          </a:p>
        </p:txBody>
      </p:sp>
    </p:spTree>
    <p:extLst>
      <p:ext uri="{BB962C8B-B14F-4D97-AF65-F5344CB8AC3E}">
        <p14:creationId xmlns:p14="http://schemas.microsoft.com/office/powerpoint/2010/main" val="289721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mtClean="0"/>
              <a:t>Groupes de disponibilité des VM : Domaines de pannes, Domaines de mise à jour</a:t>
            </a:r>
            <a:endParaRPr lang="fr-F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762" y="1805422"/>
            <a:ext cx="5722348" cy="33957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7129" y="1805422"/>
            <a:ext cx="5387199" cy="3257377"/>
          </a:xfrm>
          <a:prstGeom prst="rect">
            <a:avLst/>
          </a:prstGeom>
        </p:spPr>
      </p:pic>
      <p:sp>
        <p:nvSpPr>
          <p:cNvPr id="6" name="Rectangle 5"/>
          <p:cNvSpPr/>
          <p:nvPr/>
        </p:nvSpPr>
        <p:spPr>
          <a:xfrm>
            <a:off x="700771" y="5452807"/>
            <a:ext cx="10287001" cy="584775"/>
          </a:xfrm>
          <a:prstGeom prst="rect">
            <a:avLst/>
          </a:prstGeom>
        </p:spPr>
        <p:txBody>
          <a:bodyPr wrap="square">
            <a:spAutoFit/>
          </a:bodyPr>
          <a:lstStyle/>
          <a:p>
            <a:r>
              <a:rPr lang="fr-FR" sz="3200" dirty="0">
                <a:hlinkClick r:id="rId5"/>
              </a:rPr>
              <a:t>http://</a:t>
            </a:r>
            <a:r>
              <a:rPr lang="fr-FR" sz="3200" dirty="0" smtClean="0">
                <a:hlinkClick r:id="rId5"/>
              </a:rPr>
              <a:t>msdn.microsoft.com/en-us/library/dn251004.aspx</a:t>
            </a:r>
            <a:endParaRPr lang="fr-FR" sz="3200" dirty="0"/>
          </a:p>
        </p:txBody>
      </p:sp>
    </p:spTree>
    <p:extLst>
      <p:ext uri="{BB962C8B-B14F-4D97-AF65-F5344CB8AC3E}">
        <p14:creationId xmlns:p14="http://schemas.microsoft.com/office/powerpoint/2010/main" val="135183670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dirty="0" err="1" smtClean="0"/>
              <a:t>Provisioning</a:t>
            </a:r>
            <a:r>
              <a:rPr lang="fr-FR" dirty="0" smtClean="0"/>
              <a:t> par script ou API</a:t>
            </a:r>
            <a:endParaRPr lang="fr-FR" dirty="0"/>
          </a:p>
        </p:txBody>
      </p:sp>
      <p:sp>
        <p:nvSpPr>
          <p:cNvPr id="3" name="Content Placeholder 2"/>
          <p:cNvSpPr>
            <a:spLocks noGrp="1"/>
          </p:cNvSpPr>
          <p:nvPr>
            <p:ph idx="10"/>
          </p:nvPr>
        </p:nvSpPr>
        <p:spPr>
          <a:xfrm>
            <a:off x="519113" y="1447799"/>
            <a:ext cx="6071518" cy="5170646"/>
          </a:xfrm>
        </p:spPr>
        <p:txBody>
          <a:bodyPr/>
          <a:lstStyle/>
          <a:p>
            <a:r>
              <a:rPr lang="en-US" sz="2400" dirty="0" smtClean="0"/>
              <a:t>Windows Azure Platform PowerShell cmdlets </a:t>
            </a:r>
          </a:p>
          <a:p>
            <a:pPr lvl="1"/>
            <a:r>
              <a:rPr lang="en-US" sz="2400" dirty="0" smtClean="0">
                <a:hlinkClick r:id="rId3"/>
              </a:rPr>
              <a:t>http://azure.microsoft.com/en-us/documentation/articles/install-configure-powershell</a:t>
            </a:r>
            <a:endParaRPr lang="en-US" sz="2400" dirty="0" smtClean="0"/>
          </a:p>
          <a:p>
            <a:r>
              <a:rPr lang="en-US" sz="2400" dirty="0" smtClean="0"/>
              <a:t>Windows Azure command-line tool for Mac and Linux</a:t>
            </a:r>
          </a:p>
          <a:p>
            <a:pPr lvl="1"/>
            <a:r>
              <a:rPr lang="en-US" sz="2400" dirty="0" smtClean="0">
                <a:hlinkClick r:id="rId4"/>
              </a:rPr>
              <a:t>http://www.windowsazure.com/en-us/documentation/articles/command-line-tools</a:t>
            </a:r>
            <a:endParaRPr lang="en-US" sz="2400" dirty="0" smtClean="0"/>
          </a:p>
          <a:p>
            <a:r>
              <a:rPr lang="en-US" sz="2400" dirty="0" smtClean="0"/>
              <a:t>REST API &amp; Management Library</a:t>
            </a:r>
          </a:p>
          <a:p>
            <a:pPr lvl="1"/>
            <a:r>
              <a:rPr lang="en-US" sz="2400" dirty="0" smtClean="0">
                <a:hlinkClick r:id="rId5"/>
              </a:rPr>
              <a:t>http://msdn.microsoft.com/en-us/library/azure/dn776326.aspx</a:t>
            </a:r>
            <a:endParaRPr lang="en-US" sz="2400" dirty="0" smtClean="0"/>
          </a:p>
          <a:p>
            <a:pPr lvl="1"/>
            <a:endParaRPr lang="en-US" sz="2400" dirty="0" smtClean="0"/>
          </a:p>
          <a:p>
            <a:pPr lvl="1"/>
            <a:endParaRPr lang="en-US" sz="2400" dirty="0"/>
          </a:p>
        </p:txBody>
      </p:sp>
      <p:grpSp>
        <p:nvGrpSpPr>
          <p:cNvPr id="32" name="Group 31"/>
          <p:cNvGrpSpPr/>
          <p:nvPr/>
        </p:nvGrpSpPr>
        <p:grpSpPr>
          <a:xfrm>
            <a:off x="6918566" y="1162993"/>
            <a:ext cx="4723180" cy="3640627"/>
            <a:chOff x="2263951" y="1390380"/>
            <a:chExt cx="7263813" cy="4217940"/>
          </a:xfrm>
        </p:grpSpPr>
        <p:sp>
          <p:nvSpPr>
            <p:cNvPr id="33" name="TextBox 32"/>
            <p:cNvSpPr txBox="1"/>
            <p:nvPr/>
          </p:nvSpPr>
          <p:spPr>
            <a:xfrm>
              <a:off x="3628515" y="1390380"/>
              <a:ext cx="1259368" cy="425974"/>
            </a:xfrm>
            <a:prstGeom prst="rect">
              <a:avLst/>
            </a:prstGeom>
            <a:noFill/>
          </p:spPr>
          <p:txBody>
            <a:bodyPr wrap="none" lIns="84013" tIns="42008" rIns="84013" bIns="42008" rtlCol="0">
              <a:spAutoFit/>
            </a:bodyPr>
            <a:lstStyle/>
            <a:p>
              <a:pPr defTabSz="573233">
                <a:defRPr/>
              </a:pPr>
              <a:r>
                <a:rPr lang="en-US" sz="1838" b="1" kern="0" dirty="0">
                  <a:solidFill>
                    <a:prstClr val="black"/>
                  </a:solidFill>
                  <a:latin typeface="Consolas" pitchFamily="49" charset="0"/>
                  <a:cs typeface="Consolas" pitchFamily="49" charset="0"/>
                </a:rPr>
                <a:t>azure</a:t>
              </a:r>
            </a:p>
          </p:txBody>
        </p:sp>
        <p:sp>
          <p:nvSpPr>
            <p:cNvPr id="34" name="TextBox 33"/>
            <p:cNvSpPr txBox="1"/>
            <p:nvPr/>
          </p:nvSpPr>
          <p:spPr>
            <a:xfrm>
              <a:off x="5107741" y="1390380"/>
              <a:ext cx="1259368" cy="425974"/>
            </a:xfrm>
            <a:prstGeom prst="rect">
              <a:avLst/>
            </a:prstGeom>
            <a:noFill/>
            <a:ln>
              <a:noFill/>
            </a:ln>
          </p:spPr>
          <p:txBody>
            <a:bodyPr wrap="none" lIns="84013" tIns="42008" rIns="84013" bIns="42008" rtlCol="0">
              <a:spAutoFit/>
            </a:bodyPr>
            <a:lstStyle/>
            <a:p>
              <a:pPr defTabSz="573233">
                <a:defRPr/>
              </a:pPr>
              <a:r>
                <a:rPr lang="en-US" sz="1838" b="1" kern="0" dirty="0">
                  <a:solidFill>
                    <a:srgbClr val="0072C6">
                      <a:lumMod val="60000"/>
                      <a:lumOff val="40000"/>
                    </a:srgbClr>
                  </a:solidFill>
                  <a:latin typeface="Consolas" pitchFamily="49" charset="0"/>
                  <a:cs typeface="Consolas" pitchFamily="49" charset="0"/>
                </a:rPr>
                <a:t>topic</a:t>
              </a:r>
            </a:p>
          </p:txBody>
        </p:sp>
        <p:sp>
          <p:nvSpPr>
            <p:cNvPr id="35" name="TextBox 34"/>
            <p:cNvSpPr txBox="1"/>
            <p:nvPr/>
          </p:nvSpPr>
          <p:spPr>
            <a:xfrm>
              <a:off x="6586968" y="1390380"/>
              <a:ext cx="1059680" cy="425974"/>
            </a:xfrm>
            <a:prstGeom prst="rect">
              <a:avLst/>
            </a:prstGeom>
            <a:noFill/>
            <a:ln>
              <a:noFill/>
            </a:ln>
          </p:spPr>
          <p:txBody>
            <a:bodyPr wrap="none" lIns="84013" tIns="42008" rIns="84013" bIns="42008" rtlCol="0">
              <a:spAutoFit/>
            </a:bodyPr>
            <a:lstStyle/>
            <a:p>
              <a:pPr defTabSz="573233">
                <a:defRPr/>
              </a:pPr>
              <a:r>
                <a:rPr lang="en-US" sz="1838" b="1" kern="0" dirty="0">
                  <a:solidFill>
                    <a:srgbClr val="0072C6"/>
                  </a:solidFill>
                  <a:latin typeface="Consolas" pitchFamily="49" charset="0"/>
                  <a:cs typeface="Consolas" pitchFamily="49" charset="0"/>
                </a:rPr>
                <a:t>verb</a:t>
              </a:r>
            </a:p>
          </p:txBody>
        </p:sp>
        <p:sp>
          <p:nvSpPr>
            <p:cNvPr id="36" name="TextBox 35"/>
            <p:cNvSpPr txBox="1"/>
            <p:nvPr/>
          </p:nvSpPr>
          <p:spPr>
            <a:xfrm>
              <a:off x="7869023" y="1390380"/>
              <a:ext cx="1658741" cy="425974"/>
            </a:xfrm>
            <a:prstGeom prst="rect">
              <a:avLst/>
            </a:prstGeom>
            <a:noFill/>
            <a:ln>
              <a:noFill/>
            </a:ln>
          </p:spPr>
          <p:txBody>
            <a:bodyPr wrap="none" lIns="84013" tIns="42008" rIns="84013" bIns="42008" rtlCol="0">
              <a:spAutoFit/>
            </a:bodyPr>
            <a:lstStyle/>
            <a:p>
              <a:pPr defTabSz="573233">
                <a:defRPr/>
              </a:pPr>
              <a:r>
                <a:rPr lang="en-US" sz="1838" b="1" kern="0" dirty="0">
                  <a:solidFill>
                    <a:srgbClr val="0072C6">
                      <a:lumMod val="75000"/>
                    </a:srgbClr>
                  </a:solidFill>
                  <a:latin typeface="Consolas" pitchFamily="49" charset="0"/>
                  <a:cs typeface="Consolas" pitchFamily="49" charset="0"/>
                </a:rPr>
                <a:t>options</a:t>
              </a:r>
            </a:p>
          </p:txBody>
        </p:sp>
        <p:sp>
          <p:nvSpPr>
            <p:cNvPr id="37" name="TextBox 36"/>
            <p:cNvSpPr txBox="1"/>
            <p:nvPr/>
          </p:nvSpPr>
          <p:spPr>
            <a:xfrm>
              <a:off x="2390658" y="1424028"/>
              <a:ext cx="1382631" cy="360377"/>
            </a:xfrm>
            <a:prstGeom prst="rect">
              <a:avLst/>
            </a:prstGeom>
            <a:noFill/>
          </p:spPr>
          <p:txBody>
            <a:bodyPr wrap="none" lIns="84013" tIns="42008" rIns="84013" bIns="42008" rtlCol="0">
              <a:spAutoFit/>
            </a:bodyPr>
            <a:lstStyle/>
            <a:p>
              <a:pPr defTabSz="573233">
                <a:defRPr/>
              </a:pPr>
              <a:r>
                <a:rPr lang="en-US" sz="1470" kern="0" dirty="0">
                  <a:solidFill>
                    <a:prstClr val="black"/>
                  </a:solidFill>
                  <a:latin typeface="Consolas" pitchFamily="49" charset="0"/>
                  <a:cs typeface="Consolas" pitchFamily="49" charset="0"/>
                </a:rPr>
                <a:t>prompt&gt;</a:t>
              </a:r>
            </a:p>
          </p:txBody>
        </p:sp>
        <p:sp>
          <p:nvSpPr>
            <p:cNvPr id="38" name="Rectangle 37"/>
            <p:cNvSpPr/>
            <p:nvPr/>
          </p:nvSpPr>
          <p:spPr>
            <a:xfrm>
              <a:off x="2263951" y="1948532"/>
              <a:ext cx="3220861" cy="3659788"/>
            </a:xfrm>
            <a:prstGeom prst="rect">
              <a:avLst/>
            </a:prstGeom>
            <a:solidFill>
              <a:srgbClr val="0072C6">
                <a:lumMod val="60000"/>
                <a:lumOff val="40000"/>
              </a:srgbClr>
            </a:solidFill>
            <a:ln w="25400" cap="flat" cmpd="sng" algn="ctr">
              <a:noFill/>
              <a:prstDash val="solid"/>
            </a:ln>
            <a:effectLst/>
          </p:spPr>
          <p:txBody>
            <a:bodyPr lIns="84013" tIns="42008" rIns="84013" bIns="42008" rtlCol="0" anchor="t"/>
            <a:lstStyle/>
            <a:p>
              <a:pPr defTabSz="573233">
                <a:defRPr/>
              </a:pPr>
              <a:r>
                <a:rPr lang="en-US" sz="1286" kern="0" dirty="0">
                  <a:solidFill>
                    <a:prstClr val="white"/>
                  </a:solidFill>
                  <a:latin typeface="Consolas" pitchFamily="49" charset="0"/>
                  <a:cs typeface="Consolas" pitchFamily="49" charset="0"/>
                </a:rPr>
                <a:t>account</a:t>
              </a:r>
            </a:p>
            <a:p>
              <a:pPr defTabSz="573233">
                <a:defRPr/>
              </a:pPr>
              <a:r>
                <a:rPr lang="en-US" sz="1286" kern="0" dirty="0">
                  <a:solidFill>
                    <a:prstClr val="white"/>
                  </a:solidFill>
                  <a:latin typeface="Consolas" pitchFamily="49" charset="0"/>
                  <a:cs typeface="Consolas" pitchFamily="49" charset="0"/>
                </a:rPr>
                <a:t>account location</a:t>
              </a:r>
            </a:p>
            <a:p>
              <a:pPr defTabSz="573233">
                <a:defRPr/>
              </a:pPr>
              <a:r>
                <a:rPr lang="en-US" sz="1286" kern="0" dirty="0">
                  <a:solidFill>
                    <a:prstClr val="white"/>
                  </a:solidFill>
                  <a:latin typeface="Consolas" pitchFamily="49" charset="0"/>
                  <a:cs typeface="Consolas" pitchFamily="49" charset="0"/>
                </a:rPr>
                <a:t>account affinity-group</a:t>
              </a:r>
            </a:p>
            <a:p>
              <a:pPr defTabSz="573233">
                <a:defRPr/>
              </a:pPr>
              <a:r>
                <a:rPr lang="en-US" sz="1286" kern="0" dirty="0" err="1">
                  <a:solidFill>
                    <a:prstClr val="white"/>
                  </a:solidFill>
                  <a:latin typeface="Consolas" pitchFamily="49" charset="0"/>
                  <a:cs typeface="Consolas" pitchFamily="49" charset="0"/>
                </a:rPr>
                <a:t>vm</a:t>
              </a:r>
              <a:endParaRPr lang="en-US" sz="1286" kern="0" dirty="0">
                <a:solidFill>
                  <a:prstClr val="white"/>
                </a:solidFill>
                <a:latin typeface="Consolas" pitchFamily="49" charset="0"/>
                <a:cs typeface="Consolas" pitchFamily="49" charset="0"/>
              </a:endParaRPr>
            </a:p>
            <a:p>
              <a:pPr defTabSz="573233">
                <a:defRPr/>
              </a:pPr>
              <a:r>
                <a:rPr lang="en-US" sz="1286" kern="0" dirty="0" err="1">
                  <a:solidFill>
                    <a:prstClr val="white"/>
                  </a:solidFill>
                  <a:latin typeface="Consolas" pitchFamily="49" charset="0"/>
                  <a:cs typeface="Consolas" pitchFamily="49" charset="0"/>
                </a:rPr>
                <a:t>vm</a:t>
              </a:r>
              <a:r>
                <a:rPr lang="en-US" sz="1286" kern="0" dirty="0">
                  <a:solidFill>
                    <a:prstClr val="white"/>
                  </a:solidFill>
                  <a:latin typeface="Consolas" pitchFamily="49" charset="0"/>
                  <a:cs typeface="Consolas" pitchFamily="49" charset="0"/>
                </a:rPr>
                <a:t> disk</a:t>
              </a:r>
            </a:p>
            <a:p>
              <a:pPr defTabSz="573233">
                <a:defRPr/>
              </a:pPr>
              <a:r>
                <a:rPr lang="en-US" sz="1286" kern="0" dirty="0" err="1">
                  <a:solidFill>
                    <a:prstClr val="white"/>
                  </a:solidFill>
                  <a:latin typeface="Consolas" pitchFamily="49" charset="0"/>
                  <a:cs typeface="Consolas" pitchFamily="49" charset="0"/>
                </a:rPr>
                <a:t>vm</a:t>
              </a:r>
              <a:r>
                <a:rPr lang="en-US" sz="1286" kern="0" dirty="0">
                  <a:solidFill>
                    <a:prstClr val="white"/>
                  </a:solidFill>
                  <a:latin typeface="Consolas" pitchFamily="49" charset="0"/>
                  <a:cs typeface="Consolas" pitchFamily="49" charset="0"/>
                </a:rPr>
                <a:t> endpoint</a:t>
              </a:r>
            </a:p>
            <a:p>
              <a:pPr defTabSz="573233">
                <a:defRPr/>
              </a:pPr>
              <a:r>
                <a:rPr lang="en-US" sz="1286" kern="0" dirty="0" err="1">
                  <a:solidFill>
                    <a:prstClr val="white"/>
                  </a:solidFill>
                  <a:latin typeface="Consolas" pitchFamily="49" charset="0"/>
                  <a:cs typeface="Consolas" pitchFamily="49" charset="0"/>
                </a:rPr>
                <a:t>vm</a:t>
              </a:r>
              <a:r>
                <a:rPr lang="en-US" sz="1286" kern="0" dirty="0">
                  <a:solidFill>
                    <a:prstClr val="white"/>
                  </a:solidFill>
                  <a:latin typeface="Consolas" pitchFamily="49" charset="0"/>
                  <a:cs typeface="Consolas" pitchFamily="49" charset="0"/>
                </a:rPr>
                <a:t> image</a:t>
              </a:r>
            </a:p>
            <a:p>
              <a:pPr defTabSz="573233">
                <a:defRPr/>
              </a:pPr>
              <a:r>
                <a:rPr lang="en-US" sz="1286" kern="0" dirty="0">
                  <a:solidFill>
                    <a:prstClr val="white"/>
                  </a:solidFill>
                  <a:latin typeface="Consolas" pitchFamily="49" charset="0"/>
                  <a:cs typeface="Consolas" pitchFamily="49" charset="0"/>
                </a:rPr>
                <a:t>service</a:t>
              </a:r>
            </a:p>
            <a:p>
              <a:pPr defTabSz="573233">
                <a:defRPr/>
              </a:pPr>
              <a:r>
                <a:rPr lang="en-US" sz="1286" kern="0" dirty="0">
                  <a:solidFill>
                    <a:prstClr val="white"/>
                  </a:solidFill>
                  <a:latin typeface="Consolas" pitchFamily="49" charset="0"/>
                  <a:cs typeface="Consolas" pitchFamily="49" charset="0"/>
                </a:rPr>
                <a:t>service cert</a:t>
              </a:r>
            </a:p>
            <a:p>
              <a:pPr defTabSz="573233">
                <a:defRPr/>
              </a:pPr>
              <a:r>
                <a:rPr lang="en-US" sz="1286" kern="0" dirty="0">
                  <a:solidFill>
                    <a:prstClr val="white"/>
                  </a:solidFill>
                  <a:latin typeface="Consolas" pitchFamily="49" charset="0"/>
                  <a:cs typeface="Consolas" pitchFamily="49" charset="0"/>
                </a:rPr>
                <a:t>site</a:t>
              </a:r>
            </a:p>
            <a:p>
              <a:pPr defTabSz="573233">
                <a:defRPr/>
              </a:pPr>
              <a:r>
                <a:rPr lang="en-US" sz="1286" kern="0" dirty="0" err="1">
                  <a:solidFill>
                    <a:prstClr val="white"/>
                  </a:solidFill>
                  <a:latin typeface="Consolas" pitchFamily="49" charset="0"/>
                  <a:cs typeface="Consolas" pitchFamily="49" charset="0"/>
                </a:rPr>
                <a:t>config</a:t>
              </a:r>
              <a:endParaRPr lang="en-US" sz="1286" kern="0" dirty="0">
                <a:solidFill>
                  <a:prstClr val="white"/>
                </a:solidFill>
                <a:latin typeface="Consolas" pitchFamily="49" charset="0"/>
                <a:cs typeface="Consolas" pitchFamily="49" charset="0"/>
              </a:endParaRPr>
            </a:p>
          </p:txBody>
        </p:sp>
        <p:sp>
          <p:nvSpPr>
            <p:cNvPr id="39" name="Rectangle 38"/>
            <p:cNvSpPr/>
            <p:nvPr/>
          </p:nvSpPr>
          <p:spPr>
            <a:xfrm>
              <a:off x="5205175" y="1948532"/>
              <a:ext cx="1956037" cy="3659788"/>
            </a:xfrm>
            <a:prstGeom prst="rect">
              <a:avLst/>
            </a:prstGeom>
            <a:solidFill>
              <a:srgbClr val="0072C6"/>
            </a:solidFill>
            <a:ln w="25400" cap="flat" cmpd="sng" algn="ctr">
              <a:noFill/>
              <a:prstDash val="solid"/>
            </a:ln>
            <a:effectLst/>
          </p:spPr>
          <p:txBody>
            <a:bodyPr lIns="84013" tIns="42008" rIns="84013" bIns="42008" rtlCol="0" anchor="t"/>
            <a:lstStyle/>
            <a:p>
              <a:pPr defTabSz="573233">
                <a:defRPr/>
              </a:pPr>
              <a:r>
                <a:rPr lang="en-US" sz="1286" kern="0" dirty="0">
                  <a:solidFill>
                    <a:prstClr val="white"/>
                  </a:solidFill>
                  <a:latin typeface="Consolas" pitchFamily="49" charset="0"/>
                  <a:cs typeface="Consolas" pitchFamily="49" charset="0"/>
                </a:rPr>
                <a:t>download</a:t>
              </a:r>
            </a:p>
            <a:p>
              <a:pPr defTabSz="573233">
                <a:defRPr/>
              </a:pPr>
              <a:r>
                <a:rPr lang="en-US" sz="1286" kern="0" dirty="0">
                  <a:solidFill>
                    <a:prstClr val="white"/>
                  </a:solidFill>
                  <a:latin typeface="Consolas" pitchFamily="49" charset="0"/>
                  <a:cs typeface="Consolas" pitchFamily="49" charset="0"/>
                </a:rPr>
                <a:t>import</a:t>
              </a:r>
            </a:p>
            <a:p>
              <a:pPr defTabSz="573233">
                <a:defRPr/>
              </a:pPr>
              <a:r>
                <a:rPr lang="en-US" sz="1286" kern="0" dirty="0">
                  <a:solidFill>
                    <a:prstClr val="white"/>
                  </a:solidFill>
                  <a:latin typeface="Consolas" pitchFamily="49" charset="0"/>
                  <a:cs typeface="Consolas" pitchFamily="49" charset="0"/>
                </a:rPr>
                <a:t>list</a:t>
              </a:r>
            </a:p>
            <a:p>
              <a:pPr defTabSz="573233">
                <a:defRPr/>
              </a:pPr>
              <a:r>
                <a:rPr lang="en-US" sz="1286" kern="0" dirty="0">
                  <a:solidFill>
                    <a:prstClr val="white"/>
                  </a:solidFill>
                  <a:latin typeface="Consolas" pitchFamily="49" charset="0"/>
                  <a:cs typeface="Consolas" pitchFamily="49" charset="0"/>
                </a:rPr>
                <a:t>show</a:t>
              </a:r>
            </a:p>
            <a:p>
              <a:pPr defTabSz="573233">
                <a:defRPr/>
              </a:pPr>
              <a:r>
                <a:rPr lang="en-US" sz="1286" kern="0" dirty="0">
                  <a:solidFill>
                    <a:prstClr val="white"/>
                  </a:solidFill>
                  <a:latin typeface="Consolas" pitchFamily="49" charset="0"/>
                  <a:cs typeface="Consolas" pitchFamily="49" charset="0"/>
                </a:rPr>
                <a:t>delete</a:t>
              </a:r>
            </a:p>
            <a:p>
              <a:pPr defTabSz="573233">
                <a:defRPr/>
              </a:pPr>
              <a:r>
                <a:rPr lang="en-US" sz="1286" kern="0" dirty="0">
                  <a:solidFill>
                    <a:prstClr val="white"/>
                  </a:solidFill>
                  <a:latin typeface="Consolas" pitchFamily="49" charset="0"/>
                  <a:cs typeface="Consolas" pitchFamily="49" charset="0"/>
                </a:rPr>
                <a:t>start</a:t>
              </a:r>
            </a:p>
            <a:p>
              <a:pPr defTabSz="573233">
                <a:defRPr/>
              </a:pPr>
              <a:r>
                <a:rPr lang="en-US" sz="1286" kern="0" dirty="0">
                  <a:solidFill>
                    <a:prstClr val="white"/>
                  </a:solidFill>
                  <a:latin typeface="Consolas" pitchFamily="49" charset="0"/>
                  <a:cs typeface="Consolas" pitchFamily="49" charset="0"/>
                </a:rPr>
                <a:t>restart</a:t>
              </a:r>
            </a:p>
            <a:p>
              <a:pPr defTabSz="573233">
                <a:defRPr/>
              </a:pPr>
              <a:r>
                <a:rPr lang="en-US" sz="1286" kern="0" dirty="0">
                  <a:solidFill>
                    <a:prstClr val="white"/>
                  </a:solidFill>
                  <a:latin typeface="Consolas" pitchFamily="49" charset="0"/>
                  <a:cs typeface="Consolas" pitchFamily="49" charset="0"/>
                </a:rPr>
                <a:t>shutdown</a:t>
              </a:r>
            </a:p>
            <a:p>
              <a:pPr defTabSz="573233">
                <a:defRPr/>
              </a:pPr>
              <a:r>
                <a:rPr lang="en-US" sz="1286" kern="0" dirty="0">
                  <a:solidFill>
                    <a:prstClr val="white"/>
                  </a:solidFill>
                  <a:latin typeface="Consolas" pitchFamily="49" charset="0"/>
                  <a:cs typeface="Consolas" pitchFamily="49" charset="0"/>
                </a:rPr>
                <a:t>capture</a:t>
              </a:r>
            </a:p>
            <a:p>
              <a:pPr defTabSz="573233">
                <a:defRPr/>
              </a:pPr>
              <a:r>
                <a:rPr lang="en-US" sz="1286" kern="0" dirty="0">
                  <a:solidFill>
                    <a:prstClr val="white"/>
                  </a:solidFill>
                  <a:latin typeface="Consolas" pitchFamily="49" charset="0"/>
                  <a:cs typeface="Consolas" pitchFamily="49" charset="0"/>
                </a:rPr>
                <a:t>create</a:t>
              </a:r>
            </a:p>
            <a:p>
              <a:pPr defTabSz="573233">
                <a:defRPr/>
              </a:pPr>
              <a:r>
                <a:rPr lang="en-US" sz="1286" kern="0" dirty="0">
                  <a:solidFill>
                    <a:prstClr val="white"/>
                  </a:solidFill>
                  <a:latin typeface="Consolas" pitchFamily="49" charset="0"/>
                  <a:cs typeface="Consolas" pitchFamily="49" charset="0"/>
                </a:rPr>
                <a:t>attach</a:t>
              </a:r>
            </a:p>
            <a:p>
              <a:pPr defTabSz="573233">
                <a:defRPr/>
              </a:pPr>
              <a:r>
                <a:rPr lang="en-US" sz="1286" kern="0" dirty="0">
                  <a:solidFill>
                    <a:prstClr val="white"/>
                  </a:solidFill>
                  <a:latin typeface="Consolas" pitchFamily="49" charset="0"/>
                  <a:cs typeface="Consolas" pitchFamily="49" charset="0"/>
                </a:rPr>
                <a:t>detach</a:t>
              </a:r>
            </a:p>
            <a:p>
              <a:pPr defTabSz="573233">
                <a:defRPr/>
              </a:pPr>
              <a:r>
                <a:rPr lang="en-US" sz="1286" kern="0" dirty="0">
                  <a:solidFill>
                    <a:prstClr val="white"/>
                  </a:solidFill>
                  <a:latin typeface="Consolas" pitchFamily="49" charset="0"/>
                  <a:cs typeface="Consolas" pitchFamily="49" charset="0"/>
                </a:rPr>
                <a:t>browse</a:t>
              </a:r>
            </a:p>
            <a:p>
              <a:pPr defTabSz="573233">
                <a:defRPr/>
              </a:pPr>
              <a:r>
                <a:rPr lang="en-US" sz="1286" kern="0" dirty="0">
                  <a:solidFill>
                    <a:prstClr val="white"/>
                  </a:solidFill>
                  <a:latin typeface="Consolas" pitchFamily="49" charset="0"/>
                  <a:cs typeface="Consolas" pitchFamily="49" charset="0"/>
                </a:rPr>
                <a:t>set</a:t>
              </a:r>
            </a:p>
          </p:txBody>
        </p:sp>
        <p:sp>
          <p:nvSpPr>
            <p:cNvPr id="40" name="Rectangle 39"/>
            <p:cNvSpPr/>
            <p:nvPr/>
          </p:nvSpPr>
          <p:spPr>
            <a:xfrm>
              <a:off x="6759221" y="1948532"/>
              <a:ext cx="2628619" cy="3659788"/>
            </a:xfrm>
            <a:prstGeom prst="rect">
              <a:avLst/>
            </a:prstGeom>
            <a:solidFill>
              <a:srgbClr val="0072C6">
                <a:lumMod val="75000"/>
              </a:srgbClr>
            </a:solidFill>
            <a:ln w="25400" cap="flat" cmpd="sng" algn="ctr">
              <a:noFill/>
              <a:prstDash val="solid"/>
            </a:ln>
            <a:effectLst/>
          </p:spPr>
          <p:txBody>
            <a:bodyPr lIns="84013" tIns="42008" rIns="84013" bIns="42008" rtlCol="0" anchor="t"/>
            <a:lstStyle/>
            <a:p>
              <a:pPr defTabSz="573233">
                <a:defRPr/>
              </a:pPr>
              <a:r>
                <a:rPr lang="en-US" sz="1286" i="1" kern="0" dirty="0">
                  <a:solidFill>
                    <a:prstClr val="white"/>
                  </a:solidFill>
                  <a:latin typeface="Consolas" pitchFamily="49" charset="0"/>
                  <a:cs typeface="Consolas" pitchFamily="49" charset="0"/>
                </a:rPr>
                <a:t>username</a:t>
              </a:r>
            </a:p>
            <a:p>
              <a:pPr defTabSz="573233">
                <a:defRPr/>
              </a:pPr>
              <a:r>
                <a:rPr lang="en-US" sz="1286" i="1" kern="0" dirty="0">
                  <a:solidFill>
                    <a:prstClr val="white"/>
                  </a:solidFill>
                  <a:latin typeface="Consolas" pitchFamily="49" charset="0"/>
                  <a:cs typeface="Consolas" pitchFamily="49" charset="0"/>
                </a:rPr>
                <a:t>password</a:t>
              </a:r>
            </a:p>
            <a:p>
              <a:pPr defTabSz="573233">
                <a:defRPr/>
              </a:pPr>
              <a:r>
                <a:rPr lang="en-US" sz="1286" i="1" kern="0" dirty="0" err="1">
                  <a:solidFill>
                    <a:prstClr val="white"/>
                  </a:solidFill>
                  <a:latin typeface="Consolas" pitchFamily="49" charset="0"/>
                  <a:cs typeface="Consolas" pitchFamily="49" charset="0"/>
                </a:rPr>
                <a:t>dns</a:t>
              </a:r>
              <a:r>
                <a:rPr lang="en-US" sz="1286" i="1" kern="0" dirty="0">
                  <a:solidFill>
                    <a:prstClr val="white"/>
                  </a:solidFill>
                  <a:latin typeface="Consolas" pitchFamily="49" charset="0"/>
                  <a:cs typeface="Consolas" pitchFamily="49" charset="0"/>
                </a:rPr>
                <a:t>-prefix</a:t>
              </a:r>
            </a:p>
            <a:p>
              <a:pPr defTabSz="573233">
                <a:defRPr/>
              </a:pPr>
              <a:r>
                <a:rPr lang="en-US" sz="1286" i="1" kern="0" dirty="0" err="1">
                  <a:solidFill>
                    <a:prstClr val="white"/>
                  </a:solidFill>
                  <a:latin typeface="Consolas" pitchFamily="49" charset="0"/>
                  <a:cs typeface="Consolas" pitchFamily="49" charset="0"/>
                </a:rPr>
                <a:t>vm</a:t>
              </a:r>
              <a:r>
                <a:rPr lang="en-US" sz="1286" i="1" kern="0" dirty="0">
                  <a:solidFill>
                    <a:prstClr val="white"/>
                  </a:solidFill>
                  <a:latin typeface="Consolas" pitchFamily="49" charset="0"/>
                  <a:cs typeface="Consolas" pitchFamily="49" charset="0"/>
                </a:rPr>
                <a:t>-name</a:t>
              </a:r>
            </a:p>
            <a:p>
              <a:pPr defTabSz="573233">
                <a:defRPr/>
              </a:pPr>
              <a:r>
                <a:rPr lang="en-US" sz="1286" i="1" kern="0" dirty="0" err="1">
                  <a:solidFill>
                    <a:prstClr val="white"/>
                  </a:solidFill>
                  <a:latin typeface="Consolas" pitchFamily="49" charset="0"/>
                  <a:cs typeface="Consolas" pitchFamily="49" charset="0"/>
                </a:rPr>
                <a:t>lb</a:t>
              </a:r>
              <a:r>
                <a:rPr lang="en-US" sz="1286" i="1" kern="0" dirty="0">
                  <a:solidFill>
                    <a:prstClr val="white"/>
                  </a:solidFill>
                  <a:latin typeface="Consolas" pitchFamily="49" charset="0"/>
                  <a:cs typeface="Consolas" pitchFamily="49" charset="0"/>
                </a:rPr>
                <a:t>-port</a:t>
              </a:r>
            </a:p>
            <a:p>
              <a:pPr defTabSz="573233">
                <a:defRPr/>
              </a:pPr>
              <a:r>
                <a:rPr lang="en-US" sz="1286" i="1" kern="0" dirty="0">
                  <a:solidFill>
                    <a:prstClr val="white"/>
                  </a:solidFill>
                  <a:latin typeface="Consolas" pitchFamily="49" charset="0"/>
                  <a:cs typeface="Consolas" pitchFamily="49" charset="0"/>
                </a:rPr>
                <a:t>target-image-name</a:t>
              </a:r>
            </a:p>
            <a:p>
              <a:pPr defTabSz="573233">
                <a:defRPr/>
              </a:pPr>
              <a:r>
                <a:rPr lang="en-US" sz="1286" i="1" kern="0" dirty="0">
                  <a:solidFill>
                    <a:prstClr val="white"/>
                  </a:solidFill>
                  <a:latin typeface="Consolas" pitchFamily="49" charset="0"/>
                  <a:cs typeface="Consolas" pitchFamily="49" charset="0"/>
                </a:rPr>
                <a:t>source-path</a:t>
              </a:r>
            </a:p>
            <a:p>
              <a:pPr defTabSz="573233">
                <a:defRPr/>
              </a:pPr>
              <a:r>
                <a:rPr lang="en-US" sz="1286" i="1" kern="0" dirty="0">
                  <a:solidFill>
                    <a:prstClr val="white"/>
                  </a:solidFill>
                  <a:latin typeface="Consolas" pitchFamily="49" charset="0"/>
                  <a:cs typeface="Consolas" pitchFamily="49" charset="0"/>
                </a:rPr>
                <a:t>disk-image-name</a:t>
              </a:r>
            </a:p>
            <a:p>
              <a:pPr defTabSz="573233">
                <a:defRPr/>
              </a:pPr>
              <a:r>
                <a:rPr lang="en-US" sz="1286" i="1" kern="0" dirty="0">
                  <a:solidFill>
                    <a:prstClr val="white"/>
                  </a:solidFill>
                  <a:latin typeface="Consolas" pitchFamily="49" charset="0"/>
                  <a:cs typeface="Consolas" pitchFamily="49" charset="0"/>
                </a:rPr>
                <a:t>size-in-</a:t>
              </a:r>
              <a:r>
                <a:rPr lang="en-US" sz="1286" i="1" kern="0" dirty="0" err="1">
                  <a:solidFill>
                    <a:prstClr val="white"/>
                  </a:solidFill>
                  <a:latin typeface="Consolas" pitchFamily="49" charset="0"/>
                  <a:cs typeface="Consolas" pitchFamily="49" charset="0"/>
                </a:rPr>
                <a:t>gb</a:t>
              </a:r>
              <a:endParaRPr lang="en-US" sz="1286" i="1" kern="0" dirty="0">
                <a:solidFill>
                  <a:prstClr val="white"/>
                </a:solidFill>
                <a:latin typeface="Consolas" pitchFamily="49" charset="0"/>
                <a:cs typeface="Consolas" pitchFamily="49" charset="0"/>
              </a:endParaRPr>
            </a:p>
            <a:p>
              <a:pPr defTabSz="573233">
                <a:defRPr/>
              </a:pPr>
              <a:r>
                <a:rPr lang="en-US" sz="1286" i="1" kern="0" dirty="0">
                  <a:solidFill>
                    <a:prstClr val="white"/>
                  </a:solidFill>
                  <a:latin typeface="Consolas" pitchFamily="49" charset="0"/>
                  <a:cs typeface="Consolas" pitchFamily="49" charset="0"/>
                </a:rPr>
                <a:t>thumbprint</a:t>
              </a:r>
            </a:p>
            <a:p>
              <a:pPr defTabSz="573233">
                <a:defRPr/>
              </a:pPr>
              <a:r>
                <a:rPr lang="en-US" sz="1286" i="1" kern="0" dirty="0">
                  <a:solidFill>
                    <a:prstClr val="white"/>
                  </a:solidFill>
                  <a:latin typeface="Consolas" pitchFamily="49" charset="0"/>
                  <a:cs typeface="Consolas" pitchFamily="49" charset="0"/>
                </a:rPr>
                <a:t>value</a:t>
              </a:r>
            </a:p>
            <a:p>
              <a:pPr defTabSz="573233">
                <a:defRPr/>
              </a:pPr>
              <a:r>
                <a:rPr lang="en-US" sz="1286" kern="0" dirty="0">
                  <a:solidFill>
                    <a:prstClr val="white"/>
                  </a:solidFill>
                  <a:latin typeface="Consolas" pitchFamily="49" charset="0"/>
                  <a:cs typeface="Consolas" pitchFamily="49" charset="0"/>
                </a:rPr>
                <a:t>-v</a:t>
              </a:r>
            </a:p>
            <a:p>
              <a:pPr defTabSz="573233">
                <a:defRPr/>
              </a:pPr>
              <a:r>
                <a:rPr lang="en-US" sz="1286" kern="0" dirty="0">
                  <a:solidFill>
                    <a:prstClr val="white"/>
                  </a:solidFill>
                  <a:latin typeface="Consolas" pitchFamily="49" charset="0"/>
                  <a:cs typeface="Consolas" pitchFamily="49" charset="0"/>
                </a:rPr>
                <a:t>-</a:t>
              </a:r>
              <a:r>
                <a:rPr lang="en-US" sz="1286" kern="0" dirty="0" err="1">
                  <a:solidFill>
                    <a:prstClr val="white"/>
                  </a:solidFill>
                  <a:latin typeface="Consolas" pitchFamily="49" charset="0"/>
                  <a:cs typeface="Consolas" pitchFamily="49" charset="0"/>
                </a:rPr>
                <a:t>vv</a:t>
              </a:r>
              <a:endParaRPr lang="en-US" sz="1286" kern="0" dirty="0">
                <a:solidFill>
                  <a:prstClr val="white"/>
                </a:solidFill>
                <a:latin typeface="Consolas" pitchFamily="49" charset="0"/>
                <a:cs typeface="Consolas" pitchFamily="49" charset="0"/>
              </a:endParaRPr>
            </a:p>
            <a:p>
              <a:pPr defTabSz="573233">
                <a:defRPr/>
              </a:pPr>
              <a:endParaRPr lang="en-US" sz="1286" i="1" kern="0" dirty="0">
                <a:solidFill>
                  <a:prstClr val="white"/>
                </a:solidFill>
                <a:latin typeface="Consolas" pitchFamily="49" charset="0"/>
                <a:cs typeface="Consolas" pitchFamily="49" charset="0"/>
              </a:endParaRPr>
            </a:p>
          </p:txBody>
        </p:sp>
        <p:cxnSp>
          <p:nvCxnSpPr>
            <p:cNvPr id="41" name="Straight Arrow Connector 40"/>
            <p:cNvCxnSpPr/>
            <p:nvPr/>
          </p:nvCxnSpPr>
          <p:spPr>
            <a:xfrm flipH="1">
              <a:off x="4997132" y="1685000"/>
              <a:ext cx="182880" cy="365760"/>
            </a:xfrm>
            <a:prstGeom prst="straightConnector1">
              <a:avLst/>
            </a:prstGeom>
            <a:noFill/>
            <a:ln w="25400" cap="flat" cmpd="sng" algn="ctr">
              <a:solidFill>
                <a:srgbClr val="00BCF2"/>
              </a:solidFill>
              <a:prstDash val="solid"/>
              <a:tailEnd type="arrow"/>
            </a:ln>
            <a:effectLst>
              <a:outerShdw blurRad="40000" dist="20000" dir="5400000" rotWithShape="0">
                <a:srgbClr val="000000">
                  <a:alpha val="38000"/>
                </a:srgbClr>
              </a:outerShdw>
            </a:effectLst>
          </p:spPr>
        </p:cxnSp>
        <p:cxnSp>
          <p:nvCxnSpPr>
            <p:cNvPr id="42" name="Straight Arrow Connector 41"/>
            <p:cNvCxnSpPr/>
            <p:nvPr/>
          </p:nvCxnSpPr>
          <p:spPr>
            <a:xfrm flipH="1">
              <a:off x="6473997" y="1685000"/>
              <a:ext cx="182880" cy="365760"/>
            </a:xfrm>
            <a:prstGeom prst="straightConnector1">
              <a:avLst/>
            </a:prstGeom>
            <a:noFill/>
            <a:ln w="25400" cap="flat" cmpd="sng" algn="ctr">
              <a:solidFill>
                <a:srgbClr val="0072C6"/>
              </a:solidFill>
              <a:prstDash val="solid"/>
              <a:tailEnd type="arrow"/>
            </a:ln>
            <a:effectLst>
              <a:outerShdw blurRad="40000" dist="20000" dir="5400000" rotWithShape="0">
                <a:srgbClr val="000000">
                  <a:alpha val="38000"/>
                </a:srgbClr>
              </a:outerShdw>
            </a:effectLst>
          </p:spPr>
        </p:cxnSp>
        <p:cxnSp>
          <p:nvCxnSpPr>
            <p:cNvPr id="43" name="Straight Arrow Connector 42"/>
            <p:cNvCxnSpPr/>
            <p:nvPr/>
          </p:nvCxnSpPr>
          <p:spPr>
            <a:xfrm>
              <a:off x="7698334" y="1674490"/>
              <a:ext cx="40667" cy="376271"/>
            </a:xfrm>
            <a:prstGeom prst="straightConnector1">
              <a:avLst/>
            </a:prstGeom>
            <a:noFill/>
            <a:ln w="25400" cap="flat" cmpd="sng" algn="ctr">
              <a:solidFill>
                <a:srgbClr val="0072C6">
                  <a:lumMod val="75000"/>
                </a:srgbClr>
              </a:solidFill>
              <a:prstDash val="solid"/>
              <a:tailEnd type="arrow"/>
            </a:ln>
            <a:effectLst>
              <a:outerShdw blurRad="40000" dist="20000" dir="5400000" rotWithShape="0">
                <a:srgbClr val="000000">
                  <a:alpha val="38000"/>
                </a:srgbClr>
              </a:outerShdw>
            </a:effectLst>
          </p:spPr>
        </p:cxnSp>
      </p:grpSp>
      <p:pic>
        <p:nvPicPr>
          <p:cNvPr id="46" name="Picture 45"/>
          <p:cNvPicPr>
            <a:picLocks noChangeAspect="1"/>
          </p:cNvPicPr>
          <p:nvPr/>
        </p:nvPicPr>
        <p:blipFill>
          <a:blip r:embed="rId6"/>
          <a:stretch>
            <a:fillRect/>
          </a:stretch>
        </p:blipFill>
        <p:spPr>
          <a:xfrm>
            <a:off x="6918566" y="3846713"/>
            <a:ext cx="4632198" cy="2368737"/>
          </a:xfrm>
          <a:prstGeom prst="rect">
            <a:avLst/>
          </a:prstGeom>
        </p:spPr>
      </p:pic>
    </p:spTree>
    <p:extLst>
      <p:ext uri="{BB962C8B-B14F-4D97-AF65-F5344CB8AC3E}">
        <p14:creationId xmlns:p14="http://schemas.microsoft.com/office/powerpoint/2010/main" val="115625213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qefHcPrr0WlgQ8TgC77tQ"/>
</p:tagLst>
</file>

<file path=ppt/theme/theme1.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Camp.pptx" id="{5A8FB757-14A5-4E69-8B06-667A3EF3F20D}" vid="{A5FED221-3652-4D2F-AE98-5F0F6EF99F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FDE1AEFC2724EB5E89BA27808351C" ma:contentTypeVersion="3" ma:contentTypeDescription="Crée un document." ma:contentTypeScope="" ma:versionID="911e11aa3a7cf69374b71bd39d4c182f">
  <xsd:schema xmlns:xsd="http://www.w3.org/2001/XMLSchema" xmlns:xs="http://www.w3.org/2001/XMLSchema" xmlns:p="http://schemas.microsoft.com/office/2006/metadata/properties" xmlns:ns2="aa35d321-db2c-42ab-a621-b5e3f2de858c" targetNamespace="http://schemas.microsoft.com/office/2006/metadata/properties" ma:root="true" ma:fieldsID="84e7031b51a06c5a8c8ec1c8b23af2b0" ns2:_="">
    <xsd:import namespace="aa35d321-db2c-42ab-a621-b5e3f2de858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35d321-db2c-42ab-a621-b5e3f2de858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C39BF0-DE27-4B53-9A59-E9125D381E78}"/>
</file>

<file path=customXml/itemProps2.xml><?xml version="1.0" encoding="utf-8"?>
<ds:datastoreItem xmlns:ds="http://schemas.openxmlformats.org/officeDocument/2006/customXml" ds:itemID="{91A79EBA-690E-40D3-91FF-FB567C860170}"/>
</file>

<file path=customXml/itemProps3.xml><?xml version="1.0" encoding="utf-8"?>
<ds:datastoreItem xmlns:ds="http://schemas.openxmlformats.org/officeDocument/2006/customXml" ds:itemID="{DCFA41F6-EB3D-48D6-B223-A618E149B033}"/>
</file>

<file path=docProps/app.xml><?xml version="1.0" encoding="utf-8"?>
<Properties xmlns="http://schemas.openxmlformats.org/officeDocument/2006/extended-properties" xmlns:vt="http://schemas.openxmlformats.org/officeDocument/2006/docPropsVTypes">
  <Template>Azure Camp Template</Template>
  <TotalTime>0</TotalTime>
  <Words>1253</Words>
  <Application>Microsoft Office PowerPoint</Application>
  <PresentationFormat>Custom</PresentationFormat>
  <Paragraphs>212</Paragraphs>
  <Slides>13</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Calibri</vt:lpstr>
      <vt:lpstr>Consolas</vt:lpstr>
      <vt:lpstr>inherit</vt:lpstr>
      <vt:lpstr>Lucida Console</vt:lpstr>
      <vt:lpstr>Segoe Light</vt:lpstr>
      <vt:lpstr>Segoe UI</vt:lpstr>
      <vt:lpstr>Segoe UI Light</vt:lpstr>
      <vt:lpstr>Times New Roman</vt:lpstr>
      <vt:lpstr>Wingdings</vt:lpstr>
      <vt:lpstr>Windows_Azure_DevCamp_16x9_Template</vt:lpstr>
      <vt:lpstr>Microsoft Azure Camp</vt:lpstr>
      <vt:lpstr>Machines virtuelles</vt:lpstr>
      <vt:lpstr>Machines virtuelles Azure</vt:lpstr>
      <vt:lpstr>Infrastructure as a Service (IaaS)</vt:lpstr>
      <vt:lpstr>Options de Scale Up/Dow,</vt:lpstr>
      <vt:lpstr>Virtual Machine Sizes</vt:lpstr>
      <vt:lpstr>Galerie Azure</vt:lpstr>
      <vt:lpstr>Groupes de disponibilité des VM : Domaines de pannes, Domaines de mise à jour</vt:lpstr>
      <vt:lpstr>Provisioning par script ou API</vt:lpstr>
      <vt:lpstr>Extension de machine virtuelle Azure</vt:lpstr>
      <vt:lpstr>PowerPoint Presentation</vt:lpstr>
      <vt:lpstr>Pour aller plus loin…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2015-07-06T10:52:44Z</dcterms:created>
  <dcterms:modified xsi:type="dcterms:W3CDTF">2015-07-06T10:53:10Z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0x010100038FDE1AEFC2724EB5E89BA27808351C</vt:lpwstr>
  </property>
</Properties>
</file>