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Lst>
  <p:notesMasterIdLst>
    <p:notesMasterId r:id="rId14"/>
  </p:notesMasterIdLst>
  <p:handoutMasterIdLst>
    <p:handoutMasterId r:id="rId15"/>
  </p:handoutMasterIdLst>
  <p:sldIdLst>
    <p:sldId id="319" r:id="rId5"/>
    <p:sldId id="256" r:id="rId6"/>
    <p:sldId id="257" r:id="rId7"/>
    <p:sldId id="315" r:id="rId8"/>
    <p:sldId id="318" r:id="rId9"/>
    <p:sldId id="321" r:id="rId10"/>
    <p:sldId id="310" r:id="rId11"/>
    <p:sldId id="317" r:id="rId12"/>
    <p:sldId id="320" r:id="rId13"/>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2">
          <p15:clr>
            <a:srgbClr val="A4A3A4"/>
          </p15:clr>
        </p15:guide>
        <p15:guide id="2" orient="horz" pos="4176">
          <p15:clr>
            <a:srgbClr val="A4A3A4"/>
          </p15:clr>
        </p15:guide>
        <p15:guide id="3" orient="horz" pos="912">
          <p15:clr>
            <a:srgbClr val="A4A3A4"/>
          </p15:clr>
        </p15:guide>
        <p15:guide id="4" orient="horz" pos="1197">
          <p15:clr>
            <a:srgbClr val="A4A3A4"/>
          </p15:clr>
        </p15:guide>
        <p15:guide id="5" orient="horz" pos="1957">
          <p15:clr>
            <a:srgbClr val="A4A3A4"/>
          </p15:clr>
        </p15:guide>
        <p15:guide id="6" orient="horz" pos="2736">
          <p15:clr>
            <a:srgbClr val="A4A3A4"/>
          </p15:clr>
        </p15:guide>
        <p15:guide id="7" orient="horz" pos="2159">
          <p15:clr>
            <a:srgbClr val="A4A3A4"/>
          </p15:clr>
        </p15:guide>
        <p15:guide id="8" orient="horz" pos="4050">
          <p15:clr>
            <a:srgbClr val="A4A3A4"/>
          </p15:clr>
        </p15:guide>
        <p15:guide id="9" pos="128">
          <p15:clr>
            <a:srgbClr val="A4A3A4"/>
          </p15:clr>
        </p15:guide>
        <p15:guide id="10" pos="1767">
          <p15:clr>
            <a:srgbClr val="A4A3A4"/>
          </p15:clr>
        </p15:guide>
        <p15:guide id="11" pos="7548">
          <p15:clr>
            <a:srgbClr val="A4A3A4"/>
          </p15:clr>
        </p15:guide>
        <p15:guide id="12" pos="328">
          <p15:clr>
            <a:srgbClr val="A4A3A4"/>
          </p15:clr>
        </p15:guide>
        <p15:guide id="13" pos="7353">
          <p15:clr>
            <a:srgbClr val="A4A3A4"/>
          </p15:clr>
        </p15:guide>
        <p15:guide id="14" pos="613">
          <p15:clr>
            <a:srgbClr val="A4A3A4"/>
          </p15:clr>
        </p15:guide>
        <p15:guide id="15" pos="7062">
          <p15:clr>
            <a:srgbClr val="A4A3A4"/>
          </p15:clr>
        </p15:guide>
        <p15:guide id="16" pos="383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BE00"/>
    <a:srgbClr val="FFFFFF"/>
    <a:srgbClr val="000000"/>
    <a:srgbClr val="505050"/>
    <a:srgbClr val="969696"/>
    <a:srgbClr val="D2D2D2"/>
    <a:srgbClr val="5F5F5F"/>
    <a:srgbClr val="4D4D4D"/>
    <a:srgbClr val="C0C0C0"/>
    <a:srgbClr val="66FF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5029" autoAdjust="0"/>
  </p:normalViewPr>
  <p:slideViewPr>
    <p:cSldViewPr snapToGrid="0">
      <p:cViewPr varScale="1">
        <p:scale>
          <a:sx n="87" d="100"/>
          <a:sy n="87" d="100"/>
        </p:scale>
        <p:origin x="1458" y="90"/>
      </p:cViewPr>
      <p:guideLst>
        <p:guide orient="horz" pos="142"/>
        <p:guide orient="horz" pos="4176"/>
        <p:guide orient="horz" pos="912"/>
        <p:guide orient="horz" pos="1197"/>
        <p:guide orient="horz" pos="1957"/>
        <p:guide orient="horz" pos="2736"/>
        <p:guide orient="horz" pos="2159"/>
        <p:guide orient="horz" pos="4050"/>
        <p:guide pos="128"/>
        <p:guide pos="1767"/>
        <p:guide pos="7548"/>
        <p:guide pos="328"/>
        <p:guide pos="7353"/>
        <p:guide pos="613"/>
        <p:guide pos="7062"/>
        <p:guide pos="3837"/>
      </p:guideLst>
    </p:cSldViewPr>
  </p:slideViewPr>
  <p:notesTextViewPr>
    <p:cViewPr>
      <p:scale>
        <a:sx n="100" d="100"/>
        <a:sy n="100" d="100"/>
      </p:scale>
      <p:origin x="0" y="0"/>
    </p:cViewPr>
  </p:notesTextViewPr>
  <p:sorterViewPr>
    <p:cViewPr varScale="1">
      <p:scale>
        <a:sx n="1" d="1"/>
        <a:sy n="1" d="1"/>
      </p:scale>
      <p:origin x="0" y="10416"/>
    </p:cViewPr>
  </p:sorterViewPr>
  <p:notesViewPr>
    <p:cSldViewPr snapToGrid="0" showGuides="1">
      <p:cViewPr varScale="1">
        <p:scale>
          <a:sx n="81" d="100"/>
          <a:sy n="81" d="100"/>
        </p:scale>
        <p:origin x="-3156"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t>7/5/2015</a:t>
            </a:fld>
            <a:endParaRPr lang="en-US"/>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9" name="Slide Image Placeholder 8"/>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1B1278-D92B-4AF3-A9C1-71DD298190CE}" type="datetimeFigureOut">
              <a:rPr lang="en-US" smtClean="0"/>
              <a:t>7/5/2015</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vl1pPr>
          </a:lstStyle>
          <a:p>
            <a:fld id="{B4008EB6-D09E-4580-8CD6-DDB14511944F}" type="slidenum">
              <a:rPr lang="en-US" smtClean="0"/>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1331B57-0BE5-4F82-AA58-76F53EFF3ADA}" type="datetime8">
              <a:rPr lang="en-US" smtClean="0">
                <a:solidFill>
                  <a:prstClr val="black"/>
                </a:solidFill>
              </a:rPr>
              <a:pPr/>
              <a:t>7/5/2015 7:21 PM</a:t>
            </a:fld>
            <a:endParaRPr lang="en-US" dirty="0">
              <a:solidFill>
                <a:prstClr val="black"/>
              </a:solidFill>
            </a:endParaRPr>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solidFill>
                  <a:prstClr val="black"/>
                </a:solidFill>
              </a:rPr>
              <a:pPr/>
              <a:t>2</a:t>
            </a:fld>
            <a:endParaRPr lang="en-US" dirty="0">
              <a:solidFill>
                <a:prstClr val="black"/>
              </a:solidFill>
            </a:endParaRPr>
          </a:p>
        </p:txBody>
      </p:sp>
      <p:sp>
        <p:nvSpPr>
          <p:cNvPr id="8"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Tree>
    <p:extLst>
      <p:ext uri="{BB962C8B-B14F-4D97-AF65-F5344CB8AC3E}">
        <p14:creationId xmlns:p14="http://schemas.microsoft.com/office/powerpoint/2010/main" val="16465252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A502A9-73CC-44CC-A635-419454C555A5}" type="slidenum">
              <a:rPr lang="en-US" smtClean="0"/>
              <a:t>3</a:t>
            </a:fld>
            <a:endParaRPr lang="en-US"/>
          </a:p>
        </p:txBody>
      </p:sp>
    </p:spTree>
    <p:extLst>
      <p:ext uri="{BB962C8B-B14F-4D97-AF65-F5344CB8AC3E}">
        <p14:creationId xmlns:p14="http://schemas.microsoft.com/office/powerpoint/2010/main" val="37126482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defTabSz="913770" fontAlgn="base">
              <a:spcBef>
                <a:spcPts val="1176"/>
              </a:spcBef>
              <a:buFont typeface="Arial" panose="020B0604020202020204" pitchFamily="34" charset="0"/>
              <a:buNone/>
            </a:pPr>
            <a:r>
              <a:rPr lang="fr-FR" sz="900" dirty="0" smtClean="0">
                <a:solidFill>
                  <a:srgbClr val="505050"/>
                </a:solidFill>
                <a:latin typeface="Segoe UI Light"/>
                <a:ea typeface="Segoe UI" pitchFamily="34" charset="0"/>
                <a:cs typeface="Segoe UI" pitchFamily="34" charset="0"/>
              </a:rPr>
              <a:t>Ensemble de services</a:t>
            </a:r>
            <a:r>
              <a:rPr lang="fr-FR" sz="900" baseline="0" dirty="0" smtClean="0">
                <a:solidFill>
                  <a:srgbClr val="505050"/>
                </a:solidFill>
                <a:latin typeface="Segoe UI Light"/>
                <a:ea typeface="Segoe UI" pitchFamily="34" charset="0"/>
                <a:cs typeface="Segoe UI" pitchFamily="34" charset="0"/>
              </a:rPr>
              <a:t> applicatifs dédiés au Web et au Mobile</a:t>
            </a:r>
          </a:p>
          <a:p>
            <a:pPr marL="0" indent="0" defTabSz="913770" fontAlgn="base">
              <a:spcBef>
                <a:spcPts val="1176"/>
              </a:spcBef>
              <a:buFont typeface="Arial" panose="020B0604020202020204" pitchFamily="34" charset="0"/>
              <a:buNone/>
            </a:pPr>
            <a:r>
              <a:rPr lang="fr-FR" sz="900" baseline="0" dirty="0" smtClean="0">
                <a:solidFill>
                  <a:srgbClr val="505050"/>
                </a:solidFill>
                <a:latin typeface="Segoe UI Light"/>
                <a:ea typeface="Segoe UI" pitchFamily="34" charset="0"/>
                <a:cs typeface="Segoe UI" pitchFamily="34" charset="0"/>
              </a:rPr>
              <a:t>Contrairement aux machines virtuelles, on est dans un monde </a:t>
            </a:r>
            <a:r>
              <a:rPr lang="fr-FR" sz="900" baseline="0" dirty="0" err="1" smtClean="0">
                <a:solidFill>
                  <a:srgbClr val="505050"/>
                </a:solidFill>
                <a:latin typeface="Segoe UI Light"/>
                <a:ea typeface="Segoe UI" pitchFamily="34" charset="0"/>
                <a:cs typeface="Segoe UI" pitchFamily="34" charset="0"/>
              </a:rPr>
              <a:t>PaaS</a:t>
            </a:r>
            <a:r>
              <a:rPr lang="fr-FR" sz="900" baseline="0" dirty="0" smtClean="0">
                <a:solidFill>
                  <a:srgbClr val="505050"/>
                </a:solidFill>
                <a:latin typeface="Segoe UI Light"/>
                <a:ea typeface="Segoe UI" pitchFamily="34" charset="0"/>
                <a:cs typeface="Segoe UI" pitchFamily="34" charset="0"/>
              </a:rPr>
              <a:t>, où l’infrastructure est géré automatiquement par Azure. Vous pouvez ainsi vous concentrer sur votre applicatif</a:t>
            </a:r>
          </a:p>
          <a:p>
            <a:pPr marL="0" indent="0" defTabSz="913770" fontAlgn="base">
              <a:spcBef>
                <a:spcPts val="1176"/>
              </a:spcBef>
              <a:buFont typeface="Arial" panose="020B0604020202020204" pitchFamily="34" charset="0"/>
              <a:buNone/>
            </a:pPr>
            <a:r>
              <a:rPr lang="fr-FR" sz="900" baseline="0" dirty="0" smtClean="0">
                <a:solidFill>
                  <a:srgbClr val="505050"/>
                </a:solidFill>
                <a:latin typeface="Segoe UI Light"/>
                <a:ea typeface="Segoe UI" pitchFamily="34" charset="0"/>
                <a:cs typeface="Segoe UI" pitchFamily="34" charset="0"/>
              </a:rPr>
              <a:t>Description des 4 briques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E4B91D7-D937-4E5F-BA99-DF299C85B5CA}" type="datetime1">
              <a:rPr lang="en-US" smtClean="0"/>
              <a:t>7/5/2015</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4</a:t>
            </a:fld>
            <a:endParaRPr lang="en-US" dirty="0"/>
          </a:p>
        </p:txBody>
      </p:sp>
    </p:spTree>
    <p:extLst>
      <p:ext uri="{BB962C8B-B14F-4D97-AF65-F5344CB8AC3E}">
        <p14:creationId xmlns:p14="http://schemas.microsoft.com/office/powerpoint/2010/main" val="8627565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2F1AF10-DC3E-4317-AB98-C6C29D39F389}" type="datetime1">
              <a:rPr lang="en-US" smtClean="0"/>
              <a:t>7/5/2015</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6</a:t>
            </a:fld>
            <a:endParaRPr lang="en-US" dirty="0"/>
          </a:p>
        </p:txBody>
      </p:sp>
    </p:spTree>
    <p:extLst>
      <p:ext uri="{BB962C8B-B14F-4D97-AF65-F5344CB8AC3E}">
        <p14:creationId xmlns:p14="http://schemas.microsoft.com/office/powerpoint/2010/main" val="15754288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fr-FR" baseline="0" dirty="0" smtClean="0"/>
              <a:t>Création d’une Web App depuis le portail, en standard</a:t>
            </a:r>
          </a:p>
          <a:p>
            <a:pPr marL="171450" indent="-171450">
              <a:buFontTx/>
              <a:buChar char="-"/>
            </a:pPr>
            <a:r>
              <a:rPr lang="fr-FR" baseline="0" dirty="0" smtClean="0"/>
              <a:t>Publication d’un nouveau site ASP.NET depuis Visual Studio</a:t>
            </a:r>
          </a:p>
          <a:p>
            <a:pPr marL="171450" indent="-171450">
              <a:buFontTx/>
              <a:buChar char="-"/>
            </a:pPr>
            <a:r>
              <a:rPr lang="fr-FR" dirty="0" err="1" smtClean="0"/>
              <a:t>Scaling</a:t>
            </a:r>
            <a:r>
              <a:rPr lang="fr-FR" dirty="0" smtClean="0"/>
              <a:t> du site pour utilisation de plusieurs instances</a:t>
            </a:r>
          </a:p>
          <a:p>
            <a:pPr marL="171450" indent="-171450">
              <a:buFontTx/>
              <a:buChar char="-"/>
            </a:pPr>
            <a:r>
              <a:rPr lang="fr-FR" dirty="0" smtClean="0"/>
              <a:t>Modification des paramètres, comme la désactivation de PHP par exemple</a:t>
            </a:r>
          </a:p>
          <a:p>
            <a:pPr marL="171450" indent="-171450">
              <a:buFontTx/>
              <a:buChar char="-"/>
            </a:pPr>
            <a:r>
              <a:rPr lang="fr-FR" dirty="0" smtClean="0"/>
              <a:t>Création d’un slot de </a:t>
            </a:r>
            <a:r>
              <a:rPr lang="fr-FR" dirty="0" err="1" smtClean="0"/>
              <a:t>staging</a:t>
            </a:r>
            <a:endParaRPr lang="fr-FR" dirty="0" smtClean="0"/>
          </a:p>
          <a:p>
            <a:pPr marL="171450" indent="-171450">
              <a:buFontTx/>
              <a:buChar char="-"/>
            </a:pPr>
            <a:r>
              <a:rPr lang="fr-FR" dirty="0" smtClean="0"/>
              <a:t>Modification du code dans Visual Studio</a:t>
            </a:r>
          </a:p>
          <a:p>
            <a:pPr marL="171450" indent="-171450">
              <a:buFontTx/>
              <a:buChar char="-"/>
            </a:pPr>
            <a:r>
              <a:rPr lang="fr-FR" dirty="0" smtClean="0"/>
              <a:t>Déploiement sur</a:t>
            </a:r>
            <a:r>
              <a:rPr lang="fr-FR" baseline="0" dirty="0" smtClean="0"/>
              <a:t> le </a:t>
            </a:r>
            <a:r>
              <a:rPr lang="fr-FR" baseline="0" dirty="0" err="1" smtClean="0"/>
              <a:t>staging</a:t>
            </a:r>
            <a:r>
              <a:rPr lang="fr-FR" baseline="0" dirty="0" smtClean="0"/>
              <a:t> depuis Visual Studio</a:t>
            </a:r>
          </a:p>
          <a:p>
            <a:pPr marL="171450" indent="-171450">
              <a:buFontTx/>
              <a:buChar char="-"/>
            </a:pPr>
            <a:r>
              <a:rPr lang="fr-FR" dirty="0" smtClean="0"/>
              <a:t>Test en production avec 90%</a:t>
            </a:r>
            <a:r>
              <a:rPr lang="fr-FR" baseline="0" dirty="0" smtClean="0"/>
              <a:t> sur le site de </a:t>
            </a:r>
            <a:r>
              <a:rPr lang="fr-FR" baseline="0" dirty="0" err="1" smtClean="0"/>
              <a:t>staging</a:t>
            </a:r>
            <a:r>
              <a:rPr lang="fr-FR" baseline="0" dirty="0" smtClean="0"/>
              <a:t> pour tester</a:t>
            </a:r>
          </a:p>
          <a:p>
            <a:pPr marL="171450" indent="-171450">
              <a:buFontTx/>
              <a:buChar char="-"/>
            </a:pPr>
            <a:r>
              <a:rPr lang="fr-FR" baseline="0" dirty="0" smtClean="0"/>
              <a:t>SWAP des deux environnements</a:t>
            </a:r>
            <a:endParaRPr lang="fr-FR" dirty="0" smtClean="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B4C566AE-FF3A-4DCA-9775-1DE7171AF71B}" type="datetime1">
              <a:rPr lang="en-US" smtClean="0"/>
              <a:t>7/5/2015</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7</a:t>
            </a:fld>
            <a:endParaRPr lang="en-US" dirty="0"/>
          </a:p>
        </p:txBody>
      </p:sp>
    </p:spTree>
    <p:extLst>
      <p:ext uri="{BB962C8B-B14F-4D97-AF65-F5344CB8AC3E}">
        <p14:creationId xmlns:p14="http://schemas.microsoft.com/office/powerpoint/2010/main" val="40289325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defTabSz="913770" fontAlgn="base">
              <a:spcBef>
                <a:spcPts val="1176"/>
              </a:spcBef>
              <a:buFont typeface="Arial" panose="020B0604020202020204" pitchFamily="34" charset="0"/>
              <a:buNone/>
            </a:pPr>
            <a:endParaRPr lang="fr-FR" sz="900" dirty="0" smtClean="0">
              <a:solidFill>
                <a:srgbClr val="505050"/>
              </a:solidFill>
              <a:latin typeface="Segoe UI Light"/>
              <a:ea typeface="Segoe UI" pitchFamily="34" charset="0"/>
              <a:cs typeface="Segoe UI" pitchFamily="34" charset="0"/>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E4B91D7-D937-4E5F-BA99-DF299C85B5CA}" type="datetime1">
              <a:rPr lang="en-US" smtClean="0"/>
              <a:t>7/5/2015</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8</a:t>
            </a:fld>
            <a:endParaRPr lang="en-US" dirty="0"/>
          </a:p>
        </p:txBody>
      </p:sp>
    </p:spTree>
    <p:extLst>
      <p:ext uri="{BB962C8B-B14F-4D97-AF65-F5344CB8AC3E}">
        <p14:creationId xmlns:p14="http://schemas.microsoft.com/office/powerpoint/2010/main" val="165686372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General Titl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0983" y="1049721"/>
            <a:ext cx="6858000" cy="830997"/>
          </a:xfrm>
        </p:spPr>
        <p:txBody>
          <a:bodyPr anchor="b" anchorCtr="0"/>
          <a:lstStyle>
            <a:lvl1pPr>
              <a:defRPr kumimoji="0" lang="en-US" sz="6000" b="0" i="0" u="none" strike="noStrike" kern="1200" cap="none" spc="-120" normalizeH="0" baseline="0" dirty="0">
                <a:ln w="3175">
                  <a:noFill/>
                </a:ln>
                <a:solidFill>
                  <a:schemeClr val="tx1">
                    <a:alpha val="99000"/>
                  </a:schemeClr>
                </a:solidFill>
                <a:effectLst/>
                <a:uLnTx/>
                <a:uFillTx/>
                <a:latin typeface="Segoe UI Light"/>
                <a:ea typeface="+mn-ea"/>
                <a:cs typeface="Arial" charset="0"/>
              </a:defRPr>
            </a:lvl1pPr>
          </a:lstStyle>
          <a:p>
            <a:pPr marL="0" lvl="0" indent="0" algn="l" defTabSz="914363" rtl="0" eaLnBrk="1" latinLnBrk="0" hangingPunct="1">
              <a:lnSpc>
                <a:spcPct val="90000"/>
              </a:lnSpc>
              <a:spcBef>
                <a:spcPct val="20000"/>
              </a:spcBef>
              <a:buSzPct val="80000"/>
              <a:buFont typeface="Arial" pitchFamily="34" charset="0"/>
              <a:buNone/>
            </a:pPr>
            <a:r>
              <a:rPr lang="en-US" dirty="0" smtClean="0"/>
              <a:t>Microsoft Azure Camp</a:t>
            </a:r>
            <a:endParaRPr lang="en-US" dirty="0"/>
          </a:p>
        </p:txBody>
      </p:sp>
      <p:sp>
        <p:nvSpPr>
          <p:cNvPr id="3" name="Text Placeholder 1"/>
          <p:cNvSpPr txBox="1">
            <a:spLocks/>
          </p:cNvSpPr>
          <p:nvPr userDrawn="1"/>
        </p:nvSpPr>
        <p:spPr>
          <a:xfrm>
            <a:off x="7268901" y="3508546"/>
            <a:ext cx="3784922" cy="443198"/>
          </a:xfrm>
          <a:prstGeom prst="rect">
            <a:avLst/>
          </a:prstGeom>
        </p:spPr>
        <p:txBody>
          <a:bodyPr vert="horz" wrap="square" lIns="0" tIns="0" rIns="0" bIns="0" rtlCol="0">
            <a:spAutoFit/>
          </a:bodyPr>
          <a:lstStyle>
            <a:lvl1pPr marL="0"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1800" kern="1200" spc="-70" baseline="0" dirty="0">
                <a:solidFill>
                  <a:schemeClr val="tx1">
                    <a:alpha val="99000"/>
                  </a:schemeClr>
                </a:solidFill>
                <a:latin typeface="+mn-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solidFill>
                  <a:schemeClr val="tx1">
                    <a:alpha val="99000"/>
                  </a:schemeClr>
                </a:soli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solidFill>
                  <a:schemeClr val="tx1">
                    <a:alpha val="99000"/>
                  </a:schemeClr>
                </a:soli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solidFill>
                  <a:schemeClr val="tx1">
                    <a:alpha val="99000"/>
                  </a:schemeClr>
                </a:soli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solidFill>
                  <a:schemeClr val="tx1">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fr-FR" sz="3200" dirty="0" smtClean="0"/>
              <a:t>#</a:t>
            </a:r>
            <a:r>
              <a:rPr lang="fr-FR" sz="3200" dirty="0" err="1" smtClean="0"/>
              <a:t>azurecamp</a:t>
            </a:r>
            <a:endParaRPr lang="fr-FR" sz="3200" dirty="0"/>
          </a:p>
        </p:txBody>
      </p:sp>
      <p:sp>
        <p:nvSpPr>
          <p:cNvPr id="5" name="Text Placeholder 1"/>
          <p:cNvSpPr txBox="1">
            <a:spLocks/>
          </p:cNvSpPr>
          <p:nvPr userDrawn="1"/>
        </p:nvSpPr>
        <p:spPr>
          <a:xfrm>
            <a:off x="9668312" y="6257109"/>
            <a:ext cx="2212966" cy="332399"/>
          </a:xfrm>
          <a:prstGeom prst="rect">
            <a:avLst/>
          </a:prstGeom>
        </p:spPr>
        <p:txBody>
          <a:bodyPr vert="horz" wrap="square" lIns="0" tIns="0" rIns="0" bIns="0" rtlCol="0">
            <a:spAutoFit/>
          </a:bodyPr>
          <a:lstStyle>
            <a:lvl1pPr marL="0"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1800" kern="1200" spc="-70" baseline="0" dirty="0">
                <a:solidFill>
                  <a:schemeClr val="tx1">
                    <a:alpha val="99000"/>
                  </a:schemeClr>
                </a:solidFill>
                <a:latin typeface="+mn-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solidFill>
                  <a:schemeClr val="tx1">
                    <a:alpha val="99000"/>
                  </a:schemeClr>
                </a:soli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solidFill>
                  <a:schemeClr val="tx1">
                    <a:alpha val="99000"/>
                  </a:schemeClr>
                </a:soli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solidFill>
                  <a:schemeClr val="tx1">
                    <a:alpha val="99000"/>
                  </a:schemeClr>
                </a:soli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solidFill>
                  <a:schemeClr val="tx1">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r>
              <a:rPr lang="fr-FR" sz="2400" dirty="0" smtClean="0"/>
              <a:t>07 juillet 2015</a:t>
            </a:r>
            <a:endParaRPr lang="fr-FR" sz="2400" dirty="0"/>
          </a:p>
        </p:txBody>
      </p:sp>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21208" y="3320716"/>
            <a:ext cx="6688370" cy="1013200"/>
          </a:xfrm>
        </p:spPr>
        <p:txBody>
          <a:bodyPr vert="horz" wrap="square" lIns="0" tIns="0" rIns="0" bIns="0" rtlCol="0" anchor="t" anchorCtr="0">
            <a:noAutofit/>
          </a:bodyPr>
          <a:lstStyle>
            <a:lvl1pPr algn="l" defTabSz="914363" rtl="0" eaLnBrk="1" latinLnBrk="0" hangingPunct="1">
              <a:lnSpc>
                <a:spcPct val="90000"/>
              </a:lnSpc>
              <a:spcBef>
                <a:spcPct val="0"/>
              </a:spcBef>
              <a:buNone/>
              <a:defRPr lang="en-US" sz="5400" b="0" kern="1200" cap="none" spc="-100" baseline="0" dirty="0">
                <a:ln w="3175">
                  <a:noFill/>
                </a:ln>
                <a:solidFill>
                  <a:schemeClr val="tx1">
                    <a:alpha val="99000"/>
                  </a:schemeClr>
                </a:solidFill>
                <a:effectLst/>
                <a:latin typeface="Segoe UI Light" pitchFamily="34" charset="0"/>
                <a:ea typeface="+mn-ea"/>
                <a:cs typeface="Arial" charset="0"/>
              </a:defRPr>
            </a:lvl1pPr>
          </a:lstStyle>
          <a:p>
            <a:pPr lvl="0"/>
            <a:r>
              <a:rPr lang="en-US" dirty="0" smtClean="0"/>
              <a:t>Title Here</a:t>
            </a:r>
            <a:endParaRPr lang="en-US" dirty="0"/>
          </a:p>
        </p:txBody>
      </p:sp>
      <p:sp>
        <p:nvSpPr>
          <p:cNvPr id="4" name="Text Placeholder 1"/>
          <p:cNvSpPr txBox="1">
            <a:spLocks/>
          </p:cNvSpPr>
          <p:nvPr userDrawn="1"/>
        </p:nvSpPr>
        <p:spPr>
          <a:xfrm>
            <a:off x="7268901" y="3508546"/>
            <a:ext cx="3784922" cy="443198"/>
          </a:xfrm>
          <a:prstGeom prst="rect">
            <a:avLst/>
          </a:prstGeom>
        </p:spPr>
        <p:txBody>
          <a:bodyPr vert="horz" wrap="square" lIns="0" tIns="0" rIns="0" bIns="0" rtlCol="0">
            <a:spAutoFit/>
          </a:bodyPr>
          <a:lstStyle>
            <a:lvl1pPr marL="0"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1800" kern="1200" spc="-70" baseline="0" dirty="0">
                <a:solidFill>
                  <a:schemeClr val="tx1">
                    <a:alpha val="99000"/>
                  </a:schemeClr>
                </a:solidFill>
                <a:latin typeface="+mn-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solidFill>
                  <a:schemeClr val="tx1">
                    <a:alpha val="99000"/>
                  </a:schemeClr>
                </a:soli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solidFill>
                  <a:schemeClr val="tx1">
                    <a:alpha val="99000"/>
                  </a:schemeClr>
                </a:soli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solidFill>
                  <a:schemeClr val="tx1">
                    <a:alpha val="99000"/>
                  </a:schemeClr>
                </a:soli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solidFill>
                  <a:schemeClr val="tx1">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fr-FR" sz="3200" dirty="0" smtClean="0"/>
              <a:t>#</a:t>
            </a:r>
            <a:r>
              <a:rPr lang="fr-FR" sz="3200" dirty="0" err="1" smtClean="0"/>
              <a:t>azurecamp</a:t>
            </a:r>
            <a:endParaRPr lang="fr-FR" sz="3200" dirty="0"/>
          </a:p>
        </p:txBody>
      </p:sp>
      <p:sp>
        <p:nvSpPr>
          <p:cNvPr id="12" name="Text Placeholder 11"/>
          <p:cNvSpPr>
            <a:spLocks noGrp="1"/>
          </p:cNvSpPr>
          <p:nvPr>
            <p:ph type="body" sz="quarter" idx="11"/>
          </p:nvPr>
        </p:nvSpPr>
        <p:spPr>
          <a:xfrm>
            <a:off x="520700" y="4957763"/>
            <a:ext cx="3243263" cy="498598"/>
          </a:xfrm>
        </p:spPr>
        <p:txBody>
          <a:bodyPr/>
          <a:lstStyle>
            <a:lvl1pPr marL="0" indent="0">
              <a:buNone/>
              <a:defRPr kumimoji="0" lang="en-US" sz="1800" b="1" i="0" u="none" strike="noStrike" kern="1200" cap="none" spc="0" normalizeH="0" baseline="0" dirty="0" smtClean="0">
                <a:ln>
                  <a:noFill/>
                </a:ln>
                <a:solidFill>
                  <a:srgbClr val="5F5F5F"/>
                </a:solidFill>
                <a:effectLst/>
                <a:uLnTx/>
                <a:uFillTx/>
                <a:latin typeface="Segoe UI"/>
                <a:ea typeface="+mn-ea"/>
                <a:cs typeface="+mn-cs"/>
              </a:defRPr>
            </a:lvl1pPr>
            <a:lvl2pPr marL="339725" indent="0">
              <a:buNone/>
              <a:defRPr sz="1800" b="0"/>
            </a:lvl2pPr>
          </a:lstStyle>
          <a:p>
            <a:pPr lvl="0"/>
            <a:r>
              <a:rPr lang="en-US" smtClean="0"/>
              <a:t>Click to edit Master text styles</a:t>
            </a:r>
          </a:p>
        </p:txBody>
      </p:sp>
      <p:sp>
        <p:nvSpPr>
          <p:cNvPr id="14" name="Text Placeholder 11"/>
          <p:cNvSpPr>
            <a:spLocks noGrp="1"/>
          </p:cNvSpPr>
          <p:nvPr>
            <p:ph type="body" sz="quarter" idx="12"/>
          </p:nvPr>
        </p:nvSpPr>
        <p:spPr>
          <a:xfrm>
            <a:off x="3966315" y="4957763"/>
            <a:ext cx="3243263" cy="498598"/>
          </a:xfrm>
        </p:spPr>
        <p:txBody>
          <a:bodyPr/>
          <a:lstStyle>
            <a:lvl1pPr marL="0" indent="0">
              <a:buNone/>
              <a:defRPr kumimoji="0" lang="en-US" sz="1800" b="1" i="0" u="none" strike="noStrike" kern="1200" cap="none" spc="0" normalizeH="0" baseline="0" dirty="0" smtClean="0">
                <a:ln>
                  <a:noFill/>
                </a:ln>
                <a:solidFill>
                  <a:srgbClr val="5F5F5F"/>
                </a:solidFill>
                <a:effectLst/>
                <a:uLnTx/>
                <a:uFillTx/>
                <a:latin typeface="Segoe UI"/>
                <a:ea typeface="+mn-ea"/>
                <a:cs typeface="+mn-cs"/>
              </a:defRPr>
            </a:lvl1pPr>
            <a:lvl2pPr marL="339725" indent="0">
              <a:buNone/>
              <a:defRPr sz="1800" b="0"/>
            </a:lvl2pPr>
          </a:lstStyle>
          <a:p>
            <a:pPr lvl="0"/>
            <a:r>
              <a:rPr lang="en-US" smtClean="0"/>
              <a:t>Click to edit Master text styles</a:t>
            </a:r>
          </a:p>
        </p:txBody>
      </p:sp>
      <p:sp>
        <p:nvSpPr>
          <p:cNvPr id="16" name="Text Placeholder 1"/>
          <p:cNvSpPr txBox="1">
            <a:spLocks/>
          </p:cNvSpPr>
          <p:nvPr userDrawn="1"/>
        </p:nvSpPr>
        <p:spPr>
          <a:xfrm>
            <a:off x="9668312" y="6257109"/>
            <a:ext cx="2212966" cy="332399"/>
          </a:xfrm>
          <a:prstGeom prst="rect">
            <a:avLst/>
          </a:prstGeom>
        </p:spPr>
        <p:txBody>
          <a:bodyPr vert="horz" wrap="square" lIns="0" tIns="0" rIns="0" bIns="0" rtlCol="0">
            <a:spAutoFit/>
          </a:bodyPr>
          <a:lstStyle>
            <a:lvl1pPr marL="0"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1800" kern="1200" spc="-70" baseline="0" dirty="0">
                <a:solidFill>
                  <a:schemeClr val="tx1">
                    <a:alpha val="99000"/>
                  </a:schemeClr>
                </a:solidFill>
                <a:latin typeface="+mn-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solidFill>
                  <a:schemeClr val="tx1">
                    <a:alpha val="99000"/>
                  </a:schemeClr>
                </a:soli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solidFill>
                  <a:schemeClr val="tx1">
                    <a:alpha val="99000"/>
                  </a:schemeClr>
                </a:soli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solidFill>
                  <a:schemeClr val="tx1">
                    <a:alpha val="99000"/>
                  </a:schemeClr>
                </a:soli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solidFill>
                  <a:schemeClr val="tx1">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r>
              <a:rPr lang="fr-FR" sz="2400" dirty="0" smtClean="0"/>
              <a:t>07 juillet 2015</a:t>
            </a:r>
            <a:endParaRPr lang="fr-FR" sz="2400" dirty="0"/>
          </a:p>
        </p:txBody>
      </p:sp>
    </p:spTree>
    <p:extLst>
      <p:ext uri="{BB962C8B-B14F-4D97-AF65-F5344CB8AC3E}">
        <p14:creationId xmlns:p14="http://schemas.microsoft.com/office/powerpoint/2010/main" val="347024114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08475" y="2688964"/>
            <a:ext cx="6568637" cy="747897"/>
          </a:xfrm>
        </p:spPr>
        <p:txBody>
          <a:bodyPr anchor="b" anchorCtr="0"/>
          <a:lstStyle>
            <a:lvl1pPr>
              <a:defRPr kumimoji="0" lang="en-US" sz="5400" b="0" i="0" u="none" strike="noStrike" kern="1200" cap="none" spc="-120" normalizeH="0" baseline="0" dirty="0">
                <a:ln w="3175">
                  <a:noFill/>
                </a:ln>
                <a:gradFill>
                  <a:gsLst>
                    <a:gs pos="0">
                      <a:schemeClr val="accent2"/>
                    </a:gs>
                    <a:gs pos="100000">
                      <a:schemeClr val="accent2"/>
                    </a:gs>
                  </a:gsLst>
                  <a:lin ang="5400000" scaled="0"/>
                </a:gradFill>
                <a:effectLst/>
                <a:uLnTx/>
                <a:uFillTx/>
                <a:latin typeface="Segoe UI Light"/>
                <a:ea typeface="+mn-ea"/>
                <a:cs typeface="Arial" charset="0"/>
              </a:defRPr>
            </a:lvl1pPr>
          </a:lstStyle>
          <a:p>
            <a:pPr marL="0" lvl="0" indent="0" algn="l" defTabSz="914363" rtl="0" eaLnBrk="1" latinLnBrk="0" hangingPunct="1">
              <a:lnSpc>
                <a:spcPct val="90000"/>
              </a:lnSpc>
              <a:spcBef>
                <a:spcPct val="20000"/>
              </a:spcBef>
              <a:buSzPct val="80000"/>
              <a:buFont typeface="Arial" pitchFamily="34" charset="0"/>
              <a:buNone/>
            </a:pPr>
            <a:r>
              <a:rPr lang="en-US" dirty="0" smtClean="0"/>
              <a:t>Click to edit title style</a:t>
            </a:r>
            <a:endParaRPr lang="en-US" dirty="0"/>
          </a:p>
        </p:txBody>
      </p:sp>
      <p:sp>
        <p:nvSpPr>
          <p:cNvPr id="3" name="Text Placeholder 3"/>
          <p:cNvSpPr txBox="1">
            <a:spLocks/>
          </p:cNvSpPr>
          <p:nvPr userDrawn="1"/>
        </p:nvSpPr>
        <p:spPr>
          <a:xfrm>
            <a:off x="808475" y="3547454"/>
            <a:ext cx="8872538" cy="1274538"/>
          </a:xfrm>
          <a:prstGeom prst="rect">
            <a:avLst/>
          </a:prstGeom>
        </p:spPr>
        <p:txBody>
          <a:bodyPr lIns="0"/>
          <a:lst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solidFill>
                  <a:schemeClr val="tx1">
                    <a:alpha val="99000"/>
                  </a:schemeClr>
                </a:soli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solidFill>
                  <a:schemeClr val="tx1">
                    <a:alpha val="99000"/>
                  </a:schemeClr>
                </a:soli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solidFill>
                  <a:schemeClr val="tx1">
                    <a:alpha val="99000"/>
                  </a:schemeClr>
                </a:soli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solidFill>
                  <a:schemeClr val="tx1">
                    <a:alpha val="99000"/>
                  </a:schemeClr>
                </a:soli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solidFill>
                  <a:schemeClr val="tx1">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6600" dirty="0" smtClean="0">
                <a:solidFill>
                  <a:srgbClr val="5F5F5F">
                    <a:alpha val="99000"/>
                  </a:srgbClr>
                </a:solidFill>
              </a:rPr>
              <a:t>demo</a:t>
            </a:r>
            <a:endParaRPr lang="en-US" sz="6600" dirty="0">
              <a:solidFill>
                <a:srgbClr val="5F5F5F">
                  <a:alpha val="99000"/>
                </a:srgbClr>
              </a:solidFill>
            </a:endParaRPr>
          </a:p>
        </p:txBody>
      </p:sp>
      <p:sp>
        <p:nvSpPr>
          <p:cNvPr id="4" name="Text Placeholder 1"/>
          <p:cNvSpPr txBox="1">
            <a:spLocks/>
          </p:cNvSpPr>
          <p:nvPr userDrawn="1"/>
        </p:nvSpPr>
        <p:spPr>
          <a:xfrm>
            <a:off x="7268901" y="3508546"/>
            <a:ext cx="3784922" cy="443198"/>
          </a:xfrm>
          <a:prstGeom prst="rect">
            <a:avLst/>
          </a:prstGeom>
        </p:spPr>
        <p:txBody>
          <a:bodyPr vert="horz" wrap="square" lIns="0" tIns="0" rIns="0" bIns="0" rtlCol="0">
            <a:spAutoFit/>
          </a:bodyPr>
          <a:lstStyle>
            <a:lvl1pPr marL="0"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1800" kern="1200" spc="-70" baseline="0" dirty="0">
                <a:solidFill>
                  <a:schemeClr val="tx1">
                    <a:alpha val="99000"/>
                  </a:schemeClr>
                </a:solidFill>
                <a:latin typeface="+mn-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solidFill>
                  <a:schemeClr val="tx1">
                    <a:alpha val="99000"/>
                  </a:schemeClr>
                </a:soli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solidFill>
                  <a:schemeClr val="tx1">
                    <a:alpha val="99000"/>
                  </a:schemeClr>
                </a:soli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solidFill>
                  <a:schemeClr val="tx1">
                    <a:alpha val="99000"/>
                  </a:schemeClr>
                </a:soli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solidFill>
                  <a:schemeClr val="tx1">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fr-FR" sz="3200" dirty="0" smtClean="0"/>
              <a:t>#</a:t>
            </a:r>
            <a:r>
              <a:rPr lang="fr-FR" sz="3200" dirty="0" err="1" smtClean="0"/>
              <a:t>azurecamp</a:t>
            </a:r>
            <a:endParaRPr lang="fr-FR" sz="3200" dirty="0"/>
          </a:p>
        </p:txBody>
      </p:sp>
    </p:spTree>
    <p:extLst>
      <p:ext uri="{BB962C8B-B14F-4D97-AF65-F5344CB8AC3E}">
        <p14:creationId xmlns:p14="http://schemas.microsoft.com/office/powerpoint/2010/main" val="211318211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bg bwMode="gray">
      <p:bgRef idx="1001">
        <a:schemeClr val="bg1"/>
      </p:bgRef>
    </p:bg>
    <p:spTree>
      <p:nvGrpSpPr>
        <p:cNvPr id="1" name=""/>
        <p:cNvGrpSpPr/>
        <p:nvPr/>
      </p:nvGrpSpPr>
      <p:grpSpPr>
        <a:xfrm>
          <a:off x="0" y="0"/>
          <a:ext cx="0" cy="0"/>
          <a:chOff x="0" y="0"/>
          <a:chExt cx="0" cy="0"/>
        </a:xfrm>
      </p:grpSpPr>
      <p:sp>
        <p:nvSpPr>
          <p:cNvPr id="15" name="Rectangle 14"/>
          <p:cNvSpPr/>
          <p:nvPr userDrawn="1"/>
        </p:nvSpPr>
        <p:spPr bwMode="gray">
          <a:xfrm>
            <a:off x="519113" y="1447800"/>
            <a:ext cx="11149012" cy="4643617"/>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grpSp>
        <p:nvGrpSpPr>
          <p:cNvPr id="16" name="Group 15"/>
          <p:cNvGrpSpPr/>
          <p:nvPr userDrawn="1"/>
        </p:nvGrpSpPr>
        <p:grpSpPr bwMode="black">
          <a:xfrm>
            <a:off x="872621" y="3005011"/>
            <a:ext cx="2400418" cy="2135546"/>
            <a:chOff x="4470400" y="2038516"/>
            <a:chExt cx="3238500" cy="2881148"/>
          </a:xfrm>
          <a:solidFill>
            <a:schemeClr val="accent2"/>
          </a:solidFill>
        </p:grpSpPr>
        <p:sp>
          <p:nvSpPr>
            <p:cNvPr id="17" name="Freeform 6"/>
            <p:cNvSpPr>
              <a:spLocks/>
            </p:cNvSpPr>
            <p:nvPr userDrawn="1"/>
          </p:nvSpPr>
          <p:spPr bwMode="black">
            <a:xfrm>
              <a:off x="4470400" y="2314576"/>
              <a:ext cx="1319213" cy="2605088"/>
            </a:xfrm>
            <a:custGeom>
              <a:avLst/>
              <a:gdLst>
                <a:gd name="T0" fmla="*/ 501 w 1663"/>
                <a:gd name="T1" fmla="*/ 0 h 3282"/>
                <a:gd name="T2" fmla="*/ 1663 w 1663"/>
                <a:gd name="T3" fmla="*/ 0 h 3282"/>
                <a:gd name="T4" fmla="*/ 1663 w 1663"/>
                <a:gd name="T5" fmla="*/ 1694 h 3282"/>
                <a:gd name="T6" fmla="*/ 1385 w 1663"/>
                <a:gd name="T7" fmla="*/ 1694 h 3282"/>
                <a:gd name="T8" fmla="*/ 1396 w 1663"/>
                <a:gd name="T9" fmla="*/ 3282 h 3282"/>
                <a:gd name="T10" fmla="*/ 0 w 1663"/>
                <a:gd name="T11" fmla="*/ 3282 h 3282"/>
                <a:gd name="T12" fmla="*/ 0 w 1663"/>
                <a:gd name="T13" fmla="*/ 2067 h 3282"/>
                <a:gd name="T14" fmla="*/ 501 w 1663"/>
                <a:gd name="T15" fmla="*/ 0 h 328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63" h="3282">
                  <a:moveTo>
                    <a:pt x="501" y="0"/>
                  </a:moveTo>
                  <a:lnTo>
                    <a:pt x="1663" y="0"/>
                  </a:lnTo>
                  <a:lnTo>
                    <a:pt x="1663" y="1694"/>
                  </a:lnTo>
                  <a:lnTo>
                    <a:pt x="1385" y="1694"/>
                  </a:lnTo>
                  <a:lnTo>
                    <a:pt x="1396" y="3282"/>
                  </a:lnTo>
                  <a:lnTo>
                    <a:pt x="0" y="3282"/>
                  </a:lnTo>
                  <a:lnTo>
                    <a:pt x="0" y="2067"/>
                  </a:lnTo>
                  <a:lnTo>
                    <a:pt x="50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7"/>
            <p:cNvSpPr>
              <a:spLocks/>
            </p:cNvSpPr>
            <p:nvPr userDrawn="1"/>
          </p:nvSpPr>
          <p:spPr bwMode="black">
            <a:xfrm>
              <a:off x="6381750" y="2314576"/>
              <a:ext cx="1327150" cy="2605088"/>
            </a:xfrm>
            <a:custGeom>
              <a:avLst/>
              <a:gdLst>
                <a:gd name="T0" fmla="*/ 0 w 1673"/>
                <a:gd name="T1" fmla="*/ 0 h 3282"/>
                <a:gd name="T2" fmla="*/ 1169 w 1673"/>
                <a:gd name="T3" fmla="*/ 0 h 3282"/>
                <a:gd name="T4" fmla="*/ 1673 w 1673"/>
                <a:gd name="T5" fmla="*/ 2067 h 3282"/>
                <a:gd name="T6" fmla="*/ 1673 w 1673"/>
                <a:gd name="T7" fmla="*/ 3282 h 3282"/>
                <a:gd name="T8" fmla="*/ 268 w 1673"/>
                <a:gd name="T9" fmla="*/ 3282 h 3282"/>
                <a:gd name="T10" fmla="*/ 279 w 1673"/>
                <a:gd name="T11" fmla="*/ 1694 h 3282"/>
                <a:gd name="T12" fmla="*/ 0 w 1673"/>
                <a:gd name="T13" fmla="*/ 1694 h 3282"/>
                <a:gd name="T14" fmla="*/ 0 w 1673"/>
                <a:gd name="T15" fmla="*/ 0 h 328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73" h="3282">
                  <a:moveTo>
                    <a:pt x="0" y="0"/>
                  </a:moveTo>
                  <a:lnTo>
                    <a:pt x="1169" y="0"/>
                  </a:lnTo>
                  <a:lnTo>
                    <a:pt x="1673" y="2067"/>
                  </a:lnTo>
                  <a:lnTo>
                    <a:pt x="1673" y="3282"/>
                  </a:lnTo>
                  <a:lnTo>
                    <a:pt x="268" y="3282"/>
                  </a:lnTo>
                  <a:lnTo>
                    <a:pt x="279" y="1694"/>
                  </a:lnTo>
                  <a:lnTo>
                    <a:pt x="0" y="169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Rectangle 8"/>
            <p:cNvSpPr>
              <a:spLocks noChangeArrowheads="1"/>
            </p:cNvSpPr>
            <p:nvPr userDrawn="1"/>
          </p:nvSpPr>
          <p:spPr bwMode="black">
            <a:xfrm>
              <a:off x="5916613" y="2314578"/>
              <a:ext cx="338138" cy="1118394"/>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 name="Rectangle 9"/>
            <p:cNvSpPr>
              <a:spLocks noChangeArrowheads="1"/>
            </p:cNvSpPr>
            <p:nvPr userDrawn="1"/>
          </p:nvSpPr>
          <p:spPr bwMode="black">
            <a:xfrm>
              <a:off x="5172076" y="2038516"/>
              <a:ext cx="617538" cy="23653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 name="Rectangle 10"/>
            <p:cNvSpPr>
              <a:spLocks noChangeArrowheads="1"/>
            </p:cNvSpPr>
            <p:nvPr userDrawn="1"/>
          </p:nvSpPr>
          <p:spPr bwMode="black">
            <a:xfrm>
              <a:off x="6381750" y="2038516"/>
              <a:ext cx="617538" cy="23653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sp>
        <p:nvSpPr>
          <p:cNvPr id="3" name="Subtitle 2"/>
          <p:cNvSpPr>
            <a:spLocks noGrp="1"/>
          </p:cNvSpPr>
          <p:nvPr>
            <p:ph type="subTitle" idx="1" hasCustomPrompt="1"/>
          </p:nvPr>
        </p:nvSpPr>
        <p:spPr>
          <a:xfrm>
            <a:off x="3474720" y="3419856"/>
            <a:ext cx="6949440" cy="1243584"/>
          </a:xfrm>
        </p:spPr>
        <p:txBody>
          <a:bodyPr vert="horz" wrap="square" lIns="182880" tIns="182880" rIns="0" bIns="0" rtlCol="0" anchor="ctr" anchorCtr="0">
            <a:spAutoFit/>
          </a:bodyPr>
          <a:lstStyle>
            <a:lvl1pPr marL="574675" indent="-571500">
              <a:buNone/>
              <a:defRPr lang="en-US" sz="4400" spc="-100" dirty="0" smtClean="0">
                <a:solidFill>
                  <a:schemeClr val="tx1">
                    <a:alpha val="99000"/>
                  </a:schemeClr>
                </a:solidFill>
                <a:latin typeface="Segoe UI Light" pitchFamily="34" charset="0"/>
              </a:defRPr>
            </a:lvl1pPr>
            <a:lvl2pPr marL="346075" indent="-342900">
              <a:buNone/>
              <a:defRPr lang="en-US" spc="-50" dirty="0" smtClean="0">
                <a:solidFill>
                  <a:schemeClr val="tx1">
                    <a:alpha val="99000"/>
                  </a:schemeClr>
                </a:solidFill>
              </a:defRPr>
            </a:lvl2pPr>
          </a:lstStyle>
          <a:p>
            <a:pPr marL="3175" lvl="0" indent="0">
              <a:spcBef>
                <a:spcPts val="0"/>
              </a:spcBef>
              <a:spcAft>
                <a:spcPts val="900"/>
              </a:spcAft>
              <a:buSzPct val="80000"/>
            </a:pPr>
            <a:r>
              <a:rPr lang="en-US" dirty="0" smtClean="0"/>
              <a:t>Click to edit Master text styles</a:t>
            </a:r>
          </a:p>
          <a:p>
            <a:pPr marL="3175" lvl="1" indent="0">
              <a:spcBef>
                <a:spcPts val="0"/>
              </a:spcBef>
              <a:spcAft>
                <a:spcPts val="900"/>
              </a:spcAft>
              <a:buSzPct val="80000"/>
            </a:pPr>
            <a:r>
              <a:rPr lang="en-US" dirty="0" smtClean="0"/>
              <a:t>Second level</a:t>
            </a:r>
          </a:p>
        </p:txBody>
      </p:sp>
      <p:sp>
        <p:nvSpPr>
          <p:cNvPr id="5" name="Text Placeholder 4"/>
          <p:cNvSpPr>
            <a:spLocks noGrp="1"/>
          </p:cNvSpPr>
          <p:nvPr>
            <p:ph type="body" sz="quarter" idx="11"/>
          </p:nvPr>
        </p:nvSpPr>
        <p:spPr>
          <a:xfrm>
            <a:off x="521208" y="228600"/>
            <a:ext cx="11146536" cy="747897"/>
          </a:xfrm>
        </p:spPr>
        <p:txBody>
          <a:bodyPr vert="horz" wrap="square" lIns="0" tIns="0" rIns="0" bIns="0" rtlCol="0" anchor="t">
            <a:spAutoFit/>
          </a:bodyPr>
          <a:lstStyle>
            <a:lvl1pPr marL="0" indent="0">
              <a:buNone/>
              <a:defRPr lang="en-US" sz="5400" b="0" cap="none" spc="-100" dirty="0" smtClean="0">
                <a:ln w="3175">
                  <a:noFill/>
                </a:ln>
                <a:solidFill>
                  <a:schemeClr val="tx1">
                    <a:alpha val="99000"/>
                  </a:schemeClr>
                </a:solidFill>
                <a:effectLst/>
                <a:latin typeface="Segoe UI Light" pitchFamily="34" charset="0"/>
                <a:cs typeface="Arial" charset="0"/>
              </a:defRPr>
            </a:lvl1pPr>
          </a:lstStyle>
          <a:p>
            <a:pPr lvl="0">
              <a:spcBef>
                <a:spcPct val="0"/>
              </a:spcBef>
            </a:pPr>
            <a:r>
              <a:rPr lang="en-US" smtClean="0"/>
              <a:t>Click to edit Master text styles</a:t>
            </a:r>
          </a:p>
        </p:txBody>
      </p:sp>
      <p:sp>
        <p:nvSpPr>
          <p:cNvPr id="11" name="Text Placeholder 1"/>
          <p:cNvSpPr txBox="1">
            <a:spLocks/>
          </p:cNvSpPr>
          <p:nvPr userDrawn="1"/>
        </p:nvSpPr>
        <p:spPr>
          <a:xfrm>
            <a:off x="9644663" y="6257109"/>
            <a:ext cx="2212966" cy="332399"/>
          </a:xfrm>
          <a:prstGeom prst="rect">
            <a:avLst/>
          </a:prstGeom>
        </p:spPr>
        <p:txBody>
          <a:bodyPr vert="horz" wrap="square" lIns="0" tIns="0" rIns="0" bIns="0" rtlCol="0">
            <a:spAutoFit/>
          </a:bodyPr>
          <a:lstStyle>
            <a:lvl1pPr marL="0"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1800" kern="1200" spc="-70" baseline="0" dirty="0">
                <a:solidFill>
                  <a:schemeClr val="tx1">
                    <a:alpha val="99000"/>
                  </a:schemeClr>
                </a:solidFill>
                <a:latin typeface="+mn-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solidFill>
                  <a:schemeClr val="tx1">
                    <a:alpha val="99000"/>
                  </a:schemeClr>
                </a:soli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solidFill>
                  <a:schemeClr val="tx1">
                    <a:alpha val="99000"/>
                  </a:schemeClr>
                </a:soli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solidFill>
                  <a:schemeClr val="tx1">
                    <a:alpha val="99000"/>
                  </a:schemeClr>
                </a:soli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solidFill>
                  <a:schemeClr val="tx1">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r>
              <a:rPr lang="fr-FR" sz="2400" dirty="0" smtClean="0"/>
              <a:t>#</a:t>
            </a:r>
            <a:r>
              <a:rPr lang="fr-FR" sz="2400" dirty="0" err="1" smtClean="0"/>
              <a:t>azurecamp</a:t>
            </a:r>
            <a:endParaRPr lang="fr-FR" sz="2400" dirty="0"/>
          </a:p>
        </p:txBody>
      </p:sp>
    </p:spTree>
    <p:extLst>
      <p:ext uri="{BB962C8B-B14F-4D97-AF65-F5344CB8AC3E}">
        <p14:creationId xmlns:p14="http://schemas.microsoft.com/office/powerpoint/2010/main" val="50878522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solidFill>
                  <a:schemeClr val="tx1">
                    <a:alpha val="99000"/>
                  </a:schemeClr>
                </a:soli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558649"/>
          </a:xfrm>
          <a:prstGeom prst="rect">
            <a:avLst/>
          </a:prstGeom>
        </p:spPr>
        <p:txBody>
          <a:bodyPr/>
          <a:lstStyle>
            <a:lvl1pPr marL="457200" indent="-457200">
              <a:buFont typeface="Arial" panose="020B0604020202020204" pitchFamily="34" charset="0"/>
              <a:buChar char="•"/>
              <a:defRPr lang="en-US" sz="3137" kern="1200" dirty="0" smtClean="0">
                <a:solidFill>
                  <a:srgbClr val="0072C6"/>
                </a:solidFill>
                <a:latin typeface="Segoe UI Light"/>
                <a:ea typeface="Segoe UI" pitchFamily="34" charset="0"/>
                <a:cs typeface="Segoe UI" pitchFamily="34" charset="0"/>
              </a:defRPr>
            </a:lvl1pPr>
            <a:lvl2pPr marL="741362" marR="0" indent="-457200" algn="l" defTabSz="914363" rtl="0" eaLnBrk="1" fontAlgn="auto" latinLnBrk="0" hangingPunct="1">
              <a:lnSpc>
                <a:spcPct val="90000"/>
              </a:lnSpc>
              <a:spcBef>
                <a:spcPct val="20000"/>
              </a:spcBef>
              <a:spcAft>
                <a:spcPts val="0"/>
              </a:spcAft>
              <a:buClrTx/>
              <a:buSzPct val="90000"/>
              <a:buFont typeface="Arial" panose="020B0604020202020204" pitchFamily="34" charset="0"/>
              <a:buChar char="•"/>
              <a:tabLst/>
              <a:defRPr lang="en-US" sz="3137" kern="1200" dirty="0" smtClean="0">
                <a:solidFill>
                  <a:srgbClr val="0072C6"/>
                </a:solidFill>
                <a:latin typeface="Segoe UI Light"/>
                <a:ea typeface="Segoe UI" pitchFamily="34" charset="0"/>
                <a:cs typeface="Segoe UI" pitchFamily="34" charset="0"/>
              </a:defRPr>
            </a:lvl2pPr>
            <a:lvl3pPr marL="974725" indent="-457200">
              <a:buFont typeface="Arial" panose="020B0604020202020204" pitchFamily="34" charset="0"/>
              <a:buChar char="•"/>
              <a:tabLst/>
              <a:defRPr lang="en-US" sz="3137" kern="1200" dirty="0" smtClean="0">
                <a:solidFill>
                  <a:srgbClr val="0072C6"/>
                </a:solidFill>
                <a:latin typeface="Segoe UI Light"/>
                <a:ea typeface="Segoe UI" pitchFamily="34" charset="0"/>
                <a:cs typeface="Segoe UI" pitchFamily="34" charset="0"/>
              </a:defRPr>
            </a:lvl3pPr>
            <a:lvl4pPr marL="1198562" indent="-457200">
              <a:buFont typeface="Arial" panose="020B0604020202020204" pitchFamily="34" charset="0"/>
              <a:buChar char="•"/>
              <a:defRPr lang="en-US" sz="3137" kern="1200" dirty="0" smtClean="0">
                <a:solidFill>
                  <a:srgbClr val="0072C6"/>
                </a:solidFill>
                <a:latin typeface="Segoe UI Light"/>
                <a:ea typeface="Segoe UI" pitchFamily="34" charset="0"/>
                <a:cs typeface="Segoe UI" pitchFamily="34" charset="0"/>
              </a:defRPr>
            </a:lvl4pPr>
            <a:lvl5pPr marL="1371600" indent="-457200">
              <a:buFont typeface="Arial" panose="020B0604020202020204" pitchFamily="34" charset="0"/>
              <a:buChar char="•"/>
              <a:tabLst/>
              <a:defRPr lang="en-US" sz="3137" kern="1200" dirty="0">
                <a:solidFill>
                  <a:srgbClr val="0072C6"/>
                </a:solidFill>
                <a:latin typeface="Segoe UI Light"/>
                <a:ea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1"/>
          <p:cNvSpPr txBox="1">
            <a:spLocks/>
          </p:cNvSpPr>
          <p:nvPr userDrawn="1"/>
        </p:nvSpPr>
        <p:spPr>
          <a:xfrm>
            <a:off x="9644663" y="6257109"/>
            <a:ext cx="2212966" cy="332399"/>
          </a:xfrm>
          <a:prstGeom prst="rect">
            <a:avLst/>
          </a:prstGeom>
        </p:spPr>
        <p:txBody>
          <a:bodyPr vert="horz" wrap="square" lIns="0" tIns="0" rIns="0" bIns="0" rtlCol="0">
            <a:spAutoFit/>
          </a:bodyPr>
          <a:lstStyle>
            <a:lvl1pPr marL="0"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1800" kern="1200" spc="-70" baseline="0" dirty="0">
                <a:solidFill>
                  <a:schemeClr val="tx1">
                    <a:alpha val="99000"/>
                  </a:schemeClr>
                </a:solidFill>
                <a:latin typeface="+mn-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solidFill>
                  <a:schemeClr val="tx1">
                    <a:alpha val="99000"/>
                  </a:schemeClr>
                </a:soli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solidFill>
                  <a:schemeClr val="tx1">
                    <a:alpha val="99000"/>
                  </a:schemeClr>
                </a:soli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solidFill>
                  <a:schemeClr val="tx1">
                    <a:alpha val="99000"/>
                  </a:schemeClr>
                </a:soli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solidFill>
                  <a:schemeClr val="tx1">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r>
              <a:rPr lang="fr-FR" sz="2400" dirty="0" smtClean="0"/>
              <a:t>#</a:t>
            </a:r>
            <a:r>
              <a:rPr lang="fr-FR" sz="2400" dirty="0" err="1" smtClean="0"/>
              <a:t>azurecamp</a:t>
            </a:r>
            <a:endParaRPr lang="fr-FR" sz="2400" dirty="0"/>
          </a:p>
        </p:txBody>
      </p:sp>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solidFill>
                  <a:schemeClr val="tx1">
                    <a:alpha val="99000"/>
                  </a:schemeClr>
                </a:solidFill>
              </a:defRPr>
            </a:lvl1pPr>
          </a:lstStyle>
          <a:p>
            <a:r>
              <a:rPr lang="en-US" smtClean="0"/>
              <a:t>Click to edit Master title style</a:t>
            </a:r>
            <a:endParaRPr lang="en-US" dirty="0"/>
          </a:p>
        </p:txBody>
      </p:sp>
      <p:sp>
        <p:nvSpPr>
          <p:cNvPr id="6" name="Text Placeholder 1"/>
          <p:cNvSpPr txBox="1">
            <a:spLocks/>
          </p:cNvSpPr>
          <p:nvPr userDrawn="1"/>
        </p:nvSpPr>
        <p:spPr>
          <a:xfrm>
            <a:off x="9644663" y="6257109"/>
            <a:ext cx="2212966" cy="332399"/>
          </a:xfrm>
          <a:prstGeom prst="rect">
            <a:avLst/>
          </a:prstGeom>
        </p:spPr>
        <p:txBody>
          <a:bodyPr vert="horz" wrap="square" lIns="0" tIns="0" rIns="0" bIns="0" rtlCol="0">
            <a:spAutoFit/>
          </a:bodyPr>
          <a:lstStyle>
            <a:lvl1pPr marL="0"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1800" kern="1200" spc="-70" baseline="0" dirty="0">
                <a:solidFill>
                  <a:schemeClr val="tx1">
                    <a:alpha val="99000"/>
                  </a:schemeClr>
                </a:solidFill>
                <a:latin typeface="+mn-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solidFill>
                  <a:schemeClr val="tx1">
                    <a:alpha val="99000"/>
                  </a:schemeClr>
                </a:soli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solidFill>
                  <a:schemeClr val="tx1">
                    <a:alpha val="99000"/>
                  </a:schemeClr>
                </a:soli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solidFill>
                  <a:schemeClr val="tx1">
                    <a:alpha val="99000"/>
                  </a:schemeClr>
                </a:soli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solidFill>
                  <a:schemeClr val="tx1">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r>
              <a:rPr lang="fr-FR" sz="2400" dirty="0" smtClean="0"/>
              <a:t>#</a:t>
            </a:r>
            <a:r>
              <a:rPr lang="fr-FR" sz="2400" dirty="0" err="1" smtClean="0"/>
              <a:t>azurecamp</a:t>
            </a:r>
            <a:endParaRPr lang="fr-FR" sz="2400" dirty="0"/>
          </a:p>
        </p:txBody>
      </p:sp>
    </p:spTree>
    <p:extLst>
      <p:ext uri="{BB962C8B-B14F-4D97-AF65-F5344CB8AC3E}">
        <p14:creationId xmlns:p14="http://schemas.microsoft.com/office/powerpoint/2010/main" val="154444284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Text Placeholder 1"/>
          <p:cNvSpPr txBox="1">
            <a:spLocks/>
          </p:cNvSpPr>
          <p:nvPr userDrawn="1"/>
        </p:nvSpPr>
        <p:spPr>
          <a:xfrm>
            <a:off x="9644663" y="6257109"/>
            <a:ext cx="2212966" cy="332399"/>
          </a:xfrm>
          <a:prstGeom prst="rect">
            <a:avLst/>
          </a:prstGeom>
        </p:spPr>
        <p:txBody>
          <a:bodyPr vert="horz" wrap="square" lIns="0" tIns="0" rIns="0" bIns="0" rtlCol="0">
            <a:spAutoFit/>
          </a:bodyPr>
          <a:lstStyle>
            <a:lvl1pPr marL="0"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1800" kern="1200" spc="-70" baseline="0" dirty="0">
                <a:solidFill>
                  <a:schemeClr val="tx1">
                    <a:alpha val="99000"/>
                  </a:schemeClr>
                </a:solidFill>
                <a:latin typeface="+mn-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solidFill>
                  <a:schemeClr val="tx1">
                    <a:alpha val="99000"/>
                  </a:schemeClr>
                </a:soli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solidFill>
                  <a:schemeClr val="tx1">
                    <a:alpha val="99000"/>
                  </a:schemeClr>
                </a:soli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solidFill>
                  <a:schemeClr val="tx1">
                    <a:alpha val="99000"/>
                  </a:schemeClr>
                </a:soli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solidFill>
                  <a:schemeClr val="tx1">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r>
              <a:rPr lang="fr-FR" sz="2400" dirty="0" smtClean="0"/>
              <a:t>#</a:t>
            </a:r>
            <a:r>
              <a:rPr lang="fr-FR" sz="2400" dirty="0" err="1" smtClean="0"/>
              <a:t>azurecamp</a:t>
            </a:r>
            <a:endParaRPr lang="fr-FR" sz="2400" dirty="0"/>
          </a:p>
        </p:txBody>
      </p:sp>
    </p:spTree>
    <p:extLst>
      <p:ext uri="{BB962C8B-B14F-4D97-AF65-F5344CB8AC3E}">
        <p14:creationId xmlns:p14="http://schemas.microsoft.com/office/powerpoint/2010/main" val="218952680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4" r:id="rId1"/>
    <p:sldLayoutId id="2147484128" r:id="rId2"/>
    <p:sldLayoutId id="2147484130" r:id="rId3"/>
    <p:sldLayoutId id="2147484112" r:id="rId4"/>
    <p:sldLayoutId id="2147484086" r:id="rId5"/>
    <p:sldLayoutId id="2147484131" r:id="rId6"/>
    <p:sldLayoutId id="2147484093" r:id="rId7"/>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solidFill>
            <a:schemeClr val="tx1">
              <a:alpha val="99000"/>
            </a:schemeClr>
          </a:soli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solidFill>
            <a:schemeClr val="tx1">
              <a:alpha val="99000"/>
            </a:schemeClr>
          </a:soli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solidFill>
            <a:schemeClr val="tx1">
              <a:alpha val="99000"/>
            </a:schemeClr>
          </a:soli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solidFill>
            <a:schemeClr val="tx1">
              <a:alpha val="99000"/>
            </a:schemeClr>
          </a:soli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solidFill>
            <a:schemeClr val="tx1">
              <a:alpha val="99000"/>
            </a:schemeClr>
          </a:soli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solidFill>
            <a:schemeClr val="tx1">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5.emf"/><Relationship Id="rId5" Type="http://schemas.openxmlformats.org/officeDocument/2006/relationships/image" Target="../media/image4.emf"/><Relationship Id="rId4" Type="http://schemas.openxmlformats.org/officeDocument/2006/relationships/image" Target="../media/image3.emf"/></Relationships>
</file>

<file path=ppt/slides/_rels/slide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azure.microsoft.com/fr-fr/documentation/articles/app-service-web-overview/" TargetMode="External"/><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hyperlink" Target="https://www.microsoftvirtualacademy.com/en-US/training-courses/microsoft-azure-fundamentals-websites-8460" TargetMode="External"/><Relationship Id="rId5" Type="http://schemas.openxmlformats.org/officeDocument/2006/relationships/hyperlink" Target="http://www.microsoftvirtualacademy.com/training-courses/a-lap-around-azure-websites" TargetMode="External"/><Relationship Id="rId4" Type="http://schemas.openxmlformats.org/officeDocument/2006/relationships/hyperlink" Target="https://azure.microsoft.com/fr-fr/documentation/videos/azure-app-service-web-apps-with-yochay-kiriaty/"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fr-FR" smtClean="0"/>
              <a:t>Microsoft Azure Camp</a:t>
            </a:r>
            <a:endParaRPr lang="fr-FR" dirty="0"/>
          </a:p>
        </p:txBody>
      </p:sp>
    </p:spTree>
    <p:extLst>
      <p:ext uri="{BB962C8B-B14F-4D97-AF65-F5344CB8AC3E}">
        <p14:creationId xmlns:p14="http://schemas.microsoft.com/office/powerpoint/2010/main" val="1071338939"/>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208" y="2736821"/>
            <a:ext cx="6688370" cy="1013200"/>
          </a:xfrm>
        </p:spPr>
        <p:txBody>
          <a:bodyPr/>
          <a:lstStyle/>
          <a:p>
            <a:r>
              <a:rPr lang="fr-FR" dirty="0" smtClean="0"/>
              <a:t>Azure App Service</a:t>
            </a:r>
            <a:br>
              <a:rPr lang="fr-FR" dirty="0" smtClean="0"/>
            </a:br>
            <a:r>
              <a:rPr lang="fr-FR" dirty="0" smtClean="0"/>
              <a:t>Web App</a:t>
            </a:r>
            <a:endParaRPr lang="fr-FR" dirty="0"/>
          </a:p>
        </p:txBody>
      </p:sp>
      <p:sp>
        <p:nvSpPr>
          <p:cNvPr id="3" name="Text Placeholder 2"/>
          <p:cNvSpPr>
            <a:spLocks noGrp="1"/>
          </p:cNvSpPr>
          <p:nvPr>
            <p:ph type="body" sz="quarter" idx="12"/>
          </p:nvPr>
        </p:nvSpPr>
        <p:spPr/>
        <p:txBody>
          <a:bodyPr/>
          <a:lstStyle/>
          <a:p>
            <a:endParaRPr lang="fr-FR"/>
          </a:p>
        </p:txBody>
      </p:sp>
      <p:sp>
        <p:nvSpPr>
          <p:cNvPr id="8" name="Text Placeholder 8"/>
          <p:cNvSpPr>
            <a:spLocks noGrp="1"/>
          </p:cNvSpPr>
          <p:nvPr>
            <p:ph type="body" sz="quarter" idx="11"/>
          </p:nvPr>
        </p:nvSpPr>
        <p:spPr/>
        <p:txBody>
          <a:bodyPr/>
          <a:lstStyle/>
          <a:p>
            <a:r>
              <a:rPr lang="fr-FR" dirty="0" smtClean="0"/>
              <a:t>Benjamin Talmard</a:t>
            </a:r>
          </a:p>
          <a:p>
            <a:r>
              <a:rPr lang="fr-FR" dirty="0" smtClean="0"/>
              <a:t>Microsoft </a:t>
            </a:r>
            <a:r>
              <a:rPr lang="fr-FR" dirty="0" err="1" smtClean="0"/>
              <a:t>Technical</a:t>
            </a:r>
            <a:r>
              <a:rPr lang="fr-FR" dirty="0" smtClean="0"/>
              <a:t> </a:t>
            </a:r>
            <a:r>
              <a:rPr lang="fr-FR" dirty="0" err="1" smtClean="0"/>
              <a:t>Evangelist</a:t>
            </a:r>
            <a:endParaRPr lang="fr-FR" dirty="0" smtClean="0"/>
          </a:p>
          <a:p>
            <a:r>
              <a:rPr lang="fr-FR" dirty="0" smtClean="0"/>
              <a:t>Microsoft France</a:t>
            </a:r>
          </a:p>
          <a:p>
            <a:r>
              <a:rPr lang="fr-FR" dirty="0" smtClean="0"/>
              <a:t>@</a:t>
            </a:r>
            <a:r>
              <a:rPr lang="fr-FR" dirty="0" err="1" smtClean="0"/>
              <a:t>Benjiiim</a:t>
            </a:r>
            <a:endParaRPr lang="fr-FR" dirty="0" smtClean="0"/>
          </a:p>
        </p:txBody>
      </p:sp>
    </p:spTree>
    <p:extLst>
      <p:ext uri="{BB962C8B-B14F-4D97-AF65-F5344CB8AC3E}">
        <p14:creationId xmlns:p14="http://schemas.microsoft.com/office/powerpoint/2010/main" val="1967299431"/>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3474719" y="2887485"/>
            <a:ext cx="8053252" cy="2308324"/>
          </a:xfrm>
        </p:spPr>
        <p:txBody>
          <a:bodyPr/>
          <a:lstStyle/>
          <a:p>
            <a:pPr marL="0" indent="3175">
              <a:spcBef>
                <a:spcPts val="1800"/>
              </a:spcBef>
            </a:pPr>
            <a:r>
              <a:rPr lang="fr-FR" sz="4000" dirty="0" smtClean="0"/>
              <a:t>Azure App Service</a:t>
            </a:r>
          </a:p>
          <a:p>
            <a:pPr marL="0" indent="3175">
              <a:spcBef>
                <a:spcPts val="1800"/>
              </a:spcBef>
            </a:pPr>
            <a:r>
              <a:rPr lang="fr-FR" sz="4000" dirty="0" smtClean="0"/>
              <a:t>Web App</a:t>
            </a:r>
          </a:p>
          <a:p>
            <a:pPr marL="0" indent="3175">
              <a:spcBef>
                <a:spcPts val="1800"/>
              </a:spcBef>
            </a:pPr>
            <a:r>
              <a:rPr lang="fr-FR" sz="4000" dirty="0" smtClean="0"/>
              <a:t>Démo</a:t>
            </a:r>
            <a:endParaRPr lang="fr-FR" sz="4000" dirty="0"/>
          </a:p>
        </p:txBody>
      </p:sp>
      <p:sp>
        <p:nvSpPr>
          <p:cNvPr id="5" name="Text Placeholder 4"/>
          <p:cNvSpPr>
            <a:spLocks noGrp="1"/>
          </p:cNvSpPr>
          <p:nvPr>
            <p:ph type="body" sz="quarter" idx="11"/>
          </p:nvPr>
        </p:nvSpPr>
        <p:spPr/>
        <p:txBody>
          <a:bodyPr/>
          <a:lstStyle/>
          <a:p>
            <a:r>
              <a:rPr lang="fr-FR" dirty="0" smtClean="0"/>
              <a:t>Au programme</a:t>
            </a:r>
            <a:endParaRPr lang="fr-FR" dirty="0"/>
          </a:p>
        </p:txBody>
      </p:sp>
    </p:spTree>
    <p:extLst>
      <p:ext uri="{BB962C8B-B14F-4D97-AF65-F5344CB8AC3E}">
        <p14:creationId xmlns:p14="http://schemas.microsoft.com/office/powerpoint/2010/main" val="1191824115"/>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fr-FR" dirty="0" smtClean="0"/>
              <a:t>Azure App Service</a:t>
            </a:r>
            <a:endParaRPr lang="fr-FR" dirty="0"/>
          </a:p>
        </p:txBody>
      </p:sp>
      <p:grpSp>
        <p:nvGrpSpPr>
          <p:cNvPr id="6" name="Group 5"/>
          <p:cNvGrpSpPr/>
          <p:nvPr/>
        </p:nvGrpSpPr>
        <p:grpSpPr>
          <a:xfrm>
            <a:off x="4752852" y="3325991"/>
            <a:ext cx="462642" cy="272458"/>
            <a:chOff x="4924540" y="2915646"/>
            <a:chExt cx="462708" cy="272496"/>
          </a:xfrm>
          <a:solidFill>
            <a:schemeClr val="tx1"/>
          </a:solidFill>
        </p:grpSpPr>
        <p:sp>
          <p:nvSpPr>
            <p:cNvPr id="7" name="Rectangle 6"/>
            <p:cNvSpPr/>
            <p:nvPr/>
          </p:nvSpPr>
          <p:spPr bwMode="auto">
            <a:xfrm>
              <a:off x="4924540" y="2915646"/>
              <a:ext cx="462708" cy="85209"/>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54" tIns="146283" rIns="182854" bIns="146283"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p:nvSpPr>
          <p:spPr bwMode="auto">
            <a:xfrm>
              <a:off x="4924540" y="3102933"/>
              <a:ext cx="462708" cy="85209"/>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54" tIns="146283" rIns="182854" bIns="146283"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9" name="Freeform 8"/>
          <p:cNvSpPr>
            <a:spLocks/>
          </p:cNvSpPr>
          <p:nvPr/>
        </p:nvSpPr>
        <p:spPr bwMode="auto">
          <a:xfrm>
            <a:off x="2797814" y="3549106"/>
            <a:ext cx="1567014" cy="1567014"/>
          </a:xfrm>
          <a:custGeom>
            <a:avLst/>
            <a:gdLst>
              <a:gd name="T0" fmla="*/ 233 w 515"/>
              <a:gd name="T1" fmla="*/ 221 h 515"/>
              <a:gd name="T2" fmla="*/ 0 w 515"/>
              <a:gd name="T3" fmla="*/ 221 h 515"/>
              <a:gd name="T4" fmla="*/ 0 w 515"/>
              <a:gd name="T5" fmla="*/ 463 h 515"/>
              <a:gd name="T6" fmla="*/ 0 w 515"/>
              <a:gd name="T7" fmla="*/ 467 h 515"/>
              <a:gd name="T8" fmla="*/ 0 w 515"/>
              <a:gd name="T9" fmla="*/ 468 h 515"/>
              <a:gd name="T10" fmla="*/ 0 w 515"/>
              <a:gd name="T11" fmla="*/ 472 h 515"/>
              <a:gd name="T12" fmla="*/ 1 w 515"/>
              <a:gd name="T13" fmla="*/ 472 h 515"/>
              <a:gd name="T14" fmla="*/ 51 w 515"/>
              <a:gd name="T15" fmla="*/ 515 h 515"/>
              <a:gd name="T16" fmla="*/ 463 w 515"/>
              <a:gd name="T17" fmla="*/ 515 h 515"/>
              <a:gd name="T18" fmla="*/ 515 w 515"/>
              <a:gd name="T19" fmla="*/ 463 h 515"/>
              <a:gd name="T20" fmla="*/ 515 w 515"/>
              <a:gd name="T21" fmla="*/ 51 h 515"/>
              <a:gd name="T22" fmla="*/ 463 w 515"/>
              <a:gd name="T23" fmla="*/ 0 h 515"/>
              <a:gd name="T24" fmla="*/ 404 w 515"/>
              <a:gd name="T25" fmla="*/ 0 h 515"/>
              <a:gd name="T26" fmla="*/ 411 w 515"/>
              <a:gd name="T27" fmla="*/ 50 h 515"/>
              <a:gd name="T28" fmla="*/ 233 w 515"/>
              <a:gd name="T29" fmla="*/ 221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15" h="515">
                <a:moveTo>
                  <a:pt x="233" y="221"/>
                </a:moveTo>
                <a:cubicBezTo>
                  <a:pt x="196" y="221"/>
                  <a:pt x="101" y="221"/>
                  <a:pt x="0" y="221"/>
                </a:cubicBezTo>
                <a:cubicBezTo>
                  <a:pt x="0" y="463"/>
                  <a:pt x="0" y="463"/>
                  <a:pt x="0" y="463"/>
                </a:cubicBezTo>
                <a:cubicBezTo>
                  <a:pt x="0" y="465"/>
                  <a:pt x="0" y="466"/>
                  <a:pt x="0" y="467"/>
                </a:cubicBezTo>
                <a:cubicBezTo>
                  <a:pt x="0" y="468"/>
                  <a:pt x="0" y="468"/>
                  <a:pt x="0" y="468"/>
                </a:cubicBezTo>
                <a:cubicBezTo>
                  <a:pt x="0" y="469"/>
                  <a:pt x="0" y="471"/>
                  <a:pt x="0" y="472"/>
                </a:cubicBezTo>
                <a:cubicBezTo>
                  <a:pt x="1" y="472"/>
                  <a:pt x="1" y="472"/>
                  <a:pt x="1" y="472"/>
                </a:cubicBezTo>
                <a:cubicBezTo>
                  <a:pt x="5" y="496"/>
                  <a:pt x="26" y="515"/>
                  <a:pt x="51" y="515"/>
                </a:cubicBezTo>
                <a:cubicBezTo>
                  <a:pt x="463" y="515"/>
                  <a:pt x="463" y="515"/>
                  <a:pt x="463" y="515"/>
                </a:cubicBezTo>
                <a:cubicBezTo>
                  <a:pt x="492" y="515"/>
                  <a:pt x="515" y="492"/>
                  <a:pt x="515" y="463"/>
                </a:cubicBezTo>
                <a:cubicBezTo>
                  <a:pt x="515" y="51"/>
                  <a:pt x="515" y="51"/>
                  <a:pt x="515" y="51"/>
                </a:cubicBezTo>
                <a:cubicBezTo>
                  <a:pt x="515" y="23"/>
                  <a:pt x="492" y="0"/>
                  <a:pt x="463" y="0"/>
                </a:cubicBezTo>
                <a:cubicBezTo>
                  <a:pt x="404" y="0"/>
                  <a:pt x="404" y="0"/>
                  <a:pt x="404" y="0"/>
                </a:cubicBezTo>
                <a:cubicBezTo>
                  <a:pt x="409" y="15"/>
                  <a:pt x="411" y="32"/>
                  <a:pt x="411" y="50"/>
                </a:cubicBezTo>
                <a:cubicBezTo>
                  <a:pt x="411" y="148"/>
                  <a:pt x="332" y="221"/>
                  <a:pt x="233" y="221"/>
                </a:cubicBez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a:solidFill>
                <a:srgbClr val="FFFFFF"/>
              </a:solidFill>
            </a:endParaRPr>
          </a:p>
        </p:txBody>
      </p:sp>
      <p:sp>
        <p:nvSpPr>
          <p:cNvPr id="10" name="Freeform 9"/>
          <p:cNvSpPr>
            <a:spLocks/>
          </p:cNvSpPr>
          <p:nvPr/>
        </p:nvSpPr>
        <p:spPr bwMode="auto">
          <a:xfrm>
            <a:off x="1021773" y="3549106"/>
            <a:ext cx="1567014" cy="1567014"/>
          </a:xfrm>
          <a:custGeom>
            <a:avLst/>
            <a:gdLst>
              <a:gd name="T0" fmla="*/ 106 w 515"/>
              <a:gd name="T1" fmla="*/ 50 h 515"/>
              <a:gd name="T2" fmla="*/ 114 w 515"/>
              <a:gd name="T3" fmla="*/ 0 h 515"/>
              <a:gd name="T4" fmla="*/ 52 w 515"/>
              <a:gd name="T5" fmla="*/ 0 h 515"/>
              <a:gd name="T6" fmla="*/ 1 w 515"/>
              <a:gd name="T7" fmla="*/ 42 h 515"/>
              <a:gd name="T8" fmla="*/ 1 w 515"/>
              <a:gd name="T9" fmla="*/ 43 h 515"/>
              <a:gd name="T10" fmla="*/ 0 w 515"/>
              <a:gd name="T11" fmla="*/ 46 h 515"/>
              <a:gd name="T12" fmla="*/ 0 w 515"/>
              <a:gd name="T13" fmla="*/ 47 h 515"/>
              <a:gd name="T14" fmla="*/ 0 w 515"/>
              <a:gd name="T15" fmla="*/ 51 h 515"/>
              <a:gd name="T16" fmla="*/ 0 w 515"/>
              <a:gd name="T17" fmla="*/ 463 h 515"/>
              <a:gd name="T18" fmla="*/ 0 w 515"/>
              <a:gd name="T19" fmla="*/ 467 h 515"/>
              <a:gd name="T20" fmla="*/ 0 w 515"/>
              <a:gd name="T21" fmla="*/ 468 h 515"/>
              <a:gd name="T22" fmla="*/ 1 w 515"/>
              <a:gd name="T23" fmla="*/ 472 h 515"/>
              <a:gd name="T24" fmla="*/ 1 w 515"/>
              <a:gd name="T25" fmla="*/ 472 h 515"/>
              <a:gd name="T26" fmla="*/ 52 w 515"/>
              <a:gd name="T27" fmla="*/ 515 h 515"/>
              <a:gd name="T28" fmla="*/ 464 w 515"/>
              <a:gd name="T29" fmla="*/ 515 h 515"/>
              <a:gd name="T30" fmla="*/ 515 w 515"/>
              <a:gd name="T31" fmla="*/ 463 h 515"/>
              <a:gd name="T32" fmla="*/ 515 w 515"/>
              <a:gd name="T33" fmla="*/ 221 h 515"/>
              <a:gd name="T34" fmla="*/ 284 w 515"/>
              <a:gd name="T35" fmla="*/ 221 h 515"/>
              <a:gd name="T36" fmla="*/ 106 w 515"/>
              <a:gd name="T37" fmla="*/ 50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15" h="515">
                <a:moveTo>
                  <a:pt x="106" y="50"/>
                </a:moveTo>
                <a:cubicBezTo>
                  <a:pt x="106" y="32"/>
                  <a:pt x="109" y="15"/>
                  <a:pt x="114" y="0"/>
                </a:cubicBezTo>
                <a:cubicBezTo>
                  <a:pt x="52" y="0"/>
                  <a:pt x="52" y="0"/>
                  <a:pt x="52" y="0"/>
                </a:cubicBezTo>
                <a:cubicBezTo>
                  <a:pt x="26" y="0"/>
                  <a:pt x="5" y="18"/>
                  <a:pt x="1" y="42"/>
                </a:cubicBezTo>
                <a:cubicBezTo>
                  <a:pt x="1" y="42"/>
                  <a:pt x="1" y="42"/>
                  <a:pt x="1" y="43"/>
                </a:cubicBezTo>
                <a:cubicBezTo>
                  <a:pt x="1" y="44"/>
                  <a:pt x="1" y="45"/>
                  <a:pt x="0" y="46"/>
                </a:cubicBezTo>
                <a:cubicBezTo>
                  <a:pt x="0" y="47"/>
                  <a:pt x="0" y="47"/>
                  <a:pt x="0" y="47"/>
                </a:cubicBezTo>
                <a:cubicBezTo>
                  <a:pt x="0" y="48"/>
                  <a:pt x="0" y="50"/>
                  <a:pt x="0" y="51"/>
                </a:cubicBezTo>
                <a:cubicBezTo>
                  <a:pt x="0" y="463"/>
                  <a:pt x="0" y="463"/>
                  <a:pt x="0" y="463"/>
                </a:cubicBezTo>
                <a:cubicBezTo>
                  <a:pt x="0" y="465"/>
                  <a:pt x="0" y="466"/>
                  <a:pt x="0" y="467"/>
                </a:cubicBezTo>
                <a:cubicBezTo>
                  <a:pt x="0" y="468"/>
                  <a:pt x="0" y="468"/>
                  <a:pt x="0" y="468"/>
                </a:cubicBezTo>
                <a:cubicBezTo>
                  <a:pt x="1" y="469"/>
                  <a:pt x="1" y="471"/>
                  <a:pt x="1" y="472"/>
                </a:cubicBezTo>
                <a:cubicBezTo>
                  <a:pt x="1" y="472"/>
                  <a:pt x="1" y="472"/>
                  <a:pt x="1" y="472"/>
                </a:cubicBezTo>
                <a:cubicBezTo>
                  <a:pt x="5" y="496"/>
                  <a:pt x="26" y="515"/>
                  <a:pt x="52" y="515"/>
                </a:cubicBezTo>
                <a:cubicBezTo>
                  <a:pt x="464" y="515"/>
                  <a:pt x="464" y="515"/>
                  <a:pt x="464" y="515"/>
                </a:cubicBezTo>
                <a:cubicBezTo>
                  <a:pt x="492" y="515"/>
                  <a:pt x="515" y="492"/>
                  <a:pt x="515" y="463"/>
                </a:cubicBezTo>
                <a:cubicBezTo>
                  <a:pt x="515" y="221"/>
                  <a:pt x="515" y="221"/>
                  <a:pt x="515" y="221"/>
                </a:cubicBezTo>
                <a:cubicBezTo>
                  <a:pt x="419" y="221"/>
                  <a:pt x="327" y="221"/>
                  <a:pt x="284" y="221"/>
                </a:cubicBezTo>
                <a:cubicBezTo>
                  <a:pt x="186" y="221"/>
                  <a:pt x="106" y="148"/>
                  <a:pt x="106" y="50"/>
                </a:cubicBez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a:solidFill>
                <a:srgbClr val="FFFFFF"/>
              </a:solidFill>
            </a:endParaRPr>
          </a:p>
        </p:txBody>
      </p:sp>
      <p:sp>
        <p:nvSpPr>
          <p:cNvPr id="11" name="Freeform 10"/>
          <p:cNvSpPr>
            <a:spLocks/>
          </p:cNvSpPr>
          <p:nvPr/>
        </p:nvSpPr>
        <p:spPr bwMode="auto">
          <a:xfrm>
            <a:off x="2797814" y="1788292"/>
            <a:ext cx="1567014" cy="1564245"/>
          </a:xfrm>
          <a:custGeom>
            <a:avLst/>
            <a:gdLst>
              <a:gd name="T0" fmla="*/ 515 w 515"/>
              <a:gd name="T1" fmla="*/ 463 h 514"/>
              <a:gd name="T2" fmla="*/ 515 w 515"/>
              <a:gd name="T3" fmla="*/ 51 h 514"/>
              <a:gd name="T4" fmla="*/ 463 w 515"/>
              <a:gd name="T5" fmla="*/ 0 h 514"/>
              <a:gd name="T6" fmla="*/ 51 w 515"/>
              <a:gd name="T7" fmla="*/ 0 h 514"/>
              <a:gd name="T8" fmla="*/ 1 w 515"/>
              <a:gd name="T9" fmla="*/ 42 h 514"/>
              <a:gd name="T10" fmla="*/ 0 w 515"/>
              <a:gd name="T11" fmla="*/ 42 h 514"/>
              <a:gd name="T12" fmla="*/ 0 w 515"/>
              <a:gd name="T13" fmla="*/ 46 h 514"/>
              <a:gd name="T14" fmla="*/ 0 w 515"/>
              <a:gd name="T15" fmla="*/ 47 h 514"/>
              <a:gd name="T16" fmla="*/ 0 w 515"/>
              <a:gd name="T17" fmla="*/ 51 h 514"/>
              <a:gd name="T18" fmla="*/ 0 w 515"/>
              <a:gd name="T19" fmla="*/ 238 h 514"/>
              <a:gd name="T20" fmla="*/ 56 w 515"/>
              <a:gd name="T21" fmla="*/ 231 h 514"/>
              <a:gd name="T22" fmla="*/ 283 w 515"/>
              <a:gd name="T23" fmla="*/ 458 h 514"/>
              <a:gd name="T24" fmla="*/ 282 w 515"/>
              <a:gd name="T25" fmla="*/ 465 h 514"/>
              <a:gd name="T26" fmla="*/ 365 w 515"/>
              <a:gd name="T27" fmla="*/ 514 h 514"/>
              <a:gd name="T28" fmla="*/ 463 w 515"/>
              <a:gd name="T29" fmla="*/ 514 h 514"/>
              <a:gd name="T30" fmla="*/ 515 w 515"/>
              <a:gd name="T31" fmla="*/ 463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15" h="514">
                <a:moveTo>
                  <a:pt x="515" y="463"/>
                </a:moveTo>
                <a:cubicBezTo>
                  <a:pt x="515" y="51"/>
                  <a:pt x="515" y="51"/>
                  <a:pt x="515" y="51"/>
                </a:cubicBezTo>
                <a:cubicBezTo>
                  <a:pt x="515" y="23"/>
                  <a:pt x="492" y="0"/>
                  <a:pt x="463" y="0"/>
                </a:cubicBezTo>
                <a:cubicBezTo>
                  <a:pt x="51" y="0"/>
                  <a:pt x="51" y="0"/>
                  <a:pt x="51" y="0"/>
                </a:cubicBezTo>
                <a:cubicBezTo>
                  <a:pt x="26" y="0"/>
                  <a:pt x="5" y="18"/>
                  <a:pt x="1" y="42"/>
                </a:cubicBezTo>
                <a:cubicBezTo>
                  <a:pt x="1" y="42"/>
                  <a:pt x="1" y="42"/>
                  <a:pt x="0" y="42"/>
                </a:cubicBezTo>
                <a:cubicBezTo>
                  <a:pt x="0" y="44"/>
                  <a:pt x="0" y="45"/>
                  <a:pt x="0" y="46"/>
                </a:cubicBezTo>
                <a:cubicBezTo>
                  <a:pt x="0" y="46"/>
                  <a:pt x="0" y="47"/>
                  <a:pt x="0" y="47"/>
                </a:cubicBezTo>
                <a:cubicBezTo>
                  <a:pt x="0" y="48"/>
                  <a:pt x="0" y="50"/>
                  <a:pt x="0" y="51"/>
                </a:cubicBezTo>
                <a:cubicBezTo>
                  <a:pt x="0" y="238"/>
                  <a:pt x="0" y="238"/>
                  <a:pt x="0" y="238"/>
                </a:cubicBezTo>
                <a:cubicBezTo>
                  <a:pt x="18" y="233"/>
                  <a:pt x="36" y="231"/>
                  <a:pt x="56" y="231"/>
                </a:cubicBezTo>
                <a:cubicBezTo>
                  <a:pt x="181" y="231"/>
                  <a:pt x="283" y="332"/>
                  <a:pt x="283" y="458"/>
                </a:cubicBezTo>
                <a:cubicBezTo>
                  <a:pt x="283" y="460"/>
                  <a:pt x="282" y="463"/>
                  <a:pt x="282" y="465"/>
                </a:cubicBezTo>
                <a:cubicBezTo>
                  <a:pt x="314" y="475"/>
                  <a:pt x="343" y="492"/>
                  <a:pt x="365" y="514"/>
                </a:cubicBezTo>
                <a:cubicBezTo>
                  <a:pt x="463" y="514"/>
                  <a:pt x="463" y="514"/>
                  <a:pt x="463" y="514"/>
                </a:cubicBezTo>
                <a:cubicBezTo>
                  <a:pt x="492" y="514"/>
                  <a:pt x="515" y="491"/>
                  <a:pt x="515" y="463"/>
                </a:cubicBez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a:solidFill>
                <a:srgbClr val="FFFFFF"/>
              </a:solidFill>
            </a:endParaRPr>
          </a:p>
        </p:txBody>
      </p:sp>
      <p:sp>
        <p:nvSpPr>
          <p:cNvPr id="12" name="Freeform 11"/>
          <p:cNvSpPr>
            <a:spLocks/>
          </p:cNvSpPr>
          <p:nvPr/>
        </p:nvSpPr>
        <p:spPr bwMode="auto">
          <a:xfrm>
            <a:off x="1021773" y="1788292"/>
            <a:ext cx="1567014" cy="1564245"/>
          </a:xfrm>
          <a:custGeom>
            <a:avLst/>
            <a:gdLst>
              <a:gd name="T0" fmla="*/ 247 w 515"/>
              <a:gd name="T1" fmla="*/ 462 h 514"/>
              <a:gd name="T2" fmla="*/ 245 w 515"/>
              <a:gd name="T3" fmla="*/ 438 h 514"/>
              <a:gd name="T4" fmla="*/ 383 w 515"/>
              <a:gd name="T5" fmla="*/ 300 h 514"/>
              <a:gd name="T6" fmla="*/ 458 w 515"/>
              <a:gd name="T7" fmla="*/ 322 h 514"/>
              <a:gd name="T8" fmla="*/ 515 w 515"/>
              <a:gd name="T9" fmla="*/ 268 h 514"/>
              <a:gd name="T10" fmla="*/ 515 w 515"/>
              <a:gd name="T11" fmla="*/ 51 h 514"/>
              <a:gd name="T12" fmla="*/ 464 w 515"/>
              <a:gd name="T13" fmla="*/ 0 h 514"/>
              <a:gd name="T14" fmla="*/ 52 w 515"/>
              <a:gd name="T15" fmla="*/ 0 h 514"/>
              <a:gd name="T16" fmla="*/ 1 w 515"/>
              <a:gd name="T17" fmla="*/ 42 h 514"/>
              <a:gd name="T18" fmla="*/ 1 w 515"/>
              <a:gd name="T19" fmla="*/ 42 h 514"/>
              <a:gd name="T20" fmla="*/ 0 w 515"/>
              <a:gd name="T21" fmla="*/ 46 h 514"/>
              <a:gd name="T22" fmla="*/ 0 w 515"/>
              <a:gd name="T23" fmla="*/ 47 h 514"/>
              <a:gd name="T24" fmla="*/ 0 w 515"/>
              <a:gd name="T25" fmla="*/ 51 h 514"/>
              <a:gd name="T26" fmla="*/ 0 w 515"/>
              <a:gd name="T27" fmla="*/ 463 h 514"/>
              <a:gd name="T28" fmla="*/ 0 w 515"/>
              <a:gd name="T29" fmla="*/ 467 h 514"/>
              <a:gd name="T30" fmla="*/ 0 w 515"/>
              <a:gd name="T31" fmla="*/ 468 h 514"/>
              <a:gd name="T32" fmla="*/ 1 w 515"/>
              <a:gd name="T33" fmla="*/ 472 h 514"/>
              <a:gd name="T34" fmla="*/ 1 w 515"/>
              <a:gd name="T35" fmla="*/ 472 h 514"/>
              <a:gd name="T36" fmla="*/ 52 w 515"/>
              <a:gd name="T37" fmla="*/ 514 h 514"/>
              <a:gd name="T38" fmla="*/ 151 w 515"/>
              <a:gd name="T39" fmla="*/ 514 h 514"/>
              <a:gd name="T40" fmla="*/ 247 w 515"/>
              <a:gd name="T41" fmla="*/ 462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15" h="514">
                <a:moveTo>
                  <a:pt x="247" y="462"/>
                </a:moveTo>
                <a:cubicBezTo>
                  <a:pt x="246" y="454"/>
                  <a:pt x="245" y="446"/>
                  <a:pt x="245" y="438"/>
                </a:cubicBezTo>
                <a:cubicBezTo>
                  <a:pt x="245" y="362"/>
                  <a:pt x="306" y="300"/>
                  <a:pt x="383" y="300"/>
                </a:cubicBezTo>
                <a:cubicBezTo>
                  <a:pt x="411" y="300"/>
                  <a:pt x="436" y="308"/>
                  <a:pt x="458" y="322"/>
                </a:cubicBezTo>
                <a:cubicBezTo>
                  <a:pt x="474" y="301"/>
                  <a:pt x="493" y="283"/>
                  <a:pt x="515" y="268"/>
                </a:cubicBezTo>
                <a:cubicBezTo>
                  <a:pt x="515" y="51"/>
                  <a:pt x="515" y="51"/>
                  <a:pt x="515" y="51"/>
                </a:cubicBezTo>
                <a:cubicBezTo>
                  <a:pt x="515" y="23"/>
                  <a:pt x="492" y="0"/>
                  <a:pt x="464" y="0"/>
                </a:cubicBezTo>
                <a:cubicBezTo>
                  <a:pt x="52" y="0"/>
                  <a:pt x="52" y="0"/>
                  <a:pt x="52" y="0"/>
                </a:cubicBezTo>
                <a:cubicBezTo>
                  <a:pt x="26" y="0"/>
                  <a:pt x="5" y="18"/>
                  <a:pt x="1" y="42"/>
                </a:cubicBezTo>
                <a:cubicBezTo>
                  <a:pt x="1" y="42"/>
                  <a:pt x="1" y="42"/>
                  <a:pt x="1" y="42"/>
                </a:cubicBezTo>
                <a:cubicBezTo>
                  <a:pt x="1" y="44"/>
                  <a:pt x="1" y="45"/>
                  <a:pt x="0" y="46"/>
                </a:cubicBezTo>
                <a:cubicBezTo>
                  <a:pt x="0" y="46"/>
                  <a:pt x="0" y="47"/>
                  <a:pt x="0" y="47"/>
                </a:cubicBezTo>
                <a:cubicBezTo>
                  <a:pt x="0" y="48"/>
                  <a:pt x="0" y="50"/>
                  <a:pt x="0" y="51"/>
                </a:cubicBezTo>
                <a:cubicBezTo>
                  <a:pt x="0" y="463"/>
                  <a:pt x="0" y="463"/>
                  <a:pt x="0" y="463"/>
                </a:cubicBezTo>
                <a:cubicBezTo>
                  <a:pt x="0" y="464"/>
                  <a:pt x="0" y="466"/>
                  <a:pt x="0" y="467"/>
                </a:cubicBezTo>
                <a:cubicBezTo>
                  <a:pt x="0" y="467"/>
                  <a:pt x="0" y="468"/>
                  <a:pt x="0" y="468"/>
                </a:cubicBezTo>
                <a:cubicBezTo>
                  <a:pt x="1" y="469"/>
                  <a:pt x="1" y="470"/>
                  <a:pt x="1" y="472"/>
                </a:cubicBezTo>
                <a:cubicBezTo>
                  <a:pt x="1" y="472"/>
                  <a:pt x="1" y="472"/>
                  <a:pt x="1" y="472"/>
                </a:cubicBezTo>
                <a:cubicBezTo>
                  <a:pt x="5" y="496"/>
                  <a:pt x="26" y="514"/>
                  <a:pt x="52" y="514"/>
                </a:cubicBezTo>
                <a:cubicBezTo>
                  <a:pt x="151" y="514"/>
                  <a:pt x="151" y="514"/>
                  <a:pt x="151" y="514"/>
                </a:cubicBezTo>
                <a:cubicBezTo>
                  <a:pt x="176" y="488"/>
                  <a:pt x="209" y="470"/>
                  <a:pt x="247" y="462"/>
                </a:cubicBez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a:solidFill>
                <a:srgbClr val="FFFFFF"/>
              </a:solidFill>
            </a:endParaRPr>
          </a:p>
        </p:txBody>
      </p:sp>
      <p:sp>
        <p:nvSpPr>
          <p:cNvPr id="13" name="Freeform 12"/>
          <p:cNvSpPr>
            <a:spLocks/>
          </p:cNvSpPr>
          <p:nvPr/>
        </p:nvSpPr>
        <p:spPr bwMode="auto">
          <a:xfrm>
            <a:off x="2797814" y="3549106"/>
            <a:ext cx="1250012" cy="672764"/>
          </a:xfrm>
          <a:custGeom>
            <a:avLst/>
            <a:gdLst>
              <a:gd name="T0" fmla="*/ 1 w 411"/>
              <a:gd name="T1" fmla="*/ 42 h 221"/>
              <a:gd name="T2" fmla="*/ 0 w 411"/>
              <a:gd name="T3" fmla="*/ 43 h 221"/>
              <a:gd name="T4" fmla="*/ 0 w 411"/>
              <a:gd name="T5" fmla="*/ 46 h 221"/>
              <a:gd name="T6" fmla="*/ 0 w 411"/>
              <a:gd name="T7" fmla="*/ 47 h 221"/>
              <a:gd name="T8" fmla="*/ 0 w 411"/>
              <a:gd name="T9" fmla="*/ 51 h 221"/>
              <a:gd name="T10" fmla="*/ 0 w 411"/>
              <a:gd name="T11" fmla="*/ 221 h 221"/>
              <a:gd name="T12" fmla="*/ 233 w 411"/>
              <a:gd name="T13" fmla="*/ 221 h 221"/>
              <a:gd name="T14" fmla="*/ 411 w 411"/>
              <a:gd name="T15" fmla="*/ 50 h 221"/>
              <a:gd name="T16" fmla="*/ 404 w 411"/>
              <a:gd name="T17" fmla="*/ 0 h 221"/>
              <a:gd name="T18" fmla="*/ 51 w 411"/>
              <a:gd name="T19" fmla="*/ 0 h 221"/>
              <a:gd name="T20" fmla="*/ 1 w 411"/>
              <a:gd name="T21" fmla="*/ 42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1" h="221">
                <a:moveTo>
                  <a:pt x="1" y="42"/>
                </a:moveTo>
                <a:cubicBezTo>
                  <a:pt x="1" y="42"/>
                  <a:pt x="1" y="42"/>
                  <a:pt x="0" y="43"/>
                </a:cubicBezTo>
                <a:cubicBezTo>
                  <a:pt x="0" y="44"/>
                  <a:pt x="0" y="45"/>
                  <a:pt x="0" y="46"/>
                </a:cubicBezTo>
                <a:cubicBezTo>
                  <a:pt x="0" y="47"/>
                  <a:pt x="0" y="47"/>
                  <a:pt x="0" y="47"/>
                </a:cubicBezTo>
                <a:cubicBezTo>
                  <a:pt x="0" y="48"/>
                  <a:pt x="0" y="50"/>
                  <a:pt x="0" y="51"/>
                </a:cubicBezTo>
                <a:cubicBezTo>
                  <a:pt x="0" y="221"/>
                  <a:pt x="0" y="221"/>
                  <a:pt x="0" y="221"/>
                </a:cubicBezTo>
                <a:cubicBezTo>
                  <a:pt x="101" y="221"/>
                  <a:pt x="196" y="221"/>
                  <a:pt x="233" y="221"/>
                </a:cubicBezTo>
                <a:cubicBezTo>
                  <a:pt x="332" y="221"/>
                  <a:pt x="411" y="148"/>
                  <a:pt x="411" y="50"/>
                </a:cubicBezTo>
                <a:cubicBezTo>
                  <a:pt x="411" y="32"/>
                  <a:pt x="409" y="15"/>
                  <a:pt x="404" y="0"/>
                </a:cubicBezTo>
                <a:cubicBezTo>
                  <a:pt x="51" y="0"/>
                  <a:pt x="51" y="0"/>
                  <a:pt x="51" y="0"/>
                </a:cubicBezTo>
                <a:cubicBezTo>
                  <a:pt x="26" y="0"/>
                  <a:pt x="5" y="18"/>
                  <a:pt x="1" y="42"/>
                </a:cubicBezTo>
                <a:close/>
              </a:path>
            </a:pathLst>
          </a:custGeom>
          <a:solidFill>
            <a:schemeClr val="bg1">
              <a:lumMod val="75000"/>
            </a:schemeClr>
          </a:solidFill>
          <a:ln>
            <a:noFill/>
          </a:ln>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a:solidFill>
                <a:srgbClr val="FFFFFF"/>
              </a:solidFill>
            </a:endParaRPr>
          </a:p>
        </p:txBody>
      </p:sp>
      <p:sp>
        <p:nvSpPr>
          <p:cNvPr id="14" name="Freeform 13"/>
          <p:cNvSpPr>
            <a:spLocks/>
          </p:cNvSpPr>
          <p:nvPr/>
        </p:nvSpPr>
        <p:spPr bwMode="auto">
          <a:xfrm>
            <a:off x="1481357" y="2603637"/>
            <a:ext cx="1107430" cy="748900"/>
          </a:xfrm>
          <a:custGeom>
            <a:avLst/>
            <a:gdLst>
              <a:gd name="T0" fmla="*/ 364 w 364"/>
              <a:gd name="T1" fmla="*/ 195 h 246"/>
              <a:gd name="T2" fmla="*/ 364 w 364"/>
              <a:gd name="T3" fmla="*/ 0 h 246"/>
              <a:gd name="T4" fmla="*/ 307 w 364"/>
              <a:gd name="T5" fmla="*/ 54 h 246"/>
              <a:gd name="T6" fmla="*/ 232 w 364"/>
              <a:gd name="T7" fmla="*/ 32 h 246"/>
              <a:gd name="T8" fmla="*/ 94 w 364"/>
              <a:gd name="T9" fmla="*/ 170 h 246"/>
              <a:gd name="T10" fmla="*/ 96 w 364"/>
              <a:gd name="T11" fmla="*/ 194 h 246"/>
              <a:gd name="T12" fmla="*/ 0 w 364"/>
              <a:gd name="T13" fmla="*/ 246 h 246"/>
              <a:gd name="T14" fmla="*/ 313 w 364"/>
              <a:gd name="T15" fmla="*/ 246 h 246"/>
              <a:gd name="T16" fmla="*/ 364 w 364"/>
              <a:gd name="T17" fmla="*/ 195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4" h="246">
                <a:moveTo>
                  <a:pt x="364" y="195"/>
                </a:moveTo>
                <a:cubicBezTo>
                  <a:pt x="364" y="0"/>
                  <a:pt x="364" y="0"/>
                  <a:pt x="364" y="0"/>
                </a:cubicBezTo>
                <a:cubicBezTo>
                  <a:pt x="342" y="15"/>
                  <a:pt x="323" y="33"/>
                  <a:pt x="307" y="54"/>
                </a:cubicBezTo>
                <a:cubicBezTo>
                  <a:pt x="285" y="40"/>
                  <a:pt x="260" y="32"/>
                  <a:pt x="232" y="32"/>
                </a:cubicBezTo>
                <a:cubicBezTo>
                  <a:pt x="155" y="32"/>
                  <a:pt x="94" y="94"/>
                  <a:pt x="94" y="170"/>
                </a:cubicBezTo>
                <a:cubicBezTo>
                  <a:pt x="94" y="178"/>
                  <a:pt x="95" y="186"/>
                  <a:pt x="96" y="194"/>
                </a:cubicBezTo>
                <a:cubicBezTo>
                  <a:pt x="58" y="202"/>
                  <a:pt x="25" y="220"/>
                  <a:pt x="0" y="246"/>
                </a:cubicBezTo>
                <a:cubicBezTo>
                  <a:pt x="313" y="246"/>
                  <a:pt x="313" y="246"/>
                  <a:pt x="313" y="246"/>
                </a:cubicBezTo>
                <a:cubicBezTo>
                  <a:pt x="341" y="246"/>
                  <a:pt x="364" y="223"/>
                  <a:pt x="364" y="195"/>
                </a:cubicBezTo>
                <a:close/>
              </a:path>
            </a:pathLst>
          </a:custGeom>
          <a:solidFill>
            <a:schemeClr val="bg1">
              <a:lumMod val="75000"/>
            </a:schemeClr>
          </a:solidFill>
          <a:ln>
            <a:noFill/>
          </a:ln>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a:solidFill>
                <a:srgbClr val="FFFFFF"/>
              </a:solidFill>
            </a:endParaRPr>
          </a:p>
        </p:txBody>
      </p:sp>
      <p:grpSp>
        <p:nvGrpSpPr>
          <p:cNvPr id="15" name="Group 14"/>
          <p:cNvGrpSpPr/>
          <p:nvPr/>
        </p:nvGrpSpPr>
        <p:grpSpPr>
          <a:xfrm>
            <a:off x="8779555" y="3902764"/>
            <a:ext cx="2635145" cy="1907465"/>
            <a:chOff x="8728103" y="4231511"/>
            <a:chExt cx="2635145" cy="1907465"/>
          </a:xfrm>
        </p:grpSpPr>
        <p:pic>
          <p:nvPicPr>
            <p:cNvPr id="16" name="Picture 15"/>
            <p:cNvPicPr>
              <a:picLocks noChangeAspect="1"/>
            </p:cNvPicPr>
            <p:nvPr/>
          </p:nvPicPr>
          <p:blipFill>
            <a:blip r:embed="rId3" cstate="print">
              <a:duotone>
                <a:prstClr val="black"/>
                <a:srgbClr val="000000">
                  <a:tint val="45000"/>
                  <a:satMod val="400000"/>
                </a:srgbClr>
              </a:duotone>
              <a:extLst>
                <a:ext uri="{28A0092B-C50C-407E-A947-70E740481C1C}">
                  <a14:useLocalDpi xmlns:a14="http://schemas.microsoft.com/office/drawing/2010/main" val="0"/>
                </a:ext>
              </a:extLst>
            </a:blip>
            <a:stretch>
              <a:fillRect/>
            </a:stretch>
          </p:blipFill>
          <p:spPr>
            <a:xfrm>
              <a:off x="9704157" y="4231511"/>
              <a:ext cx="683036" cy="683036"/>
            </a:xfrm>
            <a:prstGeom prst="flowChartOffpageConnector">
              <a:avLst/>
            </a:prstGeom>
            <a:noFill/>
          </p:spPr>
        </p:pic>
        <p:sp>
          <p:nvSpPr>
            <p:cNvPr id="17" name="TextBox 48"/>
            <p:cNvSpPr txBox="1"/>
            <p:nvPr/>
          </p:nvSpPr>
          <p:spPr>
            <a:xfrm>
              <a:off x="8728103" y="5010007"/>
              <a:ext cx="2635145" cy="664797"/>
            </a:xfrm>
            <a:prstGeom prst="rect">
              <a:avLst/>
            </a:prstGeom>
            <a:noFill/>
          </p:spPr>
          <p:txBody>
            <a:bodyPr wrap="square" lIns="182880" tIns="146304" rIns="182880" bIns="146304"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a:r>
                <a:rPr lang="en-US" sz="2400" dirty="0">
                  <a:latin typeface="Segoe UI Light"/>
                </a:rPr>
                <a:t>API Apps</a:t>
              </a:r>
            </a:p>
          </p:txBody>
        </p:sp>
        <p:sp>
          <p:nvSpPr>
            <p:cNvPr id="18" name="TextBox 53"/>
            <p:cNvSpPr txBox="1"/>
            <p:nvPr/>
          </p:nvSpPr>
          <p:spPr>
            <a:xfrm>
              <a:off x="8728103" y="5554201"/>
              <a:ext cx="2635145" cy="584775"/>
            </a:xfrm>
            <a:prstGeom prst="rect">
              <a:avLst/>
            </a:prstGeom>
            <a:noFill/>
          </p:spPr>
          <p:txBody>
            <a:bodyPr wrap="square" lIns="186494" rIns="186494"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a:r>
                <a:rPr lang="fr-FR" sz="1600" kern="0" dirty="0" smtClean="0">
                  <a:gradFill>
                    <a:gsLst>
                      <a:gs pos="0">
                        <a:schemeClr val="tx2">
                          <a:lumMod val="75000"/>
                        </a:schemeClr>
                      </a:gs>
                      <a:gs pos="100000">
                        <a:schemeClr val="tx2">
                          <a:lumMod val="75000"/>
                        </a:schemeClr>
                      </a:gs>
                    </a:gsLst>
                    <a:lin ang="5400000" scaled="0"/>
                  </a:gradFill>
                  <a:latin typeface="Segoe UI Light"/>
                </a:rPr>
                <a:t>APIs customs et connecteurs vers </a:t>
              </a:r>
              <a:r>
                <a:rPr lang="fr-FR" sz="1600" kern="0" dirty="0" err="1" smtClean="0">
                  <a:gradFill>
                    <a:gsLst>
                      <a:gs pos="0">
                        <a:schemeClr val="tx2">
                          <a:lumMod val="75000"/>
                        </a:schemeClr>
                      </a:gs>
                      <a:gs pos="100000">
                        <a:schemeClr val="tx2">
                          <a:lumMod val="75000"/>
                        </a:schemeClr>
                      </a:gs>
                    </a:gsLst>
                    <a:lin ang="5400000" scaled="0"/>
                  </a:gradFill>
                  <a:latin typeface="Segoe UI Light"/>
                </a:rPr>
                <a:t>SaaS</a:t>
              </a:r>
              <a:endParaRPr lang="fr-FR" sz="1600" kern="0" dirty="0">
                <a:gradFill>
                  <a:gsLst>
                    <a:gs pos="0">
                      <a:schemeClr val="tx2">
                        <a:lumMod val="75000"/>
                      </a:schemeClr>
                    </a:gs>
                    <a:gs pos="100000">
                      <a:schemeClr val="tx2">
                        <a:lumMod val="75000"/>
                      </a:schemeClr>
                    </a:gs>
                  </a:gsLst>
                  <a:lin ang="5400000" scaled="0"/>
                </a:gradFill>
                <a:latin typeface="Segoe UI Light"/>
              </a:endParaRPr>
            </a:p>
          </p:txBody>
        </p:sp>
      </p:grpSp>
      <p:grpSp>
        <p:nvGrpSpPr>
          <p:cNvPr id="19" name="Group 18"/>
          <p:cNvGrpSpPr/>
          <p:nvPr/>
        </p:nvGrpSpPr>
        <p:grpSpPr>
          <a:xfrm>
            <a:off x="5604453" y="1449993"/>
            <a:ext cx="3380957" cy="1683890"/>
            <a:chOff x="5434663" y="1339128"/>
            <a:chExt cx="3380957" cy="1683890"/>
          </a:xfrm>
        </p:grpSpPr>
        <p:sp>
          <p:nvSpPr>
            <p:cNvPr id="20" name="TextBox 55"/>
            <p:cNvSpPr txBox="1"/>
            <p:nvPr/>
          </p:nvSpPr>
          <p:spPr>
            <a:xfrm>
              <a:off x="5648241" y="2147024"/>
              <a:ext cx="2929173" cy="664797"/>
            </a:xfrm>
            <a:prstGeom prst="rect">
              <a:avLst/>
            </a:prstGeom>
            <a:noFill/>
          </p:spPr>
          <p:txBody>
            <a:bodyPr wrap="square" lIns="182880" tIns="146304" rIns="182880" bIns="146304"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a:r>
                <a:rPr lang="en-US" sz="2400" dirty="0">
                  <a:latin typeface="Segoe UI Light"/>
                </a:rPr>
                <a:t>Web Apps</a:t>
              </a:r>
            </a:p>
          </p:txBody>
        </p:sp>
        <p:sp>
          <p:nvSpPr>
            <p:cNvPr id="21" name="TextBox 56"/>
            <p:cNvSpPr txBox="1"/>
            <p:nvPr/>
          </p:nvSpPr>
          <p:spPr>
            <a:xfrm>
              <a:off x="5434663" y="2738325"/>
              <a:ext cx="3380957" cy="284693"/>
            </a:xfrm>
            <a:prstGeom prst="rect">
              <a:avLst/>
            </a:prstGeom>
            <a:noFill/>
          </p:spPr>
          <p:txBody>
            <a:bodyPr wrap="square" lIns="186494" rIns="186494"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a:lnSpc>
                  <a:spcPts val="1530"/>
                </a:lnSpc>
                <a:defRPr/>
              </a:pPr>
              <a:r>
                <a:rPr lang="fr-FR" sz="1600" kern="0" dirty="0" smtClean="0">
                  <a:gradFill>
                    <a:gsLst>
                      <a:gs pos="0">
                        <a:schemeClr val="tx2">
                          <a:lumMod val="75000"/>
                        </a:schemeClr>
                      </a:gs>
                      <a:gs pos="100000">
                        <a:schemeClr val="tx2">
                          <a:lumMod val="75000"/>
                        </a:schemeClr>
                      </a:gs>
                    </a:gsLst>
                    <a:lin ang="5400000" scaled="0"/>
                  </a:gradFill>
                  <a:latin typeface="Segoe UI Light"/>
                </a:rPr>
                <a:t>Frontaux </a:t>
              </a:r>
              <a:r>
                <a:rPr lang="fr-FR" sz="1600" kern="0" dirty="0" err="1" smtClean="0">
                  <a:gradFill>
                    <a:gsLst>
                      <a:gs pos="0">
                        <a:schemeClr val="tx2">
                          <a:lumMod val="75000"/>
                        </a:schemeClr>
                      </a:gs>
                      <a:gs pos="100000">
                        <a:schemeClr val="tx2">
                          <a:lumMod val="75000"/>
                        </a:schemeClr>
                      </a:gs>
                    </a:gsLst>
                    <a:lin ang="5400000" scaled="0"/>
                  </a:gradFill>
                  <a:latin typeface="Segoe UI Light"/>
                </a:rPr>
                <a:t>webs</a:t>
              </a:r>
              <a:endParaRPr lang="fr-FR" sz="1600" kern="0" dirty="0">
                <a:gradFill>
                  <a:gsLst>
                    <a:gs pos="0">
                      <a:schemeClr val="tx2">
                        <a:lumMod val="75000"/>
                      </a:schemeClr>
                    </a:gs>
                    <a:gs pos="100000">
                      <a:schemeClr val="tx2">
                        <a:lumMod val="75000"/>
                      </a:schemeClr>
                    </a:gs>
                  </a:gsLst>
                  <a:lin ang="5400000" scaled="0"/>
                </a:gradFill>
                <a:latin typeface="Segoe UI Light"/>
              </a:endParaRPr>
            </a:p>
          </p:txBody>
        </p:sp>
        <p:pic>
          <p:nvPicPr>
            <p:cNvPr id="22" name="Picture 21"/>
            <p:cNvPicPr>
              <a:picLocks noChangeAspect="1"/>
            </p:cNvPicPr>
            <p:nvPr/>
          </p:nvPicPr>
          <p:blipFill>
            <a:blip r:embed="rId4">
              <a:duotone>
                <a:prstClr val="black"/>
                <a:srgbClr val="000000">
                  <a:tint val="45000"/>
                  <a:satMod val="400000"/>
                </a:srgbClr>
              </a:duotone>
              <a:lum bright="-40000" contrast="-40000"/>
            </a:blip>
            <a:stretch>
              <a:fillRect/>
            </a:stretch>
          </p:blipFill>
          <p:spPr>
            <a:xfrm>
              <a:off x="6781285" y="1339128"/>
              <a:ext cx="724282" cy="707395"/>
            </a:xfrm>
            <a:prstGeom prst="rect">
              <a:avLst/>
            </a:prstGeom>
          </p:spPr>
        </p:pic>
      </p:grpSp>
      <p:grpSp>
        <p:nvGrpSpPr>
          <p:cNvPr id="23" name="Group 22"/>
          <p:cNvGrpSpPr/>
          <p:nvPr/>
        </p:nvGrpSpPr>
        <p:grpSpPr>
          <a:xfrm>
            <a:off x="8779555" y="1402162"/>
            <a:ext cx="2635147" cy="1918061"/>
            <a:chOff x="8642020" y="1291297"/>
            <a:chExt cx="2635147" cy="1918061"/>
          </a:xfrm>
        </p:grpSpPr>
        <p:sp>
          <p:nvSpPr>
            <p:cNvPr id="24" name="TextBox 59"/>
            <p:cNvSpPr txBox="1"/>
            <p:nvPr/>
          </p:nvSpPr>
          <p:spPr>
            <a:xfrm>
              <a:off x="8642022" y="2147024"/>
              <a:ext cx="2635145" cy="664797"/>
            </a:xfrm>
            <a:prstGeom prst="rect">
              <a:avLst/>
            </a:prstGeom>
            <a:noFill/>
          </p:spPr>
          <p:txBody>
            <a:bodyPr wrap="square" lIns="182880" tIns="146304" rIns="182880" bIns="146304"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a:r>
                <a:rPr lang="en-US" sz="2400" dirty="0">
                  <a:latin typeface="Segoe UI Light"/>
                </a:rPr>
                <a:t>Mobile Apps</a:t>
              </a:r>
            </a:p>
          </p:txBody>
        </p:sp>
        <p:sp>
          <p:nvSpPr>
            <p:cNvPr id="25" name="TextBox 60"/>
            <p:cNvSpPr txBox="1"/>
            <p:nvPr/>
          </p:nvSpPr>
          <p:spPr>
            <a:xfrm>
              <a:off x="8642020" y="2732304"/>
              <a:ext cx="2635145" cy="477054"/>
            </a:xfrm>
            <a:prstGeom prst="rect">
              <a:avLst/>
            </a:prstGeom>
            <a:noFill/>
          </p:spPr>
          <p:txBody>
            <a:bodyPr wrap="square" lIns="186494" rIns="186494"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a:lnSpc>
                  <a:spcPts val="1530"/>
                </a:lnSpc>
                <a:defRPr/>
              </a:pPr>
              <a:r>
                <a:rPr lang="fr-FR" sz="1600" kern="0" dirty="0" smtClean="0">
                  <a:gradFill>
                    <a:gsLst>
                      <a:gs pos="0">
                        <a:schemeClr val="tx2">
                          <a:lumMod val="75000"/>
                        </a:schemeClr>
                      </a:gs>
                      <a:gs pos="100000">
                        <a:schemeClr val="tx2">
                          <a:lumMod val="75000"/>
                        </a:schemeClr>
                      </a:gs>
                    </a:gsLst>
                    <a:lin ang="5400000" scaled="0"/>
                  </a:gradFill>
                  <a:latin typeface="Segoe UI Light"/>
                </a:rPr>
                <a:t>Services mobiles </a:t>
              </a:r>
              <a:r>
                <a:rPr lang="fr-FR" sz="1600" kern="0" dirty="0" err="1" smtClean="0">
                  <a:gradFill>
                    <a:gsLst>
                      <a:gs pos="0">
                        <a:schemeClr val="tx2">
                          <a:lumMod val="75000"/>
                        </a:schemeClr>
                      </a:gs>
                      <a:gs pos="100000">
                        <a:schemeClr val="tx2">
                          <a:lumMod val="75000"/>
                        </a:schemeClr>
                      </a:gs>
                    </a:gsLst>
                    <a:lin ang="5400000" scaled="0"/>
                  </a:gradFill>
                  <a:latin typeface="Segoe UI Light"/>
                </a:rPr>
                <a:t>multi-plateformes</a:t>
              </a:r>
              <a:endParaRPr lang="fr-FR" sz="1600" kern="0" dirty="0">
                <a:gradFill>
                  <a:gsLst>
                    <a:gs pos="0">
                      <a:schemeClr val="tx2">
                        <a:lumMod val="75000"/>
                      </a:schemeClr>
                    </a:gs>
                    <a:gs pos="100000">
                      <a:schemeClr val="tx2">
                        <a:lumMod val="75000"/>
                      </a:schemeClr>
                    </a:gs>
                  </a:gsLst>
                  <a:lin ang="5400000" scaled="0"/>
                </a:gradFill>
                <a:latin typeface="Segoe UI Light"/>
              </a:endParaRPr>
            </a:p>
          </p:txBody>
        </p:sp>
        <p:pic>
          <p:nvPicPr>
            <p:cNvPr id="26" name="Picture 25"/>
            <p:cNvPicPr>
              <a:picLocks noChangeAspect="1"/>
            </p:cNvPicPr>
            <p:nvPr/>
          </p:nvPicPr>
          <p:blipFill>
            <a:blip r:embed="rId5">
              <a:duotone>
                <a:prstClr val="black"/>
                <a:srgbClr val="000000">
                  <a:tint val="45000"/>
                  <a:satMod val="400000"/>
                </a:srgbClr>
              </a:duotone>
              <a:lum bright="-40000" contrast="-40000"/>
            </a:blip>
            <a:stretch>
              <a:fillRect/>
            </a:stretch>
          </p:blipFill>
          <p:spPr>
            <a:xfrm>
              <a:off x="9633371" y="1291297"/>
              <a:ext cx="556237" cy="798699"/>
            </a:xfrm>
            <a:prstGeom prst="rect">
              <a:avLst/>
            </a:prstGeom>
          </p:spPr>
        </p:pic>
      </p:grpSp>
      <p:cxnSp>
        <p:nvCxnSpPr>
          <p:cNvPr id="27" name="Straight Connector 26"/>
          <p:cNvCxnSpPr/>
          <p:nvPr/>
        </p:nvCxnSpPr>
        <p:spPr>
          <a:xfrm>
            <a:off x="8717972" y="1445086"/>
            <a:ext cx="0" cy="4284424"/>
          </a:xfrm>
          <a:prstGeom prst="line">
            <a:avLst/>
          </a:prstGeom>
          <a:ln>
            <a:solidFill>
              <a:schemeClr val="bg2">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5898573" y="3452206"/>
            <a:ext cx="5516128" cy="0"/>
          </a:xfrm>
          <a:prstGeom prst="line">
            <a:avLst/>
          </a:prstGeom>
          <a:ln>
            <a:solidFill>
              <a:schemeClr val="bg2">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29" name="Group 28"/>
          <p:cNvGrpSpPr/>
          <p:nvPr/>
        </p:nvGrpSpPr>
        <p:grpSpPr>
          <a:xfrm>
            <a:off x="5977360" y="3865842"/>
            <a:ext cx="2641021" cy="1659257"/>
            <a:chOff x="5839825" y="1775527"/>
            <a:chExt cx="2641021" cy="1659257"/>
          </a:xfrm>
        </p:grpSpPr>
        <p:pic>
          <p:nvPicPr>
            <p:cNvPr id="30" name="Picture 29"/>
            <p:cNvPicPr>
              <a:picLocks noChangeAspect="1"/>
            </p:cNvPicPr>
            <p:nvPr/>
          </p:nvPicPr>
          <p:blipFill>
            <a:blip r:embed="rId6">
              <a:duotone>
                <a:prstClr val="black"/>
                <a:srgbClr val="000000">
                  <a:tint val="45000"/>
                  <a:satMod val="400000"/>
                </a:srgbClr>
              </a:duotone>
              <a:lum bright="-40000" contrast="-40000"/>
            </a:blip>
            <a:stretch>
              <a:fillRect/>
            </a:stretch>
          </p:blipFill>
          <p:spPr>
            <a:xfrm>
              <a:off x="6822364" y="1775527"/>
              <a:ext cx="727774" cy="726962"/>
            </a:xfrm>
            <a:prstGeom prst="rect">
              <a:avLst/>
            </a:prstGeom>
          </p:spPr>
        </p:pic>
        <p:sp>
          <p:nvSpPr>
            <p:cNvPr id="31" name="TextBox 66"/>
            <p:cNvSpPr txBox="1"/>
            <p:nvPr/>
          </p:nvSpPr>
          <p:spPr>
            <a:xfrm>
              <a:off x="5839825" y="2575724"/>
              <a:ext cx="2635145" cy="664797"/>
            </a:xfrm>
            <a:prstGeom prst="rect">
              <a:avLst/>
            </a:prstGeom>
            <a:noFill/>
          </p:spPr>
          <p:txBody>
            <a:bodyPr wrap="square" lIns="182880" tIns="146304" rIns="182880" bIns="146304"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a:r>
                <a:rPr lang="en-US" sz="2400" dirty="0">
                  <a:latin typeface="Segoe UI Light"/>
                </a:rPr>
                <a:t>LOGIC Apps</a:t>
              </a:r>
            </a:p>
          </p:txBody>
        </p:sp>
        <p:sp>
          <p:nvSpPr>
            <p:cNvPr id="32" name="TextBox 67"/>
            <p:cNvSpPr txBox="1"/>
            <p:nvPr/>
          </p:nvSpPr>
          <p:spPr>
            <a:xfrm>
              <a:off x="5845701" y="3096230"/>
              <a:ext cx="2635145" cy="338554"/>
            </a:xfrm>
            <a:prstGeom prst="rect">
              <a:avLst/>
            </a:prstGeom>
            <a:noFill/>
          </p:spPr>
          <p:txBody>
            <a:bodyPr wrap="square" lIns="186494" rIns="186494"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a:r>
                <a:rPr lang="fr-FR" sz="1600" kern="0" dirty="0" smtClean="0">
                  <a:gradFill>
                    <a:gsLst>
                      <a:gs pos="0">
                        <a:schemeClr val="tx2">
                          <a:lumMod val="75000"/>
                        </a:schemeClr>
                      </a:gs>
                      <a:gs pos="100000">
                        <a:schemeClr val="tx2">
                          <a:lumMod val="75000"/>
                        </a:schemeClr>
                      </a:gs>
                    </a:gsLst>
                    <a:lin ang="5400000" scaled="0"/>
                  </a:gradFill>
                  <a:latin typeface="Segoe UI Light"/>
                </a:rPr>
                <a:t>Processus métiers</a:t>
              </a:r>
              <a:endParaRPr lang="fr-FR" sz="1600" kern="0" dirty="0">
                <a:gradFill>
                  <a:gsLst>
                    <a:gs pos="0">
                      <a:schemeClr val="tx2">
                        <a:lumMod val="75000"/>
                      </a:schemeClr>
                    </a:gs>
                    <a:gs pos="100000">
                      <a:schemeClr val="tx2">
                        <a:lumMod val="75000"/>
                      </a:schemeClr>
                    </a:gs>
                  </a:gsLst>
                  <a:lin ang="5400000" scaled="0"/>
                </a:gradFill>
                <a:latin typeface="Segoe UI Light"/>
              </a:endParaRPr>
            </a:p>
          </p:txBody>
        </p:sp>
      </p:grpSp>
      <p:sp>
        <p:nvSpPr>
          <p:cNvPr id="33" name="Freeform 32"/>
          <p:cNvSpPr>
            <a:spLocks/>
          </p:cNvSpPr>
          <p:nvPr/>
        </p:nvSpPr>
        <p:spPr bwMode="auto">
          <a:xfrm>
            <a:off x="2797814" y="2491510"/>
            <a:ext cx="1110199" cy="861027"/>
          </a:xfrm>
          <a:custGeom>
            <a:avLst/>
            <a:gdLst>
              <a:gd name="T0" fmla="*/ 283 w 365"/>
              <a:gd name="T1" fmla="*/ 227 h 283"/>
              <a:gd name="T2" fmla="*/ 56 w 365"/>
              <a:gd name="T3" fmla="*/ 0 h 283"/>
              <a:gd name="T4" fmla="*/ 0 w 365"/>
              <a:gd name="T5" fmla="*/ 7 h 283"/>
              <a:gd name="T6" fmla="*/ 0 w 365"/>
              <a:gd name="T7" fmla="*/ 232 h 283"/>
              <a:gd name="T8" fmla="*/ 0 w 365"/>
              <a:gd name="T9" fmla="*/ 236 h 283"/>
              <a:gd name="T10" fmla="*/ 0 w 365"/>
              <a:gd name="T11" fmla="*/ 237 h 283"/>
              <a:gd name="T12" fmla="*/ 0 w 365"/>
              <a:gd name="T13" fmla="*/ 241 h 283"/>
              <a:gd name="T14" fmla="*/ 1 w 365"/>
              <a:gd name="T15" fmla="*/ 241 h 283"/>
              <a:gd name="T16" fmla="*/ 51 w 365"/>
              <a:gd name="T17" fmla="*/ 283 h 283"/>
              <a:gd name="T18" fmla="*/ 365 w 365"/>
              <a:gd name="T19" fmla="*/ 283 h 283"/>
              <a:gd name="T20" fmla="*/ 282 w 365"/>
              <a:gd name="T21" fmla="*/ 234 h 283"/>
              <a:gd name="T22" fmla="*/ 283 w 365"/>
              <a:gd name="T23" fmla="*/ 227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5" h="283">
                <a:moveTo>
                  <a:pt x="283" y="227"/>
                </a:moveTo>
                <a:cubicBezTo>
                  <a:pt x="283" y="101"/>
                  <a:pt x="181" y="0"/>
                  <a:pt x="56" y="0"/>
                </a:cubicBezTo>
                <a:cubicBezTo>
                  <a:pt x="36" y="0"/>
                  <a:pt x="18" y="2"/>
                  <a:pt x="0" y="7"/>
                </a:cubicBezTo>
                <a:cubicBezTo>
                  <a:pt x="0" y="232"/>
                  <a:pt x="0" y="232"/>
                  <a:pt x="0" y="232"/>
                </a:cubicBezTo>
                <a:cubicBezTo>
                  <a:pt x="0" y="233"/>
                  <a:pt x="0" y="235"/>
                  <a:pt x="0" y="236"/>
                </a:cubicBezTo>
                <a:cubicBezTo>
                  <a:pt x="0" y="236"/>
                  <a:pt x="0" y="237"/>
                  <a:pt x="0" y="237"/>
                </a:cubicBezTo>
                <a:cubicBezTo>
                  <a:pt x="0" y="238"/>
                  <a:pt x="0" y="239"/>
                  <a:pt x="0" y="241"/>
                </a:cubicBezTo>
                <a:cubicBezTo>
                  <a:pt x="1" y="241"/>
                  <a:pt x="1" y="241"/>
                  <a:pt x="1" y="241"/>
                </a:cubicBezTo>
                <a:cubicBezTo>
                  <a:pt x="5" y="265"/>
                  <a:pt x="26" y="283"/>
                  <a:pt x="51" y="283"/>
                </a:cubicBezTo>
                <a:cubicBezTo>
                  <a:pt x="365" y="283"/>
                  <a:pt x="365" y="283"/>
                  <a:pt x="365" y="283"/>
                </a:cubicBezTo>
                <a:cubicBezTo>
                  <a:pt x="343" y="261"/>
                  <a:pt x="314" y="244"/>
                  <a:pt x="282" y="234"/>
                </a:cubicBezTo>
                <a:cubicBezTo>
                  <a:pt x="282" y="232"/>
                  <a:pt x="283" y="229"/>
                  <a:pt x="283" y="227"/>
                </a:cubicBezTo>
                <a:close/>
              </a:path>
            </a:pathLst>
          </a:custGeom>
          <a:solidFill>
            <a:schemeClr val="bg1">
              <a:lumMod val="75000"/>
            </a:schemeClr>
          </a:solidFill>
          <a:ln>
            <a:noFill/>
          </a:ln>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a:solidFill>
                <a:srgbClr val="FFFFFF"/>
              </a:solidFill>
            </a:endParaRPr>
          </a:p>
        </p:txBody>
      </p:sp>
      <p:sp>
        <p:nvSpPr>
          <p:cNvPr id="34" name="Freeform 33"/>
          <p:cNvSpPr>
            <a:spLocks/>
          </p:cNvSpPr>
          <p:nvPr/>
        </p:nvSpPr>
        <p:spPr bwMode="auto">
          <a:xfrm>
            <a:off x="1344312" y="3549106"/>
            <a:ext cx="1244474" cy="672764"/>
          </a:xfrm>
          <a:custGeom>
            <a:avLst/>
            <a:gdLst>
              <a:gd name="T0" fmla="*/ 358 w 409"/>
              <a:gd name="T1" fmla="*/ 0 h 221"/>
              <a:gd name="T2" fmla="*/ 8 w 409"/>
              <a:gd name="T3" fmla="*/ 0 h 221"/>
              <a:gd name="T4" fmla="*/ 0 w 409"/>
              <a:gd name="T5" fmla="*/ 50 h 221"/>
              <a:gd name="T6" fmla="*/ 178 w 409"/>
              <a:gd name="T7" fmla="*/ 221 h 221"/>
              <a:gd name="T8" fmla="*/ 409 w 409"/>
              <a:gd name="T9" fmla="*/ 221 h 221"/>
              <a:gd name="T10" fmla="*/ 409 w 409"/>
              <a:gd name="T11" fmla="*/ 51 h 221"/>
              <a:gd name="T12" fmla="*/ 358 w 409"/>
              <a:gd name="T13" fmla="*/ 0 h 221"/>
            </a:gdLst>
            <a:ahLst/>
            <a:cxnLst>
              <a:cxn ang="0">
                <a:pos x="T0" y="T1"/>
              </a:cxn>
              <a:cxn ang="0">
                <a:pos x="T2" y="T3"/>
              </a:cxn>
              <a:cxn ang="0">
                <a:pos x="T4" y="T5"/>
              </a:cxn>
              <a:cxn ang="0">
                <a:pos x="T6" y="T7"/>
              </a:cxn>
              <a:cxn ang="0">
                <a:pos x="T8" y="T9"/>
              </a:cxn>
              <a:cxn ang="0">
                <a:pos x="T10" y="T11"/>
              </a:cxn>
              <a:cxn ang="0">
                <a:pos x="T12" y="T13"/>
              </a:cxn>
            </a:cxnLst>
            <a:rect l="0" t="0" r="r" b="b"/>
            <a:pathLst>
              <a:path w="409" h="221">
                <a:moveTo>
                  <a:pt x="358" y="0"/>
                </a:moveTo>
                <a:cubicBezTo>
                  <a:pt x="8" y="0"/>
                  <a:pt x="8" y="0"/>
                  <a:pt x="8" y="0"/>
                </a:cubicBezTo>
                <a:cubicBezTo>
                  <a:pt x="3" y="15"/>
                  <a:pt x="0" y="32"/>
                  <a:pt x="0" y="50"/>
                </a:cubicBezTo>
                <a:cubicBezTo>
                  <a:pt x="0" y="148"/>
                  <a:pt x="80" y="221"/>
                  <a:pt x="178" y="221"/>
                </a:cubicBezTo>
                <a:cubicBezTo>
                  <a:pt x="221" y="221"/>
                  <a:pt x="313" y="221"/>
                  <a:pt x="409" y="221"/>
                </a:cubicBezTo>
                <a:cubicBezTo>
                  <a:pt x="409" y="51"/>
                  <a:pt x="409" y="51"/>
                  <a:pt x="409" y="51"/>
                </a:cubicBezTo>
                <a:cubicBezTo>
                  <a:pt x="409" y="23"/>
                  <a:pt x="386" y="0"/>
                  <a:pt x="358" y="0"/>
                </a:cubicBezTo>
                <a:close/>
              </a:path>
            </a:pathLst>
          </a:custGeom>
          <a:solidFill>
            <a:schemeClr val="bg1">
              <a:lumMod val="75000"/>
            </a:schemeClr>
          </a:solidFill>
          <a:ln>
            <a:noFill/>
          </a:ln>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a:solidFill>
                <a:srgbClr val="FFFFFF"/>
              </a:solidFill>
            </a:endParaRPr>
          </a:p>
        </p:txBody>
      </p:sp>
    </p:spTree>
    <p:extLst>
      <p:ext uri="{BB962C8B-B14F-4D97-AF65-F5344CB8AC3E}">
        <p14:creationId xmlns:p14="http://schemas.microsoft.com/office/powerpoint/2010/main" val="2308519248"/>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App Service Web Apps</a:t>
            </a:r>
            <a:endParaRPr lang="fr-FR" dirty="0"/>
          </a:p>
        </p:txBody>
      </p:sp>
      <p:sp>
        <p:nvSpPr>
          <p:cNvPr id="3" name="Text Placeholder 2"/>
          <p:cNvSpPr>
            <a:spLocks noGrp="1"/>
          </p:cNvSpPr>
          <p:nvPr>
            <p:ph type="body" sz="quarter" idx="10"/>
          </p:nvPr>
        </p:nvSpPr>
        <p:spPr>
          <a:xfrm>
            <a:off x="3348681" y="1744367"/>
            <a:ext cx="8307087" cy="4087273"/>
          </a:xfrm>
        </p:spPr>
        <p:txBody>
          <a:bodyPr/>
          <a:lstStyle/>
          <a:p>
            <a:pPr>
              <a:lnSpc>
                <a:spcPct val="125000"/>
              </a:lnSpc>
            </a:pPr>
            <a:r>
              <a:rPr lang="fr-FR" sz="3200" dirty="0"/>
              <a:t>Pas de code spécifique</a:t>
            </a:r>
          </a:p>
          <a:p>
            <a:pPr>
              <a:lnSpc>
                <a:spcPct val="125000"/>
              </a:lnSpc>
            </a:pPr>
            <a:r>
              <a:rPr lang="fr-FR" sz="3200" dirty="0"/>
              <a:t>.NET, Node.js, Java, PHP, Python</a:t>
            </a:r>
          </a:p>
          <a:p>
            <a:pPr>
              <a:lnSpc>
                <a:spcPct val="125000"/>
              </a:lnSpc>
            </a:pPr>
            <a:r>
              <a:rPr lang="fr-FR" sz="3200" dirty="0" smtClean="0"/>
              <a:t>Outillage </a:t>
            </a:r>
            <a:r>
              <a:rPr lang="fr-FR" sz="3200" dirty="0"/>
              <a:t>Visual Studio (publication, </a:t>
            </a:r>
            <a:r>
              <a:rPr lang="fr-FR" sz="3200" dirty="0" err="1"/>
              <a:t>debug</a:t>
            </a:r>
            <a:r>
              <a:rPr lang="fr-FR" sz="3200" dirty="0"/>
              <a:t>, …)</a:t>
            </a:r>
          </a:p>
          <a:p>
            <a:pPr>
              <a:lnSpc>
                <a:spcPct val="125000"/>
              </a:lnSpc>
            </a:pPr>
            <a:r>
              <a:rPr lang="fr-FR" sz="3200" dirty="0"/>
              <a:t>Publication FPT, Git, Web </a:t>
            </a:r>
            <a:r>
              <a:rPr lang="fr-FR" sz="3200" dirty="0" err="1"/>
              <a:t>Deploy</a:t>
            </a:r>
            <a:r>
              <a:rPr lang="fr-FR" sz="3200" dirty="0"/>
              <a:t>, PowerShell, </a:t>
            </a:r>
            <a:r>
              <a:rPr lang="fr-FR" sz="3200" dirty="0" smtClean="0"/>
              <a:t>CLI</a:t>
            </a:r>
          </a:p>
          <a:p>
            <a:pPr>
              <a:lnSpc>
                <a:spcPct val="125000"/>
              </a:lnSpc>
            </a:pPr>
            <a:r>
              <a:rPr lang="fr-FR" sz="3200" dirty="0" err="1"/>
              <a:t>WebJobs</a:t>
            </a:r>
            <a:r>
              <a:rPr lang="fr-FR" sz="3200" dirty="0"/>
              <a:t> pour les tâches </a:t>
            </a:r>
            <a:r>
              <a:rPr lang="fr-FR" sz="3200" dirty="0" smtClean="0"/>
              <a:t>longues</a:t>
            </a:r>
            <a:endParaRPr lang="fr-FR" sz="3200" dirty="0"/>
          </a:p>
        </p:txBody>
      </p:sp>
      <p:pic>
        <p:nvPicPr>
          <p:cNvPr id="5" name="Picture 4"/>
          <p:cNvPicPr>
            <a:picLocks noChangeAspect="1"/>
          </p:cNvPicPr>
          <p:nvPr/>
        </p:nvPicPr>
        <p:blipFill>
          <a:blip r:embed="rId2">
            <a:duotone>
              <a:prstClr val="black"/>
              <a:srgbClr val="000000">
                <a:tint val="45000"/>
                <a:satMod val="400000"/>
              </a:srgbClr>
            </a:duotone>
            <a:lum bright="-40000" contrast="-40000"/>
          </a:blip>
          <a:stretch>
            <a:fillRect/>
          </a:stretch>
        </p:blipFill>
        <p:spPr>
          <a:xfrm>
            <a:off x="554436" y="2777182"/>
            <a:ext cx="2567457" cy="2507595"/>
          </a:xfrm>
          <a:prstGeom prst="rect">
            <a:avLst/>
          </a:prstGeom>
        </p:spPr>
      </p:pic>
    </p:spTree>
    <p:extLst>
      <p:ext uri="{BB962C8B-B14F-4D97-AF65-F5344CB8AC3E}">
        <p14:creationId xmlns:p14="http://schemas.microsoft.com/office/powerpoint/2010/main" val="3813614360"/>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App Service Web Apps</a:t>
            </a:r>
            <a:endParaRPr lang="fr-FR" dirty="0"/>
          </a:p>
        </p:txBody>
      </p:sp>
      <p:sp>
        <p:nvSpPr>
          <p:cNvPr id="3" name="Text Placeholder 2"/>
          <p:cNvSpPr>
            <a:spLocks noGrp="1"/>
          </p:cNvSpPr>
          <p:nvPr>
            <p:ph type="body" sz="quarter" idx="10"/>
          </p:nvPr>
        </p:nvSpPr>
        <p:spPr>
          <a:xfrm>
            <a:off x="3348680" y="1744367"/>
            <a:ext cx="8319445" cy="3471720"/>
          </a:xfrm>
        </p:spPr>
        <p:txBody>
          <a:bodyPr/>
          <a:lstStyle/>
          <a:p>
            <a:pPr>
              <a:lnSpc>
                <a:spcPct val="125000"/>
              </a:lnSpc>
            </a:pPr>
            <a:r>
              <a:rPr lang="fr-FR" sz="3200" dirty="0" smtClean="0"/>
              <a:t>Environnements de déploiement</a:t>
            </a:r>
          </a:p>
          <a:p>
            <a:pPr>
              <a:lnSpc>
                <a:spcPct val="125000"/>
              </a:lnSpc>
            </a:pPr>
            <a:r>
              <a:rPr lang="fr-FR" sz="3200" dirty="0" smtClean="0"/>
              <a:t>Intégration Continu avec VSO, </a:t>
            </a:r>
            <a:r>
              <a:rPr lang="fr-FR" sz="3200" dirty="0" err="1" smtClean="0"/>
              <a:t>GitHub</a:t>
            </a:r>
            <a:r>
              <a:rPr lang="fr-FR" sz="3200" dirty="0" smtClean="0"/>
              <a:t>, </a:t>
            </a:r>
            <a:r>
              <a:rPr lang="fr-FR" sz="3200" dirty="0" err="1" smtClean="0"/>
              <a:t>BitBucket</a:t>
            </a:r>
            <a:endParaRPr lang="fr-FR" sz="3200" dirty="0" smtClean="0"/>
          </a:p>
          <a:p>
            <a:pPr>
              <a:lnSpc>
                <a:spcPct val="125000"/>
              </a:lnSpc>
            </a:pPr>
            <a:r>
              <a:rPr lang="fr-FR" sz="3200" dirty="0" err="1" smtClean="0"/>
              <a:t>Load</a:t>
            </a:r>
            <a:r>
              <a:rPr lang="fr-FR" sz="3200" dirty="0" smtClean="0"/>
              <a:t> </a:t>
            </a:r>
            <a:r>
              <a:rPr lang="fr-FR" sz="3200" dirty="0" err="1" smtClean="0"/>
              <a:t>Balancing</a:t>
            </a:r>
            <a:r>
              <a:rPr lang="fr-FR" sz="3200" dirty="0" smtClean="0"/>
              <a:t> et </a:t>
            </a:r>
            <a:r>
              <a:rPr lang="fr-FR" sz="3200" dirty="0" err="1" smtClean="0"/>
              <a:t>autoscaling</a:t>
            </a:r>
            <a:endParaRPr lang="fr-FR" sz="3200" dirty="0" smtClean="0"/>
          </a:p>
          <a:p>
            <a:pPr>
              <a:lnSpc>
                <a:spcPct val="125000"/>
              </a:lnSpc>
            </a:pPr>
            <a:r>
              <a:rPr lang="fr-FR" sz="3200" dirty="0" err="1" smtClean="0"/>
              <a:t>Geo</a:t>
            </a:r>
            <a:r>
              <a:rPr lang="fr-FR" sz="3200" dirty="0" smtClean="0"/>
              <a:t> </a:t>
            </a:r>
            <a:r>
              <a:rPr lang="fr-FR" sz="3200" dirty="0" err="1" smtClean="0"/>
              <a:t>Disaster</a:t>
            </a:r>
            <a:r>
              <a:rPr lang="fr-FR" sz="3200" dirty="0" smtClean="0"/>
              <a:t> </a:t>
            </a:r>
            <a:r>
              <a:rPr lang="fr-FR" sz="3200" dirty="0" err="1" smtClean="0"/>
              <a:t>Recovery</a:t>
            </a:r>
            <a:endParaRPr lang="fr-FR" sz="3200" dirty="0" smtClean="0"/>
          </a:p>
          <a:p>
            <a:pPr>
              <a:lnSpc>
                <a:spcPct val="125000"/>
              </a:lnSpc>
            </a:pPr>
            <a:r>
              <a:rPr lang="fr-FR" sz="3200" dirty="0" smtClean="0"/>
              <a:t>Virtual Network et connexions hybrides</a:t>
            </a:r>
            <a:endParaRPr lang="fr-FR" sz="3200" dirty="0"/>
          </a:p>
        </p:txBody>
      </p:sp>
      <p:pic>
        <p:nvPicPr>
          <p:cNvPr id="5" name="Picture 4"/>
          <p:cNvPicPr>
            <a:picLocks noChangeAspect="1"/>
          </p:cNvPicPr>
          <p:nvPr/>
        </p:nvPicPr>
        <p:blipFill>
          <a:blip r:embed="rId3">
            <a:duotone>
              <a:prstClr val="black"/>
              <a:srgbClr val="000000">
                <a:tint val="45000"/>
                <a:satMod val="400000"/>
              </a:srgbClr>
            </a:duotone>
            <a:lum bright="-40000" contrast="-40000"/>
          </a:blip>
          <a:stretch>
            <a:fillRect/>
          </a:stretch>
        </p:blipFill>
        <p:spPr>
          <a:xfrm>
            <a:off x="554436" y="2777182"/>
            <a:ext cx="2567457" cy="2507595"/>
          </a:xfrm>
          <a:prstGeom prst="rect">
            <a:avLst/>
          </a:prstGeom>
        </p:spPr>
      </p:pic>
    </p:spTree>
    <p:extLst>
      <p:ext uri="{BB962C8B-B14F-4D97-AF65-F5344CB8AC3E}">
        <p14:creationId xmlns:p14="http://schemas.microsoft.com/office/powerpoint/2010/main" val="4156146885"/>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fr-FR" dirty="0" smtClean="0"/>
              <a:t>App Service Web Apps</a:t>
            </a:r>
            <a:endParaRPr lang="fr-FR" dirty="0"/>
          </a:p>
        </p:txBody>
      </p:sp>
    </p:spTree>
    <p:extLst>
      <p:ext uri="{BB962C8B-B14F-4D97-AF65-F5344CB8AC3E}">
        <p14:creationId xmlns:p14="http://schemas.microsoft.com/office/powerpoint/2010/main" val="2222446257"/>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Ressources</a:t>
            </a:r>
            <a:endParaRPr lang="fr-FR" dirty="0"/>
          </a:p>
        </p:txBody>
      </p:sp>
      <p:sp>
        <p:nvSpPr>
          <p:cNvPr id="3" name="Text Placeholder 2"/>
          <p:cNvSpPr>
            <a:spLocks noGrp="1"/>
          </p:cNvSpPr>
          <p:nvPr>
            <p:ph type="body" sz="quarter" idx="10"/>
          </p:nvPr>
        </p:nvSpPr>
        <p:spPr>
          <a:xfrm>
            <a:off x="519112" y="1447799"/>
            <a:ext cx="11149013" cy="5068952"/>
          </a:xfrm>
        </p:spPr>
        <p:txBody>
          <a:bodyPr/>
          <a:lstStyle/>
          <a:p>
            <a:r>
              <a:rPr lang="fr-FR" dirty="0"/>
              <a:t>Documentation : </a:t>
            </a:r>
            <a:r>
              <a:rPr lang="fr-FR" dirty="0">
                <a:hlinkClick r:id="rId3"/>
              </a:rPr>
              <a:t>https://azure.microsoft.com/fr-fr/documentation/articles/app-service-web-overview</a:t>
            </a:r>
            <a:r>
              <a:rPr lang="fr-FR" dirty="0" smtClean="0">
                <a:hlinkClick r:id="rId3"/>
              </a:rPr>
              <a:t>/</a:t>
            </a:r>
            <a:endParaRPr lang="fr-FR" dirty="0" smtClean="0"/>
          </a:p>
          <a:p>
            <a:r>
              <a:rPr lang="fr-FR" dirty="0" smtClean="0"/>
              <a:t>Présentation vidéo </a:t>
            </a:r>
            <a:r>
              <a:rPr lang="fr-FR" dirty="0"/>
              <a:t>(anglais) : </a:t>
            </a:r>
            <a:r>
              <a:rPr lang="fr-FR" dirty="0">
                <a:hlinkClick r:id="rId4"/>
              </a:rPr>
              <a:t>https://azure.microsoft.com/fr-fr/documentation/videos/azure-app-service-web-apps-with-yochay-kiriaty</a:t>
            </a:r>
            <a:r>
              <a:rPr lang="fr-FR" dirty="0" smtClean="0">
                <a:hlinkClick r:id="rId4"/>
              </a:rPr>
              <a:t>/</a:t>
            </a:r>
            <a:endParaRPr lang="fr-FR" dirty="0" smtClean="0"/>
          </a:p>
          <a:p>
            <a:r>
              <a:rPr lang="fr-FR" dirty="0" smtClean="0"/>
              <a:t>Cours MVA (anglais) </a:t>
            </a:r>
            <a:r>
              <a:rPr lang="fr-FR" dirty="0"/>
              <a:t>: </a:t>
            </a:r>
            <a:r>
              <a:rPr lang="fr-FR" dirty="0">
                <a:hlinkClick r:id="rId5"/>
              </a:rPr>
              <a:t>http://</a:t>
            </a:r>
            <a:r>
              <a:rPr lang="fr-FR" dirty="0" smtClean="0">
                <a:hlinkClick r:id="rId5"/>
              </a:rPr>
              <a:t>www.microsoftvirtualacademy.com/training-courses/a-lap-around-azure-websites</a:t>
            </a:r>
            <a:endParaRPr lang="fr-FR" dirty="0" smtClean="0"/>
          </a:p>
          <a:p>
            <a:r>
              <a:rPr lang="fr-FR" dirty="0" smtClean="0"/>
              <a:t>Cours MVA </a:t>
            </a:r>
            <a:r>
              <a:rPr lang="fr-FR" dirty="0"/>
              <a:t>(anglais) : </a:t>
            </a:r>
            <a:r>
              <a:rPr lang="fr-FR" dirty="0">
                <a:hlinkClick r:id="rId6"/>
              </a:rPr>
              <a:t>https://</a:t>
            </a:r>
            <a:r>
              <a:rPr lang="fr-FR" dirty="0" smtClean="0">
                <a:hlinkClick r:id="rId6"/>
              </a:rPr>
              <a:t>www.microsoftvirtualacademy.com/en-US/training-courses/microsoft-azure-fundamentals-websites-8460</a:t>
            </a:r>
            <a:endParaRPr lang="fr-FR" dirty="0" smtClean="0"/>
          </a:p>
        </p:txBody>
      </p:sp>
    </p:spTree>
    <p:extLst>
      <p:ext uri="{BB962C8B-B14F-4D97-AF65-F5344CB8AC3E}">
        <p14:creationId xmlns:p14="http://schemas.microsoft.com/office/powerpoint/2010/main" val="3846680132"/>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fr-FR"/>
          </a:p>
        </p:txBody>
      </p:sp>
    </p:spTree>
    <p:extLst>
      <p:ext uri="{BB962C8B-B14F-4D97-AF65-F5344CB8AC3E}">
        <p14:creationId xmlns:p14="http://schemas.microsoft.com/office/powerpoint/2010/main" val="3661544898"/>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Windows_Azure_DevCamp_16x9_Template">
  <a:themeElements>
    <a:clrScheme name="DevCamp-Template">
      <a:dk1>
        <a:srgbClr val="5F5F5F"/>
      </a:dk1>
      <a:lt1>
        <a:srgbClr val="FFFFFF"/>
      </a:lt1>
      <a:dk2>
        <a:srgbClr val="0071BC"/>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zure Camp.pptx" id="{5A8FB757-14A5-4E69-8B06-667A3EF3F20D}" vid="{A5FED221-3652-4D2F-AE98-5F0F6EF99F1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8FDE1AEFC2724EB5E89BA27808351C" ma:contentTypeVersion="3" ma:contentTypeDescription="Crée un document." ma:contentTypeScope="" ma:versionID="911e11aa3a7cf69374b71bd39d4c182f">
  <xsd:schema xmlns:xsd="http://www.w3.org/2001/XMLSchema" xmlns:xs="http://www.w3.org/2001/XMLSchema" xmlns:p="http://schemas.microsoft.com/office/2006/metadata/properties" xmlns:ns2="aa35d321-db2c-42ab-a621-b5e3f2de858c" targetNamespace="http://schemas.microsoft.com/office/2006/metadata/properties" ma:root="true" ma:fieldsID="84e7031b51a06c5a8c8ec1c8b23af2b0" ns2:_="">
    <xsd:import namespace="aa35d321-db2c-42ab-a621-b5e3f2de858c"/>
    <xsd:element name="properties">
      <xsd:complexType>
        <xsd:sequence>
          <xsd:element name="documentManagement">
            <xsd:complexType>
              <xsd:all>
                <xsd:element ref="ns2:SharedWithUsers" minOccurs="0"/>
                <xsd:element ref="ns2:SharingHintHash"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a35d321-db2c-42ab-a621-b5e3f2de858c" elementFormDefault="qualified">
    <xsd:import namespace="http://schemas.microsoft.com/office/2006/documentManagement/types"/>
    <xsd:import namespace="http://schemas.microsoft.com/office/infopath/2007/PartnerControls"/>
    <xsd:element name="SharedWithUsers" ma:index="8"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Partage du hachage d’indicateur" ma:internalName="SharingHintHash" ma:readOnly="true">
      <xsd:simpleType>
        <xsd:restriction base="dms:Text"/>
      </xsd:simpleType>
    </xsd:element>
    <xsd:element name="SharedWithDetails" ma:index="10" nillable="true" ma:displayName="Partagé avec dé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78FEB68-ABE4-4B1A-A678-61EB38D0919C}"/>
</file>

<file path=customXml/itemProps2.xml><?xml version="1.0" encoding="utf-8"?>
<ds:datastoreItem xmlns:ds="http://schemas.openxmlformats.org/officeDocument/2006/customXml" ds:itemID="{758FDAC0-319D-4A54-8D8E-1D42CB1F8004}"/>
</file>

<file path=customXml/itemProps3.xml><?xml version="1.0" encoding="utf-8"?>
<ds:datastoreItem xmlns:ds="http://schemas.openxmlformats.org/officeDocument/2006/customXml" ds:itemID="{F990F116-B58F-4255-B05B-DA3808E0E5C6}"/>
</file>

<file path=docProps/app.xml><?xml version="1.0" encoding="utf-8"?>
<Properties xmlns="http://schemas.openxmlformats.org/officeDocument/2006/extended-properties" xmlns:vt="http://schemas.openxmlformats.org/officeDocument/2006/docPropsVTypes">
  <Template>Azure Camp Template</Template>
  <TotalTime>44</TotalTime>
  <Words>849</Words>
  <Application>Microsoft Office PowerPoint</Application>
  <PresentationFormat>Custom</PresentationFormat>
  <Paragraphs>70</Paragraphs>
  <Slides>9</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Segoe UI</vt:lpstr>
      <vt:lpstr>Segoe UI Light</vt:lpstr>
      <vt:lpstr>Wingdings</vt:lpstr>
      <vt:lpstr>Windows_Azure_DevCamp_16x9_Template</vt:lpstr>
      <vt:lpstr>Microsoft Azure Camp</vt:lpstr>
      <vt:lpstr>Azure App Service Web App</vt:lpstr>
      <vt:lpstr>PowerPoint Presentation</vt:lpstr>
      <vt:lpstr>Azure App Service</vt:lpstr>
      <vt:lpstr>App Service Web Apps</vt:lpstr>
      <vt:lpstr>App Service Web Apps</vt:lpstr>
      <vt:lpstr>App Service Web Apps</vt:lpstr>
      <vt:lpstr>Ressources</vt:lpstr>
      <vt:lpstr>PowerPoint Presentation</vt:lpstr>
    </vt:vector>
  </TitlesOfParts>
  <Manager>&lt;Content Manager Name Here&gt;</Manager>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Azure Camp</dc:title>
  <dc:subject>Windows Azure DevCamp</dc:subject>
  <dc:creator>Benjamin Talmard</dc:creator>
  <cp:keywords>&lt;Any Related Keywords&gt;</cp:keywords>
  <dc:description>Template: Shane O'Sullivan, Artitudes Design
Formatting:
Event Date:
Event Location:
Audience Type:</dc:description>
  <cp:lastModifiedBy>Benjamin Talmard</cp:lastModifiedBy>
  <cp:revision>8</cp:revision>
  <dcterms:created xsi:type="dcterms:W3CDTF">2015-07-04T07:54:34Z</dcterms:created>
  <dcterms:modified xsi:type="dcterms:W3CDTF">2015-07-05T17:36:02Z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0x010100038FDE1AEFC2724EB5E89BA27808351C</vt:lpwstr>
  </property>
  <property fmtid="{D5CDD505-2E9C-101B-9397-08002B2CF9AE}" pid="3" name="Product">
    <vt:lpwstr/>
  </property>
  <property fmtid="{D5CDD505-2E9C-101B-9397-08002B2CF9AE}" pid="4" name="Event1">
    <vt:lpwstr>245;#Windows Azure DevCamp|38d59bd9-3a19-4709-9504-ae728298cb6f</vt:lpwstr>
  </property>
  <property fmtid="{D5CDD505-2E9C-101B-9397-08002B2CF9AE}" pid="5" name="Audience">
    <vt:lpwstr>34;#Developers|389e14a2-def5-4335-8627-c0368c2934a2</vt:lpwstr>
  </property>
  <property fmtid="{D5CDD505-2E9C-101B-9397-08002B2CF9AE}" pid="6" name="IsMyDocuments">
    <vt:bool>true</vt:bool>
  </property>
  <property fmtid="{D5CDD505-2E9C-101B-9397-08002B2CF9AE}" pid="7" name="DocVizMetadataToken">
    <vt:lpwstr>600x302x1</vt:lpwstr>
  </property>
</Properties>
</file>