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15"/>
  </p:notesMasterIdLst>
  <p:handoutMasterIdLst>
    <p:handoutMasterId r:id="rId16"/>
  </p:handoutMasterIdLst>
  <p:sldIdLst>
    <p:sldId id="319" r:id="rId5"/>
    <p:sldId id="256" r:id="rId6"/>
    <p:sldId id="257" r:id="rId7"/>
    <p:sldId id="315" r:id="rId8"/>
    <p:sldId id="318" r:id="rId9"/>
    <p:sldId id="310" r:id="rId10"/>
    <p:sldId id="321" r:id="rId11"/>
    <p:sldId id="322" r:id="rId12"/>
    <p:sldId id="317" r:id="rId13"/>
    <p:sldId id="320" r:id="rId1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36">
          <p15:clr>
            <a:srgbClr val="A4A3A4"/>
          </p15:clr>
        </p15:guide>
        <p15:guide id="7" orient="horz" pos="2159">
          <p15:clr>
            <a:srgbClr val="A4A3A4"/>
          </p15:clr>
        </p15:guide>
        <p15:guide id="8" orient="horz" pos="4050">
          <p15:clr>
            <a:srgbClr val="A4A3A4"/>
          </p15:clr>
        </p15:guide>
        <p15:guide id="9" pos="128">
          <p15:clr>
            <a:srgbClr val="A4A3A4"/>
          </p15:clr>
        </p15:guide>
        <p15:guide id="10" pos="1767">
          <p15:clr>
            <a:srgbClr val="A4A3A4"/>
          </p15:clr>
        </p15:guide>
        <p15:guide id="11" pos="7548">
          <p15:clr>
            <a:srgbClr val="A4A3A4"/>
          </p15:clr>
        </p15:guide>
        <p15:guide id="12" pos="328">
          <p15:clr>
            <a:srgbClr val="A4A3A4"/>
          </p15:clr>
        </p15:guide>
        <p15:guide id="13" pos="7353">
          <p15:clr>
            <a:srgbClr val="A4A3A4"/>
          </p15:clr>
        </p15:guide>
        <p15:guide id="14" pos="613">
          <p15:clr>
            <a:srgbClr val="A4A3A4"/>
          </p15:clr>
        </p15:guide>
        <p15:guide id="15" pos="7062">
          <p15:clr>
            <a:srgbClr val="A4A3A4"/>
          </p15:clr>
        </p15:guide>
        <p15:guide id="16" pos="38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E00"/>
    <a:srgbClr val="FFFFFF"/>
    <a:srgbClr val="000000"/>
    <a:srgbClr val="505050"/>
    <a:srgbClr val="969696"/>
    <a:srgbClr val="D2D2D2"/>
    <a:srgbClr val="5F5F5F"/>
    <a:srgbClr val="4D4D4D"/>
    <a:srgbClr val="C0C0C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6909" autoAdjust="0"/>
  </p:normalViewPr>
  <p:slideViewPr>
    <p:cSldViewPr snapToGrid="0">
      <p:cViewPr varScale="1">
        <p:scale>
          <a:sx n="78" d="100"/>
          <a:sy n="78" d="100"/>
        </p:scale>
        <p:origin x="1818" y="78"/>
      </p:cViewPr>
      <p:guideLst>
        <p:guide orient="horz" pos="142"/>
        <p:guide orient="horz" pos="4176"/>
        <p:guide orient="horz" pos="912"/>
        <p:guide orient="horz" pos="1197"/>
        <p:guide orient="horz" pos="1957"/>
        <p:guide orient="horz" pos="2736"/>
        <p:guide orient="horz" pos="2159"/>
        <p:guide orient="horz" pos="4050"/>
        <p:guide pos="128"/>
        <p:guide pos="1767"/>
        <p:guide pos="7548"/>
        <p:guide pos="328"/>
        <p:guide pos="7353"/>
        <p:guide pos="613"/>
        <p:guide pos="7062"/>
        <p:guide pos="3837"/>
      </p:guideLst>
    </p:cSldViewPr>
  </p:slideViewPr>
  <p:notesTextViewPr>
    <p:cViewPr>
      <p:scale>
        <a:sx n="100" d="100"/>
        <a:sy n="100" d="100"/>
      </p:scale>
      <p:origin x="0" y="0"/>
    </p:cViewPr>
  </p:notesTextViewPr>
  <p:sorterViewPr>
    <p:cViewPr varScale="1">
      <p:scale>
        <a:sx n="1" d="1"/>
        <a:sy n="1" d="1"/>
      </p:scale>
      <p:origin x="0" y="10416"/>
    </p:cViewPr>
  </p:sorterViewPr>
  <p:notesViewPr>
    <p:cSldViewPr snapToGrid="0" showGuides="1">
      <p:cViewPr varScale="1">
        <p:scale>
          <a:sx n="81" d="100"/>
          <a:sy n="81" d="100"/>
        </p:scale>
        <p:origin x="-31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7/4/2015</a:t>
            </a:fld>
            <a:endParaRPr lang="en-US"/>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7/4/2015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7/4/2015 10:24 AM</a:t>
            </a:fld>
            <a:endParaRPr lang="en-US" dirty="0">
              <a:solidFill>
                <a:prstClr val="black"/>
              </a:solidFill>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solidFill>
                  <a:prstClr val="black"/>
                </a:solidFill>
              </a:rPr>
              <a:pPr/>
              <a:t>2</a:t>
            </a:fld>
            <a:endParaRPr lang="en-US" dirty="0">
              <a:solidFill>
                <a:prstClr val="black"/>
              </a:solidFill>
            </a:endParaRPr>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1646525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502A9-73CC-44CC-A635-419454C555A5}" type="slidenum">
              <a:rPr lang="en-US" smtClean="0"/>
              <a:t>3</a:t>
            </a:fld>
            <a:endParaRPr lang="en-US"/>
          </a:p>
        </p:txBody>
      </p:sp>
    </p:spTree>
    <p:extLst>
      <p:ext uri="{BB962C8B-B14F-4D97-AF65-F5344CB8AC3E}">
        <p14:creationId xmlns:p14="http://schemas.microsoft.com/office/powerpoint/2010/main" val="3712648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3770" fontAlgn="base">
              <a:spcBef>
                <a:spcPts val="1176"/>
              </a:spcBef>
              <a:buFont typeface="Arial" panose="020B0604020202020204" pitchFamily="34" charset="0"/>
              <a:buNone/>
            </a:pPr>
            <a:endParaRPr lang="fr-FR" sz="900" dirty="0" smtClean="0">
              <a:solidFill>
                <a:srgbClr val="505050"/>
              </a:solidFill>
              <a:latin typeface="Segoe UI Light"/>
              <a:ea typeface="Segoe UI" pitchFamily="34" charset="0"/>
              <a:cs typeface="Segoe UI"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4B91D7-D937-4E5F-BA99-DF299C85B5CA}" type="datetime1">
              <a:rPr lang="en-US" smtClean="0"/>
              <a:t>7/4/2015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862756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Connecteurs</a:t>
            </a:r>
          </a:p>
          <a:p>
            <a:pPr marL="171450" indent="-171450">
              <a:buFontTx/>
              <a:buChar char="-"/>
            </a:pPr>
            <a:r>
              <a:rPr lang="fr-FR" baseline="0" dirty="0" smtClean="0"/>
              <a:t>Services externes (http, Azure Storage, FTP, …)</a:t>
            </a:r>
          </a:p>
          <a:p>
            <a:pPr marL="171450" indent="-171450">
              <a:buFontTx/>
              <a:buChar char="-"/>
            </a:pPr>
            <a:r>
              <a:rPr lang="fr-FR" baseline="0" dirty="0" smtClean="0"/>
              <a:t>Applications </a:t>
            </a:r>
            <a:r>
              <a:rPr lang="fr-FR" baseline="0" dirty="0" err="1" smtClean="0"/>
              <a:t>SaaS</a:t>
            </a:r>
            <a:r>
              <a:rPr lang="fr-FR" baseline="0" dirty="0" smtClean="0"/>
              <a:t> (</a:t>
            </a:r>
            <a:r>
              <a:rPr lang="fr-FR" baseline="0" dirty="0" err="1" smtClean="0"/>
              <a:t>DropBox</a:t>
            </a:r>
            <a:r>
              <a:rPr lang="fr-FR" baseline="0" dirty="0" smtClean="0"/>
              <a:t>, </a:t>
            </a:r>
            <a:r>
              <a:rPr lang="fr-FR" baseline="0" dirty="0" err="1" smtClean="0"/>
              <a:t>Salesforce</a:t>
            </a:r>
            <a:r>
              <a:rPr lang="fr-FR" baseline="0" dirty="0" smtClean="0"/>
              <a:t>, SharePoint)</a:t>
            </a:r>
          </a:p>
          <a:p>
            <a:pPr marL="171450" indent="-171450">
              <a:buFontTx/>
              <a:buChar char="-"/>
            </a:pPr>
            <a:r>
              <a:rPr lang="fr-FR" baseline="0" dirty="0" smtClean="0"/>
              <a:t>Fonctionnalités BizTalk (EAI, EDI, </a:t>
            </a:r>
            <a:r>
              <a:rPr lang="fr-FR" baseline="0" dirty="0" err="1" smtClean="0"/>
              <a:t>Rules</a:t>
            </a:r>
            <a:r>
              <a:rPr lang="fr-FR" baseline="0" dirty="0" smtClean="0"/>
              <a:t>, …)</a:t>
            </a:r>
          </a:p>
          <a:p>
            <a:pPr marL="0" indent="0">
              <a:buFontTx/>
              <a:buNone/>
            </a:pPr>
            <a:endParaRPr lang="fr-FR" dirty="0" smtClean="0"/>
          </a:p>
          <a:p>
            <a:pPr marL="0" indent="0">
              <a:buFontTx/>
              <a:buNone/>
            </a:pPr>
            <a:r>
              <a:rPr lang="fr-FR" dirty="0" smtClean="0"/>
              <a:t>Gestion d’accès</a:t>
            </a:r>
            <a:r>
              <a:rPr lang="fr-FR" baseline="0" dirty="0" smtClean="0"/>
              <a:t> simplifiée</a:t>
            </a:r>
          </a:p>
          <a:p>
            <a:pPr marL="171450" indent="-171450">
              <a:buFontTx/>
              <a:buChar char="-"/>
            </a:pPr>
            <a:r>
              <a:rPr lang="fr-FR" baseline="0" dirty="0" smtClean="0"/>
              <a:t>Public ou privé</a:t>
            </a:r>
          </a:p>
          <a:p>
            <a:pPr marL="171450" indent="-171450">
              <a:buFontTx/>
              <a:buChar char="-"/>
            </a:pPr>
            <a:r>
              <a:rPr lang="fr-FR" dirty="0" smtClean="0"/>
              <a:t>Authentification via fournisseur d’identité tiers</a:t>
            </a:r>
          </a:p>
          <a:p>
            <a:pPr marL="0" indent="0">
              <a:buFontTx/>
              <a:buNone/>
            </a:pPr>
            <a:endParaRPr lang="fr-FR" dirty="0" smtClean="0"/>
          </a:p>
          <a:p>
            <a:pPr marL="0" indent="0">
              <a:buFontTx/>
              <a:buNone/>
            </a:pPr>
            <a:r>
              <a:rPr lang="fr-FR" dirty="0" smtClean="0"/>
              <a:t>Marketplace</a:t>
            </a:r>
            <a:r>
              <a:rPr lang="fr-FR" baseline="0" dirty="0" smtClean="0"/>
              <a:t> privée </a:t>
            </a:r>
            <a:r>
              <a:rPr lang="fr-FR" baseline="0" dirty="0" err="1" smtClean="0"/>
              <a:t>inter-entreprise</a:t>
            </a:r>
            <a:r>
              <a:rPr lang="fr-FR" baseline="0" dirty="0" smtClean="0"/>
              <a:t> ou publique pour monétisation.</a:t>
            </a:r>
          </a:p>
          <a:p>
            <a:pPr marL="0" indent="0">
              <a:buFontTx/>
              <a:buNone/>
            </a:pPr>
            <a:r>
              <a:rPr lang="fr-FR" baseline="0" dirty="0" smtClean="0"/>
              <a:t>Capacité d’</a:t>
            </a:r>
            <a:r>
              <a:rPr lang="fr-FR" baseline="0" dirty="0" err="1" smtClean="0"/>
              <a:t>Automatic</a:t>
            </a:r>
            <a:r>
              <a:rPr lang="fr-FR" baseline="0" dirty="0" smtClean="0"/>
              <a:t> Update pour que les APIs que vous récupérez via la Marketplace soit toujours à jour</a:t>
            </a:r>
            <a:endParaRPr lang="fr-FR"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87DCBE-12C8-44FC-908A-952162D8E5AA}" type="datetime1">
              <a:rPr lang="en-US" smtClean="0"/>
              <a:t>7/4/2015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5</a:t>
            </a:fld>
            <a:endParaRPr lang="en-US" dirty="0"/>
          </a:p>
        </p:txBody>
      </p:sp>
    </p:spTree>
    <p:extLst>
      <p:ext uri="{BB962C8B-B14F-4D97-AF65-F5344CB8AC3E}">
        <p14:creationId xmlns:p14="http://schemas.microsoft.com/office/powerpoint/2010/main" val="348008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Création</a:t>
            </a:r>
            <a:r>
              <a:rPr lang="fr-FR" baseline="0" dirty="0" smtClean="0"/>
              <a:t> d’une API App depuis le portail</a:t>
            </a:r>
          </a:p>
          <a:p>
            <a:pPr marL="171450" indent="-171450">
              <a:buFontTx/>
              <a:buChar char="-"/>
            </a:pPr>
            <a:r>
              <a:rPr lang="fr-FR" dirty="0" smtClean="0"/>
              <a:t>Publication d’une Web API</a:t>
            </a:r>
            <a:r>
              <a:rPr lang="fr-FR" baseline="0" dirty="0" smtClean="0"/>
              <a:t> depuis Visual Studio : </a:t>
            </a:r>
            <a:r>
              <a:rPr lang="fr-FR" baseline="0" dirty="0" err="1" smtClean="0"/>
              <a:t>Get</a:t>
            </a:r>
            <a:r>
              <a:rPr lang="fr-FR" baseline="0" dirty="0" smtClean="0"/>
              <a:t> </a:t>
            </a:r>
            <a:r>
              <a:rPr lang="fr-FR" baseline="0" dirty="0" err="1" smtClean="0"/>
              <a:t>Random</a:t>
            </a:r>
            <a:r>
              <a:rPr lang="fr-FR" baseline="0" dirty="0" smtClean="0"/>
              <a:t> entre x et y</a:t>
            </a:r>
          </a:p>
          <a:p>
            <a:pPr marL="171450" indent="-171450">
              <a:buFontTx/>
              <a:buChar char="-"/>
            </a:pPr>
            <a:r>
              <a:rPr lang="fr-FR" baseline="0" dirty="0" smtClean="0"/>
              <a:t>Aller voir la définition sur le portail</a:t>
            </a:r>
          </a:p>
          <a:p>
            <a:pPr marL="171450" indent="-171450">
              <a:buFontTx/>
              <a:buChar char="-"/>
            </a:pPr>
            <a:r>
              <a:rPr lang="fr-FR" baseline="0" dirty="0" smtClean="0"/>
              <a:t>Aller modifier la Gateway pour l’authentification</a:t>
            </a:r>
          </a:p>
          <a:p>
            <a:pPr marL="171450" indent="-171450">
              <a:buFontTx/>
              <a:buChar char="-"/>
            </a:pPr>
            <a:r>
              <a:rPr lang="fr-FR" baseline="0" dirty="0" smtClean="0"/>
              <a:t>Création d’un projet console depuis Visual Studio avec génération du proxy</a:t>
            </a:r>
          </a:p>
          <a:p>
            <a:pPr marL="171450" indent="-171450">
              <a:buFontTx/>
              <a:buChar char="-"/>
            </a:pPr>
            <a:r>
              <a:rPr lang="fr-FR" baseline="0" dirty="0" smtClean="0"/>
              <a:t>Utilisation de l’API</a:t>
            </a:r>
            <a:endParaRPr lang="fr-FR" dirty="0" smtClean="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4C566AE-FF3A-4DCA-9775-1DE7171AF71B}" type="datetime1">
              <a:rPr lang="en-US" smtClean="0"/>
              <a:t>7/4/2015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6</a:t>
            </a:fld>
            <a:endParaRPr lang="en-US" dirty="0"/>
          </a:p>
        </p:txBody>
      </p:sp>
    </p:spTree>
    <p:extLst>
      <p:ext uri="{BB962C8B-B14F-4D97-AF65-F5344CB8AC3E}">
        <p14:creationId xmlns:p14="http://schemas.microsoft.com/office/powerpoint/2010/main" val="4028932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Exemples de déclencheurs :</a:t>
            </a:r>
          </a:p>
          <a:p>
            <a:pPr marL="171450" indent="-171450">
              <a:buFontTx/>
              <a:buChar char="-"/>
            </a:pPr>
            <a:r>
              <a:rPr lang="fr-FR" dirty="0" smtClean="0"/>
              <a:t>Nouveaux enregistrements dans une base de données</a:t>
            </a:r>
          </a:p>
          <a:p>
            <a:pPr marL="171450" indent="-171450">
              <a:buFontTx/>
              <a:buChar char="-"/>
            </a:pPr>
            <a:r>
              <a:rPr lang="fr-FR" dirty="0" smtClean="0"/>
              <a:t>Nouveaux fichiers sur un service comme </a:t>
            </a:r>
            <a:r>
              <a:rPr lang="fr-FR" dirty="0" err="1" smtClean="0"/>
              <a:t>DropBox</a:t>
            </a:r>
            <a:endParaRPr lang="fr-FR" dirty="0" smtClean="0"/>
          </a:p>
          <a:p>
            <a:pPr marL="171450" indent="-171450">
              <a:buFontTx/>
              <a:buChar char="-"/>
            </a:pPr>
            <a:r>
              <a:rPr lang="fr-FR" dirty="0" smtClean="0"/>
              <a:t>Récurrence</a:t>
            </a:r>
          </a:p>
          <a:p>
            <a:pPr marL="171450" indent="-171450">
              <a:buFontTx/>
              <a:buChar char="-"/>
            </a:pPr>
            <a:endParaRPr lang="fr-FR" dirty="0" smtClean="0"/>
          </a:p>
          <a:p>
            <a:pPr marL="0" indent="0">
              <a:buFontTx/>
              <a:buNone/>
            </a:pPr>
            <a:r>
              <a:rPr lang="fr-FR" dirty="0" smtClean="0"/>
              <a:t>Passage des paramètres grâce à </a:t>
            </a:r>
            <a:r>
              <a:rPr lang="fr-FR" dirty="0" err="1" smtClean="0"/>
              <a:t>Swagger</a:t>
            </a:r>
            <a:endParaRPr lang="fr-FR" dirty="0" smtClean="0"/>
          </a:p>
          <a:p>
            <a:pPr marL="0" indent="0">
              <a:buFontTx/>
              <a:buNone/>
            </a:pPr>
            <a:endParaRPr lang="fr-FR" dirty="0" smtClean="0"/>
          </a:p>
          <a:p>
            <a:pPr marL="0" indent="0">
              <a:buFontTx/>
              <a:buNone/>
            </a:pPr>
            <a:endParaRPr lang="fr-FR" dirty="0" smtClean="0"/>
          </a:p>
          <a:p>
            <a:endParaRPr lang="fr-FR"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F29367A-A966-491F-B0EF-B3B9B73012A3}" type="datetime1">
              <a:rPr lang="en-US" smtClean="0"/>
              <a:t>7/4/2015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7</a:t>
            </a:fld>
            <a:endParaRPr lang="en-US" dirty="0"/>
          </a:p>
        </p:txBody>
      </p:sp>
    </p:spTree>
    <p:extLst>
      <p:ext uri="{BB962C8B-B14F-4D97-AF65-F5344CB8AC3E}">
        <p14:creationId xmlns:p14="http://schemas.microsoft.com/office/powerpoint/2010/main" val="1640384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FR" dirty="0" smtClean="0"/>
              <a:t>Création d’une </a:t>
            </a:r>
            <a:r>
              <a:rPr lang="fr-FR" dirty="0" err="1" smtClean="0"/>
              <a:t>Logic</a:t>
            </a:r>
            <a:r>
              <a:rPr lang="fr-FR" dirty="0" smtClean="0"/>
              <a:t> App depuis le portail</a:t>
            </a:r>
          </a:p>
          <a:p>
            <a:pPr marL="171450" indent="-171450">
              <a:buFontTx/>
              <a:buChar char="-"/>
            </a:pPr>
            <a:r>
              <a:rPr lang="fr-FR" dirty="0" smtClean="0"/>
              <a:t>Utilisation d’une récurrence comme trigger</a:t>
            </a:r>
          </a:p>
          <a:p>
            <a:pPr marL="171450" indent="-171450">
              <a:buFontTx/>
              <a:buChar char="-"/>
            </a:pPr>
            <a:r>
              <a:rPr lang="fr-FR" dirty="0" smtClean="0"/>
              <a:t>Utilisation de l’API pour récupérer</a:t>
            </a:r>
            <a:r>
              <a:rPr lang="fr-FR" baseline="0" dirty="0" smtClean="0"/>
              <a:t> des données</a:t>
            </a:r>
          </a:p>
          <a:p>
            <a:pPr marL="171450" indent="-171450">
              <a:buFontTx/>
              <a:buChar char="-"/>
            </a:pPr>
            <a:r>
              <a:rPr lang="fr-FR" baseline="0" dirty="0" smtClean="0"/>
              <a:t>Utilisation d’une action </a:t>
            </a:r>
            <a:r>
              <a:rPr lang="fr-FR" baseline="0" dirty="0" err="1" smtClean="0"/>
              <a:t>Twilio</a:t>
            </a:r>
            <a:r>
              <a:rPr lang="fr-FR" baseline="0" dirty="0" smtClean="0"/>
              <a:t> pour envoyer le résultat via SMS</a:t>
            </a:r>
            <a:endParaRPr lang="fr-FR" sz="900" kern="1200" dirty="0" smtClean="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D6DEBC2-ADC6-4BDB-B489-94D2E56CD382}" type="datetime1">
              <a:rPr lang="en-US" smtClean="0"/>
              <a:t>7/4/2015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8</a:t>
            </a:fld>
            <a:endParaRPr lang="en-US" dirty="0"/>
          </a:p>
        </p:txBody>
      </p:sp>
    </p:spTree>
    <p:extLst>
      <p:ext uri="{BB962C8B-B14F-4D97-AF65-F5344CB8AC3E}">
        <p14:creationId xmlns:p14="http://schemas.microsoft.com/office/powerpoint/2010/main" val="1337124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13770" fontAlgn="base">
              <a:spcBef>
                <a:spcPts val="1176"/>
              </a:spcBef>
              <a:buFont typeface="Arial" panose="020B0604020202020204" pitchFamily="34" charset="0"/>
              <a:buNone/>
            </a:pPr>
            <a:endParaRPr lang="fr-FR" sz="900" dirty="0" smtClean="0">
              <a:solidFill>
                <a:srgbClr val="505050"/>
              </a:solidFill>
              <a:latin typeface="Segoe UI Light"/>
              <a:ea typeface="Segoe UI" pitchFamily="34" charset="0"/>
              <a:cs typeface="Segoe UI"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E4B91D7-D937-4E5F-BA99-DF299C85B5CA}" type="datetime1">
              <a:rPr lang="en-US" smtClean="0"/>
              <a:t>7/4/2015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9</a:t>
            </a:fld>
            <a:endParaRPr lang="en-US" dirty="0"/>
          </a:p>
        </p:txBody>
      </p:sp>
    </p:spTree>
    <p:extLst>
      <p:ext uri="{BB962C8B-B14F-4D97-AF65-F5344CB8AC3E}">
        <p14:creationId xmlns:p14="http://schemas.microsoft.com/office/powerpoint/2010/main" val="1656863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Tit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983" y="1049721"/>
            <a:ext cx="6858000" cy="830997"/>
          </a:xfrm>
        </p:spPr>
        <p:txBody>
          <a:bodyPr anchor="b" anchorCtr="0"/>
          <a:lstStyle>
            <a:lvl1pPr>
              <a:defRPr kumimoji="0" lang="en-US" sz="6000" b="0" i="0" u="none" strike="noStrike" kern="1200" cap="none" spc="-120" normalizeH="0" baseline="0" dirty="0">
                <a:ln w="3175">
                  <a:noFill/>
                </a:ln>
                <a:solidFill>
                  <a:schemeClr val="tx1">
                    <a:alpha val="99000"/>
                  </a:schemeClr>
                </a:soli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Microsoft Azure Camp</a:t>
            </a:r>
            <a:endParaRPr lang="en-US" dirty="0"/>
          </a:p>
        </p:txBody>
      </p:sp>
      <p:sp>
        <p:nvSpPr>
          <p:cNvPr id="3"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
        <p:nvSpPr>
          <p:cNvPr id="5" name="Text Placeholder 1"/>
          <p:cNvSpPr txBox="1">
            <a:spLocks/>
          </p:cNvSpPr>
          <p:nvPr userDrawn="1"/>
        </p:nvSpPr>
        <p:spPr>
          <a:xfrm>
            <a:off x="9668312"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07 juillet 2015</a:t>
            </a:r>
            <a:endParaRPr lang="fr-FR" sz="2400" dirty="0"/>
          </a:p>
        </p:txBody>
      </p:sp>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21208" y="3320716"/>
            <a:ext cx="6688370" cy="1013200"/>
          </a:xfrm>
        </p:spPr>
        <p:txBody>
          <a:bodyPr vert="horz" wrap="square" lIns="0" tIns="0" rIns="0" bIns="0" rtlCol="0" anchor="t" anchorCtr="0">
            <a:noAutofit/>
          </a:bodyPr>
          <a:lstStyle>
            <a:lvl1pPr algn="l" defTabSz="914363" rtl="0" eaLnBrk="1" latinLnBrk="0" hangingPunct="1">
              <a:lnSpc>
                <a:spcPct val="90000"/>
              </a:lnSpc>
              <a:spcBef>
                <a:spcPct val="0"/>
              </a:spcBef>
              <a:buNone/>
              <a:defRPr lang="en-US" sz="5400" b="0" kern="1200" cap="none" spc="-100" baseline="0" dirty="0">
                <a:ln w="3175">
                  <a:noFill/>
                </a:ln>
                <a:solidFill>
                  <a:schemeClr val="tx1">
                    <a:alpha val="99000"/>
                  </a:schemeClr>
                </a:solidFill>
                <a:effectLst/>
                <a:latin typeface="Segoe UI Light" pitchFamily="34" charset="0"/>
                <a:ea typeface="+mn-ea"/>
                <a:cs typeface="Arial" charset="0"/>
              </a:defRPr>
            </a:lvl1pPr>
          </a:lstStyle>
          <a:p>
            <a:pPr lvl="0"/>
            <a:r>
              <a:rPr lang="en-US" dirty="0" smtClean="0"/>
              <a:t>Title Here</a:t>
            </a:r>
            <a:endParaRPr lang="en-US" dirty="0"/>
          </a:p>
        </p:txBody>
      </p:sp>
      <p:sp>
        <p:nvSpPr>
          <p:cNvPr id="4"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
        <p:nvSpPr>
          <p:cNvPr id="12" name="Text Placeholder 11"/>
          <p:cNvSpPr>
            <a:spLocks noGrp="1"/>
          </p:cNvSpPr>
          <p:nvPr>
            <p:ph type="body" sz="quarter" idx="11"/>
          </p:nvPr>
        </p:nvSpPr>
        <p:spPr>
          <a:xfrm>
            <a:off x="520700" y="4957763"/>
            <a:ext cx="3243263" cy="498598"/>
          </a:xfrm>
        </p:spPr>
        <p:txBody>
          <a:bodyPr/>
          <a:lstStyle>
            <a:lvl1pPr marL="0" indent="0">
              <a:buNone/>
              <a:defRPr kumimoji="0" lang="en-US" sz="1800" b="1" i="0" u="none" strike="noStrike" kern="1200" cap="none" spc="0" normalizeH="0" baseline="0" dirty="0" smtClean="0">
                <a:ln>
                  <a:noFill/>
                </a:ln>
                <a:solidFill>
                  <a:srgbClr val="5F5F5F"/>
                </a:solidFill>
                <a:effectLst/>
                <a:uLnTx/>
                <a:uFillTx/>
                <a:latin typeface="Segoe UI"/>
                <a:ea typeface="+mn-ea"/>
                <a:cs typeface="+mn-cs"/>
              </a:defRPr>
            </a:lvl1pPr>
            <a:lvl2pPr marL="339725" indent="0">
              <a:buNone/>
              <a:defRPr sz="1800" b="0"/>
            </a:lvl2pPr>
          </a:lstStyle>
          <a:p>
            <a:pPr lvl="0"/>
            <a:r>
              <a:rPr lang="en-US" smtClean="0"/>
              <a:t>Click to edit Master text styles</a:t>
            </a:r>
          </a:p>
        </p:txBody>
      </p:sp>
      <p:sp>
        <p:nvSpPr>
          <p:cNvPr id="14" name="Text Placeholder 11"/>
          <p:cNvSpPr>
            <a:spLocks noGrp="1"/>
          </p:cNvSpPr>
          <p:nvPr>
            <p:ph type="body" sz="quarter" idx="12"/>
          </p:nvPr>
        </p:nvSpPr>
        <p:spPr>
          <a:xfrm>
            <a:off x="3966315" y="4957763"/>
            <a:ext cx="3243263" cy="498598"/>
          </a:xfrm>
        </p:spPr>
        <p:txBody>
          <a:bodyPr/>
          <a:lstStyle>
            <a:lvl1pPr marL="0" indent="0">
              <a:buNone/>
              <a:defRPr kumimoji="0" lang="en-US" sz="1800" b="1" i="0" u="none" strike="noStrike" kern="1200" cap="none" spc="0" normalizeH="0" baseline="0" dirty="0" smtClean="0">
                <a:ln>
                  <a:noFill/>
                </a:ln>
                <a:solidFill>
                  <a:srgbClr val="5F5F5F"/>
                </a:solidFill>
                <a:effectLst/>
                <a:uLnTx/>
                <a:uFillTx/>
                <a:latin typeface="Segoe UI"/>
                <a:ea typeface="+mn-ea"/>
                <a:cs typeface="+mn-cs"/>
              </a:defRPr>
            </a:lvl1pPr>
            <a:lvl2pPr marL="339725" indent="0">
              <a:buNone/>
              <a:defRPr sz="1800" b="0"/>
            </a:lvl2pPr>
          </a:lstStyle>
          <a:p>
            <a:pPr lvl="0"/>
            <a:r>
              <a:rPr lang="en-US" smtClean="0"/>
              <a:t>Click to edit Master text styles</a:t>
            </a:r>
          </a:p>
        </p:txBody>
      </p:sp>
      <p:sp>
        <p:nvSpPr>
          <p:cNvPr id="16" name="Text Placeholder 1"/>
          <p:cNvSpPr txBox="1">
            <a:spLocks/>
          </p:cNvSpPr>
          <p:nvPr userDrawn="1"/>
        </p:nvSpPr>
        <p:spPr>
          <a:xfrm>
            <a:off x="9668312"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07 juillet 2015</a:t>
            </a:r>
            <a:endParaRPr lang="fr-FR" sz="2400" dirty="0"/>
          </a:p>
        </p:txBody>
      </p:sp>
    </p:spTree>
    <p:extLst>
      <p:ext uri="{BB962C8B-B14F-4D97-AF65-F5344CB8AC3E}">
        <p14:creationId xmlns:p14="http://schemas.microsoft.com/office/powerpoint/2010/main" val="347024114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8475" y="2688964"/>
            <a:ext cx="6568637" cy="747897"/>
          </a:xfrm>
        </p:spPr>
        <p:txBody>
          <a:bodyPr anchor="b" anchorCtr="0"/>
          <a:lstStyle>
            <a:lvl1pPr>
              <a:defRPr kumimoji="0" lang="en-US" sz="5400" b="0" i="0" u="none" strike="noStrike" kern="1200" cap="none" spc="-120" normalizeH="0" baseline="0" dirty="0">
                <a:ln w="3175">
                  <a:noFill/>
                </a:ln>
                <a:gradFill>
                  <a:gsLst>
                    <a:gs pos="0">
                      <a:schemeClr val="accent2"/>
                    </a:gs>
                    <a:gs pos="100000">
                      <a:schemeClr val="accent2"/>
                    </a:gs>
                  </a:gsLst>
                  <a:lin ang="5400000" scaled="0"/>
                </a:gradFill>
                <a:effectLst/>
                <a:uLnTx/>
                <a:uFillTx/>
                <a:latin typeface="Segoe UI Light"/>
                <a:ea typeface="+mn-ea"/>
                <a:cs typeface="Arial" charset="0"/>
              </a:defRPr>
            </a:lvl1pPr>
          </a:lstStyle>
          <a:p>
            <a:pPr marL="0" lvl="0" indent="0" algn="l" defTabSz="914363" rtl="0" eaLnBrk="1" latinLnBrk="0" hangingPunct="1">
              <a:lnSpc>
                <a:spcPct val="90000"/>
              </a:lnSpc>
              <a:spcBef>
                <a:spcPct val="20000"/>
              </a:spcBef>
              <a:buSzPct val="80000"/>
              <a:buFont typeface="Arial" pitchFamily="34" charset="0"/>
              <a:buNone/>
            </a:pPr>
            <a:r>
              <a:rPr lang="en-US" dirty="0" smtClean="0"/>
              <a:t>Click to edit title style</a:t>
            </a:r>
            <a:endParaRPr lang="en-US" dirty="0"/>
          </a:p>
        </p:txBody>
      </p:sp>
      <p:sp>
        <p:nvSpPr>
          <p:cNvPr id="3" name="Text Placeholder 3"/>
          <p:cNvSpPr txBox="1">
            <a:spLocks/>
          </p:cNvSpPr>
          <p:nvPr userDrawn="1"/>
        </p:nvSpPr>
        <p:spPr>
          <a:xfrm>
            <a:off x="808475" y="3547454"/>
            <a:ext cx="8872538" cy="1274538"/>
          </a:xfrm>
          <a:prstGeom prst="rect">
            <a:avLst/>
          </a:prstGeom>
        </p:spPr>
        <p:txBody>
          <a:bodyPr lIns="0"/>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6600" dirty="0" smtClean="0">
                <a:solidFill>
                  <a:srgbClr val="5F5F5F">
                    <a:alpha val="99000"/>
                  </a:srgbClr>
                </a:solidFill>
              </a:rPr>
              <a:t>demo</a:t>
            </a:r>
            <a:endParaRPr lang="en-US" sz="6600" dirty="0">
              <a:solidFill>
                <a:srgbClr val="5F5F5F">
                  <a:alpha val="99000"/>
                </a:srgbClr>
              </a:solidFill>
            </a:endParaRPr>
          </a:p>
        </p:txBody>
      </p:sp>
      <p:sp>
        <p:nvSpPr>
          <p:cNvPr id="4" name="Text Placeholder 1"/>
          <p:cNvSpPr txBox="1">
            <a:spLocks/>
          </p:cNvSpPr>
          <p:nvPr userDrawn="1"/>
        </p:nvSpPr>
        <p:spPr>
          <a:xfrm>
            <a:off x="7268901" y="3508546"/>
            <a:ext cx="3784922" cy="443198"/>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fr-FR" sz="3200" dirty="0" smtClean="0"/>
              <a:t>#</a:t>
            </a:r>
            <a:r>
              <a:rPr lang="fr-FR" sz="3200" dirty="0" err="1" smtClean="0"/>
              <a:t>azurecamp</a:t>
            </a:r>
            <a:endParaRPr lang="fr-FR" sz="3200" dirty="0"/>
          </a:p>
        </p:txBody>
      </p:sp>
    </p:spTree>
    <p:extLst>
      <p:ext uri="{BB962C8B-B14F-4D97-AF65-F5344CB8AC3E}">
        <p14:creationId xmlns:p14="http://schemas.microsoft.com/office/powerpoint/2010/main" val="2113182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15" name="Rectangle 14"/>
          <p:cNvSpPr/>
          <p:nvPr userDrawn="1"/>
        </p:nvSpPr>
        <p:spPr bwMode="gray">
          <a:xfrm>
            <a:off x="519113" y="1447800"/>
            <a:ext cx="11149012" cy="46436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grpSp>
        <p:nvGrpSpPr>
          <p:cNvPr id="16" name="Group 15"/>
          <p:cNvGrpSpPr/>
          <p:nvPr userDrawn="1"/>
        </p:nvGrpSpPr>
        <p:grpSpPr bwMode="black">
          <a:xfrm>
            <a:off x="872621" y="3005011"/>
            <a:ext cx="2400418" cy="2135546"/>
            <a:chOff x="4470400" y="2038516"/>
            <a:chExt cx="3238500" cy="2881148"/>
          </a:xfrm>
          <a:solidFill>
            <a:schemeClr val="accent2"/>
          </a:solidFill>
        </p:grpSpPr>
        <p:sp>
          <p:nvSpPr>
            <p:cNvPr id="17" name="Freeform 6"/>
            <p:cNvSpPr>
              <a:spLocks/>
            </p:cNvSpPr>
            <p:nvPr userDrawn="1"/>
          </p:nvSpPr>
          <p:spPr bwMode="black">
            <a:xfrm>
              <a:off x="4470400" y="2314576"/>
              <a:ext cx="1319213" cy="2605088"/>
            </a:xfrm>
            <a:custGeom>
              <a:avLst/>
              <a:gdLst>
                <a:gd name="T0" fmla="*/ 501 w 1663"/>
                <a:gd name="T1" fmla="*/ 0 h 3282"/>
                <a:gd name="T2" fmla="*/ 1663 w 1663"/>
                <a:gd name="T3" fmla="*/ 0 h 3282"/>
                <a:gd name="T4" fmla="*/ 1663 w 1663"/>
                <a:gd name="T5" fmla="*/ 1694 h 3282"/>
                <a:gd name="T6" fmla="*/ 1385 w 1663"/>
                <a:gd name="T7" fmla="*/ 1694 h 3282"/>
                <a:gd name="T8" fmla="*/ 1396 w 1663"/>
                <a:gd name="T9" fmla="*/ 3282 h 3282"/>
                <a:gd name="T10" fmla="*/ 0 w 1663"/>
                <a:gd name="T11" fmla="*/ 3282 h 3282"/>
                <a:gd name="T12" fmla="*/ 0 w 1663"/>
                <a:gd name="T13" fmla="*/ 2067 h 3282"/>
                <a:gd name="T14" fmla="*/ 501 w 166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3" h="3282">
                  <a:moveTo>
                    <a:pt x="501" y="0"/>
                  </a:moveTo>
                  <a:lnTo>
                    <a:pt x="1663" y="0"/>
                  </a:lnTo>
                  <a:lnTo>
                    <a:pt x="1663" y="1694"/>
                  </a:lnTo>
                  <a:lnTo>
                    <a:pt x="1385" y="1694"/>
                  </a:lnTo>
                  <a:lnTo>
                    <a:pt x="1396" y="3282"/>
                  </a:lnTo>
                  <a:lnTo>
                    <a:pt x="0" y="3282"/>
                  </a:lnTo>
                  <a:lnTo>
                    <a:pt x="0" y="2067"/>
                  </a:lnTo>
                  <a:lnTo>
                    <a:pt x="50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7"/>
            <p:cNvSpPr>
              <a:spLocks/>
            </p:cNvSpPr>
            <p:nvPr userDrawn="1"/>
          </p:nvSpPr>
          <p:spPr bwMode="black">
            <a:xfrm>
              <a:off x="6381750" y="2314576"/>
              <a:ext cx="1327150" cy="2605088"/>
            </a:xfrm>
            <a:custGeom>
              <a:avLst/>
              <a:gdLst>
                <a:gd name="T0" fmla="*/ 0 w 1673"/>
                <a:gd name="T1" fmla="*/ 0 h 3282"/>
                <a:gd name="T2" fmla="*/ 1169 w 1673"/>
                <a:gd name="T3" fmla="*/ 0 h 3282"/>
                <a:gd name="T4" fmla="*/ 1673 w 1673"/>
                <a:gd name="T5" fmla="*/ 2067 h 3282"/>
                <a:gd name="T6" fmla="*/ 1673 w 1673"/>
                <a:gd name="T7" fmla="*/ 3282 h 3282"/>
                <a:gd name="T8" fmla="*/ 268 w 1673"/>
                <a:gd name="T9" fmla="*/ 3282 h 3282"/>
                <a:gd name="T10" fmla="*/ 279 w 1673"/>
                <a:gd name="T11" fmla="*/ 1694 h 3282"/>
                <a:gd name="T12" fmla="*/ 0 w 1673"/>
                <a:gd name="T13" fmla="*/ 1694 h 3282"/>
                <a:gd name="T14" fmla="*/ 0 w 1673"/>
                <a:gd name="T15" fmla="*/ 0 h 32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3" h="3282">
                  <a:moveTo>
                    <a:pt x="0" y="0"/>
                  </a:moveTo>
                  <a:lnTo>
                    <a:pt x="1169" y="0"/>
                  </a:lnTo>
                  <a:lnTo>
                    <a:pt x="1673" y="2067"/>
                  </a:lnTo>
                  <a:lnTo>
                    <a:pt x="1673" y="3282"/>
                  </a:lnTo>
                  <a:lnTo>
                    <a:pt x="268" y="3282"/>
                  </a:lnTo>
                  <a:lnTo>
                    <a:pt x="279" y="1694"/>
                  </a:lnTo>
                  <a:lnTo>
                    <a:pt x="0" y="169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8"/>
            <p:cNvSpPr>
              <a:spLocks noChangeArrowheads="1"/>
            </p:cNvSpPr>
            <p:nvPr userDrawn="1"/>
          </p:nvSpPr>
          <p:spPr bwMode="black">
            <a:xfrm>
              <a:off x="5916613" y="2314578"/>
              <a:ext cx="338138" cy="1118394"/>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9"/>
            <p:cNvSpPr>
              <a:spLocks noChangeArrowheads="1"/>
            </p:cNvSpPr>
            <p:nvPr userDrawn="1"/>
          </p:nvSpPr>
          <p:spPr bwMode="black">
            <a:xfrm>
              <a:off x="5172076"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0"/>
            <p:cNvSpPr>
              <a:spLocks noChangeArrowheads="1"/>
            </p:cNvSpPr>
            <p:nvPr userDrawn="1"/>
          </p:nvSpPr>
          <p:spPr bwMode="black">
            <a:xfrm>
              <a:off x="6381750" y="2038516"/>
              <a:ext cx="617538" cy="2365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3" name="Subtitle 2"/>
          <p:cNvSpPr>
            <a:spLocks noGrp="1"/>
          </p:cNvSpPr>
          <p:nvPr>
            <p:ph type="subTitle" idx="1" hasCustomPrompt="1"/>
          </p:nvPr>
        </p:nvSpPr>
        <p:spPr>
          <a:xfrm>
            <a:off x="3474720" y="3419856"/>
            <a:ext cx="6949440" cy="1243584"/>
          </a:xfrm>
        </p:spPr>
        <p:txBody>
          <a:bodyPr vert="horz" wrap="square" lIns="182880" tIns="182880" rIns="0" bIns="0" rtlCol="0" anchor="ctr" anchorCtr="0">
            <a:spAutoFit/>
          </a:bodyPr>
          <a:lstStyle>
            <a:lvl1pPr marL="574675" indent="-571500">
              <a:buNone/>
              <a:defRPr lang="en-US" sz="4400" spc="-100" dirty="0" smtClean="0">
                <a:solidFill>
                  <a:schemeClr val="tx1">
                    <a:alpha val="99000"/>
                  </a:schemeClr>
                </a:solidFill>
                <a:latin typeface="Segoe UI Light" pitchFamily="34" charset="0"/>
              </a:defRPr>
            </a:lvl1pPr>
            <a:lvl2pPr marL="346075" indent="-342900">
              <a:buNone/>
              <a:defRPr lang="en-US" spc="-50" dirty="0" smtClean="0">
                <a:solidFill>
                  <a:schemeClr val="tx1">
                    <a:alpha val="99000"/>
                  </a:schemeClr>
                </a:solidFill>
              </a:defRPr>
            </a:lvl2pPr>
          </a:lstStyle>
          <a:p>
            <a:pPr marL="3175" lvl="0" indent="0">
              <a:spcBef>
                <a:spcPts val="0"/>
              </a:spcBef>
              <a:spcAft>
                <a:spcPts val="900"/>
              </a:spcAft>
              <a:buSzPct val="80000"/>
            </a:pPr>
            <a:r>
              <a:rPr lang="en-US" dirty="0" smtClean="0"/>
              <a:t>Click to edit Master text styles</a:t>
            </a:r>
          </a:p>
          <a:p>
            <a:pPr marL="3175" lvl="1" indent="0">
              <a:spcBef>
                <a:spcPts val="0"/>
              </a:spcBef>
              <a:spcAft>
                <a:spcPts val="900"/>
              </a:spcAft>
              <a:buSzPct val="80000"/>
            </a:pPr>
            <a:r>
              <a:rPr lang="en-US" dirty="0" smtClean="0"/>
              <a:t>Second level</a:t>
            </a:r>
          </a:p>
        </p:txBody>
      </p:sp>
      <p:sp>
        <p:nvSpPr>
          <p:cNvPr id="5" name="Text Placeholder 4"/>
          <p:cNvSpPr>
            <a:spLocks noGrp="1"/>
          </p:cNvSpPr>
          <p:nvPr>
            <p:ph type="body" sz="quarter" idx="11"/>
          </p:nvPr>
        </p:nvSpPr>
        <p:spPr>
          <a:xfrm>
            <a:off x="521208" y="228600"/>
            <a:ext cx="11146536" cy="747897"/>
          </a:xfrm>
        </p:spPr>
        <p:txBody>
          <a:bodyPr vert="horz" wrap="square" lIns="0" tIns="0" rIns="0" bIns="0" rtlCol="0" anchor="t">
            <a:spAutoFit/>
          </a:bodyPr>
          <a:lstStyle>
            <a:lvl1pPr marL="0" indent="0">
              <a:buNone/>
              <a:defRPr lang="en-US" sz="5400" b="0" cap="none" spc="-100" dirty="0" smtClean="0">
                <a:ln w="3175">
                  <a:noFill/>
                </a:ln>
                <a:solidFill>
                  <a:schemeClr val="tx1">
                    <a:alpha val="99000"/>
                  </a:schemeClr>
                </a:solidFill>
                <a:effectLst/>
                <a:latin typeface="Segoe UI Light" pitchFamily="34" charset="0"/>
                <a:cs typeface="Arial" charset="0"/>
              </a:defRPr>
            </a:lvl1pPr>
          </a:lstStyle>
          <a:p>
            <a:pPr lvl="0">
              <a:spcBef>
                <a:spcPct val="0"/>
              </a:spcBef>
            </a:pPr>
            <a:r>
              <a:rPr lang="en-US" smtClean="0"/>
              <a:t>Click to edit Master text styles</a:t>
            </a:r>
          </a:p>
        </p:txBody>
      </p:sp>
      <p:sp>
        <p:nvSpPr>
          <p:cNvPr id="11"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5087852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558649"/>
          </a:xfrm>
          <a:prstGeom prst="rect">
            <a:avLst/>
          </a:prstGeom>
        </p:spPr>
        <p:txBody>
          <a:bodyPr/>
          <a:lstStyle>
            <a:lvl1pPr marL="457200" indent="-457200">
              <a:buFont typeface="Arial" panose="020B0604020202020204" pitchFamily="34" charset="0"/>
              <a:buChar char="•"/>
              <a:defRPr lang="en-US" sz="3137" kern="1200" dirty="0" smtClean="0">
                <a:solidFill>
                  <a:srgbClr val="0072C6"/>
                </a:solidFill>
                <a:latin typeface="Segoe UI Light"/>
                <a:ea typeface="Segoe UI" pitchFamily="34" charset="0"/>
                <a:cs typeface="Segoe UI" pitchFamily="34" charset="0"/>
              </a:defRPr>
            </a:lvl1pPr>
            <a:lvl2pPr marL="741362" marR="0" indent="-457200" algn="l" defTabSz="914363" rtl="0" eaLnBrk="1" fontAlgn="auto" latinLnBrk="0" hangingPunct="1">
              <a:lnSpc>
                <a:spcPct val="90000"/>
              </a:lnSpc>
              <a:spcBef>
                <a:spcPct val="20000"/>
              </a:spcBef>
              <a:spcAft>
                <a:spcPts val="0"/>
              </a:spcAft>
              <a:buClrTx/>
              <a:buSzPct val="90000"/>
              <a:buFont typeface="Arial" panose="020B0604020202020204" pitchFamily="34" charset="0"/>
              <a:buChar char="•"/>
              <a:tabLst/>
              <a:defRPr lang="en-US" sz="3137" kern="1200" dirty="0" smtClean="0">
                <a:solidFill>
                  <a:srgbClr val="0072C6"/>
                </a:solidFill>
                <a:latin typeface="Segoe UI Light"/>
                <a:ea typeface="Segoe UI" pitchFamily="34" charset="0"/>
                <a:cs typeface="Segoe UI" pitchFamily="34" charset="0"/>
              </a:defRPr>
            </a:lvl2pPr>
            <a:lvl3pPr marL="974725" indent="-457200">
              <a:buFont typeface="Arial" panose="020B0604020202020204" pitchFamily="34" charset="0"/>
              <a:buChar char="•"/>
              <a:tabLst/>
              <a:defRPr lang="en-US" sz="3137" kern="1200" dirty="0" smtClean="0">
                <a:solidFill>
                  <a:srgbClr val="0072C6"/>
                </a:solidFill>
                <a:latin typeface="Segoe UI Light"/>
                <a:ea typeface="Segoe UI" pitchFamily="34" charset="0"/>
                <a:cs typeface="Segoe UI" pitchFamily="34" charset="0"/>
              </a:defRPr>
            </a:lvl3pPr>
            <a:lvl4pPr marL="1198562" indent="-457200">
              <a:buFont typeface="Arial" panose="020B0604020202020204" pitchFamily="34" charset="0"/>
              <a:buChar char="•"/>
              <a:defRPr lang="en-US" sz="3137" kern="1200" dirty="0" smtClean="0">
                <a:solidFill>
                  <a:srgbClr val="0072C6"/>
                </a:solidFill>
                <a:latin typeface="Segoe UI Light"/>
                <a:ea typeface="Segoe UI" pitchFamily="34" charset="0"/>
                <a:cs typeface="Segoe UI" pitchFamily="34" charset="0"/>
              </a:defRPr>
            </a:lvl4pPr>
            <a:lvl5pPr marL="1371600" indent="-457200">
              <a:buFont typeface="Arial" panose="020B0604020202020204" pitchFamily="34" charset="0"/>
              <a:buChar char="•"/>
              <a:tabLst/>
              <a:defRPr lang="en-US" sz="3137" kern="1200" dirty="0">
                <a:solidFill>
                  <a:srgbClr val="0072C6"/>
                </a:solidFill>
                <a:latin typeface="Segoe UI Light"/>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solidFill>
                  <a:schemeClr val="tx1">
                    <a:alpha val="99000"/>
                  </a:schemeClr>
                </a:solidFill>
              </a:defRPr>
            </a:lvl1pPr>
          </a:lstStyle>
          <a:p>
            <a:r>
              <a:rPr lang="en-US" smtClean="0"/>
              <a:t>Click to edit Master title style</a:t>
            </a:r>
            <a:endParaRPr lang="en-US" dirty="0"/>
          </a:p>
        </p:txBody>
      </p:sp>
      <p:sp>
        <p:nvSpPr>
          <p:cNvPr id="6"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1544442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1"/>
          <p:cNvSpPr txBox="1">
            <a:spLocks/>
          </p:cNvSpPr>
          <p:nvPr userDrawn="1"/>
        </p:nvSpPr>
        <p:spPr>
          <a:xfrm>
            <a:off x="9644663" y="6257109"/>
            <a:ext cx="2212966" cy="332399"/>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1800" kern="1200" spc="-70" baseline="0" dirty="0">
                <a:solidFill>
                  <a:schemeClr val="tx1">
                    <a:alpha val="99000"/>
                  </a:schemeClr>
                </a:solidFill>
                <a:latin typeface="+mn-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fr-FR" sz="2400" dirty="0" smtClean="0"/>
              <a:t>#</a:t>
            </a:r>
            <a:r>
              <a:rPr lang="fr-FR" sz="2400" dirty="0" err="1" smtClean="0"/>
              <a:t>azurecamp</a:t>
            </a:r>
            <a:endParaRPr lang="fr-FR" sz="2400" dirty="0"/>
          </a:p>
        </p:txBody>
      </p:sp>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4" r:id="rId1"/>
    <p:sldLayoutId id="2147484128" r:id="rId2"/>
    <p:sldLayoutId id="2147484130" r:id="rId3"/>
    <p:sldLayoutId id="2147484112" r:id="rId4"/>
    <p:sldLayoutId id="2147484086" r:id="rId5"/>
    <p:sldLayoutId id="2147484131" r:id="rId6"/>
    <p:sldLayoutId id="2147484093" r:id="rId7"/>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solidFill>
            <a:schemeClr val="tx1">
              <a:alpha val="99000"/>
            </a:schemeClr>
          </a:soli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7" Type="http://schemas.microsoft.com/office/2007/relationships/hdphoto" Target="../media/hdphoto1.wdp"/><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fr-fr/documentation/services/app-service/api/"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azure.microsoft.com/fr-fr/documentation/services/app-service/logic/" TargetMode="External"/><Relationship Id="rId4" Type="http://schemas.openxmlformats.org/officeDocument/2006/relationships/hyperlink" Target="https://azure.microsoft.com/fr-fr/documentation/videos/azure-app-service-api-apps-with-scott-hunt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smtClean="0"/>
              <a:t>Microsoft Azure Camp</a:t>
            </a:r>
            <a:endParaRPr lang="fr-FR" dirty="0"/>
          </a:p>
        </p:txBody>
      </p:sp>
    </p:spTree>
    <p:extLst>
      <p:ext uri="{BB962C8B-B14F-4D97-AF65-F5344CB8AC3E}">
        <p14:creationId xmlns:p14="http://schemas.microsoft.com/office/powerpoint/2010/main" val="107133893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fr-FR"/>
          </a:p>
        </p:txBody>
      </p:sp>
    </p:spTree>
    <p:extLst>
      <p:ext uri="{BB962C8B-B14F-4D97-AF65-F5344CB8AC3E}">
        <p14:creationId xmlns:p14="http://schemas.microsoft.com/office/powerpoint/2010/main" val="3661544898"/>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2735825"/>
            <a:ext cx="6688370" cy="1013200"/>
          </a:xfrm>
        </p:spPr>
        <p:txBody>
          <a:bodyPr/>
          <a:lstStyle/>
          <a:p>
            <a:r>
              <a:rPr lang="fr-FR" dirty="0" smtClean="0"/>
              <a:t>Azure App Service</a:t>
            </a:r>
            <a:br>
              <a:rPr lang="fr-FR" dirty="0" smtClean="0"/>
            </a:br>
            <a:r>
              <a:rPr lang="fr-FR" dirty="0" smtClean="0"/>
              <a:t>API &amp; </a:t>
            </a:r>
            <a:r>
              <a:rPr lang="fr-FR" dirty="0" err="1" smtClean="0"/>
              <a:t>Logic</a:t>
            </a:r>
            <a:r>
              <a:rPr lang="fr-FR" dirty="0" smtClean="0"/>
              <a:t> Apps</a:t>
            </a:r>
            <a:endParaRPr lang="fr-FR" dirty="0"/>
          </a:p>
        </p:txBody>
      </p:sp>
      <p:sp>
        <p:nvSpPr>
          <p:cNvPr id="6" name="Text Placeholder 8"/>
          <p:cNvSpPr>
            <a:spLocks noGrp="1"/>
          </p:cNvSpPr>
          <p:nvPr>
            <p:ph type="body" sz="quarter" idx="11"/>
          </p:nvPr>
        </p:nvSpPr>
        <p:spPr>
          <a:xfrm>
            <a:off x="520700" y="4957763"/>
            <a:ext cx="3243263" cy="249237"/>
          </a:xfrm>
        </p:spPr>
        <p:txBody>
          <a:bodyPr/>
          <a:lstStyle/>
          <a:p>
            <a:r>
              <a:rPr lang="fr-FR" dirty="0" smtClean="0"/>
              <a:t>Benjamin Talmard</a:t>
            </a:r>
          </a:p>
          <a:p>
            <a:r>
              <a:rPr lang="fr-FR" dirty="0" smtClean="0"/>
              <a:t>Microsoft </a:t>
            </a:r>
            <a:r>
              <a:rPr lang="fr-FR" dirty="0" err="1" smtClean="0"/>
              <a:t>Technical</a:t>
            </a:r>
            <a:r>
              <a:rPr lang="fr-FR" dirty="0" smtClean="0"/>
              <a:t> </a:t>
            </a:r>
            <a:r>
              <a:rPr lang="fr-FR" dirty="0" err="1" smtClean="0"/>
              <a:t>Evangelist</a:t>
            </a:r>
            <a:endParaRPr lang="fr-FR" dirty="0" smtClean="0"/>
          </a:p>
          <a:p>
            <a:r>
              <a:rPr lang="fr-FR" dirty="0" smtClean="0"/>
              <a:t>Microsoft France</a:t>
            </a:r>
          </a:p>
          <a:p>
            <a:r>
              <a:rPr lang="fr-FR" dirty="0" smtClean="0"/>
              <a:t>@</a:t>
            </a:r>
            <a:r>
              <a:rPr lang="fr-FR" dirty="0" err="1" smtClean="0"/>
              <a:t>Benjiiim</a:t>
            </a:r>
            <a:endParaRPr lang="fr-FR" dirty="0" smtClean="0"/>
          </a:p>
        </p:txBody>
      </p:sp>
      <p:sp>
        <p:nvSpPr>
          <p:cNvPr id="3" name="Text Placeholder 2"/>
          <p:cNvSpPr>
            <a:spLocks noGrp="1"/>
          </p:cNvSpPr>
          <p:nvPr>
            <p:ph type="body" sz="quarter" idx="12"/>
          </p:nvPr>
        </p:nvSpPr>
        <p:spPr/>
        <p:txBody>
          <a:bodyPr/>
          <a:lstStyle/>
          <a:p>
            <a:endParaRPr lang="fr-FR"/>
          </a:p>
        </p:txBody>
      </p:sp>
    </p:spTree>
    <p:extLst>
      <p:ext uri="{BB962C8B-B14F-4D97-AF65-F5344CB8AC3E}">
        <p14:creationId xmlns:p14="http://schemas.microsoft.com/office/powerpoint/2010/main" val="1967299431"/>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3474719" y="2102655"/>
            <a:ext cx="8053252" cy="3877985"/>
          </a:xfrm>
        </p:spPr>
        <p:txBody>
          <a:bodyPr/>
          <a:lstStyle/>
          <a:p>
            <a:pPr marL="0" indent="3175">
              <a:spcBef>
                <a:spcPts val="1800"/>
              </a:spcBef>
            </a:pPr>
            <a:r>
              <a:rPr lang="fr-FR" sz="4000" dirty="0" smtClean="0"/>
              <a:t>Azure App Service</a:t>
            </a:r>
            <a:endParaRPr lang="fr-FR" sz="4000" dirty="0" smtClean="0"/>
          </a:p>
          <a:p>
            <a:pPr marL="0" indent="3175">
              <a:spcBef>
                <a:spcPts val="1800"/>
              </a:spcBef>
            </a:pPr>
            <a:r>
              <a:rPr lang="fr-FR" sz="4000" dirty="0" smtClean="0"/>
              <a:t>API App</a:t>
            </a:r>
            <a:endParaRPr lang="fr-FR" sz="4000" dirty="0" smtClean="0"/>
          </a:p>
          <a:p>
            <a:pPr marL="0" indent="3175">
              <a:spcBef>
                <a:spcPts val="1800"/>
              </a:spcBef>
            </a:pPr>
            <a:r>
              <a:rPr lang="fr-FR" sz="4000" dirty="0" smtClean="0"/>
              <a:t>Démo</a:t>
            </a:r>
            <a:endParaRPr lang="fr-FR" sz="4000" dirty="0" smtClean="0"/>
          </a:p>
          <a:p>
            <a:pPr marL="0" indent="3175">
              <a:spcBef>
                <a:spcPts val="1800"/>
              </a:spcBef>
            </a:pPr>
            <a:r>
              <a:rPr lang="fr-FR" sz="4000" dirty="0" err="1" smtClean="0"/>
              <a:t>Logic</a:t>
            </a:r>
            <a:r>
              <a:rPr lang="fr-FR" sz="4000" dirty="0" smtClean="0"/>
              <a:t> App</a:t>
            </a:r>
          </a:p>
          <a:p>
            <a:pPr marL="0" indent="3175">
              <a:spcBef>
                <a:spcPts val="1800"/>
              </a:spcBef>
            </a:pPr>
            <a:r>
              <a:rPr lang="fr-FR" sz="4000" dirty="0" smtClean="0"/>
              <a:t>Démo</a:t>
            </a:r>
            <a:endParaRPr lang="fr-FR" sz="4000" dirty="0"/>
          </a:p>
        </p:txBody>
      </p:sp>
      <p:sp>
        <p:nvSpPr>
          <p:cNvPr id="5" name="Text Placeholder 4"/>
          <p:cNvSpPr>
            <a:spLocks noGrp="1"/>
          </p:cNvSpPr>
          <p:nvPr>
            <p:ph type="body" sz="quarter" idx="11"/>
          </p:nvPr>
        </p:nvSpPr>
        <p:spPr/>
        <p:txBody>
          <a:bodyPr/>
          <a:lstStyle/>
          <a:p>
            <a:r>
              <a:rPr lang="fr-FR" dirty="0" smtClean="0"/>
              <a:t>Au programme</a:t>
            </a:r>
            <a:endParaRPr lang="fr-FR" dirty="0"/>
          </a:p>
        </p:txBody>
      </p:sp>
    </p:spTree>
    <p:extLst>
      <p:ext uri="{BB962C8B-B14F-4D97-AF65-F5344CB8AC3E}">
        <p14:creationId xmlns:p14="http://schemas.microsoft.com/office/powerpoint/2010/main" val="119182411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Azure App Service</a:t>
            </a:r>
            <a:endParaRPr lang="fr-FR" dirty="0"/>
          </a:p>
        </p:txBody>
      </p:sp>
      <p:grpSp>
        <p:nvGrpSpPr>
          <p:cNvPr id="5" name="Group 4"/>
          <p:cNvGrpSpPr/>
          <p:nvPr/>
        </p:nvGrpSpPr>
        <p:grpSpPr>
          <a:xfrm>
            <a:off x="2027237" y="1769070"/>
            <a:ext cx="8351054" cy="4392488"/>
            <a:chOff x="2150683" y="1769070"/>
            <a:chExt cx="8351054" cy="4392488"/>
          </a:xfrm>
        </p:grpSpPr>
        <p:grpSp>
          <p:nvGrpSpPr>
            <p:cNvPr id="6" name="Group 5"/>
            <p:cNvGrpSpPr/>
            <p:nvPr/>
          </p:nvGrpSpPr>
          <p:grpSpPr>
            <a:xfrm>
              <a:off x="2150683" y="2159630"/>
              <a:ext cx="2929173" cy="1435760"/>
              <a:chOff x="5648241" y="1339128"/>
              <a:chExt cx="2929173" cy="1435760"/>
            </a:xfrm>
          </p:grpSpPr>
          <p:sp>
            <p:nvSpPr>
              <p:cNvPr id="23" name="TextBox 22"/>
              <p:cNvSpPr txBox="1"/>
              <p:nvPr/>
            </p:nvSpPr>
            <p:spPr>
              <a:xfrm>
                <a:off x="5648241" y="2147024"/>
                <a:ext cx="2929173"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Web Apps</a:t>
                </a:r>
              </a:p>
            </p:txBody>
          </p:sp>
          <p:pic>
            <p:nvPicPr>
              <p:cNvPr id="24" name="Picture 23"/>
              <p:cNvPicPr>
                <a:picLocks noChangeAspect="1"/>
              </p:cNvPicPr>
              <p:nvPr/>
            </p:nvPicPr>
            <p:blipFill>
              <a:blip r:embed="rId3">
                <a:duotone>
                  <a:prstClr val="black"/>
                  <a:srgbClr val="000000">
                    <a:tint val="45000"/>
                    <a:satMod val="400000"/>
                  </a:srgbClr>
                </a:duotone>
                <a:lum bright="-40000" contrast="-40000"/>
              </a:blip>
              <a:stretch>
                <a:fillRect/>
              </a:stretch>
            </p:blipFill>
            <p:spPr>
              <a:xfrm>
                <a:off x="6781285" y="1339128"/>
                <a:ext cx="724282" cy="707395"/>
              </a:xfrm>
              <a:prstGeom prst="rect">
                <a:avLst/>
              </a:prstGeom>
            </p:spPr>
          </p:pic>
        </p:grpSp>
        <p:grpSp>
          <p:nvGrpSpPr>
            <p:cNvPr id="7" name="Group 6"/>
            <p:cNvGrpSpPr/>
            <p:nvPr/>
          </p:nvGrpSpPr>
          <p:grpSpPr>
            <a:xfrm>
              <a:off x="7866592" y="2111799"/>
              <a:ext cx="2635145" cy="1483591"/>
              <a:chOff x="7866592" y="1878244"/>
              <a:chExt cx="2635145" cy="1483591"/>
            </a:xfrm>
          </p:grpSpPr>
          <p:sp>
            <p:nvSpPr>
              <p:cNvPr id="21" name="TextBox 20"/>
              <p:cNvSpPr txBox="1"/>
              <p:nvPr/>
            </p:nvSpPr>
            <p:spPr>
              <a:xfrm>
                <a:off x="7866592" y="2733971"/>
                <a:ext cx="2635145"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Mobile Apps</a:t>
                </a:r>
              </a:p>
            </p:txBody>
          </p:sp>
          <p:pic>
            <p:nvPicPr>
              <p:cNvPr id="22" name="Picture 21"/>
              <p:cNvPicPr>
                <a:picLocks noChangeAspect="1"/>
              </p:cNvPicPr>
              <p:nvPr/>
            </p:nvPicPr>
            <p:blipFill>
              <a:blip r:embed="rId4">
                <a:duotone>
                  <a:prstClr val="black"/>
                  <a:srgbClr val="000000">
                    <a:tint val="45000"/>
                    <a:satMod val="400000"/>
                  </a:srgbClr>
                </a:duotone>
                <a:lum bright="-40000" contrast="-40000"/>
              </a:blip>
              <a:stretch>
                <a:fillRect/>
              </a:stretch>
            </p:blipFill>
            <p:spPr>
              <a:xfrm>
                <a:off x="8857941" y="1878244"/>
                <a:ext cx="556237" cy="798699"/>
              </a:xfrm>
              <a:prstGeom prst="rect">
                <a:avLst/>
              </a:prstGeom>
            </p:spPr>
          </p:pic>
        </p:grpSp>
        <p:cxnSp>
          <p:nvCxnSpPr>
            <p:cNvPr id="8" name="Straight Connector 7"/>
            <p:cNvCxnSpPr/>
            <p:nvPr/>
          </p:nvCxnSpPr>
          <p:spPr>
            <a:xfrm>
              <a:off x="7805007" y="1769070"/>
              <a:ext cx="0" cy="2159218"/>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42408" y="3928288"/>
              <a:ext cx="8259328"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5064395" y="2161482"/>
              <a:ext cx="2635145" cy="1428061"/>
              <a:chOff x="5839825" y="1775527"/>
              <a:chExt cx="2635145" cy="1428061"/>
            </a:xfrm>
          </p:grpSpPr>
          <p:pic>
            <p:nvPicPr>
              <p:cNvPr id="19" name="Picture 18"/>
              <p:cNvPicPr>
                <a:picLocks noChangeAspect="1"/>
              </p:cNvPicPr>
              <p:nvPr/>
            </p:nvPicPr>
            <p:blipFill>
              <a:blip r:embed="rId5">
                <a:duotone>
                  <a:prstClr val="black"/>
                  <a:srgbClr val="000000">
                    <a:tint val="45000"/>
                    <a:satMod val="400000"/>
                  </a:srgbClr>
                </a:duotone>
                <a:lum bright="-40000" contrast="-40000"/>
              </a:blip>
              <a:stretch>
                <a:fillRect/>
              </a:stretch>
            </p:blipFill>
            <p:spPr>
              <a:xfrm>
                <a:off x="6822364" y="1775527"/>
                <a:ext cx="727774" cy="726962"/>
              </a:xfrm>
              <a:prstGeom prst="rect">
                <a:avLst/>
              </a:prstGeom>
            </p:spPr>
          </p:pic>
          <p:sp>
            <p:nvSpPr>
              <p:cNvPr id="20" name="TextBox 19"/>
              <p:cNvSpPr txBox="1"/>
              <p:nvPr/>
            </p:nvSpPr>
            <p:spPr>
              <a:xfrm>
                <a:off x="5839825" y="2575724"/>
                <a:ext cx="2635145"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LOGIC Apps</a:t>
                </a:r>
              </a:p>
            </p:txBody>
          </p:sp>
        </p:grpSp>
        <p:cxnSp>
          <p:nvCxnSpPr>
            <p:cNvPr id="11" name="Straight Connector 10"/>
            <p:cNvCxnSpPr/>
            <p:nvPr/>
          </p:nvCxnSpPr>
          <p:spPr>
            <a:xfrm>
              <a:off x="4985608" y="1769070"/>
              <a:ext cx="0" cy="2159218"/>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242408" y="1769070"/>
              <a:ext cx="0" cy="4392488"/>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3" name="Group 12"/>
            <p:cNvGrpSpPr/>
            <p:nvPr/>
          </p:nvGrpSpPr>
          <p:grpSpPr>
            <a:xfrm>
              <a:off x="5054499" y="4612401"/>
              <a:ext cx="2635145" cy="1406360"/>
              <a:chOff x="8728103" y="4231511"/>
              <a:chExt cx="2635145" cy="1406360"/>
            </a:xfrm>
          </p:grpSpPr>
          <p:pic>
            <p:nvPicPr>
              <p:cNvPr id="17" name="Picture 16"/>
              <p:cNvPicPr>
                <a:picLocks noChangeAspect="1"/>
              </p:cNvPicPr>
              <p:nvPr/>
            </p:nvPicPr>
            <p:blipFill>
              <a:blip r:embed="rId6" cstate="print">
                <a:duotone>
                  <a:prstClr val="black"/>
                  <a:srgbClr val="000000">
                    <a:tint val="45000"/>
                    <a:satMod val="400000"/>
                  </a:srgbClr>
                </a:duotone>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704157" y="4231511"/>
                <a:ext cx="683036" cy="683036"/>
              </a:xfrm>
              <a:prstGeom prst="flowChartOffpageConnector">
                <a:avLst/>
              </a:prstGeom>
              <a:noFill/>
            </p:spPr>
          </p:pic>
          <p:sp>
            <p:nvSpPr>
              <p:cNvPr id="18" name="TextBox 17"/>
              <p:cNvSpPr txBox="1"/>
              <p:nvPr/>
            </p:nvSpPr>
            <p:spPr>
              <a:xfrm>
                <a:off x="8728103" y="5010007"/>
                <a:ext cx="2635145" cy="627864"/>
              </a:xfrm>
              <a:prstGeom prst="rect">
                <a:avLst/>
              </a:prstGeom>
              <a:noFill/>
            </p:spPr>
            <p:txBody>
              <a:bodyPr wrap="square" lIns="182880" tIns="146304" rIns="182880" bIns="146304" rtlCol="0">
                <a:spAutoFit/>
              </a:bodyPr>
              <a:lstStyle>
                <a:defPPr>
                  <a:defRPr lang="en-US"/>
                </a:defPPr>
                <a:lvl1pPr algn="ctr">
                  <a:lnSpc>
                    <a:spcPct val="90000"/>
                  </a:lnSpc>
                  <a:spcAft>
                    <a:spcPts val="600"/>
                  </a:spcAft>
                  <a:defRPr>
                    <a:gradFill>
                      <a:gsLst>
                        <a:gs pos="0">
                          <a:schemeClr val="tx1"/>
                        </a:gs>
                        <a:gs pos="100000">
                          <a:schemeClr val="tx1"/>
                        </a:gs>
                      </a:gsLst>
                      <a:lin ang="5400000" scaled="1"/>
                    </a:gradFill>
                    <a:cs typeface="Segoe UI Semibold" panose="020B0702040204020203" pitchFamily="34" charset="0"/>
                  </a:defRPr>
                </a:lvl1pPr>
              </a:lstStyle>
              <a:p>
                <a:r>
                  <a:rPr lang="en-US" sz="2400" dirty="0">
                    <a:solidFill>
                      <a:schemeClr val="tx1"/>
                    </a:solidFill>
                    <a:latin typeface="Segoe UI Light"/>
                    <a:cs typeface="+mn-cs"/>
                  </a:rPr>
                  <a:t>API Apps</a:t>
                </a:r>
              </a:p>
            </p:txBody>
          </p:sp>
        </p:grpSp>
        <p:cxnSp>
          <p:nvCxnSpPr>
            <p:cNvPr id="14" name="Straight Connector 13"/>
            <p:cNvCxnSpPr/>
            <p:nvPr/>
          </p:nvCxnSpPr>
          <p:spPr>
            <a:xfrm>
              <a:off x="10501736" y="1769070"/>
              <a:ext cx="0" cy="4392488"/>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242408" y="1769070"/>
              <a:ext cx="8259328"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42408" y="6161558"/>
              <a:ext cx="8259328" cy="0"/>
            </a:xfrm>
            <a:prstGeom prst="line">
              <a:avLst/>
            </a:prstGeom>
            <a:ln>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85192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App Service API Apps</a:t>
            </a:r>
            <a:endParaRPr lang="fr-FR" dirty="0"/>
          </a:p>
        </p:txBody>
      </p:sp>
      <p:sp>
        <p:nvSpPr>
          <p:cNvPr id="6" name="Text Placeholder 5"/>
          <p:cNvSpPr>
            <a:spLocks noGrp="1"/>
          </p:cNvSpPr>
          <p:nvPr>
            <p:ph type="body" sz="quarter" idx="10"/>
          </p:nvPr>
        </p:nvSpPr>
        <p:spPr>
          <a:xfrm>
            <a:off x="2883243" y="1810266"/>
            <a:ext cx="8784882" cy="4124784"/>
          </a:xfrm>
        </p:spPr>
        <p:txBody>
          <a:bodyPr/>
          <a:lstStyle/>
          <a:p>
            <a:pPr>
              <a:lnSpc>
                <a:spcPct val="125000"/>
              </a:lnSpc>
            </a:pPr>
            <a:r>
              <a:rPr lang="fr-FR" sz="3200" dirty="0"/>
              <a:t>Même fonctionnalités que les Web Apps</a:t>
            </a:r>
          </a:p>
          <a:p>
            <a:pPr>
              <a:lnSpc>
                <a:spcPct val="125000"/>
              </a:lnSpc>
            </a:pPr>
            <a:r>
              <a:rPr lang="fr-FR" sz="3200" dirty="0" err="1"/>
              <a:t>Metadata</a:t>
            </a:r>
            <a:r>
              <a:rPr lang="fr-FR" sz="3200" dirty="0"/>
              <a:t> </a:t>
            </a:r>
            <a:r>
              <a:rPr lang="fr-FR" sz="3200" dirty="0" err="1"/>
              <a:t>Swagger</a:t>
            </a:r>
            <a:r>
              <a:rPr lang="fr-FR" sz="3200" dirty="0"/>
              <a:t> pour définition API</a:t>
            </a:r>
          </a:p>
          <a:p>
            <a:pPr>
              <a:lnSpc>
                <a:spcPct val="125000"/>
              </a:lnSpc>
            </a:pPr>
            <a:r>
              <a:rPr lang="fr-FR" sz="3200" dirty="0"/>
              <a:t>Génération de SDKs clients pour plusieurs langages</a:t>
            </a:r>
          </a:p>
          <a:p>
            <a:pPr>
              <a:lnSpc>
                <a:spcPct val="125000"/>
              </a:lnSpc>
            </a:pPr>
            <a:r>
              <a:rPr lang="fr-FR" sz="3200" dirty="0"/>
              <a:t>Gestion d’accès simplifiée (Gateway)</a:t>
            </a:r>
          </a:p>
          <a:p>
            <a:pPr>
              <a:lnSpc>
                <a:spcPct val="125000"/>
              </a:lnSpc>
            </a:pPr>
            <a:r>
              <a:rPr lang="fr-FR" sz="3200" dirty="0"/>
              <a:t>Plusieurs dizaines de connecteurs (</a:t>
            </a:r>
            <a:r>
              <a:rPr lang="fr-FR" sz="3200" dirty="0" err="1"/>
              <a:t>SaaS</a:t>
            </a:r>
            <a:r>
              <a:rPr lang="fr-FR" sz="3200" dirty="0"/>
              <a:t> &amp; BizTalk)</a:t>
            </a:r>
          </a:p>
          <a:p>
            <a:pPr>
              <a:lnSpc>
                <a:spcPct val="125000"/>
              </a:lnSpc>
            </a:pPr>
            <a:r>
              <a:rPr lang="fr-FR" sz="3200" dirty="0"/>
              <a:t>A venir : Marketplace privée et </a:t>
            </a:r>
            <a:r>
              <a:rPr lang="fr-FR" sz="3200" dirty="0" smtClean="0"/>
              <a:t>publique</a:t>
            </a:r>
            <a:endParaRPr lang="fr-FR" sz="3200" dirty="0"/>
          </a:p>
        </p:txBody>
      </p:sp>
      <p:sp>
        <p:nvSpPr>
          <p:cNvPr id="3" name="Text Placeholder 2"/>
          <p:cNvSpPr txBox="1">
            <a:spLocks/>
          </p:cNvSpPr>
          <p:nvPr/>
        </p:nvSpPr>
        <p:spPr>
          <a:xfrm>
            <a:off x="3553941" y="1193006"/>
            <a:ext cx="8528522" cy="4895329"/>
          </a:xfrm>
          <a:prstGeom prst="rect">
            <a:avLst/>
          </a:prstGeom>
        </p:spPr>
        <p:txBody>
          <a:bodyPr anchor="ctr"/>
          <a:lst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solidFill>
                  <a:schemeClr val="tx1">
                    <a:alpha val="99000"/>
                  </a:schemeClr>
                </a:soli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solidFill>
                  <a:schemeClr val="tx1">
                    <a:alpha val="99000"/>
                  </a:schemeClr>
                </a:soli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solidFill>
                  <a:schemeClr val="tx1">
                    <a:alpha val="99000"/>
                  </a:schemeClr>
                </a:soli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solidFill>
                  <a:schemeClr val="tx1">
                    <a:alpha val="99000"/>
                  </a:schemeClr>
                </a:soli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solidFill>
                  <a:schemeClr val="tx1">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5000"/>
              </a:lnSpc>
            </a:pPr>
            <a:endParaRPr lang="fr-FR" sz="2800" dirty="0" smtClean="0"/>
          </a:p>
        </p:txBody>
      </p:sp>
      <p:pic>
        <p:nvPicPr>
          <p:cNvPr id="5" name="Picture 4"/>
          <p:cNvPicPr>
            <a:picLocks noChangeAspect="1"/>
          </p:cNvPicPr>
          <p:nvPr/>
        </p:nvPicPr>
        <p:blipFill>
          <a:blip r:embed="rId3" cstate="print">
            <a:duotone>
              <a:prstClr val="black"/>
              <a:srgbClr val="000000">
                <a:tint val="45000"/>
                <a:satMod val="400000"/>
              </a:srgb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01613" y="2921198"/>
            <a:ext cx="2195204" cy="2195204"/>
          </a:xfrm>
          <a:prstGeom prst="flowChartOffpageConnector">
            <a:avLst/>
          </a:prstGeom>
          <a:noFill/>
        </p:spPr>
      </p:pic>
    </p:spTree>
    <p:extLst>
      <p:ext uri="{BB962C8B-B14F-4D97-AF65-F5344CB8AC3E}">
        <p14:creationId xmlns:p14="http://schemas.microsoft.com/office/powerpoint/2010/main" val="3813614360"/>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App Service API Apps</a:t>
            </a:r>
            <a:endParaRPr lang="fr-FR" dirty="0"/>
          </a:p>
        </p:txBody>
      </p:sp>
    </p:spTree>
    <p:extLst>
      <p:ext uri="{BB962C8B-B14F-4D97-AF65-F5344CB8AC3E}">
        <p14:creationId xmlns:p14="http://schemas.microsoft.com/office/powerpoint/2010/main" val="2222446257"/>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smtClean="0"/>
              <a:t>App Service </a:t>
            </a:r>
            <a:r>
              <a:rPr lang="fr-FR" dirty="0" err="1" smtClean="0"/>
              <a:t>Logic</a:t>
            </a:r>
            <a:r>
              <a:rPr lang="fr-FR" dirty="0" smtClean="0"/>
              <a:t> Apps</a:t>
            </a:r>
            <a:endParaRPr lang="fr-FR" dirty="0"/>
          </a:p>
        </p:txBody>
      </p:sp>
      <p:sp>
        <p:nvSpPr>
          <p:cNvPr id="4" name="Text Placeholder 3"/>
          <p:cNvSpPr>
            <a:spLocks noGrp="1"/>
          </p:cNvSpPr>
          <p:nvPr>
            <p:ph type="body" sz="quarter" idx="10"/>
          </p:nvPr>
        </p:nvSpPr>
        <p:spPr>
          <a:xfrm>
            <a:off x="3015049" y="1447799"/>
            <a:ext cx="8958648" cy="4740337"/>
          </a:xfrm>
        </p:spPr>
        <p:txBody>
          <a:bodyPr/>
          <a:lstStyle/>
          <a:p>
            <a:pPr>
              <a:lnSpc>
                <a:spcPct val="125000"/>
              </a:lnSpc>
            </a:pPr>
            <a:r>
              <a:rPr lang="fr-FR" sz="3200" dirty="0"/>
              <a:t>Processus métiers longs, avec conservation de l’état</a:t>
            </a:r>
          </a:p>
          <a:p>
            <a:pPr>
              <a:lnSpc>
                <a:spcPct val="125000"/>
              </a:lnSpc>
            </a:pPr>
            <a:r>
              <a:rPr lang="fr-FR" sz="3200" dirty="0"/>
              <a:t>Définition via .</a:t>
            </a:r>
            <a:r>
              <a:rPr lang="fr-FR" sz="3200" dirty="0" err="1"/>
              <a:t>json</a:t>
            </a:r>
            <a:r>
              <a:rPr lang="fr-FR" sz="3200" dirty="0"/>
              <a:t> grâce au designer graphique</a:t>
            </a:r>
          </a:p>
          <a:p>
            <a:pPr>
              <a:lnSpc>
                <a:spcPct val="125000"/>
              </a:lnSpc>
            </a:pPr>
            <a:r>
              <a:rPr lang="fr-FR" sz="3200" dirty="0"/>
              <a:t>Notions de déclencheurs et d’actions</a:t>
            </a:r>
          </a:p>
          <a:p>
            <a:pPr>
              <a:lnSpc>
                <a:spcPct val="125000"/>
              </a:lnSpc>
            </a:pPr>
            <a:r>
              <a:rPr lang="fr-FR" sz="3200" dirty="0"/>
              <a:t>Passage des paramètres d’actions en actions</a:t>
            </a:r>
          </a:p>
          <a:p>
            <a:pPr>
              <a:lnSpc>
                <a:spcPct val="125000"/>
              </a:lnSpc>
            </a:pPr>
            <a:r>
              <a:rPr lang="fr-FR" sz="3200" dirty="0"/>
              <a:t>Monitoring sur l’exécution de chaque étape</a:t>
            </a:r>
          </a:p>
          <a:p>
            <a:pPr>
              <a:lnSpc>
                <a:spcPct val="125000"/>
              </a:lnSpc>
            </a:pPr>
            <a:r>
              <a:rPr lang="fr-FR" sz="3200" dirty="0"/>
              <a:t>Plusieurs dizaines de modèles </a:t>
            </a:r>
            <a:r>
              <a:rPr lang="fr-FR" sz="3200" dirty="0" smtClean="0"/>
              <a:t>existants</a:t>
            </a:r>
            <a:endParaRPr lang="fr-FR" sz="3200" dirty="0"/>
          </a:p>
        </p:txBody>
      </p:sp>
      <p:pic>
        <p:nvPicPr>
          <p:cNvPr id="5" name="Picture 4"/>
          <p:cNvPicPr>
            <a:picLocks noChangeAspect="1"/>
          </p:cNvPicPr>
          <p:nvPr/>
        </p:nvPicPr>
        <p:blipFill>
          <a:blip r:embed="rId3">
            <a:duotone>
              <a:prstClr val="black"/>
              <a:srgbClr val="000000">
                <a:tint val="45000"/>
                <a:satMod val="400000"/>
              </a:srgbClr>
            </a:duotone>
            <a:lum bright="-40000" contrast="-40000"/>
          </a:blip>
          <a:stretch>
            <a:fillRect/>
          </a:stretch>
        </p:blipFill>
        <p:spPr>
          <a:xfrm>
            <a:off x="745629" y="3065214"/>
            <a:ext cx="2097454" cy="2095114"/>
          </a:xfrm>
          <a:prstGeom prst="rect">
            <a:avLst/>
          </a:prstGeom>
        </p:spPr>
      </p:pic>
    </p:spTree>
    <p:extLst>
      <p:ext uri="{BB962C8B-B14F-4D97-AF65-F5344CB8AC3E}">
        <p14:creationId xmlns:p14="http://schemas.microsoft.com/office/powerpoint/2010/main" val="254013257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smtClean="0"/>
              <a:t>App Service </a:t>
            </a:r>
            <a:r>
              <a:rPr lang="fr-FR" dirty="0" err="1" smtClean="0"/>
              <a:t>Logic</a:t>
            </a:r>
            <a:r>
              <a:rPr lang="fr-FR" dirty="0" smtClean="0"/>
              <a:t> Apps</a:t>
            </a:r>
            <a:endParaRPr lang="fr-FR" dirty="0"/>
          </a:p>
        </p:txBody>
      </p:sp>
    </p:spTree>
    <p:extLst>
      <p:ext uri="{BB962C8B-B14F-4D97-AF65-F5344CB8AC3E}">
        <p14:creationId xmlns:p14="http://schemas.microsoft.com/office/powerpoint/2010/main" val="4148459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Ressources</a:t>
            </a:r>
            <a:endParaRPr lang="fr-FR" dirty="0"/>
          </a:p>
        </p:txBody>
      </p:sp>
      <p:sp>
        <p:nvSpPr>
          <p:cNvPr id="3" name="Text Placeholder 2"/>
          <p:cNvSpPr>
            <a:spLocks noGrp="1"/>
          </p:cNvSpPr>
          <p:nvPr>
            <p:ph type="body" sz="quarter" idx="10"/>
          </p:nvPr>
        </p:nvSpPr>
        <p:spPr>
          <a:xfrm>
            <a:off x="519112" y="1447799"/>
            <a:ext cx="11149013" cy="4634474"/>
          </a:xfrm>
        </p:spPr>
        <p:txBody>
          <a:bodyPr/>
          <a:lstStyle/>
          <a:p>
            <a:r>
              <a:rPr lang="fr-FR" dirty="0" smtClean="0"/>
              <a:t>Documentation API Apps </a:t>
            </a:r>
            <a:r>
              <a:rPr lang="fr-FR" dirty="0"/>
              <a:t>: </a:t>
            </a:r>
            <a:r>
              <a:rPr lang="fr-FR" dirty="0">
                <a:hlinkClick r:id="rId3"/>
              </a:rPr>
              <a:t>https://azure.microsoft.com/fr-fr/documentation/services/app-service/api</a:t>
            </a:r>
            <a:r>
              <a:rPr lang="fr-FR" dirty="0" smtClean="0">
                <a:hlinkClick r:id="rId3"/>
              </a:rPr>
              <a:t>/</a:t>
            </a:r>
            <a:endParaRPr lang="fr-FR" dirty="0" smtClean="0"/>
          </a:p>
          <a:p>
            <a:r>
              <a:rPr lang="fr-FR" dirty="0" smtClean="0"/>
              <a:t>Présentation vidéo API Apps </a:t>
            </a:r>
            <a:r>
              <a:rPr lang="fr-FR" dirty="0"/>
              <a:t>(anglais) : </a:t>
            </a:r>
            <a:r>
              <a:rPr lang="fr-FR" dirty="0">
                <a:hlinkClick r:id="rId4"/>
              </a:rPr>
              <a:t>https://azure.microsoft.com/fr-fr/documentation/videos/azure-app-service-api-apps-with-scott-hunter</a:t>
            </a:r>
            <a:r>
              <a:rPr lang="fr-FR" dirty="0" smtClean="0">
                <a:hlinkClick r:id="rId4"/>
              </a:rPr>
              <a:t>/</a:t>
            </a:r>
            <a:endParaRPr lang="fr-FR" dirty="0" smtClean="0"/>
          </a:p>
          <a:p>
            <a:r>
              <a:rPr lang="fr-FR" dirty="0" smtClean="0"/>
              <a:t>Documentation </a:t>
            </a:r>
            <a:r>
              <a:rPr lang="fr-FR" dirty="0" err="1" smtClean="0"/>
              <a:t>Logic</a:t>
            </a:r>
            <a:r>
              <a:rPr lang="fr-FR" dirty="0"/>
              <a:t> Apps : </a:t>
            </a:r>
            <a:r>
              <a:rPr lang="fr-FR" dirty="0">
                <a:hlinkClick r:id="rId5"/>
              </a:rPr>
              <a:t>https://azure.microsoft.com/fr-fr/documentation/services/app-service/logic</a:t>
            </a:r>
            <a:r>
              <a:rPr lang="fr-FR" dirty="0" smtClean="0">
                <a:hlinkClick r:id="rId5"/>
              </a:rPr>
              <a:t>/</a:t>
            </a:r>
            <a:endParaRPr lang="fr-FR" dirty="0" smtClean="0"/>
          </a:p>
          <a:p>
            <a:r>
              <a:rPr lang="fr-FR" dirty="0" smtClean="0"/>
              <a:t>Présentation vidéo </a:t>
            </a:r>
            <a:r>
              <a:rPr lang="fr-FR" dirty="0" err="1" smtClean="0"/>
              <a:t>Logic</a:t>
            </a:r>
            <a:r>
              <a:rPr lang="fr-FR" dirty="0" smtClean="0"/>
              <a:t> Apps </a:t>
            </a:r>
            <a:r>
              <a:rPr lang="fr-FR" dirty="0"/>
              <a:t>(anglais) : </a:t>
            </a:r>
            <a:r>
              <a:rPr lang="fr-FR" dirty="0">
                <a:hlinkClick r:id="rId5"/>
              </a:rPr>
              <a:t>https://azure.microsoft.com/fr-fr/documentation/services/app-service/logic</a:t>
            </a:r>
            <a:r>
              <a:rPr lang="fr-FR" dirty="0" smtClean="0">
                <a:hlinkClick r:id="rId5"/>
              </a:rPr>
              <a:t>/</a:t>
            </a:r>
            <a:endParaRPr lang="fr-FR" dirty="0" smtClean="0"/>
          </a:p>
        </p:txBody>
      </p:sp>
    </p:spTree>
    <p:extLst>
      <p:ext uri="{BB962C8B-B14F-4D97-AF65-F5344CB8AC3E}">
        <p14:creationId xmlns:p14="http://schemas.microsoft.com/office/powerpoint/2010/main" val="3846680132"/>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Windows_Azure_DevCamp_16x9_Template">
  <a:themeElements>
    <a:clrScheme name="DevCamp-Template">
      <a:dk1>
        <a:srgbClr val="5F5F5F"/>
      </a:dk1>
      <a:lt1>
        <a:srgbClr val="FFFFFF"/>
      </a:lt1>
      <a:dk2>
        <a:srgbClr val="0071BC"/>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Camp.pptx" id="{5A8FB757-14A5-4E69-8B06-667A3EF3F20D}" vid="{A5FED221-3652-4D2F-AE98-5F0F6EF99F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FDE1AEFC2724EB5E89BA27808351C" ma:contentTypeVersion="3" ma:contentTypeDescription="Crée un document." ma:contentTypeScope="" ma:versionID="911e11aa3a7cf69374b71bd39d4c182f">
  <xsd:schema xmlns:xsd="http://www.w3.org/2001/XMLSchema" xmlns:xs="http://www.w3.org/2001/XMLSchema" xmlns:p="http://schemas.microsoft.com/office/2006/metadata/properties" xmlns:ns2="aa35d321-db2c-42ab-a621-b5e3f2de858c" targetNamespace="http://schemas.microsoft.com/office/2006/metadata/properties" ma:root="true" ma:fieldsID="84e7031b51a06c5a8c8ec1c8b23af2b0" ns2:_="">
    <xsd:import namespace="aa35d321-db2c-42ab-a621-b5e3f2de858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35d321-db2c-42ab-a621-b5e3f2de858c"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Partage du hachage d’indicateur" ma:internalName="SharingHintHash" ma:readOnly="true">
      <xsd:simpleType>
        <xsd:restriction base="dms:Text"/>
      </xsd:simpleType>
    </xsd:element>
    <xsd:element name="SharedWithDetails" ma:index="1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01443D-5655-4135-B467-6C8EBC3EE225}"/>
</file>

<file path=customXml/itemProps2.xml><?xml version="1.0" encoding="utf-8"?>
<ds:datastoreItem xmlns:ds="http://schemas.openxmlformats.org/officeDocument/2006/customXml" ds:itemID="{F990F116-B58F-4255-B05B-DA3808E0E5C6}"/>
</file>

<file path=customXml/itemProps3.xml><?xml version="1.0" encoding="utf-8"?>
<ds:datastoreItem xmlns:ds="http://schemas.openxmlformats.org/officeDocument/2006/customXml" ds:itemID="{758FDAC0-319D-4A54-8D8E-1D42CB1F8004}"/>
</file>

<file path=docProps/app.xml><?xml version="1.0" encoding="utf-8"?>
<Properties xmlns="http://schemas.openxmlformats.org/officeDocument/2006/extended-properties" xmlns:vt="http://schemas.openxmlformats.org/officeDocument/2006/docPropsVTypes">
  <Template>Azure Camp Template</Template>
  <TotalTime>17</TotalTime>
  <Words>1158</Words>
  <Application>Microsoft Office PowerPoint</Application>
  <PresentationFormat>Custom</PresentationFormat>
  <Paragraphs>95</Paragraphs>
  <Slides>10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Segoe UI</vt:lpstr>
      <vt:lpstr>Segoe UI Light</vt:lpstr>
      <vt:lpstr>Segoe UI Semibold</vt:lpstr>
      <vt:lpstr>Wingdings</vt:lpstr>
      <vt:lpstr>Windows_Azure_DevCamp_16x9_Template</vt:lpstr>
      <vt:lpstr>Microsoft Azure Camp</vt:lpstr>
      <vt:lpstr>Azure App Service API &amp; Logic Apps</vt:lpstr>
      <vt:lpstr>PowerPoint Presentation</vt:lpstr>
      <vt:lpstr>Azure App Service</vt:lpstr>
      <vt:lpstr>App Service API Apps</vt:lpstr>
      <vt:lpstr>App Service API Apps</vt:lpstr>
      <vt:lpstr>App Service Logic Apps</vt:lpstr>
      <vt:lpstr>App Service Logic Apps</vt:lpstr>
      <vt:lpstr>Ressources</vt:lpstr>
      <vt:lpstr>PowerPoint Presentation</vt:lpstr>
    </vt:vector>
  </TitlesOfParts>
  <Manager>&lt;Content Manager Name Here&gt;</Manager>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Camp</dc:title>
  <dc:subject>Windows Azure DevCamp</dc:subject>
  <dc:creator>Benjamin Talmard</dc:creator>
  <cp:keywords>&lt;Any Related Keywords&gt;</cp:keywords>
  <dc:description>Template: Shane O'Sullivan, Artitudes Design
Formatting:
Event Date:
Event Location:
Audience Type:</dc:description>
  <cp:lastModifiedBy>Benjamin Talmard</cp:lastModifiedBy>
  <cp:revision>10</cp:revision>
  <dcterms:created xsi:type="dcterms:W3CDTF">2015-07-04T08:24:09Z</dcterms:created>
  <dcterms:modified xsi:type="dcterms:W3CDTF">2015-07-04T08:41:48Z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0x010100038FDE1AEFC2724EB5E89BA27808351C</vt:lpwstr>
  </property>
  <property fmtid="{D5CDD505-2E9C-101B-9397-08002B2CF9AE}" pid="3" name="Product">
    <vt:lpwstr/>
  </property>
  <property fmtid="{D5CDD505-2E9C-101B-9397-08002B2CF9AE}" pid="4" name="Event1">
    <vt:lpwstr>245;#Windows Azure DevCamp|38d59bd9-3a19-4709-9504-ae728298cb6f</vt:lpwstr>
  </property>
  <property fmtid="{D5CDD505-2E9C-101B-9397-08002B2CF9AE}" pid="5" name="Audience">
    <vt:lpwstr>34;#Developers|389e14a2-def5-4335-8627-c0368c2934a2</vt:lpwstr>
  </property>
  <property fmtid="{D5CDD505-2E9C-101B-9397-08002B2CF9AE}" pid="6" name="IsMyDocuments">
    <vt:bool>true</vt:bool>
  </property>
  <property fmtid="{D5CDD505-2E9C-101B-9397-08002B2CF9AE}" pid="7" name="DocVizMetadataToken">
    <vt:lpwstr>600x302x1</vt:lpwstr>
  </property>
</Properties>
</file>