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82" r:id="rId4"/>
  </p:sldMasterIdLst>
  <p:notesMasterIdLst>
    <p:notesMasterId r:id="rId17"/>
  </p:notesMasterIdLst>
  <p:handoutMasterIdLst>
    <p:handoutMasterId r:id="rId18"/>
  </p:handoutMasterIdLst>
  <p:sldIdLst>
    <p:sldId id="319" r:id="rId5"/>
    <p:sldId id="256" r:id="rId6"/>
    <p:sldId id="257" r:id="rId7"/>
    <p:sldId id="315" r:id="rId8"/>
    <p:sldId id="318" r:id="rId9"/>
    <p:sldId id="323" r:id="rId10"/>
    <p:sldId id="321" r:id="rId11"/>
    <p:sldId id="324" r:id="rId12"/>
    <p:sldId id="322" r:id="rId13"/>
    <p:sldId id="310" r:id="rId14"/>
    <p:sldId id="317" r:id="rId15"/>
    <p:sldId id="320" r:id="rId16"/>
  </p:sldIdLst>
  <p:sldSz cx="12188825" cy="6858000"/>
  <p:notesSz cx="6858000" cy="9144000"/>
  <p:defaultTex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42">
          <p15:clr>
            <a:srgbClr val="A4A3A4"/>
          </p15:clr>
        </p15:guide>
        <p15:guide id="2" orient="horz" pos="4176">
          <p15:clr>
            <a:srgbClr val="A4A3A4"/>
          </p15:clr>
        </p15:guide>
        <p15:guide id="3" orient="horz" pos="912">
          <p15:clr>
            <a:srgbClr val="A4A3A4"/>
          </p15:clr>
        </p15:guide>
        <p15:guide id="4" orient="horz" pos="1197">
          <p15:clr>
            <a:srgbClr val="A4A3A4"/>
          </p15:clr>
        </p15:guide>
        <p15:guide id="5" orient="horz" pos="1957">
          <p15:clr>
            <a:srgbClr val="A4A3A4"/>
          </p15:clr>
        </p15:guide>
        <p15:guide id="6" orient="horz" pos="2736">
          <p15:clr>
            <a:srgbClr val="A4A3A4"/>
          </p15:clr>
        </p15:guide>
        <p15:guide id="7" orient="horz" pos="2159">
          <p15:clr>
            <a:srgbClr val="A4A3A4"/>
          </p15:clr>
        </p15:guide>
        <p15:guide id="8" orient="horz" pos="4050">
          <p15:clr>
            <a:srgbClr val="A4A3A4"/>
          </p15:clr>
        </p15:guide>
        <p15:guide id="9" pos="128">
          <p15:clr>
            <a:srgbClr val="A4A3A4"/>
          </p15:clr>
        </p15:guide>
        <p15:guide id="10" pos="1767">
          <p15:clr>
            <a:srgbClr val="A4A3A4"/>
          </p15:clr>
        </p15:guide>
        <p15:guide id="11" pos="7548">
          <p15:clr>
            <a:srgbClr val="A4A3A4"/>
          </p15:clr>
        </p15:guide>
        <p15:guide id="12" pos="328">
          <p15:clr>
            <a:srgbClr val="A4A3A4"/>
          </p15:clr>
        </p15:guide>
        <p15:guide id="13" pos="7353">
          <p15:clr>
            <a:srgbClr val="A4A3A4"/>
          </p15:clr>
        </p15:guide>
        <p15:guide id="14" pos="613">
          <p15:clr>
            <a:srgbClr val="A4A3A4"/>
          </p15:clr>
        </p15:guide>
        <p15:guide id="15" pos="7062">
          <p15:clr>
            <a:srgbClr val="A4A3A4"/>
          </p15:clr>
        </p15:guide>
        <p15:guide id="16" pos="3837">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FFBE00"/>
    <a:srgbClr val="000000"/>
    <a:srgbClr val="505050"/>
    <a:srgbClr val="969696"/>
    <a:srgbClr val="D2D2D2"/>
    <a:srgbClr val="5F5F5F"/>
    <a:srgbClr val="4D4D4D"/>
    <a:srgbClr val="C0C0C0"/>
    <a:srgbClr val="66FF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66909" autoAdjust="0"/>
  </p:normalViewPr>
  <p:slideViewPr>
    <p:cSldViewPr snapToGrid="0">
      <p:cViewPr varScale="1">
        <p:scale>
          <a:sx n="78" d="100"/>
          <a:sy n="78" d="100"/>
        </p:scale>
        <p:origin x="1122" y="78"/>
      </p:cViewPr>
      <p:guideLst>
        <p:guide orient="horz" pos="142"/>
        <p:guide orient="horz" pos="4176"/>
        <p:guide orient="horz" pos="912"/>
        <p:guide orient="horz" pos="1197"/>
        <p:guide orient="horz" pos="1957"/>
        <p:guide orient="horz" pos="2736"/>
        <p:guide orient="horz" pos="2159"/>
        <p:guide orient="horz" pos="4050"/>
        <p:guide pos="128"/>
        <p:guide pos="1767"/>
        <p:guide pos="7548"/>
        <p:guide pos="328"/>
        <p:guide pos="7353"/>
        <p:guide pos="613"/>
        <p:guide pos="7062"/>
        <p:guide pos="3837"/>
      </p:guideLst>
    </p:cSldViewPr>
  </p:slideViewPr>
  <p:notesTextViewPr>
    <p:cViewPr>
      <p:scale>
        <a:sx n="100" d="100"/>
        <a:sy n="100" d="100"/>
      </p:scale>
      <p:origin x="0" y="0"/>
    </p:cViewPr>
  </p:notesTextViewPr>
  <p:sorterViewPr>
    <p:cViewPr varScale="1">
      <p:scale>
        <a:sx n="1" d="1"/>
        <a:sy n="1" d="1"/>
      </p:scale>
      <p:origin x="0" y="10416"/>
    </p:cViewPr>
  </p:sorterViewPr>
  <p:notesViewPr>
    <p:cSldViewPr snapToGrid="0" showGuides="1">
      <p:cViewPr varScale="1">
        <p:scale>
          <a:sx n="81" d="100"/>
          <a:sy n="81" d="100"/>
        </p:scale>
        <p:origin x="-3156" y="-7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E219B1A-AE41-483B-A766-69B9363DDA6A}" type="datetimeFigureOut">
              <a:rPr lang="en-US" smtClean="0"/>
              <a:t>7/4/2015</a:t>
            </a:fld>
            <a:endParaRPr lang="en-US"/>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a:t>
            </a:r>
            <a:r>
              <a:rPr lang="en-US" sz="4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part </a:t>
            </a:r>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of Microsoft, and Microsoft cannot guarantee the accuracy of any information provided after the date of this presentation.  MICROSOFT MAKES NO WARRANTIES, EXPRESS, IMPLIED OR STATUTORY, AS TO THE INFORMATION IN THIS PRESENTATION</a:t>
            </a:r>
            <a:r>
              <a:rPr lang="en-US" sz="4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t>‹#›</a:t>
            </a:fld>
            <a:endParaRPr lang="en-US"/>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9" name="Slide Image Placeholder 8"/>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51B1278-D92B-4AF3-A9C1-71DD298190CE}" type="datetimeFigureOut">
              <a:rPr lang="en-US" smtClean="0"/>
              <a:t>7/4/2015</a:t>
            </a:fld>
            <a:endParaRPr lang="en-US"/>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vl1pPr>
          </a:lstStyle>
          <a:p>
            <a:fld id="{B4008EB6-D09E-4580-8CD6-DDB14511944F}" type="slidenum">
              <a:rPr lang="en-US" smtClean="0"/>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3" rtl="0" eaLnBrk="1" latinLnBrk="0" hangingPunct="1">
      <a:lnSpc>
        <a:spcPct val="90000"/>
      </a:lnSpc>
      <a:spcAft>
        <a:spcPts val="333"/>
      </a:spcAft>
      <a:defRPr sz="900" kern="1200">
        <a:solidFill>
          <a:schemeClr val="tx1"/>
        </a:solidFill>
        <a:latin typeface="Segoe UI Light" pitchFamily="34" charset="0"/>
        <a:ea typeface="+mn-ea"/>
        <a:cs typeface="+mn-cs"/>
      </a:defRPr>
    </a:lvl1pPr>
    <a:lvl2pPr marL="212981" indent="-105829"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2pPr>
    <a:lvl3pPr marL="328070"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3pPr>
    <a:lvl4pPr marL="482846" indent="-146838"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4pPr>
    <a:lvl5pPr marL="615132"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5pPr>
    <a:lvl6pPr marL="2285909" algn="l" defTabSz="914363" rtl="0" eaLnBrk="1" latinLnBrk="0" hangingPunct="1">
      <a:defRPr sz="1200" kern="1200">
        <a:solidFill>
          <a:schemeClr val="tx1"/>
        </a:solidFill>
        <a:latin typeface="+mn-lt"/>
        <a:ea typeface="+mn-ea"/>
        <a:cs typeface="+mn-cs"/>
      </a:defRPr>
    </a:lvl6pPr>
    <a:lvl7pPr marL="2743090" algn="l" defTabSz="914363" rtl="0" eaLnBrk="1" latinLnBrk="0" hangingPunct="1">
      <a:defRPr sz="1200" kern="1200">
        <a:solidFill>
          <a:schemeClr val="tx1"/>
        </a:solidFill>
        <a:latin typeface="+mn-lt"/>
        <a:ea typeface="+mn-ea"/>
        <a:cs typeface="+mn-cs"/>
      </a:defRPr>
    </a:lvl7pPr>
    <a:lvl8pPr marL="3200272" algn="l" defTabSz="914363" rtl="0" eaLnBrk="1" latinLnBrk="0" hangingPunct="1">
      <a:defRPr sz="1200" kern="1200">
        <a:solidFill>
          <a:schemeClr val="tx1"/>
        </a:solidFill>
        <a:latin typeface="+mn-lt"/>
        <a:ea typeface="+mn-ea"/>
        <a:cs typeface="+mn-cs"/>
      </a:defRPr>
    </a:lvl8pPr>
    <a:lvl9pPr marL="3657454" algn="l" defTabSz="91436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81331B57-0BE5-4F82-AA58-76F53EFF3ADA}" type="datetime8">
              <a:rPr lang="en-US" smtClean="0">
                <a:solidFill>
                  <a:prstClr val="black"/>
                </a:solidFill>
              </a:rPr>
              <a:pPr/>
              <a:t>7/4/2015 10:44 AM</a:t>
            </a:fld>
            <a:endParaRPr lang="en-US" dirty="0">
              <a:solidFill>
                <a:prstClr val="black"/>
              </a:solidFill>
            </a:endParaRPr>
          </a:p>
        </p:txBody>
      </p:sp>
      <p:sp>
        <p:nvSpPr>
          <p:cNvPr id="7" name="Slide Number Placeholder 6"/>
          <p:cNvSpPr>
            <a:spLocks noGrp="1"/>
          </p:cNvSpPr>
          <p:nvPr>
            <p:ph type="sldNum" sz="quarter" idx="13"/>
          </p:nvPr>
        </p:nvSpPr>
        <p:spPr>
          <a:xfrm>
            <a:off x="6172199" y="8685213"/>
            <a:ext cx="684213" cy="457200"/>
          </a:xfrm>
        </p:spPr>
        <p:txBody>
          <a:bodyPr/>
          <a:lstStyle/>
          <a:p>
            <a:fld id="{EC87E0CF-87F6-4B58-B8B8-DCAB2DAAF3CA}" type="slidenum">
              <a:rPr lang="en-US" smtClean="0">
                <a:solidFill>
                  <a:prstClr val="black"/>
                </a:solidFill>
              </a:rPr>
              <a:pPr/>
              <a:t>2</a:t>
            </a:fld>
            <a:endParaRPr lang="en-US" dirty="0">
              <a:solidFill>
                <a:prstClr val="black"/>
              </a:solidFill>
            </a:endParaRPr>
          </a:p>
        </p:txBody>
      </p:sp>
      <p:sp>
        <p:nvSpPr>
          <p:cNvPr id="8" name="Footer Placeholder 3"/>
          <p:cNvSpPr>
            <a:spLocks noGrp="1"/>
          </p:cNvSpPr>
          <p:nvPr>
            <p:ph type="ftr" sz="quarter" idx="4"/>
          </p:nvPr>
        </p:nvSpPr>
        <p:spPr>
          <a:xfrm>
            <a:off x="0" y="8685213"/>
            <a:ext cx="6248400" cy="457200"/>
          </a:xfrm>
          <a:prstGeom prst="rect">
            <a:avLst/>
          </a:prstGeom>
        </p:spPr>
        <p:txBody>
          <a:bodyPr vert="horz" lIns="91440" tIns="45720" rIns="91440" bIns="45720" rtlCol="0" anchor="b"/>
          <a:lstStyle>
            <a:lvl1pPr algn="l">
              <a:defRPr sz="1200"/>
            </a:lvl1pPr>
          </a:lstStyle>
          <a:p>
            <a:r>
              <a:rPr lang="en-US" sz="500" dirty="0" smtClean="0">
                <a:solidFill>
                  <a:srgbClr val="000000"/>
                </a:solidFill>
                <a:latin typeface="Segoe UI" pitchFamily="34" charset="0"/>
              </a:rPr>
              <a:t>© 2010 Microsoft Corporation. All rights reserved. Microsoft, Windows, Windows Vista and other product names are or may be registered trademarks and/or trademarks in the U.S. and/or other countries.</a:t>
            </a:r>
          </a:p>
          <a:p>
            <a:r>
              <a:rPr lang="en-US" sz="500"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latin typeface="Segoe UI" pitchFamily="34" charset="0"/>
              </a:rPr>
            </a:br>
            <a:r>
              <a:rPr lang="en-US" sz="500" dirty="0" smtClean="0">
                <a:solidFill>
                  <a:srgbClr val="000000"/>
                </a:solidFill>
                <a:latin typeface="Segoe UI" pitchFamily="34" charset="0"/>
              </a:rPr>
              <a:t>MICROSOFT MAKES NO WARRANTIES, EXPRESS, IMPLIED OR STATUTORY, AS TO THE INFORMATION IN THIS PRESENTATION.</a:t>
            </a:r>
          </a:p>
        </p:txBody>
      </p:sp>
    </p:spTree>
    <p:extLst>
      <p:ext uri="{BB962C8B-B14F-4D97-AF65-F5344CB8AC3E}">
        <p14:creationId xmlns:p14="http://schemas.microsoft.com/office/powerpoint/2010/main" val="164652529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defTabSz="913770" fontAlgn="base">
              <a:spcBef>
                <a:spcPts val="1176"/>
              </a:spcBef>
              <a:buFont typeface="Arial" panose="020B0604020202020204" pitchFamily="34" charset="0"/>
              <a:buNone/>
            </a:pPr>
            <a:endParaRPr lang="fr-FR" sz="900" dirty="0" smtClean="0">
              <a:solidFill>
                <a:srgbClr val="505050"/>
              </a:solidFill>
              <a:latin typeface="Segoe UI Light"/>
              <a:ea typeface="Segoe UI" pitchFamily="34" charset="0"/>
              <a:cs typeface="Segoe UI" pitchFamily="34" charset="0"/>
            </a:endParaRP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E4B91D7-D937-4E5F-BA99-DF299C85B5CA}" type="datetime1">
              <a:rPr lang="en-US" smtClean="0"/>
              <a:t>7/5/2015</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t>11</a:t>
            </a:fld>
            <a:endParaRPr lang="en-US" dirty="0"/>
          </a:p>
        </p:txBody>
      </p:sp>
    </p:spTree>
    <p:extLst>
      <p:ext uri="{BB962C8B-B14F-4D97-AF65-F5344CB8AC3E}">
        <p14:creationId xmlns:p14="http://schemas.microsoft.com/office/powerpoint/2010/main" val="16568637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5A502A9-73CC-44CC-A635-419454C555A5}" type="slidenum">
              <a:rPr lang="en-US" smtClean="0"/>
              <a:t>3</a:t>
            </a:fld>
            <a:endParaRPr lang="en-US"/>
          </a:p>
        </p:txBody>
      </p:sp>
    </p:spTree>
    <p:extLst>
      <p:ext uri="{BB962C8B-B14F-4D97-AF65-F5344CB8AC3E}">
        <p14:creationId xmlns:p14="http://schemas.microsoft.com/office/powerpoint/2010/main" val="37126482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kern="1200" dirty="0" smtClean="0">
                <a:solidFill>
                  <a:schemeClr val="tx1"/>
                </a:solidFill>
                <a:effectLst/>
                <a:latin typeface="Segoe UI" pitchFamily="34" charset="0"/>
                <a:ea typeface="+mn-ea"/>
                <a:cs typeface="+mn-cs"/>
              </a:rPr>
              <a:t>2 </a:t>
            </a:r>
            <a:r>
              <a:rPr lang="en-US" sz="900" kern="1200" dirty="0" err="1" smtClean="0">
                <a:solidFill>
                  <a:schemeClr val="tx1"/>
                </a:solidFill>
                <a:effectLst/>
                <a:latin typeface="Segoe UI" pitchFamily="34" charset="0"/>
                <a:ea typeface="+mn-ea"/>
                <a:cs typeface="+mn-cs"/>
              </a:rPr>
              <a:t>choix</a:t>
            </a:r>
            <a:r>
              <a:rPr lang="en-US" sz="900" kern="1200" dirty="0" smtClean="0">
                <a:solidFill>
                  <a:schemeClr val="tx1"/>
                </a:solidFill>
                <a:effectLst/>
                <a:latin typeface="Segoe UI" pitchFamily="34" charset="0"/>
                <a:ea typeface="+mn-ea"/>
                <a:cs typeface="+mn-cs"/>
              </a:rPr>
              <a:t> </a:t>
            </a:r>
            <a:r>
              <a:rPr lang="en-US" sz="900" kern="1200" dirty="0" err="1" smtClean="0">
                <a:solidFill>
                  <a:schemeClr val="tx1"/>
                </a:solidFill>
                <a:effectLst/>
                <a:latin typeface="Segoe UI" pitchFamily="34" charset="0"/>
                <a:ea typeface="+mn-ea"/>
                <a:cs typeface="+mn-cs"/>
              </a:rPr>
              <a:t>principaux</a:t>
            </a:r>
            <a:r>
              <a:rPr lang="en-US" sz="900" kern="1200" baseline="0" dirty="0" smtClean="0">
                <a:solidFill>
                  <a:schemeClr val="tx1"/>
                </a:solidFill>
                <a:effectLst/>
                <a:latin typeface="Segoe UI" pitchFamily="34" charset="0"/>
                <a:ea typeface="+mn-ea"/>
                <a:cs typeface="+mn-cs"/>
              </a:rPr>
              <a:t> pour de la base </a:t>
            </a:r>
            <a:r>
              <a:rPr lang="en-US" sz="900" kern="1200" baseline="0" dirty="0" err="1" smtClean="0">
                <a:solidFill>
                  <a:schemeClr val="tx1"/>
                </a:solidFill>
                <a:effectLst/>
                <a:latin typeface="Segoe UI" pitchFamily="34" charset="0"/>
                <a:ea typeface="+mn-ea"/>
                <a:cs typeface="+mn-cs"/>
              </a:rPr>
              <a:t>relationnelle</a:t>
            </a:r>
            <a:r>
              <a:rPr lang="en-US" sz="900" kern="1200" baseline="0" dirty="0" smtClean="0">
                <a:solidFill>
                  <a:schemeClr val="tx1"/>
                </a:solidFill>
                <a:effectLst/>
                <a:latin typeface="Segoe UI" pitchFamily="34" charset="0"/>
                <a:ea typeface="+mn-ea"/>
                <a:cs typeface="+mn-cs"/>
              </a:rPr>
              <a:t> sur SQL Server </a:t>
            </a:r>
            <a:r>
              <a:rPr lang="en-US" sz="900" kern="1200" baseline="0" dirty="0" err="1" smtClean="0">
                <a:solidFill>
                  <a:schemeClr val="tx1"/>
                </a:solidFill>
                <a:effectLst/>
                <a:latin typeface="Segoe UI" pitchFamily="34" charset="0"/>
                <a:ea typeface="+mn-ea"/>
                <a:cs typeface="+mn-cs"/>
              </a:rPr>
              <a:t>dans</a:t>
            </a:r>
            <a:r>
              <a:rPr lang="en-US" sz="900" kern="1200" baseline="0" dirty="0" smtClean="0">
                <a:solidFill>
                  <a:schemeClr val="tx1"/>
                </a:solidFill>
                <a:effectLst/>
                <a:latin typeface="Segoe UI" pitchFamily="34" charset="0"/>
                <a:ea typeface="+mn-ea"/>
                <a:cs typeface="+mn-cs"/>
              </a:rPr>
              <a:t> Azure : IaaS et PaaS.</a:t>
            </a:r>
          </a:p>
          <a:p>
            <a:endParaRPr lang="en-US" sz="900" kern="1200" baseline="0" dirty="0" smtClean="0">
              <a:solidFill>
                <a:schemeClr val="tx1"/>
              </a:solidFill>
              <a:effectLst/>
              <a:latin typeface="Segoe UI" pitchFamily="34" charset="0"/>
              <a:ea typeface="+mn-ea"/>
              <a:cs typeface="+mn-cs"/>
            </a:endParaRPr>
          </a:p>
          <a:p>
            <a:r>
              <a:rPr lang="en-US" sz="900" kern="1200" baseline="0" dirty="0" smtClean="0">
                <a:solidFill>
                  <a:schemeClr val="tx1"/>
                </a:solidFill>
                <a:effectLst/>
                <a:latin typeface="Segoe UI" pitchFamily="34" charset="0"/>
                <a:ea typeface="+mn-ea"/>
                <a:cs typeface="+mn-cs"/>
              </a:rPr>
              <a:t>SQL Server sur VMs Azure </a:t>
            </a:r>
            <a:r>
              <a:rPr lang="en-US" sz="900" kern="1200" baseline="0" dirty="0" err="1" smtClean="0">
                <a:solidFill>
                  <a:schemeClr val="tx1"/>
                </a:solidFill>
                <a:effectLst/>
                <a:latin typeface="Segoe UI" pitchFamily="34" charset="0"/>
                <a:ea typeface="+mn-ea"/>
                <a:cs typeface="+mn-cs"/>
              </a:rPr>
              <a:t>est</a:t>
            </a:r>
            <a:r>
              <a:rPr lang="en-US" sz="900" kern="1200" baseline="0" dirty="0" smtClean="0">
                <a:solidFill>
                  <a:schemeClr val="tx1"/>
                </a:solidFill>
                <a:effectLst/>
                <a:latin typeface="Segoe UI" pitchFamily="34" charset="0"/>
                <a:ea typeface="+mn-ea"/>
                <a:cs typeface="+mn-cs"/>
              </a:rPr>
              <a:t> </a:t>
            </a:r>
            <a:r>
              <a:rPr lang="en-US" sz="900" kern="1200" baseline="0" dirty="0" err="1" smtClean="0">
                <a:solidFill>
                  <a:schemeClr val="tx1"/>
                </a:solidFill>
                <a:effectLst/>
                <a:latin typeface="Segoe UI" pitchFamily="34" charset="0"/>
                <a:ea typeface="+mn-ea"/>
                <a:cs typeface="+mn-cs"/>
              </a:rPr>
              <a:t>l’option</a:t>
            </a:r>
            <a:r>
              <a:rPr lang="en-US" sz="900" kern="1200" baseline="0" dirty="0" smtClean="0">
                <a:solidFill>
                  <a:schemeClr val="tx1"/>
                </a:solidFill>
                <a:effectLst/>
                <a:latin typeface="Segoe UI" pitchFamily="34" charset="0"/>
                <a:ea typeface="+mn-ea"/>
                <a:cs typeface="+mn-cs"/>
              </a:rPr>
              <a:t> la plus complete </a:t>
            </a:r>
            <a:r>
              <a:rPr lang="en-US" sz="900" kern="1200" baseline="0" dirty="0" err="1" smtClean="0">
                <a:solidFill>
                  <a:schemeClr val="tx1"/>
                </a:solidFill>
                <a:effectLst/>
                <a:latin typeface="Segoe UI" pitchFamily="34" charset="0"/>
                <a:ea typeface="+mn-ea"/>
                <a:cs typeface="+mn-cs"/>
              </a:rPr>
              <a:t>en</a:t>
            </a:r>
            <a:r>
              <a:rPr lang="en-US" sz="900" kern="1200" baseline="0" dirty="0" smtClean="0">
                <a:solidFill>
                  <a:schemeClr val="tx1"/>
                </a:solidFill>
                <a:effectLst/>
                <a:latin typeface="Segoe UI" pitchFamily="34" charset="0"/>
                <a:ea typeface="+mn-ea"/>
                <a:cs typeface="+mn-cs"/>
              </a:rPr>
              <a:t> </a:t>
            </a:r>
            <a:r>
              <a:rPr lang="en-US" sz="900" kern="1200" baseline="0" dirty="0" err="1" smtClean="0">
                <a:solidFill>
                  <a:schemeClr val="tx1"/>
                </a:solidFill>
                <a:effectLst/>
                <a:latin typeface="Segoe UI" pitchFamily="34" charset="0"/>
                <a:ea typeface="+mn-ea"/>
                <a:cs typeface="+mn-cs"/>
              </a:rPr>
              <a:t>terme</a:t>
            </a:r>
            <a:r>
              <a:rPr lang="en-US" sz="900" kern="1200" baseline="0" dirty="0" smtClean="0">
                <a:solidFill>
                  <a:schemeClr val="tx1"/>
                </a:solidFill>
                <a:effectLst/>
                <a:latin typeface="Segoe UI" pitchFamily="34" charset="0"/>
                <a:ea typeface="+mn-ea"/>
                <a:cs typeface="+mn-cs"/>
              </a:rPr>
              <a:t> de </a:t>
            </a:r>
            <a:r>
              <a:rPr lang="en-US" sz="900" kern="1200" baseline="0" dirty="0" err="1" smtClean="0">
                <a:solidFill>
                  <a:schemeClr val="tx1"/>
                </a:solidFill>
                <a:effectLst/>
                <a:latin typeface="Segoe UI" pitchFamily="34" charset="0"/>
                <a:ea typeface="+mn-ea"/>
                <a:cs typeface="+mn-cs"/>
              </a:rPr>
              <a:t>fonctionnalité</a:t>
            </a:r>
            <a:r>
              <a:rPr lang="en-US" sz="900" kern="1200" baseline="0" dirty="0" smtClean="0">
                <a:solidFill>
                  <a:schemeClr val="tx1"/>
                </a:solidFill>
                <a:effectLst/>
                <a:latin typeface="Segoe UI" pitchFamily="34" charset="0"/>
                <a:ea typeface="+mn-ea"/>
                <a:cs typeface="+mn-cs"/>
              </a:rPr>
              <a:t>.</a:t>
            </a:r>
          </a:p>
          <a:p>
            <a:r>
              <a:rPr lang="en-US" sz="900" kern="1200" dirty="0" err="1" smtClean="0">
                <a:solidFill>
                  <a:schemeClr val="tx1"/>
                </a:solidFill>
                <a:effectLst/>
                <a:latin typeface="Segoe UI" pitchFamily="34" charset="0"/>
                <a:ea typeface="+mn-ea"/>
                <a:cs typeface="+mn-cs"/>
              </a:rPr>
              <a:t>C’est</a:t>
            </a:r>
            <a:r>
              <a:rPr lang="en-US" sz="900" kern="1200" dirty="0" smtClean="0">
                <a:solidFill>
                  <a:schemeClr val="tx1"/>
                </a:solidFill>
                <a:effectLst/>
                <a:latin typeface="Segoe UI" pitchFamily="34" charset="0"/>
                <a:ea typeface="+mn-ea"/>
                <a:cs typeface="+mn-cs"/>
              </a:rPr>
              <a:t> </a:t>
            </a:r>
            <a:r>
              <a:rPr lang="en-US" sz="900" kern="1200" dirty="0" err="1" smtClean="0">
                <a:solidFill>
                  <a:schemeClr val="tx1"/>
                </a:solidFill>
                <a:effectLst/>
                <a:latin typeface="Segoe UI" pitchFamily="34" charset="0"/>
                <a:ea typeface="+mn-ea"/>
                <a:cs typeface="+mn-cs"/>
              </a:rPr>
              <a:t>celle</a:t>
            </a:r>
            <a:r>
              <a:rPr lang="en-US" sz="900" kern="1200" dirty="0" smtClean="0">
                <a:solidFill>
                  <a:schemeClr val="tx1"/>
                </a:solidFill>
                <a:effectLst/>
                <a:latin typeface="Segoe UI" pitchFamily="34" charset="0"/>
                <a:ea typeface="+mn-ea"/>
                <a:cs typeface="+mn-cs"/>
              </a:rPr>
              <a:t> qui </a:t>
            </a:r>
            <a:r>
              <a:rPr lang="en-US" sz="900" kern="1200" dirty="0" err="1" smtClean="0">
                <a:solidFill>
                  <a:schemeClr val="tx1"/>
                </a:solidFill>
                <a:effectLst/>
                <a:latin typeface="Segoe UI" pitchFamily="34" charset="0"/>
                <a:ea typeface="+mn-ea"/>
                <a:cs typeface="+mn-cs"/>
              </a:rPr>
              <a:t>donne</a:t>
            </a:r>
            <a:r>
              <a:rPr lang="en-US" sz="900" kern="1200" dirty="0" smtClean="0">
                <a:solidFill>
                  <a:schemeClr val="tx1"/>
                </a:solidFill>
                <a:effectLst/>
                <a:latin typeface="Segoe UI" pitchFamily="34" charset="0"/>
                <a:ea typeface="+mn-ea"/>
                <a:cs typeface="+mn-cs"/>
              </a:rPr>
              <a:t> le plus de </a:t>
            </a:r>
            <a:r>
              <a:rPr lang="en-US" sz="900" kern="1200" dirty="0" err="1" smtClean="0">
                <a:solidFill>
                  <a:schemeClr val="tx1"/>
                </a:solidFill>
                <a:effectLst/>
                <a:latin typeface="Segoe UI" pitchFamily="34" charset="0"/>
                <a:ea typeface="+mn-ea"/>
                <a:cs typeface="+mn-cs"/>
              </a:rPr>
              <a:t>contrôle</a:t>
            </a:r>
            <a:r>
              <a:rPr lang="en-US" sz="900" kern="1200" dirty="0" smtClean="0">
                <a:solidFill>
                  <a:schemeClr val="tx1"/>
                </a:solidFill>
                <a:effectLst/>
                <a:latin typeface="Segoe UI" pitchFamily="34" charset="0"/>
                <a:ea typeface="+mn-ea"/>
                <a:cs typeface="+mn-cs"/>
              </a:rPr>
              <a:t> et de </a:t>
            </a:r>
            <a:r>
              <a:rPr lang="en-US" sz="900" kern="1200" dirty="0" err="1" smtClean="0">
                <a:solidFill>
                  <a:schemeClr val="tx1"/>
                </a:solidFill>
                <a:effectLst/>
                <a:latin typeface="Segoe UI" pitchFamily="34" charset="0"/>
                <a:ea typeface="+mn-ea"/>
                <a:cs typeface="+mn-cs"/>
              </a:rPr>
              <a:t>flexibilité</a:t>
            </a:r>
            <a:r>
              <a:rPr lang="en-US" sz="900" kern="1200" dirty="0" smtClean="0">
                <a:solidFill>
                  <a:schemeClr val="tx1"/>
                </a:solidFill>
                <a:effectLst/>
                <a:latin typeface="Segoe UI" pitchFamily="34" charset="0"/>
                <a:ea typeface="+mn-ea"/>
                <a:cs typeface="+mn-cs"/>
              </a:rPr>
              <a:t>, </a:t>
            </a:r>
            <a:r>
              <a:rPr lang="en-US" sz="900" kern="1200" dirty="0" err="1" smtClean="0">
                <a:solidFill>
                  <a:schemeClr val="tx1"/>
                </a:solidFill>
                <a:effectLst/>
                <a:latin typeface="Segoe UI" pitchFamily="34" charset="0"/>
                <a:ea typeface="+mn-ea"/>
                <a:cs typeface="+mn-cs"/>
              </a:rPr>
              <a:t>mais</a:t>
            </a:r>
            <a:r>
              <a:rPr lang="en-US" sz="900" kern="1200" dirty="0" smtClean="0">
                <a:solidFill>
                  <a:schemeClr val="tx1"/>
                </a:solidFill>
                <a:effectLst/>
                <a:latin typeface="Segoe UI" pitchFamily="34" charset="0"/>
                <a:ea typeface="+mn-ea"/>
                <a:cs typeface="+mn-cs"/>
              </a:rPr>
              <a:t> </a:t>
            </a:r>
            <a:r>
              <a:rPr lang="en-US" sz="900" kern="1200" dirty="0" err="1" smtClean="0">
                <a:solidFill>
                  <a:schemeClr val="tx1"/>
                </a:solidFill>
                <a:effectLst/>
                <a:latin typeface="Segoe UI" pitchFamily="34" charset="0"/>
                <a:ea typeface="+mn-ea"/>
                <a:cs typeface="+mn-cs"/>
              </a:rPr>
              <a:t>recquiert</a:t>
            </a:r>
            <a:r>
              <a:rPr lang="en-US" sz="900" kern="1200" baseline="0" dirty="0" smtClean="0">
                <a:solidFill>
                  <a:schemeClr val="tx1"/>
                </a:solidFill>
                <a:effectLst/>
                <a:latin typeface="Segoe UI" pitchFamily="34" charset="0"/>
                <a:ea typeface="+mn-ea"/>
                <a:cs typeface="+mn-cs"/>
              </a:rPr>
              <a:t> </a:t>
            </a:r>
            <a:r>
              <a:rPr lang="en-US" sz="900" kern="1200" baseline="0" dirty="0" err="1" smtClean="0">
                <a:solidFill>
                  <a:schemeClr val="tx1"/>
                </a:solidFill>
                <a:effectLst/>
                <a:latin typeface="Segoe UI" pitchFamily="34" charset="0"/>
                <a:ea typeface="+mn-ea"/>
                <a:cs typeface="+mn-cs"/>
              </a:rPr>
              <a:t>en</a:t>
            </a:r>
            <a:r>
              <a:rPr lang="en-US" sz="900" kern="1200" baseline="0" dirty="0" smtClean="0">
                <a:solidFill>
                  <a:schemeClr val="tx1"/>
                </a:solidFill>
                <a:effectLst/>
                <a:latin typeface="Segoe UI" pitchFamily="34" charset="0"/>
                <a:ea typeface="+mn-ea"/>
                <a:cs typeface="+mn-cs"/>
              </a:rPr>
              <a:t> </a:t>
            </a:r>
            <a:r>
              <a:rPr lang="en-US" sz="900" kern="1200" baseline="0" dirty="0" err="1" smtClean="0">
                <a:solidFill>
                  <a:schemeClr val="tx1"/>
                </a:solidFill>
                <a:effectLst/>
                <a:latin typeface="Segoe UI" pitchFamily="34" charset="0"/>
                <a:ea typeface="+mn-ea"/>
                <a:cs typeface="+mn-cs"/>
              </a:rPr>
              <a:t>contre-partie</a:t>
            </a:r>
            <a:r>
              <a:rPr lang="en-US" sz="900" kern="1200" baseline="0" dirty="0" smtClean="0">
                <a:solidFill>
                  <a:schemeClr val="tx1"/>
                </a:solidFill>
                <a:effectLst/>
                <a:latin typeface="Segoe UI" pitchFamily="34" charset="0"/>
                <a:ea typeface="+mn-ea"/>
                <a:cs typeface="+mn-cs"/>
              </a:rPr>
              <a:t> le maximum de maintenance.</a:t>
            </a:r>
          </a:p>
          <a:p>
            <a:r>
              <a:rPr lang="en-US" sz="900" kern="1200" baseline="0" dirty="0" err="1" smtClean="0">
                <a:solidFill>
                  <a:schemeClr val="tx1"/>
                </a:solidFill>
                <a:effectLst/>
                <a:latin typeface="Segoe UI" pitchFamily="34" charset="0"/>
                <a:ea typeface="+mn-ea"/>
                <a:cs typeface="+mn-cs"/>
              </a:rPr>
              <a:t>C’est</a:t>
            </a:r>
            <a:r>
              <a:rPr lang="en-US" sz="900" kern="1200" baseline="0" dirty="0" smtClean="0">
                <a:solidFill>
                  <a:schemeClr val="tx1"/>
                </a:solidFill>
                <a:effectLst/>
                <a:latin typeface="Segoe UI" pitchFamily="34" charset="0"/>
                <a:ea typeface="+mn-ea"/>
                <a:cs typeface="+mn-cs"/>
              </a:rPr>
              <a:t> </a:t>
            </a:r>
            <a:r>
              <a:rPr lang="en-US" sz="900" kern="1200" baseline="0" dirty="0" err="1" smtClean="0">
                <a:solidFill>
                  <a:schemeClr val="tx1"/>
                </a:solidFill>
                <a:effectLst/>
                <a:latin typeface="Segoe UI" pitchFamily="34" charset="0"/>
                <a:ea typeface="+mn-ea"/>
                <a:cs typeface="+mn-cs"/>
              </a:rPr>
              <a:t>l’option</a:t>
            </a:r>
            <a:r>
              <a:rPr lang="en-US" sz="900" kern="1200" baseline="0" dirty="0" smtClean="0">
                <a:solidFill>
                  <a:schemeClr val="tx1"/>
                </a:solidFill>
                <a:effectLst/>
                <a:latin typeface="Segoe UI" pitchFamily="34" charset="0"/>
                <a:ea typeface="+mn-ea"/>
                <a:cs typeface="+mn-cs"/>
              </a:rPr>
              <a:t> la plus simple </a:t>
            </a:r>
            <a:r>
              <a:rPr lang="en-US" sz="900" kern="1200" baseline="0" dirty="0" err="1" smtClean="0">
                <a:solidFill>
                  <a:schemeClr val="tx1"/>
                </a:solidFill>
                <a:effectLst/>
                <a:latin typeface="Segoe UI" pitchFamily="34" charset="0"/>
                <a:ea typeface="+mn-ea"/>
                <a:cs typeface="+mn-cs"/>
              </a:rPr>
              <a:t>en</a:t>
            </a:r>
            <a:r>
              <a:rPr lang="en-US" sz="900" kern="1200" baseline="0" dirty="0" smtClean="0">
                <a:solidFill>
                  <a:schemeClr val="tx1"/>
                </a:solidFill>
                <a:effectLst/>
                <a:latin typeface="Segoe UI" pitchFamily="34" charset="0"/>
                <a:ea typeface="+mn-ea"/>
                <a:cs typeface="+mn-cs"/>
              </a:rPr>
              <a:t> </a:t>
            </a:r>
            <a:r>
              <a:rPr lang="en-US" sz="900" kern="1200" baseline="0" dirty="0" err="1" smtClean="0">
                <a:solidFill>
                  <a:schemeClr val="tx1"/>
                </a:solidFill>
                <a:effectLst/>
                <a:latin typeface="Segoe UI" pitchFamily="34" charset="0"/>
                <a:ea typeface="+mn-ea"/>
                <a:cs typeface="+mn-cs"/>
              </a:rPr>
              <a:t>terme</a:t>
            </a:r>
            <a:r>
              <a:rPr lang="en-US" sz="900" kern="1200" baseline="0" dirty="0" smtClean="0">
                <a:solidFill>
                  <a:schemeClr val="tx1"/>
                </a:solidFill>
                <a:effectLst/>
                <a:latin typeface="Segoe UI" pitchFamily="34" charset="0"/>
                <a:ea typeface="+mn-ea"/>
                <a:cs typeface="+mn-cs"/>
              </a:rPr>
              <a:t> de R&amp;D, car </a:t>
            </a:r>
            <a:r>
              <a:rPr lang="en-US" sz="900" kern="1200" baseline="0" dirty="0" err="1" smtClean="0">
                <a:solidFill>
                  <a:schemeClr val="tx1"/>
                </a:solidFill>
                <a:effectLst/>
                <a:latin typeface="Segoe UI" pitchFamily="34" charset="0"/>
                <a:ea typeface="+mn-ea"/>
                <a:cs typeface="+mn-cs"/>
              </a:rPr>
              <a:t>il</a:t>
            </a:r>
            <a:r>
              <a:rPr lang="en-US" sz="900" kern="1200" baseline="0" dirty="0" smtClean="0">
                <a:solidFill>
                  <a:schemeClr val="tx1"/>
                </a:solidFill>
                <a:effectLst/>
                <a:latin typeface="Segoe UI" pitchFamily="34" charset="0"/>
                <a:ea typeface="+mn-ea"/>
                <a:cs typeface="+mn-cs"/>
              </a:rPr>
              <a:t> </a:t>
            </a:r>
            <a:r>
              <a:rPr lang="en-US" sz="900" kern="1200" baseline="0" dirty="0" err="1" smtClean="0">
                <a:solidFill>
                  <a:schemeClr val="tx1"/>
                </a:solidFill>
                <a:effectLst/>
                <a:latin typeface="Segoe UI" pitchFamily="34" charset="0"/>
                <a:ea typeface="+mn-ea"/>
                <a:cs typeface="+mn-cs"/>
              </a:rPr>
              <a:t>n’y</a:t>
            </a:r>
            <a:r>
              <a:rPr lang="en-US" sz="900" kern="1200" baseline="0" dirty="0" smtClean="0">
                <a:solidFill>
                  <a:schemeClr val="tx1"/>
                </a:solidFill>
                <a:effectLst/>
                <a:latin typeface="Segoe UI" pitchFamily="34" charset="0"/>
                <a:ea typeface="+mn-ea"/>
                <a:cs typeface="+mn-cs"/>
              </a:rPr>
              <a:t> a pas de modification de code</a:t>
            </a:r>
          </a:p>
          <a:p>
            <a:endParaRPr lang="en-US" sz="900" kern="1200" baseline="0" dirty="0" smtClean="0">
              <a:solidFill>
                <a:schemeClr val="tx1"/>
              </a:solidFill>
              <a:effectLst/>
              <a:latin typeface="Segoe UI" pitchFamily="34" charset="0"/>
              <a:ea typeface="+mn-ea"/>
              <a:cs typeface="+mn-cs"/>
            </a:endParaRPr>
          </a:p>
          <a:p>
            <a:r>
              <a:rPr lang="en-US" sz="900" kern="1200" baseline="0" dirty="0" smtClean="0">
                <a:solidFill>
                  <a:schemeClr val="tx1"/>
                </a:solidFill>
                <a:effectLst/>
                <a:latin typeface="Segoe UI" pitchFamily="34" charset="0"/>
                <a:ea typeface="+mn-ea"/>
                <a:cs typeface="+mn-cs"/>
              </a:rPr>
              <a:t>Azure SQL Database </a:t>
            </a:r>
            <a:r>
              <a:rPr lang="en-US" sz="900" kern="1200" baseline="0" dirty="0" err="1" smtClean="0">
                <a:solidFill>
                  <a:schemeClr val="tx1"/>
                </a:solidFill>
                <a:effectLst/>
                <a:latin typeface="Segoe UI" pitchFamily="34" charset="0"/>
                <a:ea typeface="+mn-ea"/>
                <a:cs typeface="+mn-cs"/>
              </a:rPr>
              <a:t>est</a:t>
            </a:r>
            <a:r>
              <a:rPr lang="en-US" sz="900" kern="1200" baseline="0" dirty="0" smtClean="0">
                <a:solidFill>
                  <a:schemeClr val="tx1"/>
                </a:solidFill>
                <a:effectLst/>
                <a:latin typeface="Segoe UI" pitchFamily="34" charset="0"/>
                <a:ea typeface="+mn-ea"/>
                <a:cs typeface="+mn-cs"/>
              </a:rPr>
              <a:t> </a:t>
            </a:r>
            <a:r>
              <a:rPr lang="en-US" sz="900" kern="1200" baseline="0" dirty="0" err="1" smtClean="0">
                <a:solidFill>
                  <a:schemeClr val="tx1"/>
                </a:solidFill>
                <a:effectLst/>
                <a:latin typeface="Segoe UI" pitchFamily="34" charset="0"/>
                <a:ea typeface="+mn-ea"/>
                <a:cs typeface="+mn-cs"/>
              </a:rPr>
              <a:t>une</a:t>
            </a:r>
            <a:r>
              <a:rPr lang="en-US" sz="900" kern="1200" baseline="0" dirty="0" smtClean="0">
                <a:solidFill>
                  <a:schemeClr val="tx1"/>
                </a:solidFill>
                <a:effectLst/>
                <a:latin typeface="Segoe UI" pitchFamily="34" charset="0"/>
                <a:ea typeface="+mn-ea"/>
                <a:cs typeface="+mn-cs"/>
              </a:rPr>
              <a:t> base de </a:t>
            </a:r>
            <a:r>
              <a:rPr lang="en-US" sz="900" kern="1200" baseline="0" dirty="0" err="1" smtClean="0">
                <a:solidFill>
                  <a:schemeClr val="tx1"/>
                </a:solidFill>
                <a:effectLst/>
                <a:latin typeface="Segoe UI" pitchFamily="34" charset="0"/>
                <a:ea typeface="+mn-ea"/>
                <a:cs typeface="+mn-cs"/>
              </a:rPr>
              <a:t>données</a:t>
            </a:r>
            <a:r>
              <a:rPr lang="en-US" sz="900" kern="1200" baseline="0" dirty="0" smtClean="0">
                <a:solidFill>
                  <a:schemeClr val="tx1"/>
                </a:solidFill>
                <a:effectLst/>
                <a:latin typeface="Segoe UI" pitchFamily="34" charset="0"/>
                <a:ea typeface="+mn-ea"/>
                <a:cs typeface="+mn-cs"/>
              </a:rPr>
              <a:t> </a:t>
            </a:r>
            <a:r>
              <a:rPr lang="en-US" sz="900" kern="1200" baseline="0" dirty="0" err="1" smtClean="0">
                <a:solidFill>
                  <a:schemeClr val="tx1"/>
                </a:solidFill>
                <a:effectLst/>
                <a:latin typeface="Segoe UI" pitchFamily="34" charset="0"/>
                <a:ea typeface="+mn-ea"/>
                <a:cs typeface="+mn-cs"/>
              </a:rPr>
              <a:t>hautement</a:t>
            </a:r>
            <a:r>
              <a:rPr lang="en-US" sz="900" kern="1200" baseline="0" dirty="0" smtClean="0">
                <a:solidFill>
                  <a:schemeClr val="tx1"/>
                </a:solidFill>
                <a:effectLst/>
                <a:latin typeface="Segoe UI" pitchFamily="34" charset="0"/>
                <a:ea typeface="+mn-ea"/>
                <a:cs typeface="+mn-cs"/>
              </a:rPr>
              <a:t> </a:t>
            </a:r>
            <a:r>
              <a:rPr lang="en-US" sz="900" kern="1200" baseline="0" dirty="0" err="1" smtClean="0">
                <a:solidFill>
                  <a:schemeClr val="tx1"/>
                </a:solidFill>
                <a:effectLst/>
                <a:latin typeface="Segoe UI" pitchFamily="34" charset="0"/>
                <a:ea typeface="+mn-ea"/>
                <a:cs typeface="+mn-cs"/>
              </a:rPr>
              <a:t>disponible</a:t>
            </a:r>
            <a:r>
              <a:rPr lang="en-US" sz="900" kern="1200" baseline="0" dirty="0" smtClean="0">
                <a:solidFill>
                  <a:schemeClr val="tx1"/>
                </a:solidFill>
                <a:effectLst/>
                <a:latin typeface="Segoe UI" pitchFamily="34" charset="0"/>
                <a:ea typeface="+mn-ea"/>
                <a:cs typeface="+mn-cs"/>
              </a:rPr>
              <a:t>, </a:t>
            </a:r>
            <a:r>
              <a:rPr lang="en-US" sz="900" kern="1200" baseline="0" dirty="0" err="1" smtClean="0">
                <a:solidFill>
                  <a:schemeClr val="tx1"/>
                </a:solidFill>
                <a:effectLst/>
                <a:latin typeface="Segoe UI" pitchFamily="34" charset="0"/>
                <a:ea typeface="+mn-ea"/>
                <a:cs typeface="+mn-cs"/>
              </a:rPr>
              <a:t>totalement</a:t>
            </a:r>
            <a:r>
              <a:rPr lang="en-US" sz="900" kern="1200" baseline="0" dirty="0" smtClean="0">
                <a:solidFill>
                  <a:schemeClr val="tx1"/>
                </a:solidFill>
                <a:effectLst/>
                <a:latin typeface="Segoe UI" pitchFamily="34" charset="0"/>
                <a:ea typeface="+mn-ea"/>
                <a:cs typeface="+mn-cs"/>
              </a:rPr>
              <a:t> </a:t>
            </a:r>
            <a:r>
              <a:rPr lang="en-US" sz="900" kern="1200" baseline="0" dirty="0" err="1" smtClean="0">
                <a:solidFill>
                  <a:schemeClr val="tx1"/>
                </a:solidFill>
                <a:effectLst/>
                <a:latin typeface="Segoe UI" pitchFamily="34" charset="0"/>
                <a:ea typeface="+mn-ea"/>
                <a:cs typeface="+mn-cs"/>
              </a:rPr>
              <a:t>gérée</a:t>
            </a:r>
            <a:r>
              <a:rPr lang="en-US" sz="900" kern="1200" baseline="0" dirty="0" smtClean="0">
                <a:solidFill>
                  <a:schemeClr val="tx1"/>
                </a:solidFill>
                <a:effectLst/>
                <a:latin typeface="Segoe UI" pitchFamily="34" charset="0"/>
                <a:ea typeface="+mn-ea"/>
                <a:cs typeface="+mn-cs"/>
              </a:rPr>
              <a:t> par Microsoft.</a:t>
            </a:r>
          </a:p>
          <a:p>
            <a:r>
              <a:rPr lang="en-US" sz="900" kern="1200" baseline="0" dirty="0" err="1" smtClean="0">
                <a:solidFill>
                  <a:schemeClr val="tx1"/>
                </a:solidFill>
                <a:effectLst/>
                <a:latin typeface="Segoe UI" pitchFamily="34" charset="0"/>
                <a:ea typeface="+mn-ea"/>
                <a:cs typeface="+mn-cs"/>
              </a:rPr>
              <a:t>Certaines</a:t>
            </a:r>
            <a:r>
              <a:rPr lang="en-US" sz="900" kern="1200" baseline="0" dirty="0" smtClean="0">
                <a:solidFill>
                  <a:schemeClr val="tx1"/>
                </a:solidFill>
                <a:effectLst/>
                <a:latin typeface="Segoe UI" pitchFamily="34" charset="0"/>
                <a:ea typeface="+mn-ea"/>
                <a:cs typeface="+mn-cs"/>
              </a:rPr>
              <a:t> </a:t>
            </a:r>
            <a:r>
              <a:rPr lang="en-US" sz="900" kern="1200" baseline="0" dirty="0" err="1" smtClean="0">
                <a:solidFill>
                  <a:schemeClr val="tx1"/>
                </a:solidFill>
                <a:effectLst/>
                <a:latin typeface="Segoe UI" pitchFamily="34" charset="0"/>
                <a:ea typeface="+mn-ea"/>
                <a:cs typeface="+mn-cs"/>
              </a:rPr>
              <a:t>fonctionnalités</a:t>
            </a:r>
            <a:r>
              <a:rPr lang="en-US" sz="900" kern="1200" baseline="0" dirty="0" smtClean="0">
                <a:solidFill>
                  <a:schemeClr val="tx1"/>
                </a:solidFill>
                <a:effectLst/>
                <a:latin typeface="Segoe UI" pitchFamily="34" charset="0"/>
                <a:ea typeface="+mn-ea"/>
                <a:cs typeface="+mn-cs"/>
              </a:rPr>
              <a:t> de SQL Server ne </a:t>
            </a:r>
            <a:r>
              <a:rPr lang="en-US" sz="900" kern="1200" baseline="0" dirty="0" err="1" smtClean="0">
                <a:solidFill>
                  <a:schemeClr val="tx1"/>
                </a:solidFill>
                <a:effectLst/>
                <a:latin typeface="Segoe UI" pitchFamily="34" charset="0"/>
                <a:ea typeface="+mn-ea"/>
                <a:cs typeface="+mn-cs"/>
              </a:rPr>
              <a:t>sont</a:t>
            </a:r>
            <a:r>
              <a:rPr lang="en-US" sz="900" kern="1200" baseline="0" dirty="0" smtClean="0">
                <a:solidFill>
                  <a:schemeClr val="tx1"/>
                </a:solidFill>
                <a:effectLst/>
                <a:latin typeface="Segoe UI" pitchFamily="34" charset="0"/>
                <a:ea typeface="+mn-ea"/>
                <a:cs typeface="+mn-cs"/>
              </a:rPr>
              <a:t> pas </a:t>
            </a:r>
            <a:r>
              <a:rPr lang="en-US" sz="900" kern="1200" baseline="0" dirty="0" err="1" smtClean="0">
                <a:solidFill>
                  <a:schemeClr val="tx1"/>
                </a:solidFill>
                <a:effectLst/>
                <a:latin typeface="Segoe UI" pitchFamily="34" charset="0"/>
                <a:ea typeface="+mn-ea"/>
                <a:cs typeface="+mn-cs"/>
              </a:rPr>
              <a:t>supportées</a:t>
            </a:r>
            <a:r>
              <a:rPr lang="en-US" sz="900" kern="1200" baseline="0" dirty="0" smtClean="0">
                <a:solidFill>
                  <a:schemeClr val="tx1"/>
                </a:solidFill>
                <a:effectLst/>
                <a:latin typeface="Segoe UI" pitchFamily="34" charset="0"/>
                <a:ea typeface="+mn-ea"/>
                <a:cs typeface="+mn-cs"/>
              </a:rPr>
              <a:t> (Select Into, Full Text Search), </a:t>
            </a:r>
            <a:r>
              <a:rPr lang="en-US" sz="900" kern="1200" baseline="0" dirty="0" err="1" smtClean="0">
                <a:solidFill>
                  <a:schemeClr val="tx1"/>
                </a:solidFill>
                <a:effectLst/>
                <a:latin typeface="Segoe UI" pitchFamily="34" charset="0"/>
                <a:ea typeface="+mn-ea"/>
                <a:cs typeface="+mn-cs"/>
              </a:rPr>
              <a:t>donc</a:t>
            </a:r>
            <a:r>
              <a:rPr lang="en-US" sz="900" kern="1200" baseline="0" dirty="0" smtClean="0">
                <a:solidFill>
                  <a:schemeClr val="tx1"/>
                </a:solidFill>
                <a:effectLst/>
                <a:latin typeface="Segoe UI" pitchFamily="34" charset="0"/>
                <a:ea typeface="+mn-ea"/>
                <a:cs typeface="+mn-cs"/>
              </a:rPr>
              <a:t> </a:t>
            </a:r>
            <a:r>
              <a:rPr lang="en-US" sz="900" kern="1200" baseline="0" dirty="0" err="1" smtClean="0">
                <a:solidFill>
                  <a:schemeClr val="tx1"/>
                </a:solidFill>
                <a:effectLst/>
                <a:latin typeface="Segoe UI" pitchFamily="34" charset="0"/>
                <a:ea typeface="+mn-ea"/>
                <a:cs typeface="+mn-cs"/>
              </a:rPr>
              <a:t>coût</a:t>
            </a:r>
            <a:r>
              <a:rPr lang="en-US" sz="900" kern="1200" baseline="0" dirty="0" smtClean="0">
                <a:solidFill>
                  <a:schemeClr val="tx1"/>
                </a:solidFill>
                <a:effectLst/>
                <a:latin typeface="Segoe UI" pitchFamily="34" charset="0"/>
                <a:ea typeface="+mn-ea"/>
                <a:cs typeface="+mn-cs"/>
              </a:rPr>
              <a:t> </a:t>
            </a:r>
            <a:r>
              <a:rPr lang="en-US" sz="900" kern="1200" baseline="0" dirty="0" err="1" smtClean="0">
                <a:solidFill>
                  <a:schemeClr val="tx1"/>
                </a:solidFill>
                <a:effectLst/>
                <a:latin typeface="Segoe UI" pitchFamily="34" charset="0"/>
                <a:ea typeface="+mn-ea"/>
                <a:cs typeface="+mn-cs"/>
              </a:rPr>
              <a:t>d’adaptation</a:t>
            </a:r>
            <a:r>
              <a:rPr lang="en-US" sz="900" kern="1200" baseline="0" dirty="0" smtClean="0">
                <a:solidFill>
                  <a:schemeClr val="tx1"/>
                </a:solidFill>
                <a:effectLst/>
                <a:latin typeface="Segoe UI" pitchFamily="34" charset="0"/>
                <a:ea typeface="+mn-ea"/>
                <a:cs typeface="+mn-cs"/>
              </a:rPr>
              <a:t> à </a:t>
            </a:r>
            <a:r>
              <a:rPr lang="en-US" sz="900" kern="1200" baseline="0" dirty="0" err="1" smtClean="0">
                <a:solidFill>
                  <a:schemeClr val="tx1"/>
                </a:solidFill>
                <a:effectLst/>
                <a:latin typeface="Segoe UI" pitchFamily="34" charset="0"/>
                <a:ea typeface="+mn-ea"/>
                <a:cs typeface="+mn-cs"/>
              </a:rPr>
              <a:t>prendre</a:t>
            </a:r>
            <a:r>
              <a:rPr lang="en-US" sz="900" kern="1200" baseline="0" dirty="0" smtClean="0">
                <a:solidFill>
                  <a:schemeClr val="tx1"/>
                </a:solidFill>
                <a:effectLst/>
                <a:latin typeface="Segoe UI" pitchFamily="34" charset="0"/>
                <a:ea typeface="+mn-ea"/>
                <a:cs typeface="+mn-cs"/>
              </a:rPr>
              <a:t> </a:t>
            </a:r>
            <a:r>
              <a:rPr lang="en-US" sz="900" kern="1200" baseline="0" dirty="0" err="1" smtClean="0">
                <a:solidFill>
                  <a:schemeClr val="tx1"/>
                </a:solidFill>
                <a:effectLst/>
                <a:latin typeface="Segoe UI" pitchFamily="34" charset="0"/>
                <a:ea typeface="+mn-ea"/>
                <a:cs typeface="+mn-cs"/>
              </a:rPr>
              <a:t>en</a:t>
            </a:r>
            <a:r>
              <a:rPr lang="en-US" sz="900" kern="1200" baseline="0" dirty="0" smtClean="0">
                <a:solidFill>
                  <a:schemeClr val="tx1"/>
                </a:solidFill>
                <a:effectLst/>
                <a:latin typeface="Segoe UI" pitchFamily="34" charset="0"/>
                <a:ea typeface="+mn-ea"/>
                <a:cs typeface="+mn-cs"/>
              </a:rPr>
              <a:t> </a:t>
            </a:r>
            <a:r>
              <a:rPr lang="en-US" sz="900" kern="1200" baseline="0" dirty="0" err="1" smtClean="0">
                <a:solidFill>
                  <a:schemeClr val="tx1"/>
                </a:solidFill>
                <a:effectLst/>
                <a:latin typeface="Segoe UI" pitchFamily="34" charset="0"/>
                <a:ea typeface="+mn-ea"/>
                <a:cs typeface="+mn-cs"/>
              </a:rPr>
              <a:t>compte</a:t>
            </a:r>
            <a:endParaRPr lang="en-US" sz="900" kern="1200" baseline="0" dirty="0" smtClean="0">
              <a:solidFill>
                <a:schemeClr val="tx1"/>
              </a:solidFill>
              <a:effectLst/>
              <a:latin typeface="Segoe UI" pitchFamily="34" charset="0"/>
              <a:ea typeface="+mn-ea"/>
              <a:cs typeface="+mn-cs"/>
            </a:endParaRPr>
          </a:p>
          <a:p>
            <a:r>
              <a:rPr lang="en-US" sz="900" kern="1200" baseline="0" dirty="0" err="1" smtClean="0">
                <a:solidFill>
                  <a:schemeClr val="tx1"/>
                </a:solidFill>
                <a:effectLst/>
                <a:latin typeface="Segoe UI" pitchFamily="34" charset="0"/>
                <a:ea typeface="+mn-ea"/>
                <a:cs typeface="+mn-cs"/>
              </a:rPr>
              <a:t>C’est</a:t>
            </a:r>
            <a:r>
              <a:rPr lang="en-US" sz="900" kern="1200" baseline="0" dirty="0" smtClean="0">
                <a:solidFill>
                  <a:schemeClr val="tx1"/>
                </a:solidFill>
                <a:effectLst/>
                <a:latin typeface="Segoe UI" pitchFamily="34" charset="0"/>
                <a:ea typeface="+mn-ea"/>
                <a:cs typeface="+mn-cs"/>
              </a:rPr>
              <a:t> par </a:t>
            </a:r>
            <a:r>
              <a:rPr lang="en-US" sz="900" kern="1200" baseline="0" dirty="0" err="1" smtClean="0">
                <a:solidFill>
                  <a:schemeClr val="tx1"/>
                </a:solidFill>
                <a:effectLst/>
                <a:latin typeface="Segoe UI" pitchFamily="34" charset="0"/>
                <a:ea typeface="+mn-ea"/>
                <a:cs typeface="+mn-cs"/>
              </a:rPr>
              <a:t>contre</a:t>
            </a:r>
            <a:r>
              <a:rPr lang="en-US" sz="900" kern="1200" baseline="0" dirty="0" smtClean="0">
                <a:solidFill>
                  <a:schemeClr val="tx1"/>
                </a:solidFill>
                <a:effectLst/>
                <a:latin typeface="Segoe UI" pitchFamily="34" charset="0"/>
                <a:ea typeface="+mn-ea"/>
                <a:cs typeface="+mn-cs"/>
              </a:rPr>
              <a:t> </a:t>
            </a:r>
            <a:r>
              <a:rPr lang="en-US" sz="900" kern="1200" baseline="0" dirty="0" err="1" smtClean="0">
                <a:solidFill>
                  <a:schemeClr val="tx1"/>
                </a:solidFill>
                <a:effectLst/>
                <a:latin typeface="Segoe UI" pitchFamily="34" charset="0"/>
                <a:ea typeface="+mn-ea"/>
                <a:cs typeface="+mn-cs"/>
              </a:rPr>
              <a:t>l’option</a:t>
            </a:r>
            <a:r>
              <a:rPr lang="en-US" sz="900" kern="1200" baseline="0" dirty="0" smtClean="0">
                <a:solidFill>
                  <a:schemeClr val="tx1"/>
                </a:solidFill>
                <a:effectLst/>
                <a:latin typeface="Segoe UI" pitchFamily="34" charset="0"/>
                <a:ea typeface="+mn-ea"/>
                <a:cs typeface="+mn-cs"/>
              </a:rPr>
              <a:t> la plus simple au </a:t>
            </a:r>
            <a:r>
              <a:rPr lang="en-US" sz="900" kern="1200" baseline="0" dirty="0" err="1" smtClean="0">
                <a:solidFill>
                  <a:schemeClr val="tx1"/>
                </a:solidFill>
                <a:effectLst/>
                <a:latin typeface="Segoe UI" pitchFamily="34" charset="0"/>
                <a:ea typeface="+mn-ea"/>
                <a:cs typeface="+mn-cs"/>
              </a:rPr>
              <a:t>niveau</a:t>
            </a:r>
            <a:r>
              <a:rPr lang="en-US" sz="900" kern="1200" baseline="0" dirty="0" smtClean="0">
                <a:solidFill>
                  <a:schemeClr val="tx1"/>
                </a:solidFill>
                <a:effectLst/>
                <a:latin typeface="Segoe UI" pitchFamily="34" charset="0"/>
                <a:ea typeface="+mn-ea"/>
                <a:cs typeface="+mn-cs"/>
              </a:rPr>
              <a:t> maintenance.</a:t>
            </a:r>
            <a:endParaRPr lang="en-US" sz="900" kern="1200" dirty="0" smtClean="0">
              <a:solidFill>
                <a:schemeClr val="tx1"/>
              </a:solidFill>
              <a:effectLst/>
              <a:latin typeface="Segoe UI" pitchFamily="34" charset="0"/>
              <a:ea typeface="+mn-ea"/>
              <a:cs typeface="+mn-cs"/>
            </a:endParaRP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E4B91D7-D937-4E5F-BA99-DF299C85B5CA}" type="datetime1">
              <a:rPr lang="en-US" smtClean="0"/>
              <a:t>7/4/2015</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t>4</a:t>
            </a:fld>
            <a:endParaRPr lang="en-US" dirty="0"/>
          </a:p>
        </p:txBody>
      </p:sp>
    </p:spTree>
    <p:extLst>
      <p:ext uri="{BB962C8B-B14F-4D97-AF65-F5344CB8AC3E}">
        <p14:creationId xmlns:p14="http://schemas.microsoft.com/office/powerpoint/2010/main" val="8627565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363" rtl="0" eaLnBrk="1" fontAlgn="auto" latinLnBrk="0" hangingPunct="1">
              <a:lnSpc>
                <a:spcPct val="90000"/>
              </a:lnSpc>
              <a:spcBef>
                <a:spcPts val="0"/>
              </a:spcBef>
              <a:spcAft>
                <a:spcPts val="333"/>
              </a:spcAft>
              <a:buClrTx/>
              <a:buSzTx/>
              <a:buFontTx/>
              <a:buNone/>
              <a:tabLst/>
              <a:defRPr/>
            </a:pPr>
            <a:r>
              <a:rPr lang="fr-FR" dirty="0" smtClean="0"/>
              <a:t>DTU : </a:t>
            </a:r>
            <a:r>
              <a:rPr lang="en-US" sz="900" kern="1200" dirty="0" smtClean="0">
                <a:solidFill>
                  <a:schemeClr val="tx1"/>
                </a:solidFill>
                <a:latin typeface="Segoe UI Light" pitchFamily="34" charset="0"/>
                <a:ea typeface="+mn-ea"/>
                <a:cs typeface="+mn-cs"/>
              </a:rPr>
              <a:t>Monitoring database workload utilization within bounding box</a:t>
            </a:r>
          </a:p>
          <a:p>
            <a:endParaRPr lang="fr-FR" dirty="0" smtClean="0"/>
          </a:p>
          <a:p>
            <a:pPr marL="0" indent="0">
              <a:spcAft>
                <a:spcPts val="600"/>
              </a:spcAft>
              <a:buNone/>
            </a:pPr>
            <a:r>
              <a:rPr lang="en-US" sz="900" dirty="0" smtClean="0">
                <a:gradFill>
                  <a:gsLst>
                    <a:gs pos="2917">
                      <a:schemeClr val="tx1"/>
                    </a:gs>
                    <a:gs pos="30000">
                      <a:schemeClr val="tx1"/>
                    </a:gs>
                  </a:gsLst>
                  <a:lin ang="5400000" scaled="0"/>
                </a:gradFill>
              </a:rPr>
              <a:t>R</a:t>
            </a:r>
            <a:r>
              <a:rPr lang="en-US" sz="900" dirty="0" smtClean="0"/>
              <a:t>epresents the relative power (resources) assigned to the database</a:t>
            </a:r>
          </a:p>
          <a:p>
            <a:pPr marL="0" indent="0">
              <a:spcAft>
                <a:spcPts val="600"/>
              </a:spcAft>
              <a:buNone/>
            </a:pPr>
            <a:r>
              <a:rPr lang="en-US" sz="900" dirty="0" smtClean="0"/>
              <a:t>Blended measure of CPU, memory, and read-write rates</a:t>
            </a:r>
          </a:p>
          <a:p>
            <a:pPr marL="0" indent="0">
              <a:spcAft>
                <a:spcPts val="600"/>
              </a:spcAft>
              <a:buNone/>
            </a:pPr>
            <a:r>
              <a:rPr lang="en-US" sz="900" dirty="0" smtClean="0"/>
              <a:t>C</a:t>
            </a:r>
            <a:r>
              <a:rPr lang="en-US" sz="900" dirty="0" smtClean="0">
                <a:gradFill>
                  <a:gsLst>
                    <a:gs pos="2917">
                      <a:schemeClr val="tx1"/>
                    </a:gs>
                    <a:gs pos="30000">
                      <a:schemeClr val="tx1"/>
                    </a:gs>
                  </a:gsLst>
                  <a:lin ang="5400000" scaled="0"/>
                </a:gradFill>
              </a:rPr>
              <a:t>ompare the power across performance levels</a:t>
            </a:r>
          </a:p>
          <a:p>
            <a:pPr marL="0" indent="0">
              <a:spcAft>
                <a:spcPts val="600"/>
              </a:spcAft>
              <a:buNone/>
            </a:pPr>
            <a:r>
              <a:rPr lang="en-US" sz="900" dirty="0" smtClean="0">
                <a:gradFill>
                  <a:gsLst>
                    <a:gs pos="2917">
                      <a:schemeClr val="tx1"/>
                    </a:gs>
                    <a:gs pos="30000">
                      <a:schemeClr val="tx1"/>
                    </a:gs>
                  </a:gsLst>
                  <a:lin ang="5400000" scaled="0"/>
                </a:gradFill>
              </a:rPr>
              <a:t>Simplifies talking about performance, think IOPS vs. %</a:t>
            </a:r>
          </a:p>
          <a:p>
            <a:pPr marL="0" indent="0">
              <a:spcAft>
                <a:spcPts val="600"/>
              </a:spcAft>
              <a:buNone/>
            </a:pPr>
            <a:endParaRPr lang="en-US" sz="900" dirty="0" smtClean="0">
              <a:gradFill>
                <a:gsLst>
                  <a:gs pos="2917">
                    <a:schemeClr val="tx1"/>
                  </a:gs>
                  <a:gs pos="30000">
                    <a:schemeClr val="tx1"/>
                  </a:gs>
                </a:gsLst>
                <a:lin ang="5400000" scaled="0"/>
              </a:gradFill>
            </a:endParaRPr>
          </a:p>
          <a:p>
            <a:pPr marL="0" indent="0">
              <a:spcAft>
                <a:spcPts val="600"/>
              </a:spcAft>
              <a:buNone/>
            </a:pPr>
            <a:r>
              <a:rPr lang="en-US" sz="900" dirty="0" smtClean="0">
                <a:gradFill>
                  <a:gsLst>
                    <a:gs pos="2917">
                      <a:schemeClr val="tx1"/>
                    </a:gs>
                    <a:gs pos="30000">
                      <a:schemeClr val="tx1"/>
                    </a:gs>
                  </a:gsLst>
                  <a:lin ang="5400000" scaled="0"/>
                </a:gradFill>
              </a:rPr>
              <a:t>A </a:t>
            </a:r>
            <a:r>
              <a:rPr lang="en-US" sz="900" dirty="0" err="1" smtClean="0">
                <a:gradFill>
                  <a:gsLst>
                    <a:gs pos="2917">
                      <a:schemeClr val="tx1"/>
                    </a:gs>
                    <a:gs pos="30000">
                      <a:schemeClr val="tx1"/>
                    </a:gs>
                  </a:gsLst>
                  <a:lin ang="5400000" scaled="0"/>
                </a:gradFill>
              </a:rPr>
              <a:t>chaque</a:t>
            </a:r>
            <a:r>
              <a:rPr lang="en-US" sz="900" dirty="0" smtClean="0">
                <a:gradFill>
                  <a:gsLst>
                    <a:gs pos="2917">
                      <a:schemeClr val="tx1"/>
                    </a:gs>
                    <a:gs pos="30000">
                      <a:schemeClr val="tx1"/>
                    </a:gs>
                  </a:gsLst>
                  <a:lin ang="5400000" scaled="0"/>
                </a:gradFill>
              </a:rPr>
              <a:t> base son </a:t>
            </a:r>
            <a:r>
              <a:rPr lang="en-US" sz="900" dirty="0" err="1" smtClean="0">
                <a:gradFill>
                  <a:gsLst>
                    <a:gs pos="2917">
                      <a:schemeClr val="tx1"/>
                    </a:gs>
                    <a:gs pos="30000">
                      <a:schemeClr val="tx1"/>
                    </a:gs>
                  </a:gsLst>
                  <a:lin ang="5400000" scaled="0"/>
                </a:gradFill>
              </a:rPr>
              <a:t>niveau</a:t>
            </a:r>
            <a:r>
              <a:rPr lang="en-US" sz="900" dirty="0" smtClean="0">
                <a:gradFill>
                  <a:gsLst>
                    <a:gs pos="2917">
                      <a:schemeClr val="tx1"/>
                    </a:gs>
                    <a:gs pos="30000">
                      <a:schemeClr val="tx1"/>
                    </a:gs>
                  </a:gsLst>
                  <a:lin ang="5400000" scaled="0"/>
                </a:gradFill>
              </a:rPr>
              <a:t> de performance</a:t>
            </a:r>
            <a:r>
              <a:rPr lang="en-US" sz="900" baseline="0" dirty="0" smtClean="0">
                <a:gradFill>
                  <a:gsLst>
                    <a:gs pos="2917">
                      <a:schemeClr val="tx1"/>
                    </a:gs>
                    <a:gs pos="30000">
                      <a:schemeClr val="tx1"/>
                    </a:gs>
                  </a:gsLst>
                  <a:lin ang="5400000" scaled="0"/>
                </a:gradFill>
              </a:rPr>
              <a:t> maximum : </a:t>
            </a:r>
            <a:r>
              <a:rPr lang="en-US" sz="900" baseline="0" dirty="0" err="1" smtClean="0">
                <a:gradFill>
                  <a:gsLst>
                    <a:gs pos="2917">
                      <a:schemeClr val="tx1"/>
                    </a:gs>
                    <a:gs pos="30000">
                      <a:schemeClr val="tx1"/>
                    </a:gs>
                  </a:gsLst>
                  <a:lin ang="5400000" scaled="0"/>
                </a:gradFill>
              </a:rPr>
              <a:t>choix</a:t>
            </a:r>
            <a:r>
              <a:rPr lang="en-US" sz="900" baseline="0" dirty="0" smtClean="0">
                <a:gradFill>
                  <a:gsLst>
                    <a:gs pos="2917">
                      <a:schemeClr val="tx1"/>
                    </a:gs>
                    <a:gs pos="30000">
                      <a:schemeClr val="tx1"/>
                    </a:gs>
                  </a:gsLst>
                  <a:lin ang="5400000" scaled="0"/>
                </a:gradFill>
              </a:rPr>
              <a:t> entre </a:t>
            </a:r>
            <a:r>
              <a:rPr lang="en-US" sz="900" baseline="0" dirty="0" err="1" smtClean="0">
                <a:gradFill>
                  <a:gsLst>
                    <a:gs pos="2917">
                      <a:schemeClr val="tx1"/>
                    </a:gs>
                    <a:gs pos="30000">
                      <a:schemeClr val="tx1"/>
                    </a:gs>
                  </a:gsLst>
                  <a:lin ang="5400000" scaled="0"/>
                </a:gradFill>
              </a:rPr>
              <a:t>plusieurs</a:t>
            </a:r>
            <a:r>
              <a:rPr lang="en-US" sz="900" baseline="0" dirty="0" smtClean="0">
                <a:gradFill>
                  <a:gsLst>
                    <a:gs pos="2917">
                      <a:schemeClr val="tx1"/>
                    </a:gs>
                    <a:gs pos="30000">
                      <a:schemeClr val="tx1"/>
                    </a:gs>
                  </a:gsLst>
                  <a:lin ang="5400000" scaled="0"/>
                </a:gradFill>
              </a:rPr>
              <a:t> </a:t>
            </a:r>
            <a:r>
              <a:rPr lang="en-US" sz="900" baseline="0" dirty="0" err="1" smtClean="0">
                <a:gradFill>
                  <a:gsLst>
                    <a:gs pos="2917">
                      <a:schemeClr val="tx1"/>
                    </a:gs>
                    <a:gs pos="30000">
                      <a:schemeClr val="tx1"/>
                    </a:gs>
                  </a:gsLst>
                  <a:lin ang="5400000" scaled="0"/>
                </a:gradFill>
              </a:rPr>
              <a:t>niveaux</a:t>
            </a:r>
            <a:r>
              <a:rPr lang="en-US" sz="900" baseline="0" dirty="0" smtClean="0">
                <a:gradFill>
                  <a:gsLst>
                    <a:gs pos="2917">
                      <a:schemeClr val="tx1"/>
                    </a:gs>
                    <a:gs pos="30000">
                      <a:schemeClr val="tx1"/>
                    </a:gs>
                  </a:gsLst>
                  <a:lin ang="5400000" scaled="0"/>
                </a:gradFill>
              </a:rPr>
              <a:t> : Basic (5 DTU), Standard 0 (10 DTU), Standard 1 (20 DTU), … Premium 6 (1000 DTU)</a:t>
            </a:r>
            <a:endParaRPr lang="en-US" sz="900" dirty="0" smtClean="0">
              <a:gradFill>
                <a:gsLst>
                  <a:gs pos="2917">
                    <a:schemeClr val="tx1"/>
                  </a:gs>
                  <a:gs pos="30000">
                    <a:schemeClr val="tx1"/>
                  </a:gs>
                </a:gsLst>
                <a:lin ang="5400000" scaled="0"/>
              </a:gradFill>
            </a:endParaRP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6219030-7940-46E3-BFD6-9C0E89BA77B2}" type="datetime1">
              <a:rPr lang="en-US" smtClean="0"/>
              <a:t>7/5/2015</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t>5</a:t>
            </a:fld>
            <a:endParaRPr lang="en-US" dirty="0"/>
          </a:p>
        </p:txBody>
      </p:sp>
    </p:spTree>
    <p:extLst>
      <p:ext uri="{BB962C8B-B14F-4D97-AF65-F5344CB8AC3E}">
        <p14:creationId xmlns:p14="http://schemas.microsoft.com/office/powerpoint/2010/main" val="30750234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fr-FR" baseline="0" dirty="0" smtClean="0"/>
              <a:t>Création d’une base </a:t>
            </a:r>
            <a:r>
              <a:rPr lang="fr-FR" baseline="0" dirty="0" err="1" smtClean="0"/>
              <a:t>from</a:t>
            </a:r>
            <a:r>
              <a:rPr lang="fr-FR" baseline="0" dirty="0" smtClean="0"/>
              <a:t> scratch depuis le portail. Explication v12 (et utilisation v11 si compte interne), Source et </a:t>
            </a:r>
            <a:r>
              <a:rPr lang="fr-FR" baseline="0" dirty="0" err="1" smtClean="0"/>
              <a:t>pricing</a:t>
            </a:r>
            <a:r>
              <a:rPr lang="fr-FR" baseline="0" dirty="0" smtClean="0"/>
              <a:t> </a:t>
            </a:r>
            <a:r>
              <a:rPr lang="fr-FR" baseline="0" dirty="0" err="1" smtClean="0"/>
              <a:t>tier</a:t>
            </a:r>
            <a:endParaRPr lang="fr-FR" baseline="0" dirty="0" smtClean="0"/>
          </a:p>
          <a:p>
            <a:pPr marL="171450" indent="-171450">
              <a:buFontTx/>
              <a:buChar char="-"/>
            </a:pPr>
            <a:r>
              <a:rPr lang="fr-FR" baseline="0" dirty="0" smtClean="0"/>
              <a:t>Aller voir sur une table existante, montrer qu’on peut changer le niveau de performance</a:t>
            </a:r>
          </a:p>
          <a:p>
            <a:pPr marL="171450" indent="-171450">
              <a:buFontTx/>
              <a:buChar char="-"/>
            </a:pPr>
            <a:r>
              <a:rPr lang="fr-FR" baseline="0" dirty="0" smtClean="0"/>
              <a:t>Discours optimisation des performances, montrer optimisation des </a:t>
            </a:r>
            <a:r>
              <a:rPr lang="fr-FR" baseline="0" dirty="0" err="1" smtClean="0"/>
              <a:t>indexs</a:t>
            </a:r>
            <a:r>
              <a:rPr lang="fr-FR" baseline="0" dirty="0" smtClean="0"/>
              <a:t> et parler du </a:t>
            </a:r>
            <a:r>
              <a:rPr lang="fr-FR" baseline="0" dirty="0" err="1" smtClean="0"/>
              <a:t>query</a:t>
            </a:r>
            <a:r>
              <a:rPr lang="fr-FR" baseline="0" dirty="0" smtClean="0"/>
              <a:t> store, qui va </a:t>
            </a:r>
            <a:r>
              <a:rPr lang="fr-FR" baseline="0" dirty="0" err="1" smtClean="0"/>
              <a:t>historiser</a:t>
            </a:r>
            <a:r>
              <a:rPr lang="fr-FR" baseline="0" dirty="0" smtClean="0"/>
              <a:t> les requêtes pour retrouver les plus consommatrice, pour détecter d’éventuels régression, …</a:t>
            </a:r>
            <a:endParaRPr lang="fr-FR" baseline="0" dirty="0" smtClean="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B4C566AE-FF3A-4DCA-9775-1DE7171AF71B}" type="datetime1">
              <a:rPr lang="en-US" smtClean="0"/>
              <a:t>7/5/2015</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t>6</a:t>
            </a:fld>
            <a:endParaRPr lang="en-US" dirty="0"/>
          </a:p>
        </p:txBody>
      </p:sp>
    </p:spTree>
    <p:extLst>
      <p:ext uri="{BB962C8B-B14F-4D97-AF65-F5344CB8AC3E}">
        <p14:creationId xmlns:p14="http://schemas.microsoft.com/office/powerpoint/2010/main" val="12216417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CB3CA9C-629A-4DBA-9680-E65ECAF3F3B5}" type="datetime1">
              <a:rPr lang="en-US" smtClean="0"/>
              <a:t>7/5/2015</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t>7</a:t>
            </a:fld>
            <a:endParaRPr lang="en-US" dirty="0"/>
          </a:p>
        </p:txBody>
      </p:sp>
    </p:spTree>
    <p:extLst>
      <p:ext uri="{BB962C8B-B14F-4D97-AF65-F5344CB8AC3E}">
        <p14:creationId xmlns:p14="http://schemas.microsoft.com/office/powerpoint/2010/main" val="14967394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fr-FR" baseline="0" dirty="0" smtClean="0"/>
              <a:t>Sur une base de données existante</a:t>
            </a:r>
          </a:p>
          <a:p>
            <a:pPr marL="384431" lvl="1" indent="-171450">
              <a:buFontTx/>
              <a:buChar char="-"/>
            </a:pPr>
            <a:r>
              <a:rPr lang="fr-FR" baseline="0" dirty="0" smtClean="0"/>
              <a:t>Paramètres</a:t>
            </a:r>
          </a:p>
          <a:p>
            <a:pPr marL="384431" lvl="1" indent="-171450">
              <a:buFontTx/>
              <a:buChar char="-"/>
            </a:pPr>
            <a:r>
              <a:rPr lang="fr-FR" baseline="0" dirty="0" smtClean="0"/>
              <a:t>Géo réplication</a:t>
            </a:r>
          </a:p>
          <a:p>
            <a:pPr marL="384431" lvl="1" indent="-171450">
              <a:buFontTx/>
              <a:buChar char="-"/>
            </a:pPr>
            <a:r>
              <a:rPr lang="fr-FR" baseline="0" dirty="0" smtClean="0"/>
              <a:t>Sélection région </a:t>
            </a:r>
            <a:r>
              <a:rPr lang="fr-FR" baseline="0" dirty="0" err="1" smtClean="0"/>
              <a:t>apairée</a:t>
            </a:r>
            <a:r>
              <a:rPr lang="fr-FR" baseline="0" dirty="0" smtClean="0"/>
              <a:t> et explication</a:t>
            </a:r>
          </a:p>
          <a:p>
            <a:pPr marL="384431" lvl="1" indent="-171450">
              <a:buFontTx/>
              <a:buChar char="-"/>
            </a:pPr>
            <a:r>
              <a:rPr lang="fr-FR" baseline="0" dirty="0" smtClean="0"/>
              <a:t>Explication des options disponibles mais pas de validation</a:t>
            </a:r>
            <a:endParaRPr lang="fr-FR" baseline="0" dirty="0" smtClean="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B4C566AE-FF3A-4DCA-9775-1DE7171AF71B}" type="datetime1">
              <a:rPr lang="en-US" smtClean="0"/>
              <a:t>7/5/2015</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t>8</a:t>
            </a:fld>
            <a:endParaRPr lang="en-US" dirty="0"/>
          </a:p>
        </p:txBody>
      </p:sp>
    </p:spTree>
    <p:extLst>
      <p:ext uri="{BB962C8B-B14F-4D97-AF65-F5344CB8AC3E}">
        <p14:creationId xmlns:p14="http://schemas.microsoft.com/office/powerpoint/2010/main" val="37799368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fr-FR" dirty="0" smtClean="0"/>
              <a:t>Compatibilité</a:t>
            </a:r>
            <a:r>
              <a:rPr lang="fr-FR" baseline="0" dirty="0" smtClean="0"/>
              <a:t> SQL Server 2014</a:t>
            </a:r>
          </a:p>
          <a:p>
            <a:pPr marL="384431" lvl="1" indent="-171450">
              <a:buFontTx/>
              <a:buChar char="-"/>
            </a:pPr>
            <a:r>
              <a:rPr lang="fr-FR" baseline="0" dirty="0" smtClean="0"/>
              <a:t>Largement amélioré ces derniers mois. Ex : Full </a:t>
            </a:r>
            <a:r>
              <a:rPr lang="fr-FR" baseline="0" dirty="0" err="1" smtClean="0"/>
              <a:t>Text</a:t>
            </a:r>
            <a:r>
              <a:rPr lang="fr-FR" baseline="0" dirty="0" smtClean="0"/>
              <a:t> </a:t>
            </a:r>
            <a:r>
              <a:rPr lang="fr-FR" baseline="0" dirty="0" err="1" smtClean="0"/>
              <a:t>Search</a:t>
            </a:r>
            <a:r>
              <a:rPr lang="fr-FR" baseline="0" dirty="0" smtClean="0"/>
              <a:t> en </a:t>
            </a:r>
            <a:r>
              <a:rPr lang="fr-FR" baseline="0" dirty="0" err="1" smtClean="0"/>
              <a:t>preview</a:t>
            </a:r>
            <a:endParaRPr lang="fr-FR" baseline="0" dirty="0" smtClean="0"/>
          </a:p>
          <a:p>
            <a:pPr marL="171450" lvl="0" indent="-171450">
              <a:buFontTx/>
              <a:buChar char="-"/>
            </a:pPr>
            <a:endParaRPr lang="fr-FR" dirty="0" smtClean="0"/>
          </a:p>
          <a:p>
            <a:pPr marL="171450" lvl="0" indent="-171450">
              <a:buFontTx/>
              <a:buChar char="-"/>
            </a:pPr>
            <a:r>
              <a:rPr lang="fr-FR" dirty="0" smtClean="0"/>
              <a:t>Pas de modification</a:t>
            </a:r>
            <a:r>
              <a:rPr lang="fr-FR" baseline="0" dirty="0" smtClean="0"/>
              <a:t> de code : T-SQL classique</a:t>
            </a:r>
          </a:p>
          <a:p>
            <a:pPr marL="384431" lvl="1" indent="-171450">
              <a:buFontTx/>
              <a:buChar char="-"/>
            </a:pPr>
            <a:r>
              <a:rPr lang="fr-FR" baseline="0" dirty="0" smtClean="0"/>
              <a:t>Par contre, le </a:t>
            </a:r>
            <a:r>
              <a:rPr lang="fr-FR" baseline="0" dirty="0" err="1" smtClean="0"/>
              <a:t>retry</a:t>
            </a:r>
            <a:r>
              <a:rPr lang="fr-FR" baseline="0" dirty="0" smtClean="0"/>
              <a:t>-pattern est fortement conseillé s’il n’est pas déjà en place</a:t>
            </a:r>
          </a:p>
          <a:p>
            <a:pPr marL="171450" lvl="0" indent="-171450">
              <a:buFontTx/>
              <a:buChar char="-"/>
            </a:pPr>
            <a:endParaRPr lang="fr-FR" baseline="0" dirty="0" smtClean="0"/>
          </a:p>
          <a:p>
            <a:pPr marL="171450" lvl="0" indent="-171450">
              <a:buFontTx/>
              <a:buChar char="-"/>
            </a:pPr>
            <a:r>
              <a:rPr lang="fr-FR" baseline="0" dirty="0" smtClean="0"/>
              <a:t>Outils de gestion</a:t>
            </a:r>
          </a:p>
          <a:p>
            <a:pPr marL="384431" lvl="1" indent="-171450">
              <a:buFontTx/>
              <a:buChar char="-"/>
            </a:pPr>
            <a:r>
              <a:rPr lang="fr-FR" baseline="0" dirty="0" smtClean="0"/>
              <a:t>Bien utiliser les dernières versions des outils pour pouvoir utiliser les dernières fonctionnalités</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51E38C1F-4C30-4044-BAB5-20424D31D90A}" type="datetime1">
              <a:rPr lang="en-US" smtClean="0"/>
              <a:t>7/5/2015</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t>9</a:t>
            </a:fld>
            <a:endParaRPr lang="en-US" dirty="0"/>
          </a:p>
        </p:txBody>
      </p:sp>
    </p:spTree>
    <p:extLst>
      <p:ext uri="{BB962C8B-B14F-4D97-AF65-F5344CB8AC3E}">
        <p14:creationId xmlns:p14="http://schemas.microsoft.com/office/powerpoint/2010/main" val="21183839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fr-FR" baseline="0" dirty="0" smtClean="0"/>
              <a:t>Dans SQL Server Management Server, ouverture d’un serveur local et d’un serveur distant</a:t>
            </a:r>
          </a:p>
          <a:p>
            <a:pPr marL="171450" indent="-171450">
              <a:buFontTx/>
              <a:buChar char="-"/>
            </a:pPr>
            <a:r>
              <a:rPr lang="fr-FR" baseline="0" dirty="0" smtClean="0"/>
              <a:t>S’amuser avec une base sur Azure</a:t>
            </a:r>
          </a:p>
          <a:p>
            <a:pPr marL="171450" indent="-171450">
              <a:buFontTx/>
              <a:buChar char="-"/>
            </a:pPr>
            <a:r>
              <a:rPr lang="fr-FR" baseline="0" dirty="0" smtClean="0"/>
              <a:t>Export </a:t>
            </a:r>
            <a:r>
              <a:rPr lang="fr-FR" baseline="0" dirty="0" err="1" smtClean="0"/>
              <a:t>bacpac</a:t>
            </a:r>
            <a:r>
              <a:rPr lang="fr-FR" baseline="0" dirty="0" smtClean="0"/>
              <a:t> / Import </a:t>
            </a:r>
            <a:r>
              <a:rPr lang="fr-FR" baseline="0" dirty="0" err="1" smtClean="0"/>
              <a:t>bacpac</a:t>
            </a:r>
            <a:endParaRPr lang="fr-FR" baseline="0" dirty="0" smtClean="0"/>
          </a:p>
          <a:p>
            <a:pPr marL="171450" indent="-171450">
              <a:buFontTx/>
              <a:buChar char="-"/>
            </a:pPr>
            <a:r>
              <a:rPr lang="fr-FR" baseline="0" dirty="0" smtClean="0"/>
              <a:t>Utiliser Azure SQL Database Migration </a:t>
            </a:r>
            <a:r>
              <a:rPr lang="fr-FR" baseline="0" dirty="0" err="1" smtClean="0"/>
              <a:t>Wizard</a:t>
            </a:r>
            <a:r>
              <a:rPr lang="fr-FR" baseline="0" dirty="0" smtClean="0"/>
              <a:t> pour migrer une base existante</a:t>
            </a:r>
            <a:endParaRPr lang="fr-FR" baseline="0" dirty="0" smtClean="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B4C566AE-FF3A-4DCA-9775-1DE7171AF71B}" type="datetime1">
              <a:rPr lang="en-US" smtClean="0"/>
              <a:t>7/4/2015</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t>10</a:t>
            </a:fld>
            <a:endParaRPr lang="en-US" dirty="0"/>
          </a:p>
        </p:txBody>
      </p:sp>
    </p:spTree>
    <p:extLst>
      <p:ext uri="{BB962C8B-B14F-4D97-AF65-F5344CB8AC3E}">
        <p14:creationId xmlns:p14="http://schemas.microsoft.com/office/powerpoint/2010/main" val="402893250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General Title">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60983" y="1049721"/>
            <a:ext cx="6858000" cy="830997"/>
          </a:xfrm>
        </p:spPr>
        <p:txBody>
          <a:bodyPr anchor="b" anchorCtr="0"/>
          <a:lstStyle>
            <a:lvl1pPr>
              <a:defRPr kumimoji="0" lang="en-US" sz="6000" b="0" i="0" u="none" strike="noStrike" kern="1200" cap="none" spc="-120" normalizeH="0" baseline="0" dirty="0">
                <a:ln w="3175">
                  <a:noFill/>
                </a:ln>
                <a:solidFill>
                  <a:schemeClr val="tx1">
                    <a:alpha val="99000"/>
                  </a:schemeClr>
                </a:solidFill>
                <a:effectLst/>
                <a:uLnTx/>
                <a:uFillTx/>
                <a:latin typeface="Segoe UI Light"/>
                <a:ea typeface="+mn-ea"/>
                <a:cs typeface="Arial" charset="0"/>
              </a:defRPr>
            </a:lvl1pPr>
          </a:lstStyle>
          <a:p>
            <a:pPr marL="0" lvl="0" indent="0" algn="l" defTabSz="914363" rtl="0" eaLnBrk="1" latinLnBrk="0" hangingPunct="1">
              <a:lnSpc>
                <a:spcPct val="90000"/>
              </a:lnSpc>
              <a:spcBef>
                <a:spcPct val="20000"/>
              </a:spcBef>
              <a:buSzPct val="80000"/>
              <a:buFont typeface="Arial" pitchFamily="34" charset="0"/>
              <a:buNone/>
            </a:pPr>
            <a:r>
              <a:rPr lang="en-US" dirty="0" smtClean="0"/>
              <a:t>Microsoft Azure Camp</a:t>
            </a:r>
            <a:endParaRPr lang="en-US" dirty="0"/>
          </a:p>
        </p:txBody>
      </p:sp>
      <p:sp>
        <p:nvSpPr>
          <p:cNvPr id="3" name="Text Placeholder 1"/>
          <p:cNvSpPr txBox="1">
            <a:spLocks/>
          </p:cNvSpPr>
          <p:nvPr userDrawn="1"/>
        </p:nvSpPr>
        <p:spPr>
          <a:xfrm>
            <a:off x="7268901" y="3508546"/>
            <a:ext cx="3784922" cy="443198"/>
          </a:xfrm>
          <a:prstGeom prst="rect">
            <a:avLst/>
          </a:prstGeom>
        </p:spPr>
        <p:txBody>
          <a:bodyPr vert="horz" wrap="square" lIns="0" tIns="0" rIns="0" bIns="0" rtlCol="0">
            <a:spAutoFit/>
          </a:bodyPr>
          <a:lstStyle>
            <a:lvl1pPr marL="0"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1800" kern="1200" spc="-70" baseline="0" dirty="0">
                <a:solidFill>
                  <a:schemeClr val="tx1">
                    <a:alpha val="99000"/>
                  </a:schemeClr>
                </a:solidFill>
                <a:latin typeface="+mn-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solidFill>
                  <a:schemeClr val="tx1">
                    <a:alpha val="99000"/>
                  </a:schemeClr>
                </a:soli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solidFill>
                  <a:schemeClr val="tx1">
                    <a:alpha val="99000"/>
                  </a:schemeClr>
                </a:soli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solidFill>
                  <a:schemeClr val="tx1">
                    <a:alpha val="99000"/>
                  </a:schemeClr>
                </a:soli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solidFill>
                  <a:schemeClr val="tx1">
                    <a:alpha val="99000"/>
                  </a:schemeClr>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fr-FR" sz="3200" dirty="0" smtClean="0"/>
              <a:t>#</a:t>
            </a:r>
            <a:r>
              <a:rPr lang="fr-FR" sz="3200" dirty="0" err="1" smtClean="0"/>
              <a:t>azurecamp</a:t>
            </a:r>
            <a:endParaRPr lang="fr-FR" sz="3200" dirty="0"/>
          </a:p>
        </p:txBody>
      </p:sp>
      <p:sp>
        <p:nvSpPr>
          <p:cNvPr id="5" name="Text Placeholder 1"/>
          <p:cNvSpPr txBox="1">
            <a:spLocks/>
          </p:cNvSpPr>
          <p:nvPr userDrawn="1"/>
        </p:nvSpPr>
        <p:spPr>
          <a:xfrm>
            <a:off x="9668312" y="6257109"/>
            <a:ext cx="2212966" cy="332399"/>
          </a:xfrm>
          <a:prstGeom prst="rect">
            <a:avLst/>
          </a:prstGeom>
        </p:spPr>
        <p:txBody>
          <a:bodyPr vert="horz" wrap="square" lIns="0" tIns="0" rIns="0" bIns="0" rtlCol="0">
            <a:spAutoFit/>
          </a:bodyPr>
          <a:lstStyle>
            <a:lvl1pPr marL="0"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1800" kern="1200" spc="-70" baseline="0" dirty="0">
                <a:solidFill>
                  <a:schemeClr val="tx1">
                    <a:alpha val="99000"/>
                  </a:schemeClr>
                </a:solidFill>
                <a:latin typeface="+mn-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solidFill>
                  <a:schemeClr val="tx1">
                    <a:alpha val="99000"/>
                  </a:schemeClr>
                </a:soli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solidFill>
                  <a:schemeClr val="tx1">
                    <a:alpha val="99000"/>
                  </a:schemeClr>
                </a:soli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solidFill>
                  <a:schemeClr val="tx1">
                    <a:alpha val="99000"/>
                  </a:schemeClr>
                </a:soli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solidFill>
                  <a:schemeClr val="tx1">
                    <a:alpha val="99000"/>
                  </a:schemeClr>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r"/>
            <a:r>
              <a:rPr lang="fr-FR" sz="2400" dirty="0" smtClean="0"/>
              <a:t>07 juillet 2015</a:t>
            </a:r>
            <a:endParaRPr lang="fr-FR" sz="2400" dirty="0"/>
          </a:p>
        </p:txBody>
      </p:sp>
    </p:spTree>
    <p:extLst>
      <p:ext uri="{BB962C8B-B14F-4D97-AF65-F5344CB8AC3E}">
        <p14:creationId xmlns:p14="http://schemas.microsoft.com/office/powerpoint/2010/main" val="2065750825"/>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21208" y="3320716"/>
            <a:ext cx="6688370" cy="1013200"/>
          </a:xfrm>
        </p:spPr>
        <p:txBody>
          <a:bodyPr vert="horz" wrap="square" lIns="0" tIns="0" rIns="0" bIns="0" rtlCol="0" anchor="t" anchorCtr="0">
            <a:noAutofit/>
          </a:bodyPr>
          <a:lstStyle>
            <a:lvl1pPr algn="l" defTabSz="914363" rtl="0" eaLnBrk="1" latinLnBrk="0" hangingPunct="1">
              <a:lnSpc>
                <a:spcPct val="90000"/>
              </a:lnSpc>
              <a:spcBef>
                <a:spcPct val="0"/>
              </a:spcBef>
              <a:buNone/>
              <a:defRPr lang="en-US" sz="5400" b="0" kern="1200" cap="none" spc="-100" baseline="0" dirty="0">
                <a:ln w="3175">
                  <a:noFill/>
                </a:ln>
                <a:solidFill>
                  <a:schemeClr val="tx1">
                    <a:alpha val="99000"/>
                  </a:schemeClr>
                </a:solidFill>
                <a:effectLst/>
                <a:latin typeface="Segoe UI Light" pitchFamily="34" charset="0"/>
                <a:ea typeface="+mn-ea"/>
                <a:cs typeface="Arial" charset="0"/>
              </a:defRPr>
            </a:lvl1pPr>
          </a:lstStyle>
          <a:p>
            <a:pPr lvl="0"/>
            <a:r>
              <a:rPr lang="en-US" dirty="0" smtClean="0"/>
              <a:t>Title Here</a:t>
            </a:r>
            <a:endParaRPr lang="en-US" dirty="0"/>
          </a:p>
        </p:txBody>
      </p:sp>
      <p:sp>
        <p:nvSpPr>
          <p:cNvPr id="4" name="Text Placeholder 1"/>
          <p:cNvSpPr txBox="1">
            <a:spLocks/>
          </p:cNvSpPr>
          <p:nvPr userDrawn="1"/>
        </p:nvSpPr>
        <p:spPr>
          <a:xfrm>
            <a:off x="7268901" y="3508546"/>
            <a:ext cx="3784922" cy="443198"/>
          </a:xfrm>
          <a:prstGeom prst="rect">
            <a:avLst/>
          </a:prstGeom>
        </p:spPr>
        <p:txBody>
          <a:bodyPr vert="horz" wrap="square" lIns="0" tIns="0" rIns="0" bIns="0" rtlCol="0">
            <a:spAutoFit/>
          </a:bodyPr>
          <a:lstStyle>
            <a:lvl1pPr marL="0"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1800" kern="1200" spc="-70" baseline="0" dirty="0">
                <a:solidFill>
                  <a:schemeClr val="tx1">
                    <a:alpha val="99000"/>
                  </a:schemeClr>
                </a:solidFill>
                <a:latin typeface="+mn-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solidFill>
                  <a:schemeClr val="tx1">
                    <a:alpha val="99000"/>
                  </a:schemeClr>
                </a:soli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solidFill>
                  <a:schemeClr val="tx1">
                    <a:alpha val="99000"/>
                  </a:schemeClr>
                </a:soli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solidFill>
                  <a:schemeClr val="tx1">
                    <a:alpha val="99000"/>
                  </a:schemeClr>
                </a:soli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solidFill>
                  <a:schemeClr val="tx1">
                    <a:alpha val="99000"/>
                  </a:schemeClr>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fr-FR" sz="3200" dirty="0" smtClean="0"/>
              <a:t>#</a:t>
            </a:r>
            <a:r>
              <a:rPr lang="fr-FR" sz="3200" dirty="0" err="1" smtClean="0"/>
              <a:t>azurecamp</a:t>
            </a:r>
            <a:endParaRPr lang="fr-FR" sz="3200" dirty="0"/>
          </a:p>
        </p:txBody>
      </p:sp>
      <p:sp>
        <p:nvSpPr>
          <p:cNvPr id="12" name="Text Placeholder 11"/>
          <p:cNvSpPr>
            <a:spLocks noGrp="1"/>
          </p:cNvSpPr>
          <p:nvPr>
            <p:ph type="body" sz="quarter" idx="11"/>
          </p:nvPr>
        </p:nvSpPr>
        <p:spPr>
          <a:xfrm>
            <a:off x="520700" y="4957763"/>
            <a:ext cx="3243263" cy="498598"/>
          </a:xfrm>
        </p:spPr>
        <p:txBody>
          <a:bodyPr/>
          <a:lstStyle>
            <a:lvl1pPr marL="0" indent="0">
              <a:buNone/>
              <a:defRPr kumimoji="0" lang="en-US" sz="1800" b="1" i="0" u="none" strike="noStrike" kern="1200" cap="none" spc="0" normalizeH="0" baseline="0" dirty="0" smtClean="0">
                <a:ln>
                  <a:noFill/>
                </a:ln>
                <a:solidFill>
                  <a:srgbClr val="5F5F5F"/>
                </a:solidFill>
                <a:effectLst/>
                <a:uLnTx/>
                <a:uFillTx/>
                <a:latin typeface="Segoe UI"/>
                <a:ea typeface="+mn-ea"/>
                <a:cs typeface="+mn-cs"/>
              </a:defRPr>
            </a:lvl1pPr>
            <a:lvl2pPr marL="339725" indent="0">
              <a:buNone/>
              <a:defRPr sz="1800" b="0"/>
            </a:lvl2pPr>
          </a:lstStyle>
          <a:p>
            <a:pPr lvl="0"/>
            <a:r>
              <a:rPr lang="en-US" smtClean="0"/>
              <a:t>Click to edit Master text styles</a:t>
            </a:r>
          </a:p>
        </p:txBody>
      </p:sp>
      <p:sp>
        <p:nvSpPr>
          <p:cNvPr id="14" name="Text Placeholder 11"/>
          <p:cNvSpPr>
            <a:spLocks noGrp="1"/>
          </p:cNvSpPr>
          <p:nvPr>
            <p:ph type="body" sz="quarter" idx="12"/>
          </p:nvPr>
        </p:nvSpPr>
        <p:spPr>
          <a:xfrm>
            <a:off x="3966315" y="4957763"/>
            <a:ext cx="3243263" cy="498598"/>
          </a:xfrm>
        </p:spPr>
        <p:txBody>
          <a:bodyPr/>
          <a:lstStyle>
            <a:lvl1pPr marL="0" indent="0">
              <a:buNone/>
              <a:defRPr kumimoji="0" lang="en-US" sz="1800" b="1" i="0" u="none" strike="noStrike" kern="1200" cap="none" spc="0" normalizeH="0" baseline="0" dirty="0" smtClean="0">
                <a:ln>
                  <a:noFill/>
                </a:ln>
                <a:solidFill>
                  <a:srgbClr val="5F5F5F"/>
                </a:solidFill>
                <a:effectLst/>
                <a:uLnTx/>
                <a:uFillTx/>
                <a:latin typeface="Segoe UI"/>
                <a:ea typeface="+mn-ea"/>
                <a:cs typeface="+mn-cs"/>
              </a:defRPr>
            </a:lvl1pPr>
            <a:lvl2pPr marL="339725" indent="0">
              <a:buNone/>
              <a:defRPr sz="1800" b="0"/>
            </a:lvl2pPr>
          </a:lstStyle>
          <a:p>
            <a:pPr lvl="0"/>
            <a:r>
              <a:rPr lang="en-US" smtClean="0"/>
              <a:t>Click to edit Master text styles</a:t>
            </a:r>
          </a:p>
        </p:txBody>
      </p:sp>
      <p:sp>
        <p:nvSpPr>
          <p:cNvPr id="16" name="Text Placeholder 1"/>
          <p:cNvSpPr txBox="1">
            <a:spLocks/>
          </p:cNvSpPr>
          <p:nvPr userDrawn="1"/>
        </p:nvSpPr>
        <p:spPr>
          <a:xfrm>
            <a:off x="9668312" y="6257109"/>
            <a:ext cx="2212966" cy="332399"/>
          </a:xfrm>
          <a:prstGeom prst="rect">
            <a:avLst/>
          </a:prstGeom>
        </p:spPr>
        <p:txBody>
          <a:bodyPr vert="horz" wrap="square" lIns="0" tIns="0" rIns="0" bIns="0" rtlCol="0">
            <a:spAutoFit/>
          </a:bodyPr>
          <a:lstStyle>
            <a:lvl1pPr marL="0"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1800" kern="1200" spc="-70" baseline="0" dirty="0">
                <a:solidFill>
                  <a:schemeClr val="tx1">
                    <a:alpha val="99000"/>
                  </a:schemeClr>
                </a:solidFill>
                <a:latin typeface="+mn-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solidFill>
                  <a:schemeClr val="tx1">
                    <a:alpha val="99000"/>
                  </a:schemeClr>
                </a:soli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solidFill>
                  <a:schemeClr val="tx1">
                    <a:alpha val="99000"/>
                  </a:schemeClr>
                </a:soli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solidFill>
                  <a:schemeClr val="tx1">
                    <a:alpha val="99000"/>
                  </a:schemeClr>
                </a:soli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solidFill>
                  <a:schemeClr val="tx1">
                    <a:alpha val="99000"/>
                  </a:schemeClr>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r"/>
            <a:r>
              <a:rPr lang="fr-FR" sz="2400" dirty="0" smtClean="0"/>
              <a:t>07 juillet 2015</a:t>
            </a:r>
            <a:endParaRPr lang="fr-FR" sz="2400" dirty="0"/>
          </a:p>
        </p:txBody>
      </p:sp>
    </p:spTree>
    <p:extLst>
      <p:ext uri="{BB962C8B-B14F-4D97-AF65-F5344CB8AC3E}">
        <p14:creationId xmlns:p14="http://schemas.microsoft.com/office/powerpoint/2010/main" val="347024114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emo">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08475" y="2688964"/>
            <a:ext cx="6568637" cy="747897"/>
          </a:xfrm>
        </p:spPr>
        <p:txBody>
          <a:bodyPr anchor="b" anchorCtr="0"/>
          <a:lstStyle>
            <a:lvl1pPr>
              <a:defRPr kumimoji="0" lang="en-US" sz="5400" b="0" i="0" u="none" strike="noStrike" kern="1200" cap="none" spc="-120" normalizeH="0" baseline="0" dirty="0">
                <a:ln w="3175">
                  <a:noFill/>
                </a:ln>
                <a:gradFill>
                  <a:gsLst>
                    <a:gs pos="0">
                      <a:schemeClr val="accent2"/>
                    </a:gs>
                    <a:gs pos="100000">
                      <a:schemeClr val="accent2"/>
                    </a:gs>
                  </a:gsLst>
                  <a:lin ang="5400000" scaled="0"/>
                </a:gradFill>
                <a:effectLst/>
                <a:uLnTx/>
                <a:uFillTx/>
                <a:latin typeface="Segoe UI Light"/>
                <a:ea typeface="+mn-ea"/>
                <a:cs typeface="Arial" charset="0"/>
              </a:defRPr>
            </a:lvl1pPr>
          </a:lstStyle>
          <a:p>
            <a:pPr marL="0" lvl="0" indent="0" algn="l" defTabSz="914363" rtl="0" eaLnBrk="1" latinLnBrk="0" hangingPunct="1">
              <a:lnSpc>
                <a:spcPct val="90000"/>
              </a:lnSpc>
              <a:spcBef>
                <a:spcPct val="20000"/>
              </a:spcBef>
              <a:buSzPct val="80000"/>
              <a:buFont typeface="Arial" pitchFamily="34" charset="0"/>
              <a:buNone/>
            </a:pPr>
            <a:r>
              <a:rPr lang="en-US" dirty="0" smtClean="0"/>
              <a:t>Click to edit title style</a:t>
            </a:r>
            <a:endParaRPr lang="en-US" dirty="0"/>
          </a:p>
        </p:txBody>
      </p:sp>
      <p:sp>
        <p:nvSpPr>
          <p:cNvPr id="3" name="Text Placeholder 3"/>
          <p:cNvSpPr txBox="1">
            <a:spLocks/>
          </p:cNvSpPr>
          <p:nvPr userDrawn="1"/>
        </p:nvSpPr>
        <p:spPr>
          <a:xfrm>
            <a:off x="808475" y="3547454"/>
            <a:ext cx="8872538" cy="1274538"/>
          </a:xfrm>
          <a:prstGeom prst="rect">
            <a:avLst/>
          </a:prstGeom>
        </p:spPr>
        <p:txBody>
          <a:bodyPr lIns="0"/>
          <a:lstStyle>
            <a:lvl1pPr marL="339725" marR="0" indent="-339725" algn="l" defTabSz="914363" rtl="0" eaLnBrk="1" fontAlgn="auto" latinLnBrk="0" hangingPunct="1">
              <a:lnSpc>
                <a:spcPct val="90000"/>
              </a:lnSpc>
              <a:spcBef>
                <a:spcPct val="20000"/>
              </a:spcBef>
              <a:spcAft>
                <a:spcPts val="0"/>
              </a:spcAft>
              <a:buClrTx/>
              <a:buSzPct val="90000"/>
              <a:buFont typeface="Arial" pitchFamily="34" charset="0"/>
              <a:buChar char="•"/>
              <a:tabLst/>
              <a:defRPr sz="3600" kern="1200" spc="-70" baseline="0">
                <a:solidFill>
                  <a:schemeClr val="tx1">
                    <a:alpha val="99000"/>
                  </a:schemeClr>
                </a:soli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solidFill>
                  <a:schemeClr val="tx1">
                    <a:alpha val="99000"/>
                  </a:schemeClr>
                </a:soli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solidFill>
                  <a:schemeClr val="tx1">
                    <a:alpha val="99000"/>
                  </a:schemeClr>
                </a:soli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solidFill>
                  <a:schemeClr val="tx1">
                    <a:alpha val="99000"/>
                  </a:schemeClr>
                </a:soli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solidFill>
                  <a:schemeClr val="tx1">
                    <a:alpha val="99000"/>
                  </a:schemeClr>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6600" dirty="0" smtClean="0">
                <a:solidFill>
                  <a:srgbClr val="5F5F5F">
                    <a:alpha val="99000"/>
                  </a:srgbClr>
                </a:solidFill>
              </a:rPr>
              <a:t>demo</a:t>
            </a:r>
            <a:endParaRPr lang="en-US" sz="6600" dirty="0">
              <a:solidFill>
                <a:srgbClr val="5F5F5F">
                  <a:alpha val="99000"/>
                </a:srgbClr>
              </a:solidFill>
            </a:endParaRPr>
          </a:p>
        </p:txBody>
      </p:sp>
      <p:sp>
        <p:nvSpPr>
          <p:cNvPr id="4" name="Text Placeholder 1"/>
          <p:cNvSpPr txBox="1">
            <a:spLocks/>
          </p:cNvSpPr>
          <p:nvPr userDrawn="1"/>
        </p:nvSpPr>
        <p:spPr>
          <a:xfrm>
            <a:off x="7268901" y="3508546"/>
            <a:ext cx="3784922" cy="443198"/>
          </a:xfrm>
          <a:prstGeom prst="rect">
            <a:avLst/>
          </a:prstGeom>
        </p:spPr>
        <p:txBody>
          <a:bodyPr vert="horz" wrap="square" lIns="0" tIns="0" rIns="0" bIns="0" rtlCol="0">
            <a:spAutoFit/>
          </a:bodyPr>
          <a:lstStyle>
            <a:lvl1pPr marL="0"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1800" kern="1200" spc="-70" baseline="0" dirty="0">
                <a:solidFill>
                  <a:schemeClr val="tx1">
                    <a:alpha val="99000"/>
                  </a:schemeClr>
                </a:solidFill>
                <a:latin typeface="+mn-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solidFill>
                  <a:schemeClr val="tx1">
                    <a:alpha val="99000"/>
                  </a:schemeClr>
                </a:soli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solidFill>
                  <a:schemeClr val="tx1">
                    <a:alpha val="99000"/>
                  </a:schemeClr>
                </a:soli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solidFill>
                  <a:schemeClr val="tx1">
                    <a:alpha val="99000"/>
                  </a:schemeClr>
                </a:soli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solidFill>
                  <a:schemeClr val="tx1">
                    <a:alpha val="99000"/>
                  </a:schemeClr>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fr-FR" sz="3200" dirty="0" smtClean="0"/>
              <a:t>#</a:t>
            </a:r>
            <a:r>
              <a:rPr lang="fr-FR" sz="3200" dirty="0" err="1" smtClean="0"/>
              <a:t>azurecamp</a:t>
            </a:r>
            <a:endParaRPr lang="fr-FR" sz="3200" dirty="0"/>
          </a:p>
        </p:txBody>
      </p:sp>
    </p:spTree>
    <p:extLst>
      <p:ext uri="{BB962C8B-B14F-4D97-AF65-F5344CB8AC3E}">
        <p14:creationId xmlns:p14="http://schemas.microsoft.com/office/powerpoint/2010/main" val="211318211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genda">
    <p:bg bwMode="gray">
      <p:bgRef idx="1001">
        <a:schemeClr val="bg1"/>
      </p:bgRef>
    </p:bg>
    <p:spTree>
      <p:nvGrpSpPr>
        <p:cNvPr id="1" name=""/>
        <p:cNvGrpSpPr/>
        <p:nvPr/>
      </p:nvGrpSpPr>
      <p:grpSpPr>
        <a:xfrm>
          <a:off x="0" y="0"/>
          <a:ext cx="0" cy="0"/>
          <a:chOff x="0" y="0"/>
          <a:chExt cx="0" cy="0"/>
        </a:xfrm>
      </p:grpSpPr>
      <p:sp>
        <p:nvSpPr>
          <p:cNvPr id="15" name="Rectangle 14"/>
          <p:cNvSpPr/>
          <p:nvPr userDrawn="1"/>
        </p:nvSpPr>
        <p:spPr bwMode="gray">
          <a:xfrm>
            <a:off x="519113" y="1447800"/>
            <a:ext cx="11149012" cy="4643617"/>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45703" rIns="91404" bIns="45703" numCol="1" spcCol="0"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grpSp>
        <p:nvGrpSpPr>
          <p:cNvPr id="16" name="Group 15"/>
          <p:cNvGrpSpPr/>
          <p:nvPr userDrawn="1"/>
        </p:nvGrpSpPr>
        <p:grpSpPr bwMode="black">
          <a:xfrm>
            <a:off x="872621" y="3005011"/>
            <a:ext cx="2400418" cy="2135546"/>
            <a:chOff x="4470400" y="2038516"/>
            <a:chExt cx="3238500" cy="2881148"/>
          </a:xfrm>
          <a:solidFill>
            <a:schemeClr val="accent2"/>
          </a:solidFill>
        </p:grpSpPr>
        <p:sp>
          <p:nvSpPr>
            <p:cNvPr id="17" name="Freeform 6"/>
            <p:cNvSpPr>
              <a:spLocks/>
            </p:cNvSpPr>
            <p:nvPr userDrawn="1"/>
          </p:nvSpPr>
          <p:spPr bwMode="black">
            <a:xfrm>
              <a:off x="4470400" y="2314576"/>
              <a:ext cx="1319213" cy="2605088"/>
            </a:xfrm>
            <a:custGeom>
              <a:avLst/>
              <a:gdLst>
                <a:gd name="T0" fmla="*/ 501 w 1663"/>
                <a:gd name="T1" fmla="*/ 0 h 3282"/>
                <a:gd name="T2" fmla="*/ 1663 w 1663"/>
                <a:gd name="T3" fmla="*/ 0 h 3282"/>
                <a:gd name="T4" fmla="*/ 1663 w 1663"/>
                <a:gd name="T5" fmla="*/ 1694 h 3282"/>
                <a:gd name="T6" fmla="*/ 1385 w 1663"/>
                <a:gd name="T7" fmla="*/ 1694 h 3282"/>
                <a:gd name="T8" fmla="*/ 1396 w 1663"/>
                <a:gd name="T9" fmla="*/ 3282 h 3282"/>
                <a:gd name="T10" fmla="*/ 0 w 1663"/>
                <a:gd name="T11" fmla="*/ 3282 h 3282"/>
                <a:gd name="T12" fmla="*/ 0 w 1663"/>
                <a:gd name="T13" fmla="*/ 2067 h 3282"/>
                <a:gd name="T14" fmla="*/ 501 w 1663"/>
                <a:gd name="T15" fmla="*/ 0 h 328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63" h="3282">
                  <a:moveTo>
                    <a:pt x="501" y="0"/>
                  </a:moveTo>
                  <a:lnTo>
                    <a:pt x="1663" y="0"/>
                  </a:lnTo>
                  <a:lnTo>
                    <a:pt x="1663" y="1694"/>
                  </a:lnTo>
                  <a:lnTo>
                    <a:pt x="1385" y="1694"/>
                  </a:lnTo>
                  <a:lnTo>
                    <a:pt x="1396" y="3282"/>
                  </a:lnTo>
                  <a:lnTo>
                    <a:pt x="0" y="3282"/>
                  </a:lnTo>
                  <a:lnTo>
                    <a:pt x="0" y="2067"/>
                  </a:lnTo>
                  <a:lnTo>
                    <a:pt x="50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7"/>
            <p:cNvSpPr>
              <a:spLocks/>
            </p:cNvSpPr>
            <p:nvPr userDrawn="1"/>
          </p:nvSpPr>
          <p:spPr bwMode="black">
            <a:xfrm>
              <a:off x="6381750" y="2314576"/>
              <a:ext cx="1327150" cy="2605088"/>
            </a:xfrm>
            <a:custGeom>
              <a:avLst/>
              <a:gdLst>
                <a:gd name="T0" fmla="*/ 0 w 1673"/>
                <a:gd name="T1" fmla="*/ 0 h 3282"/>
                <a:gd name="T2" fmla="*/ 1169 w 1673"/>
                <a:gd name="T3" fmla="*/ 0 h 3282"/>
                <a:gd name="T4" fmla="*/ 1673 w 1673"/>
                <a:gd name="T5" fmla="*/ 2067 h 3282"/>
                <a:gd name="T6" fmla="*/ 1673 w 1673"/>
                <a:gd name="T7" fmla="*/ 3282 h 3282"/>
                <a:gd name="T8" fmla="*/ 268 w 1673"/>
                <a:gd name="T9" fmla="*/ 3282 h 3282"/>
                <a:gd name="T10" fmla="*/ 279 w 1673"/>
                <a:gd name="T11" fmla="*/ 1694 h 3282"/>
                <a:gd name="T12" fmla="*/ 0 w 1673"/>
                <a:gd name="T13" fmla="*/ 1694 h 3282"/>
                <a:gd name="T14" fmla="*/ 0 w 1673"/>
                <a:gd name="T15" fmla="*/ 0 h 328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73" h="3282">
                  <a:moveTo>
                    <a:pt x="0" y="0"/>
                  </a:moveTo>
                  <a:lnTo>
                    <a:pt x="1169" y="0"/>
                  </a:lnTo>
                  <a:lnTo>
                    <a:pt x="1673" y="2067"/>
                  </a:lnTo>
                  <a:lnTo>
                    <a:pt x="1673" y="3282"/>
                  </a:lnTo>
                  <a:lnTo>
                    <a:pt x="268" y="3282"/>
                  </a:lnTo>
                  <a:lnTo>
                    <a:pt x="279" y="1694"/>
                  </a:lnTo>
                  <a:lnTo>
                    <a:pt x="0" y="1694"/>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Rectangle 8"/>
            <p:cNvSpPr>
              <a:spLocks noChangeArrowheads="1"/>
            </p:cNvSpPr>
            <p:nvPr userDrawn="1"/>
          </p:nvSpPr>
          <p:spPr bwMode="black">
            <a:xfrm>
              <a:off x="5916613" y="2314578"/>
              <a:ext cx="338138" cy="1118394"/>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0" name="Rectangle 9"/>
            <p:cNvSpPr>
              <a:spLocks noChangeArrowheads="1"/>
            </p:cNvSpPr>
            <p:nvPr userDrawn="1"/>
          </p:nvSpPr>
          <p:spPr bwMode="black">
            <a:xfrm>
              <a:off x="5172076" y="2038516"/>
              <a:ext cx="617538" cy="23653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1" name="Rectangle 10"/>
            <p:cNvSpPr>
              <a:spLocks noChangeArrowheads="1"/>
            </p:cNvSpPr>
            <p:nvPr userDrawn="1"/>
          </p:nvSpPr>
          <p:spPr bwMode="black">
            <a:xfrm>
              <a:off x="6381750" y="2038516"/>
              <a:ext cx="617538" cy="23653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grpSp>
      <p:sp>
        <p:nvSpPr>
          <p:cNvPr id="3" name="Subtitle 2"/>
          <p:cNvSpPr>
            <a:spLocks noGrp="1"/>
          </p:cNvSpPr>
          <p:nvPr>
            <p:ph type="subTitle" idx="1" hasCustomPrompt="1"/>
          </p:nvPr>
        </p:nvSpPr>
        <p:spPr>
          <a:xfrm>
            <a:off x="3474720" y="3419856"/>
            <a:ext cx="6949440" cy="1243584"/>
          </a:xfrm>
        </p:spPr>
        <p:txBody>
          <a:bodyPr vert="horz" wrap="square" lIns="182880" tIns="182880" rIns="0" bIns="0" rtlCol="0" anchor="ctr" anchorCtr="0">
            <a:spAutoFit/>
          </a:bodyPr>
          <a:lstStyle>
            <a:lvl1pPr marL="574675" indent="-571500">
              <a:buNone/>
              <a:defRPr lang="en-US" sz="4400" spc="-100" dirty="0" smtClean="0">
                <a:solidFill>
                  <a:schemeClr val="tx1">
                    <a:alpha val="99000"/>
                  </a:schemeClr>
                </a:solidFill>
                <a:latin typeface="Segoe UI Light" pitchFamily="34" charset="0"/>
              </a:defRPr>
            </a:lvl1pPr>
            <a:lvl2pPr marL="346075" indent="-342900">
              <a:buNone/>
              <a:defRPr lang="en-US" spc="-50" dirty="0" smtClean="0">
                <a:solidFill>
                  <a:schemeClr val="tx1">
                    <a:alpha val="99000"/>
                  </a:schemeClr>
                </a:solidFill>
              </a:defRPr>
            </a:lvl2pPr>
          </a:lstStyle>
          <a:p>
            <a:pPr marL="3175" lvl="0" indent="0">
              <a:spcBef>
                <a:spcPts val="0"/>
              </a:spcBef>
              <a:spcAft>
                <a:spcPts val="900"/>
              </a:spcAft>
              <a:buSzPct val="80000"/>
            </a:pPr>
            <a:r>
              <a:rPr lang="en-US" dirty="0" smtClean="0"/>
              <a:t>Click to edit Master text styles</a:t>
            </a:r>
          </a:p>
          <a:p>
            <a:pPr marL="3175" lvl="1" indent="0">
              <a:spcBef>
                <a:spcPts val="0"/>
              </a:spcBef>
              <a:spcAft>
                <a:spcPts val="900"/>
              </a:spcAft>
              <a:buSzPct val="80000"/>
            </a:pPr>
            <a:r>
              <a:rPr lang="en-US" dirty="0" smtClean="0"/>
              <a:t>Second level</a:t>
            </a:r>
          </a:p>
        </p:txBody>
      </p:sp>
      <p:sp>
        <p:nvSpPr>
          <p:cNvPr id="5" name="Text Placeholder 4"/>
          <p:cNvSpPr>
            <a:spLocks noGrp="1"/>
          </p:cNvSpPr>
          <p:nvPr>
            <p:ph type="body" sz="quarter" idx="11"/>
          </p:nvPr>
        </p:nvSpPr>
        <p:spPr>
          <a:xfrm>
            <a:off x="521208" y="228600"/>
            <a:ext cx="11146536" cy="747897"/>
          </a:xfrm>
        </p:spPr>
        <p:txBody>
          <a:bodyPr vert="horz" wrap="square" lIns="0" tIns="0" rIns="0" bIns="0" rtlCol="0" anchor="t">
            <a:spAutoFit/>
          </a:bodyPr>
          <a:lstStyle>
            <a:lvl1pPr marL="0" indent="0">
              <a:buNone/>
              <a:defRPr lang="en-US" sz="5400" b="0" cap="none" spc="-100" dirty="0" smtClean="0">
                <a:ln w="3175">
                  <a:noFill/>
                </a:ln>
                <a:solidFill>
                  <a:schemeClr val="tx1">
                    <a:alpha val="99000"/>
                  </a:schemeClr>
                </a:solidFill>
                <a:effectLst/>
                <a:latin typeface="Segoe UI Light" pitchFamily="34" charset="0"/>
                <a:cs typeface="Arial" charset="0"/>
              </a:defRPr>
            </a:lvl1pPr>
          </a:lstStyle>
          <a:p>
            <a:pPr lvl="0">
              <a:spcBef>
                <a:spcPct val="0"/>
              </a:spcBef>
            </a:pPr>
            <a:r>
              <a:rPr lang="en-US" smtClean="0"/>
              <a:t>Click to edit Master text styles</a:t>
            </a:r>
          </a:p>
        </p:txBody>
      </p:sp>
      <p:sp>
        <p:nvSpPr>
          <p:cNvPr id="11" name="Text Placeholder 1"/>
          <p:cNvSpPr txBox="1">
            <a:spLocks/>
          </p:cNvSpPr>
          <p:nvPr userDrawn="1"/>
        </p:nvSpPr>
        <p:spPr>
          <a:xfrm>
            <a:off x="9644663" y="6257109"/>
            <a:ext cx="2212966" cy="332399"/>
          </a:xfrm>
          <a:prstGeom prst="rect">
            <a:avLst/>
          </a:prstGeom>
        </p:spPr>
        <p:txBody>
          <a:bodyPr vert="horz" wrap="square" lIns="0" tIns="0" rIns="0" bIns="0" rtlCol="0">
            <a:spAutoFit/>
          </a:bodyPr>
          <a:lstStyle>
            <a:lvl1pPr marL="0"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1800" kern="1200" spc="-70" baseline="0" dirty="0">
                <a:solidFill>
                  <a:schemeClr val="tx1">
                    <a:alpha val="99000"/>
                  </a:schemeClr>
                </a:solidFill>
                <a:latin typeface="+mn-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solidFill>
                  <a:schemeClr val="tx1">
                    <a:alpha val="99000"/>
                  </a:schemeClr>
                </a:soli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solidFill>
                  <a:schemeClr val="tx1">
                    <a:alpha val="99000"/>
                  </a:schemeClr>
                </a:soli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solidFill>
                  <a:schemeClr val="tx1">
                    <a:alpha val="99000"/>
                  </a:schemeClr>
                </a:soli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solidFill>
                  <a:schemeClr val="tx1">
                    <a:alpha val="99000"/>
                  </a:schemeClr>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r"/>
            <a:r>
              <a:rPr lang="fr-FR" sz="2400" dirty="0" smtClean="0"/>
              <a:t>#</a:t>
            </a:r>
            <a:r>
              <a:rPr lang="fr-FR" sz="2400" dirty="0" err="1" smtClean="0"/>
              <a:t>azurecamp</a:t>
            </a:r>
            <a:endParaRPr lang="fr-FR" sz="2400" dirty="0"/>
          </a:p>
        </p:txBody>
      </p:sp>
    </p:spTree>
    <p:extLst>
      <p:ext uri="{BB962C8B-B14F-4D97-AF65-F5344CB8AC3E}">
        <p14:creationId xmlns:p14="http://schemas.microsoft.com/office/powerpoint/2010/main" val="50878522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Effect transition="in" filter="fade">
                                      <p:cBhvr>
                                        <p:cTn id="7" dur="500"/>
                                        <p:tgtEl>
                                          <p:spTgt spid="1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p"/>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a:solidFill>
                  <a:schemeClr val="tx1">
                    <a:alpha val="99000"/>
                  </a:schemeClr>
                </a:solidFill>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2558649"/>
          </a:xfrm>
          <a:prstGeom prst="rect">
            <a:avLst/>
          </a:prstGeom>
        </p:spPr>
        <p:txBody>
          <a:bodyPr/>
          <a:lstStyle>
            <a:lvl1pPr marL="457200" indent="-457200">
              <a:buFont typeface="Arial" panose="020B0604020202020204" pitchFamily="34" charset="0"/>
              <a:buChar char="•"/>
              <a:defRPr lang="en-US" sz="3137" kern="1200" dirty="0" smtClean="0">
                <a:solidFill>
                  <a:srgbClr val="0072C6"/>
                </a:solidFill>
                <a:latin typeface="Segoe UI Light"/>
                <a:ea typeface="Segoe UI" pitchFamily="34" charset="0"/>
                <a:cs typeface="Segoe UI" pitchFamily="34" charset="0"/>
              </a:defRPr>
            </a:lvl1pPr>
            <a:lvl2pPr marL="741362" marR="0" indent="-457200" algn="l" defTabSz="914363" rtl="0" eaLnBrk="1" fontAlgn="auto" latinLnBrk="0" hangingPunct="1">
              <a:lnSpc>
                <a:spcPct val="90000"/>
              </a:lnSpc>
              <a:spcBef>
                <a:spcPct val="20000"/>
              </a:spcBef>
              <a:spcAft>
                <a:spcPts val="0"/>
              </a:spcAft>
              <a:buClrTx/>
              <a:buSzPct val="90000"/>
              <a:buFont typeface="Arial" panose="020B0604020202020204" pitchFamily="34" charset="0"/>
              <a:buChar char="•"/>
              <a:tabLst/>
              <a:defRPr lang="en-US" sz="3137" kern="1200" dirty="0" smtClean="0">
                <a:solidFill>
                  <a:srgbClr val="0072C6"/>
                </a:solidFill>
                <a:latin typeface="Segoe UI Light"/>
                <a:ea typeface="Segoe UI" pitchFamily="34" charset="0"/>
                <a:cs typeface="Segoe UI" pitchFamily="34" charset="0"/>
              </a:defRPr>
            </a:lvl2pPr>
            <a:lvl3pPr marL="974725" indent="-457200">
              <a:buFont typeface="Arial" panose="020B0604020202020204" pitchFamily="34" charset="0"/>
              <a:buChar char="•"/>
              <a:tabLst/>
              <a:defRPr lang="en-US" sz="3137" kern="1200" dirty="0" smtClean="0">
                <a:solidFill>
                  <a:srgbClr val="0072C6"/>
                </a:solidFill>
                <a:latin typeface="Segoe UI Light"/>
                <a:ea typeface="Segoe UI" pitchFamily="34" charset="0"/>
                <a:cs typeface="Segoe UI" pitchFamily="34" charset="0"/>
              </a:defRPr>
            </a:lvl3pPr>
            <a:lvl4pPr marL="1198562" indent="-457200">
              <a:buFont typeface="Arial" panose="020B0604020202020204" pitchFamily="34" charset="0"/>
              <a:buChar char="•"/>
              <a:defRPr lang="en-US" sz="3137" kern="1200" dirty="0" smtClean="0">
                <a:solidFill>
                  <a:srgbClr val="0072C6"/>
                </a:solidFill>
                <a:latin typeface="Segoe UI Light"/>
                <a:ea typeface="Segoe UI" pitchFamily="34" charset="0"/>
                <a:cs typeface="Segoe UI" pitchFamily="34" charset="0"/>
              </a:defRPr>
            </a:lvl4pPr>
            <a:lvl5pPr marL="1371600" indent="-457200">
              <a:buFont typeface="Arial" panose="020B0604020202020204" pitchFamily="34" charset="0"/>
              <a:buChar char="•"/>
              <a:tabLst/>
              <a:defRPr lang="en-US" sz="3137" kern="1200" dirty="0">
                <a:solidFill>
                  <a:srgbClr val="0072C6"/>
                </a:solidFill>
                <a:latin typeface="Segoe UI Light"/>
                <a:ea typeface="Segoe UI" pitchFamily="34" charset="0"/>
                <a:cs typeface="Segoe UI"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1"/>
          <p:cNvSpPr txBox="1">
            <a:spLocks/>
          </p:cNvSpPr>
          <p:nvPr userDrawn="1"/>
        </p:nvSpPr>
        <p:spPr>
          <a:xfrm>
            <a:off x="9644663" y="6257109"/>
            <a:ext cx="2212966" cy="332399"/>
          </a:xfrm>
          <a:prstGeom prst="rect">
            <a:avLst/>
          </a:prstGeom>
        </p:spPr>
        <p:txBody>
          <a:bodyPr vert="horz" wrap="square" lIns="0" tIns="0" rIns="0" bIns="0" rtlCol="0">
            <a:spAutoFit/>
          </a:bodyPr>
          <a:lstStyle>
            <a:lvl1pPr marL="0"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1800" kern="1200" spc="-70" baseline="0" dirty="0">
                <a:solidFill>
                  <a:schemeClr val="tx1">
                    <a:alpha val="99000"/>
                  </a:schemeClr>
                </a:solidFill>
                <a:latin typeface="+mn-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solidFill>
                  <a:schemeClr val="tx1">
                    <a:alpha val="99000"/>
                  </a:schemeClr>
                </a:soli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solidFill>
                  <a:schemeClr val="tx1">
                    <a:alpha val="99000"/>
                  </a:schemeClr>
                </a:soli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solidFill>
                  <a:schemeClr val="tx1">
                    <a:alpha val="99000"/>
                  </a:schemeClr>
                </a:soli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solidFill>
                  <a:schemeClr val="tx1">
                    <a:alpha val="99000"/>
                  </a:schemeClr>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r"/>
            <a:r>
              <a:rPr lang="fr-FR" sz="2400" dirty="0" smtClean="0"/>
              <a:t>#</a:t>
            </a:r>
            <a:r>
              <a:rPr lang="fr-FR" sz="2400" dirty="0" err="1" smtClean="0"/>
              <a:t>azurecamp</a:t>
            </a:r>
            <a:endParaRPr lang="fr-FR" sz="2400" dirty="0"/>
          </a:p>
        </p:txBody>
      </p:sp>
    </p:spTree>
    <p:extLst>
      <p:ext uri="{BB962C8B-B14F-4D97-AF65-F5344CB8AC3E}">
        <p14:creationId xmlns:p14="http://schemas.microsoft.com/office/powerpoint/2010/main" val="55319683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a:solidFill>
                  <a:schemeClr val="tx1">
                    <a:alpha val="99000"/>
                  </a:schemeClr>
                </a:solidFill>
              </a:defRPr>
            </a:lvl1pPr>
          </a:lstStyle>
          <a:p>
            <a:r>
              <a:rPr lang="en-US" smtClean="0"/>
              <a:t>Click to edit Master title style</a:t>
            </a:r>
            <a:endParaRPr lang="en-US" dirty="0"/>
          </a:p>
        </p:txBody>
      </p:sp>
      <p:sp>
        <p:nvSpPr>
          <p:cNvPr id="6" name="Text Placeholder 1"/>
          <p:cNvSpPr txBox="1">
            <a:spLocks/>
          </p:cNvSpPr>
          <p:nvPr userDrawn="1"/>
        </p:nvSpPr>
        <p:spPr>
          <a:xfrm>
            <a:off x="9644663" y="6257109"/>
            <a:ext cx="2212966" cy="332399"/>
          </a:xfrm>
          <a:prstGeom prst="rect">
            <a:avLst/>
          </a:prstGeom>
        </p:spPr>
        <p:txBody>
          <a:bodyPr vert="horz" wrap="square" lIns="0" tIns="0" rIns="0" bIns="0" rtlCol="0">
            <a:spAutoFit/>
          </a:bodyPr>
          <a:lstStyle>
            <a:lvl1pPr marL="0"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1800" kern="1200" spc="-70" baseline="0" dirty="0">
                <a:solidFill>
                  <a:schemeClr val="tx1">
                    <a:alpha val="99000"/>
                  </a:schemeClr>
                </a:solidFill>
                <a:latin typeface="+mn-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solidFill>
                  <a:schemeClr val="tx1">
                    <a:alpha val="99000"/>
                  </a:schemeClr>
                </a:soli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solidFill>
                  <a:schemeClr val="tx1">
                    <a:alpha val="99000"/>
                  </a:schemeClr>
                </a:soli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solidFill>
                  <a:schemeClr val="tx1">
                    <a:alpha val="99000"/>
                  </a:schemeClr>
                </a:soli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solidFill>
                  <a:schemeClr val="tx1">
                    <a:alpha val="99000"/>
                  </a:schemeClr>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r"/>
            <a:r>
              <a:rPr lang="fr-FR" sz="2400" dirty="0" smtClean="0"/>
              <a:t>#</a:t>
            </a:r>
            <a:r>
              <a:rPr lang="fr-FR" sz="2400" dirty="0" err="1" smtClean="0"/>
              <a:t>azurecamp</a:t>
            </a:r>
            <a:endParaRPr lang="fr-FR" sz="2400" dirty="0"/>
          </a:p>
        </p:txBody>
      </p:sp>
    </p:spTree>
    <p:extLst>
      <p:ext uri="{BB962C8B-B14F-4D97-AF65-F5344CB8AC3E}">
        <p14:creationId xmlns:p14="http://schemas.microsoft.com/office/powerpoint/2010/main" val="154444284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3" name="Text Placeholder 1"/>
          <p:cNvSpPr txBox="1">
            <a:spLocks/>
          </p:cNvSpPr>
          <p:nvPr userDrawn="1"/>
        </p:nvSpPr>
        <p:spPr>
          <a:xfrm>
            <a:off x="9644663" y="6257109"/>
            <a:ext cx="2212966" cy="332399"/>
          </a:xfrm>
          <a:prstGeom prst="rect">
            <a:avLst/>
          </a:prstGeom>
        </p:spPr>
        <p:txBody>
          <a:bodyPr vert="horz" wrap="square" lIns="0" tIns="0" rIns="0" bIns="0" rtlCol="0">
            <a:spAutoFit/>
          </a:bodyPr>
          <a:lstStyle>
            <a:lvl1pPr marL="0"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1800" kern="1200" spc="-70" baseline="0" dirty="0">
                <a:solidFill>
                  <a:schemeClr val="tx1">
                    <a:alpha val="99000"/>
                  </a:schemeClr>
                </a:solidFill>
                <a:latin typeface="+mn-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solidFill>
                  <a:schemeClr val="tx1">
                    <a:alpha val="99000"/>
                  </a:schemeClr>
                </a:soli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solidFill>
                  <a:schemeClr val="tx1">
                    <a:alpha val="99000"/>
                  </a:schemeClr>
                </a:soli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solidFill>
                  <a:schemeClr val="tx1">
                    <a:alpha val="99000"/>
                  </a:schemeClr>
                </a:soli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solidFill>
                  <a:schemeClr val="tx1">
                    <a:alpha val="99000"/>
                  </a:schemeClr>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r"/>
            <a:r>
              <a:rPr lang="fr-FR" sz="2400" dirty="0" smtClean="0"/>
              <a:t>#</a:t>
            </a:r>
            <a:r>
              <a:rPr lang="fr-FR" sz="2400" dirty="0" err="1" smtClean="0"/>
              <a:t>azurecamp</a:t>
            </a:r>
            <a:endParaRPr lang="fr-FR" sz="2400" dirty="0"/>
          </a:p>
        </p:txBody>
      </p:sp>
    </p:spTree>
    <p:extLst>
      <p:ext uri="{BB962C8B-B14F-4D97-AF65-F5344CB8AC3E}">
        <p14:creationId xmlns:p14="http://schemas.microsoft.com/office/powerpoint/2010/main" val="218952680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7478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4" name="Text Placeholder 3"/>
          <p:cNvSpPr>
            <a:spLocks noGrp="1"/>
          </p:cNvSpPr>
          <p:nvPr>
            <p:ph type="body" idx="1"/>
          </p:nvPr>
        </p:nvSpPr>
        <p:spPr>
          <a:xfrm>
            <a:off x="520700" y="1447800"/>
            <a:ext cx="11152188" cy="2055947"/>
          </a:xfrm>
          <a:prstGeom prst="rect">
            <a:avLst/>
          </a:prstGeom>
        </p:spPr>
        <p:txBody>
          <a:bodyPr vert="horz"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790270825"/>
      </p:ext>
    </p:extLst>
  </p:cSld>
  <p:clrMap bg1="lt1" tx1="dk1" bg2="lt2" tx2="dk2" accent1="accent1" accent2="accent2" accent3="accent3" accent4="accent4" accent5="accent5" accent6="accent6" hlink="hlink" folHlink="folHlink"/>
  <p:sldLayoutIdLst>
    <p:sldLayoutId id="2147484084" r:id="rId1"/>
    <p:sldLayoutId id="2147484128" r:id="rId2"/>
    <p:sldLayoutId id="2147484130" r:id="rId3"/>
    <p:sldLayoutId id="2147484112" r:id="rId4"/>
    <p:sldLayoutId id="2147484086" r:id="rId5"/>
    <p:sldLayoutId id="2147484131" r:id="rId6"/>
    <p:sldLayoutId id="2147484093" r:id="rId7"/>
  </p:sldLayoutIdLst>
  <p:transition>
    <p:fade/>
  </p:transition>
  <p:timing>
    <p:tnLst>
      <p:par>
        <p:cTn id="1" dur="indefinite" restart="never" nodeType="tmRoot"/>
      </p:par>
    </p:tnLst>
  </p:timing>
  <p:txStyles>
    <p:titleStyle>
      <a:lvl1pPr algn="l" defTabSz="914363" rtl="0" eaLnBrk="1" latinLnBrk="0" hangingPunct="1">
        <a:lnSpc>
          <a:spcPct val="90000"/>
        </a:lnSpc>
        <a:spcBef>
          <a:spcPct val="0"/>
        </a:spcBef>
        <a:buNone/>
        <a:defRPr lang="en-US" sz="5400" b="0" kern="1200" cap="none" spc="-100" baseline="0" dirty="0" smtClean="0">
          <a:ln w="3175">
            <a:noFill/>
          </a:ln>
          <a:solidFill>
            <a:schemeClr val="tx1">
              <a:alpha val="99000"/>
            </a:schemeClr>
          </a:solidFill>
          <a:effectLst/>
          <a:latin typeface="+mj-lt"/>
          <a:ea typeface="+mn-ea"/>
          <a:cs typeface="Arial" charset="0"/>
        </a:defRPr>
      </a:lvl1pPr>
    </p:titleStyle>
    <p:bodyStyle>
      <a:lvl1pPr marL="339725" marR="0" indent="-339725" algn="l" defTabSz="914363" rtl="0" eaLnBrk="1" fontAlgn="auto" latinLnBrk="0" hangingPunct="1">
        <a:lnSpc>
          <a:spcPct val="90000"/>
        </a:lnSpc>
        <a:spcBef>
          <a:spcPct val="20000"/>
        </a:spcBef>
        <a:spcAft>
          <a:spcPts val="0"/>
        </a:spcAft>
        <a:buClrTx/>
        <a:buSzPct val="90000"/>
        <a:buFont typeface="Arial" pitchFamily="34" charset="0"/>
        <a:buChar char="•"/>
        <a:tabLst/>
        <a:defRPr sz="3600" kern="1200" spc="-70" baseline="0">
          <a:solidFill>
            <a:schemeClr val="tx1">
              <a:alpha val="99000"/>
            </a:schemeClr>
          </a:soli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solidFill>
            <a:schemeClr val="tx1">
              <a:alpha val="99000"/>
            </a:schemeClr>
          </a:soli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solidFill>
            <a:schemeClr val="tx1">
              <a:alpha val="99000"/>
            </a:schemeClr>
          </a:soli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solidFill>
            <a:schemeClr val="tx1">
              <a:alpha val="99000"/>
            </a:schemeClr>
          </a:soli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solidFill>
            <a:schemeClr val="tx1">
              <a:alpha val="99000"/>
            </a:schemeClr>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hyperlink" Target="http://azure.microsoft.com/fr-fr/documentation/services/sql-database/" TargetMode="External"/><Relationship Id="rId2" Type="http://schemas.openxmlformats.org/officeDocument/2006/relationships/notesSlide" Target="../notesSlides/notesSlide10.xml"/><Relationship Id="rId1" Type="http://schemas.openxmlformats.org/officeDocument/2006/relationships/slideLayout" Target="../slideLayouts/slideLayout5.xml"/><Relationship Id="rId6" Type="http://schemas.openxmlformats.org/officeDocument/2006/relationships/hyperlink" Target="https://www.microsoftvirtualacademy.com/en-US/training-courses/windows-azure-sql-database-8280" TargetMode="External"/><Relationship Id="rId5" Type="http://schemas.openxmlformats.org/officeDocument/2006/relationships/hyperlink" Target="https://channel9.msdn.com/Events/Build/2015/2-678" TargetMode="External"/><Relationship Id="rId4" Type="http://schemas.openxmlformats.org/officeDocument/2006/relationships/hyperlink" Target="https://channel9.msdn.com/Events/Ignite/2015/BRK2564"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fr-FR" smtClean="0"/>
              <a:t>Microsoft Azure Camp</a:t>
            </a:r>
            <a:endParaRPr lang="fr-FR" dirty="0"/>
          </a:p>
        </p:txBody>
      </p:sp>
    </p:spTree>
    <p:extLst>
      <p:ext uri="{BB962C8B-B14F-4D97-AF65-F5344CB8AC3E}">
        <p14:creationId xmlns:p14="http://schemas.microsoft.com/office/powerpoint/2010/main" val="1071338939"/>
      </p:ext>
    </p:extLst>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fr-FR" dirty="0" smtClean="0"/>
              <a:t>Environnement familier</a:t>
            </a:r>
            <a:endParaRPr lang="fr-FR" dirty="0"/>
          </a:p>
        </p:txBody>
      </p:sp>
    </p:spTree>
    <p:extLst>
      <p:ext uri="{BB962C8B-B14F-4D97-AF65-F5344CB8AC3E}">
        <p14:creationId xmlns:p14="http://schemas.microsoft.com/office/powerpoint/2010/main" val="2222446257"/>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smtClean="0"/>
              <a:t>Ressources</a:t>
            </a:r>
            <a:endParaRPr lang="fr-FR" dirty="0"/>
          </a:p>
        </p:txBody>
      </p:sp>
      <p:sp>
        <p:nvSpPr>
          <p:cNvPr id="3" name="Text Placeholder 2"/>
          <p:cNvSpPr>
            <a:spLocks noGrp="1"/>
          </p:cNvSpPr>
          <p:nvPr>
            <p:ph type="body" sz="quarter" idx="10"/>
          </p:nvPr>
        </p:nvSpPr>
        <p:spPr>
          <a:xfrm>
            <a:off x="519112" y="1447799"/>
            <a:ext cx="11149013" cy="4199996"/>
          </a:xfrm>
        </p:spPr>
        <p:txBody>
          <a:bodyPr/>
          <a:lstStyle/>
          <a:p>
            <a:r>
              <a:rPr lang="fr-FR" dirty="0"/>
              <a:t>Documentation : </a:t>
            </a:r>
            <a:r>
              <a:rPr lang="fr-FR" dirty="0">
                <a:hlinkClick r:id="rId3"/>
              </a:rPr>
              <a:t>http://azure.microsoft.com/fr-fr/documentation/services/sql-database</a:t>
            </a:r>
            <a:r>
              <a:rPr lang="fr-FR" dirty="0" smtClean="0">
                <a:hlinkClick r:id="rId3"/>
              </a:rPr>
              <a:t>/</a:t>
            </a:r>
            <a:endParaRPr lang="fr-FR" dirty="0" smtClean="0"/>
          </a:p>
          <a:p>
            <a:r>
              <a:rPr lang="fr-FR" dirty="0" smtClean="0"/>
              <a:t>Azure SQL Database </a:t>
            </a:r>
            <a:r>
              <a:rPr lang="fr-FR" dirty="0"/>
              <a:t>(anglais) : </a:t>
            </a:r>
            <a:r>
              <a:rPr lang="fr-FR" dirty="0">
                <a:hlinkClick r:id="rId4"/>
              </a:rPr>
              <a:t>https://</a:t>
            </a:r>
            <a:r>
              <a:rPr lang="fr-FR" dirty="0" smtClean="0">
                <a:hlinkClick r:id="rId4"/>
              </a:rPr>
              <a:t>channel9.msdn.com/Events/Ignite/2015/BRK2564</a:t>
            </a:r>
            <a:endParaRPr lang="fr-FR" dirty="0" smtClean="0"/>
          </a:p>
          <a:p>
            <a:r>
              <a:rPr lang="fr-FR" dirty="0" smtClean="0"/>
              <a:t>Azure </a:t>
            </a:r>
            <a:r>
              <a:rPr lang="fr-FR" dirty="0"/>
              <a:t>SQL Database pour le </a:t>
            </a:r>
            <a:r>
              <a:rPr lang="fr-FR" dirty="0" err="1"/>
              <a:t>SaaS</a:t>
            </a:r>
            <a:r>
              <a:rPr lang="fr-FR" dirty="0"/>
              <a:t> (anglais) : </a:t>
            </a:r>
            <a:r>
              <a:rPr lang="fr-FR" dirty="0">
                <a:hlinkClick r:id="rId5"/>
              </a:rPr>
              <a:t>https://</a:t>
            </a:r>
            <a:r>
              <a:rPr lang="fr-FR" dirty="0" smtClean="0">
                <a:hlinkClick r:id="rId5"/>
              </a:rPr>
              <a:t>channel9.msdn.com/Events/Build/2015/2-678</a:t>
            </a:r>
            <a:endParaRPr lang="fr-FR" dirty="0" smtClean="0"/>
          </a:p>
          <a:p>
            <a:r>
              <a:rPr lang="fr-FR" dirty="0" smtClean="0"/>
              <a:t>Cours MVA (anglais) : </a:t>
            </a:r>
            <a:r>
              <a:rPr lang="fr-FR" dirty="0" smtClean="0">
                <a:hlinkClick r:id="rId6"/>
              </a:rPr>
              <a:t>https</a:t>
            </a:r>
            <a:r>
              <a:rPr lang="fr-FR" dirty="0">
                <a:hlinkClick r:id="rId6"/>
              </a:rPr>
              <a:t>://</a:t>
            </a:r>
            <a:r>
              <a:rPr lang="fr-FR" dirty="0" smtClean="0">
                <a:hlinkClick r:id="rId6"/>
              </a:rPr>
              <a:t>www.microsoftvirtualacademy.com/en-US/training-courses/windows-azure-sql-database-8280</a:t>
            </a:r>
            <a:endParaRPr lang="fr-FR" dirty="0" smtClean="0"/>
          </a:p>
        </p:txBody>
      </p:sp>
    </p:spTree>
    <p:extLst>
      <p:ext uri="{BB962C8B-B14F-4D97-AF65-F5344CB8AC3E}">
        <p14:creationId xmlns:p14="http://schemas.microsoft.com/office/powerpoint/2010/main" val="3846680132"/>
      </p:ext>
    </p:extLst>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endParaRPr lang="fr-FR"/>
          </a:p>
        </p:txBody>
      </p:sp>
    </p:spTree>
    <p:extLst>
      <p:ext uri="{BB962C8B-B14F-4D97-AF65-F5344CB8AC3E}">
        <p14:creationId xmlns:p14="http://schemas.microsoft.com/office/powerpoint/2010/main" val="3661544898"/>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smtClean="0"/>
              <a:t>Azure SQL Database</a:t>
            </a:r>
            <a:endParaRPr lang="fr-FR" dirty="0"/>
          </a:p>
        </p:txBody>
      </p:sp>
      <p:sp>
        <p:nvSpPr>
          <p:cNvPr id="9" name="Text Placeholder 8"/>
          <p:cNvSpPr>
            <a:spLocks noGrp="1"/>
          </p:cNvSpPr>
          <p:nvPr>
            <p:ph type="body" sz="quarter" idx="11"/>
          </p:nvPr>
        </p:nvSpPr>
        <p:spPr>
          <a:xfrm>
            <a:off x="520700" y="4957763"/>
            <a:ext cx="3243263" cy="1163395"/>
          </a:xfrm>
        </p:spPr>
        <p:txBody>
          <a:bodyPr/>
          <a:lstStyle/>
          <a:p>
            <a:r>
              <a:rPr lang="fr-FR" dirty="0"/>
              <a:t>Benjamin Talmard</a:t>
            </a:r>
          </a:p>
          <a:p>
            <a:r>
              <a:rPr lang="fr-FR" dirty="0"/>
              <a:t>Microsoft </a:t>
            </a:r>
            <a:r>
              <a:rPr lang="fr-FR" dirty="0" err="1"/>
              <a:t>Technical</a:t>
            </a:r>
            <a:r>
              <a:rPr lang="fr-FR" dirty="0"/>
              <a:t> </a:t>
            </a:r>
            <a:r>
              <a:rPr lang="fr-FR" dirty="0" err="1"/>
              <a:t>Evangelist</a:t>
            </a:r>
            <a:endParaRPr lang="fr-FR" dirty="0"/>
          </a:p>
          <a:p>
            <a:r>
              <a:rPr lang="fr-FR" dirty="0"/>
              <a:t>Microsoft France</a:t>
            </a:r>
          </a:p>
          <a:p>
            <a:r>
              <a:rPr lang="fr-FR" dirty="0"/>
              <a:t>@</a:t>
            </a:r>
            <a:r>
              <a:rPr lang="fr-FR" dirty="0" err="1"/>
              <a:t>Benjiiim</a:t>
            </a:r>
            <a:endParaRPr lang="fr-FR" dirty="0"/>
          </a:p>
        </p:txBody>
      </p:sp>
      <p:sp>
        <p:nvSpPr>
          <p:cNvPr id="3" name="Text Placeholder 2"/>
          <p:cNvSpPr>
            <a:spLocks noGrp="1"/>
          </p:cNvSpPr>
          <p:nvPr>
            <p:ph type="body" sz="quarter" idx="12"/>
          </p:nvPr>
        </p:nvSpPr>
        <p:spPr/>
        <p:txBody>
          <a:bodyPr/>
          <a:lstStyle/>
          <a:p>
            <a:endParaRPr lang="fr-FR"/>
          </a:p>
        </p:txBody>
      </p:sp>
    </p:spTree>
    <p:extLst>
      <p:ext uri="{BB962C8B-B14F-4D97-AF65-F5344CB8AC3E}">
        <p14:creationId xmlns:p14="http://schemas.microsoft.com/office/powerpoint/2010/main" val="1967299431"/>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a:xfrm>
            <a:off x="3474719" y="2495070"/>
            <a:ext cx="8053252" cy="3093154"/>
          </a:xfrm>
        </p:spPr>
        <p:txBody>
          <a:bodyPr/>
          <a:lstStyle/>
          <a:p>
            <a:pPr marL="0" indent="3175">
              <a:spcBef>
                <a:spcPts val="1800"/>
              </a:spcBef>
            </a:pPr>
            <a:r>
              <a:rPr lang="fr-FR" sz="4000" dirty="0" smtClean="0"/>
              <a:t>SQL Server vs Azure SQL Database</a:t>
            </a:r>
          </a:p>
          <a:p>
            <a:pPr marL="0" indent="3175">
              <a:spcBef>
                <a:spcPts val="1800"/>
              </a:spcBef>
            </a:pPr>
            <a:r>
              <a:rPr lang="fr-FR" sz="4000" dirty="0" smtClean="0"/>
              <a:t>Performance et élasticité</a:t>
            </a:r>
          </a:p>
          <a:p>
            <a:pPr marL="0" indent="3175">
              <a:spcBef>
                <a:spcPts val="1800"/>
              </a:spcBef>
            </a:pPr>
            <a:r>
              <a:rPr lang="fr-FR" sz="4000" dirty="0" smtClean="0"/>
              <a:t>Continuité de service</a:t>
            </a:r>
          </a:p>
          <a:p>
            <a:pPr marL="0" indent="3175">
              <a:spcBef>
                <a:spcPts val="1800"/>
              </a:spcBef>
            </a:pPr>
            <a:r>
              <a:rPr lang="fr-FR" sz="4000" dirty="0" smtClean="0"/>
              <a:t>Environnement familier</a:t>
            </a:r>
            <a:endParaRPr lang="fr-FR" sz="4000" dirty="0" smtClean="0"/>
          </a:p>
        </p:txBody>
      </p:sp>
      <p:sp>
        <p:nvSpPr>
          <p:cNvPr id="5" name="Text Placeholder 4"/>
          <p:cNvSpPr>
            <a:spLocks noGrp="1"/>
          </p:cNvSpPr>
          <p:nvPr>
            <p:ph type="body" sz="quarter" idx="11"/>
          </p:nvPr>
        </p:nvSpPr>
        <p:spPr/>
        <p:txBody>
          <a:bodyPr/>
          <a:lstStyle/>
          <a:p>
            <a:r>
              <a:rPr lang="fr-FR" dirty="0" smtClean="0"/>
              <a:t>Au programme</a:t>
            </a:r>
            <a:endParaRPr lang="fr-FR" dirty="0"/>
          </a:p>
        </p:txBody>
      </p:sp>
    </p:spTree>
    <p:extLst>
      <p:ext uri="{BB962C8B-B14F-4D97-AF65-F5344CB8AC3E}">
        <p14:creationId xmlns:p14="http://schemas.microsoft.com/office/powerpoint/2010/main" val="1191824115"/>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fr-FR" dirty="0" smtClean="0"/>
              <a:t>Base de données SQL Server sur Azure</a:t>
            </a:r>
            <a:endParaRPr lang="fr-FR" dirty="0"/>
          </a:p>
        </p:txBody>
      </p:sp>
      <p:grpSp>
        <p:nvGrpSpPr>
          <p:cNvPr id="5" name="Group 4"/>
          <p:cNvGrpSpPr/>
          <p:nvPr/>
        </p:nvGrpSpPr>
        <p:grpSpPr>
          <a:xfrm>
            <a:off x="237305" y="1470764"/>
            <a:ext cx="5777503" cy="3538666"/>
            <a:chOff x="6151410" y="1187346"/>
            <a:chExt cx="5777503" cy="3538666"/>
          </a:xfrm>
        </p:grpSpPr>
        <p:sp>
          <p:nvSpPr>
            <p:cNvPr id="6" name="Rectangle 5"/>
            <p:cNvSpPr/>
            <p:nvPr/>
          </p:nvSpPr>
          <p:spPr bwMode="auto">
            <a:xfrm>
              <a:off x="6151410" y="1805083"/>
              <a:ext cx="5777503" cy="567696"/>
            </a:xfrm>
            <a:prstGeom prst="rect">
              <a:avLst/>
            </a:prstGeom>
            <a:solidFill>
              <a:srgbClr val="002060"/>
            </a:solidFill>
            <a:ln w="9525" cap="flat" cmpd="sng" algn="ctr">
              <a:noFill/>
              <a:prstDash val="solid"/>
              <a:headEnd type="none" w="med" len="med"/>
              <a:tailEnd type="none" w="med" len="med"/>
            </a:ln>
            <a:effectLst/>
          </p:spPr>
          <p:txBody>
            <a:bodyPr vert="horz" wrap="square" lIns="91416" tIns="45708" rIns="91416" bIns="45708" numCol="1" rtlCol="0" anchor="ctr" anchorCtr="1" compatLnSpc="1">
              <a:prstTxWarp prst="textNoShape">
                <a:avLst/>
              </a:prstTxWarp>
              <a:noAutofit/>
            </a:bodyPr>
            <a:lstStyle/>
            <a:p>
              <a:pPr algn="ctr" defTabSz="912409">
                <a:buSzPct val="90000"/>
              </a:pPr>
              <a:r>
                <a:rPr lang="fr-FR" sz="2799" dirty="0" smtClean="0">
                  <a:ln>
                    <a:solidFill>
                      <a:srgbClr val="FFFFFF">
                        <a:alpha val="0"/>
                      </a:srgbClr>
                    </a:solidFill>
                  </a:ln>
                  <a:solidFill>
                    <a:srgbClr val="FFFFFF"/>
                  </a:solidFill>
                  <a:latin typeface="Segoe UI Light"/>
                </a:rPr>
                <a:t>Administration quasi inexistante</a:t>
              </a:r>
              <a:endParaRPr lang="fr-FR" sz="2799" dirty="0">
                <a:ln>
                  <a:solidFill>
                    <a:srgbClr val="FFFFFF">
                      <a:alpha val="0"/>
                    </a:srgbClr>
                  </a:solidFill>
                </a:ln>
                <a:solidFill>
                  <a:srgbClr val="FFFFFF"/>
                </a:solidFill>
                <a:latin typeface="Segoe UI Light"/>
              </a:endParaRPr>
            </a:p>
          </p:txBody>
        </p:sp>
        <p:sp>
          <p:nvSpPr>
            <p:cNvPr id="7" name="Rectangle 6"/>
            <p:cNvSpPr/>
            <p:nvPr/>
          </p:nvSpPr>
          <p:spPr bwMode="auto">
            <a:xfrm>
              <a:off x="6151410" y="3377824"/>
              <a:ext cx="5777503" cy="1348188"/>
            </a:xfrm>
            <a:prstGeom prst="rect">
              <a:avLst/>
            </a:prstGeom>
            <a:noFill/>
            <a:ln w="9525" cap="flat" cmpd="sng" algn="ctr">
              <a:noFill/>
              <a:prstDash val="solid"/>
              <a:headEnd type="none" w="med" len="med"/>
              <a:tailEnd type="none" w="med" len="med"/>
            </a:ln>
            <a:effectLst/>
          </p:spPr>
          <p:txBody>
            <a:bodyPr vert="horz" wrap="square" lIns="91416" tIns="45708" rIns="91416" bIns="45708" numCol="1" rtlCol="0" anchor="ctr" anchorCtr="1" compatLnSpc="1">
              <a:prstTxWarp prst="textNoShape">
                <a:avLst/>
              </a:prstTxWarp>
            </a:bodyPr>
            <a:lstStyle/>
            <a:p>
              <a:pPr algn="ctr" defTabSz="912409">
                <a:spcAft>
                  <a:spcPts val="1200"/>
                </a:spcAft>
                <a:buSzPct val="90000"/>
              </a:pPr>
              <a:r>
                <a:rPr lang="fr-FR" sz="1999" dirty="0" smtClean="0">
                  <a:ln>
                    <a:solidFill>
                      <a:srgbClr val="FFFFFF">
                        <a:alpha val="0"/>
                      </a:srgbClr>
                    </a:solidFill>
                  </a:ln>
                  <a:solidFill>
                    <a:srgbClr val="002050"/>
                  </a:solidFill>
                  <a:latin typeface="Segoe UI Light"/>
                </a:rPr>
                <a:t>Service complètement managé</a:t>
              </a:r>
            </a:p>
            <a:p>
              <a:pPr algn="ctr" defTabSz="912409">
                <a:spcAft>
                  <a:spcPts val="1200"/>
                </a:spcAft>
                <a:buSzPct val="90000"/>
              </a:pPr>
              <a:r>
                <a:rPr lang="fr-FR" sz="1999" dirty="0" smtClean="0">
                  <a:ln>
                    <a:solidFill>
                      <a:srgbClr val="FFFFFF">
                        <a:alpha val="0"/>
                      </a:srgbClr>
                    </a:solidFill>
                  </a:ln>
                  <a:solidFill>
                    <a:srgbClr val="002050"/>
                  </a:solidFill>
                  <a:latin typeface="Segoe UI Light"/>
                </a:rPr>
                <a:t>Pas de coût fixe, ni de coût d’administration</a:t>
              </a:r>
            </a:p>
            <a:p>
              <a:pPr algn="ctr" defTabSz="912409">
                <a:spcAft>
                  <a:spcPts val="1200"/>
                </a:spcAft>
                <a:buSzPct val="90000"/>
              </a:pPr>
              <a:r>
                <a:rPr lang="fr-FR" sz="1999" dirty="0" smtClean="0">
                  <a:ln>
                    <a:solidFill>
                      <a:srgbClr val="FFFFFF">
                        <a:alpha val="0"/>
                      </a:srgbClr>
                    </a:solidFill>
                  </a:ln>
                  <a:solidFill>
                    <a:srgbClr val="002050"/>
                  </a:solidFill>
                  <a:latin typeface="Segoe UI Light"/>
                </a:rPr>
                <a:t>Pour des applications orientées Cloud</a:t>
              </a:r>
            </a:p>
          </p:txBody>
        </p:sp>
        <p:sp>
          <p:nvSpPr>
            <p:cNvPr id="8" name="Rectangle 7"/>
            <p:cNvSpPr/>
            <p:nvPr/>
          </p:nvSpPr>
          <p:spPr bwMode="auto">
            <a:xfrm>
              <a:off x="6151410" y="1187346"/>
              <a:ext cx="5777503" cy="1354604"/>
            </a:xfrm>
            <a:prstGeom prst="rect">
              <a:avLst/>
            </a:prstGeom>
            <a:noFill/>
            <a:ln w="9525" cap="flat" cmpd="sng" algn="ctr">
              <a:noFill/>
              <a:prstDash val="solid"/>
              <a:headEnd type="none" w="med" len="med"/>
              <a:tailEnd type="none" w="med" len="med"/>
            </a:ln>
            <a:effectLst/>
          </p:spPr>
          <p:txBody>
            <a:bodyPr vert="horz" wrap="square" lIns="91416" tIns="45708" rIns="91416" bIns="45708" numCol="1" rtlCol="0" anchor="t" anchorCtr="0" compatLnSpc="1">
              <a:prstTxWarp prst="textNoShape">
                <a:avLst/>
              </a:prstTxWarp>
            </a:bodyPr>
            <a:lstStyle/>
            <a:p>
              <a:pPr defTabSz="912409">
                <a:buSzPct val="90000"/>
              </a:pPr>
              <a:r>
                <a:rPr lang="en-US" sz="2799" dirty="0">
                  <a:ln>
                    <a:solidFill>
                      <a:srgbClr val="FFFFFF">
                        <a:alpha val="0"/>
                      </a:srgbClr>
                    </a:solidFill>
                  </a:ln>
                  <a:solidFill>
                    <a:srgbClr val="002050"/>
                  </a:solidFill>
                  <a:latin typeface="Segoe UI Light"/>
                </a:rPr>
                <a:t>Azure SQL Database</a:t>
              </a:r>
            </a:p>
          </p:txBody>
        </p:sp>
        <p:sp>
          <p:nvSpPr>
            <p:cNvPr id="9" name="Rectangle 8"/>
            <p:cNvSpPr/>
            <p:nvPr/>
          </p:nvSpPr>
          <p:spPr bwMode="auto">
            <a:xfrm>
              <a:off x="6151410" y="2445009"/>
              <a:ext cx="5777503" cy="868402"/>
            </a:xfrm>
            <a:prstGeom prst="rect">
              <a:avLst/>
            </a:prstGeom>
            <a:solidFill>
              <a:schemeClr val="bg1">
                <a:lumMod val="95000"/>
              </a:schemeClr>
            </a:solidFill>
            <a:ln w="9525" cap="flat" cmpd="sng" algn="ctr">
              <a:noFill/>
              <a:prstDash val="solid"/>
              <a:headEnd type="none" w="med" len="med"/>
              <a:tailEnd type="none" w="med" len="med"/>
            </a:ln>
            <a:effectLst/>
          </p:spPr>
          <p:txBody>
            <a:bodyPr vert="horz" wrap="square" lIns="91416" tIns="45708" rIns="91416" bIns="45708" numCol="1" rtlCol="0" anchor="ctr" anchorCtr="1" compatLnSpc="1">
              <a:prstTxWarp prst="textNoShape">
                <a:avLst/>
              </a:prstTxWarp>
              <a:noAutofit/>
            </a:bodyPr>
            <a:lstStyle/>
            <a:p>
              <a:pPr algn="ctr" defTabSz="912409">
                <a:buSzPct val="90000"/>
              </a:pPr>
              <a:r>
                <a:rPr lang="fr-FR" sz="1999" b="1" dirty="0" smtClean="0">
                  <a:ln>
                    <a:solidFill>
                      <a:srgbClr val="FFFFFF">
                        <a:alpha val="0"/>
                      </a:srgbClr>
                    </a:solidFill>
                  </a:ln>
                  <a:solidFill>
                    <a:srgbClr val="002050"/>
                  </a:solidFill>
                  <a:latin typeface="Segoe UI Light"/>
                </a:rPr>
                <a:t>Idéal pour les nouvelles applications </a:t>
              </a:r>
              <a:r>
                <a:rPr lang="fr-FR" sz="1999" dirty="0" smtClean="0">
                  <a:ln>
                    <a:solidFill>
                      <a:srgbClr val="FFFFFF">
                        <a:alpha val="0"/>
                      </a:srgbClr>
                    </a:solidFill>
                  </a:ln>
                  <a:solidFill>
                    <a:srgbClr val="002050"/>
                  </a:solidFill>
                  <a:latin typeface="Segoe UI Light"/>
                </a:rPr>
                <a:t>qui requièrent de l’</a:t>
              </a:r>
              <a:r>
                <a:rPr lang="fr-FR" sz="1999" dirty="0" err="1" smtClean="0">
                  <a:ln>
                    <a:solidFill>
                      <a:srgbClr val="FFFFFF">
                        <a:alpha val="0"/>
                      </a:srgbClr>
                    </a:solidFill>
                  </a:ln>
                  <a:solidFill>
                    <a:srgbClr val="002050"/>
                  </a:solidFill>
                  <a:latin typeface="Segoe UI Light"/>
                </a:rPr>
                <a:t>elasticité</a:t>
              </a:r>
              <a:r>
                <a:rPr lang="fr-FR" sz="1999" dirty="0" smtClean="0">
                  <a:ln>
                    <a:solidFill>
                      <a:srgbClr val="FFFFFF">
                        <a:alpha val="0"/>
                      </a:srgbClr>
                    </a:solidFill>
                  </a:ln>
                  <a:solidFill>
                    <a:srgbClr val="002050"/>
                  </a:solidFill>
                  <a:latin typeface="Segoe UI Light"/>
                </a:rPr>
                <a:t> et une abstraction sur l’infrastructure</a:t>
              </a:r>
              <a:endParaRPr lang="fr-FR" sz="1999" dirty="0">
                <a:ln>
                  <a:solidFill>
                    <a:srgbClr val="FFFFFF">
                      <a:alpha val="0"/>
                    </a:srgbClr>
                  </a:solidFill>
                </a:ln>
                <a:solidFill>
                  <a:srgbClr val="002050"/>
                </a:solidFill>
                <a:latin typeface="Segoe UI Light"/>
              </a:endParaRPr>
            </a:p>
          </p:txBody>
        </p:sp>
      </p:grpSp>
      <p:grpSp>
        <p:nvGrpSpPr>
          <p:cNvPr id="10" name="Group 9"/>
          <p:cNvGrpSpPr/>
          <p:nvPr/>
        </p:nvGrpSpPr>
        <p:grpSpPr>
          <a:xfrm>
            <a:off x="6187121" y="1473258"/>
            <a:ext cx="5777503" cy="3535174"/>
            <a:chOff x="285395" y="1190838"/>
            <a:chExt cx="5777503" cy="3535174"/>
          </a:xfrm>
        </p:grpSpPr>
        <p:sp>
          <p:nvSpPr>
            <p:cNvPr id="11" name="Rectangle 10"/>
            <p:cNvSpPr/>
            <p:nvPr/>
          </p:nvSpPr>
          <p:spPr bwMode="auto">
            <a:xfrm>
              <a:off x="285395" y="1801592"/>
              <a:ext cx="5777503" cy="567696"/>
            </a:xfrm>
            <a:prstGeom prst="rect">
              <a:avLst/>
            </a:prstGeom>
            <a:solidFill>
              <a:schemeClr val="accent2"/>
            </a:solidFill>
            <a:ln w="9525" cap="flat" cmpd="sng" algn="ctr">
              <a:noFill/>
              <a:prstDash val="solid"/>
              <a:headEnd type="none" w="med" len="med"/>
              <a:tailEnd type="none" w="med" len="med"/>
            </a:ln>
            <a:effectLst/>
          </p:spPr>
          <p:txBody>
            <a:bodyPr vert="horz" wrap="square" lIns="91416" tIns="45708" rIns="91416" bIns="45708" numCol="1" rtlCol="0" anchor="ctr" anchorCtr="1" compatLnSpc="1">
              <a:prstTxWarp prst="textNoShape">
                <a:avLst/>
              </a:prstTxWarp>
              <a:noAutofit/>
            </a:bodyPr>
            <a:lstStyle/>
            <a:p>
              <a:pPr algn="ctr" defTabSz="912409">
                <a:buSzPct val="90000"/>
              </a:pPr>
              <a:r>
                <a:rPr lang="fr-FR" sz="2799" dirty="0" smtClean="0">
                  <a:ln>
                    <a:solidFill>
                      <a:srgbClr val="FFFFFF">
                        <a:alpha val="0"/>
                      </a:srgbClr>
                    </a:solidFill>
                  </a:ln>
                  <a:solidFill>
                    <a:srgbClr val="FFFFFF"/>
                  </a:solidFill>
                  <a:latin typeface="Segoe UI Light"/>
                </a:rPr>
                <a:t>Contrôle complet et flexibilité</a:t>
              </a:r>
              <a:endParaRPr lang="fr-FR" sz="2799" dirty="0">
                <a:ln>
                  <a:solidFill>
                    <a:srgbClr val="FFFFFF">
                      <a:alpha val="0"/>
                    </a:srgbClr>
                  </a:solidFill>
                </a:ln>
                <a:solidFill>
                  <a:srgbClr val="FFFFFF"/>
                </a:solidFill>
                <a:latin typeface="Segoe UI Light"/>
              </a:endParaRPr>
            </a:p>
          </p:txBody>
        </p:sp>
        <p:sp>
          <p:nvSpPr>
            <p:cNvPr id="12" name="Rectangle 11"/>
            <p:cNvSpPr/>
            <p:nvPr/>
          </p:nvSpPr>
          <p:spPr bwMode="auto">
            <a:xfrm>
              <a:off x="285395" y="3377824"/>
              <a:ext cx="5777503" cy="1348188"/>
            </a:xfrm>
            <a:prstGeom prst="rect">
              <a:avLst/>
            </a:prstGeom>
            <a:noFill/>
            <a:ln w="9525" cap="flat" cmpd="sng" algn="ctr">
              <a:noFill/>
              <a:prstDash val="solid"/>
              <a:headEnd type="none" w="med" len="med"/>
              <a:tailEnd type="none" w="med" len="med"/>
            </a:ln>
            <a:effectLst/>
          </p:spPr>
          <p:txBody>
            <a:bodyPr vert="horz" wrap="square" lIns="91416" tIns="45708" rIns="91416" bIns="45708" numCol="1" rtlCol="0" anchor="ctr" anchorCtr="1" compatLnSpc="1">
              <a:prstTxWarp prst="textNoShape">
                <a:avLst/>
              </a:prstTxWarp>
            </a:bodyPr>
            <a:lstStyle/>
            <a:p>
              <a:pPr algn="ctr" defTabSz="912409">
                <a:spcAft>
                  <a:spcPts val="1200"/>
                </a:spcAft>
                <a:buSzPct val="90000"/>
              </a:pPr>
              <a:r>
                <a:rPr lang="fr-FR" sz="1999" dirty="0" smtClean="0">
                  <a:ln>
                    <a:solidFill>
                      <a:srgbClr val="FFFFFF">
                        <a:alpha val="0"/>
                      </a:srgbClr>
                    </a:solidFill>
                  </a:ln>
                  <a:solidFill>
                    <a:srgbClr val="0072C6"/>
                  </a:solidFill>
                  <a:latin typeface="Segoe UI Light"/>
                </a:rPr>
                <a:t>Environnement hautement configurable</a:t>
              </a:r>
            </a:p>
            <a:p>
              <a:pPr algn="ctr" defTabSz="912409">
                <a:spcAft>
                  <a:spcPts val="1200"/>
                </a:spcAft>
                <a:buSzPct val="90000"/>
              </a:pPr>
              <a:r>
                <a:rPr lang="fr-FR" sz="1999" dirty="0" smtClean="0">
                  <a:ln>
                    <a:solidFill>
                      <a:srgbClr val="FFFFFF">
                        <a:alpha val="0"/>
                      </a:srgbClr>
                    </a:solidFill>
                  </a:ln>
                  <a:solidFill>
                    <a:srgbClr val="0072C6"/>
                  </a:solidFill>
                  <a:latin typeface="Segoe UI Light"/>
                </a:rPr>
                <a:t>Pas de coûts fixes</a:t>
              </a:r>
            </a:p>
            <a:p>
              <a:pPr algn="ctr" defTabSz="912409">
                <a:spcAft>
                  <a:spcPts val="1200"/>
                </a:spcAft>
                <a:buSzPct val="90000"/>
              </a:pPr>
              <a:r>
                <a:rPr lang="fr-FR" sz="1999" dirty="0" smtClean="0">
                  <a:ln>
                    <a:solidFill>
                      <a:srgbClr val="FFFFFF">
                        <a:alpha val="0"/>
                      </a:srgbClr>
                    </a:solidFill>
                  </a:ln>
                  <a:solidFill>
                    <a:srgbClr val="0072C6"/>
                  </a:solidFill>
                  <a:latin typeface="Segoe UI Light"/>
                </a:rPr>
                <a:t>Rapide « Time-to-Cloud »</a:t>
              </a:r>
              <a:endParaRPr lang="fr-FR" sz="1999" dirty="0">
                <a:ln>
                  <a:solidFill>
                    <a:srgbClr val="FFFFFF">
                      <a:alpha val="0"/>
                    </a:srgbClr>
                  </a:solidFill>
                </a:ln>
                <a:solidFill>
                  <a:srgbClr val="0072C6"/>
                </a:solidFill>
                <a:latin typeface="Segoe UI Light"/>
              </a:endParaRPr>
            </a:p>
          </p:txBody>
        </p:sp>
        <p:sp>
          <p:nvSpPr>
            <p:cNvPr id="13" name="Rectangle 12"/>
            <p:cNvSpPr/>
            <p:nvPr/>
          </p:nvSpPr>
          <p:spPr bwMode="auto">
            <a:xfrm>
              <a:off x="285395" y="1190838"/>
              <a:ext cx="5777503" cy="1344129"/>
            </a:xfrm>
            <a:prstGeom prst="rect">
              <a:avLst/>
            </a:prstGeom>
            <a:noFill/>
            <a:ln w="9525" cap="flat" cmpd="sng" algn="ctr">
              <a:noFill/>
              <a:prstDash val="solid"/>
              <a:headEnd type="none" w="med" len="med"/>
              <a:tailEnd type="none" w="med" len="med"/>
            </a:ln>
            <a:effectLst/>
          </p:spPr>
          <p:txBody>
            <a:bodyPr vert="horz" wrap="square" lIns="91416" tIns="45708" rIns="91416" bIns="45708" numCol="1" rtlCol="0" anchor="t" anchorCtr="0" compatLnSpc="1">
              <a:prstTxWarp prst="textNoShape">
                <a:avLst/>
              </a:prstTxWarp>
            </a:bodyPr>
            <a:lstStyle/>
            <a:p>
              <a:pPr defTabSz="912409">
                <a:buSzPct val="90000"/>
              </a:pPr>
              <a:r>
                <a:rPr lang="fr-FR" sz="2799" dirty="0">
                  <a:ln>
                    <a:solidFill>
                      <a:srgbClr val="FFFFFF">
                        <a:alpha val="0"/>
                      </a:srgbClr>
                    </a:solidFill>
                  </a:ln>
                  <a:gradFill>
                    <a:gsLst>
                      <a:gs pos="0">
                        <a:srgbClr val="0072C6"/>
                      </a:gs>
                      <a:gs pos="100000">
                        <a:srgbClr val="0072C6"/>
                      </a:gs>
                    </a:gsLst>
                    <a:lin ang="5400000" scaled="1"/>
                  </a:gradFill>
                  <a:latin typeface="Segoe UI Light"/>
                </a:rPr>
                <a:t>SQL Server dans Azure </a:t>
              </a:r>
              <a:r>
                <a:rPr lang="fr-FR" sz="2799" dirty="0" err="1">
                  <a:ln>
                    <a:solidFill>
                      <a:srgbClr val="FFFFFF">
                        <a:alpha val="0"/>
                      </a:srgbClr>
                    </a:solidFill>
                  </a:ln>
                  <a:gradFill>
                    <a:gsLst>
                      <a:gs pos="0">
                        <a:srgbClr val="0072C6"/>
                      </a:gs>
                      <a:gs pos="100000">
                        <a:srgbClr val="0072C6"/>
                      </a:gs>
                    </a:gsLst>
                    <a:lin ang="5400000" scaled="1"/>
                  </a:gradFill>
                  <a:latin typeface="Segoe UI Light"/>
                </a:rPr>
                <a:t>VMs</a:t>
              </a:r>
              <a:endParaRPr lang="fr-FR" sz="2799" dirty="0">
                <a:ln>
                  <a:solidFill>
                    <a:srgbClr val="FFFFFF">
                      <a:alpha val="0"/>
                    </a:srgbClr>
                  </a:solidFill>
                </a:ln>
                <a:gradFill>
                  <a:gsLst>
                    <a:gs pos="0">
                      <a:srgbClr val="0072C6"/>
                    </a:gs>
                    <a:gs pos="100000">
                      <a:srgbClr val="0072C6"/>
                    </a:gs>
                  </a:gsLst>
                  <a:lin ang="5400000" scaled="1"/>
                </a:gradFill>
                <a:latin typeface="Segoe UI Light"/>
              </a:endParaRPr>
            </a:p>
          </p:txBody>
        </p:sp>
        <p:sp>
          <p:nvSpPr>
            <p:cNvPr id="14" name="Rectangle 13"/>
            <p:cNvSpPr/>
            <p:nvPr/>
          </p:nvSpPr>
          <p:spPr bwMode="auto">
            <a:xfrm>
              <a:off x="285395" y="2441518"/>
              <a:ext cx="5777503" cy="868402"/>
            </a:xfrm>
            <a:prstGeom prst="rect">
              <a:avLst/>
            </a:prstGeom>
            <a:solidFill>
              <a:schemeClr val="bg1">
                <a:lumMod val="95000"/>
              </a:schemeClr>
            </a:solidFill>
            <a:ln w="9525" cap="flat" cmpd="sng" algn="ctr">
              <a:noFill/>
              <a:prstDash val="solid"/>
              <a:headEnd type="none" w="med" len="med"/>
              <a:tailEnd type="none" w="med" len="med"/>
            </a:ln>
            <a:effectLst/>
          </p:spPr>
          <p:txBody>
            <a:bodyPr vert="horz" wrap="square" lIns="91416" tIns="45708" rIns="91416" bIns="45708" numCol="1" rtlCol="0" anchor="ctr" anchorCtr="1" compatLnSpc="1">
              <a:prstTxWarp prst="textNoShape">
                <a:avLst/>
              </a:prstTxWarp>
              <a:noAutofit/>
            </a:bodyPr>
            <a:lstStyle/>
            <a:p>
              <a:pPr algn="ctr" defTabSz="912409">
                <a:buSzPct val="90000"/>
              </a:pPr>
              <a:r>
                <a:rPr lang="fr-FR" sz="1999" b="1" dirty="0" smtClean="0">
                  <a:ln>
                    <a:solidFill>
                      <a:srgbClr val="FFFFFF">
                        <a:alpha val="0"/>
                      </a:srgbClr>
                    </a:solidFill>
                  </a:ln>
                  <a:solidFill>
                    <a:srgbClr val="0070C0"/>
                  </a:solidFill>
                  <a:latin typeface="Segoe UI Light"/>
                </a:rPr>
                <a:t>Idéal pour les applications existantes </a:t>
              </a:r>
              <a:r>
                <a:rPr lang="fr-FR" sz="1999" dirty="0" smtClean="0">
                  <a:ln>
                    <a:solidFill>
                      <a:srgbClr val="FFFFFF">
                        <a:alpha val="0"/>
                      </a:srgbClr>
                    </a:solidFill>
                  </a:ln>
                  <a:solidFill>
                    <a:srgbClr val="0070C0"/>
                  </a:solidFill>
                  <a:latin typeface="Segoe UI Light"/>
                </a:rPr>
                <a:t>qui requièrent l’ensemble des fonctionnalités de SQL Server</a:t>
              </a:r>
              <a:endParaRPr lang="fr-FR" sz="1999" dirty="0">
                <a:ln>
                  <a:solidFill>
                    <a:srgbClr val="FFFFFF">
                      <a:alpha val="0"/>
                    </a:srgbClr>
                  </a:solidFill>
                </a:ln>
                <a:solidFill>
                  <a:srgbClr val="0070C0"/>
                </a:solidFill>
                <a:latin typeface="Segoe UI Light"/>
              </a:endParaRPr>
            </a:p>
          </p:txBody>
        </p:sp>
      </p:grpSp>
      <p:sp>
        <p:nvSpPr>
          <p:cNvPr id="15" name="Freeform 14"/>
          <p:cNvSpPr>
            <a:spLocks/>
          </p:cNvSpPr>
          <p:nvPr/>
        </p:nvSpPr>
        <p:spPr bwMode="auto">
          <a:xfrm flipH="1">
            <a:off x="2067974" y="5464993"/>
            <a:ext cx="4733495" cy="1388367"/>
          </a:xfrm>
          <a:custGeom>
            <a:avLst/>
            <a:gdLst>
              <a:gd name="T0" fmla="*/ 0 w 1014"/>
              <a:gd name="T1" fmla="*/ 296 h 296"/>
              <a:gd name="T2" fmla="*/ 0 w 1014"/>
              <a:gd name="T3" fmla="*/ 296 h 296"/>
              <a:gd name="T4" fmla="*/ 1014 w 1014"/>
              <a:gd name="T5" fmla="*/ 296 h 296"/>
              <a:gd name="T6" fmla="*/ 1014 w 1014"/>
              <a:gd name="T7" fmla="*/ 238 h 296"/>
              <a:gd name="T8" fmla="*/ 0 w 1014"/>
              <a:gd name="T9" fmla="*/ 296 h 296"/>
            </a:gdLst>
            <a:ahLst/>
            <a:cxnLst>
              <a:cxn ang="0">
                <a:pos x="T0" y="T1"/>
              </a:cxn>
              <a:cxn ang="0">
                <a:pos x="T2" y="T3"/>
              </a:cxn>
              <a:cxn ang="0">
                <a:pos x="T4" y="T5"/>
              </a:cxn>
              <a:cxn ang="0">
                <a:pos x="T6" y="T7"/>
              </a:cxn>
              <a:cxn ang="0">
                <a:pos x="T8" y="T9"/>
              </a:cxn>
            </a:cxnLst>
            <a:rect l="0" t="0" r="r" b="b"/>
            <a:pathLst>
              <a:path w="1014" h="296">
                <a:moveTo>
                  <a:pt x="0" y="296"/>
                </a:moveTo>
                <a:cubicBezTo>
                  <a:pt x="0" y="296"/>
                  <a:pt x="0" y="296"/>
                  <a:pt x="0" y="296"/>
                </a:cubicBezTo>
                <a:cubicBezTo>
                  <a:pt x="1014" y="296"/>
                  <a:pt x="1014" y="296"/>
                  <a:pt x="1014" y="296"/>
                </a:cubicBezTo>
                <a:cubicBezTo>
                  <a:pt x="1014" y="238"/>
                  <a:pt x="1014" y="238"/>
                  <a:pt x="1014" y="238"/>
                </a:cubicBezTo>
                <a:cubicBezTo>
                  <a:pt x="714" y="0"/>
                  <a:pt x="277" y="19"/>
                  <a:pt x="0" y="296"/>
                </a:cubicBezTo>
                <a:close/>
              </a:path>
            </a:pathLst>
          </a:custGeom>
          <a:solidFill>
            <a:srgbClr val="7FBA00"/>
          </a:solidFill>
          <a:ln>
            <a:noFill/>
          </a:ln>
          <a:extLst/>
        </p:spPr>
        <p:txBody>
          <a:bodyPr vert="horz" wrap="square" lIns="89619" tIns="44809" rIns="89619" bIns="44809" numCol="1" anchor="t" anchorCtr="0" compatLnSpc="1">
            <a:prstTxWarp prst="textNoShape">
              <a:avLst/>
            </a:prstTxWarp>
          </a:bodyPr>
          <a:lstStyle/>
          <a:p>
            <a:pPr defTabSz="913675">
              <a:defRPr/>
            </a:pPr>
            <a:endParaRPr lang="en-US" sz="1799" kern="0">
              <a:solidFill>
                <a:srgbClr val="000000"/>
              </a:solidFill>
            </a:endParaRPr>
          </a:p>
        </p:txBody>
      </p:sp>
      <p:sp>
        <p:nvSpPr>
          <p:cNvPr id="16" name="Freeform 29"/>
          <p:cNvSpPr>
            <a:spLocks/>
          </p:cNvSpPr>
          <p:nvPr/>
        </p:nvSpPr>
        <p:spPr bwMode="auto">
          <a:xfrm>
            <a:off x="-6108" y="6120444"/>
            <a:ext cx="5457759" cy="735419"/>
          </a:xfrm>
          <a:custGeom>
            <a:avLst/>
            <a:gdLst>
              <a:gd name="T0" fmla="*/ 344 w 556"/>
              <a:gd name="T1" fmla="*/ 21 h 130"/>
              <a:gd name="T2" fmla="*/ 344 w 556"/>
              <a:gd name="T3" fmla="*/ 21 h 130"/>
              <a:gd name="T4" fmla="*/ 0 w 556"/>
              <a:gd name="T5" fmla="*/ 130 h 130"/>
              <a:gd name="T6" fmla="*/ 197 w 556"/>
              <a:gd name="T7" fmla="*/ 130 h 130"/>
              <a:gd name="T8" fmla="*/ 556 w 556"/>
              <a:gd name="T9" fmla="*/ 130 h 130"/>
              <a:gd name="T10" fmla="*/ 344 w 556"/>
              <a:gd name="T11" fmla="*/ 21 h 130"/>
            </a:gdLst>
            <a:ahLst/>
            <a:cxnLst>
              <a:cxn ang="0">
                <a:pos x="T0" y="T1"/>
              </a:cxn>
              <a:cxn ang="0">
                <a:pos x="T2" y="T3"/>
              </a:cxn>
              <a:cxn ang="0">
                <a:pos x="T4" y="T5"/>
              </a:cxn>
              <a:cxn ang="0">
                <a:pos x="T6" y="T7"/>
              </a:cxn>
              <a:cxn ang="0">
                <a:pos x="T8" y="T9"/>
              </a:cxn>
              <a:cxn ang="0">
                <a:pos x="T10" y="T11"/>
              </a:cxn>
            </a:cxnLst>
            <a:rect l="0" t="0" r="r" b="b"/>
            <a:pathLst>
              <a:path w="556" h="130">
                <a:moveTo>
                  <a:pt x="344" y="21"/>
                </a:moveTo>
                <a:cubicBezTo>
                  <a:pt x="344" y="21"/>
                  <a:pt x="344" y="21"/>
                  <a:pt x="344" y="21"/>
                </a:cubicBezTo>
                <a:cubicBezTo>
                  <a:pt x="223" y="0"/>
                  <a:pt x="94" y="37"/>
                  <a:pt x="0" y="130"/>
                </a:cubicBezTo>
                <a:cubicBezTo>
                  <a:pt x="197" y="130"/>
                  <a:pt x="197" y="130"/>
                  <a:pt x="197" y="130"/>
                </a:cubicBezTo>
                <a:cubicBezTo>
                  <a:pt x="556" y="130"/>
                  <a:pt x="556" y="130"/>
                  <a:pt x="556" y="130"/>
                </a:cubicBezTo>
                <a:cubicBezTo>
                  <a:pt x="496" y="70"/>
                  <a:pt x="422" y="34"/>
                  <a:pt x="344" y="21"/>
                </a:cubicBezTo>
                <a:close/>
              </a:path>
            </a:pathLst>
          </a:custGeom>
          <a:solidFill>
            <a:srgbClr val="79A500"/>
          </a:solidFill>
          <a:ln>
            <a:noFill/>
          </a:ln>
          <a:extLst/>
        </p:spPr>
        <p:txBody>
          <a:bodyPr vert="horz" wrap="square" lIns="89619" tIns="44809" rIns="89619" bIns="44809" numCol="1" anchor="t" anchorCtr="0" compatLnSpc="1">
            <a:prstTxWarp prst="textNoShape">
              <a:avLst/>
            </a:prstTxWarp>
          </a:bodyPr>
          <a:lstStyle/>
          <a:p>
            <a:pPr defTabSz="913675">
              <a:defRPr/>
            </a:pPr>
            <a:endParaRPr lang="en-US" sz="1799" kern="0">
              <a:solidFill>
                <a:srgbClr val="000000"/>
              </a:solidFill>
            </a:endParaRPr>
          </a:p>
        </p:txBody>
      </p:sp>
      <p:grpSp>
        <p:nvGrpSpPr>
          <p:cNvPr id="17" name="Group 16"/>
          <p:cNvGrpSpPr/>
          <p:nvPr/>
        </p:nvGrpSpPr>
        <p:grpSpPr>
          <a:xfrm>
            <a:off x="2198806" y="5885331"/>
            <a:ext cx="174727" cy="338661"/>
            <a:chOff x="8003343" y="6072433"/>
            <a:chExt cx="145517" cy="282045"/>
          </a:xfrm>
        </p:grpSpPr>
        <p:sp>
          <p:nvSpPr>
            <p:cNvPr id="18" name="Freeform 14"/>
            <p:cNvSpPr>
              <a:spLocks/>
            </p:cNvSpPr>
            <p:nvPr/>
          </p:nvSpPr>
          <p:spPr bwMode="auto">
            <a:xfrm>
              <a:off x="8061978" y="6244485"/>
              <a:ext cx="29959" cy="109993"/>
            </a:xfrm>
            <a:custGeom>
              <a:avLst/>
              <a:gdLst>
                <a:gd name="T0" fmla="*/ 70 w 70"/>
                <a:gd name="T1" fmla="*/ 257 h 257"/>
                <a:gd name="T2" fmla="*/ 70 w 70"/>
                <a:gd name="T3" fmla="*/ 257 h 257"/>
                <a:gd name="T4" fmla="*/ 0 w 70"/>
                <a:gd name="T5" fmla="*/ 257 h 257"/>
                <a:gd name="T6" fmla="*/ 0 w 70"/>
                <a:gd name="T7" fmla="*/ 0 h 257"/>
                <a:gd name="T8" fmla="*/ 70 w 70"/>
                <a:gd name="T9" fmla="*/ 0 h 257"/>
                <a:gd name="T10" fmla="*/ 70 w 70"/>
                <a:gd name="T11" fmla="*/ 257 h 257"/>
                <a:gd name="T12" fmla="*/ 70 w 70"/>
                <a:gd name="T13" fmla="*/ 257 h 257"/>
                <a:gd name="T14" fmla="*/ 70 w 70"/>
                <a:gd name="T15" fmla="*/ 257 h 2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0" h="257">
                  <a:moveTo>
                    <a:pt x="70" y="257"/>
                  </a:moveTo>
                  <a:lnTo>
                    <a:pt x="70" y="257"/>
                  </a:lnTo>
                  <a:lnTo>
                    <a:pt x="0" y="257"/>
                  </a:lnTo>
                  <a:lnTo>
                    <a:pt x="0" y="0"/>
                  </a:lnTo>
                  <a:lnTo>
                    <a:pt x="70" y="0"/>
                  </a:lnTo>
                  <a:lnTo>
                    <a:pt x="70" y="257"/>
                  </a:lnTo>
                  <a:lnTo>
                    <a:pt x="70" y="257"/>
                  </a:lnTo>
                  <a:lnTo>
                    <a:pt x="70" y="257"/>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09" rIns="89619" bIns="44809" numCol="1" anchor="t" anchorCtr="0" compatLnSpc="1">
              <a:prstTxWarp prst="textNoShape">
                <a:avLst/>
              </a:prstTxWarp>
            </a:bodyPr>
            <a:lstStyle/>
            <a:p>
              <a:pPr defTabSz="913675">
                <a:defRPr/>
              </a:pPr>
              <a:endParaRPr lang="en-US" sz="1799" kern="0">
                <a:solidFill>
                  <a:srgbClr val="000000"/>
                </a:solidFill>
              </a:endParaRPr>
            </a:p>
          </p:txBody>
        </p:sp>
        <p:sp>
          <p:nvSpPr>
            <p:cNvPr id="19" name="Freeform 15"/>
            <p:cNvSpPr>
              <a:spLocks/>
            </p:cNvSpPr>
            <p:nvPr/>
          </p:nvSpPr>
          <p:spPr bwMode="auto">
            <a:xfrm>
              <a:off x="8003343" y="6147759"/>
              <a:ext cx="145517" cy="146373"/>
            </a:xfrm>
            <a:custGeom>
              <a:avLst/>
              <a:gdLst>
                <a:gd name="T0" fmla="*/ 97 w 97"/>
                <a:gd name="T1" fmla="*/ 48 h 97"/>
                <a:gd name="T2" fmla="*/ 97 w 97"/>
                <a:gd name="T3" fmla="*/ 48 h 97"/>
                <a:gd name="T4" fmla="*/ 48 w 97"/>
                <a:gd name="T5" fmla="*/ 97 h 97"/>
                <a:gd name="T6" fmla="*/ 0 w 97"/>
                <a:gd name="T7" fmla="*/ 48 h 97"/>
                <a:gd name="T8" fmla="*/ 48 w 97"/>
                <a:gd name="T9" fmla="*/ 0 h 97"/>
                <a:gd name="T10" fmla="*/ 97 w 97"/>
                <a:gd name="T11" fmla="*/ 48 h 97"/>
              </a:gdLst>
              <a:ahLst/>
              <a:cxnLst>
                <a:cxn ang="0">
                  <a:pos x="T0" y="T1"/>
                </a:cxn>
                <a:cxn ang="0">
                  <a:pos x="T2" y="T3"/>
                </a:cxn>
                <a:cxn ang="0">
                  <a:pos x="T4" y="T5"/>
                </a:cxn>
                <a:cxn ang="0">
                  <a:pos x="T6" y="T7"/>
                </a:cxn>
                <a:cxn ang="0">
                  <a:pos x="T8" y="T9"/>
                </a:cxn>
                <a:cxn ang="0">
                  <a:pos x="T10" y="T11"/>
                </a:cxn>
              </a:cxnLst>
              <a:rect l="0" t="0" r="r" b="b"/>
              <a:pathLst>
                <a:path w="97" h="97">
                  <a:moveTo>
                    <a:pt x="97" y="48"/>
                  </a:moveTo>
                  <a:cubicBezTo>
                    <a:pt x="97" y="48"/>
                    <a:pt x="97" y="48"/>
                    <a:pt x="97" y="48"/>
                  </a:cubicBezTo>
                  <a:cubicBezTo>
                    <a:pt x="97" y="75"/>
                    <a:pt x="75" y="97"/>
                    <a:pt x="48" y="97"/>
                  </a:cubicBezTo>
                  <a:cubicBezTo>
                    <a:pt x="22" y="97"/>
                    <a:pt x="0" y="75"/>
                    <a:pt x="0" y="48"/>
                  </a:cubicBezTo>
                  <a:cubicBezTo>
                    <a:pt x="0" y="22"/>
                    <a:pt x="22" y="0"/>
                    <a:pt x="48" y="0"/>
                  </a:cubicBezTo>
                  <a:cubicBezTo>
                    <a:pt x="75" y="0"/>
                    <a:pt x="97" y="22"/>
                    <a:pt x="97" y="48"/>
                  </a:cubicBezTo>
                  <a:close/>
                </a:path>
              </a:pathLst>
            </a:custGeom>
            <a:solidFill>
              <a:srgbClr val="79A500"/>
            </a:solidFill>
            <a:ln>
              <a:noFill/>
            </a:ln>
            <a:extLst/>
          </p:spPr>
          <p:txBody>
            <a:bodyPr vert="horz" wrap="square" lIns="89619" tIns="44809" rIns="89619" bIns="44809" numCol="1" anchor="t" anchorCtr="0" compatLnSpc="1">
              <a:prstTxWarp prst="textNoShape">
                <a:avLst/>
              </a:prstTxWarp>
            </a:bodyPr>
            <a:lstStyle/>
            <a:p>
              <a:pPr defTabSz="913675">
                <a:defRPr/>
              </a:pPr>
              <a:endParaRPr lang="en-US" sz="1799" kern="0">
                <a:solidFill>
                  <a:srgbClr val="000000"/>
                </a:solidFill>
              </a:endParaRPr>
            </a:p>
          </p:txBody>
        </p:sp>
        <p:sp>
          <p:nvSpPr>
            <p:cNvPr id="20" name="Freeform 16"/>
            <p:cNvSpPr>
              <a:spLocks/>
            </p:cNvSpPr>
            <p:nvPr/>
          </p:nvSpPr>
          <p:spPr bwMode="auto">
            <a:xfrm>
              <a:off x="8022603" y="6072433"/>
              <a:ext cx="106570" cy="106997"/>
            </a:xfrm>
            <a:custGeom>
              <a:avLst/>
              <a:gdLst>
                <a:gd name="T0" fmla="*/ 71 w 71"/>
                <a:gd name="T1" fmla="*/ 35 h 71"/>
                <a:gd name="T2" fmla="*/ 71 w 71"/>
                <a:gd name="T3" fmla="*/ 35 h 71"/>
                <a:gd name="T4" fmla="*/ 35 w 71"/>
                <a:gd name="T5" fmla="*/ 71 h 71"/>
                <a:gd name="T6" fmla="*/ 0 w 71"/>
                <a:gd name="T7" fmla="*/ 35 h 71"/>
                <a:gd name="T8" fmla="*/ 35 w 71"/>
                <a:gd name="T9" fmla="*/ 0 h 71"/>
                <a:gd name="T10" fmla="*/ 71 w 71"/>
                <a:gd name="T11" fmla="*/ 35 h 71"/>
              </a:gdLst>
              <a:ahLst/>
              <a:cxnLst>
                <a:cxn ang="0">
                  <a:pos x="T0" y="T1"/>
                </a:cxn>
                <a:cxn ang="0">
                  <a:pos x="T2" y="T3"/>
                </a:cxn>
                <a:cxn ang="0">
                  <a:pos x="T4" y="T5"/>
                </a:cxn>
                <a:cxn ang="0">
                  <a:pos x="T6" y="T7"/>
                </a:cxn>
                <a:cxn ang="0">
                  <a:pos x="T8" y="T9"/>
                </a:cxn>
                <a:cxn ang="0">
                  <a:pos x="T10" y="T11"/>
                </a:cxn>
              </a:cxnLst>
              <a:rect l="0" t="0" r="r" b="b"/>
              <a:pathLst>
                <a:path w="71" h="71">
                  <a:moveTo>
                    <a:pt x="71" y="35"/>
                  </a:moveTo>
                  <a:cubicBezTo>
                    <a:pt x="71" y="35"/>
                    <a:pt x="71" y="35"/>
                    <a:pt x="71" y="35"/>
                  </a:cubicBezTo>
                  <a:cubicBezTo>
                    <a:pt x="71" y="55"/>
                    <a:pt x="55" y="71"/>
                    <a:pt x="35" y="71"/>
                  </a:cubicBezTo>
                  <a:cubicBezTo>
                    <a:pt x="16" y="71"/>
                    <a:pt x="0" y="55"/>
                    <a:pt x="0" y="35"/>
                  </a:cubicBezTo>
                  <a:cubicBezTo>
                    <a:pt x="0" y="16"/>
                    <a:pt x="16" y="0"/>
                    <a:pt x="35" y="0"/>
                  </a:cubicBezTo>
                  <a:cubicBezTo>
                    <a:pt x="55" y="0"/>
                    <a:pt x="71" y="16"/>
                    <a:pt x="71" y="35"/>
                  </a:cubicBezTo>
                  <a:close/>
                </a:path>
              </a:pathLst>
            </a:custGeom>
            <a:solidFill>
              <a:srgbClr val="79A500"/>
            </a:solidFill>
            <a:ln>
              <a:noFill/>
            </a:ln>
            <a:extLst/>
          </p:spPr>
          <p:txBody>
            <a:bodyPr vert="horz" wrap="square" lIns="89619" tIns="44809" rIns="89619" bIns="44809" numCol="1" anchor="t" anchorCtr="0" compatLnSpc="1">
              <a:prstTxWarp prst="textNoShape">
                <a:avLst/>
              </a:prstTxWarp>
            </a:bodyPr>
            <a:lstStyle/>
            <a:p>
              <a:pPr defTabSz="913675">
                <a:defRPr/>
              </a:pPr>
              <a:endParaRPr lang="en-US" sz="1799" kern="0">
                <a:solidFill>
                  <a:srgbClr val="000000"/>
                </a:solidFill>
              </a:endParaRPr>
            </a:p>
          </p:txBody>
        </p:sp>
      </p:grpSp>
      <p:sp>
        <p:nvSpPr>
          <p:cNvPr id="21" name="Freeform 29"/>
          <p:cNvSpPr>
            <a:spLocks/>
          </p:cNvSpPr>
          <p:nvPr/>
        </p:nvSpPr>
        <p:spPr bwMode="auto">
          <a:xfrm>
            <a:off x="2173676" y="6236454"/>
            <a:ext cx="3630930" cy="610986"/>
          </a:xfrm>
          <a:custGeom>
            <a:avLst/>
            <a:gdLst>
              <a:gd name="T0" fmla="*/ 344 w 556"/>
              <a:gd name="T1" fmla="*/ 21 h 130"/>
              <a:gd name="T2" fmla="*/ 344 w 556"/>
              <a:gd name="T3" fmla="*/ 21 h 130"/>
              <a:gd name="T4" fmla="*/ 0 w 556"/>
              <a:gd name="T5" fmla="*/ 130 h 130"/>
              <a:gd name="T6" fmla="*/ 197 w 556"/>
              <a:gd name="T7" fmla="*/ 130 h 130"/>
              <a:gd name="T8" fmla="*/ 556 w 556"/>
              <a:gd name="T9" fmla="*/ 130 h 130"/>
              <a:gd name="T10" fmla="*/ 344 w 556"/>
              <a:gd name="T11" fmla="*/ 21 h 130"/>
            </a:gdLst>
            <a:ahLst/>
            <a:cxnLst>
              <a:cxn ang="0">
                <a:pos x="T0" y="T1"/>
              </a:cxn>
              <a:cxn ang="0">
                <a:pos x="T2" y="T3"/>
              </a:cxn>
              <a:cxn ang="0">
                <a:pos x="T4" y="T5"/>
              </a:cxn>
              <a:cxn ang="0">
                <a:pos x="T6" y="T7"/>
              </a:cxn>
              <a:cxn ang="0">
                <a:pos x="T8" y="T9"/>
              </a:cxn>
              <a:cxn ang="0">
                <a:pos x="T10" y="T11"/>
              </a:cxn>
            </a:cxnLst>
            <a:rect l="0" t="0" r="r" b="b"/>
            <a:pathLst>
              <a:path w="556" h="130">
                <a:moveTo>
                  <a:pt x="344" y="21"/>
                </a:moveTo>
                <a:cubicBezTo>
                  <a:pt x="344" y="21"/>
                  <a:pt x="344" y="21"/>
                  <a:pt x="344" y="21"/>
                </a:cubicBezTo>
                <a:cubicBezTo>
                  <a:pt x="223" y="0"/>
                  <a:pt x="94" y="37"/>
                  <a:pt x="0" y="130"/>
                </a:cubicBezTo>
                <a:cubicBezTo>
                  <a:pt x="197" y="130"/>
                  <a:pt x="197" y="130"/>
                  <a:pt x="197" y="130"/>
                </a:cubicBezTo>
                <a:cubicBezTo>
                  <a:pt x="556" y="130"/>
                  <a:pt x="556" y="130"/>
                  <a:pt x="556" y="130"/>
                </a:cubicBezTo>
                <a:cubicBezTo>
                  <a:pt x="496" y="70"/>
                  <a:pt x="422" y="34"/>
                  <a:pt x="344" y="21"/>
                </a:cubicBezTo>
                <a:close/>
              </a:path>
            </a:pathLst>
          </a:custGeom>
          <a:solidFill>
            <a:srgbClr val="BAD8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09" rIns="89619" bIns="44809" numCol="1" anchor="t" anchorCtr="0" compatLnSpc="1">
            <a:prstTxWarp prst="textNoShape">
              <a:avLst/>
            </a:prstTxWarp>
          </a:bodyPr>
          <a:lstStyle/>
          <a:p>
            <a:pPr defTabSz="913675">
              <a:defRPr/>
            </a:pPr>
            <a:endParaRPr lang="en-US" sz="1799" kern="0">
              <a:solidFill>
                <a:srgbClr val="000000"/>
              </a:solidFill>
            </a:endParaRPr>
          </a:p>
        </p:txBody>
      </p:sp>
      <p:grpSp>
        <p:nvGrpSpPr>
          <p:cNvPr id="22" name="Group 21"/>
          <p:cNvGrpSpPr/>
          <p:nvPr/>
        </p:nvGrpSpPr>
        <p:grpSpPr>
          <a:xfrm>
            <a:off x="5596366" y="5748063"/>
            <a:ext cx="210263" cy="407540"/>
            <a:chOff x="8003343" y="6072433"/>
            <a:chExt cx="145517" cy="282045"/>
          </a:xfrm>
        </p:grpSpPr>
        <p:sp>
          <p:nvSpPr>
            <p:cNvPr id="23" name="Freeform 14"/>
            <p:cNvSpPr>
              <a:spLocks/>
            </p:cNvSpPr>
            <p:nvPr/>
          </p:nvSpPr>
          <p:spPr bwMode="auto">
            <a:xfrm>
              <a:off x="8061978" y="6244485"/>
              <a:ext cx="29959" cy="109993"/>
            </a:xfrm>
            <a:custGeom>
              <a:avLst/>
              <a:gdLst>
                <a:gd name="T0" fmla="*/ 70 w 70"/>
                <a:gd name="T1" fmla="*/ 257 h 257"/>
                <a:gd name="T2" fmla="*/ 70 w 70"/>
                <a:gd name="T3" fmla="*/ 257 h 257"/>
                <a:gd name="T4" fmla="*/ 0 w 70"/>
                <a:gd name="T5" fmla="*/ 257 h 257"/>
                <a:gd name="T6" fmla="*/ 0 w 70"/>
                <a:gd name="T7" fmla="*/ 0 h 257"/>
                <a:gd name="T8" fmla="*/ 70 w 70"/>
                <a:gd name="T9" fmla="*/ 0 h 257"/>
                <a:gd name="T10" fmla="*/ 70 w 70"/>
                <a:gd name="T11" fmla="*/ 257 h 257"/>
                <a:gd name="T12" fmla="*/ 70 w 70"/>
                <a:gd name="T13" fmla="*/ 257 h 257"/>
                <a:gd name="T14" fmla="*/ 70 w 70"/>
                <a:gd name="T15" fmla="*/ 257 h 2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0" h="257">
                  <a:moveTo>
                    <a:pt x="70" y="257"/>
                  </a:moveTo>
                  <a:lnTo>
                    <a:pt x="70" y="257"/>
                  </a:lnTo>
                  <a:lnTo>
                    <a:pt x="0" y="257"/>
                  </a:lnTo>
                  <a:lnTo>
                    <a:pt x="0" y="0"/>
                  </a:lnTo>
                  <a:lnTo>
                    <a:pt x="70" y="0"/>
                  </a:lnTo>
                  <a:lnTo>
                    <a:pt x="70" y="257"/>
                  </a:lnTo>
                  <a:lnTo>
                    <a:pt x="70" y="257"/>
                  </a:lnTo>
                  <a:lnTo>
                    <a:pt x="70" y="257"/>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09" rIns="89619" bIns="44809" numCol="1" anchor="t" anchorCtr="0" compatLnSpc="1">
              <a:prstTxWarp prst="textNoShape">
                <a:avLst/>
              </a:prstTxWarp>
            </a:bodyPr>
            <a:lstStyle/>
            <a:p>
              <a:pPr defTabSz="913675">
                <a:defRPr/>
              </a:pPr>
              <a:endParaRPr lang="en-US" sz="1799" kern="0">
                <a:solidFill>
                  <a:srgbClr val="000000"/>
                </a:solidFill>
              </a:endParaRPr>
            </a:p>
          </p:txBody>
        </p:sp>
        <p:sp>
          <p:nvSpPr>
            <p:cNvPr id="24" name="Freeform 15"/>
            <p:cNvSpPr>
              <a:spLocks/>
            </p:cNvSpPr>
            <p:nvPr/>
          </p:nvSpPr>
          <p:spPr bwMode="auto">
            <a:xfrm>
              <a:off x="8003343" y="6147759"/>
              <a:ext cx="145517" cy="146373"/>
            </a:xfrm>
            <a:custGeom>
              <a:avLst/>
              <a:gdLst>
                <a:gd name="T0" fmla="*/ 97 w 97"/>
                <a:gd name="T1" fmla="*/ 48 h 97"/>
                <a:gd name="T2" fmla="*/ 97 w 97"/>
                <a:gd name="T3" fmla="*/ 48 h 97"/>
                <a:gd name="T4" fmla="*/ 48 w 97"/>
                <a:gd name="T5" fmla="*/ 97 h 97"/>
                <a:gd name="T6" fmla="*/ 0 w 97"/>
                <a:gd name="T7" fmla="*/ 48 h 97"/>
                <a:gd name="T8" fmla="*/ 48 w 97"/>
                <a:gd name="T9" fmla="*/ 0 h 97"/>
                <a:gd name="T10" fmla="*/ 97 w 97"/>
                <a:gd name="T11" fmla="*/ 48 h 97"/>
              </a:gdLst>
              <a:ahLst/>
              <a:cxnLst>
                <a:cxn ang="0">
                  <a:pos x="T0" y="T1"/>
                </a:cxn>
                <a:cxn ang="0">
                  <a:pos x="T2" y="T3"/>
                </a:cxn>
                <a:cxn ang="0">
                  <a:pos x="T4" y="T5"/>
                </a:cxn>
                <a:cxn ang="0">
                  <a:pos x="T6" y="T7"/>
                </a:cxn>
                <a:cxn ang="0">
                  <a:pos x="T8" y="T9"/>
                </a:cxn>
                <a:cxn ang="0">
                  <a:pos x="T10" y="T11"/>
                </a:cxn>
              </a:cxnLst>
              <a:rect l="0" t="0" r="r" b="b"/>
              <a:pathLst>
                <a:path w="97" h="97">
                  <a:moveTo>
                    <a:pt x="97" y="48"/>
                  </a:moveTo>
                  <a:cubicBezTo>
                    <a:pt x="97" y="48"/>
                    <a:pt x="97" y="48"/>
                    <a:pt x="97" y="48"/>
                  </a:cubicBezTo>
                  <a:cubicBezTo>
                    <a:pt x="97" y="75"/>
                    <a:pt x="75" y="97"/>
                    <a:pt x="48" y="97"/>
                  </a:cubicBezTo>
                  <a:cubicBezTo>
                    <a:pt x="22" y="97"/>
                    <a:pt x="0" y="75"/>
                    <a:pt x="0" y="48"/>
                  </a:cubicBezTo>
                  <a:cubicBezTo>
                    <a:pt x="0" y="22"/>
                    <a:pt x="22" y="0"/>
                    <a:pt x="48" y="0"/>
                  </a:cubicBezTo>
                  <a:cubicBezTo>
                    <a:pt x="75" y="0"/>
                    <a:pt x="97" y="22"/>
                    <a:pt x="97" y="48"/>
                  </a:cubicBezTo>
                  <a:close/>
                </a:path>
              </a:pathLst>
            </a:custGeom>
            <a:solidFill>
              <a:srgbClr val="79A500"/>
            </a:solidFill>
            <a:ln>
              <a:noFill/>
            </a:ln>
            <a:extLst/>
          </p:spPr>
          <p:txBody>
            <a:bodyPr vert="horz" wrap="square" lIns="89619" tIns="44809" rIns="89619" bIns="44809" numCol="1" anchor="t" anchorCtr="0" compatLnSpc="1">
              <a:prstTxWarp prst="textNoShape">
                <a:avLst/>
              </a:prstTxWarp>
            </a:bodyPr>
            <a:lstStyle/>
            <a:p>
              <a:pPr defTabSz="913675">
                <a:defRPr/>
              </a:pPr>
              <a:endParaRPr lang="en-US" sz="1799" kern="0">
                <a:solidFill>
                  <a:srgbClr val="000000"/>
                </a:solidFill>
              </a:endParaRPr>
            </a:p>
          </p:txBody>
        </p:sp>
        <p:sp>
          <p:nvSpPr>
            <p:cNvPr id="25" name="Freeform 16"/>
            <p:cNvSpPr>
              <a:spLocks/>
            </p:cNvSpPr>
            <p:nvPr/>
          </p:nvSpPr>
          <p:spPr bwMode="auto">
            <a:xfrm>
              <a:off x="8022603" y="6072433"/>
              <a:ext cx="106570" cy="106997"/>
            </a:xfrm>
            <a:custGeom>
              <a:avLst/>
              <a:gdLst>
                <a:gd name="T0" fmla="*/ 71 w 71"/>
                <a:gd name="T1" fmla="*/ 35 h 71"/>
                <a:gd name="T2" fmla="*/ 71 w 71"/>
                <a:gd name="T3" fmla="*/ 35 h 71"/>
                <a:gd name="T4" fmla="*/ 35 w 71"/>
                <a:gd name="T5" fmla="*/ 71 h 71"/>
                <a:gd name="T6" fmla="*/ 0 w 71"/>
                <a:gd name="T7" fmla="*/ 35 h 71"/>
                <a:gd name="T8" fmla="*/ 35 w 71"/>
                <a:gd name="T9" fmla="*/ 0 h 71"/>
                <a:gd name="T10" fmla="*/ 71 w 71"/>
                <a:gd name="T11" fmla="*/ 35 h 71"/>
              </a:gdLst>
              <a:ahLst/>
              <a:cxnLst>
                <a:cxn ang="0">
                  <a:pos x="T0" y="T1"/>
                </a:cxn>
                <a:cxn ang="0">
                  <a:pos x="T2" y="T3"/>
                </a:cxn>
                <a:cxn ang="0">
                  <a:pos x="T4" y="T5"/>
                </a:cxn>
                <a:cxn ang="0">
                  <a:pos x="T6" y="T7"/>
                </a:cxn>
                <a:cxn ang="0">
                  <a:pos x="T8" y="T9"/>
                </a:cxn>
                <a:cxn ang="0">
                  <a:pos x="T10" y="T11"/>
                </a:cxn>
              </a:cxnLst>
              <a:rect l="0" t="0" r="r" b="b"/>
              <a:pathLst>
                <a:path w="71" h="71">
                  <a:moveTo>
                    <a:pt x="71" y="35"/>
                  </a:moveTo>
                  <a:cubicBezTo>
                    <a:pt x="71" y="35"/>
                    <a:pt x="71" y="35"/>
                    <a:pt x="71" y="35"/>
                  </a:cubicBezTo>
                  <a:cubicBezTo>
                    <a:pt x="71" y="55"/>
                    <a:pt x="55" y="71"/>
                    <a:pt x="35" y="71"/>
                  </a:cubicBezTo>
                  <a:cubicBezTo>
                    <a:pt x="16" y="71"/>
                    <a:pt x="0" y="55"/>
                    <a:pt x="0" y="35"/>
                  </a:cubicBezTo>
                  <a:cubicBezTo>
                    <a:pt x="0" y="16"/>
                    <a:pt x="16" y="0"/>
                    <a:pt x="35" y="0"/>
                  </a:cubicBezTo>
                  <a:cubicBezTo>
                    <a:pt x="55" y="0"/>
                    <a:pt x="71" y="16"/>
                    <a:pt x="71" y="35"/>
                  </a:cubicBezTo>
                  <a:close/>
                </a:path>
              </a:pathLst>
            </a:custGeom>
            <a:solidFill>
              <a:srgbClr val="79A500"/>
            </a:solidFill>
            <a:ln>
              <a:noFill/>
            </a:ln>
            <a:extLst/>
          </p:spPr>
          <p:txBody>
            <a:bodyPr vert="horz" wrap="square" lIns="89619" tIns="44809" rIns="89619" bIns="44809" numCol="1" anchor="t" anchorCtr="0" compatLnSpc="1">
              <a:prstTxWarp prst="textNoShape">
                <a:avLst/>
              </a:prstTxWarp>
            </a:bodyPr>
            <a:lstStyle/>
            <a:p>
              <a:pPr defTabSz="913675">
                <a:defRPr/>
              </a:pPr>
              <a:endParaRPr lang="en-US" sz="1799" kern="0">
                <a:solidFill>
                  <a:srgbClr val="000000"/>
                </a:solidFill>
              </a:endParaRPr>
            </a:p>
          </p:txBody>
        </p:sp>
      </p:grpSp>
      <p:sp>
        <p:nvSpPr>
          <p:cNvPr id="26" name="Isosceles Triangle 25"/>
          <p:cNvSpPr/>
          <p:nvPr/>
        </p:nvSpPr>
        <p:spPr bwMode="auto">
          <a:xfrm>
            <a:off x="3944959" y="5703630"/>
            <a:ext cx="149269" cy="522788"/>
          </a:xfrm>
          <a:prstGeom prst="triangle">
            <a:avLst/>
          </a:prstGeom>
          <a:solidFill>
            <a:srgbClr val="7FBA00"/>
          </a:solidFill>
          <a:ln w="9525" cap="flat" cmpd="sng" algn="ctr">
            <a:noFill/>
            <a:prstDash val="solid"/>
            <a:headEnd type="none" w="med" len="med"/>
            <a:tailEnd type="none" w="med" len="med"/>
          </a:ln>
          <a:effectLst/>
        </p:spPr>
        <p:txBody>
          <a:bodyPr rot="0" spcFirstLastPara="0" vertOverflow="overflow" horzOverflow="overflow" vert="horz" wrap="square" lIns="182832" tIns="146266" rIns="182832" bIns="146266" numCol="1" spcCol="0" rtlCol="0" fromWordArt="0" anchor="t" anchorCtr="0" forceAA="0" compatLnSpc="1">
            <a:prstTxWarp prst="textNoShape">
              <a:avLst/>
            </a:prstTxWarp>
            <a:noAutofit/>
          </a:bodyPr>
          <a:lstStyle/>
          <a:p>
            <a:pPr algn="ctr" defTabSz="932192" fontAlgn="base">
              <a:lnSpc>
                <a:spcPct val="90000"/>
              </a:lnSpc>
              <a:spcBef>
                <a:spcPct val="0"/>
              </a:spcBef>
              <a:spcAft>
                <a:spcPct val="0"/>
              </a:spcAft>
              <a:defRPr/>
            </a:pPr>
            <a:endParaRPr lang="en-US" sz="2399" kern="0" dirty="0" err="1">
              <a:gradFill>
                <a:gsLst>
                  <a:gs pos="0">
                    <a:srgbClr val="FFFFFF"/>
                  </a:gs>
                  <a:gs pos="100000">
                    <a:srgbClr val="FFFFFF"/>
                  </a:gs>
                </a:gsLst>
                <a:lin ang="5400000" scaled="0"/>
              </a:gradFill>
              <a:ea typeface="Segoe UI" pitchFamily="34" charset="0"/>
              <a:cs typeface="Segoe UI" pitchFamily="34" charset="0"/>
            </a:endParaRPr>
          </a:p>
        </p:txBody>
      </p:sp>
      <p:sp>
        <p:nvSpPr>
          <p:cNvPr id="27" name="Oval 26"/>
          <p:cNvSpPr/>
          <p:nvPr/>
        </p:nvSpPr>
        <p:spPr bwMode="auto">
          <a:xfrm>
            <a:off x="1266033" y="6465119"/>
            <a:ext cx="1002294" cy="153341"/>
          </a:xfrm>
          <a:prstGeom prst="ellipse">
            <a:avLst/>
          </a:prstGeom>
          <a:noFill/>
          <a:ln w="28575" cap="flat" cmpd="sng" algn="ctr">
            <a:solidFill>
              <a:srgbClr val="0072C6"/>
            </a:solidFill>
            <a:prstDash val="dash"/>
            <a:headEnd type="none" w="med" len="med"/>
            <a:tailEnd type="none" w="med" len="med"/>
          </a:ln>
          <a:effectLst/>
        </p:spPr>
        <p:txBody>
          <a:bodyPr rot="0" spcFirstLastPara="0" vertOverflow="overflow" horzOverflow="overflow" vert="horz" wrap="square" lIns="182832" tIns="146266" rIns="182832" bIns="146266" numCol="1" spcCol="0" rtlCol="0" fromWordArt="0" anchor="t" anchorCtr="0" forceAA="0" compatLnSpc="1">
            <a:prstTxWarp prst="textNoShape">
              <a:avLst/>
            </a:prstTxWarp>
            <a:noAutofit/>
          </a:bodyPr>
          <a:lstStyle/>
          <a:p>
            <a:pPr algn="ctr" defTabSz="932192" fontAlgn="base">
              <a:lnSpc>
                <a:spcPct val="90000"/>
              </a:lnSpc>
              <a:spcBef>
                <a:spcPct val="0"/>
              </a:spcBef>
              <a:spcAft>
                <a:spcPct val="0"/>
              </a:spcAft>
              <a:defRPr/>
            </a:pPr>
            <a:endParaRPr lang="en-US" sz="2399" kern="0" dirty="0" err="1">
              <a:gradFill>
                <a:gsLst>
                  <a:gs pos="0">
                    <a:srgbClr val="FFFFFF"/>
                  </a:gs>
                  <a:gs pos="100000">
                    <a:srgbClr val="FFFFFF"/>
                  </a:gs>
                </a:gsLst>
                <a:lin ang="5400000" scaled="0"/>
              </a:gradFill>
              <a:ea typeface="Segoe UI" pitchFamily="34" charset="0"/>
              <a:cs typeface="Segoe UI" pitchFamily="34" charset="0"/>
            </a:endParaRPr>
          </a:p>
        </p:txBody>
      </p:sp>
      <p:sp>
        <p:nvSpPr>
          <p:cNvPr id="28" name="Freeform 55"/>
          <p:cNvSpPr>
            <a:spLocks/>
          </p:cNvSpPr>
          <p:nvPr/>
        </p:nvSpPr>
        <p:spPr bwMode="auto">
          <a:xfrm>
            <a:off x="1549831" y="6389703"/>
            <a:ext cx="746377" cy="160933"/>
          </a:xfrm>
          <a:custGeom>
            <a:avLst/>
            <a:gdLst>
              <a:gd name="T0" fmla="*/ 186 w 589"/>
              <a:gd name="T1" fmla="*/ 0 h 127"/>
              <a:gd name="T2" fmla="*/ 589 w 589"/>
              <a:gd name="T3" fmla="*/ 0 h 127"/>
              <a:gd name="T4" fmla="*/ 407 w 589"/>
              <a:gd name="T5" fmla="*/ 127 h 127"/>
              <a:gd name="T6" fmla="*/ 0 w 589"/>
              <a:gd name="T7" fmla="*/ 127 h 127"/>
              <a:gd name="T8" fmla="*/ 186 w 589"/>
              <a:gd name="T9" fmla="*/ 0 h 127"/>
            </a:gdLst>
            <a:ahLst/>
            <a:cxnLst>
              <a:cxn ang="0">
                <a:pos x="T0" y="T1"/>
              </a:cxn>
              <a:cxn ang="0">
                <a:pos x="T2" y="T3"/>
              </a:cxn>
              <a:cxn ang="0">
                <a:pos x="T4" y="T5"/>
              </a:cxn>
              <a:cxn ang="0">
                <a:pos x="T6" y="T7"/>
              </a:cxn>
              <a:cxn ang="0">
                <a:pos x="T8" y="T9"/>
              </a:cxn>
            </a:cxnLst>
            <a:rect l="0" t="0" r="r" b="b"/>
            <a:pathLst>
              <a:path w="589" h="127">
                <a:moveTo>
                  <a:pt x="186" y="0"/>
                </a:moveTo>
                <a:lnTo>
                  <a:pt x="589" y="0"/>
                </a:lnTo>
                <a:lnTo>
                  <a:pt x="407" y="127"/>
                </a:lnTo>
                <a:lnTo>
                  <a:pt x="0" y="127"/>
                </a:lnTo>
                <a:lnTo>
                  <a:pt x="186" y="0"/>
                </a:lnTo>
                <a:close/>
              </a:path>
            </a:pathLst>
          </a:custGeom>
          <a:solidFill>
            <a:srgbClr val="505050">
              <a:lumMod val="50000"/>
              <a:alpha val="19000"/>
            </a:srgbClr>
          </a:solidFill>
          <a:ln>
            <a:noFill/>
          </a:ln>
          <a:extLst/>
        </p:spPr>
        <p:txBody>
          <a:bodyPr vert="horz" wrap="square" lIns="89619" tIns="44809" rIns="89619" bIns="44809" numCol="1" anchor="t" anchorCtr="0" compatLnSpc="1">
            <a:prstTxWarp prst="textNoShape">
              <a:avLst/>
            </a:prstTxWarp>
          </a:bodyPr>
          <a:lstStyle/>
          <a:p>
            <a:pPr defTabSz="913675">
              <a:defRPr/>
            </a:pPr>
            <a:endParaRPr lang="en-US" sz="1799" kern="0">
              <a:solidFill>
                <a:srgbClr val="000000"/>
              </a:solidFill>
            </a:endParaRPr>
          </a:p>
        </p:txBody>
      </p:sp>
      <p:grpSp>
        <p:nvGrpSpPr>
          <p:cNvPr id="29" name="Group 28"/>
          <p:cNvGrpSpPr/>
          <p:nvPr/>
        </p:nvGrpSpPr>
        <p:grpSpPr>
          <a:xfrm>
            <a:off x="1443530" y="5724977"/>
            <a:ext cx="595468" cy="824323"/>
            <a:chOff x="13103226" y="2775830"/>
            <a:chExt cx="1039812" cy="1407232"/>
          </a:xfrm>
        </p:grpSpPr>
        <p:sp>
          <p:nvSpPr>
            <p:cNvPr id="30" name="Rectangle 5"/>
            <p:cNvSpPr>
              <a:spLocks noChangeArrowheads="1"/>
            </p:cNvSpPr>
            <p:nvPr/>
          </p:nvSpPr>
          <p:spPr bwMode="auto">
            <a:xfrm>
              <a:off x="13103226" y="2775830"/>
              <a:ext cx="1039812" cy="1407232"/>
            </a:xfrm>
            <a:prstGeom prst="rect">
              <a:avLst/>
            </a:prstGeom>
            <a:solidFill>
              <a:srgbClr val="008272">
                <a:lumMod val="75000"/>
              </a:srgbClr>
            </a:solidFill>
            <a:ln>
              <a:noFill/>
            </a:ln>
          </p:spPr>
          <p:txBody>
            <a:bodyPr vert="horz" wrap="square" lIns="91416" tIns="45708" rIns="91416" bIns="45708" numCol="1" anchor="t" anchorCtr="0" compatLnSpc="1">
              <a:prstTxWarp prst="textNoShape">
                <a:avLst/>
              </a:prstTxWarp>
            </a:bodyPr>
            <a:lstStyle/>
            <a:p>
              <a:pPr defTabSz="914126">
                <a:defRPr/>
              </a:pPr>
              <a:endParaRPr lang="en-US" sz="1799" kern="0">
                <a:solidFill>
                  <a:srgbClr val="505050"/>
                </a:solidFill>
              </a:endParaRPr>
            </a:p>
          </p:txBody>
        </p:sp>
        <p:sp>
          <p:nvSpPr>
            <p:cNvPr id="31" name="Freeform 6"/>
            <p:cNvSpPr>
              <a:spLocks/>
            </p:cNvSpPr>
            <p:nvPr/>
          </p:nvSpPr>
          <p:spPr bwMode="auto">
            <a:xfrm>
              <a:off x="13214598" y="2940285"/>
              <a:ext cx="817070" cy="143638"/>
            </a:xfrm>
            <a:custGeom>
              <a:avLst/>
              <a:gdLst>
                <a:gd name="T0" fmla="*/ 28 w 330"/>
                <a:gd name="T1" fmla="*/ 0 h 58"/>
                <a:gd name="T2" fmla="*/ 0 w 330"/>
                <a:gd name="T3" fmla="*/ 26 h 58"/>
                <a:gd name="T4" fmla="*/ 0 w 330"/>
                <a:gd name="T5" fmla="*/ 32 h 58"/>
                <a:gd name="T6" fmla="*/ 28 w 330"/>
                <a:gd name="T7" fmla="*/ 58 h 58"/>
                <a:gd name="T8" fmla="*/ 302 w 330"/>
                <a:gd name="T9" fmla="*/ 58 h 58"/>
                <a:gd name="T10" fmla="*/ 330 w 330"/>
                <a:gd name="T11" fmla="*/ 32 h 58"/>
                <a:gd name="T12" fmla="*/ 330 w 330"/>
                <a:gd name="T13" fmla="*/ 26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6"/>
                  </a:cubicBezTo>
                  <a:cubicBezTo>
                    <a:pt x="0" y="32"/>
                    <a:pt x="0" y="32"/>
                    <a:pt x="0" y="32"/>
                  </a:cubicBezTo>
                  <a:cubicBezTo>
                    <a:pt x="0" y="32"/>
                    <a:pt x="0" y="58"/>
                    <a:pt x="28" y="58"/>
                  </a:cubicBezTo>
                  <a:cubicBezTo>
                    <a:pt x="302" y="58"/>
                    <a:pt x="302" y="58"/>
                    <a:pt x="302" y="58"/>
                  </a:cubicBezTo>
                  <a:cubicBezTo>
                    <a:pt x="302" y="58"/>
                    <a:pt x="330" y="58"/>
                    <a:pt x="330" y="32"/>
                  </a:cubicBezTo>
                  <a:cubicBezTo>
                    <a:pt x="330" y="26"/>
                    <a:pt x="330" y="26"/>
                    <a:pt x="330" y="26"/>
                  </a:cubicBezTo>
                  <a:cubicBezTo>
                    <a:pt x="330" y="26"/>
                    <a:pt x="330" y="0"/>
                    <a:pt x="302" y="0"/>
                  </a:cubicBezTo>
                  <a:cubicBezTo>
                    <a:pt x="175" y="0"/>
                    <a:pt x="175" y="0"/>
                    <a:pt x="175" y="0"/>
                  </a:cubicBezTo>
                  <a:lnTo>
                    <a:pt x="28" y="0"/>
                  </a:lnTo>
                  <a:close/>
                </a:path>
              </a:pathLst>
            </a:custGeom>
            <a:solidFill>
              <a:srgbClr val="FFFFFF">
                <a:lumMod val="85000"/>
              </a:srgbClr>
            </a:solidFill>
            <a:ln>
              <a:noFill/>
            </a:ln>
          </p:spPr>
          <p:txBody>
            <a:bodyPr vert="horz" wrap="square" lIns="91416" tIns="45708" rIns="91416" bIns="45708" numCol="1" anchor="t" anchorCtr="0" compatLnSpc="1">
              <a:prstTxWarp prst="textNoShape">
                <a:avLst/>
              </a:prstTxWarp>
            </a:bodyPr>
            <a:lstStyle/>
            <a:p>
              <a:pPr defTabSz="914126">
                <a:defRPr/>
              </a:pPr>
              <a:endParaRPr lang="en-US" sz="1799" kern="0">
                <a:solidFill>
                  <a:srgbClr val="505050"/>
                </a:solidFill>
              </a:endParaRPr>
            </a:p>
          </p:txBody>
        </p:sp>
        <p:sp>
          <p:nvSpPr>
            <p:cNvPr id="32" name="Freeform 7"/>
            <p:cNvSpPr>
              <a:spLocks/>
            </p:cNvSpPr>
            <p:nvPr/>
          </p:nvSpPr>
          <p:spPr bwMode="auto">
            <a:xfrm>
              <a:off x="13214598" y="3194253"/>
              <a:ext cx="817070" cy="143638"/>
            </a:xfrm>
            <a:custGeom>
              <a:avLst/>
              <a:gdLst>
                <a:gd name="T0" fmla="*/ 28 w 330"/>
                <a:gd name="T1" fmla="*/ 0 h 58"/>
                <a:gd name="T2" fmla="*/ 0 w 330"/>
                <a:gd name="T3" fmla="*/ 26 h 58"/>
                <a:gd name="T4" fmla="*/ 0 w 330"/>
                <a:gd name="T5" fmla="*/ 31 h 58"/>
                <a:gd name="T6" fmla="*/ 28 w 330"/>
                <a:gd name="T7" fmla="*/ 58 h 58"/>
                <a:gd name="T8" fmla="*/ 302 w 330"/>
                <a:gd name="T9" fmla="*/ 58 h 58"/>
                <a:gd name="T10" fmla="*/ 330 w 330"/>
                <a:gd name="T11" fmla="*/ 31 h 58"/>
                <a:gd name="T12" fmla="*/ 330 w 330"/>
                <a:gd name="T13" fmla="*/ 26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6"/>
                  </a:cubicBezTo>
                  <a:cubicBezTo>
                    <a:pt x="0" y="31"/>
                    <a:pt x="0" y="31"/>
                    <a:pt x="0" y="31"/>
                  </a:cubicBezTo>
                  <a:cubicBezTo>
                    <a:pt x="0" y="31"/>
                    <a:pt x="0" y="58"/>
                    <a:pt x="28" y="58"/>
                  </a:cubicBezTo>
                  <a:cubicBezTo>
                    <a:pt x="302" y="58"/>
                    <a:pt x="302" y="58"/>
                    <a:pt x="302" y="58"/>
                  </a:cubicBezTo>
                  <a:cubicBezTo>
                    <a:pt x="302" y="58"/>
                    <a:pt x="330" y="58"/>
                    <a:pt x="330" y="31"/>
                  </a:cubicBezTo>
                  <a:cubicBezTo>
                    <a:pt x="330" y="26"/>
                    <a:pt x="330" y="26"/>
                    <a:pt x="330" y="26"/>
                  </a:cubicBezTo>
                  <a:cubicBezTo>
                    <a:pt x="330" y="26"/>
                    <a:pt x="330" y="0"/>
                    <a:pt x="302" y="0"/>
                  </a:cubicBezTo>
                  <a:cubicBezTo>
                    <a:pt x="175" y="0"/>
                    <a:pt x="175" y="0"/>
                    <a:pt x="175" y="0"/>
                  </a:cubicBezTo>
                  <a:lnTo>
                    <a:pt x="28" y="0"/>
                  </a:lnTo>
                  <a:close/>
                </a:path>
              </a:pathLst>
            </a:custGeom>
            <a:solidFill>
              <a:srgbClr val="FFFFFF">
                <a:lumMod val="85000"/>
              </a:srgbClr>
            </a:solidFill>
            <a:ln>
              <a:noFill/>
            </a:ln>
          </p:spPr>
          <p:txBody>
            <a:bodyPr vert="horz" wrap="square" lIns="91416" tIns="45708" rIns="91416" bIns="45708" numCol="1" anchor="t" anchorCtr="0" compatLnSpc="1">
              <a:prstTxWarp prst="textNoShape">
                <a:avLst/>
              </a:prstTxWarp>
            </a:bodyPr>
            <a:lstStyle/>
            <a:p>
              <a:pPr defTabSz="914126">
                <a:defRPr/>
              </a:pPr>
              <a:endParaRPr lang="en-US" sz="1799" kern="0">
                <a:solidFill>
                  <a:srgbClr val="505050"/>
                </a:solidFill>
              </a:endParaRPr>
            </a:p>
          </p:txBody>
        </p:sp>
        <p:sp>
          <p:nvSpPr>
            <p:cNvPr id="33" name="Freeform 8"/>
            <p:cNvSpPr>
              <a:spLocks/>
            </p:cNvSpPr>
            <p:nvPr/>
          </p:nvSpPr>
          <p:spPr bwMode="auto">
            <a:xfrm>
              <a:off x="13214598" y="3446139"/>
              <a:ext cx="817070" cy="143638"/>
            </a:xfrm>
            <a:custGeom>
              <a:avLst/>
              <a:gdLst>
                <a:gd name="T0" fmla="*/ 28 w 330"/>
                <a:gd name="T1" fmla="*/ 0 h 58"/>
                <a:gd name="T2" fmla="*/ 0 w 330"/>
                <a:gd name="T3" fmla="*/ 27 h 58"/>
                <a:gd name="T4" fmla="*/ 0 w 330"/>
                <a:gd name="T5" fmla="*/ 32 h 58"/>
                <a:gd name="T6" fmla="*/ 28 w 330"/>
                <a:gd name="T7" fmla="*/ 58 h 58"/>
                <a:gd name="T8" fmla="*/ 302 w 330"/>
                <a:gd name="T9" fmla="*/ 58 h 58"/>
                <a:gd name="T10" fmla="*/ 330 w 330"/>
                <a:gd name="T11" fmla="*/ 32 h 58"/>
                <a:gd name="T12" fmla="*/ 330 w 330"/>
                <a:gd name="T13" fmla="*/ 27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7"/>
                  </a:cubicBezTo>
                  <a:cubicBezTo>
                    <a:pt x="0" y="32"/>
                    <a:pt x="0" y="32"/>
                    <a:pt x="0" y="32"/>
                  </a:cubicBezTo>
                  <a:cubicBezTo>
                    <a:pt x="0" y="32"/>
                    <a:pt x="0" y="58"/>
                    <a:pt x="28" y="58"/>
                  </a:cubicBezTo>
                  <a:cubicBezTo>
                    <a:pt x="302" y="58"/>
                    <a:pt x="302" y="58"/>
                    <a:pt x="302" y="58"/>
                  </a:cubicBezTo>
                  <a:cubicBezTo>
                    <a:pt x="302" y="58"/>
                    <a:pt x="330" y="58"/>
                    <a:pt x="330" y="32"/>
                  </a:cubicBezTo>
                  <a:cubicBezTo>
                    <a:pt x="330" y="27"/>
                    <a:pt x="330" y="27"/>
                    <a:pt x="330" y="27"/>
                  </a:cubicBezTo>
                  <a:cubicBezTo>
                    <a:pt x="330" y="27"/>
                    <a:pt x="330" y="0"/>
                    <a:pt x="302" y="0"/>
                  </a:cubicBezTo>
                  <a:cubicBezTo>
                    <a:pt x="175" y="0"/>
                    <a:pt x="175" y="0"/>
                    <a:pt x="175" y="0"/>
                  </a:cubicBezTo>
                  <a:lnTo>
                    <a:pt x="28" y="0"/>
                  </a:lnTo>
                  <a:close/>
                </a:path>
              </a:pathLst>
            </a:custGeom>
            <a:solidFill>
              <a:srgbClr val="FFFFFF">
                <a:lumMod val="85000"/>
              </a:srgbClr>
            </a:solidFill>
            <a:ln>
              <a:noFill/>
            </a:ln>
          </p:spPr>
          <p:txBody>
            <a:bodyPr vert="horz" wrap="square" lIns="91416" tIns="45708" rIns="91416" bIns="45708" numCol="1" anchor="t" anchorCtr="0" compatLnSpc="1">
              <a:prstTxWarp prst="textNoShape">
                <a:avLst/>
              </a:prstTxWarp>
            </a:bodyPr>
            <a:lstStyle/>
            <a:p>
              <a:pPr defTabSz="914126">
                <a:defRPr/>
              </a:pPr>
              <a:endParaRPr lang="en-US" sz="1799" kern="0">
                <a:solidFill>
                  <a:srgbClr val="505050"/>
                </a:solidFill>
              </a:endParaRPr>
            </a:p>
          </p:txBody>
        </p:sp>
        <p:sp>
          <p:nvSpPr>
            <p:cNvPr id="34" name="Freeform 9"/>
            <p:cNvSpPr>
              <a:spLocks/>
            </p:cNvSpPr>
            <p:nvPr/>
          </p:nvSpPr>
          <p:spPr bwMode="auto">
            <a:xfrm>
              <a:off x="13214598" y="3700107"/>
              <a:ext cx="817070" cy="143638"/>
            </a:xfrm>
            <a:custGeom>
              <a:avLst/>
              <a:gdLst>
                <a:gd name="T0" fmla="*/ 28 w 330"/>
                <a:gd name="T1" fmla="*/ 0 h 58"/>
                <a:gd name="T2" fmla="*/ 0 w 330"/>
                <a:gd name="T3" fmla="*/ 26 h 58"/>
                <a:gd name="T4" fmla="*/ 0 w 330"/>
                <a:gd name="T5" fmla="*/ 32 h 58"/>
                <a:gd name="T6" fmla="*/ 28 w 330"/>
                <a:gd name="T7" fmla="*/ 58 h 58"/>
                <a:gd name="T8" fmla="*/ 302 w 330"/>
                <a:gd name="T9" fmla="*/ 58 h 58"/>
                <a:gd name="T10" fmla="*/ 330 w 330"/>
                <a:gd name="T11" fmla="*/ 32 h 58"/>
                <a:gd name="T12" fmla="*/ 330 w 330"/>
                <a:gd name="T13" fmla="*/ 26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6"/>
                  </a:cubicBezTo>
                  <a:cubicBezTo>
                    <a:pt x="0" y="32"/>
                    <a:pt x="0" y="32"/>
                    <a:pt x="0" y="32"/>
                  </a:cubicBezTo>
                  <a:cubicBezTo>
                    <a:pt x="0" y="32"/>
                    <a:pt x="0" y="58"/>
                    <a:pt x="28" y="58"/>
                  </a:cubicBezTo>
                  <a:cubicBezTo>
                    <a:pt x="302" y="58"/>
                    <a:pt x="302" y="58"/>
                    <a:pt x="302" y="58"/>
                  </a:cubicBezTo>
                  <a:cubicBezTo>
                    <a:pt x="302" y="58"/>
                    <a:pt x="330" y="58"/>
                    <a:pt x="330" y="32"/>
                  </a:cubicBezTo>
                  <a:cubicBezTo>
                    <a:pt x="330" y="26"/>
                    <a:pt x="330" y="26"/>
                    <a:pt x="330" y="26"/>
                  </a:cubicBezTo>
                  <a:cubicBezTo>
                    <a:pt x="330" y="26"/>
                    <a:pt x="330" y="0"/>
                    <a:pt x="302" y="0"/>
                  </a:cubicBezTo>
                  <a:cubicBezTo>
                    <a:pt x="175" y="0"/>
                    <a:pt x="175" y="0"/>
                    <a:pt x="175" y="0"/>
                  </a:cubicBezTo>
                  <a:lnTo>
                    <a:pt x="28" y="0"/>
                  </a:lnTo>
                  <a:close/>
                </a:path>
              </a:pathLst>
            </a:custGeom>
            <a:solidFill>
              <a:srgbClr val="FFFFFF">
                <a:lumMod val="85000"/>
              </a:srgbClr>
            </a:solidFill>
            <a:ln>
              <a:noFill/>
            </a:ln>
          </p:spPr>
          <p:txBody>
            <a:bodyPr vert="horz" wrap="square" lIns="91416" tIns="45708" rIns="91416" bIns="45708" numCol="1" anchor="t" anchorCtr="0" compatLnSpc="1">
              <a:prstTxWarp prst="textNoShape">
                <a:avLst/>
              </a:prstTxWarp>
            </a:bodyPr>
            <a:lstStyle/>
            <a:p>
              <a:pPr defTabSz="914126">
                <a:defRPr/>
              </a:pPr>
              <a:endParaRPr lang="en-US" sz="1799" kern="0">
                <a:solidFill>
                  <a:srgbClr val="505050"/>
                </a:solidFill>
              </a:endParaRPr>
            </a:p>
          </p:txBody>
        </p:sp>
        <p:sp>
          <p:nvSpPr>
            <p:cNvPr id="35" name="Oval 14"/>
            <p:cNvSpPr>
              <a:spLocks noChangeArrowheads="1"/>
            </p:cNvSpPr>
            <p:nvPr/>
          </p:nvSpPr>
          <p:spPr bwMode="auto">
            <a:xfrm>
              <a:off x="13875539" y="2970470"/>
              <a:ext cx="79105" cy="79105"/>
            </a:xfrm>
            <a:prstGeom prst="ellipse">
              <a:avLst/>
            </a:prstGeom>
            <a:solidFill>
              <a:srgbClr val="00BCF2"/>
            </a:solidFill>
            <a:ln>
              <a:noFill/>
            </a:ln>
          </p:spPr>
          <p:txBody>
            <a:bodyPr vert="horz" wrap="square" lIns="91416" tIns="45708" rIns="91416" bIns="45708" numCol="1" anchor="t" anchorCtr="0" compatLnSpc="1">
              <a:prstTxWarp prst="textNoShape">
                <a:avLst/>
              </a:prstTxWarp>
            </a:bodyPr>
            <a:lstStyle/>
            <a:p>
              <a:pPr defTabSz="914126">
                <a:defRPr/>
              </a:pPr>
              <a:endParaRPr lang="en-US" sz="1799" kern="0">
                <a:solidFill>
                  <a:srgbClr val="505050"/>
                </a:solidFill>
              </a:endParaRPr>
            </a:p>
          </p:txBody>
        </p:sp>
        <p:sp>
          <p:nvSpPr>
            <p:cNvPr id="36" name="Oval 15"/>
            <p:cNvSpPr>
              <a:spLocks noChangeArrowheads="1"/>
            </p:cNvSpPr>
            <p:nvPr/>
          </p:nvSpPr>
          <p:spPr bwMode="auto">
            <a:xfrm>
              <a:off x="13875539" y="3224438"/>
              <a:ext cx="79105" cy="79105"/>
            </a:xfrm>
            <a:prstGeom prst="ellipse">
              <a:avLst/>
            </a:prstGeom>
            <a:solidFill>
              <a:srgbClr val="00BCF2"/>
            </a:solidFill>
            <a:ln>
              <a:noFill/>
            </a:ln>
          </p:spPr>
          <p:txBody>
            <a:bodyPr vert="horz" wrap="square" lIns="91416" tIns="45708" rIns="91416" bIns="45708" numCol="1" anchor="t" anchorCtr="0" compatLnSpc="1">
              <a:prstTxWarp prst="textNoShape">
                <a:avLst/>
              </a:prstTxWarp>
            </a:bodyPr>
            <a:lstStyle/>
            <a:p>
              <a:pPr defTabSz="914126">
                <a:defRPr/>
              </a:pPr>
              <a:endParaRPr lang="en-US" sz="1799" kern="0">
                <a:solidFill>
                  <a:srgbClr val="505050"/>
                </a:solidFill>
              </a:endParaRPr>
            </a:p>
          </p:txBody>
        </p:sp>
        <p:sp>
          <p:nvSpPr>
            <p:cNvPr id="37" name="Oval 16"/>
            <p:cNvSpPr>
              <a:spLocks noChangeArrowheads="1"/>
            </p:cNvSpPr>
            <p:nvPr/>
          </p:nvSpPr>
          <p:spPr bwMode="auto">
            <a:xfrm>
              <a:off x="13875539" y="3478406"/>
              <a:ext cx="79105" cy="79105"/>
            </a:xfrm>
            <a:prstGeom prst="ellipse">
              <a:avLst/>
            </a:prstGeom>
            <a:solidFill>
              <a:srgbClr val="00BCF2"/>
            </a:solidFill>
            <a:ln>
              <a:noFill/>
            </a:ln>
          </p:spPr>
          <p:txBody>
            <a:bodyPr vert="horz" wrap="square" lIns="91416" tIns="45708" rIns="91416" bIns="45708" numCol="1" anchor="t" anchorCtr="0" compatLnSpc="1">
              <a:prstTxWarp prst="textNoShape">
                <a:avLst/>
              </a:prstTxWarp>
            </a:bodyPr>
            <a:lstStyle/>
            <a:p>
              <a:pPr defTabSz="914126">
                <a:defRPr/>
              </a:pPr>
              <a:endParaRPr lang="en-US" sz="1799" kern="0">
                <a:solidFill>
                  <a:srgbClr val="505050"/>
                </a:solidFill>
              </a:endParaRPr>
            </a:p>
          </p:txBody>
        </p:sp>
        <p:sp>
          <p:nvSpPr>
            <p:cNvPr id="38" name="Oval 17"/>
            <p:cNvSpPr>
              <a:spLocks noChangeArrowheads="1"/>
            </p:cNvSpPr>
            <p:nvPr/>
          </p:nvSpPr>
          <p:spPr bwMode="auto">
            <a:xfrm>
              <a:off x="13875539" y="3732374"/>
              <a:ext cx="79105" cy="79105"/>
            </a:xfrm>
            <a:prstGeom prst="ellipse">
              <a:avLst/>
            </a:prstGeom>
            <a:solidFill>
              <a:srgbClr val="00BCF2"/>
            </a:solidFill>
            <a:ln>
              <a:noFill/>
            </a:ln>
          </p:spPr>
          <p:txBody>
            <a:bodyPr vert="horz" wrap="square" lIns="91416" tIns="45708" rIns="91416" bIns="45708" numCol="1" anchor="t" anchorCtr="0" compatLnSpc="1">
              <a:prstTxWarp prst="textNoShape">
                <a:avLst/>
              </a:prstTxWarp>
            </a:bodyPr>
            <a:lstStyle/>
            <a:p>
              <a:pPr defTabSz="914126">
                <a:defRPr/>
              </a:pPr>
              <a:endParaRPr lang="en-US" sz="1799" kern="0">
                <a:solidFill>
                  <a:srgbClr val="505050"/>
                </a:solidFill>
              </a:endParaRPr>
            </a:p>
          </p:txBody>
        </p:sp>
      </p:grpSp>
      <p:sp>
        <p:nvSpPr>
          <p:cNvPr id="39" name="Oval 38"/>
          <p:cNvSpPr/>
          <p:nvPr/>
        </p:nvSpPr>
        <p:spPr bwMode="auto">
          <a:xfrm>
            <a:off x="3319222" y="6547124"/>
            <a:ext cx="1280980" cy="238244"/>
          </a:xfrm>
          <a:prstGeom prst="ellipse">
            <a:avLst/>
          </a:prstGeom>
          <a:noFill/>
          <a:ln w="38100" cap="flat" cmpd="sng" algn="ctr">
            <a:solidFill>
              <a:srgbClr val="0072C6"/>
            </a:solidFill>
            <a:prstDash val="dash"/>
            <a:headEnd type="none" w="med" len="med"/>
            <a:tailEnd type="none" w="med" len="med"/>
          </a:ln>
          <a:effectLst/>
        </p:spPr>
        <p:txBody>
          <a:bodyPr rot="0" spcFirstLastPara="0" vertOverflow="overflow" horzOverflow="overflow" vert="horz" wrap="square" lIns="182832" tIns="146266" rIns="182832" bIns="146266" numCol="1" spcCol="0" rtlCol="0" fromWordArt="0" anchor="t" anchorCtr="0" forceAA="0" compatLnSpc="1">
            <a:prstTxWarp prst="textNoShape">
              <a:avLst/>
            </a:prstTxWarp>
            <a:noAutofit/>
          </a:bodyPr>
          <a:lstStyle/>
          <a:p>
            <a:pPr algn="ctr" defTabSz="932192" fontAlgn="base">
              <a:lnSpc>
                <a:spcPct val="90000"/>
              </a:lnSpc>
              <a:spcBef>
                <a:spcPct val="0"/>
              </a:spcBef>
              <a:spcAft>
                <a:spcPct val="0"/>
              </a:spcAft>
              <a:defRPr/>
            </a:pPr>
            <a:endParaRPr lang="en-US" sz="2399" kern="0" dirty="0" err="1">
              <a:gradFill>
                <a:gsLst>
                  <a:gs pos="0">
                    <a:srgbClr val="FFFFFF"/>
                  </a:gs>
                  <a:gs pos="100000">
                    <a:srgbClr val="FFFFFF"/>
                  </a:gs>
                </a:gsLst>
                <a:lin ang="5400000" scaled="0"/>
              </a:gradFill>
              <a:ea typeface="Segoe UI" pitchFamily="34" charset="0"/>
              <a:cs typeface="Segoe UI" pitchFamily="34" charset="0"/>
            </a:endParaRPr>
          </a:p>
        </p:txBody>
      </p:sp>
      <p:sp>
        <p:nvSpPr>
          <p:cNvPr id="40" name="Freeform 55"/>
          <p:cNvSpPr>
            <a:spLocks/>
          </p:cNvSpPr>
          <p:nvPr/>
        </p:nvSpPr>
        <p:spPr bwMode="auto">
          <a:xfrm>
            <a:off x="3698407" y="6534361"/>
            <a:ext cx="1091263" cy="177921"/>
          </a:xfrm>
          <a:custGeom>
            <a:avLst/>
            <a:gdLst>
              <a:gd name="T0" fmla="*/ 186 w 589"/>
              <a:gd name="T1" fmla="*/ 0 h 127"/>
              <a:gd name="T2" fmla="*/ 589 w 589"/>
              <a:gd name="T3" fmla="*/ 0 h 127"/>
              <a:gd name="T4" fmla="*/ 407 w 589"/>
              <a:gd name="T5" fmla="*/ 127 h 127"/>
              <a:gd name="T6" fmla="*/ 0 w 589"/>
              <a:gd name="T7" fmla="*/ 127 h 127"/>
              <a:gd name="T8" fmla="*/ 186 w 589"/>
              <a:gd name="T9" fmla="*/ 0 h 127"/>
            </a:gdLst>
            <a:ahLst/>
            <a:cxnLst>
              <a:cxn ang="0">
                <a:pos x="T0" y="T1"/>
              </a:cxn>
              <a:cxn ang="0">
                <a:pos x="T2" y="T3"/>
              </a:cxn>
              <a:cxn ang="0">
                <a:pos x="T4" y="T5"/>
              </a:cxn>
              <a:cxn ang="0">
                <a:pos x="T6" y="T7"/>
              </a:cxn>
              <a:cxn ang="0">
                <a:pos x="T8" y="T9"/>
              </a:cxn>
            </a:cxnLst>
            <a:rect l="0" t="0" r="r" b="b"/>
            <a:pathLst>
              <a:path w="589" h="127">
                <a:moveTo>
                  <a:pt x="186" y="0"/>
                </a:moveTo>
                <a:lnTo>
                  <a:pt x="589" y="0"/>
                </a:lnTo>
                <a:lnTo>
                  <a:pt x="407" y="127"/>
                </a:lnTo>
                <a:lnTo>
                  <a:pt x="0" y="127"/>
                </a:lnTo>
                <a:lnTo>
                  <a:pt x="186" y="0"/>
                </a:lnTo>
                <a:close/>
              </a:path>
            </a:pathLst>
          </a:custGeom>
          <a:solidFill>
            <a:srgbClr val="505050">
              <a:lumMod val="50000"/>
              <a:alpha val="19000"/>
            </a:srgbClr>
          </a:solidFill>
          <a:ln>
            <a:noFill/>
          </a:ln>
          <a:extLst/>
        </p:spPr>
        <p:txBody>
          <a:bodyPr vert="horz" wrap="square" lIns="89619" tIns="44809" rIns="89619" bIns="44809" numCol="1" anchor="t" anchorCtr="0" compatLnSpc="1">
            <a:prstTxWarp prst="textNoShape">
              <a:avLst/>
            </a:prstTxWarp>
          </a:bodyPr>
          <a:lstStyle/>
          <a:p>
            <a:pPr defTabSz="913675">
              <a:defRPr/>
            </a:pPr>
            <a:endParaRPr lang="en-US" sz="1799" kern="0">
              <a:solidFill>
                <a:srgbClr val="000000"/>
              </a:solidFill>
            </a:endParaRPr>
          </a:p>
        </p:txBody>
      </p:sp>
      <p:grpSp>
        <p:nvGrpSpPr>
          <p:cNvPr id="41" name="Group 40"/>
          <p:cNvGrpSpPr/>
          <p:nvPr/>
        </p:nvGrpSpPr>
        <p:grpSpPr>
          <a:xfrm>
            <a:off x="3497129" y="5430938"/>
            <a:ext cx="925168" cy="1280737"/>
            <a:chOff x="13103226" y="2775830"/>
            <a:chExt cx="1039812" cy="1407232"/>
          </a:xfrm>
        </p:grpSpPr>
        <p:sp>
          <p:nvSpPr>
            <p:cNvPr id="42" name="Rectangle 5"/>
            <p:cNvSpPr>
              <a:spLocks noChangeArrowheads="1"/>
            </p:cNvSpPr>
            <p:nvPr/>
          </p:nvSpPr>
          <p:spPr bwMode="auto">
            <a:xfrm>
              <a:off x="13103226" y="2775830"/>
              <a:ext cx="1039812" cy="1407232"/>
            </a:xfrm>
            <a:prstGeom prst="rect">
              <a:avLst/>
            </a:prstGeom>
            <a:solidFill>
              <a:srgbClr val="68217A"/>
            </a:solidFill>
            <a:ln>
              <a:noFill/>
            </a:ln>
          </p:spPr>
          <p:txBody>
            <a:bodyPr vert="horz" wrap="square" lIns="91416" tIns="45708" rIns="91416" bIns="45708" numCol="1" anchor="t" anchorCtr="0" compatLnSpc="1">
              <a:prstTxWarp prst="textNoShape">
                <a:avLst/>
              </a:prstTxWarp>
            </a:bodyPr>
            <a:lstStyle/>
            <a:p>
              <a:pPr defTabSz="914126">
                <a:defRPr/>
              </a:pPr>
              <a:endParaRPr lang="en-US" sz="1799" kern="0">
                <a:solidFill>
                  <a:srgbClr val="505050"/>
                </a:solidFill>
              </a:endParaRPr>
            </a:p>
          </p:txBody>
        </p:sp>
        <p:sp>
          <p:nvSpPr>
            <p:cNvPr id="43" name="Freeform 6"/>
            <p:cNvSpPr>
              <a:spLocks/>
            </p:cNvSpPr>
            <p:nvPr/>
          </p:nvSpPr>
          <p:spPr bwMode="auto">
            <a:xfrm>
              <a:off x="13214598" y="2940285"/>
              <a:ext cx="817070" cy="143638"/>
            </a:xfrm>
            <a:custGeom>
              <a:avLst/>
              <a:gdLst>
                <a:gd name="T0" fmla="*/ 28 w 330"/>
                <a:gd name="T1" fmla="*/ 0 h 58"/>
                <a:gd name="T2" fmla="*/ 0 w 330"/>
                <a:gd name="T3" fmla="*/ 26 h 58"/>
                <a:gd name="T4" fmla="*/ 0 w 330"/>
                <a:gd name="T5" fmla="*/ 32 h 58"/>
                <a:gd name="T6" fmla="*/ 28 w 330"/>
                <a:gd name="T7" fmla="*/ 58 h 58"/>
                <a:gd name="T8" fmla="*/ 302 w 330"/>
                <a:gd name="T9" fmla="*/ 58 h 58"/>
                <a:gd name="T10" fmla="*/ 330 w 330"/>
                <a:gd name="T11" fmla="*/ 32 h 58"/>
                <a:gd name="T12" fmla="*/ 330 w 330"/>
                <a:gd name="T13" fmla="*/ 26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6"/>
                  </a:cubicBezTo>
                  <a:cubicBezTo>
                    <a:pt x="0" y="32"/>
                    <a:pt x="0" y="32"/>
                    <a:pt x="0" y="32"/>
                  </a:cubicBezTo>
                  <a:cubicBezTo>
                    <a:pt x="0" y="32"/>
                    <a:pt x="0" y="58"/>
                    <a:pt x="28" y="58"/>
                  </a:cubicBezTo>
                  <a:cubicBezTo>
                    <a:pt x="302" y="58"/>
                    <a:pt x="302" y="58"/>
                    <a:pt x="302" y="58"/>
                  </a:cubicBezTo>
                  <a:cubicBezTo>
                    <a:pt x="302" y="58"/>
                    <a:pt x="330" y="58"/>
                    <a:pt x="330" y="32"/>
                  </a:cubicBezTo>
                  <a:cubicBezTo>
                    <a:pt x="330" y="26"/>
                    <a:pt x="330" y="26"/>
                    <a:pt x="330" y="26"/>
                  </a:cubicBezTo>
                  <a:cubicBezTo>
                    <a:pt x="330" y="26"/>
                    <a:pt x="330" y="0"/>
                    <a:pt x="302" y="0"/>
                  </a:cubicBezTo>
                  <a:cubicBezTo>
                    <a:pt x="175" y="0"/>
                    <a:pt x="175" y="0"/>
                    <a:pt x="175" y="0"/>
                  </a:cubicBezTo>
                  <a:lnTo>
                    <a:pt x="28" y="0"/>
                  </a:lnTo>
                  <a:close/>
                </a:path>
              </a:pathLst>
            </a:custGeom>
            <a:solidFill>
              <a:srgbClr val="FFFFFF">
                <a:lumMod val="85000"/>
              </a:srgbClr>
            </a:solidFill>
            <a:ln>
              <a:noFill/>
            </a:ln>
          </p:spPr>
          <p:txBody>
            <a:bodyPr vert="horz" wrap="square" lIns="91416" tIns="45708" rIns="91416" bIns="45708" numCol="1" anchor="t" anchorCtr="0" compatLnSpc="1">
              <a:prstTxWarp prst="textNoShape">
                <a:avLst/>
              </a:prstTxWarp>
            </a:bodyPr>
            <a:lstStyle/>
            <a:p>
              <a:pPr defTabSz="914126">
                <a:defRPr/>
              </a:pPr>
              <a:endParaRPr lang="en-US" sz="1799" kern="0">
                <a:solidFill>
                  <a:srgbClr val="505050"/>
                </a:solidFill>
              </a:endParaRPr>
            </a:p>
          </p:txBody>
        </p:sp>
        <p:sp>
          <p:nvSpPr>
            <p:cNvPr id="44" name="Freeform 7"/>
            <p:cNvSpPr>
              <a:spLocks/>
            </p:cNvSpPr>
            <p:nvPr/>
          </p:nvSpPr>
          <p:spPr bwMode="auto">
            <a:xfrm>
              <a:off x="13214598" y="3194253"/>
              <a:ext cx="817070" cy="143638"/>
            </a:xfrm>
            <a:custGeom>
              <a:avLst/>
              <a:gdLst>
                <a:gd name="T0" fmla="*/ 28 w 330"/>
                <a:gd name="T1" fmla="*/ 0 h 58"/>
                <a:gd name="T2" fmla="*/ 0 w 330"/>
                <a:gd name="T3" fmla="*/ 26 h 58"/>
                <a:gd name="T4" fmla="*/ 0 w 330"/>
                <a:gd name="T5" fmla="*/ 31 h 58"/>
                <a:gd name="T6" fmla="*/ 28 w 330"/>
                <a:gd name="T7" fmla="*/ 58 h 58"/>
                <a:gd name="T8" fmla="*/ 302 w 330"/>
                <a:gd name="T9" fmla="*/ 58 h 58"/>
                <a:gd name="T10" fmla="*/ 330 w 330"/>
                <a:gd name="T11" fmla="*/ 31 h 58"/>
                <a:gd name="T12" fmla="*/ 330 w 330"/>
                <a:gd name="T13" fmla="*/ 26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6"/>
                  </a:cubicBezTo>
                  <a:cubicBezTo>
                    <a:pt x="0" y="31"/>
                    <a:pt x="0" y="31"/>
                    <a:pt x="0" y="31"/>
                  </a:cubicBezTo>
                  <a:cubicBezTo>
                    <a:pt x="0" y="31"/>
                    <a:pt x="0" y="58"/>
                    <a:pt x="28" y="58"/>
                  </a:cubicBezTo>
                  <a:cubicBezTo>
                    <a:pt x="302" y="58"/>
                    <a:pt x="302" y="58"/>
                    <a:pt x="302" y="58"/>
                  </a:cubicBezTo>
                  <a:cubicBezTo>
                    <a:pt x="302" y="58"/>
                    <a:pt x="330" y="58"/>
                    <a:pt x="330" y="31"/>
                  </a:cubicBezTo>
                  <a:cubicBezTo>
                    <a:pt x="330" y="26"/>
                    <a:pt x="330" y="26"/>
                    <a:pt x="330" y="26"/>
                  </a:cubicBezTo>
                  <a:cubicBezTo>
                    <a:pt x="330" y="26"/>
                    <a:pt x="330" y="0"/>
                    <a:pt x="302" y="0"/>
                  </a:cubicBezTo>
                  <a:cubicBezTo>
                    <a:pt x="175" y="0"/>
                    <a:pt x="175" y="0"/>
                    <a:pt x="175" y="0"/>
                  </a:cubicBezTo>
                  <a:lnTo>
                    <a:pt x="28" y="0"/>
                  </a:lnTo>
                  <a:close/>
                </a:path>
              </a:pathLst>
            </a:custGeom>
            <a:solidFill>
              <a:srgbClr val="FFFFFF">
                <a:lumMod val="85000"/>
              </a:srgbClr>
            </a:solidFill>
            <a:ln>
              <a:noFill/>
            </a:ln>
          </p:spPr>
          <p:txBody>
            <a:bodyPr vert="horz" wrap="square" lIns="91416" tIns="45708" rIns="91416" bIns="45708" numCol="1" anchor="t" anchorCtr="0" compatLnSpc="1">
              <a:prstTxWarp prst="textNoShape">
                <a:avLst/>
              </a:prstTxWarp>
            </a:bodyPr>
            <a:lstStyle/>
            <a:p>
              <a:pPr defTabSz="914126">
                <a:defRPr/>
              </a:pPr>
              <a:endParaRPr lang="en-US" sz="1799" kern="0">
                <a:solidFill>
                  <a:srgbClr val="505050"/>
                </a:solidFill>
              </a:endParaRPr>
            </a:p>
          </p:txBody>
        </p:sp>
        <p:sp>
          <p:nvSpPr>
            <p:cNvPr id="45" name="Freeform 8"/>
            <p:cNvSpPr>
              <a:spLocks/>
            </p:cNvSpPr>
            <p:nvPr/>
          </p:nvSpPr>
          <p:spPr bwMode="auto">
            <a:xfrm>
              <a:off x="13214598" y="3446139"/>
              <a:ext cx="817070" cy="143638"/>
            </a:xfrm>
            <a:custGeom>
              <a:avLst/>
              <a:gdLst>
                <a:gd name="T0" fmla="*/ 28 w 330"/>
                <a:gd name="T1" fmla="*/ 0 h 58"/>
                <a:gd name="T2" fmla="*/ 0 w 330"/>
                <a:gd name="T3" fmla="*/ 27 h 58"/>
                <a:gd name="T4" fmla="*/ 0 w 330"/>
                <a:gd name="T5" fmla="*/ 32 h 58"/>
                <a:gd name="T6" fmla="*/ 28 w 330"/>
                <a:gd name="T7" fmla="*/ 58 h 58"/>
                <a:gd name="T8" fmla="*/ 302 w 330"/>
                <a:gd name="T9" fmla="*/ 58 h 58"/>
                <a:gd name="T10" fmla="*/ 330 w 330"/>
                <a:gd name="T11" fmla="*/ 32 h 58"/>
                <a:gd name="T12" fmla="*/ 330 w 330"/>
                <a:gd name="T13" fmla="*/ 27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7"/>
                  </a:cubicBezTo>
                  <a:cubicBezTo>
                    <a:pt x="0" y="32"/>
                    <a:pt x="0" y="32"/>
                    <a:pt x="0" y="32"/>
                  </a:cubicBezTo>
                  <a:cubicBezTo>
                    <a:pt x="0" y="32"/>
                    <a:pt x="0" y="58"/>
                    <a:pt x="28" y="58"/>
                  </a:cubicBezTo>
                  <a:cubicBezTo>
                    <a:pt x="302" y="58"/>
                    <a:pt x="302" y="58"/>
                    <a:pt x="302" y="58"/>
                  </a:cubicBezTo>
                  <a:cubicBezTo>
                    <a:pt x="302" y="58"/>
                    <a:pt x="330" y="58"/>
                    <a:pt x="330" y="32"/>
                  </a:cubicBezTo>
                  <a:cubicBezTo>
                    <a:pt x="330" y="27"/>
                    <a:pt x="330" y="27"/>
                    <a:pt x="330" y="27"/>
                  </a:cubicBezTo>
                  <a:cubicBezTo>
                    <a:pt x="330" y="27"/>
                    <a:pt x="330" y="0"/>
                    <a:pt x="302" y="0"/>
                  </a:cubicBezTo>
                  <a:cubicBezTo>
                    <a:pt x="175" y="0"/>
                    <a:pt x="175" y="0"/>
                    <a:pt x="175" y="0"/>
                  </a:cubicBezTo>
                  <a:lnTo>
                    <a:pt x="28" y="0"/>
                  </a:lnTo>
                  <a:close/>
                </a:path>
              </a:pathLst>
            </a:custGeom>
            <a:solidFill>
              <a:srgbClr val="FFFFFF">
                <a:lumMod val="85000"/>
              </a:srgbClr>
            </a:solidFill>
            <a:ln>
              <a:noFill/>
            </a:ln>
          </p:spPr>
          <p:txBody>
            <a:bodyPr vert="horz" wrap="square" lIns="91416" tIns="45708" rIns="91416" bIns="45708" numCol="1" anchor="t" anchorCtr="0" compatLnSpc="1">
              <a:prstTxWarp prst="textNoShape">
                <a:avLst/>
              </a:prstTxWarp>
            </a:bodyPr>
            <a:lstStyle/>
            <a:p>
              <a:pPr defTabSz="914126">
                <a:defRPr/>
              </a:pPr>
              <a:endParaRPr lang="en-US" sz="1799" kern="0">
                <a:solidFill>
                  <a:srgbClr val="505050"/>
                </a:solidFill>
              </a:endParaRPr>
            </a:p>
          </p:txBody>
        </p:sp>
        <p:sp>
          <p:nvSpPr>
            <p:cNvPr id="46" name="Freeform 9"/>
            <p:cNvSpPr>
              <a:spLocks/>
            </p:cNvSpPr>
            <p:nvPr/>
          </p:nvSpPr>
          <p:spPr bwMode="auto">
            <a:xfrm>
              <a:off x="13214598" y="3700107"/>
              <a:ext cx="817070" cy="143638"/>
            </a:xfrm>
            <a:custGeom>
              <a:avLst/>
              <a:gdLst>
                <a:gd name="T0" fmla="*/ 28 w 330"/>
                <a:gd name="T1" fmla="*/ 0 h 58"/>
                <a:gd name="T2" fmla="*/ 0 w 330"/>
                <a:gd name="T3" fmla="*/ 26 h 58"/>
                <a:gd name="T4" fmla="*/ 0 w 330"/>
                <a:gd name="T5" fmla="*/ 32 h 58"/>
                <a:gd name="T6" fmla="*/ 28 w 330"/>
                <a:gd name="T7" fmla="*/ 58 h 58"/>
                <a:gd name="T8" fmla="*/ 302 w 330"/>
                <a:gd name="T9" fmla="*/ 58 h 58"/>
                <a:gd name="T10" fmla="*/ 330 w 330"/>
                <a:gd name="T11" fmla="*/ 32 h 58"/>
                <a:gd name="T12" fmla="*/ 330 w 330"/>
                <a:gd name="T13" fmla="*/ 26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6"/>
                  </a:cubicBezTo>
                  <a:cubicBezTo>
                    <a:pt x="0" y="32"/>
                    <a:pt x="0" y="32"/>
                    <a:pt x="0" y="32"/>
                  </a:cubicBezTo>
                  <a:cubicBezTo>
                    <a:pt x="0" y="32"/>
                    <a:pt x="0" y="58"/>
                    <a:pt x="28" y="58"/>
                  </a:cubicBezTo>
                  <a:cubicBezTo>
                    <a:pt x="302" y="58"/>
                    <a:pt x="302" y="58"/>
                    <a:pt x="302" y="58"/>
                  </a:cubicBezTo>
                  <a:cubicBezTo>
                    <a:pt x="302" y="58"/>
                    <a:pt x="330" y="58"/>
                    <a:pt x="330" y="32"/>
                  </a:cubicBezTo>
                  <a:cubicBezTo>
                    <a:pt x="330" y="26"/>
                    <a:pt x="330" y="26"/>
                    <a:pt x="330" y="26"/>
                  </a:cubicBezTo>
                  <a:cubicBezTo>
                    <a:pt x="330" y="26"/>
                    <a:pt x="330" y="0"/>
                    <a:pt x="302" y="0"/>
                  </a:cubicBezTo>
                  <a:cubicBezTo>
                    <a:pt x="175" y="0"/>
                    <a:pt x="175" y="0"/>
                    <a:pt x="175" y="0"/>
                  </a:cubicBezTo>
                  <a:lnTo>
                    <a:pt x="28" y="0"/>
                  </a:lnTo>
                  <a:close/>
                </a:path>
              </a:pathLst>
            </a:custGeom>
            <a:solidFill>
              <a:srgbClr val="FFFFFF">
                <a:lumMod val="85000"/>
              </a:srgbClr>
            </a:solidFill>
            <a:ln>
              <a:noFill/>
            </a:ln>
          </p:spPr>
          <p:txBody>
            <a:bodyPr vert="horz" wrap="square" lIns="91416" tIns="45708" rIns="91416" bIns="45708" numCol="1" anchor="t" anchorCtr="0" compatLnSpc="1">
              <a:prstTxWarp prst="textNoShape">
                <a:avLst/>
              </a:prstTxWarp>
            </a:bodyPr>
            <a:lstStyle/>
            <a:p>
              <a:pPr defTabSz="914126">
                <a:defRPr/>
              </a:pPr>
              <a:endParaRPr lang="en-US" sz="1799" kern="0">
                <a:solidFill>
                  <a:srgbClr val="505050"/>
                </a:solidFill>
              </a:endParaRPr>
            </a:p>
          </p:txBody>
        </p:sp>
        <p:sp>
          <p:nvSpPr>
            <p:cNvPr id="47" name="Oval 14"/>
            <p:cNvSpPr>
              <a:spLocks noChangeArrowheads="1"/>
            </p:cNvSpPr>
            <p:nvPr/>
          </p:nvSpPr>
          <p:spPr bwMode="auto">
            <a:xfrm>
              <a:off x="13875539" y="2970470"/>
              <a:ext cx="79105" cy="79105"/>
            </a:xfrm>
            <a:prstGeom prst="ellipse">
              <a:avLst/>
            </a:prstGeom>
            <a:solidFill>
              <a:srgbClr val="00BCF2"/>
            </a:solidFill>
            <a:ln>
              <a:noFill/>
            </a:ln>
          </p:spPr>
          <p:txBody>
            <a:bodyPr vert="horz" wrap="square" lIns="91416" tIns="45708" rIns="91416" bIns="45708" numCol="1" anchor="t" anchorCtr="0" compatLnSpc="1">
              <a:prstTxWarp prst="textNoShape">
                <a:avLst/>
              </a:prstTxWarp>
            </a:bodyPr>
            <a:lstStyle/>
            <a:p>
              <a:pPr defTabSz="914126">
                <a:defRPr/>
              </a:pPr>
              <a:endParaRPr lang="en-US" sz="1799" kern="0">
                <a:solidFill>
                  <a:srgbClr val="505050"/>
                </a:solidFill>
              </a:endParaRPr>
            </a:p>
          </p:txBody>
        </p:sp>
        <p:sp>
          <p:nvSpPr>
            <p:cNvPr id="48" name="Oval 15"/>
            <p:cNvSpPr>
              <a:spLocks noChangeArrowheads="1"/>
            </p:cNvSpPr>
            <p:nvPr/>
          </p:nvSpPr>
          <p:spPr bwMode="auto">
            <a:xfrm>
              <a:off x="13875539" y="3224438"/>
              <a:ext cx="79105" cy="79105"/>
            </a:xfrm>
            <a:prstGeom prst="ellipse">
              <a:avLst/>
            </a:prstGeom>
            <a:solidFill>
              <a:srgbClr val="00BCF2"/>
            </a:solidFill>
            <a:ln>
              <a:noFill/>
            </a:ln>
          </p:spPr>
          <p:txBody>
            <a:bodyPr vert="horz" wrap="square" lIns="91416" tIns="45708" rIns="91416" bIns="45708" numCol="1" anchor="t" anchorCtr="0" compatLnSpc="1">
              <a:prstTxWarp prst="textNoShape">
                <a:avLst/>
              </a:prstTxWarp>
            </a:bodyPr>
            <a:lstStyle/>
            <a:p>
              <a:pPr defTabSz="914126">
                <a:defRPr/>
              </a:pPr>
              <a:endParaRPr lang="en-US" sz="1799" kern="0">
                <a:solidFill>
                  <a:srgbClr val="505050"/>
                </a:solidFill>
              </a:endParaRPr>
            </a:p>
          </p:txBody>
        </p:sp>
        <p:sp>
          <p:nvSpPr>
            <p:cNvPr id="49" name="Oval 16"/>
            <p:cNvSpPr>
              <a:spLocks noChangeArrowheads="1"/>
            </p:cNvSpPr>
            <p:nvPr/>
          </p:nvSpPr>
          <p:spPr bwMode="auto">
            <a:xfrm>
              <a:off x="13875539" y="3478406"/>
              <a:ext cx="79105" cy="79105"/>
            </a:xfrm>
            <a:prstGeom prst="ellipse">
              <a:avLst/>
            </a:prstGeom>
            <a:solidFill>
              <a:srgbClr val="00BCF2"/>
            </a:solidFill>
            <a:ln>
              <a:noFill/>
            </a:ln>
          </p:spPr>
          <p:txBody>
            <a:bodyPr vert="horz" wrap="square" lIns="91416" tIns="45708" rIns="91416" bIns="45708" numCol="1" anchor="t" anchorCtr="0" compatLnSpc="1">
              <a:prstTxWarp prst="textNoShape">
                <a:avLst/>
              </a:prstTxWarp>
            </a:bodyPr>
            <a:lstStyle/>
            <a:p>
              <a:pPr defTabSz="914126">
                <a:defRPr/>
              </a:pPr>
              <a:endParaRPr lang="en-US" sz="1799" kern="0">
                <a:solidFill>
                  <a:srgbClr val="505050"/>
                </a:solidFill>
              </a:endParaRPr>
            </a:p>
          </p:txBody>
        </p:sp>
        <p:sp>
          <p:nvSpPr>
            <p:cNvPr id="50" name="Oval 17"/>
            <p:cNvSpPr>
              <a:spLocks noChangeArrowheads="1"/>
            </p:cNvSpPr>
            <p:nvPr/>
          </p:nvSpPr>
          <p:spPr bwMode="auto">
            <a:xfrm>
              <a:off x="13875539" y="3732374"/>
              <a:ext cx="79105" cy="79105"/>
            </a:xfrm>
            <a:prstGeom prst="ellipse">
              <a:avLst/>
            </a:prstGeom>
            <a:solidFill>
              <a:srgbClr val="00BCF2"/>
            </a:solidFill>
            <a:ln>
              <a:noFill/>
            </a:ln>
          </p:spPr>
          <p:txBody>
            <a:bodyPr vert="horz" wrap="square" lIns="91416" tIns="45708" rIns="91416" bIns="45708" numCol="1" anchor="t" anchorCtr="0" compatLnSpc="1">
              <a:prstTxWarp prst="textNoShape">
                <a:avLst/>
              </a:prstTxWarp>
            </a:bodyPr>
            <a:lstStyle/>
            <a:p>
              <a:pPr defTabSz="914126">
                <a:defRPr/>
              </a:pPr>
              <a:endParaRPr lang="en-US" sz="1799" kern="0">
                <a:solidFill>
                  <a:srgbClr val="505050"/>
                </a:solidFill>
              </a:endParaRPr>
            </a:p>
          </p:txBody>
        </p:sp>
      </p:grpSp>
      <p:sp>
        <p:nvSpPr>
          <p:cNvPr id="51" name="Oval 50"/>
          <p:cNvSpPr/>
          <p:nvPr/>
        </p:nvSpPr>
        <p:spPr bwMode="auto">
          <a:xfrm>
            <a:off x="4688767" y="6159183"/>
            <a:ext cx="872422" cy="133472"/>
          </a:xfrm>
          <a:prstGeom prst="ellipse">
            <a:avLst/>
          </a:prstGeom>
          <a:noFill/>
          <a:ln w="28575" cap="flat" cmpd="sng" algn="ctr">
            <a:solidFill>
              <a:srgbClr val="0072C6"/>
            </a:solidFill>
            <a:prstDash val="dash"/>
            <a:headEnd type="none" w="med" len="med"/>
            <a:tailEnd type="none" w="med" len="med"/>
          </a:ln>
          <a:effectLst/>
        </p:spPr>
        <p:txBody>
          <a:bodyPr rot="0" spcFirstLastPara="0" vertOverflow="overflow" horzOverflow="overflow" vert="horz" wrap="square" lIns="182832" tIns="146266" rIns="182832" bIns="146266" numCol="1" spcCol="0" rtlCol="0" fromWordArt="0" anchor="t" anchorCtr="0" forceAA="0" compatLnSpc="1">
            <a:prstTxWarp prst="textNoShape">
              <a:avLst/>
            </a:prstTxWarp>
            <a:noAutofit/>
          </a:bodyPr>
          <a:lstStyle/>
          <a:p>
            <a:pPr algn="ctr" defTabSz="932192" fontAlgn="base">
              <a:lnSpc>
                <a:spcPct val="90000"/>
              </a:lnSpc>
              <a:spcBef>
                <a:spcPct val="0"/>
              </a:spcBef>
              <a:spcAft>
                <a:spcPct val="0"/>
              </a:spcAft>
              <a:defRPr/>
            </a:pPr>
            <a:endParaRPr lang="en-US" sz="2399" kern="0" dirty="0" err="1">
              <a:gradFill>
                <a:gsLst>
                  <a:gs pos="0">
                    <a:srgbClr val="FFFFFF"/>
                  </a:gs>
                  <a:gs pos="100000">
                    <a:srgbClr val="FFFFFF"/>
                  </a:gs>
                </a:gsLst>
                <a:lin ang="5400000" scaled="0"/>
              </a:gradFill>
              <a:ea typeface="Segoe UI" pitchFamily="34" charset="0"/>
              <a:cs typeface="Segoe UI" pitchFamily="34" charset="0"/>
            </a:endParaRPr>
          </a:p>
        </p:txBody>
      </p:sp>
      <p:sp>
        <p:nvSpPr>
          <p:cNvPr id="52" name="Freeform 51"/>
          <p:cNvSpPr>
            <a:spLocks/>
          </p:cNvSpPr>
          <p:nvPr/>
        </p:nvSpPr>
        <p:spPr bwMode="auto">
          <a:xfrm>
            <a:off x="4935792" y="6093538"/>
            <a:ext cx="649665" cy="140081"/>
          </a:xfrm>
          <a:custGeom>
            <a:avLst/>
            <a:gdLst>
              <a:gd name="T0" fmla="*/ 186 w 589"/>
              <a:gd name="T1" fmla="*/ 0 h 127"/>
              <a:gd name="T2" fmla="*/ 589 w 589"/>
              <a:gd name="T3" fmla="*/ 0 h 127"/>
              <a:gd name="T4" fmla="*/ 407 w 589"/>
              <a:gd name="T5" fmla="*/ 127 h 127"/>
              <a:gd name="T6" fmla="*/ 0 w 589"/>
              <a:gd name="T7" fmla="*/ 127 h 127"/>
              <a:gd name="T8" fmla="*/ 186 w 589"/>
              <a:gd name="T9" fmla="*/ 0 h 127"/>
            </a:gdLst>
            <a:ahLst/>
            <a:cxnLst>
              <a:cxn ang="0">
                <a:pos x="T0" y="T1"/>
              </a:cxn>
              <a:cxn ang="0">
                <a:pos x="T2" y="T3"/>
              </a:cxn>
              <a:cxn ang="0">
                <a:pos x="T4" y="T5"/>
              </a:cxn>
              <a:cxn ang="0">
                <a:pos x="T6" y="T7"/>
              </a:cxn>
              <a:cxn ang="0">
                <a:pos x="T8" y="T9"/>
              </a:cxn>
            </a:cxnLst>
            <a:rect l="0" t="0" r="r" b="b"/>
            <a:pathLst>
              <a:path w="589" h="127">
                <a:moveTo>
                  <a:pt x="186" y="0"/>
                </a:moveTo>
                <a:lnTo>
                  <a:pt x="589" y="0"/>
                </a:lnTo>
                <a:lnTo>
                  <a:pt x="407" y="127"/>
                </a:lnTo>
                <a:lnTo>
                  <a:pt x="0" y="127"/>
                </a:lnTo>
                <a:lnTo>
                  <a:pt x="186" y="0"/>
                </a:lnTo>
                <a:close/>
              </a:path>
            </a:pathLst>
          </a:custGeom>
          <a:solidFill>
            <a:srgbClr val="505050">
              <a:lumMod val="50000"/>
              <a:alpha val="19000"/>
            </a:srgbClr>
          </a:solidFill>
          <a:ln>
            <a:noFill/>
          </a:ln>
          <a:extLst/>
        </p:spPr>
        <p:txBody>
          <a:bodyPr vert="horz" wrap="square" lIns="89619" tIns="44809" rIns="89619" bIns="44809" numCol="1" anchor="t" anchorCtr="0" compatLnSpc="1">
            <a:prstTxWarp prst="textNoShape">
              <a:avLst/>
            </a:prstTxWarp>
          </a:bodyPr>
          <a:lstStyle/>
          <a:p>
            <a:pPr defTabSz="913675">
              <a:defRPr/>
            </a:pPr>
            <a:endParaRPr lang="en-US" sz="1799" kern="0">
              <a:solidFill>
                <a:srgbClr val="000000"/>
              </a:solidFill>
            </a:endParaRPr>
          </a:p>
        </p:txBody>
      </p:sp>
      <p:grpSp>
        <p:nvGrpSpPr>
          <p:cNvPr id="53" name="Group 52"/>
          <p:cNvGrpSpPr/>
          <p:nvPr/>
        </p:nvGrpSpPr>
        <p:grpSpPr>
          <a:xfrm>
            <a:off x="4843265" y="5514944"/>
            <a:ext cx="518311" cy="717513"/>
            <a:chOff x="13103226" y="2775830"/>
            <a:chExt cx="1039812" cy="1407232"/>
          </a:xfrm>
        </p:grpSpPr>
        <p:sp>
          <p:nvSpPr>
            <p:cNvPr id="54" name="Rectangle 5"/>
            <p:cNvSpPr>
              <a:spLocks noChangeArrowheads="1"/>
            </p:cNvSpPr>
            <p:nvPr/>
          </p:nvSpPr>
          <p:spPr bwMode="auto">
            <a:xfrm>
              <a:off x="13103226" y="2775830"/>
              <a:ext cx="1039812" cy="1407232"/>
            </a:xfrm>
            <a:prstGeom prst="rect">
              <a:avLst/>
            </a:prstGeom>
            <a:solidFill>
              <a:srgbClr val="DC3C00"/>
            </a:solidFill>
            <a:ln>
              <a:noFill/>
            </a:ln>
          </p:spPr>
          <p:txBody>
            <a:bodyPr vert="horz" wrap="square" lIns="91416" tIns="45708" rIns="91416" bIns="45708" numCol="1" anchor="t" anchorCtr="0" compatLnSpc="1">
              <a:prstTxWarp prst="textNoShape">
                <a:avLst/>
              </a:prstTxWarp>
            </a:bodyPr>
            <a:lstStyle/>
            <a:p>
              <a:pPr defTabSz="914126">
                <a:defRPr/>
              </a:pPr>
              <a:endParaRPr lang="en-US" sz="1799" kern="0">
                <a:solidFill>
                  <a:srgbClr val="505050"/>
                </a:solidFill>
              </a:endParaRPr>
            </a:p>
          </p:txBody>
        </p:sp>
        <p:sp>
          <p:nvSpPr>
            <p:cNvPr id="55" name="Freeform 6"/>
            <p:cNvSpPr>
              <a:spLocks/>
            </p:cNvSpPr>
            <p:nvPr/>
          </p:nvSpPr>
          <p:spPr bwMode="auto">
            <a:xfrm>
              <a:off x="13214598" y="2940285"/>
              <a:ext cx="817070" cy="143638"/>
            </a:xfrm>
            <a:custGeom>
              <a:avLst/>
              <a:gdLst>
                <a:gd name="T0" fmla="*/ 28 w 330"/>
                <a:gd name="T1" fmla="*/ 0 h 58"/>
                <a:gd name="T2" fmla="*/ 0 w 330"/>
                <a:gd name="T3" fmla="*/ 26 h 58"/>
                <a:gd name="T4" fmla="*/ 0 w 330"/>
                <a:gd name="T5" fmla="*/ 32 h 58"/>
                <a:gd name="T6" fmla="*/ 28 w 330"/>
                <a:gd name="T7" fmla="*/ 58 h 58"/>
                <a:gd name="T8" fmla="*/ 302 w 330"/>
                <a:gd name="T9" fmla="*/ 58 h 58"/>
                <a:gd name="T10" fmla="*/ 330 w 330"/>
                <a:gd name="T11" fmla="*/ 32 h 58"/>
                <a:gd name="T12" fmla="*/ 330 w 330"/>
                <a:gd name="T13" fmla="*/ 26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6"/>
                  </a:cubicBezTo>
                  <a:cubicBezTo>
                    <a:pt x="0" y="32"/>
                    <a:pt x="0" y="32"/>
                    <a:pt x="0" y="32"/>
                  </a:cubicBezTo>
                  <a:cubicBezTo>
                    <a:pt x="0" y="32"/>
                    <a:pt x="0" y="58"/>
                    <a:pt x="28" y="58"/>
                  </a:cubicBezTo>
                  <a:cubicBezTo>
                    <a:pt x="302" y="58"/>
                    <a:pt x="302" y="58"/>
                    <a:pt x="302" y="58"/>
                  </a:cubicBezTo>
                  <a:cubicBezTo>
                    <a:pt x="302" y="58"/>
                    <a:pt x="330" y="58"/>
                    <a:pt x="330" y="32"/>
                  </a:cubicBezTo>
                  <a:cubicBezTo>
                    <a:pt x="330" y="26"/>
                    <a:pt x="330" y="26"/>
                    <a:pt x="330" y="26"/>
                  </a:cubicBezTo>
                  <a:cubicBezTo>
                    <a:pt x="330" y="26"/>
                    <a:pt x="330" y="0"/>
                    <a:pt x="302" y="0"/>
                  </a:cubicBezTo>
                  <a:cubicBezTo>
                    <a:pt x="175" y="0"/>
                    <a:pt x="175" y="0"/>
                    <a:pt x="175" y="0"/>
                  </a:cubicBezTo>
                  <a:lnTo>
                    <a:pt x="28" y="0"/>
                  </a:lnTo>
                  <a:close/>
                </a:path>
              </a:pathLst>
            </a:custGeom>
            <a:solidFill>
              <a:srgbClr val="FFFFFF">
                <a:lumMod val="85000"/>
              </a:srgbClr>
            </a:solidFill>
            <a:ln>
              <a:noFill/>
            </a:ln>
          </p:spPr>
          <p:txBody>
            <a:bodyPr vert="horz" wrap="square" lIns="91416" tIns="45708" rIns="91416" bIns="45708" numCol="1" anchor="t" anchorCtr="0" compatLnSpc="1">
              <a:prstTxWarp prst="textNoShape">
                <a:avLst/>
              </a:prstTxWarp>
            </a:bodyPr>
            <a:lstStyle/>
            <a:p>
              <a:pPr defTabSz="914126">
                <a:defRPr/>
              </a:pPr>
              <a:endParaRPr lang="en-US" sz="1799" kern="0">
                <a:solidFill>
                  <a:srgbClr val="505050"/>
                </a:solidFill>
              </a:endParaRPr>
            </a:p>
          </p:txBody>
        </p:sp>
        <p:sp>
          <p:nvSpPr>
            <p:cNvPr id="56" name="Freeform 7"/>
            <p:cNvSpPr>
              <a:spLocks/>
            </p:cNvSpPr>
            <p:nvPr/>
          </p:nvSpPr>
          <p:spPr bwMode="auto">
            <a:xfrm>
              <a:off x="13214598" y="3194253"/>
              <a:ext cx="817070" cy="143638"/>
            </a:xfrm>
            <a:custGeom>
              <a:avLst/>
              <a:gdLst>
                <a:gd name="T0" fmla="*/ 28 w 330"/>
                <a:gd name="T1" fmla="*/ 0 h 58"/>
                <a:gd name="T2" fmla="*/ 0 w 330"/>
                <a:gd name="T3" fmla="*/ 26 h 58"/>
                <a:gd name="T4" fmla="*/ 0 w 330"/>
                <a:gd name="T5" fmla="*/ 31 h 58"/>
                <a:gd name="T6" fmla="*/ 28 w 330"/>
                <a:gd name="T7" fmla="*/ 58 h 58"/>
                <a:gd name="T8" fmla="*/ 302 w 330"/>
                <a:gd name="T9" fmla="*/ 58 h 58"/>
                <a:gd name="T10" fmla="*/ 330 w 330"/>
                <a:gd name="T11" fmla="*/ 31 h 58"/>
                <a:gd name="T12" fmla="*/ 330 w 330"/>
                <a:gd name="T13" fmla="*/ 26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6"/>
                  </a:cubicBezTo>
                  <a:cubicBezTo>
                    <a:pt x="0" y="31"/>
                    <a:pt x="0" y="31"/>
                    <a:pt x="0" y="31"/>
                  </a:cubicBezTo>
                  <a:cubicBezTo>
                    <a:pt x="0" y="31"/>
                    <a:pt x="0" y="58"/>
                    <a:pt x="28" y="58"/>
                  </a:cubicBezTo>
                  <a:cubicBezTo>
                    <a:pt x="302" y="58"/>
                    <a:pt x="302" y="58"/>
                    <a:pt x="302" y="58"/>
                  </a:cubicBezTo>
                  <a:cubicBezTo>
                    <a:pt x="302" y="58"/>
                    <a:pt x="330" y="58"/>
                    <a:pt x="330" y="31"/>
                  </a:cubicBezTo>
                  <a:cubicBezTo>
                    <a:pt x="330" y="26"/>
                    <a:pt x="330" y="26"/>
                    <a:pt x="330" y="26"/>
                  </a:cubicBezTo>
                  <a:cubicBezTo>
                    <a:pt x="330" y="26"/>
                    <a:pt x="330" y="0"/>
                    <a:pt x="302" y="0"/>
                  </a:cubicBezTo>
                  <a:cubicBezTo>
                    <a:pt x="175" y="0"/>
                    <a:pt x="175" y="0"/>
                    <a:pt x="175" y="0"/>
                  </a:cubicBezTo>
                  <a:lnTo>
                    <a:pt x="28" y="0"/>
                  </a:lnTo>
                  <a:close/>
                </a:path>
              </a:pathLst>
            </a:custGeom>
            <a:solidFill>
              <a:srgbClr val="FFFFFF">
                <a:lumMod val="85000"/>
              </a:srgbClr>
            </a:solidFill>
            <a:ln>
              <a:noFill/>
            </a:ln>
          </p:spPr>
          <p:txBody>
            <a:bodyPr vert="horz" wrap="square" lIns="91416" tIns="45708" rIns="91416" bIns="45708" numCol="1" anchor="t" anchorCtr="0" compatLnSpc="1">
              <a:prstTxWarp prst="textNoShape">
                <a:avLst/>
              </a:prstTxWarp>
            </a:bodyPr>
            <a:lstStyle/>
            <a:p>
              <a:pPr defTabSz="914126">
                <a:defRPr/>
              </a:pPr>
              <a:endParaRPr lang="en-US" sz="1799" kern="0">
                <a:solidFill>
                  <a:srgbClr val="505050"/>
                </a:solidFill>
              </a:endParaRPr>
            </a:p>
          </p:txBody>
        </p:sp>
        <p:sp>
          <p:nvSpPr>
            <p:cNvPr id="57" name="Freeform 8"/>
            <p:cNvSpPr>
              <a:spLocks/>
            </p:cNvSpPr>
            <p:nvPr/>
          </p:nvSpPr>
          <p:spPr bwMode="auto">
            <a:xfrm>
              <a:off x="13214598" y="3446139"/>
              <a:ext cx="817070" cy="143638"/>
            </a:xfrm>
            <a:custGeom>
              <a:avLst/>
              <a:gdLst>
                <a:gd name="T0" fmla="*/ 28 w 330"/>
                <a:gd name="T1" fmla="*/ 0 h 58"/>
                <a:gd name="T2" fmla="*/ 0 w 330"/>
                <a:gd name="T3" fmla="*/ 27 h 58"/>
                <a:gd name="T4" fmla="*/ 0 w 330"/>
                <a:gd name="T5" fmla="*/ 32 h 58"/>
                <a:gd name="T6" fmla="*/ 28 w 330"/>
                <a:gd name="T7" fmla="*/ 58 h 58"/>
                <a:gd name="T8" fmla="*/ 302 w 330"/>
                <a:gd name="T9" fmla="*/ 58 h 58"/>
                <a:gd name="T10" fmla="*/ 330 w 330"/>
                <a:gd name="T11" fmla="*/ 32 h 58"/>
                <a:gd name="T12" fmla="*/ 330 w 330"/>
                <a:gd name="T13" fmla="*/ 27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7"/>
                  </a:cubicBezTo>
                  <a:cubicBezTo>
                    <a:pt x="0" y="32"/>
                    <a:pt x="0" y="32"/>
                    <a:pt x="0" y="32"/>
                  </a:cubicBezTo>
                  <a:cubicBezTo>
                    <a:pt x="0" y="32"/>
                    <a:pt x="0" y="58"/>
                    <a:pt x="28" y="58"/>
                  </a:cubicBezTo>
                  <a:cubicBezTo>
                    <a:pt x="302" y="58"/>
                    <a:pt x="302" y="58"/>
                    <a:pt x="302" y="58"/>
                  </a:cubicBezTo>
                  <a:cubicBezTo>
                    <a:pt x="302" y="58"/>
                    <a:pt x="330" y="58"/>
                    <a:pt x="330" y="32"/>
                  </a:cubicBezTo>
                  <a:cubicBezTo>
                    <a:pt x="330" y="27"/>
                    <a:pt x="330" y="27"/>
                    <a:pt x="330" y="27"/>
                  </a:cubicBezTo>
                  <a:cubicBezTo>
                    <a:pt x="330" y="27"/>
                    <a:pt x="330" y="0"/>
                    <a:pt x="302" y="0"/>
                  </a:cubicBezTo>
                  <a:cubicBezTo>
                    <a:pt x="175" y="0"/>
                    <a:pt x="175" y="0"/>
                    <a:pt x="175" y="0"/>
                  </a:cubicBezTo>
                  <a:lnTo>
                    <a:pt x="28" y="0"/>
                  </a:lnTo>
                  <a:close/>
                </a:path>
              </a:pathLst>
            </a:custGeom>
            <a:solidFill>
              <a:srgbClr val="FFFFFF">
                <a:lumMod val="85000"/>
              </a:srgbClr>
            </a:solidFill>
            <a:ln>
              <a:noFill/>
            </a:ln>
          </p:spPr>
          <p:txBody>
            <a:bodyPr vert="horz" wrap="square" lIns="91416" tIns="45708" rIns="91416" bIns="45708" numCol="1" anchor="t" anchorCtr="0" compatLnSpc="1">
              <a:prstTxWarp prst="textNoShape">
                <a:avLst/>
              </a:prstTxWarp>
            </a:bodyPr>
            <a:lstStyle/>
            <a:p>
              <a:pPr defTabSz="914126">
                <a:defRPr/>
              </a:pPr>
              <a:endParaRPr lang="en-US" sz="1799" kern="0">
                <a:solidFill>
                  <a:srgbClr val="505050"/>
                </a:solidFill>
              </a:endParaRPr>
            </a:p>
          </p:txBody>
        </p:sp>
        <p:sp>
          <p:nvSpPr>
            <p:cNvPr id="58" name="Freeform 9"/>
            <p:cNvSpPr>
              <a:spLocks/>
            </p:cNvSpPr>
            <p:nvPr/>
          </p:nvSpPr>
          <p:spPr bwMode="auto">
            <a:xfrm>
              <a:off x="13214598" y="3700107"/>
              <a:ext cx="817070" cy="143638"/>
            </a:xfrm>
            <a:custGeom>
              <a:avLst/>
              <a:gdLst>
                <a:gd name="T0" fmla="*/ 28 w 330"/>
                <a:gd name="T1" fmla="*/ 0 h 58"/>
                <a:gd name="T2" fmla="*/ 0 w 330"/>
                <a:gd name="T3" fmla="*/ 26 h 58"/>
                <a:gd name="T4" fmla="*/ 0 w 330"/>
                <a:gd name="T5" fmla="*/ 32 h 58"/>
                <a:gd name="T6" fmla="*/ 28 w 330"/>
                <a:gd name="T7" fmla="*/ 58 h 58"/>
                <a:gd name="T8" fmla="*/ 302 w 330"/>
                <a:gd name="T9" fmla="*/ 58 h 58"/>
                <a:gd name="T10" fmla="*/ 330 w 330"/>
                <a:gd name="T11" fmla="*/ 32 h 58"/>
                <a:gd name="T12" fmla="*/ 330 w 330"/>
                <a:gd name="T13" fmla="*/ 26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6"/>
                  </a:cubicBezTo>
                  <a:cubicBezTo>
                    <a:pt x="0" y="32"/>
                    <a:pt x="0" y="32"/>
                    <a:pt x="0" y="32"/>
                  </a:cubicBezTo>
                  <a:cubicBezTo>
                    <a:pt x="0" y="32"/>
                    <a:pt x="0" y="58"/>
                    <a:pt x="28" y="58"/>
                  </a:cubicBezTo>
                  <a:cubicBezTo>
                    <a:pt x="302" y="58"/>
                    <a:pt x="302" y="58"/>
                    <a:pt x="302" y="58"/>
                  </a:cubicBezTo>
                  <a:cubicBezTo>
                    <a:pt x="302" y="58"/>
                    <a:pt x="330" y="58"/>
                    <a:pt x="330" y="32"/>
                  </a:cubicBezTo>
                  <a:cubicBezTo>
                    <a:pt x="330" y="26"/>
                    <a:pt x="330" y="26"/>
                    <a:pt x="330" y="26"/>
                  </a:cubicBezTo>
                  <a:cubicBezTo>
                    <a:pt x="330" y="26"/>
                    <a:pt x="330" y="0"/>
                    <a:pt x="302" y="0"/>
                  </a:cubicBezTo>
                  <a:cubicBezTo>
                    <a:pt x="175" y="0"/>
                    <a:pt x="175" y="0"/>
                    <a:pt x="175" y="0"/>
                  </a:cubicBezTo>
                  <a:lnTo>
                    <a:pt x="28" y="0"/>
                  </a:lnTo>
                  <a:close/>
                </a:path>
              </a:pathLst>
            </a:custGeom>
            <a:solidFill>
              <a:srgbClr val="FFFFFF">
                <a:lumMod val="85000"/>
              </a:srgbClr>
            </a:solidFill>
            <a:ln>
              <a:noFill/>
            </a:ln>
          </p:spPr>
          <p:txBody>
            <a:bodyPr vert="horz" wrap="square" lIns="91416" tIns="45708" rIns="91416" bIns="45708" numCol="1" anchor="t" anchorCtr="0" compatLnSpc="1">
              <a:prstTxWarp prst="textNoShape">
                <a:avLst/>
              </a:prstTxWarp>
            </a:bodyPr>
            <a:lstStyle/>
            <a:p>
              <a:pPr defTabSz="914126">
                <a:defRPr/>
              </a:pPr>
              <a:endParaRPr lang="en-US" sz="1799" kern="0">
                <a:solidFill>
                  <a:srgbClr val="505050"/>
                </a:solidFill>
              </a:endParaRPr>
            </a:p>
          </p:txBody>
        </p:sp>
        <p:sp>
          <p:nvSpPr>
            <p:cNvPr id="59" name="Oval 14"/>
            <p:cNvSpPr>
              <a:spLocks noChangeArrowheads="1"/>
            </p:cNvSpPr>
            <p:nvPr/>
          </p:nvSpPr>
          <p:spPr bwMode="auto">
            <a:xfrm>
              <a:off x="13875539" y="2970470"/>
              <a:ext cx="79105" cy="79105"/>
            </a:xfrm>
            <a:prstGeom prst="ellipse">
              <a:avLst/>
            </a:prstGeom>
            <a:solidFill>
              <a:srgbClr val="00BCF2"/>
            </a:solidFill>
            <a:ln>
              <a:noFill/>
            </a:ln>
          </p:spPr>
          <p:txBody>
            <a:bodyPr vert="horz" wrap="square" lIns="91416" tIns="45708" rIns="91416" bIns="45708" numCol="1" anchor="t" anchorCtr="0" compatLnSpc="1">
              <a:prstTxWarp prst="textNoShape">
                <a:avLst/>
              </a:prstTxWarp>
            </a:bodyPr>
            <a:lstStyle/>
            <a:p>
              <a:pPr defTabSz="914126">
                <a:defRPr/>
              </a:pPr>
              <a:endParaRPr lang="en-US" sz="1799" kern="0">
                <a:solidFill>
                  <a:srgbClr val="505050"/>
                </a:solidFill>
              </a:endParaRPr>
            </a:p>
          </p:txBody>
        </p:sp>
        <p:sp>
          <p:nvSpPr>
            <p:cNvPr id="60" name="Oval 15"/>
            <p:cNvSpPr>
              <a:spLocks noChangeArrowheads="1"/>
            </p:cNvSpPr>
            <p:nvPr/>
          </p:nvSpPr>
          <p:spPr bwMode="auto">
            <a:xfrm>
              <a:off x="13875539" y="3224438"/>
              <a:ext cx="79105" cy="79105"/>
            </a:xfrm>
            <a:prstGeom prst="ellipse">
              <a:avLst/>
            </a:prstGeom>
            <a:solidFill>
              <a:srgbClr val="00BCF2"/>
            </a:solidFill>
            <a:ln>
              <a:noFill/>
            </a:ln>
          </p:spPr>
          <p:txBody>
            <a:bodyPr vert="horz" wrap="square" lIns="91416" tIns="45708" rIns="91416" bIns="45708" numCol="1" anchor="t" anchorCtr="0" compatLnSpc="1">
              <a:prstTxWarp prst="textNoShape">
                <a:avLst/>
              </a:prstTxWarp>
            </a:bodyPr>
            <a:lstStyle/>
            <a:p>
              <a:pPr defTabSz="914126">
                <a:defRPr/>
              </a:pPr>
              <a:endParaRPr lang="en-US" sz="1799" kern="0">
                <a:solidFill>
                  <a:srgbClr val="505050"/>
                </a:solidFill>
              </a:endParaRPr>
            </a:p>
          </p:txBody>
        </p:sp>
        <p:sp>
          <p:nvSpPr>
            <p:cNvPr id="61" name="Oval 16"/>
            <p:cNvSpPr>
              <a:spLocks noChangeArrowheads="1"/>
            </p:cNvSpPr>
            <p:nvPr/>
          </p:nvSpPr>
          <p:spPr bwMode="auto">
            <a:xfrm>
              <a:off x="13875539" y="3478406"/>
              <a:ext cx="79105" cy="79105"/>
            </a:xfrm>
            <a:prstGeom prst="ellipse">
              <a:avLst/>
            </a:prstGeom>
            <a:solidFill>
              <a:srgbClr val="00BCF2"/>
            </a:solidFill>
            <a:ln>
              <a:noFill/>
            </a:ln>
          </p:spPr>
          <p:txBody>
            <a:bodyPr vert="horz" wrap="square" lIns="91416" tIns="45708" rIns="91416" bIns="45708" numCol="1" anchor="t" anchorCtr="0" compatLnSpc="1">
              <a:prstTxWarp prst="textNoShape">
                <a:avLst/>
              </a:prstTxWarp>
            </a:bodyPr>
            <a:lstStyle/>
            <a:p>
              <a:pPr defTabSz="914126">
                <a:defRPr/>
              </a:pPr>
              <a:endParaRPr lang="en-US" sz="1799" kern="0">
                <a:solidFill>
                  <a:srgbClr val="505050"/>
                </a:solidFill>
              </a:endParaRPr>
            </a:p>
          </p:txBody>
        </p:sp>
        <p:sp>
          <p:nvSpPr>
            <p:cNvPr id="62" name="Oval 17"/>
            <p:cNvSpPr>
              <a:spLocks noChangeArrowheads="1"/>
            </p:cNvSpPr>
            <p:nvPr/>
          </p:nvSpPr>
          <p:spPr bwMode="auto">
            <a:xfrm>
              <a:off x="13875539" y="3732374"/>
              <a:ext cx="79105" cy="79105"/>
            </a:xfrm>
            <a:prstGeom prst="ellipse">
              <a:avLst/>
            </a:prstGeom>
            <a:solidFill>
              <a:srgbClr val="00BCF2"/>
            </a:solidFill>
            <a:ln>
              <a:noFill/>
            </a:ln>
          </p:spPr>
          <p:txBody>
            <a:bodyPr vert="horz" wrap="square" lIns="91416" tIns="45708" rIns="91416" bIns="45708" numCol="1" anchor="t" anchorCtr="0" compatLnSpc="1">
              <a:prstTxWarp prst="textNoShape">
                <a:avLst/>
              </a:prstTxWarp>
            </a:bodyPr>
            <a:lstStyle/>
            <a:p>
              <a:pPr defTabSz="914126">
                <a:defRPr/>
              </a:pPr>
              <a:endParaRPr lang="en-US" sz="1799" kern="0">
                <a:solidFill>
                  <a:srgbClr val="505050"/>
                </a:solidFill>
              </a:endParaRPr>
            </a:p>
          </p:txBody>
        </p:sp>
      </p:grpSp>
      <p:grpSp>
        <p:nvGrpSpPr>
          <p:cNvPr id="63" name="Group 62"/>
          <p:cNvGrpSpPr/>
          <p:nvPr/>
        </p:nvGrpSpPr>
        <p:grpSpPr>
          <a:xfrm>
            <a:off x="2471930" y="5876834"/>
            <a:ext cx="174727" cy="338661"/>
            <a:chOff x="8003343" y="6072433"/>
            <a:chExt cx="145517" cy="282045"/>
          </a:xfrm>
        </p:grpSpPr>
        <p:sp>
          <p:nvSpPr>
            <p:cNvPr id="64" name="Freeform 14"/>
            <p:cNvSpPr>
              <a:spLocks/>
            </p:cNvSpPr>
            <p:nvPr/>
          </p:nvSpPr>
          <p:spPr bwMode="auto">
            <a:xfrm>
              <a:off x="8061978" y="6244485"/>
              <a:ext cx="29959" cy="109993"/>
            </a:xfrm>
            <a:custGeom>
              <a:avLst/>
              <a:gdLst>
                <a:gd name="T0" fmla="*/ 70 w 70"/>
                <a:gd name="T1" fmla="*/ 257 h 257"/>
                <a:gd name="T2" fmla="*/ 70 w 70"/>
                <a:gd name="T3" fmla="*/ 257 h 257"/>
                <a:gd name="T4" fmla="*/ 0 w 70"/>
                <a:gd name="T5" fmla="*/ 257 h 257"/>
                <a:gd name="T6" fmla="*/ 0 w 70"/>
                <a:gd name="T7" fmla="*/ 0 h 257"/>
                <a:gd name="T8" fmla="*/ 70 w 70"/>
                <a:gd name="T9" fmla="*/ 0 h 257"/>
                <a:gd name="T10" fmla="*/ 70 w 70"/>
                <a:gd name="T11" fmla="*/ 257 h 257"/>
                <a:gd name="T12" fmla="*/ 70 w 70"/>
                <a:gd name="T13" fmla="*/ 257 h 257"/>
                <a:gd name="T14" fmla="*/ 70 w 70"/>
                <a:gd name="T15" fmla="*/ 257 h 2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0" h="257">
                  <a:moveTo>
                    <a:pt x="70" y="257"/>
                  </a:moveTo>
                  <a:lnTo>
                    <a:pt x="70" y="257"/>
                  </a:lnTo>
                  <a:lnTo>
                    <a:pt x="0" y="257"/>
                  </a:lnTo>
                  <a:lnTo>
                    <a:pt x="0" y="0"/>
                  </a:lnTo>
                  <a:lnTo>
                    <a:pt x="70" y="0"/>
                  </a:lnTo>
                  <a:lnTo>
                    <a:pt x="70" y="257"/>
                  </a:lnTo>
                  <a:lnTo>
                    <a:pt x="70" y="257"/>
                  </a:lnTo>
                  <a:lnTo>
                    <a:pt x="70" y="257"/>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09" rIns="89619" bIns="44809" numCol="1" anchor="t" anchorCtr="0" compatLnSpc="1">
              <a:prstTxWarp prst="textNoShape">
                <a:avLst/>
              </a:prstTxWarp>
            </a:bodyPr>
            <a:lstStyle/>
            <a:p>
              <a:pPr defTabSz="913675">
                <a:defRPr/>
              </a:pPr>
              <a:endParaRPr lang="en-US" sz="1799" kern="0">
                <a:solidFill>
                  <a:srgbClr val="000000"/>
                </a:solidFill>
              </a:endParaRPr>
            </a:p>
          </p:txBody>
        </p:sp>
        <p:sp>
          <p:nvSpPr>
            <p:cNvPr id="65" name="Freeform 15"/>
            <p:cNvSpPr>
              <a:spLocks/>
            </p:cNvSpPr>
            <p:nvPr/>
          </p:nvSpPr>
          <p:spPr bwMode="auto">
            <a:xfrm>
              <a:off x="8003343" y="6147759"/>
              <a:ext cx="145517" cy="146373"/>
            </a:xfrm>
            <a:custGeom>
              <a:avLst/>
              <a:gdLst>
                <a:gd name="T0" fmla="*/ 97 w 97"/>
                <a:gd name="T1" fmla="*/ 48 h 97"/>
                <a:gd name="T2" fmla="*/ 97 w 97"/>
                <a:gd name="T3" fmla="*/ 48 h 97"/>
                <a:gd name="T4" fmla="*/ 48 w 97"/>
                <a:gd name="T5" fmla="*/ 97 h 97"/>
                <a:gd name="T6" fmla="*/ 0 w 97"/>
                <a:gd name="T7" fmla="*/ 48 h 97"/>
                <a:gd name="T8" fmla="*/ 48 w 97"/>
                <a:gd name="T9" fmla="*/ 0 h 97"/>
                <a:gd name="T10" fmla="*/ 97 w 97"/>
                <a:gd name="T11" fmla="*/ 48 h 97"/>
              </a:gdLst>
              <a:ahLst/>
              <a:cxnLst>
                <a:cxn ang="0">
                  <a:pos x="T0" y="T1"/>
                </a:cxn>
                <a:cxn ang="0">
                  <a:pos x="T2" y="T3"/>
                </a:cxn>
                <a:cxn ang="0">
                  <a:pos x="T4" y="T5"/>
                </a:cxn>
                <a:cxn ang="0">
                  <a:pos x="T6" y="T7"/>
                </a:cxn>
                <a:cxn ang="0">
                  <a:pos x="T8" y="T9"/>
                </a:cxn>
                <a:cxn ang="0">
                  <a:pos x="T10" y="T11"/>
                </a:cxn>
              </a:cxnLst>
              <a:rect l="0" t="0" r="r" b="b"/>
              <a:pathLst>
                <a:path w="97" h="97">
                  <a:moveTo>
                    <a:pt x="97" y="48"/>
                  </a:moveTo>
                  <a:cubicBezTo>
                    <a:pt x="97" y="48"/>
                    <a:pt x="97" y="48"/>
                    <a:pt x="97" y="48"/>
                  </a:cubicBezTo>
                  <a:cubicBezTo>
                    <a:pt x="97" y="75"/>
                    <a:pt x="75" y="97"/>
                    <a:pt x="48" y="97"/>
                  </a:cubicBezTo>
                  <a:cubicBezTo>
                    <a:pt x="22" y="97"/>
                    <a:pt x="0" y="75"/>
                    <a:pt x="0" y="48"/>
                  </a:cubicBezTo>
                  <a:cubicBezTo>
                    <a:pt x="0" y="22"/>
                    <a:pt x="22" y="0"/>
                    <a:pt x="48" y="0"/>
                  </a:cubicBezTo>
                  <a:cubicBezTo>
                    <a:pt x="75" y="0"/>
                    <a:pt x="97" y="22"/>
                    <a:pt x="97" y="48"/>
                  </a:cubicBezTo>
                  <a:close/>
                </a:path>
              </a:pathLst>
            </a:custGeom>
            <a:solidFill>
              <a:srgbClr val="79A500"/>
            </a:solidFill>
            <a:ln>
              <a:noFill/>
            </a:ln>
            <a:extLst/>
          </p:spPr>
          <p:txBody>
            <a:bodyPr vert="horz" wrap="square" lIns="89619" tIns="44809" rIns="89619" bIns="44809" numCol="1" anchor="t" anchorCtr="0" compatLnSpc="1">
              <a:prstTxWarp prst="textNoShape">
                <a:avLst/>
              </a:prstTxWarp>
            </a:bodyPr>
            <a:lstStyle/>
            <a:p>
              <a:pPr defTabSz="913675">
                <a:defRPr/>
              </a:pPr>
              <a:endParaRPr lang="en-US" sz="1799" kern="0">
                <a:solidFill>
                  <a:srgbClr val="000000"/>
                </a:solidFill>
              </a:endParaRPr>
            </a:p>
          </p:txBody>
        </p:sp>
        <p:sp>
          <p:nvSpPr>
            <p:cNvPr id="66" name="Freeform 16"/>
            <p:cNvSpPr>
              <a:spLocks/>
            </p:cNvSpPr>
            <p:nvPr/>
          </p:nvSpPr>
          <p:spPr bwMode="auto">
            <a:xfrm>
              <a:off x="8022603" y="6072433"/>
              <a:ext cx="106570" cy="106997"/>
            </a:xfrm>
            <a:custGeom>
              <a:avLst/>
              <a:gdLst>
                <a:gd name="T0" fmla="*/ 71 w 71"/>
                <a:gd name="T1" fmla="*/ 35 h 71"/>
                <a:gd name="T2" fmla="*/ 71 w 71"/>
                <a:gd name="T3" fmla="*/ 35 h 71"/>
                <a:gd name="T4" fmla="*/ 35 w 71"/>
                <a:gd name="T5" fmla="*/ 71 h 71"/>
                <a:gd name="T6" fmla="*/ 0 w 71"/>
                <a:gd name="T7" fmla="*/ 35 h 71"/>
                <a:gd name="T8" fmla="*/ 35 w 71"/>
                <a:gd name="T9" fmla="*/ 0 h 71"/>
                <a:gd name="T10" fmla="*/ 71 w 71"/>
                <a:gd name="T11" fmla="*/ 35 h 71"/>
              </a:gdLst>
              <a:ahLst/>
              <a:cxnLst>
                <a:cxn ang="0">
                  <a:pos x="T0" y="T1"/>
                </a:cxn>
                <a:cxn ang="0">
                  <a:pos x="T2" y="T3"/>
                </a:cxn>
                <a:cxn ang="0">
                  <a:pos x="T4" y="T5"/>
                </a:cxn>
                <a:cxn ang="0">
                  <a:pos x="T6" y="T7"/>
                </a:cxn>
                <a:cxn ang="0">
                  <a:pos x="T8" y="T9"/>
                </a:cxn>
                <a:cxn ang="0">
                  <a:pos x="T10" y="T11"/>
                </a:cxn>
              </a:cxnLst>
              <a:rect l="0" t="0" r="r" b="b"/>
              <a:pathLst>
                <a:path w="71" h="71">
                  <a:moveTo>
                    <a:pt x="71" y="35"/>
                  </a:moveTo>
                  <a:cubicBezTo>
                    <a:pt x="71" y="35"/>
                    <a:pt x="71" y="35"/>
                    <a:pt x="71" y="35"/>
                  </a:cubicBezTo>
                  <a:cubicBezTo>
                    <a:pt x="71" y="55"/>
                    <a:pt x="55" y="71"/>
                    <a:pt x="35" y="71"/>
                  </a:cubicBezTo>
                  <a:cubicBezTo>
                    <a:pt x="16" y="71"/>
                    <a:pt x="0" y="55"/>
                    <a:pt x="0" y="35"/>
                  </a:cubicBezTo>
                  <a:cubicBezTo>
                    <a:pt x="0" y="16"/>
                    <a:pt x="16" y="0"/>
                    <a:pt x="35" y="0"/>
                  </a:cubicBezTo>
                  <a:cubicBezTo>
                    <a:pt x="55" y="0"/>
                    <a:pt x="71" y="16"/>
                    <a:pt x="71" y="35"/>
                  </a:cubicBezTo>
                  <a:close/>
                </a:path>
              </a:pathLst>
            </a:custGeom>
            <a:solidFill>
              <a:srgbClr val="79A500"/>
            </a:solidFill>
            <a:ln>
              <a:noFill/>
            </a:ln>
            <a:extLst/>
          </p:spPr>
          <p:txBody>
            <a:bodyPr vert="horz" wrap="square" lIns="89619" tIns="44809" rIns="89619" bIns="44809" numCol="1" anchor="t" anchorCtr="0" compatLnSpc="1">
              <a:prstTxWarp prst="textNoShape">
                <a:avLst/>
              </a:prstTxWarp>
            </a:bodyPr>
            <a:lstStyle/>
            <a:p>
              <a:pPr defTabSz="913675">
                <a:defRPr/>
              </a:pPr>
              <a:endParaRPr lang="en-US" sz="1799" kern="0">
                <a:solidFill>
                  <a:srgbClr val="000000"/>
                </a:solidFill>
              </a:endParaRPr>
            </a:p>
          </p:txBody>
        </p:sp>
      </p:grpSp>
      <p:grpSp>
        <p:nvGrpSpPr>
          <p:cNvPr id="67" name="Group 66"/>
          <p:cNvGrpSpPr/>
          <p:nvPr/>
        </p:nvGrpSpPr>
        <p:grpSpPr>
          <a:xfrm>
            <a:off x="630793" y="6208464"/>
            <a:ext cx="174727" cy="338661"/>
            <a:chOff x="8003343" y="6072433"/>
            <a:chExt cx="145517" cy="282045"/>
          </a:xfrm>
        </p:grpSpPr>
        <p:sp>
          <p:nvSpPr>
            <p:cNvPr id="68" name="Freeform 14"/>
            <p:cNvSpPr>
              <a:spLocks/>
            </p:cNvSpPr>
            <p:nvPr/>
          </p:nvSpPr>
          <p:spPr bwMode="auto">
            <a:xfrm>
              <a:off x="8061978" y="6244485"/>
              <a:ext cx="29959" cy="109993"/>
            </a:xfrm>
            <a:custGeom>
              <a:avLst/>
              <a:gdLst>
                <a:gd name="T0" fmla="*/ 70 w 70"/>
                <a:gd name="T1" fmla="*/ 257 h 257"/>
                <a:gd name="T2" fmla="*/ 70 w 70"/>
                <a:gd name="T3" fmla="*/ 257 h 257"/>
                <a:gd name="T4" fmla="*/ 0 w 70"/>
                <a:gd name="T5" fmla="*/ 257 h 257"/>
                <a:gd name="T6" fmla="*/ 0 w 70"/>
                <a:gd name="T7" fmla="*/ 0 h 257"/>
                <a:gd name="T8" fmla="*/ 70 w 70"/>
                <a:gd name="T9" fmla="*/ 0 h 257"/>
                <a:gd name="T10" fmla="*/ 70 w 70"/>
                <a:gd name="T11" fmla="*/ 257 h 257"/>
                <a:gd name="T12" fmla="*/ 70 w 70"/>
                <a:gd name="T13" fmla="*/ 257 h 257"/>
                <a:gd name="T14" fmla="*/ 70 w 70"/>
                <a:gd name="T15" fmla="*/ 257 h 2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0" h="257">
                  <a:moveTo>
                    <a:pt x="70" y="257"/>
                  </a:moveTo>
                  <a:lnTo>
                    <a:pt x="70" y="257"/>
                  </a:lnTo>
                  <a:lnTo>
                    <a:pt x="0" y="257"/>
                  </a:lnTo>
                  <a:lnTo>
                    <a:pt x="0" y="0"/>
                  </a:lnTo>
                  <a:lnTo>
                    <a:pt x="70" y="0"/>
                  </a:lnTo>
                  <a:lnTo>
                    <a:pt x="70" y="257"/>
                  </a:lnTo>
                  <a:lnTo>
                    <a:pt x="70" y="257"/>
                  </a:lnTo>
                  <a:lnTo>
                    <a:pt x="70" y="257"/>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09" rIns="89619" bIns="44809" numCol="1" anchor="t" anchorCtr="0" compatLnSpc="1">
              <a:prstTxWarp prst="textNoShape">
                <a:avLst/>
              </a:prstTxWarp>
            </a:bodyPr>
            <a:lstStyle/>
            <a:p>
              <a:pPr defTabSz="913675">
                <a:defRPr/>
              </a:pPr>
              <a:endParaRPr lang="en-US" sz="1799" kern="0">
                <a:solidFill>
                  <a:srgbClr val="000000"/>
                </a:solidFill>
              </a:endParaRPr>
            </a:p>
          </p:txBody>
        </p:sp>
        <p:sp>
          <p:nvSpPr>
            <p:cNvPr id="69" name="Freeform 15"/>
            <p:cNvSpPr>
              <a:spLocks/>
            </p:cNvSpPr>
            <p:nvPr/>
          </p:nvSpPr>
          <p:spPr bwMode="auto">
            <a:xfrm>
              <a:off x="8003343" y="6147759"/>
              <a:ext cx="145517" cy="146373"/>
            </a:xfrm>
            <a:custGeom>
              <a:avLst/>
              <a:gdLst>
                <a:gd name="T0" fmla="*/ 97 w 97"/>
                <a:gd name="T1" fmla="*/ 48 h 97"/>
                <a:gd name="T2" fmla="*/ 97 w 97"/>
                <a:gd name="T3" fmla="*/ 48 h 97"/>
                <a:gd name="T4" fmla="*/ 48 w 97"/>
                <a:gd name="T5" fmla="*/ 97 h 97"/>
                <a:gd name="T6" fmla="*/ 0 w 97"/>
                <a:gd name="T7" fmla="*/ 48 h 97"/>
                <a:gd name="T8" fmla="*/ 48 w 97"/>
                <a:gd name="T9" fmla="*/ 0 h 97"/>
                <a:gd name="T10" fmla="*/ 97 w 97"/>
                <a:gd name="T11" fmla="*/ 48 h 97"/>
              </a:gdLst>
              <a:ahLst/>
              <a:cxnLst>
                <a:cxn ang="0">
                  <a:pos x="T0" y="T1"/>
                </a:cxn>
                <a:cxn ang="0">
                  <a:pos x="T2" y="T3"/>
                </a:cxn>
                <a:cxn ang="0">
                  <a:pos x="T4" y="T5"/>
                </a:cxn>
                <a:cxn ang="0">
                  <a:pos x="T6" y="T7"/>
                </a:cxn>
                <a:cxn ang="0">
                  <a:pos x="T8" y="T9"/>
                </a:cxn>
                <a:cxn ang="0">
                  <a:pos x="T10" y="T11"/>
                </a:cxn>
              </a:cxnLst>
              <a:rect l="0" t="0" r="r" b="b"/>
              <a:pathLst>
                <a:path w="97" h="97">
                  <a:moveTo>
                    <a:pt x="97" y="48"/>
                  </a:moveTo>
                  <a:cubicBezTo>
                    <a:pt x="97" y="48"/>
                    <a:pt x="97" y="48"/>
                    <a:pt x="97" y="48"/>
                  </a:cubicBezTo>
                  <a:cubicBezTo>
                    <a:pt x="97" y="75"/>
                    <a:pt x="75" y="97"/>
                    <a:pt x="48" y="97"/>
                  </a:cubicBezTo>
                  <a:cubicBezTo>
                    <a:pt x="22" y="97"/>
                    <a:pt x="0" y="75"/>
                    <a:pt x="0" y="48"/>
                  </a:cubicBezTo>
                  <a:cubicBezTo>
                    <a:pt x="0" y="22"/>
                    <a:pt x="22" y="0"/>
                    <a:pt x="48" y="0"/>
                  </a:cubicBezTo>
                  <a:cubicBezTo>
                    <a:pt x="75" y="0"/>
                    <a:pt x="97" y="22"/>
                    <a:pt x="97" y="48"/>
                  </a:cubicBezTo>
                  <a:close/>
                </a:path>
              </a:pathLst>
            </a:custGeom>
            <a:solidFill>
              <a:srgbClr val="79A500"/>
            </a:solidFill>
            <a:ln>
              <a:noFill/>
            </a:ln>
            <a:extLst/>
          </p:spPr>
          <p:txBody>
            <a:bodyPr vert="horz" wrap="square" lIns="89619" tIns="44809" rIns="89619" bIns="44809" numCol="1" anchor="t" anchorCtr="0" compatLnSpc="1">
              <a:prstTxWarp prst="textNoShape">
                <a:avLst/>
              </a:prstTxWarp>
            </a:bodyPr>
            <a:lstStyle/>
            <a:p>
              <a:pPr defTabSz="913675">
                <a:defRPr/>
              </a:pPr>
              <a:endParaRPr lang="en-US" sz="1799" kern="0">
                <a:solidFill>
                  <a:srgbClr val="000000"/>
                </a:solidFill>
              </a:endParaRPr>
            </a:p>
          </p:txBody>
        </p:sp>
        <p:sp>
          <p:nvSpPr>
            <p:cNvPr id="70" name="Freeform 16"/>
            <p:cNvSpPr>
              <a:spLocks/>
            </p:cNvSpPr>
            <p:nvPr/>
          </p:nvSpPr>
          <p:spPr bwMode="auto">
            <a:xfrm>
              <a:off x="8022603" y="6072433"/>
              <a:ext cx="106570" cy="106997"/>
            </a:xfrm>
            <a:custGeom>
              <a:avLst/>
              <a:gdLst>
                <a:gd name="T0" fmla="*/ 71 w 71"/>
                <a:gd name="T1" fmla="*/ 35 h 71"/>
                <a:gd name="T2" fmla="*/ 71 w 71"/>
                <a:gd name="T3" fmla="*/ 35 h 71"/>
                <a:gd name="T4" fmla="*/ 35 w 71"/>
                <a:gd name="T5" fmla="*/ 71 h 71"/>
                <a:gd name="T6" fmla="*/ 0 w 71"/>
                <a:gd name="T7" fmla="*/ 35 h 71"/>
                <a:gd name="T8" fmla="*/ 35 w 71"/>
                <a:gd name="T9" fmla="*/ 0 h 71"/>
                <a:gd name="T10" fmla="*/ 71 w 71"/>
                <a:gd name="T11" fmla="*/ 35 h 71"/>
              </a:gdLst>
              <a:ahLst/>
              <a:cxnLst>
                <a:cxn ang="0">
                  <a:pos x="T0" y="T1"/>
                </a:cxn>
                <a:cxn ang="0">
                  <a:pos x="T2" y="T3"/>
                </a:cxn>
                <a:cxn ang="0">
                  <a:pos x="T4" y="T5"/>
                </a:cxn>
                <a:cxn ang="0">
                  <a:pos x="T6" y="T7"/>
                </a:cxn>
                <a:cxn ang="0">
                  <a:pos x="T8" y="T9"/>
                </a:cxn>
                <a:cxn ang="0">
                  <a:pos x="T10" y="T11"/>
                </a:cxn>
              </a:cxnLst>
              <a:rect l="0" t="0" r="r" b="b"/>
              <a:pathLst>
                <a:path w="71" h="71">
                  <a:moveTo>
                    <a:pt x="71" y="35"/>
                  </a:moveTo>
                  <a:cubicBezTo>
                    <a:pt x="71" y="35"/>
                    <a:pt x="71" y="35"/>
                    <a:pt x="71" y="35"/>
                  </a:cubicBezTo>
                  <a:cubicBezTo>
                    <a:pt x="71" y="55"/>
                    <a:pt x="55" y="71"/>
                    <a:pt x="35" y="71"/>
                  </a:cubicBezTo>
                  <a:cubicBezTo>
                    <a:pt x="16" y="71"/>
                    <a:pt x="0" y="55"/>
                    <a:pt x="0" y="35"/>
                  </a:cubicBezTo>
                  <a:cubicBezTo>
                    <a:pt x="0" y="16"/>
                    <a:pt x="16" y="0"/>
                    <a:pt x="35" y="0"/>
                  </a:cubicBezTo>
                  <a:cubicBezTo>
                    <a:pt x="55" y="0"/>
                    <a:pt x="71" y="16"/>
                    <a:pt x="71" y="35"/>
                  </a:cubicBezTo>
                  <a:close/>
                </a:path>
              </a:pathLst>
            </a:custGeom>
            <a:solidFill>
              <a:srgbClr val="79A500"/>
            </a:solidFill>
            <a:ln>
              <a:noFill/>
            </a:ln>
            <a:extLst/>
          </p:spPr>
          <p:txBody>
            <a:bodyPr vert="horz" wrap="square" lIns="89619" tIns="44809" rIns="89619" bIns="44809" numCol="1" anchor="t" anchorCtr="0" compatLnSpc="1">
              <a:prstTxWarp prst="textNoShape">
                <a:avLst/>
              </a:prstTxWarp>
            </a:bodyPr>
            <a:lstStyle/>
            <a:p>
              <a:pPr defTabSz="913675">
                <a:defRPr/>
              </a:pPr>
              <a:endParaRPr lang="en-US" sz="1799" kern="0">
                <a:solidFill>
                  <a:srgbClr val="000000"/>
                </a:solidFill>
              </a:endParaRPr>
            </a:p>
          </p:txBody>
        </p:sp>
      </p:grpSp>
      <p:grpSp>
        <p:nvGrpSpPr>
          <p:cNvPr id="71" name="Group 70"/>
          <p:cNvGrpSpPr/>
          <p:nvPr/>
        </p:nvGrpSpPr>
        <p:grpSpPr>
          <a:xfrm>
            <a:off x="6314289" y="6136859"/>
            <a:ext cx="210263" cy="407540"/>
            <a:chOff x="8003343" y="6072433"/>
            <a:chExt cx="145517" cy="282045"/>
          </a:xfrm>
        </p:grpSpPr>
        <p:sp>
          <p:nvSpPr>
            <p:cNvPr id="72" name="Freeform 14"/>
            <p:cNvSpPr>
              <a:spLocks/>
            </p:cNvSpPr>
            <p:nvPr/>
          </p:nvSpPr>
          <p:spPr bwMode="auto">
            <a:xfrm>
              <a:off x="8061978" y="6244485"/>
              <a:ext cx="29959" cy="109993"/>
            </a:xfrm>
            <a:custGeom>
              <a:avLst/>
              <a:gdLst>
                <a:gd name="T0" fmla="*/ 70 w 70"/>
                <a:gd name="T1" fmla="*/ 257 h 257"/>
                <a:gd name="T2" fmla="*/ 70 w 70"/>
                <a:gd name="T3" fmla="*/ 257 h 257"/>
                <a:gd name="T4" fmla="*/ 0 w 70"/>
                <a:gd name="T5" fmla="*/ 257 h 257"/>
                <a:gd name="T6" fmla="*/ 0 w 70"/>
                <a:gd name="T7" fmla="*/ 0 h 257"/>
                <a:gd name="T8" fmla="*/ 70 w 70"/>
                <a:gd name="T9" fmla="*/ 0 h 257"/>
                <a:gd name="T10" fmla="*/ 70 w 70"/>
                <a:gd name="T11" fmla="*/ 257 h 257"/>
                <a:gd name="T12" fmla="*/ 70 w 70"/>
                <a:gd name="T13" fmla="*/ 257 h 257"/>
                <a:gd name="T14" fmla="*/ 70 w 70"/>
                <a:gd name="T15" fmla="*/ 257 h 2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0" h="257">
                  <a:moveTo>
                    <a:pt x="70" y="257"/>
                  </a:moveTo>
                  <a:lnTo>
                    <a:pt x="70" y="257"/>
                  </a:lnTo>
                  <a:lnTo>
                    <a:pt x="0" y="257"/>
                  </a:lnTo>
                  <a:lnTo>
                    <a:pt x="0" y="0"/>
                  </a:lnTo>
                  <a:lnTo>
                    <a:pt x="70" y="0"/>
                  </a:lnTo>
                  <a:lnTo>
                    <a:pt x="70" y="257"/>
                  </a:lnTo>
                  <a:lnTo>
                    <a:pt x="70" y="257"/>
                  </a:lnTo>
                  <a:lnTo>
                    <a:pt x="70" y="257"/>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09" rIns="89619" bIns="44809" numCol="1" anchor="t" anchorCtr="0" compatLnSpc="1">
              <a:prstTxWarp prst="textNoShape">
                <a:avLst/>
              </a:prstTxWarp>
            </a:bodyPr>
            <a:lstStyle/>
            <a:p>
              <a:pPr defTabSz="913675">
                <a:defRPr/>
              </a:pPr>
              <a:endParaRPr lang="en-US" sz="1799" kern="0">
                <a:solidFill>
                  <a:srgbClr val="000000"/>
                </a:solidFill>
              </a:endParaRPr>
            </a:p>
          </p:txBody>
        </p:sp>
        <p:sp>
          <p:nvSpPr>
            <p:cNvPr id="73" name="Freeform 15"/>
            <p:cNvSpPr>
              <a:spLocks/>
            </p:cNvSpPr>
            <p:nvPr/>
          </p:nvSpPr>
          <p:spPr bwMode="auto">
            <a:xfrm>
              <a:off x="8003343" y="6147759"/>
              <a:ext cx="145517" cy="146373"/>
            </a:xfrm>
            <a:custGeom>
              <a:avLst/>
              <a:gdLst>
                <a:gd name="T0" fmla="*/ 97 w 97"/>
                <a:gd name="T1" fmla="*/ 48 h 97"/>
                <a:gd name="T2" fmla="*/ 97 w 97"/>
                <a:gd name="T3" fmla="*/ 48 h 97"/>
                <a:gd name="T4" fmla="*/ 48 w 97"/>
                <a:gd name="T5" fmla="*/ 97 h 97"/>
                <a:gd name="T6" fmla="*/ 0 w 97"/>
                <a:gd name="T7" fmla="*/ 48 h 97"/>
                <a:gd name="T8" fmla="*/ 48 w 97"/>
                <a:gd name="T9" fmla="*/ 0 h 97"/>
                <a:gd name="T10" fmla="*/ 97 w 97"/>
                <a:gd name="T11" fmla="*/ 48 h 97"/>
              </a:gdLst>
              <a:ahLst/>
              <a:cxnLst>
                <a:cxn ang="0">
                  <a:pos x="T0" y="T1"/>
                </a:cxn>
                <a:cxn ang="0">
                  <a:pos x="T2" y="T3"/>
                </a:cxn>
                <a:cxn ang="0">
                  <a:pos x="T4" y="T5"/>
                </a:cxn>
                <a:cxn ang="0">
                  <a:pos x="T6" y="T7"/>
                </a:cxn>
                <a:cxn ang="0">
                  <a:pos x="T8" y="T9"/>
                </a:cxn>
                <a:cxn ang="0">
                  <a:pos x="T10" y="T11"/>
                </a:cxn>
              </a:cxnLst>
              <a:rect l="0" t="0" r="r" b="b"/>
              <a:pathLst>
                <a:path w="97" h="97">
                  <a:moveTo>
                    <a:pt x="97" y="48"/>
                  </a:moveTo>
                  <a:cubicBezTo>
                    <a:pt x="97" y="48"/>
                    <a:pt x="97" y="48"/>
                    <a:pt x="97" y="48"/>
                  </a:cubicBezTo>
                  <a:cubicBezTo>
                    <a:pt x="97" y="75"/>
                    <a:pt x="75" y="97"/>
                    <a:pt x="48" y="97"/>
                  </a:cubicBezTo>
                  <a:cubicBezTo>
                    <a:pt x="22" y="97"/>
                    <a:pt x="0" y="75"/>
                    <a:pt x="0" y="48"/>
                  </a:cubicBezTo>
                  <a:cubicBezTo>
                    <a:pt x="0" y="22"/>
                    <a:pt x="22" y="0"/>
                    <a:pt x="48" y="0"/>
                  </a:cubicBezTo>
                  <a:cubicBezTo>
                    <a:pt x="75" y="0"/>
                    <a:pt x="97" y="22"/>
                    <a:pt x="97" y="48"/>
                  </a:cubicBezTo>
                  <a:close/>
                </a:path>
              </a:pathLst>
            </a:custGeom>
            <a:solidFill>
              <a:srgbClr val="79A500"/>
            </a:solidFill>
            <a:ln>
              <a:noFill/>
            </a:ln>
            <a:extLst/>
          </p:spPr>
          <p:txBody>
            <a:bodyPr vert="horz" wrap="square" lIns="89619" tIns="44809" rIns="89619" bIns="44809" numCol="1" anchor="t" anchorCtr="0" compatLnSpc="1">
              <a:prstTxWarp prst="textNoShape">
                <a:avLst/>
              </a:prstTxWarp>
            </a:bodyPr>
            <a:lstStyle/>
            <a:p>
              <a:pPr defTabSz="913675">
                <a:defRPr/>
              </a:pPr>
              <a:endParaRPr lang="en-US" sz="1799" kern="0">
                <a:solidFill>
                  <a:srgbClr val="000000"/>
                </a:solidFill>
              </a:endParaRPr>
            </a:p>
          </p:txBody>
        </p:sp>
        <p:sp>
          <p:nvSpPr>
            <p:cNvPr id="74" name="Freeform 16"/>
            <p:cNvSpPr>
              <a:spLocks/>
            </p:cNvSpPr>
            <p:nvPr/>
          </p:nvSpPr>
          <p:spPr bwMode="auto">
            <a:xfrm>
              <a:off x="8022603" y="6072433"/>
              <a:ext cx="106570" cy="106997"/>
            </a:xfrm>
            <a:custGeom>
              <a:avLst/>
              <a:gdLst>
                <a:gd name="T0" fmla="*/ 71 w 71"/>
                <a:gd name="T1" fmla="*/ 35 h 71"/>
                <a:gd name="T2" fmla="*/ 71 w 71"/>
                <a:gd name="T3" fmla="*/ 35 h 71"/>
                <a:gd name="T4" fmla="*/ 35 w 71"/>
                <a:gd name="T5" fmla="*/ 71 h 71"/>
                <a:gd name="T6" fmla="*/ 0 w 71"/>
                <a:gd name="T7" fmla="*/ 35 h 71"/>
                <a:gd name="T8" fmla="*/ 35 w 71"/>
                <a:gd name="T9" fmla="*/ 0 h 71"/>
                <a:gd name="T10" fmla="*/ 71 w 71"/>
                <a:gd name="T11" fmla="*/ 35 h 71"/>
              </a:gdLst>
              <a:ahLst/>
              <a:cxnLst>
                <a:cxn ang="0">
                  <a:pos x="T0" y="T1"/>
                </a:cxn>
                <a:cxn ang="0">
                  <a:pos x="T2" y="T3"/>
                </a:cxn>
                <a:cxn ang="0">
                  <a:pos x="T4" y="T5"/>
                </a:cxn>
                <a:cxn ang="0">
                  <a:pos x="T6" y="T7"/>
                </a:cxn>
                <a:cxn ang="0">
                  <a:pos x="T8" y="T9"/>
                </a:cxn>
                <a:cxn ang="0">
                  <a:pos x="T10" y="T11"/>
                </a:cxn>
              </a:cxnLst>
              <a:rect l="0" t="0" r="r" b="b"/>
              <a:pathLst>
                <a:path w="71" h="71">
                  <a:moveTo>
                    <a:pt x="71" y="35"/>
                  </a:moveTo>
                  <a:cubicBezTo>
                    <a:pt x="71" y="35"/>
                    <a:pt x="71" y="35"/>
                    <a:pt x="71" y="35"/>
                  </a:cubicBezTo>
                  <a:cubicBezTo>
                    <a:pt x="71" y="55"/>
                    <a:pt x="55" y="71"/>
                    <a:pt x="35" y="71"/>
                  </a:cubicBezTo>
                  <a:cubicBezTo>
                    <a:pt x="16" y="71"/>
                    <a:pt x="0" y="55"/>
                    <a:pt x="0" y="35"/>
                  </a:cubicBezTo>
                  <a:cubicBezTo>
                    <a:pt x="0" y="16"/>
                    <a:pt x="16" y="0"/>
                    <a:pt x="35" y="0"/>
                  </a:cubicBezTo>
                  <a:cubicBezTo>
                    <a:pt x="55" y="0"/>
                    <a:pt x="71" y="16"/>
                    <a:pt x="71" y="35"/>
                  </a:cubicBezTo>
                  <a:close/>
                </a:path>
              </a:pathLst>
            </a:custGeom>
            <a:solidFill>
              <a:srgbClr val="79A500"/>
            </a:solidFill>
            <a:ln>
              <a:noFill/>
            </a:ln>
            <a:extLst/>
          </p:spPr>
          <p:txBody>
            <a:bodyPr vert="horz" wrap="square" lIns="89619" tIns="44809" rIns="89619" bIns="44809" numCol="1" anchor="t" anchorCtr="0" compatLnSpc="1">
              <a:prstTxWarp prst="textNoShape">
                <a:avLst/>
              </a:prstTxWarp>
            </a:bodyPr>
            <a:lstStyle/>
            <a:p>
              <a:pPr defTabSz="913675">
                <a:defRPr/>
              </a:pPr>
              <a:endParaRPr lang="en-US" sz="1799" kern="0">
                <a:solidFill>
                  <a:srgbClr val="000000"/>
                </a:solidFill>
              </a:endParaRPr>
            </a:p>
          </p:txBody>
        </p:sp>
      </p:grpSp>
    </p:spTree>
    <p:extLst>
      <p:ext uri="{BB962C8B-B14F-4D97-AF65-F5344CB8AC3E}">
        <p14:creationId xmlns:p14="http://schemas.microsoft.com/office/powerpoint/2010/main" val="2308519248"/>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fr-FR" dirty="0" smtClean="0"/>
              <a:t>Performance et élasticité</a:t>
            </a:r>
            <a:endParaRPr lang="fr-FR" dirty="0"/>
          </a:p>
        </p:txBody>
      </p:sp>
      <p:sp>
        <p:nvSpPr>
          <p:cNvPr id="3" name="Rectangle 2"/>
          <p:cNvSpPr/>
          <p:nvPr/>
        </p:nvSpPr>
        <p:spPr>
          <a:xfrm>
            <a:off x="1828683" y="2758835"/>
            <a:ext cx="3410091" cy="3093979"/>
          </a:xfrm>
          <a:prstGeom prst="rect">
            <a:avLst/>
          </a:prstGeom>
          <a:solidFill>
            <a:schemeClr val="bg1">
              <a:lumMod val="95000"/>
            </a:schemeClr>
          </a:solidFill>
          <a:ln w="38100">
            <a:solidFill>
              <a:srgbClr val="0072C6"/>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dirty="0">
              <a:solidFill>
                <a:schemeClr val="tx1"/>
              </a:solidFill>
            </a:endParaRPr>
          </a:p>
        </p:txBody>
      </p:sp>
      <p:cxnSp>
        <p:nvCxnSpPr>
          <p:cNvPr id="5" name="Straight Connector 4"/>
          <p:cNvCxnSpPr>
            <a:stCxn id="3" idx="1"/>
            <a:endCxn id="3" idx="3"/>
          </p:cNvCxnSpPr>
          <p:nvPr/>
        </p:nvCxnSpPr>
        <p:spPr>
          <a:xfrm>
            <a:off x="1828683" y="4305825"/>
            <a:ext cx="3410089" cy="0"/>
          </a:xfrm>
          <a:prstGeom prst="line">
            <a:avLst/>
          </a:prstGeom>
          <a:ln w="38100">
            <a:solidFill>
              <a:srgbClr val="0072C6"/>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 name="Straight Connector 5"/>
          <p:cNvCxnSpPr>
            <a:stCxn id="3" idx="2"/>
            <a:endCxn id="3" idx="0"/>
          </p:cNvCxnSpPr>
          <p:nvPr/>
        </p:nvCxnSpPr>
        <p:spPr>
          <a:xfrm flipV="1">
            <a:off x="3533728" y="2758835"/>
            <a:ext cx="0" cy="3093981"/>
          </a:xfrm>
          <a:prstGeom prst="line">
            <a:avLst/>
          </a:prstGeom>
          <a:ln w="38100">
            <a:solidFill>
              <a:srgbClr val="0072C6"/>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7" name="Oval 6"/>
          <p:cNvSpPr/>
          <p:nvPr/>
        </p:nvSpPr>
        <p:spPr bwMode="auto">
          <a:xfrm>
            <a:off x="2431108" y="3950334"/>
            <a:ext cx="2728870" cy="1492362"/>
          </a:xfrm>
          <a:prstGeom prst="ellipse">
            <a:avLst/>
          </a:prstGeom>
          <a:solidFill>
            <a:srgbClr val="0072C6"/>
          </a:solidFill>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14113" fontAlgn="base">
              <a:lnSpc>
                <a:spcPct val="90000"/>
              </a:lnSpc>
              <a:spcBef>
                <a:spcPct val="0"/>
              </a:spcBef>
              <a:spcAft>
                <a:spcPct val="0"/>
              </a:spcAft>
            </a:pPr>
            <a:endParaRPr lang="en-US" sz="1500" dirty="0">
              <a:solidFill>
                <a:schemeClr val="bg1"/>
              </a:solidFill>
              <a:latin typeface="Segoe Pro Semibold" panose="020B0702040504020203" pitchFamily="34" charset="0"/>
              <a:ea typeface="Segoe UI" pitchFamily="34" charset="0"/>
              <a:cs typeface="Segoe UI" pitchFamily="34" charset="0"/>
            </a:endParaRPr>
          </a:p>
        </p:txBody>
      </p:sp>
      <p:sp>
        <p:nvSpPr>
          <p:cNvPr id="11" name="TextBox 10"/>
          <p:cNvSpPr txBox="1"/>
          <p:nvPr/>
        </p:nvSpPr>
        <p:spPr>
          <a:xfrm>
            <a:off x="3281097" y="2415159"/>
            <a:ext cx="505267" cy="292388"/>
          </a:xfrm>
          <a:prstGeom prst="rect">
            <a:avLst/>
          </a:prstGeom>
          <a:noFill/>
        </p:spPr>
        <p:txBody>
          <a:bodyPr wrap="none" rtlCol="0" anchor="ctr" anchorCtr="0">
            <a:spAutoFit/>
          </a:bodyPr>
          <a:lstStyle/>
          <a:p>
            <a:pPr algn="ctr"/>
            <a:r>
              <a:rPr lang="en-US" sz="1300" dirty="0" smtClean="0">
                <a:solidFill>
                  <a:srgbClr val="0072C6"/>
                </a:solidFill>
                <a:latin typeface="Segoe Pro Semibold" panose="020B0702040504020203" pitchFamily="34" charset="0"/>
              </a:rPr>
              <a:t>CPU</a:t>
            </a:r>
            <a:endParaRPr lang="en-US" sz="1300" dirty="0">
              <a:solidFill>
                <a:srgbClr val="0072C6"/>
              </a:solidFill>
              <a:latin typeface="Segoe Pro Semibold" panose="020B0702040504020203" pitchFamily="34" charset="0"/>
            </a:endParaRPr>
          </a:p>
        </p:txBody>
      </p:sp>
      <p:sp>
        <p:nvSpPr>
          <p:cNvPr id="12" name="TextBox 11"/>
          <p:cNvSpPr txBox="1"/>
          <p:nvPr/>
        </p:nvSpPr>
        <p:spPr>
          <a:xfrm rot="16200000">
            <a:off x="1308010" y="4159631"/>
            <a:ext cx="666914" cy="292388"/>
          </a:xfrm>
          <a:prstGeom prst="rect">
            <a:avLst/>
          </a:prstGeom>
          <a:noFill/>
        </p:spPr>
        <p:txBody>
          <a:bodyPr wrap="none" rtlCol="0" anchor="ctr" anchorCtr="0">
            <a:spAutoFit/>
          </a:bodyPr>
          <a:lstStyle/>
          <a:p>
            <a:pPr algn="ctr"/>
            <a:r>
              <a:rPr lang="en-US" sz="1300" dirty="0">
                <a:solidFill>
                  <a:srgbClr val="0072C6"/>
                </a:solidFill>
                <a:latin typeface="Segoe Pro Semibold" panose="020B0702040504020203" pitchFamily="34" charset="0"/>
              </a:rPr>
              <a:t>Writes</a:t>
            </a:r>
          </a:p>
        </p:txBody>
      </p:sp>
      <p:sp>
        <p:nvSpPr>
          <p:cNvPr id="13" name="TextBox 12"/>
          <p:cNvSpPr txBox="1"/>
          <p:nvPr/>
        </p:nvSpPr>
        <p:spPr>
          <a:xfrm rot="5400000">
            <a:off x="5137150" y="4159631"/>
            <a:ext cx="620747" cy="292388"/>
          </a:xfrm>
          <a:prstGeom prst="rect">
            <a:avLst/>
          </a:prstGeom>
          <a:noFill/>
        </p:spPr>
        <p:txBody>
          <a:bodyPr wrap="none" rtlCol="0" anchor="ctr" anchorCtr="0">
            <a:spAutoFit/>
          </a:bodyPr>
          <a:lstStyle/>
          <a:p>
            <a:pPr algn="ctr"/>
            <a:r>
              <a:rPr lang="en-US" sz="1300" dirty="0">
                <a:solidFill>
                  <a:srgbClr val="0072C6"/>
                </a:solidFill>
                <a:latin typeface="Segoe Pro Semibold" panose="020B0702040504020203" pitchFamily="34" charset="0"/>
              </a:rPr>
              <a:t>Reads</a:t>
            </a:r>
          </a:p>
        </p:txBody>
      </p:sp>
      <p:sp>
        <p:nvSpPr>
          <p:cNvPr id="14" name="TextBox 13"/>
          <p:cNvSpPr txBox="1"/>
          <p:nvPr/>
        </p:nvSpPr>
        <p:spPr>
          <a:xfrm>
            <a:off x="3121142" y="5903701"/>
            <a:ext cx="830099" cy="292388"/>
          </a:xfrm>
          <a:prstGeom prst="rect">
            <a:avLst/>
          </a:prstGeom>
          <a:noFill/>
        </p:spPr>
        <p:txBody>
          <a:bodyPr wrap="none" rtlCol="0" anchor="ctr" anchorCtr="0">
            <a:spAutoFit/>
          </a:bodyPr>
          <a:lstStyle/>
          <a:p>
            <a:pPr algn="ctr"/>
            <a:r>
              <a:rPr lang="en-US" sz="1300" dirty="0">
                <a:solidFill>
                  <a:srgbClr val="0072C6"/>
                </a:solidFill>
                <a:latin typeface="Segoe Pro Semibold" panose="020B0702040504020203" pitchFamily="34" charset="0"/>
              </a:rPr>
              <a:t>Memory</a:t>
            </a:r>
            <a:endParaRPr lang="en-US" sz="1300" i="1" dirty="0">
              <a:solidFill>
                <a:srgbClr val="0072C6"/>
              </a:solidFill>
              <a:latin typeface="Segoe Pro Semibold" panose="020B0702040504020203" pitchFamily="34" charset="0"/>
            </a:endParaRPr>
          </a:p>
        </p:txBody>
      </p:sp>
      <p:sp>
        <p:nvSpPr>
          <p:cNvPr id="15" name="TextBox 14"/>
          <p:cNvSpPr txBox="1"/>
          <p:nvPr/>
        </p:nvSpPr>
        <p:spPr>
          <a:xfrm>
            <a:off x="5629642" y="2275121"/>
            <a:ext cx="871072" cy="572464"/>
          </a:xfrm>
          <a:prstGeom prst="rect">
            <a:avLst/>
          </a:prstGeom>
          <a:noFill/>
        </p:spPr>
        <p:txBody>
          <a:bodyPr wrap="none" lIns="182880" tIns="146304" rIns="182880" bIns="146304" rtlCol="0">
            <a:spAutoFit/>
          </a:bodyPr>
          <a:lstStyle/>
          <a:p>
            <a:pPr>
              <a:lnSpc>
                <a:spcPct val="90000"/>
              </a:lnSpc>
              <a:spcAft>
                <a:spcPts val="600"/>
              </a:spcAft>
            </a:pPr>
            <a:r>
              <a:rPr lang="en-US" sz="2000" dirty="0" smtClean="0">
                <a:solidFill>
                  <a:schemeClr val="bg1">
                    <a:lumMod val="65000"/>
                  </a:schemeClr>
                </a:solidFill>
                <a:latin typeface="Segoe Pro Semibold" panose="020B0702040504020203" pitchFamily="34" charset="0"/>
              </a:rPr>
              <a:t>30%</a:t>
            </a:r>
          </a:p>
        </p:txBody>
      </p:sp>
      <p:grpSp>
        <p:nvGrpSpPr>
          <p:cNvPr id="19" name="Group 18"/>
          <p:cNvGrpSpPr/>
          <p:nvPr/>
        </p:nvGrpSpPr>
        <p:grpSpPr>
          <a:xfrm>
            <a:off x="4904128" y="3637700"/>
            <a:ext cx="729904" cy="672676"/>
            <a:chOff x="5748311" y="2310256"/>
            <a:chExt cx="841256" cy="614465"/>
          </a:xfrm>
        </p:grpSpPr>
        <p:cxnSp>
          <p:nvCxnSpPr>
            <p:cNvPr id="20" name="Straight Connector 19"/>
            <p:cNvCxnSpPr/>
            <p:nvPr/>
          </p:nvCxnSpPr>
          <p:spPr>
            <a:xfrm flipV="1">
              <a:off x="5748311" y="2310256"/>
              <a:ext cx="480581" cy="614465"/>
            </a:xfrm>
            <a:prstGeom prst="line">
              <a:avLst/>
            </a:prstGeom>
            <a:ln w="38100">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6228892" y="2310256"/>
              <a:ext cx="360675" cy="0"/>
            </a:xfrm>
            <a:prstGeom prst="straightConnector1">
              <a:avLst/>
            </a:prstGeom>
            <a:ln w="38100">
              <a:solidFill>
                <a:schemeClr val="bg1">
                  <a:lumMod val="65000"/>
                </a:schemeClr>
              </a:solidFill>
              <a:headEnd type="none"/>
              <a:tailEnd type="triangle"/>
            </a:ln>
          </p:spPr>
          <p:style>
            <a:lnRef idx="1">
              <a:schemeClr val="accent1"/>
            </a:lnRef>
            <a:fillRef idx="0">
              <a:schemeClr val="accent1"/>
            </a:fillRef>
            <a:effectRef idx="0">
              <a:schemeClr val="accent1"/>
            </a:effectRef>
            <a:fontRef idx="minor">
              <a:schemeClr val="tx1"/>
            </a:fontRef>
          </p:style>
        </p:cxnSp>
      </p:grpSp>
      <p:sp>
        <p:nvSpPr>
          <p:cNvPr id="22" name="Oval 21"/>
          <p:cNvSpPr/>
          <p:nvPr/>
        </p:nvSpPr>
        <p:spPr bwMode="auto">
          <a:xfrm>
            <a:off x="3441346" y="3867663"/>
            <a:ext cx="187287" cy="187287"/>
          </a:xfrm>
          <a:prstGeom prst="ellipse">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3" name="Oval 22"/>
          <p:cNvSpPr/>
          <p:nvPr/>
        </p:nvSpPr>
        <p:spPr bwMode="auto">
          <a:xfrm>
            <a:off x="4832514" y="4212179"/>
            <a:ext cx="187287" cy="187287"/>
          </a:xfrm>
          <a:prstGeom prst="ellipse">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4" name="TextBox 23"/>
          <p:cNvSpPr txBox="1"/>
          <p:nvPr/>
        </p:nvSpPr>
        <p:spPr>
          <a:xfrm>
            <a:off x="5634451" y="3351468"/>
            <a:ext cx="866263" cy="572464"/>
          </a:xfrm>
          <a:prstGeom prst="rect">
            <a:avLst/>
          </a:prstGeom>
          <a:noFill/>
        </p:spPr>
        <p:txBody>
          <a:bodyPr wrap="none" lIns="182880" tIns="146304" rIns="182880" bIns="146304" rtlCol="0">
            <a:spAutoFit/>
          </a:bodyPr>
          <a:lstStyle/>
          <a:p>
            <a:pPr>
              <a:lnSpc>
                <a:spcPct val="90000"/>
              </a:lnSpc>
              <a:spcAft>
                <a:spcPts val="600"/>
              </a:spcAft>
            </a:pPr>
            <a:r>
              <a:rPr lang="en-US" sz="2000" dirty="0" smtClean="0">
                <a:solidFill>
                  <a:schemeClr val="bg1">
                    <a:lumMod val="65000"/>
                  </a:schemeClr>
                </a:solidFill>
                <a:latin typeface="Segoe Pro Semibold" panose="020B0702040504020203" pitchFamily="34" charset="0"/>
              </a:rPr>
              <a:t>75%</a:t>
            </a:r>
          </a:p>
        </p:txBody>
      </p:sp>
      <p:grpSp>
        <p:nvGrpSpPr>
          <p:cNvPr id="25" name="Group 24"/>
          <p:cNvGrpSpPr/>
          <p:nvPr/>
        </p:nvGrpSpPr>
        <p:grpSpPr>
          <a:xfrm rot="10800000">
            <a:off x="1401986" y="4338591"/>
            <a:ext cx="1226178" cy="880122"/>
            <a:chOff x="5748311" y="1847849"/>
            <a:chExt cx="1441626" cy="1076872"/>
          </a:xfrm>
        </p:grpSpPr>
        <p:cxnSp>
          <p:nvCxnSpPr>
            <p:cNvPr id="26" name="Straight Connector 25"/>
            <p:cNvCxnSpPr/>
            <p:nvPr/>
          </p:nvCxnSpPr>
          <p:spPr>
            <a:xfrm flipV="1">
              <a:off x="5748311" y="1847851"/>
              <a:ext cx="798521" cy="1076870"/>
            </a:xfrm>
            <a:prstGeom prst="line">
              <a:avLst/>
            </a:prstGeom>
            <a:ln w="38100">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rot="10800000" flipH="1" flipV="1">
              <a:off x="6537338" y="1847849"/>
              <a:ext cx="652599" cy="2"/>
            </a:xfrm>
            <a:prstGeom prst="straightConnector1">
              <a:avLst/>
            </a:prstGeom>
            <a:ln w="38100">
              <a:solidFill>
                <a:schemeClr val="bg1">
                  <a:lumMod val="65000"/>
                </a:schemeClr>
              </a:solidFill>
              <a:headEnd type="none"/>
              <a:tailEnd type="triangle"/>
            </a:ln>
          </p:spPr>
          <p:style>
            <a:lnRef idx="1">
              <a:schemeClr val="accent1"/>
            </a:lnRef>
            <a:fillRef idx="0">
              <a:schemeClr val="accent1"/>
            </a:fillRef>
            <a:effectRef idx="0">
              <a:schemeClr val="accent1"/>
            </a:effectRef>
            <a:fontRef idx="minor">
              <a:schemeClr val="tx1"/>
            </a:fontRef>
          </p:style>
        </p:cxnSp>
      </p:grpSp>
      <p:sp>
        <p:nvSpPr>
          <p:cNvPr id="28" name="TextBox 27"/>
          <p:cNvSpPr txBox="1"/>
          <p:nvPr/>
        </p:nvSpPr>
        <p:spPr>
          <a:xfrm>
            <a:off x="543699" y="4958437"/>
            <a:ext cx="871072" cy="572464"/>
          </a:xfrm>
          <a:prstGeom prst="rect">
            <a:avLst/>
          </a:prstGeom>
          <a:noFill/>
        </p:spPr>
        <p:txBody>
          <a:bodyPr wrap="none" lIns="182880" tIns="146304" rIns="182880" bIns="146304" rtlCol="0">
            <a:spAutoFit/>
          </a:bodyPr>
          <a:lstStyle/>
          <a:p>
            <a:pPr>
              <a:lnSpc>
                <a:spcPct val="90000"/>
              </a:lnSpc>
              <a:spcAft>
                <a:spcPts val="600"/>
              </a:spcAft>
            </a:pPr>
            <a:r>
              <a:rPr lang="en-US" sz="2000" dirty="0">
                <a:solidFill>
                  <a:schemeClr val="bg1">
                    <a:lumMod val="65000"/>
                  </a:schemeClr>
                </a:solidFill>
                <a:latin typeface="Segoe Pro Semibold" panose="020B0702040504020203" pitchFamily="34" charset="0"/>
              </a:rPr>
              <a:t>5</a:t>
            </a:r>
            <a:r>
              <a:rPr lang="en-US" sz="2000" dirty="0" smtClean="0">
                <a:solidFill>
                  <a:schemeClr val="bg1">
                    <a:lumMod val="65000"/>
                  </a:schemeClr>
                </a:solidFill>
                <a:latin typeface="Segoe Pro Semibold" panose="020B0702040504020203" pitchFamily="34" charset="0"/>
              </a:rPr>
              <a:t>0%</a:t>
            </a:r>
          </a:p>
        </p:txBody>
      </p:sp>
      <p:sp>
        <p:nvSpPr>
          <p:cNvPr id="29" name="Oval 28"/>
          <p:cNvSpPr/>
          <p:nvPr/>
        </p:nvSpPr>
        <p:spPr bwMode="auto">
          <a:xfrm>
            <a:off x="2575784" y="4212180"/>
            <a:ext cx="187287" cy="187287"/>
          </a:xfrm>
          <a:prstGeom prst="ellipse">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grpSp>
        <p:nvGrpSpPr>
          <p:cNvPr id="30" name="Group 29"/>
          <p:cNvGrpSpPr/>
          <p:nvPr/>
        </p:nvGrpSpPr>
        <p:grpSpPr>
          <a:xfrm rot="10800000">
            <a:off x="1401985" y="5429349"/>
            <a:ext cx="2107997" cy="944580"/>
            <a:chOff x="5748311" y="2673454"/>
            <a:chExt cx="470411" cy="251267"/>
          </a:xfrm>
        </p:grpSpPr>
        <p:cxnSp>
          <p:nvCxnSpPr>
            <p:cNvPr id="31" name="Straight Connector 30"/>
            <p:cNvCxnSpPr/>
            <p:nvPr/>
          </p:nvCxnSpPr>
          <p:spPr>
            <a:xfrm rot="10800000" flipH="1">
              <a:off x="5748311" y="2673454"/>
              <a:ext cx="166614" cy="251267"/>
            </a:xfrm>
            <a:prstGeom prst="line">
              <a:avLst/>
            </a:prstGeom>
            <a:ln w="38100">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rot="10800000" flipH="1">
              <a:off x="5916170" y="2674375"/>
              <a:ext cx="302552" cy="0"/>
            </a:xfrm>
            <a:prstGeom prst="straightConnector1">
              <a:avLst/>
            </a:prstGeom>
            <a:ln w="38100">
              <a:solidFill>
                <a:schemeClr val="bg1">
                  <a:lumMod val="65000"/>
                </a:schemeClr>
              </a:solidFill>
              <a:headEnd type="none"/>
              <a:tailEnd type="triangle"/>
            </a:ln>
          </p:spPr>
          <p:style>
            <a:lnRef idx="1">
              <a:schemeClr val="accent1"/>
            </a:lnRef>
            <a:fillRef idx="0">
              <a:schemeClr val="accent1"/>
            </a:fillRef>
            <a:effectRef idx="0">
              <a:schemeClr val="accent1"/>
            </a:effectRef>
            <a:fontRef idx="minor">
              <a:schemeClr val="tx1"/>
            </a:fontRef>
          </p:style>
        </p:cxnSp>
      </p:grpSp>
      <p:sp>
        <p:nvSpPr>
          <p:cNvPr id="33" name="TextBox 32"/>
          <p:cNvSpPr txBox="1"/>
          <p:nvPr/>
        </p:nvSpPr>
        <p:spPr>
          <a:xfrm>
            <a:off x="543699" y="6064704"/>
            <a:ext cx="871072" cy="572464"/>
          </a:xfrm>
          <a:prstGeom prst="rect">
            <a:avLst/>
          </a:prstGeom>
          <a:noFill/>
        </p:spPr>
        <p:txBody>
          <a:bodyPr wrap="none" lIns="182880" tIns="146304" rIns="182880" bIns="146304" rtlCol="0">
            <a:spAutoFit/>
          </a:bodyPr>
          <a:lstStyle/>
          <a:p>
            <a:pPr>
              <a:lnSpc>
                <a:spcPct val="90000"/>
              </a:lnSpc>
              <a:spcAft>
                <a:spcPts val="600"/>
              </a:spcAft>
            </a:pPr>
            <a:r>
              <a:rPr lang="en-US" sz="2000" dirty="0" smtClean="0">
                <a:solidFill>
                  <a:schemeClr val="bg1">
                    <a:lumMod val="65000"/>
                  </a:schemeClr>
                </a:solidFill>
                <a:latin typeface="Segoe Pro Semibold" panose="020B0702040504020203" pitchFamily="34" charset="0"/>
              </a:rPr>
              <a:t>60%</a:t>
            </a:r>
          </a:p>
        </p:txBody>
      </p:sp>
      <p:sp>
        <p:nvSpPr>
          <p:cNvPr id="34" name="Oval 33"/>
          <p:cNvSpPr/>
          <p:nvPr/>
        </p:nvSpPr>
        <p:spPr bwMode="auto">
          <a:xfrm>
            <a:off x="3446115" y="5310939"/>
            <a:ext cx="187287" cy="187287"/>
          </a:xfrm>
          <a:prstGeom prst="ellipse">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5" name="Rectangle 34"/>
          <p:cNvSpPr/>
          <p:nvPr/>
        </p:nvSpPr>
        <p:spPr>
          <a:xfrm>
            <a:off x="3667448" y="4607835"/>
            <a:ext cx="1257074" cy="341632"/>
          </a:xfrm>
          <a:prstGeom prst="rect">
            <a:avLst/>
          </a:prstGeom>
        </p:spPr>
        <p:txBody>
          <a:bodyPr wrap="none">
            <a:spAutoFit/>
          </a:bodyPr>
          <a:lstStyle/>
          <a:p>
            <a:pPr algn="ctr" defTabSz="914113" fontAlgn="base">
              <a:lnSpc>
                <a:spcPct val="90000"/>
              </a:lnSpc>
              <a:spcBef>
                <a:spcPct val="0"/>
              </a:spcBef>
              <a:spcAft>
                <a:spcPct val="0"/>
              </a:spcAft>
            </a:pPr>
            <a:r>
              <a:rPr lang="en-US" dirty="0">
                <a:solidFill>
                  <a:schemeClr val="bg1"/>
                </a:solidFill>
                <a:latin typeface="Segoe Pro Semibold" panose="020B0702040504020203" pitchFamily="34" charset="0"/>
                <a:ea typeface="Segoe UI" pitchFamily="34" charset="0"/>
                <a:cs typeface="Segoe UI" pitchFamily="34" charset="0"/>
              </a:rPr>
              <a:t>Utilization</a:t>
            </a:r>
          </a:p>
        </p:txBody>
      </p:sp>
      <p:grpSp>
        <p:nvGrpSpPr>
          <p:cNvPr id="36" name="Group 35"/>
          <p:cNvGrpSpPr/>
          <p:nvPr/>
        </p:nvGrpSpPr>
        <p:grpSpPr>
          <a:xfrm>
            <a:off x="3533727" y="2565648"/>
            <a:ext cx="2095915" cy="1377397"/>
            <a:chOff x="5748311" y="1847850"/>
            <a:chExt cx="1437420" cy="1076871"/>
          </a:xfrm>
        </p:grpSpPr>
        <p:cxnSp>
          <p:nvCxnSpPr>
            <p:cNvPr id="37" name="Straight Connector 36"/>
            <p:cNvCxnSpPr/>
            <p:nvPr/>
          </p:nvCxnSpPr>
          <p:spPr>
            <a:xfrm flipV="1">
              <a:off x="5748311" y="1847851"/>
              <a:ext cx="798521" cy="1076870"/>
            </a:xfrm>
            <a:prstGeom prst="line">
              <a:avLst/>
            </a:prstGeom>
            <a:ln w="38100">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p:nvPr/>
          </p:nvCxnSpPr>
          <p:spPr>
            <a:xfrm>
              <a:off x="6543517" y="1847850"/>
              <a:ext cx="642214" cy="0"/>
            </a:xfrm>
            <a:prstGeom prst="straightConnector1">
              <a:avLst/>
            </a:prstGeom>
            <a:ln w="38100">
              <a:solidFill>
                <a:schemeClr val="bg1">
                  <a:lumMod val="65000"/>
                </a:schemeClr>
              </a:solidFill>
              <a:headEnd type="none"/>
              <a:tailEnd type="triangle"/>
            </a:ln>
          </p:spPr>
          <p:style>
            <a:lnRef idx="1">
              <a:schemeClr val="accent1"/>
            </a:lnRef>
            <a:fillRef idx="0">
              <a:schemeClr val="accent1"/>
            </a:fillRef>
            <a:effectRef idx="0">
              <a:schemeClr val="accent1"/>
            </a:effectRef>
            <a:fontRef idx="minor">
              <a:schemeClr val="tx1"/>
            </a:fontRef>
          </p:style>
        </p:cxnSp>
      </p:grpSp>
      <p:grpSp>
        <p:nvGrpSpPr>
          <p:cNvPr id="39" name="Group 38"/>
          <p:cNvGrpSpPr/>
          <p:nvPr/>
        </p:nvGrpSpPr>
        <p:grpSpPr>
          <a:xfrm>
            <a:off x="7458653" y="1006709"/>
            <a:ext cx="3960652" cy="4916242"/>
            <a:chOff x="7404944" y="2003191"/>
            <a:chExt cx="4040130" cy="5014891"/>
          </a:xfrm>
        </p:grpSpPr>
        <p:sp>
          <p:nvSpPr>
            <p:cNvPr id="40" name="Rectangle 39"/>
            <p:cNvSpPr/>
            <p:nvPr/>
          </p:nvSpPr>
          <p:spPr>
            <a:xfrm>
              <a:off x="7707405" y="2597383"/>
              <a:ext cx="3422468" cy="4077737"/>
            </a:xfrm>
            <a:prstGeom prst="rect">
              <a:avLst/>
            </a:prstGeom>
            <a:solidFill>
              <a:schemeClr val="bg1">
                <a:lumMod val="95000"/>
              </a:schemeClr>
            </a:solidFill>
            <a:ln w="38100">
              <a:solidFill>
                <a:srgbClr val="0072BC"/>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dirty="0">
                <a:solidFill>
                  <a:schemeClr val="tx1"/>
                </a:solidFill>
              </a:endParaRPr>
            </a:p>
          </p:txBody>
        </p:sp>
        <p:sp>
          <p:nvSpPr>
            <p:cNvPr id="41" name="TextBox 40"/>
            <p:cNvSpPr txBox="1"/>
            <p:nvPr/>
          </p:nvSpPr>
          <p:spPr>
            <a:xfrm>
              <a:off x="8816835" y="2003191"/>
              <a:ext cx="1131849" cy="376738"/>
            </a:xfrm>
            <a:prstGeom prst="rect">
              <a:avLst/>
            </a:prstGeom>
            <a:noFill/>
          </p:spPr>
          <p:txBody>
            <a:bodyPr wrap="none" rtlCol="0">
              <a:spAutoFit/>
            </a:bodyPr>
            <a:lstStyle/>
            <a:p>
              <a:pPr algn="ctr"/>
              <a:r>
                <a:rPr lang="en-US" sz="1765" b="1" dirty="0"/>
                <a:t>Machine</a:t>
              </a:r>
              <a:endParaRPr lang="en-US" sz="1765" dirty="0"/>
            </a:p>
          </p:txBody>
        </p:sp>
        <p:sp>
          <p:nvSpPr>
            <p:cNvPr id="42" name="TextBox 41"/>
            <p:cNvSpPr txBox="1"/>
            <p:nvPr/>
          </p:nvSpPr>
          <p:spPr>
            <a:xfrm>
              <a:off x="8900639" y="2282589"/>
              <a:ext cx="950544" cy="318331"/>
            </a:xfrm>
            <a:prstGeom prst="rect">
              <a:avLst/>
            </a:prstGeom>
            <a:noFill/>
          </p:spPr>
          <p:txBody>
            <a:bodyPr wrap="none" rtlCol="0">
              <a:spAutoFit/>
            </a:bodyPr>
            <a:lstStyle/>
            <a:p>
              <a:pPr algn="ctr"/>
              <a:r>
                <a:rPr lang="en-US" sz="1400" dirty="0"/>
                <a:t>Compute</a:t>
              </a:r>
            </a:p>
          </p:txBody>
        </p:sp>
        <p:sp>
          <p:nvSpPr>
            <p:cNvPr id="43" name="TextBox 42"/>
            <p:cNvSpPr txBox="1"/>
            <p:nvPr/>
          </p:nvSpPr>
          <p:spPr>
            <a:xfrm rot="16200000">
              <a:off x="7207386" y="4469401"/>
              <a:ext cx="713448" cy="318331"/>
            </a:xfrm>
            <a:prstGeom prst="rect">
              <a:avLst/>
            </a:prstGeom>
            <a:noFill/>
          </p:spPr>
          <p:txBody>
            <a:bodyPr wrap="none" rtlCol="0">
              <a:spAutoFit/>
            </a:bodyPr>
            <a:lstStyle/>
            <a:p>
              <a:pPr algn="ctr"/>
              <a:r>
                <a:rPr lang="en-US" sz="1400" dirty="0"/>
                <a:t>Writes</a:t>
              </a:r>
            </a:p>
          </p:txBody>
        </p:sp>
        <p:sp>
          <p:nvSpPr>
            <p:cNvPr id="44" name="TextBox 43"/>
            <p:cNvSpPr txBox="1"/>
            <p:nvPr/>
          </p:nvSpPr>
          <p:spPr>
            <a:xfrm rot="5400000">
              <a:off x="10948218" y="4477085"/>
              <a:ext cx="675382" cy="318331"/>
            </a:xfrm>
            <a:prstGeom prst="rect">
              <a:avLst/>
            </a:prstGeom>
            <a:noFill/>
          </p:spPr>
          <p:txBody>
            <a:bodyPr wrap="none" rtlCol="0">
              <a:spAutoFit/>
            </a:bodyPr>
            <a:lstStyle/>
            <a:p>
              <a:pPr algn="ctr"/>
              <a:r>
                <a:rPr lang="en-US" sz="1400" dirty="0"/>
                <a:t>Reads</a:t>
              </a:r>
            </a:p>
          </p:txBody>
        </p:sp>
        <p:sp>
          <p:nvSpPr>
            <p:cNvPr id="45" name="TextBox 44"/>
            <p:cNvSpPr txBox="1"/>
            <p:nvPr/>
          </p:nvSpPr>
          <p:spPr>
            <a:xfrm>
              <a:off x="8968037" y="6699751"/>
              <a:ext cx="887492" cy="318331"/>
            </a:xfrm>
            <a:prstGeom prst="rect">
              <a:avLst/>
            </a:prstGeom>
            <a:noFill/>
          </p:spPr>
          <p:txBody>
            <a:bodyPr wrap="none" rtlCol="0">
              <a:spAutoFit/>
            </a:bodyPr>
            <a:lstStyle/>
            <a:p>
              <a:pPr algn="ctr"/>
              <a:r>
                <a:rPr lang="en-US" sz="1400" dirty="0"/>
                <a:t>Memory</a:t>
              </a:r>
              <a:endParaRPr lang="en-US" sz="1400" i="1" dirty="0"/>
            </a:p>
          </p:txBody>
        </p:sp>
      </p:grpSp>
      <p:sp>
        <p:nvSpPr>
          <p:cNvPr id="46" name="Rectangle 45"/>
          <p:cNvSpPr/>
          <p:nvPr/>
        </p:nvSpPr>
        <p:spPr bwMode="auto">
          <a:xfrm>
            <a:off x="8940870" y="1730604"/>
            <a:ext cx="983725" cy="919696"/>
          </a:xfrm>
          <a:prstGeom prst="rect">
            <a:avLst/>
          </a:prstGeom>
          <a:noFill/>
          <a:ln w="28575">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0" tIns="45719" rIns="0" bIns="45719" numCol="1" rtlCol="0" anchor="ctr" anchorCtr="0" compatLnSpc="1">
            <a:prstTxWarp prst="textNoShape">
              <a:avLst/>
            </a:prstTxWarp>
          </a:bodyPr>
          <a:lstStyle/>
          <a:p>
            <a:pPr algn="ctr" defTabSz="914113" fontAlgn="base">
              <a:spcBef>
                <a:spcPct val="0"/>
              </a:spcBef>
              <a:spcAft>
                <a:spcPct val="0"/>
              </a:spcAft>
            </a:pPr>
            <a:endParaRPr lang="en-US" sz="1961" dirty="0">
              <a:gradFill>
                <a:gsLst>
                  <a:gs pos="0">
                    <a:srgbClr val="FFFFFF"/>
                  </a:gs>
                  <a:gs pos="100000">
                    <a:srgbClr val="FFFFFF"/>
                  </a:gs>
                </a:gsLst>
                <a:lin ang="5400000" scaled="0"/>
              </a:gradFill>
            </a:endParaRPr>
          </a:p>
        </p:txBody>
      </p:sp>
      <p:sp>
        <p:nvSpPr>
          <p:cNvPr id="47" name="Rectangle 46"/>
          <p:cNvSpPr/>
          <p:nvPr/>
        </p:nvSpPr>
        <p:spPr bwMode="auto">
          <a:xfrm>
            <a:off x="10038035" y="1734958"/>
            <a:ext cx="983725" cy="919696"/>
          </a:xfrm>
          <a:prstGeom prst="rect">
            <a:avLst/>
          </a:prstGeom>
          <a:noFill/>
          <a:ln w="28575">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0" tIns="45719" rIns="0" bIns="45719" numCol="1" rtlCol="0" anchor="ctr" anchorCtr="0" compatLnSpc="1">
            <a:prstTxWarp prst="textNoShape">
              <a:avLst/>
            </a:prstTxWarp>
          </a:bodyPr>
          <a:lstStyle/>
          <a:p>
            <a:pPr algn="ctr" defTabSz="914113" fontAlgn="base">
              <a:spcBef>
                <a:spcPct val="0"/>
              </a:spcBef>
              <a:spcAft>
                <a:spcPct val="0"/>
              </a:spcAft>
            </a:pPr>
            <a:endParaRPr lang="en-US" sz="1961" dirty="0">
              <a:gradFill>
                <a:gsLst>
                  <a:gs pos="0">
                    <a:srgbClr val="FFFFFF"/>
                  </a:gs>
                  <a:gs pos="100000">
                    <a:srgbClr val="FFFFFF"/>
                  </a:gs>
                </a:gsLst>
                <a:lin ang="5400000" scaled="0"/>
              </a:gradFill>
            </a:endParaRPr>
          </a:p>
        </p:txBody>
      </p:sp>
      <p:sp>
        <p:nvSpPr>
          <p:cNvPr id="48" name="Rectangle 47"/>
          <p:cNvSpPr/>
          <p:nvPr/>
        </p:nvSpPr>
        <p:spPr bwMode="auto">
          <a:xfrm>
            <a:off x="9493274" y="2798471"/>
            <a:ext cx="1528486" cy="1541537"/>
          </a:xfrm>
          <a:prstGeom prst="rect">
            <a:avLst/>
          </a:prstGeom>
          <a:noFill/>
          <a:ln w="28575">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0" tIns="45719" rIns="0" bIns="45719" numCol="1" rtlCol="0" anchor="ctr" anchorCtr="0" compatLnSpc="1">
            <a:prstTxWarp prst="textNoShape">
              <a:avLst/>
            </a:prstTxWarp>
          </a:bodyPr>
          <a:lstStyle/>
          <a:p>
            <a:pPr algn="ctr" defTabSz="914113" fontAlgn="base">
              <a:spcBef>
                <a:spcPct val="0"/>
              </a:spcBef>
              <a:spcAft>
                <a:spcPct val="0"/>
              </a:spcAft>
            </a:pPr>
            <a:endParaRPr lang="en-US" sz="1961" dirty="0">
              <a:gradFill>
                <a:gsLst>
                  <a:gs pos="0">
                    <a:srgbClr val="FFFFFF"/>
                  </a:gs>
                  <a:gs pos="100000">
                    <a:srgbClr val="FFFFFF"/>
                  </a:gs>
                </a:gsLst>
                <a:lin ang="5400000" scaled="0"/>
              </a:gradFill>
            </a:endParaRPr>
          </a:p>
        </p:txBody>
      </p:sp>
      <p:sp>
        <p:nvSpPr>
          <p:cNvPr id="49" name="Oval 48"/>
          <p:cNvSpPr/>
          <p:nvPr/>
        </p:nvSpPr>
        <p:spPr bwMode="auto">
          <a:xfrm>
            <a:off x="8054014" y="2994173"/>
            <a:ext cx="1120859" cy="1131276"/>
          </a:xfrm>
          <a:prstGeom prst="ellipse">
            <a:avLst/>
          </a:prstGeom>
          <a:solidFill>
            <a:srgbClr val="0072BC"/>
          </a:solidFill>
          <a:ln>
            <a:no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14113" fontAlgn="base">
              <a:lnSpc>
                <a:spcPct val="90000"/>
              </a:lnSpc>
              <a:spcBef>
                <a:spcPct val="0"/>
              </a:spcBef>
              <a:spcAft>
                <a:spcPct val="0"/>
              </a:spcAft>
            </a:pPr>
            <a:r>
              <a:rPr lang="en-US" sz="1100" dirty="0">
                <a:gradFill>
                  <a:gsLst>
                    <a:gs pos="0">
                      <a:srgbClr val="FFFFFF"/>
                    </a:gs>
                    <a:gs pos="100000">
                      <a:srgbClr val="FFFFFF"/>
                    </a:gs>
                  </a:gsLst>
                  <a:lin ang="5400000" scaled="0"/>
                </a:gradFill>
                <a:ea typeface="Segoe UI" pitchFamily="34" charset="0"/>
                <a:cs typeface="Segoe UI" pitchFamily="34" charset="0"/>
              </a:rPr>
              <a:t>DB 4 workload</a:t>
            </a:r>
          </a:p>
        </p:txBody>
      </p:sp>
      <p:sp>
        <p:nvSpPr>
          <p:cNvPr id="50" name="Oval 49"/>
          <p:cNvSpPr/>
          <p:nvPr/>
        </p:nvSpPr>
        <p:spPr bwMode="auto">
          <a:xfrm>
            <a:off x="7885999" y="1752423"/>
            <a:ext cx="934315" cy="506654"/>
          </a:xfrm>
          <a:prstGeom prst="ellipse">
            <a:avLst/>
          </a:prstGeom>
          <a:solidFill>
            <a:schemeClr val="tx2"/>
          </a:solidFill>
          <a:ln>
            <a:no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14113" fontAlgn="base">
              <a:lnSpc>
                <a:spcPct val="90000"/>
              </a:lnSpc>
              <a:spcBef>
                <a:spcPct val="0"/>
              </a:spcBef>
              <a:spcAft>
                <a:spcPct val="0"/>
              </a:spcAft>
            </a:pPr>
            <a:r>
              <a:rPr lang="en-US" sz="1176" dirty="0">
                <a:gradFill>
                  <a:gsLst>
                    <a:gs pos="0">
                      <a:srgbClr val="FFFFFF"/>
                    </a:gs>
                    <a:gs pos="100000">
                      <a:srgbClr val="FFFFFF"/>
                    </a:gs>
                  </a:gsLst>
                  <a:lin ang="5400000" scaled="0"/>
                </a:gradFill>
                <a:ea typeface="Segoe UI" pitchFamily="34" charset="0"/>
                <a:cs typeface="Segoe UI" pitchFamily="34" charset="0"/>
              </a:rPr>
              <a:t>DB 1 workload</a:t>
            </a:r>
          </a:p>
        </p:txBody>
      </p:sp>
      <p:sp>
        <p:nvSpPr>
          <p:cNvPr id="51" name="Rectangle 50"/>
          <p:cNvSpPr/>
          <p:nvPr/>
        </p:nvSpPr>
        <p:spPr bwMode="auto">
          <a:xfrm>
            <a:off x="7862715" y="4507767"/>
            <a:ext cx="983725" cy="919696"/>
          </a:xfrm>
          <a:prstGeom prst="rect">
            <a:avLst/>
          </a:prstGeom>
          <a:noFill/>
          <a:ln w="28575">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0" tIns="45719" rIns="0" bIns="45719" numCol="1" rtlCol="0" anchor="ctr" anchorCtr="0" compatLnSpc="1">
            <a:prstTxWarp prst="textNoShape">
              <a:avLst/>
            </a:prstTxWarp>
          </a:bodyPr>
          <a:lstStyle/>
          <a:p>
            <a:pPr algn="ctr" defTabSz="914113" fontAlgn="base">
              <a:spcBef>
                <a:spcPct val="0"/>
              </a:spcBef>
              <a:spcAft>
                <a:spcPct val="0"/>
              </a:spcAft>
            </a:pPr>
            <a:endParaRPr lang="en-US" sz="1961" dirty="0">
              <a:gradFill>
                <a:gsLst>
                  <a:gs pos="0">
                    <a:srgbClr val="FFFFFF"/>
                  </a:gs>
                  <a:gs pos="100000">
                    <a:srgbClr val="FFFFFF"/>
                  </a:gs>
                </a:gsLst>
                <a:lin ang="5400000" scaled="0"/>
              </a:gradFill>
            </a:endParaRPr>
          </a:p>
        </p:txBody>
      </p:sp>
      <p:sp>
        <p:nvSpPr>
          <p:cNvPr id="52" name="Rectangle 51"/>
          <p:cNvSpPr/>
          <p:nvPr/>
        </p:nvSpPr>
        <p:spPr bwMode="auto">
          <a:xfrm>
            <a:off x="8940870" y="4507767"/>
            <a:ext cx="983725" cy="919696"/>
          </a:xfrm>
          <a:prstGeom prst="rect">
            <a:avLst/>
          </a:prstGeom>
          <a:noFill/>
          <a:ln w="28575">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0" tIns="45719" rIns="0" bIns="45719" numCol="1" rtlCol="0" anchor="ctr" anchorCtr="0" compatLnSpc="1">
            <a:prstTxWarp prst="textNoShape">
              <a:avLst/>
            </a:prstTxWarp>
          </a:bodyPr>
          <a:lstStyle/>
          <a:p>
            <a:pPr algn="ctr" defTabSz="914113" fontAlgn="base">
              <a:spcBef>
                <a:spcPct val="0"/>
              </a:spcBef>
              <a:spcAft>
                <a:spcPct val="0"/>
              </a:spcAft>
            </a:pPr>
            <a:endParaRPr lang="en-US" sz="1961" dirty="0">
              <a:gradFill>
                <a:gsLst>
                  <a:gs pos="0">
                    <a:srgbClr val="FFFFFF"/>
                  </a:gs>
                  <a:gs pos="100000">
                    <a:srgbClr val="FFFFFF"/>
                  </a:gs>
                </a:gsLst>
                <a:lin ang="5400000" scaled="0"/>
              </a:gradFill>
            </a:endParaRPr>
          </a:p>
        </p:txBody>
      </p:sp>
      <p:sp>
        <p:nvSpPr>
          <p:cNvPr id="53" name="Rectangle 52"/>
          <p:cNvSpPr/>
          <p:nvPr/>
        </p:nvSpPr>
        <p:spPr bwMode="auto">
          <a:xfrm>
            <a:off x="10038035" y="4512121"/>
            <a:ext cx="983725" cy="919696"/>
          </a:xfrm>
          <a:prstGeom prst="rect">
            <a:avLst/>
          </a:prstGeom>
          <a:noFill/>
          <a:ln w="28575">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0" tIns="45719" rIns="0" bIns="45719" numCol="1" rtlCol="0" anchor="ctr" anchorCtr="0" compatLnSpc="1">
            <a:prstTxWarp prst="textNoShape">
              <a:avLst/>
            </a:prstTxWarp>
          </a:bodyPr>
          <a:lstStyle/>
          <a:p>
            <a:pPr algn="ctr" defTabSz="914113" fontAlgn="base">
              <a:spcBef>
                <a:spcPct val="0"/>
              </a:spcBef>
              <a:spcAft>
                <a:spcPct val="0"/>
              </a:spcAft>
            </a:pPr>
            <a:endParaRPr lang="en-US" sz="1961" dirty="0">
              <a:gradFill>
                <a:gsLst>
                  <a:gs pos="0">
                    <a:srgbClr val="FFFFFF"/>
                  </a:gs>
                  <a:gs pos="100000">
                    <a:srgbClr val="FFFFFF"/>
                  </a:gs>
                </a:gsLst>
                <a:lin ang="5400000" scaled="0"/>
              </a:gradFill>
            </a:endParaRPr>
          </a:p>
        </p:txBody>
      </p:sp>
      <p:sp>
        <p:nvSpPr>
          <p:cNvPr id="54" name="Rectangle 53"/>
          <p:cNvSpPr/>
          <p:nvPr/>
        </p:nvSpPr>
        <p:spPr bwMode="auto">
          <a:xfrm>
            <a:off x="7862715" y="1730604"/>
            <a:ext cx="983725" cy="919696"/>
          </a:xfrm>
          <a:prstGeom prst="rect">
            <a:avLst/>
          </a:prstGeom>
          <a:noFill/>
          <a:ln w="28575">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0" tIns="45719" rIns="0" bIns="45719" numCol="1" rtlCol="0" anchor="ctr" anchorCtr="0" compatLnSpc="1">
            <a:prstTxWarp prst="textNoShape">
              <a:avLst/>
            </a:prstTxWarp>
          </a:bodyPr>
          <a:lstStyle/>
          <a:p>
            <a:pPr algn="ctr" defTabSz="914113" fontAlgn="base">
              <a:spcBef>
                <a:spcPct val="0"/>
              </a:spcBef>
              <a:spcAft>
                <a:spcPct val="0"/>
              </a:spcAft>
            </a:pPr>
            <a:endParaRPr lang="en-US" sz="1961" dirty="0">
              <a:gradFill>
                <a:gsLst>
                  <a:gs pos="0">
                    <a:srgbClr val="FFFFFF"/>
                  </a:gs>
                  <a:gs pos="100000">
                    <a:srgbClr val="FFFFFF"/>
                  </a:gs>
                </a:gsLst>
                <a:lin ang="5400000" scaled="0"/>
              </a:gradFill>
            </a:endParaRPr>
          </a:p>
        </p:txBody>
      </p:sp>
      <p:sp>
        <p:nvSpPr>
          <p:cNvPr id="55" name="Oval 54"/>
          <p:cNvSpPr/>
          <p:nvPr/>
        </p:nvSpPr>
        <p:spPr bwMode="auto">
          <a:xfrm>
            <a:off x="8969253" y="1757913"/>
            <a:ext cx="567245" cy="841791"/>
          </a:xfrm>
          <a:prstGeom prst="ellipse">
            <a:avLst/>
          </a:prstGeom>
          <a:solidFill>
            <a:srgbClr val="0072BC"/>
          </a:solidFill>
          <a:ln>
            <a:noFill/>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14113" fontAlgn="base">
              <a:lnSpc>
                <a:spcPct val="90000"/>
              </a:lnSpc>
              <a:spcBef>
                <a:spcPct val="0"/>
              </a:spcBef>
              <a:spcAft>
                <a:spcPct val="0"/>
              </a:spcAft>
            </a:pPr>
            <a:r>
              <a:rPr lang="en-US" sz="1100" dirty="0" smtClean="0">
                <a:solidFill>
                  <a:srgbClr val="FDFDFD"/>
                </a:solidFill>
                <a:ea typeface="Segoe UI" pitchFamily="34" charset="0"/>
                <a:cs typeface="Segoe UI" pitchFamily="34" charset="0"/>
              </a:rPr>
              <a:t>DB 2 work-load</a:t>
            </a:r>
            <a:endParaRPr lang="en-US" sz="1100" dirty="0">
              <a:solidFill>
                <a:srgbClr val="FDFDFD"/>
              </a:solidFill>
              <a:ea typeface="Segoe UI" pitchFamily="34" charset="0"/>
              <a:cs typeface="Segoe UI" pitchFamily="34" charset="0"/>
            </a:endParaRPr>
          </a:p>
        </p:txBody>
      </p:sp>
      <p:sp>
        <p:nvSpPr>
          <p:cNvPr id="56" name="Oval 55"/>
          <p:cNvSpPr/>
          <p:nvPr/>
        </p:nvSpPr>
        <p:spPr bwMode="auto">
          <a:xfrm>
            <a:off x="10403344" y="2080368"/>
            <a:ext cx="577484" cy="545079"/>
          </a:xfrm>
          <a:prstGeom prst="ellipse">
            <a:avLst/>
          </a:prstGeom>
          <a:solidFill>
            <a:srgbClr val="0072BC"/>
          </a:solidFill>
          <a:ln>
            <a:noFill/>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14113" fontAlgn="base">
              <a:lnSpc>
                <a:spcPct val="90000"/>
              </a:lnSpc>
              <a:spcBef>
                <a:spcPct val="0"/>
              </a:spcBef>
              <a:spcAft>
                <a:spcPct val="0"/>
              </a:spcAft>
            </a:pPr>
            <a:r>
              <a:rPr lang="en-US" sz="1100" dirty="0">
                <a:solidFill>
                  <a:srgbClr val="FDFDFD"/>
                </a:solidFill>
                <a:ea typeface="Segoe UI" pitchFamily="34" charset="0"/>
                <a:cs typeface="Segoe UI" pitchFamily="34" charset="0"/>
              </a:rPr>
              <a:t>DB 3 work-load</a:t>
            </a:r>
          </a:p>
        </p:txBody>
      </p:sp>
      <p:sp>
        <p:nvSpPr>
          <p:cNvPr id="57" name="Oval 56"/>
          <p:cNvSpPr/>
          <p:nvPr/>
        </p:nvSpPr>
        <p:spPr bwMode="auto">
          <a:xfrm>
            <a:off x="10000708" y="3000065"/>
            <a:ext cx="997582" cy="1308948"/>
          </a:xfrm>
          <a:prstGeom prst="ellipse">
            <a:avLst/>
          </a:prstGeom>
          <a:solidFill>
            <a:srgbClr val="0072BC"/>
          </a:solidFill>
          <a:ln>
            <a:noFill/>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14113" fontAlgn="base">
              <a:lnSpc>
                <a:spcPct val="90000"/>
              </a:lnSpc>
              <a:spcBef>
                <a:spcPct val="0"/>
              </a:spcBef>
              <a:spcAft>
                <a:spcPct val="0"/>
              </a:spcAft>
            </a:pPr>
            <a:r>
              <a:rPr lang="en-US" sz="1100" dirty="0" smtClean="0">
                <a:solidFill>
                  <a:srgbClr val="FDFDFD"/>
                </a:solidFill>
                <a:ea typeface="Segoe UI" pitchFamily="34" charset="0"/>
                <a:cs typeface="Segoe UI" pitchFamily="34" charset="0"/>
              </a:rPr>
              <a:t>DB 5 workload</a:t>
            </a:r>
            <a:endParaRPr lang="en-US" sz="1100" dirty="0">
              <a:solidFill>
                <a:srgbClr val="FDFDFD"/>
              </a:solidFill>
              <a:ea typeface="Segoe UI" pitchFamily="34" charset="0"/>
              <a:cs typeface="Segoe UI" pitchFamily="34" charset="0"/>
            </a:endParaRPr>
          </a:p>
        </p:txBody>
      </p:sp>
      <p:sp>
        <p:nvSpPr>
          <p:cNvPr id="58" name="Oval 57"/>
          <p:cNvSpPr/>
          <p:nvPr/>
        </p:nvSpPr>
        <p:spPr bwMode="auto">
          <a:xfrm>
            <a:off x="7923455" y="4726036"/>
            <a:ext cx="888732" cy="506654"/>
          </a:xfrm>
          <a:prstGeom prst="ellipse">
            <a:avLst/>
          </a:prstGeom>
          <a:solidFill>
            <a:srgbClr val="0072BC"/>
          </a:solidFill>
          <a:ln>
            <a:noFill/>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14113" fontAlgn="base">
              <a:lnSpc>
                <a:spcPct val="90000"/>
              </a:lnSpc>
              <a:spcBef>
                <a:spcPct val="0"/>
              </a:spcBef>
              <a:spcAft>
                <a:spcPct val="0"/>
              </a:spcAft>
            </a:pPr>
            <a:r>
              <a:rPr lang="en-US" sz="1100" dirty="0">
                <a:solidFill>
                  <a:srgbClr val="FDFDFD"/>
                </a:solidFill>
                <a:ea typeface="Segoe UI" pitchFamily="34" charset="0"/>
                <a:cs typeface="Segoe UI" pitchFamily="34" charset="0"/>
              </a:rPr>
              <a:t>DB 6 workload</a:t>
            </a:r>
          </a:p>
        </p:txBody>
      </p:sp>
      <p:sp>
        <p:nvSpPr>
          <p:cNvPr id="59" name="Oval 58"/>
          <p:cNvSpPr/>
          <p:nvPr/>
        </p:nvSpPr>
        <p:spPr bwMode="auto">
          <a:xfrm>
            <a:off x="10054194" y="4558470"/>
            <a:ext cx="750236" cy="841791"/>
          </a:xfrm>
          <a:prstGeom prst="ellipse">
            <a:avLst/>
          </a:prstGeom>
          <a:solidFill>
            <a:srgbClr val="0072BC"/>
          </a:solidFill>
          <a:ln>
            <a:noFill/>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14113" fontAlgn="base">
              <a:lnSpc>
                <a:spcPct val="90000"/>
              </a:lnSpc>
              <a:spcBef>
                <a:spcPct val="0"/>
              </a:spcBef>
              <a:spcAft>
                <a:spcPct val="0"/>
              </a:spcAft>
            </a:pPr>
            <a:r>
              <a:rPr lang="en-US" sz="1100" dirty="0">
                <a:solidFill>
                  <a:srgbClr val="FDFDFD"/>
                </a:solidFill>
                <a:ea typeface="Segoe UI" pitchFamily="34" charset="0"/>
                <a:cs typeface="Segoe UI" pitchFamily="34" charset="0"/>
              </a:rPr>
              <a:t>DB 8 work-load</a:t>
            </a:r>
          </a:p>
        </p:txBody>
      </p:sp>
      <p:sp>
        <p:nvSpPr>
          <p:cNvPr id="60" name="Oval 59"/>
          <p:cNvSpPr/>
          <p:nvPr/>
        </p:nvSpPr>
        <p:spPr bwMode="auto">
          <a:xfrm>
            <a:off x="9309022" y="4538504"/>
            <a:ext cx="582291" cy="606305"/>
          </a:xfrm>
          <a:prstGeom prst="ellipse">
            <a:avLst/>
          </a:prstGeom>
          <a:solidFill>
            <a:srgbClr val="0072BC"/>
          </a:solidFill>
          <a:ln>
            <a:noFill/>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14113" fontAlgn="base">
              <a:lnSpc>
                <a:spcPct val="90000"/>
              </a:lnSpc>
              <a:spcBef>
                <a:spcPct val="0"/>
              </a:spcBef>
              <a:spcAft>
                <a:spcPct val="0"/>
              </a:spcAft>
            </a:pPr>
            <a:r>
              <a:rPr lang="en-US" sz="1100" dirty="0">
                <a:solidFill>
                  <a:srgbClr val="FDFDFD"/>
                </a:solidFill>
                <a:ea typeface="Segoe UI" pitchFamily="34" charset="0"/>
                <a:cs typeface="Segoe UI" pitchFamily="34" charset="0"/>
              </a:rPr>
              <a:t>DB 7 work-load</a:t>
            </a:r>
          </a:p>
        </p:txBody>
      </p:sp>
      <p:sp>
        <p:nvSpPr>
          <p:cNvPr id="61" name="Rectangle 60"/>
          <p:cNvSpPr/>
          <p:nvPr/>
        </p:nvSpPr>
        <p:spPr bwMode="auto">
          <a:xfrm>
            <a:off x="7862715" y="2798472"/>
            <a:ext cx="1521977" cy="1541537"/>
          </a:xfrm>
          <a:prstGeom prst="rect">
            <a:avLst/>
          </a:prstGeom>
          <a:noFill/>
          <a:ln w="28575">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0" tIns="45719" rIns="0" bIns="45719" numCol="1" rtlCol="0" anchor="ctr" anchorCtr="0" compatLnSpc="1">
            <a:prstTxWarp prst="textNoShape">
              <a:avLst/>
            </a:prstTxWarp>
          </a:bodyPr>
          <a:lstStyle/>
          <a:p>
            <a:pPr algn="ctr" defTabSz="914113" fontAlgn="base">
              <a:spcBef>
                <a:spcPct val="0"/>
              </a:spcBef>
              <a:spcAft>
                <a:spcPct val="0"/>
              </a:spcAft>
            </a:pPr>
            <a:endParaRPr lang="en-US" sz="1961" dirty="0">
              <a:gradFill>
                <a:gsLst>
                  <a:gs pos="0">
                    <a:srgbClr val="FFFFFF"/>
                  </a:gs>
                  <a:gs pos="100000">
                    <a:srgbClr val="FFFFFF"/>
                  </a:gs>
                </a:gsLst>
                <a:lin ang="5400000" scaled="0"/>
              </a:gradFill>
            </a:endParaRPr>
          </a:p>
        </p:txBody>
      </p:sp>
      <p:sp>
        <p:nvSpPr>
          <p:cNvPr id="62" name="Oval 61"/>
          <p:cNvSpPr/>
          <p:nvPr/>
        </p:nvSpPr>
        <p:spPr bwMode="auto">
          <a:xfrm>
            <a:off x="7885999" y="2806945"/>
            <a:ext cx="1491865" cy="1505730"/>
          </a:xfrm>
          <a:prstGeom prst="ellipse">
            <a:avLst/>
          </a:prstGeom>
          <a:solidFill>
            <a:schemeClr val="tx2"/>
          </a:solidFill>
          <a:ln>
            <a:no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14113" fontAlgn="base">
              <a:lnSpc>
                <a:spcPct val="90000"/>
              </a:lnSpc>
              <a:spcBef>
                <a:spcPct val="0"/>
              </a:spcBef>
              <a:spcAft>
                <a:spcPct val="0"/>
              </a:spcAft>
            </a:pPr>
            <a:r>
              <a:rPr lang="en-US" sz="1176" dirty="0" smtClean="0">
                <a:gradFill>
                  <a:gsLst>
                    <a:gs pos="0">
                      <a:srgbClr val="FFFFFF"/>
                    </a:gs>
                    <a:gs pos="100000">
                      <a:srgbClr val="FFFFFF"/>
                    </a:gs>
                  </a:gsLst>
                  <a:lin ang="5400000" scaled="0"/>
                </a:gradFill>
                <a:ea typeface="Segoe UI" pitchFamily="34" charset="0"/>
                <a:cs typeface="Segoe UI" pitchFamily="34" charset="0"/>
              </a:rPr>
              <a:t>DB 4 workload</a:t>
            </a:r>
            <a:endParaRPr lang="en-US" sz="1176" dirty="0">
              <a:gradFill>
                <a:gsLst>
                  <a:gs pos="0">
                    <a:srgbClr val="FFFFFF"/>
                  </a:gs>
                  <a:gs pos="100000">
                    <a:srgbClr val="FFFFFF"/>
                  </a:gs>
                </a:gsLst>
                <a:lin ang="5400000" scaled="0"/>
              </a:gradFill>
              <a:ea typeface="Segoe UI" pitchFamily="34" charset="0"/>
              <a:cs typeface="Segoe UI" pitchFamily="34" charset="0"/>
            </a:endParaRPr>
          </a:p>
        </p:txBody>
      </p:sp>
      <p:sp>
        <p:nvSpPr>
          <p:cNvPr id="63" name="Text Placeholder 10"/>
          <p:cNvSpPr txBox="1">
            <a:spLocks/>
          </p:cNvSpPr>
          <p:nvPr/>
        </p:nvSpPr>
        <p:spPr>
          <a:xfrm>
            <a:off x="657554" y="1474229"/>
            <a:ext cx="3336925" cy="443198"/>
          </a:xfrm>
          <a:prstGeom prst="rect">
            <a:avLst/>
          </a:prstGeom>
        </p:spPr>
        <p:txBody>
          <a:bodyPr vert="horz" lIns="0" tIns="0" rIns="0" bIns="0" rtlCol="0">
            <a:spAutoFit/>
          </a:bodyPr>
          <a:lstStyle>
            <a:lvl1pPr marL="339725" marR="0" indent="-339725" algn="l" defTabSz="914363" rtl="0" eaLnBrk="1" fontAlgn="auto" latinLnBrk="0" hangingPunct="1">
              <a:lnSpc>
                <a:spcPct val="90000"/>
              </a:lnSpc>
              <a:spcBef>
                <a:spcPct val="20000"/>
              </a:spcBef>
              <a:spcAft>
                <a:spcPts val="0"/>
              </a:spcAft>
              <a:buClrTx/>
              <a:buSzPct val="90000"/>
              <a:buFont typeface="Arial" pitchFamily="34" charset="0"/>
              <a:buChar char="•"/>
              <a:tabLst/>
              <a:defRPr sz="3600" kern="1200" spc="-70" baseline="0">
                <a:solidFill>
                  <a:schemeClr val="tx1">
                    <a:alpha val="99000"/>
                  </a:schemeClr>
                </a:soli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solidFill>
                  <a:schemeClr val="tx1">
                    <a:alpha val="99000"/>
                  </a:schemeClr>
                </a:soli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solidFill>
                  <a:schemeClr val="tx1">
                    <a:alpha val="99000"/>
                  </a:schemeClr>
                </a:soli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solidFill>
                  <a:schemeClr val="tx1">
                    <a:alpha val="99000"/>
                  </a:schemeClr>
                </a:soli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solidFill>
                  <a:schemeClr val="tx1">
                    <a:alpha val="99000"/>
                  </a:schemeClr>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Arial" pitchFamily="34" charset="0"/>
              <a:buNone/>
            </a:pPr>
            <a:r>
              <a:rPr lang="en-US" sz="3200" dirty="0" smtClean="0">
                <a:solidFill>
                  <a:srgbClr val="0072BC"/>
                </a:solidFill>
              </a:rPr>
              <a:t>Notion de DTU</a:t>
            </a:r>
            <a:endParaRPr lang="en-US" sz="3200" dirty="0">
              <a:solidFill>
                <a:srgbClr val="0072BC"/>
              </a:solidFill>
            </a:endParaRPr>
          </a:p>
        </p:txBody>
      </p:sp>
    </p:spTree>
    <p:extLst>
      <p:ext uri="{BB962C8B-B14F-4D97-AF65-F5344CB8AC3E}">
        <p14:creationId xmlns:p14="http://schemas.microsoft.com/office/powerpoint/2010/main" val="381361436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5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5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5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58"/>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59"/>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60"/>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61"/>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6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animBg="1"/>
      <p:bldP spid="47" grpId="0" animBg="1"/>
      <p:bldP spid="48" grpId="0" animBg="1"/>
      <p:bldP spid="49" grpId="0" animBg="1"/>
      <p:bldP spid="50" grpId="0" animBg="1"/>
      <p:bldP spid="51" grpId="0" animBg="1"/>
      <p:bldP spid="52" grpId="0" animBg="1"/>
      <p:bldP spid="53" grpId="0" animBg="1"/>
      <p:bldP spid="54" grpId="0" animBg="1"/>
      <p:bldP spid="55" grpId="0" animBg="1"/>
      <p:bldP spid="56" grpId="0" animBg="1"/>
      <p:bldP spid="57" grpId="0" animBg="1"/>
      <p:bldP spid="58" grpId="0" animBg="1"/>
      <p:bldP spid="59" grpId="0" animBg="1"/>
      <p:bldP spid="60" grpId="0" animBg="1"/>
      <p:bldP spid="61" grpId="0" animBg="1"/>
      <p:bldP spid="62"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808475" y="1941067"/>
            <a:ext cx="6568637" cy="1495794"/>
          </a:xfrm>
        </p:spPr>
        <p:txBody>
          <a:bodyPr/>
          <a:lstStyle/>
          <a:p>
            <a:r>
              <a:rPr lang="fr-FR" dirty="0" smtClean="0"/>
              <a:t>Performance et élasticité</a:t>
            </a:r>
            <a:endParaRPr lang="fr-FR" dirty="0"/>
          </a:p>
        </p:txBody>
      </p:sp>
    </p:spTree>
    <p:extLst>
      <p:ext uri="{BB962C8B-B14F-4D97-AF65-F5344CB8AC3E}">
        <p14:creationId xmlns:p14="http://schemas.microsoft.com/office/powerpoint/2010/main" val="1897733184"/>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smtClean="0"/>
              <a:t>Continuité de service</a:t>
            </a:r>
            <a:endParaRPr lang="fr-FR" dirty="0"/>
          </a:p>
        </p:txBody>
      </p:sp>
      <p:sp>
        <p:nvSpPr>
          <p:cNvPr id="3" name="Text Placeholder 2"/>
          <p:cNvSpPr>
            <a:spLocks noGrp="1"/>
          </p:cNvSpPr>
          <p:nvPr>
            <p:ph type="body" sz="quarter" idx="10"/>
          </p:nvPr>
        </p:nvSpPr>
        <p:spPr>
          <a:xfrm>
            <a:off x="519113" y="1447799"/>
            <a:ext cx="7227726" cy="3917226"/>
          </a:xfrm>
          <a:noFill/>
        </p:spPr>
        <p:txBody>
          <a:bodyPr/>
          <a:lstStyle/>
          <a:p>
            <a:pPr>
              <a:lnSpc>
                <a:spcPct val="150000"/>
              </a:lnSpc>
            </a:pPr>
            <a:r>
              <a:rPr lang="fr-FR" dirty="0" smtClean="0"/>
              <a:t>Haute disponibilité (99,99 %)</a:t>
            </a:r>
          </a:p>
          <a:p>
            <a:pPr>
              <a:lnSpc>
                <a:spcPct val="150000"/>
              </a:lnSpc>
            </a:pPr>
            <a:r>
              <a:rPr lang="fr-FR" dirty="0" smtClean="0"/>
              <a:t>« Point in time restore » et « </a:t>
            </a:r>
            <a:r>
              <a:rPr lang="fr-FR" dirty="0" err="1" smtClean="0"/>
              <a:t>Geo</a:t>
            </a:r>
            <a:r>
              <a:rPr lang="fr-FR" dirty="0" smtClean="0"/>
              <a:t>-restore »</a:t>
            </a:r>
          </a:p>
          <a:p>
            <a:pPr>
              <a:lnSpc>
                <a:spcPct val="150000"/>
              </a:lnSpc>
            </a:pPr>
            <a:r>
              <a:rPr lang="fr-FR" dirty="0" smtClean="0"/>
              <a:t>Export / import manuel</a:t>
            </a:r>
          </a:p>
          <a:p>
            <a:pPr>
              <a:lnSpc>
                <a:spcPct val="150000"/>
              </a:lnSpc>
            </a:pPr>
            <a:r>
              <a:rPr lang="fr-FR" dirty="0" smtClean="0"/>
              <a:t>Réplication géographique standard</a:t>
            </a:r>
          </a:p>
          <a:p>
            <a:pPr>
              <a:lnSpc>
                <a:spcPct val="150000"/>
              </a:lnSpc>
            </a:pPr>
            <a:r>
              <a:rPr lang="fr-FR" dirty="0" smtClean="0"/>
              <a:t>Réplication géographique active</a:t>
            </a:r>
            <a:endParaRPr lang="fr-FR" dirty="0"/>
          </a:p>
        </p:txBody>
      </p:sp>
      <p:pic>
        <p:nvPicPr>
          <p:cNvPr id="4" name="Picture 3"/>
          <p:cNvPicPr>
            <a:picLocks noChangeAspect="1"/>
          </p:cNvPicPr>
          <p:nvPr/>
        </p:nvPicPr>
        <p:blipFill>
          <a:blip r:embed="rId3">
            <a:duotone>
              <a:srgbClr val="D2D2D2">
                <a:shade val="45000"/>
                <a:satMod val="135000"/>
              </a:srgbClr>
              <a:prstClr val="white"/>
            </a:duotone>
            <a:extLst>
              <a:ext uri="{28A0092B-C50C-407E-A947-70E740481C1C}">
                <a14:useLocalDpi xmlns:a14="http://schemas.microsoft.com/office/drawing/2010/main" val="0"/>
              </a:ext>
            </a:extLst>
          </a:blip>
          <a:stretch>
            <a:fillRect/>
          </a:stretch>
        </p:blipFill>
        <p:spPr>
          <a:xfrm>
            <a:off x="5531531" y="2555443"/>
            <a:ext cx="7744606" cy="3635966"/>
          </a:xfrm>
          <a:prstGeom prst="rect">
            <a:avLst/>
          </a:prstGeom>
        </p:spPr>
      </p:pic>
      <p:grpSp>
        <p:nvGrpSpPr>
          <p:cNvPr id="5" name="Group 4"/>
          <p:cNvGrpSpPr/>
          <p:nvPr/>
        </p:nvGrpSpPr>
        <p:grpSpPr>
          <a:xfrm>
            <a:off x="6455816" y="3938717"/>
            <a:ext cx="288057" cy="288057"/>
            <a:chOff x="5298510" y="3607496"/>
            <a:chExt cx="288099" cy="288099"/>
          </a:xfrm>
        </p:grpSpPr>
        <p:sp>
          <p:nvSpPr>
            <p:cNvPr id="6" name="Oval 5"/>
            <p:cNvSpPr/>
            <p:nvPr/>
          </p:nvSpPr>
          <p:spPr bwMode="auto">
            <a:xfrm>
              <a:off x="5298510" y="3607496"/>
              <a:ext cx="288099" cy="288099"/>
            </a:xfrm>
            <a:prstGeom prst="ellipse">
              <a:avLst/>
            </a:prstGeom>
            <a:solidFill>
              <a:srgbClr val="00BCF2">
                <a:alpha val="48000"/>
              </a:srgbClr>
            </a:solidFill>
            <a:ln w="9525" cap="flat" cmpd="sng" algn="ctr">
              <a:noFill/>
              <a:prstDash val="solid"/>
              <a:headEnd type="none" w="med" len="med"/>
              <a:tailEnd type="none" w="med" len="med"/>
            </a:ln>
            <a:effectLst/>
          </p:spPr>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ctr" defTabSz="932390" fontAlgn="base">
                <a:lnSpc>
                  <a:spcPct val="90000"/>
                </a:lnSpc>
                <a:spcBef>
                  <a:spcPct val="0"/>
                </a:spcBef>
                <a:spcAft>
                  <a:spcPct val="0"/>
                </a:spcAft>
                <a:defRPr/>
              </a:pPr>
              <a:endParaRPr lang="en-US" sz="2400" kern="0" dirty="0">
                <a:gradFill>
                  <a:gsLst>
                    <a:gs pos="0">
                      <a:srgbClr val="FFFFFF"/>
                    </a:gs>
                    <a:gs pos="100000">
                      <a:srgbClr val="FFFFFF"/>
                    </a:gs>
                  </a:gsLst>
                  <a:lin ang="5400000" scaled="0"/>
                </a:gradFill>
                <a:ea typeface="Segoe UI" pitchFamily="34" charset="0"/>
                <a:cs typeface="Segoe UI" pitchFamily="34" charset="0"/>
              </a:endParaRPr>
            </a:p>
          </p:txBody>
        </p:sp>
        <p:sp>
          <p:nvSpPr>
            <p:cNvPr id="7" name="Oval 6"/>
            <p:cNvSpPr/>
            <p:nvPr/>
          </p:nvSpPr>
          <p:spPr bwMode="auto">
            <a:xfrm>
              <a:off x="5374188" y="3683174"/>
              <a:ext cx="136743" cy="136743"/>
            </a:xfrm>
            <a:prstGeom prst="ellipse">
              <a:avLst/>
            </a:prstGeom>
            <a:solidFill>
              <a:srgbClr val="00BCF2">
                <a:alpha val="88000"/>
              </a:srgbClr>
            </a:solidFill>
            <a:ln w="9525" cap="flat" cmpd="sng" algn="ctr">
              <a:noFill/>
              <a:prstDash val="solid"/>
              <a:headEnd type="none" w="med" len="med"/>
              <a:tailEnd type="none" w="med" len="med"/>
            </a:ln>
            <a:effectLst/>
          </p:spPr>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ctr" defTabSz="932390" fontAlgn="base">
                <a:lnSpc>
                  <a:spcPct val="90000"/>
                </a:lnSpc>
                <a:spcBef>
                  <a:spcPct val="0"/>
                </a:spcBef>
                <a:spcAft>
                  <a:spcPct val="0"/>
                </a:spcAft>
                <a:defRPr/>
              </a:pPr>
              <a:endParaRPr lang="en-US" sz="2400" kern="0" dirty="0">
                <a:gradFill>
                  <a:gsLst>
                    <a:gs pos="0">
                      <a:srgbClr val="FFFFFF"/>
                    </a:gs>
                    <a:gs pos="100000">
                      <a:srgbClr val="FFFFFF"/>
                    </a:gs>
                  </a:gsLst>
                  <a:lin ang="5400000" scaled="0"/>
                </a:gradFill>
                <a:ea typeface="Segoe UI" pitchFamily="34" charset="0"/>
                <a:cs typeface="Segoe UI" pitchFamily="34" charset="0"/>
              </a:endParaRPr>
            </a:p>
          </p:txBody>
        </p:sp>
      </p:grpSp>
      <p:grpSp>
        <p:nvGrpSpPr>
          <p:cNvPr id="8" name="Group 7"/>
          <p:cNvGrpSpPr/>
          <p:nvPr/>
        </p:nvGrpSpPr>
        <p:grpSpPr>
          <a:xfrm>
            <a:off x="6878492" y="4151108"/>
            <a:ext cx="288057" cy="288057"/>
            <a:chOff x="5298510" y="3607496"/>
            <a:chExt cx="288099" cy="288099"/>
          </a:xfrm>
        </p:grpSpPr>
        <p:sp>
          <p:nvSpPr>
            <p:cNvPr id="9" name="Oval 8"/>
            <p:cNvSpPr/>
            <p:nvPr/>
          </p:nvSpPr>
          <p:spPr bwMode="auto">
            <a:xfrm>
              <a:off x="5298510" y="3607496"/>
              <a:ext cx="288099" cy="288099"/>
            </a:xfrm>
            <a:prstGeom prst="ellipse">
              <a:avLst/>
            </a:prstGeom>
            <a:solidFill>
              <a:srgbClr val="00BCF2">
                <a:alpha val="48000"/>
              </a:srgbClr>
            </a:solidFill>
            <a:ln w="9525" cap="flat" cmpd="sng" algn="ctr">
              <a:noFill/>
              <a:prstDash val="solid"/>
              <a:headEnd type="none" w="med" len="med"/>
              <a:tailEnd type="none" w="med" len="med"/>
            </a:ln>
            <a:effectLst/>
          </p:spPr>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ctr" defTabSz="932390" fontAlgn="base">
                <a:lnSpc>
                  <a:spcPct val="90000"/>
                </a:lnSpc>
                <a:spcBef>
                  <a:spcPct val="0"/>
                </a:spcBef>
                <a:spcAft>
                  <a:spcPct val="0"/>
                </a:spcAft>
                <a:defRPr/>
              </a:pPr>
              <a:endParaRPr lang="en-US" sz="2400" kern="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p:cNvSpPr/>
            <p:nvPr/>
          </p:nvSpPr>
          <p:spPr bwMode="auto">
            <a:xfrm>
              <a:off x="5374188" y="3683174"/>
              <a:ext cx="136743" cy="136743"/>
            </a:xfrm>
            <a:prstGeom prst="ellipse">
              <a:avLst/>
            </a:prstGeom>
            <a:solidFill>
              <a:srgbClr val="00BCF2">
                <a:alpha val="88000"/>
              </a:srgbClr>
            </a:solidFill>
            <a:ln w="9525" cap="flat" cmpd="sng" algn="ctr">
              <a:noFill/>
              <a:prstDash val="solid"/>
              <a:headEnd type="none" w="med" len="med"/>
              <a:tailEnd type="none" w="med" len="med"/>
            </a:ln>
            <a:effectLst/>
          </p:spPr>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ctr" defTabSz="932390" fontAlgn="base">
                <a:lnSpc>
                  <a:spcPct val="90000"/>
                </a:lnSpc>
                <a:spcBef>
                  <a:spcPct val="0"/>
                </a:spcBef>
                <a:spcAft>
                  <a:spcPct val="0"/>
                </a:spcAft>
                <a:defRPr/>
              </a:pPr>
              <a:endParaRPr lang="en-US" sz="2400" kern="0" dirty="0">
                <a:gradFill>
                  <a:gsLst>
                    <a:gs pos="0">
                      <a:srgbClr val="FFFFFF"/>
                    </a:gs>
                    <a:gs pos="100000">
                      <a:srgbClr val="FFFFFF"/>
                    </a:gs>
                  </a:gsLst>
                  <a:lin ang="5400000" scaled="0"/>
                </a:gradFill>
                <a:ea typeface="Segoe UI" pitchFamily="34" charset="0"/>
                <a:cs typeface="Segoe UI" pitchFamily="34" charset="0"/>
              </a:endParaRPr>
            </a:p>
          </p:txBody>
        </p:sp>
      </p:grpSp>
      <p:grpSp>
        <p:nvGrpSpPr>
          <p:cNvPr id="11" name="Group 10"/>
          <p:cNvGrpSpPr/>
          <p:nvPr/>
        </p:nvGrpSpPr>
        <p:grpSpPr>
          <a:xfrm>
            <a:off x="7062709" y="3787339"/>
            <a:ext cx="288057" cy="288057"/>
            <a:chOff x="5298510" y="3607496"/>
            <a:chExt cx="288099" cy="288099"/>
          </a:xfrm>
        </p:grpSpPr>
        <p:sp>
          <p:nvSpPr>
            <p:cNvPr id="12" name="Oval 11"/>
            <p:cNvSpPr/>
            <p:nvPr/>
          </p:nvSpPr>
          <p:spPr bwMode="auto">
            <a:xfrm>
              <a:off x="5298510" y="3607496"/>
              <a:ext cx="288099" cy="288099"/>
            </a:xfrm>
            <a:prstGeom prst="ellipse">
              <a:avLst/>
            </a:prstGeom>
            <a:solidFill>
              <a:srgbClr val="00BCF2">
                <a:alpha val="48000"/>
              </a:srgbClr>
            </a:solidFill>
            <a:ln w="9525" cap="flat" cmpd="sng" algn="ctr">
              <a:noFill/>
              <a:prstDash val="solid"/>
              <a:headEnd type="none" w="med" len="med"/>
              <a:tailEnd type="none" w="med" len="med"/>
            </a:ln>
            <a:effectLst/>
          </p:spPr>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ctr" defTabSz="932390" fontAlgn="base">
                <a:lnSpc>
                  <a:spcPct val="90000"/>
                </a:lnSpc>
                <a:spcBef>
                  <a:spcPct val="0"/>
                </a:spcBef>
                <a:spcAft>
                  <a:spcPct val="0"/>
                </a:spcAft>
                <a:defRPr/>
              </a:pPr>
              <a:endParaRPr lang="en-US" sz="2400" kern="0" dirty="0">
                <a:gradFill>
                  <a:gsLst>
                    <a:gs pos="0">
                      <a:srgbClr val="FFFFFF"/>
                    </a:gs>
                    <a:gs pos="100000">
                      <a:srgbClr val="FFFFFF"/>
                    </a:gs>
                  </a:gsLst>
                  <a:lin ang="5400000" scaled="0"/>
                </a:gradFill>
                <a:ea typeface="Segoe UI" pitchFamily="34" charset="0"/>
                <a:cs typeface="Segoe UI" pitchFamily="34" charset="0"/>
              </a:endParaRPr>
            </a:p>
          </p:txBody>
        </p:sp>
        <p:sp>
          <p:nvSpPr>
            <p:cNvPr id="13" name="Oval 12"/>
            <p:cNvSpPr/>
            <p:nvPr/>
          </p:nvSpPr>
          <p:spPr bwMode="auto">
            <a:xfrm>
              <a:off x="5374188" y="3683174"/>
              <a:ext cx="136743" cy="136743"/>
            </a:xfrm>
            <a:prstGeom prst="ellipse">
              <a:avLst/>
            </a:prstGeom>
            <a:solidFill>
              <a:srgbClr val="00BCF2">
                <a:alpha val="88000"/>
              </a:srgbClr>
            </a:solidFill>
            <a:ln w="9525" cap="flat" cmpd="sng" algn="ctr">
              <a:noFill/>
              <a:prstDash val="solid"/>
              <a:headEnd type="none" w="med" len="med"/>
              <a:tailEnd type="none" w="med" len="med"/>
            </a:ln>
            <a:effectLst/>
          </p:spPr>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ctr" defTabSz="932390" fontAlgn="base">
                <a:lnSpc>
                  <a:spcPct val="90000"/>
                </a:lnSpc>
                <a:spcBef>
                  <a:spcPct val="0"/>
                </a:spcBef>
                <a:spcAft>
                  <a:spcPct val="0"/>
                </a:spcAft>
                <a:defRPr/>
              </a:pPr>
              <a:endParaRPr lang="en-US" sz="2400" kern="0" dirty="0">
                <a:gradFill>
                  <a:gsLst>
                    <a:gs pos="0">
                      <a:srgbClr val="FFFFFF"/>
                    </a:gs>
                    <a:gs pos="100000">
                      <a:srgbClr val="FFFFFF"/>
                    </a:gs>
                  </a:gsLst>
                  <a:lin ang="5400000" scaled="0"/>
                </a:gradFill>
                <a:ea typeface="Segoe UI" pitchFamily="34" charset="0"/>
                <a:cs typeface="Segoe UI" pitchFamily="34" charset="0"/>
              </a:endParaRPr>
            </a:p>
          </p:txBody>
        </p:sp>
      </p:grpSp>
      <p:grpSp>
        <p:nvGrpSpPr>
          <p:cNvPr id="14" name="Group 13"/>
          <p:cNvGrpSpPr/>
          <p:nvPr/>
        </p:nvGrpSpPr>
        <p:grpSpPr>
          <a:xfrm>
            <a:off x="7364074" y="4014384"/>
            <a:ext cx="288057" cy="288057"/>
            <a:chOff x="5298510" y="3607496"/>
            <a:chExt cx="288099" cy="288099"/>
          </a:xfrm>
        </p:grpSpPr>
        <p:sp>
          <p:nvSpPr>
            <p:cNvPr id="15" name="Oval 14"/>
            <p:cNvSpPr/>
            <p:nvPr/>
          </p:nvSpPr>
          <p:spPr bwMode="auto">
            <a:xfrm>
              <a:off x="5298510" y="3607496"/>
              <a:ext cx="288099" cy="288099"/>
            </a:xfrm>
            <a:prstGeom prst="ellipse">
              <a:avLst/>
            </a:prstGeom>
            <a:solidFill>
              <a:srgbClr val="00BCF2">
                <a:alpha val="48000"/>
              </a:srgbClr>
            </a:solidFill>
            <a:ln w="9525" cap="flat" cmpd="sng" algn="ctr">
              <a:noFill/>
              <a:prstDash val="solid"/>
              <a:headEnd type="none" w="med" len="med"/>
              <a:tailEnd type="none" w="med" len="med"/>
            </a:ln>
            <a:effectLst/>
          </p:spPr>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ctr" defTabSz="932390" fontAlgn="base">
                <a:lnSpc>
                  <a:spcPct val="90000"/>
                </a:lnSpc>
                <a:spcBef>
                  <a:spcPct val="0"/>
                </a:spcBef>
                <a:spcAft>
                  <a:spcPct val="0"/>
                </a:spcAft>
                <a:defRPr/>
              </a:pPr>
              <a:endParaRPr lang="en-US" sz="2400" kern="0" dirty="0">
                <a:gradFill>
                  <a:gsLst>
                    <a:gs pos="0">
                      <a:srgbClr val="FFFFFF"/>
                    </a:gs>
                    <a:gs pos="100000">
                      <a:srgbClr val="FFFFFF"/>
                    </a:gs>
                  </a:gsLst>
                  <a:lin ang="5400000" scaled="0"/>
                </a:gradFill>
                <a:ea typeface="Segoe UI" pitchFamily="34" charset="0"/>
                <a:cs typeface="Segoe UI" pitchFamily="34" charset="0"/>
              </a:endParaRPr>
            </a:p>
          </p:txBody>
        </p:sp>
        <p:sp>
          <p:nvSpPr>
            <p:cNvPr id="16" name="Oval 15"/>
            <p:cNvSpPr/>
            <p:nvPr/>
          </p:nvSpPr>
          <p:spPr bwMode="auto">
            <a:xfrm>
              <a:off x="5374188" y="3683174"/>
              <a:ext cx="136743" cy="136743"/>
            </a:xfrm>
            <a:prstGeom prst="ellipse">
              <a:avLst/>
            </a:prstGeom>
            <a:solidFill>
              <a:srgbClr val="00BCF2">
                <a:alpha val="88000"/>
              </a:srgbClr>
            </a:solidFill>
            <a:ln w="9525" cap="flat" cmpd="sng" algn="ctr">
              <a:noFill/>
              <a:prstDash val="solid"/>
              <a:headEnd type="none" w="med" len="med"/>
              <a:tailEnd type="none" w="med" len="med"/>
            </a:ln>
            <a:effectLst/>
          </p:spPr>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ctr" defTabSz="932390" fontAlgn="base">
                <a:lnSpc>
                  <a:spcPct val="90000"/>
                </a:lnSpc>
                <a:spcBef>
                  <a:spcPct val="0"/>
                </a:spcBef>
                <a:spcAft>
                  <a:spcPct val="0"/>
                </a:spcAft>
                <a:defRPr/>
              </a:pPr>
              <a:endParaRPr lang="en-US" sz="2400" kern="0" dirty="0">
                <a:gradFill>
                  <a:gsLst>
                    <a:gs pos="0">
                      <a:srgbClr val="FFFFFF"/>
                    </a:gs>
                    <a:gs pos="100000">
                      <a:srgbClr val="FFFFFF"/>
                    </a:gs>
                  </a:gsLst>
                  <a:lin ang="5400000" scaled="0"/>
                </a:gradFill>
                <a:ea typeface="Segoe UI" pitchFamily="34" charset="0"/>
                <a:cs typeface="Segoe UI" pitchFamily="34" charset="0"/>
              </a:endParaRPr>
            </a:p>
          </p:txBody>
        </p:sp>
      </p:grpSp>
      <p:grpSp>
        <p:nvGrpSpPr>
          <p:cNvPr id="17" name="Group 16"/>
          <p:cNvGrpSpPr/>
          <p:nvPr/>
        </p:nvGrpSpPr>
        <p:grpSpPr>
          <a:xfrm>
            <a:off x="9203025" y="3633628"/>
            <a:ext cx="288057" cy="288057"/>
            <a:chOff x="5298510" y="3607496"/>
            <a:chExt cx="288099" cy="288099"/>
          </a:xfrm>
        </p:grpSpPr>
        <p:sp>
          <p:nvSpPr>
            <p:cNvPr id="18" name="Oval 17"/>
            <p:cNvSpPr/>
            <p:nvPr/>
          </p:nvSpPr>
          <p:spPr bwMode="auto">
            <a:xfrm>
              <a:off x="5298510" y="3607496"/>
              <a:ext cx="288099" cy="288099"/>
            </a:xfrm>
            <a:prstGeom prst="ellipse">
              <a:avLst/>
            </a:prstGeom>
            <a:solidFill>
              <a:srgbClr val="00BCF2">
                <a:alpha val="48000"/>
              </a:srgbClr>
            </a:solidFill>
            <a:ln w="9525" cap="flat" cmpd="sng" algn="ctr">
              <a:noFill/>
              <a:prstDash val="solid"/>
              <a:headEnd type="none" w="med" len="med"/>
              <a:tailEnd type="none" w="med" len="med"/>
            </a:ln>
            <a:effectLst/>
          </p:spPr>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ctr" defTabSz="932390" fontAlgn="base">
                <a:lnSpc>
                  <a:spcPct val="90000"/>
                </a:lnSpc>
                <a:spcBef>
                  <a:spcPct val="0"/>
                </a:spcBef>
                <a:spcAft>
                  <a:spcPct val="0"/>
                </a:spcAft>
                <a:defRPr/>
              </a:pPr>
              <a:endParaRPr lang="en-US" sz="2400" kern="0" dirty="0">
                <a:gradFill>
                  <a:gsLst>
                    <a:gs pos="0">
                      <a:srgbClr val="FFFFFF"/>
                    </a:gs>
                    <a:gs pos="100000">
                      <a:srgbClr val="FFFFFF"/>
                    </a:gs>
                  </a:gsLst>
                  <a:lin ang="5400000" scaled="0"/>
                </a:gradFill>
                <a:ea typeface="Segoe UI" pitchFamily="34" charset="0"/>
                <a:cs typeface="Segoe UI" pitchFamily="34" charset="0"/>
              </a:endParaRPr>
            </a:p>
          </p:txBody>
        </p:sp>
        <p:sp>
          <p:nvSpPr>
            <p:cNvPr id="19" name="Oval 18"/>
            <p:cNvSpPr/>
            <p:nvPr/>
          </p:nvSpPr>
          <p:spPr bwMode="auto">
            <a:xfrm>
              <a:off x="5374188" y="3683174"/>
              <a:ext cx="136743" cy="136743"/>
            </a:xfrm>
            <a:prstGeom prst="ellipse">
              <a:avLst/>
            </a:prstGeom>
            <a:solidFill>
              <a:srgbClr val="00BCF2">
                <a:alpha val="88000"/>
              </a:srgbClr>
            </a:solidFill>
            <a:ln w="9525" cap="flat" cmpd="sng" algn="ctr">
              <a:noFill/>
              <a:prstDash val="solid"/>
              <a:headEnd type="none" w="med" len="med"/>
              <a:tailEnd type="none" w="med" len="med"/>
            </a:ln>
            <a:effectLst/>
          </p:spPr>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ctr" defTabSz="932390" fontAlgn="base">
                <a:lnSpc>
                  <a:spcPct val="90000"/>
                </a:lnSpc>
                <a:spcBef>
                  <a:spcPct val="0"/>
                </a:spcBef>
                <a:spcAft>
                  <a:spcPct val="0"/>
                </a:spcAft>
                <a:defRPr/>
              </a:pPr>
              <a:endParaRPr lang="en-US" sz="2400" kern="0" dirty="0">
                <a:gradFill>
                  <a:gsLst>
                    <a:gs pos="0">
                      <a:srgbClr val="FFFFFF"/>
                    </a:gs>
                    <a:gs pos="100000">
                      <a:srgbClr val="FFFFFF"/>
                    </a:gs>
                  </a:gsLst>
                  <a:lin ang="5400000" scaled="0"/>
                </a:gradFill>
                <a:ea typeface="Segoe UI" pitchFamily="34" charset="0"/>
                <a:cs typeface="Segoe UI" pitchFamily="34" charset="0"/>
              </a:endParaRPr>
            </a:p>
          </p:txBody>
        </p:sp>
      </p:grpSp>
      <p:grpSp>
        <p:nvGrpSpPr>
          <p:cNvPr id="20" name="Group 19"/>
          <p:cNvGrpSpPr/>
          <p:nvPr/>
        </p:nvGrpSpPr>
        <p:grpSpPr>
          <a:xfrm>
            <a:off x="11910226" y="5562694"/>
            <a:ext cx="288057" cy="288057"/>
            <a:chOff x="5298510" y="3607496"/>
            <a:chExt cx="288099" cy="288099"/>
          </a:xfrm>
        </p:grpSpPr>
        <p:sp>
          <p:nvSpPr>
            <p:cNvPr id="21" name="Oval 20"/>
            <p:cNvSpPr/>
            <p:nvPr/>
          </p:nvSpPr>
          <p:spPr bwMode="auto">
            <a:xfrm>
              <a:off x="5298510" y="3607496"/>
              <a:ext cx="288099" cy="288099"/>
            </a:xfrm>
            <a:prstGeom prst="ellipse">
              <a:avLst/>
            </a:prstGeom>
            <a:solidFill>
              <a:srgbClr val="00BCF2">
                <a:alpha val="48000"/>
              </a:srgbClr>
            </a:solidFill>
            <a:ln w="9525" cap="flat" cmpd="sng" algn="ctr">
              <a:noFill/>
              <a:prstDash val="solid"/>
              <a:headEnd type="none" w="med" len="med"/>
              <a:tailEnd type="none" w="med" len="med"/>
            </a:ln>
            <a:effectLst/>
          </p:spPr>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ctr" defTabSz="932390" fontAlgn="base">
                <a:lnSpc>
                  <a:spcPct val="90000"/>
                </a:lnSpc>
                <a:spcBef>
                  <a:spcPct val="0"/>
                </a:spcBef>
                <a:spcAft>
                  <a:spcPct val="0"/>
                </a:spcAft>
                <a:defRPr/>
              </a:pPr>
              <a:endParaRPr lang="en-US" sz="2400" kern="0" dirty="0">
                <a:gradFill>
                  <a:gsLst>
                    <a:gs pos="0">
                      <a:srgbClr val="FFFFFF"/>
                    </a:gs>
                    <a:gs pos="100000">
                      <a:srgbClr val="FFFFFF"/>
                    </a:gs>
                  </a:gsLst>
                  <a:lin ang="5400000" scaled="0"/>
                </a:gradFill>
                <a:ea typeface="Segoe UI" pitchFamily="34" charset="0"/>
                <a:cs typeface="Segoe UI" pitchFamily="34" charset="0"/>
              </a:endParaRPr>
            </a:p>
          </p:txBody>
        </p:sp>
        <p:sp>
          <p:nvSpPr>
            <p:cNvPr id="22" name="Oval 21"/>
            <p:cNvSpPr/>
            <p:nvPr/>
          </p:nvSpPr>
          <p:spPr bwMode="auto">
            <a:xfrm>
              <a:off x="5374188" y="3683174"/>
              <a:ext cx="136743" cy="136743"/>
            </a:xfrm>
            <a:prstGeom prst="ellipse">
              <a:avLst/>
            </a:prstGeom>
            <a:solidFill>
              <a:srgbClr val="00BCF2">
                <a:alpha val="88000"/>
              </a:srgbClr>
            </a:solidFill>
            <a:ln w="9525" cap="flat" cmpd="sng" algn="ctr">
              <a:noFill/>
              <a:prstDash val="solid"/>
              <a:headEnd type="none" w="med" len="med"/>
              <a:tailEnd type="none" w="med" len="med"/>
            </a:ln>
            <a:effectLst/>
          </p:spPr>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ctr" defTabSz="932390" fontAlgn="base">
                <a:lnSpc>
                  <a:spcPct val="90000"/>
                </a:lnSpc>
                <a:spcBef>
                  <a:spcPct val="0"/>
                </a:spcBef>
                <a:spcAft>
                  <a:spcPct val="0"/>
                </a:spcAft>
                <a:defRPr/>
              </a:pPr>
              <a:endParaRPr lang="en-US" sz="2400" kern="0" dirty="0">
                <a:gradFill>
                  <a:gsLst>
                    <a:gs pos="0">
                      <a:srgbClr val="FFFFFF"/>
                    </a:gs>
                    <a:gs pos="100000">
                      <a:srgbClr val="FFFFFF"/>
                    </a:gs>
                  </a:gsLst>
                  <a:lin ang="5400000" scaled="0"/>
                </a:gradFill>
                <a:ea typeface="Segoe UI" pitchFamily="34" charset="0"/>
                <a:cs typeface="Segoe UI" pitchFamily="34" charset="0"/>
              </a:endParaRPr>
            </a:p>
          </p:txBody>
        </p:sp>
      </p:grpSp>
      <p:grpSp>
        <p:nvGrpSpPr>
          <p:cNvPr id="23" name="Group 22"/>
          <p:cNvGrpSpPr/>
          <p:nvPr/>
        </p:nvGrpSpPr>
        <p:grpSpPr>
          <a:xfrm>
            <a:off x="11785083" y="5176956"/>
            <a:ext cx="288057" cy="288057"/>
            <a:chOff x="5298510" y="3607496"/>
            <a:chExt cx="288099" cy="288099"/>
          </a:xfrm>
        </p:grpSpPr>
        <p:sp>
          <p:nvSpPr>
            <p:cNvPr id="24" name="Oval 23"/>
            <p:cNvSpPr/>
            <p:nvPr/>
          </p:nvSpPr>
          <p:spPr bwMode="auto">
            <a:xfrm>
              <a:off x="5298510" y="3607496"/>
              <a:ext cx="288099" cy="288099"/>
            </a:xfrm>
            <a:prstGeom prst="ellipse">
              <a:avLst/>
            </a:prstGeom>
            <a:solidFill>
              <a:srgbClr val="00BCF2">
                <a:alpha val="48000"/>
              </a:srgbClr>
            </a:solidFill>
            <a:ln w="9525" cap="flat" cmpd="sng" algn="ctr">
              <a:noFill/>
              <a:prstDash val="solid"/>
              <a:headEnd type="none" w="med" len="med"/>
              <a:tailEnd type="none" w="med" len="med"/>
            </a:ln>
            <a:effectLst/>
          </p:spPr>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ctr" defTabSz="932390" fontAlgn="base">
                <a:lnSpc>
                  <a:spcPct val="90000"/>
                </a:lnSpc>
                <a:spcBef>
                  <a:spcPct val="0"/>
                </a:spcBef>
                <a:spcAft>
                  <a:spcPct val="0"/>
                </a:spcAft>
                <a:defRPr/>
              </a:pPr>
              <a:endParaRPr lang="en-US" sz="2400" kern="0" dirty="0">
                <a:gradFill>
                  <a:gsLst>
                    <a:gs pos="0">
                      <a:srgbClr val="FFFFFF"/>
                    </a:gs>
                    <a:gs pos="100000">
                      <a:srgbClr val="FFFFFF"/>
                    </a:gs>
                  </a:gsLst>
                  <a:lin ang="5400000" scaled="0"/>
                </a:gradFill>
                <a:ea typeface="Segoe UI" pitchFamily="34" charset="0"/>
                <a:cs typeface="Segoe UI" pitchFamily="34" charset="0"/>
              </a:endParaRPr>
            </a:p>
          </p:txBody>
        </p:sp>
        <p:sp>
          <p:nvSpPr>
            <p:cNvPr id="25" name="Oval 24"/>
            <p:cNvSpPr/>
            <p:nvPr/>
          </p:nvSpPr>
          <p:spPr bwMode="auto">
            <a:xfrm>
              <a:off x="5374188" y="3683174"/>
              <a:ext cx="136743" cy="136743"/>
            </a:xfrm>
            <a:prstGeom prst="ellipse">
              <a:avLst/>
            </a:prstGeom>
            <a:solidFill>
              <a:srgbClr val="00BCF2">
                <a:alpha val="88000"/>
              </a:srgbClr>
            </a:solidFill>
            <a:ln w="9525" cap="flat" cmpd="sng" algn="ctr">
              <a:noFill/>
              <a:prstDash val="solid"/>
              <a:headEnd type="none" w="med" len="med"/>
              <a:tailEnd type="none" w="med" len="med"/>
            </a:ln>
            <a:effectLst/>
          </p:spPr>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ctr" defTabSz="932390" fontAlgn="base">
                <a:lnSpc>
                  <a:spcPct val="90000"/>
                </a:lnSpc>
                <a:spcBef>
                  <a:spcPct val="0"/>
                </a:spcBef>
                <a:spcAft>
                  <a:spcPct val="0"/>
                </a:spcAft>
                <a:defRPr/>
              </a:pPr>
              <a:endParaRPr lang="en-US" sz="2400" kern="0" dirty="0">
                <a:gradFill>
                  <a:gsLst>
                    <a:gs pos="0">
                      <a:srgbClr val="FFFFFF"/>
                    </a:gs>
                    <a:gs pos="100000">
                      <a:srgbClr val="FFFFFF"/>
                    </a:gs>
                  </a:gsLst>
                  <a:lin ang="5400000" scaled="0"/>
                </a:gradFill>
                <a:ea typeface="Segoe UI" pitchFamily="34" charset="0"/>
                <a:cs typeface="Segoe UI" pitchFamily="34" charset="0"/>
              </a:endParaRPr>
            </a:p>
          </p:txBody>
        </p:sp>
      </p:grpSp>
      <p:grpSp>
        <p:nvGrpSpPr>
          <p:cNvPr id="26" name="Group 25"/>
          <p:cNvGrpSpPr/>
          <p:nvPr/>
        </p:nvGrpSpPr>
        <p:grpSpPr>
          <a:xfrm>
            <a:off x="11188143" y="4888897"/>
            <a:ext cx="288057" cy="288057"/>
            <a:chOff x="5298510" y="3607496"/>
            <a:chExt cx="288099" cy="288099"/>
          </a:xfrm>
        </p:grpSpPr>
        <p:sp>
          <p:nvSpPr>
            <p:cNvPr id="27" name="Oval 26"/>
            <p:cNvSpPr/>
            <p:nvPr/>
          </p:nvSpPr>
          <p:spPr bwMode="auto">
            <a:xfrm>
              <a:off x="5298510" y="3607496"/>
              <a:ext cx="288099" cy="288099"/>
            </a:xfrm>
            <a:prstGeom prst="ellipse">
              <a:avLst/>
            </a:prstGeom>
            <a:solidFill>
              <a:srgbClr val="00BCF2">
                <a:alpha val="48000"/>
              </a:srgbClr>
            </a:solidFill>
            <a:ln w="9525" cap="flat" cmpd="sng" algn="ctr">
              <a:noFill/>
              <a:prstDash val="solid"/>
              <a:headEnd type="none" w="med" len="med"/>
              <a:tailEnd type="none" w="med" len="med"/>
            </a:ln>
            <a:effectLst/>
          </p:spPr>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ctr" defTabSz="932390" fontAlgn="base">
                <a:lnSpc>
                  <a:spcPct val="90000"/>
                </a:lnSpc>
                <a:spcBef>
                  <a:spcPct val="0"/>
                </a:spcBef>
                <a:spcAft>
                  <a:spcPct val="0"/>
                </a:spcAft>
                <a:defRPr/>
              </a:pPr>
              <a:endParaRPr lang="en-US" sz="2400" kern="0" dirty="0">
                <a:gradFill>
                  <a:gsLst>
                    <a:gs pos="0">
                      <a:srgbClr val="FFFFFF"/>
                    </a:gs>
                    <a:gs pos="100000">
                      <a:srgbClr val="FFFFFF"/>
                    </a:gs>
                  </a:gsLst>
                  <a:lin ang="5400000" scaled="0"/>
                </a:gradFill>
                <a:ea typeface="Segoe UI" pitchFamily="34" charset="0"/>
                <a:cs typeface="Segoe UI" pitchFamily="34" charset="0"/>
              </a:endParaRPr>
            </a:p>
          </p:txBody>
        </p:sp>
        <p:sp>
          <p:nvSpPr>
            <p:cNvPr id="28" name="Oval 27"/>
            <p:cNvSpPr/>
            <p:nvPr/>
          </p:nvSpPr>
          <p:spPr bwMode="auto">
            <a:xfrm>
              <a:off x="5374188" y="3683174"/>
              <a:ext cx="136743" cy="136743"/>
            </a:xfrm>
            <a:prstGeom prst="ellipse">
              <a:avLst/>
            </a:prstGeom>
            <a:solidFill>
              <a:srgbClr val="00BCF2">
                <a:alpha val="88000"/>
              </a:srgbClr>
            </a:solidFill>
            <a:ln w="9525" cap="flat" cmpd="sng" algn="ctr">
              <a:noFill/>
              <a:prstDash val="solid"/>
              <a:headEnd type="none" w="med" len="med"/>
              <a:tailEnd type="none" w="med" len="med"/>
            </a:ln>
            <a:effectLst/>
          </p:spPr>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ctr" defTabSz="932390" fontAlgn="base">
                <a:lnSpc>
                  <a:spcPct val="90000"/>
                </a:lnSpc>
                <a:spcBef>
                  <a:spcPct val="0"/>
                </a:spcBef>
                <a:spcAft>
                  <a:spcPct val="0"/>
                </a:spcAft>
                <a:defRPr/>
              </a:pPr>
              <a:endParaRPr lang="en-US" sz="2400" kern="0" dirty="0">
                <a:gradFill>
                  <a:gsLst>
                    <a:gs pos="0">
                      <a:srgbClr val="FFFFFF"/>
                    </a:gs>
                    <a:gs pos="100000">
                      <a:srgbClr val="FFFFFF"/>
                    </a:gs>
                  </a:gsLst>
                  <a:lin ang="5400000" scaled="0"/>
                </a:gradFill>
                <a:ea typeface="Segoe UI" pitchFamily="34" charset="0"/>
                <a:cs typeface="Segoe UI" pitchFamily="34" charset="0"/>
              </a:endParaRPr>
            </a:p>
          </p:txBody>
        </p:sp>
      </p:grpSp>
      <p:grpSp>
        <p:nvGrpSpPr>
          <p:cNvPr id="29" name="Group 28"/>
          <p:cNvGrpSpPr/>
          <p:nvPr/>
        </p:nvGrpSpPr>
        <p:grpSpPr>
          <a:xfrm>
            <a:off x="11285680" y="4276203"/>
            <a:ext cx="288057" cy="288057"/>
            <a:chOff x="5298510" y="3607496"/>
            <a:chExt cx="288099" cy="288099"/>
          </a:xfrm>
        </p:grpSpPr>
        <p:sp>
          <p:nvSpPr>
            <p:cNvPr id="30" name="Oval 29"/>
            <p:cNvSpPr/>
            <p:nvPr/>
          </p:nvSpPr>
          <p:spPr bwMode="auto">
            <a:xfrm>
              <a:off x="5298510" y="3607496"/>
              <a:ext cx="288099" cy="288099"/>
            </a:xfrm>
            <a:prstGeom prst="ellipse">
              <a:avLst/>
            </a:prstGeom>
            <a:solidFill>
              <a:srgbClr val="00BCF2">
                <a:alpha val="48000"/>
              </a:srgbClr>
            </a:solidFill>
            <a:ln w="9525" cap="flat" cmpd="sng" algn="ctr">
              <a:noFill/>
              <a:prstDash val="solid"/>
              <a:headEnd type="none" w="med" len="med"/>
              <a:tailEnd type="none" w="med" len="med"/>
            </a:ln>
            <a:effectLst/>
          </p:spPr>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ctr" defTabSz="932390" fontAlgn="base">
                <a:lnSpc>
                  <a:spcPct val="90000"/>
                </a:lnSpc>
                <a:spcBef>
                  <a:spcPct val="0"/>
                </a:spcBef>
                <a:spcAft>
                  <a:spcPct val="0"/>
                </a:spcAft>
                <a:defRPr/>
              </a:pPr>
              <a:endParaRPr lang="en-US" sz="2400" kern="0" dirty="0">
                <a:gradFill>
                  <a:gsLst>
                    <a:gs pos="0">
                      <a:srgbClr val="FFFFFF"/>
                    </a:gs>
                    <a:gs pos="100000">
                      <a:srgbClr val="FFFFFF"/>
                    </a:gs>
                  </a:gsLst>
                  <a:lin ang="5400000" scaled="0"/>
                </a:gradFill>
                <a:ea typeface="Segoe UI" pitchFamily="34" charset="0"/>
                <a:cs typeface="Segoe UI" pitchFamily="34" charset="0"/>
              </a:endParaRPr>
            </a:p>
          </p:txBody>
        </p:sp>
        <p:sp>
          <p:nvSpPr>
            <p:cNvPr id="31" name="Oval 30"/>
            <p:cNvSpPr/>
            <p:nvPr/>
          </p:nvSpPr>
          <p:spPr bwMode="auto">
            <a:xfrm>
              <a:off x="5374188" y="3683174"/>
              <a:ext cx="136743" cy="136743"/>
            </a:xfrm>
            <a:prstGeom prst="ellipse">
              <a:avLst/>
            </a:prstGeom>
            <a:solidFill>
              <a:srgbClr val="00BCF2">
                <a:alpha val="88000"/>
              </a:srgbClr>
            </a:solidFill>
            <a:ln w="9525" cap="flat" cmpd="sng" algn="ctr">
              <a:noFill/>
              <a:prstDash val="solid"/>
              <a:headEnd type="none" w="med" len="med"/>
              <a:tailEnd type="none" w="med" len="med"/>
            </a:ln>
            <a:effectLst/>
          </p:spPr>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ctr" defTabSz="932390" fontAlgn="base">
                <a:lnSpc>
                  <a:spcPct val="90000"/>
                </a:lnSpc>
                <a:spcBef>
                  <a:spcPct val="0"/>
                </a:spcBef>
                <a:spcAft>
                  <a:spcPct val="0"/>
                </a:spcAft>
                <a:defRPr/>
              </a:pPr>
              <a:endParaRPr lang="en-US" sz="2400" kern="0" dirty="0">
                <a:gradFill>
                  <a:gsLst>
                    <a:gs pos="0">
                      <a:srgbClr val="FFFFFF"/>
                    </a:gs>
                    <a:gs pos="100000">
                      <a:srgbClr val="FFFFFF"/>
                    </a:gs>
                  </a:gsLst>
                  <a:lin ang="5400000" scaled="0"/>
                </a:gradFill>
                <a:ea typeface="Segoe UI" pitchFamily="34" charset="0"/>
                <a:cs typeface="Segoe UI" pitchFamily="34" charset="0"/>
              </a:endParaRPr>
            </a:p>
          </p:txBody>
        </p:sp>
      </p:grpSp>
      <p:grpSp>
        <p:nvGrpSpPr>
          <p:cNvPr id="32" name="Group 31"/>
          <p:cNvGrpSpPr/>
          <p:nvPr/>
        </p:nvGrpSpPr>
        <p:grpSpPr>
          <a:xfrm>
            <a:off x="11258804" y="3863870"/>
            <a:ext cx="288057" cy="288057"/>
            <a:chOff x="5298510" y="3607496"/>
            <a:chExt cx="288099" cy="288099"/>
          </a:xfrm>
        </p:grpSpPr>
        <p:sp>
          <p:nvSpPr>
            <p:cNvPr id="33" name="Oval 32"/>
            <p:cNvSpPr/>
            <p:nvPr/>
          </p:nvSpPr>
          <p:spPr bwMode="auto">
            <a:xfrm>
              <a:off x="5298510" y="3607496"/>
              <a:ext cx="288099" cy="288099"/>
            </a:xfrm>
            <a:prstGeom prst="ellipse">
              <a:avLst/>
            </a:prstGeom>
            <a:solidFill>
              <a:srgbClr val="00BCF2">
                <a:alpha val="48000"/>
              </a:srgbClr>
            </a:solidFill>
            <a:ln w="9525" cap="flat" cmpd="sng" algn="ctr">
              <a:noFill/>
              <a:prstDash val="solid"/>
              <a:headEnd type="none" w="med" len="med"/>
              <a:tailEnd type="none" w="med" len="med"/>
            </a:ln>
            <a:effectLst/>
          </p:spPr>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ctr" defTabSz="932390" fontAlgn="base">
                <a:lnSpc>
                  <a:spcPct val="90000"/>
                </a:lnSpc>
                <a:spcBef>
                  <a:spcPct val="0"/>
                </a:spcBef>
                <a:spcAft>
                  <a:spcPct val="0"/>
                </a:spcAft>
                <a:defRPr/>
              </a:pPr>
              <a:endParaRPr lang="en-US" sz="2400" kern="0" dirty="0">
                <a:gradFill>
                  <a:gsLst>
                    <a:gs pos="0">
                      <a:srgbClr val="FFFFFF"/>
                    </a:gs>
                    <a:gs pos="100000">
                      <a:srgbClr val="FFFFFF"/>
                    </a:gs>
                  </a:gsLst>
                  <a:lin ang="5400000" scaled="0"/>
                </a:gradFill>
                <a:ea typeface="Segoe UI" pitchFamily="34" charset="0"/>
                <a:cs typeface="Segoe UI" pitchFamily="34" charset="0"/>
              </a:endParaRPr>
            </a:p>
          </p:txBody>
        </p:sp>
        <p:sp>
          <p:nvSpPr>
            <p:cNvPr id="34" name="Oval 33"/>
            <p:cNvSpPr/>
            <p:nvPr/>
          </p:nvSpPr>
          <p:spPr bwMode="auto">
            <a:xfrm>
              <a:off x="5374188" y="3683174"/>
              <a:ext cx="136743" cy="136743"/>
            </a:xfrm>
            <a:prstGeom prst="ellipse">
              <a:avLst/>
            </a:prstGeom>
            <a:solidFill>
              <a:srgbClr val="00BCF2">
                <a:alpha val="88000"/>
              </a:srgbClr>
            </a:solidFill>
            <a:ln w="9525" cap="flat" cmpd="sng" algn="ctr">
              <a:noFill/>
              <a:prstDash val="solid"/>
              <a:headEnd type="none" w="med" len="med"/>
              <a:tailEnd type="none" w="med" len="med"/>
            </a:ln>
            <a:effectLst/>
          </p:spPr>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ctr" defTabSz="932390" fontAlgn="base">
                <a:lnSpc>
                  <a:spcPct val="90000"/>
                </a:lnSpc>
                <a:spcBef>
                  <a:spcPct val="0"/>
                </a:spcBef>
                <a:spcAft>
                  <a:spcPct val="0"/>
                </a:spcAft>
                <a:defRPr/>
              </a:pPr>
              <a:endParaRPr lang="en-US" sz="2400" kern="0" dirty="0">
                <a:gradFill>
                  <a:gsLst>
                    <a:gs pos="0">
                      <a:srgbClr val="FFFFFF"/>
                    </a:gs>
                    <a:gs pos="100000">
                      <a:srgbClr val="FFFFFF"/>
                    </a:gs>
                  </a:gsLst>
                  <a:lin ang="5400000" scaled="0"/>
                </a:gradFill>
                <a:ea typeface="Segoe UI" pitchFamily="34" charset="0"/>
                <a:cs typeface="Segoe UI" pitchFamily="34" charset="0"/>
              </a:endParaRPr>
            </a:p>
          </p:txBody>
        </p:sp>
      </p:grpSp>
      <p:grpSp>
        <p:nvGrpSpPr>
          <p:cNvPr id="35" name="Group 34"/>
          <p:cNvGrpSpPr/>
          <p:nvPr/>
        </p:nvGrpSpPr>
        <p:grpSpPr>
          <a:xfrm>
            <a:off x="11841864" y="3957107"/>
            <a:ext cx="288057" cy="288057"/>
            <a:chOff x="5298510" y="3607496"/>
            <a:chExt cx="288099" cy="288099"/>
          </a:xfrm>
        </p:grpSpPr>
        <p:sp>
          <p:nvSpPr>
            <p:cNvPr id="36" name="Oval 35"/>
            <p:cNvSpPr/>
            <p:nvPr/>
          </p:nvSpPr>
          <p:spPr bwMode="auto">
            <a:xfrm>
              <a:off x="5298510" y="3607496"/>
              <a:ext cx="288099" cy="288099"/>
            </a:xfrm>
            <a:prstGeom prst="ellipse">
              <a:avLst/>
            </a:prstGeom>
            <a:solidFill>
              <a:srgbClr val="00BCF2">
                <a:alpha val="48000"/>
              </a:srgbClr>
            </a:solidFill>
            <a:ln w="9525" cap="flat" cmpd="sng" algn="ctr">
              <a:noFill/>
              <a:prstDash val="solid"/>
              <a:headEnd type="none" w="med" len="med"/>
              <a:tailEnd type="none" w="med" len="med"/>
            </a:ln>
            <a:effectLst/>
          </p:spPr>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ctr" defTabSz="932390" fontAlgn="base">
                <a:lnSpc>
                  <a:spcPct val="90000"/>
                </a:lnSpc>
                <a:spcBef>
                  <a:spcPct val="0"/>
                </a:spcBef>
                <a:spcAft>
                  <a:spcPct val="0"/>
                </a:spcAft>
                <a:defRPr/>
              </a:pPr>
              <a:endParaRPr lang="en-US" sz="2400" kern="0" dirty="0">
                <a:gradFill>
                  <a:gsLst>
                    <a:gs pos="0">
                      <a:srgbClr val="FFFFFF"/>
                    </a:gs>
                    <a:gs pos="100000">
                      <a:srgbClr val="FFFFFF"/>
                    </a:gs>
                  </a:gsLst>
                  <a:lin ang="5400000" scaled="0"/>
                </a:gradFill>
                <a:ea typeface="Segoe UI" pitchFamily="34" charset="0"/>
                <a:cs typeface="Segoe UI" pitchFamily="34" charset="0"/>
              </a:endParaRPr>
            </a:p>
          </p:txBody>
        </p:sp>
        <p:sp>
          <p:nvSpPr>
            <p:cNvPr id="37" name="Oval 36"/>
            <p:cNvSpPr/>
            <p:nvPr/>
          </p:nvSpPr>
          <p:spPr bwMode="auto">
            <a:xfrm>
              <a:off x="5374188" y="3683174"/>
              <a:ext cx="136743" cy="136743"/>
            </a:xfrm>
            <a:prstGeom prst="ellipse">
              <a:avLst/>
            </a:prstGeom>
            <a:solidFill>
              <a:srgbClr val="00BCF2">
                <a:alpha val="88000"/>
              </a:srgbClr>
            </a:solidFill>
            <a:ln w="9525" cap="flat" cmpd="sng" algn="ctr">
              <a:noFill/>
              <a:prstDash val="solid"/>
              <a:headEnd type="none" w="med" len="med"/>
              <a:tailEnd type="none" w="med" len="med"/>
            </a:ln>
            <a:effectLst/>
          </p:spPr>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ctr" defTabSz="932390" fontAlgn="base">
                <a:lnSpc>
                  <a:spcPct val="90000"/>
                </a:lnSpc>
                <a:spcBef>
                  <a:spcPct val="0"/>
                </a:spcBef>
                <a:spcAft>
                  <a:spcPct val="0"/>
                </a:spcAft>
                <a:defRPr/>
              </a:pPr>
              <a:endParaRPr lang="en-US" sz="2400" kern="0" dirty="0">
                <a:gradFill>
                  <a:gsLst>
                    <a:gs pos="0">
                      <a:srgbClr val="FFFFFF"/>
                    </a:gs>
                    <a:gs pos="100000">
                      <a:srgbClr val="FFFFFF"/>
                    </a:gs>
                  </a:gsLst>
                  <a:lin ang="5400000" scaled="0"/>
                </a:gradFill>
                <a:ea typeface="Segoe UI" pitchFamily="34" charset="0"/>
                <a:cs typeface="Segoe UI" pitchFamily="34" charset="0"/>
              </a:endParaRPr>
            </a:p>
          </p:txBody>
        </p:sp>
      </p:grpSp>
      <p:grpSp>
        <p:nvGrpSpPr>
          <p:cNvPr id="38" name="Group 37"/>
          <p:cNvGrpSpPr/>
          <p:nvPr/>
        </p:nvGrpSpPr>
        <p:grpSpPr>
          <a:xfrm>
            <a:off x="11806704" y="3699110"/>
            <a:ext cx="288057" cy="288057"/>
            <a:chOff x="5298510" y="3607496"/>
            <a:chExt cx="288099" cy="288099"/>
          </a:xfrm>
        </p:grpSpPr>
        <p:sp>
          <p:nvSpPr>
            <p:cNvPr id="39" name="Oval 38"/>
            <p:cNvSpPr/>
            <p:nvPr/>
          </p:nvSpPr>
          <p:spPr bwMode="auto">
            <a:xfrm>
              <a:off x="5298510" y="3607496"/>
              <a:ext cx="288099" cy="288099"/>
            </a:xfrm>
            <a:prstGeom prst="ellipse">
              <a:avLst/>
            </a:prstGeom>
            <a:solidFill>
              <a:srgbClr val="00BCF2">
                <a:alpha val="48000"/>
              </a:srgbClr>
            </a:solidFill>
            <a:ln w="9525" cap="flat" cmpd="sng" algn="ctr">
              <a:noFill/>
              <a:prstDash val="solid"/>
              <a:headEnd type="none" w="med" len="med"/>
              <a:tailEnd type="none" w="med" len="med"/>
            </a:ln>
            <a:effectLst/>
          </p:spPr>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ctr" defTabSz="932390" fontAlgn="base">
                <a:lnSpc>
                  <a:spcPct val="90000"/>
                </a:lnSpc>
                <a:spcBef>
                  <a:spcPct val="0"/>
                </a:spcBef>
                <a:spcAft>
                  <a:spcPct val="0"/>
                </a:spcAft>
                <a:defRPr/>
              </a:pPr>
              <a:endParaRPr lang="en-US" sz="2400" kern="0" dirty="0">
                <a:gradFill>
                  <a:gsLst>
                    <a:gs pos="0">
                      <a:srgbClr val="FFFFFF"/>
                    </a:gs>
                    <a:gs pos="100000">
                      <a:srgbClr val="FFFFFF"/>
                    </a:gs>
                  </a:gsLst>
                  <a:lin ang="5400000" scaled="0"/>
                </a:gradFill>
                <a:ea typeface="Segoe UI" pitchFamily="34" charset="0"/>
                <a:cs typeface="Segoe UI" pitchFamily="34" charset="0"/>
              </a:endParaRPr>
            </a:p>
          </p:txBody>
        </p:sp>
        <p:sp>
          <p:nvSpPr>
            <p:cNvPr id="40" name="Oval 39"/>
            <p:cNvSpPr/>
            <p:nvPr/>
          </p:nvSpPr>
          <p:spPr bwMode="auto">
            <a:xfrm>
              <a:off x="5374188" y="3683174"/>
              <a:ext cx="136743" cy="136743"/>
            </a:xfrm>
            <a:prstGeom prst="ellipse">
              <a:avLst/>
            </a:prstGeom>
            <a:solidFill>
              <a:srgbClr val="00BCF2">
                <a:alpha val="88000"/>
              </a:srgbClr>
            </a:solidFill>
            <a:ln w="9525" cap="flat" cmpd="sng" algn="ctr">
              <a:noFill/>
              <a:prstDash val="solid"/>
              <a:headEnd type="none" w="med" len="med"/>
              <a:tailEnd type="none" w="med" len="med"/>
            </a:ln>
            <a:effectLst/>
          </p:spPr>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ctr" defTabSz="932390" fontAlgn="base">
                <a:lnSpc>
                  <a:spcPct val="90000"/>
                </a:lnSpc>
                <a:spcBef>
                  <a:spcPct val="0"/>
                </a:spcBef>
                <a:spcAft>
                  <a:spcPct val="0"/>
                </a:spcAft>
                <a:defRPr/>
              </a:pPr>
              <a:endParaRPr lang="en-US" sz="2400" kern="0" dirty="0">
                <a:gradFill>
                  <a:gsLst>
                    <a:gs pos="0">
                      <a:srgbClr val="FFFFFF"/>
                    </a:gs>
                    <a:gs pos="100000">
                      <a:srgbClr val="FFFFFF"/>
                    </a:gs>
                  </a:gsLst>
                  <a:lin ang="5400000" scaled="0"/>
                </a:gradFill>
                <a:ea typeface="Segoe UI" pitchFamily="34" charset="0"/>
                <a:cs typeface="Segoe UI" pitchFamily="34" charset="0"/>
              </a:endParaRPr>
            </a:p>
          </p:txBody>
        </p:sp>
      </p:grpSp>
      <p:grpSp>
        <p:nvGrpSpPr>
          <p:cNvPr id="41" name="Group 40"/>
          <p:cNvGrpSpPr/>
          <p:nvPr/>
        </p:nvGrpSpPr>
        <p:grpSpPr>
          <a:xfrm>
            <a:off x="11400373" y="3420521"/>
            <a:ext cx="288057" cy="288057"/>
            <a:chOff x="5298510" y="3607496"/>
            <a:chExt cx="288099" cy="288099"/>
          </a:xfrm>
        </p:grpSpPr>
        <p:sp>
          <p:nvSpPr>
            <p:cNvPr id="42" name="Oval 41"/>
            <p:cNvSpPr/>
            <p:nvPr/>
          </p:nvSpPr>
          <p:spPr bwMode="auto">
            <a:xfrm>
              <a:off x="5298510" y="3607496"/>
              <a:ext cx="288099" cy="288099"/>
            </a:xfrm>
            <a:prstGeom prst="ellipse">
              <a:avLst/>
            </a:prstGeom>
            <a:solidFill>
              <a:srgbClr val="00BCF2">
                <a:alpha val="48000"/>
              </a:srgbClr>
            </a:solidFill>
            <a:ln w="9525" cap="flat" cmpd="sng" algn="ctr">
              <a:noFill/>
              <a:prstDash val="solid"/>
              <a:headEnd type="none" w="med" len="med"/>
              <a:tailEnd type="none" w="med" len="med"/>
            </a:ln>
            <a:effectLst/>
          </p:spPr>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ctr" defTabSz="932390" fontAlgn="base">
                <a:lnSpc>
                  <a:spcPct val="90000"/>
                </a:lnSpc>
                <a:spcBef>
                  <a:spcPct val="0"/>
                </a:spcBef>
                <a:spcAft>
                  <a:spcPct val="0"/>
                </a:spcAft>
                <a:defRPr/>
              </a:pPr>
              <a:endParaRPr lang="en-US" sz="2400" kern="0" dirty="0">
                <a:gradFill>
                  <a:gsLst>
                    <a:gs pos="0">
                      <a:srgbClr val="FFFFFF"/>
                    </a:gs>
                    <a:gs pos="100000">
                      <a:srgbClr val="FFFFFF"/>
                    </a:gs>
                  </a:gsLst>
                  <a:lin ang="5400000" scaled="0"/>
                </a:gradFill>
                <a:ea typeface="Segoe UI" pitchFamily="34" charset="0"/>
                <a:cs typeface="Segoe UI" pitchFamily="34" charset="0"/>
              </a:endParaRPr>
            </a:p>
          </p:txBody>
        </p:sp>
        <p:sp>
          <p:nvSpPr>
            <p:cNvPr id="43" name="Oval 42"/>
            <p:cNvSpPr/>
            <p:nvPr/>
          </p:nvSpPr>
          <p:spPr bwMode="auto">
            <a:xfrm>
              <a:off x="5374188" y="3683174"/>
              <a:ext cx="136743" cy="136743"/>
            </a:xfrm>
            <a:prstGeom prst="ellipse">
              <a:avLst/>
            </a:prstGeom>
            <a:solidFill>
              <a:srgbClr val="00BCF2">
                <a:alpha val="88000"/>
              </a:srgbClr>
            </a:solidFill>
            <a:ln w="9525" cap="flat" cmpd="sng" algn="ctr">
              <a:noFill/>
              <a:prstDash val="solid"/>
              <a:headEnd type="none" w="med" len="med"/>
              <a:tailEnd type="none" w="med" len="med"/>
            </a:ln>
            <a:effectLst/>
          </p:spPr>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ctr" defTabSz="932390" fontAlgn="base">
                <a:lnSpc>
                  <a:spcPct val="90000"/>
                </a:lnSpc>
                <a:spcBef>
                  <a:spcPct val="0"/>
                </a:spcBef>
                <a:spcAft>
                  <a:spcPct val="0"/>
                </a:spcAft>
                <a:defRPr/>
              </a:pPr>
              <a:endParaRPr lang="en-US" sz="2400" kern="0" dirty="0">
                <a:gradFill>
                  <a:gsLst>
                    <a:gs pos="0">
                      <a:srgbClr val="FFFFFF"/>
                    </a:gs>
                    <a:gs pos="100000">
                      <a:srgbClr val="FFFFFF"/>
                    </a:gs>
                  </a:gsLst>
                  <a:lin ang="5400000" scaled="0"/>
                </a:gradFill>
                <a:ea typeface="Segoe UI" pitchFamily="34" charset="0"/>
                <a:cs typeface="Segoe UI" pitchFamily="34" charset="0"/>
              </a:endParaRPr>
            </a:p>
          </p:txBody>
        </p:sp>
      </p:grpSp>
      <p:grpSp>
        <p:nvGrpSpPr>
          <p:cNvPr id="44" name="Group 43"/>
          <p:cNvGrpSpPr/>
          <p:nvPr/>
        </p:nvGrpSpPr>
        <p:grpSpPr>
          <a:xfrm>
            <a:off x="7885073" y="5068823"/>
            <a:ext cx="288057" cy="288057"/>
            <a:chOff x="5298510" y="3607496"/>
            <a:chExt cx="288099" cy="288099"/>
          </a:xfrm>
        </p:grpSpPr>
        <p:sp>
          <p:nvSpPr>
            <p:cNvPr id="45" name="Oval 44"/>
            <p:cNvSpPr/>
            <p:nvPr/>
          </p:nvSpPr>
          <p:spPr bwMode="auto">
            <a:xfrm>
              <a:off x="5298510" y="3607496"/>
              <a:ext cx="288099" cy="288099"/>
            </a:xfrm>
            <a:prstGeom prst="ellipse">
              <a:avLst/>
            </a:prstGeom>
            <a:solidFill>
              <a:srgbClr val="00BCF2">
                <a:alpha val="48000"/>
              </a:srgbClr>
            </a:solidFill>
            <a:ln w="9525" cap="flat" cmpd="sng" algn="ctr">
              <a:noFill/>
              <a:prstDash val="solid"/>
              <a:headEnd type="none" w="med" len="med"/>
              <a:tailEnd type="none" w="med" len="med"/>
            </a:ln>
            <a:effectLst/>
          </p:spPr>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ctr" defTabSz="932390" fontAlgn="base">
                <a:lnSpc>
                  <a:spcPct val="90000"/>
                </a:lnSpc>
                <a:spcBef>
                  <a:spcPct val="0"/>
                </a:spcBef>
                <a:spcAft>
                  <a:spcPct val="0"/>
                </a:spcAft>
                <a:defRPr/>
              </a:pPr>
              <a:endParaRPr lang="en-US" sz="2400" kern="0" dirty="0">
                <a:gradFill>
                  <a:gsLst>
                    <a:gs pos="0">
                      <a:srgbClr val="FFFFFF"/>
                    </a:gs>
                    <a:gs pos="100000">
                      <a:srgbClr val="FFFFFF"/>
                    </a:gs>
                  </a:gsLst>
                  <a:lin ang="5400000" scaled="0"/>
                </a:gradFill>
                <a:ea typeface="Segoe UI" pitchFamily="34" charset="0"/>
                <a:cs typeface="Segoe UI" pitchFamily="34" charset="0"/>
              </a:endParaRPr>
            </a:p>
          </p:txBody>
        </p:sp>
        <p:sp>
          <p:nvSpPr>
            <p:cNvPr id="46" name="Oval 45"/>
            <p:cNvSpPr/>
            <p:nvPr/>
          </p:nvSpPr>
          <p:spPr bwMode="auto">
            <a:xfrm>
              <a:off x="5374188" y="3683174"/>
              <a:ext cx="136743" cy="136743"/>
            </a:xfrm>
            <a:prstGeom prst="ellipse">
              <a:avLst/>
            </a:prstGeom>
            <a:solidFill>
              <a:srgbClr val="00BCF2">
                <a:alpha val="88000"/>
              </a:srgbClr>
            </a:solidFill>
            <a:ln w="9525" cap="flat" cmpd="sng" algn="ctr">
              <a:noFill/>
              <a:prstDash val="solid"/>
              <a:headEnd type="none" w="med" len="med"/>
              <a:tailEnd type="none" w="med" len="med"/>
            </a:ln>
            <a:effectLst/>
          </p:spPr>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ctr" defTabSz="932390" fontAlgn="base">
                <a:lnSpc>
                  <a:spcPct val="90000"/>
                </a:lnSpc>
                <a:spcBef>
                  <a:spcPct val="0"/>
                </a:spcBef>
                <a:spcAft>
                  <a:spcPct val="0"/>
                </a:spcAft>
                <a:defRPr/>
              </a:pPr>
              <a:endParaRPr lang="en-US" sz="2400" kern="0" dirty="0">
                <a:gradFill>
                  <a:gsLst>
                    <a:gs pos="0">
                      <a:srgbClr val="FFFFFF"/>
                    </a:gs>
                    <a:gs pos="100000">
                      <a:srgbClr val="FFFFFF"/>
                    </a:gs>
                  </a:gsLst>
                  <a:lin ang="5400000" scaled="0"/>
                </a:gradFill>
                <a:ea typeface="Segoe UI" pitchFamily="34" charset="0"/>
                <a:cs typeface="Segoe UI" pitchFamily="34" charset="0"/>
              </a:endParaRPr>
            </a:p>
          </p:txBody>
        </p:sp>
      </p:grpSp>
      <p:grpSp>
        <p:nvGrpSpPr>
          <p:cNvPr id="47" name="Group 46"/>
          <p:cNvGrpSpPr/>
          <p:nvPr/>
        </p:nvGrpSpPr>
        <p:grpSpPr>
          <a:xfrm>
            <a:off x="8763708" y="3486720"/>
            <a:ext cx="288057" cy="288057"/>
            <a:chOff x="5298510" y="3607496"/>
            <a:chExt cx="288099" cy="288099"/>
          </a:xfrm>
        </p:grpSpPr>
        <p:sp>
          <p:nvSpPr>
            <p:cNvPr id="48" name="Oval 47"/>
            <p:cNvSpPr/>
            <p:nvPr/>
          </p:nvSpPr>
          <p:spPr bwMode="auto">
            <a:xfrm>
              <a:off x="5298510" y="3607496"/>
              <a:ext cx="288099" cy="288099"/>
            </a:xfrm>
            <a:prstGeom prst="ellipse">
              <a:avLst/>
            </a:prstGeom>
            <a:solidFill>
              <a:srgbClr val="00BCF2">
                <a:alpha val="48000"/>
              </a:srgbClr>
            </a:solidFill>
            <a:ln w="9525" cap="flat" cmpd="sng" algn="ctr">
              <a:noFill/>
              <a:prstDash val="solid"/>
              <a:headEnd type="none" w="med" len="med"/>
              <a:tailEnd type="none" w="med" len="med"/>
            </a:ln>
            <a:effectLst/>
          </p:spPr>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ctr" defTabSz="932390" fontAlgn="base">
                <a:lnSpc>
                  <a:spcPct val="90000"/>
                </a:lnSpc>
                <a:spcBef>
                  <a:spcPct val="0"/>
                </a:spcBef>
                <a:spcAft>
                  <a:spcPct val="0"/>
                </a:spcAft>
                <a:defRPr/>
              </a:pPr>
              <a:endParaRPr lang="en-US" sz="2400" kern="0" dirty="0">
                <a:gradFill>
                  <a:gsLst>
                    <a:gs pos="0">
                      <a:srgbClr val="FFFFFF"/>
                    </a:gs>
                    <a:gs pos="100000">
                      <a:srgbClr val="FFFFFF"/>
                    </a:gs>
                  </a:gsLst>
                  <a:lin ang="5400000" scaled="0"/>
                </a:gradFill>
                <a:ea typeface="Segoe UI" pitchFamily="34" charset="0"/>
                <a:cs typeface="Segoe UI" pitchFamily="34" charset="0"/>
              </a:endParaRPr>
            </a:p>
          </p:txBody>
        </p:sp>
        <p:sp>
          <p:nvSpPr>
            <p:cNvPr id="49" name="Oval 48"/>
            <p:cNvSpPr/>
            <p:nvPr/>
          </p:nvSpPr>
          <p:spPr bwMode="auto">
            <a:xfrm>
              <a:off x="5374188" y="3683174"/>
              <a:ext cx="136743" cy="136743"/>
            </a:xfrm>
            <a:prstGeom prst="ellipse">
              <a:avLst/>
            </a:prstGeom>
            <a:solidFill>
              <a:srgbClr val="00BCF2">
                <a:alpha val="88000"/>
              </a:srgbClr>
            </a:solidFill>
            <a:ln w="9525" cap="flat" cmpd="sng" algn="ctr">
              <a:noFill/>
              <a:prstDash val="solid"/>
              <a:headEnd type="none" w="med" len="med"/>
              <a:tailEnd type="none" w="med" len="med"/>
            </a:ln>
            <a:effectLst/>
          </p:spPr>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ctr" defTabSz="932390" fontAlgn="base">
                <a:lnSpc>
                  <a:spcPct val="90000"/>
                </a:lnSpc>
                <a:spcBef>
                  <a:spcPct val="0"/>
                </a:spcBef>
                <a:spcAft>
                  <a:spcPct val="0"/>
                </a:spcAft>
                <a:defRPr/>
              </a:pPr>
              <a:endParaRPr lang="en-US" sz="2400" kern="0" dirty="0">
                <a:gradFill>
                  <a:gsLst>
                    <a:gs pos="0">
                      <a:srgbClr val="FFFFFF"/>
                    </a:gs>
                    <a:gs pos="100000">
                      <a:srgbClr val="FFFFFF"/>
                    </a:gs>
                  </a:gsLst>
                  <a:lin ang="5400000" scaled="0"/>
                </a:gradFill>
                <a:ea typeface="Segoe UI" pitchFamily="34" charset="0"/>
                <a:cs typeface="Segoe UI" pitchFamily="34" charset="0"/>
              </a:endParaRPr>
            </a:p>
          </p:txBody>
        </p:sp>
      </p:grpSp>
      <p:grpSp>
        <p:nvGrpSpPr>
          <p:cNvPr id="50" name="Group 49"/>
          <p:cNvGrpSpPr/>
          <p:nvPr/>
        </p:nvGrpSpPr>
        <p:grpSpPr>
          <a:xfrm>
            <a:off x="6767421" y="3863050"/>
            <a:ext cx="288057" cy="288057"/>
            <a:chOff x="5298510" y="3607496"/>
            <a:chExt cx="288099" cy="288099"/>
          </a:xfrm>
        </p:grpSpPr>
        <p:sp>
          <p:nvSpPr>
            <p:cNvPr id="51" name="Oval 50"/>
            <p:cNvSpPr/>
            <p:nvPr/>
          </p:nvSpPr>
          <p:spPr bwMode="auto">
            <a:xfrm>
              <a:off x="5298510" y="3607496"/>
              <a:ext cx="288099" cy="288099"/>
            </a:xfrm>
            <a:prstGeom prst="ellipse">
              <a:avLst/>
            </a:prstGeom>
            <a:solidFill>
              <a:srgbClr val="00BCF2">
                <a:alpha val="48000"/>
              </a:srgbClr>
            </a:solidFill>
            <a:ln w="9525" cap="flat" cmpd="sng" algn="ctr">
              <a:noFill/>
              <a:prstDash val="solid"/>
              <a:headEnd type="none" w="med" len="med"/>
              <a:tailEnd type="none" w="med" len="med"/>
            </a:ln>
            <a:effectLst/>
          </p:spPr>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ctr" defTabSz="932390" fontAlgn="base">
                <a:lnSpc>
                  <a:spcPct val="90000"/>
                </a:lnSpc>
                <a:spcBef>
                  <a:spcPct val="0"/>
                </a:spcBef>
                <a:spcAft>
                  <a:spcPct val="0"/>
                </a:spcAft>
                <a:defRPr/>
              </a:pPr>
              <a:endParaRPr lang="en-US" sz="2400" kern="0" dirty="0">
                <a:gradFill>
                  <a:gsLst>
                    <a:gs pos="0">
                      <a:srgbClr val="FFFFFF"/>
                    </a:gs>
                    <a:gs pos="100000">
                      <a:srgbClr val="FFFFFF"/>
                    </a:gs>
                  </a:gsLst>
                  <a:lin ang="5400000" scaled="0"/>
                </a:gradFill>
                <a:ea typeface="Segoe UI" pitchFamily="34" charset="0"/>
                <a:cs typeface="Segoe UI" pitchFamily="34" charset="0"/>
              </a:endParaRPr>
            </a:p>
          </p:txBody>
        </p:sp>
        <p:sp>
          <p:nvSpPr>
            <p:cNvPr id="52" name="Oval 51"/>
            <p:cNvSpPr/>
            <p:nvPr/>
          </p:nvSpPr>
          <p:spPr bwMode="auto">
            <a:xfrm>
              <a:off x="5374188" y="3683174"/>
              <a:ext cx="136743" cy="136743"/>
            </a:xfrm>
            <a:prstGeom prst="ellipse">
              <a:avLst/>
            </a:prstGeom>
            <a:solidFill>
              <a:srgbClr val="00BCF2">
                <a:alpha val="88000"/>
              </a:srgbClr>
            </a:solidFill>
            <a:ln w="9525" cap="flat" cmpd="sng" algn="ctr">
              <a:noFill/>
              <a:prstDash val="solid"/>
              <a:headEnd type="none" w="med" len="med"/>
              <a:tailEnd type="none" w="med" len="med"/>
            </a:ln>
            <a:effectLst/>
          </p:spPr>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ctr" defTabSz="932390" fontAlgn="base">
                <a:lnSpc>
                  <a:spcPct val="90000"/>
                </a:lnSpc>
                <a:spcBef>
                  <a:spcPct val="0"/>
                </a:spcBef>
                <a:spcAft>
                  <a:spcPct val="0"/>
                </a:spcAft>
                <a:defRPr/>
              </a:pPr>
              <a:endParaRPr lang="en-US" sz="2400" kern="0" dirty="0">
                <a:gradFill>
                  <a:gsLst>
                    <a:gs pos="0">
                      <a:srgbClr val="FFFFFF"/>
                    </a:gs>
                    <a:gs pos="100000">
                      <a:srgbClr val="FFFFFF"/>
                    </a:gs>
                  </a:gsLst>
                  <a:lin ang="5400000" scaled="0"/>
                </a:gradFill>
                <a:ea typeface="Segoe UI" pitchFamily="34" charset="0"/>
                <a:cs typeface="Segoe UI" pitchFamily="34" charset="0"/>
              </a:endParaRPr>
            </a:p>
          </p:txBody>
        </p:sp>
      </p:grpSp>
      <p:grpSp>
        <p:nvGrpSpPr>
          <p:cNvPr id="53" name="Group 52"/>
          <p:cNvGrpSpPr/>
          <p:nvPr/>
        </p:nvGrpSpPr>
        <p:grpSpPr>
          <a:xfrm>
            <a:off x="7129294" y="4075956"/>
            <a:ext cx="288057" cy="288057"/>
            <a:chOff x="5298510" y="3607496"/>
            <a:chExt cx="288099" cy="288099"/>
          </a:xfrm>
        </p:grpSpPr>
        <p:sp>
          <p:nvSpPr>
            <p:cNvPr id="54" name="Oval 53"/>
            <p:cNvSpPr/>
            <p:nvPr/>
          </p:nvSpPr>
          <p:spPr bwMode="auto">
            <a:xfrm>
              <a:off x="5298510" y="3607496"/>
              <a:ext cx="288099" cy="288099"/>
            </a:xfrm>
            <a:prstGeom prst="ellipse">
              <a:avLst/>
            </a:prstGeom>
            <a:solidFill>
              <a:srgbClr val="00BCF2">
                <a:alpha val="48000"/>
              </a:srgbClr>
            </a:solidFill>
            <a:ln w="9525" cap="flat" cmpd="sng" algn="ctr">
              <a:noFill/>
              <a:prstDash val="solid"/>
              <a:headEnd type="none" w="med" len="med"/>
              <a:tailEnd type="none" w="med" len="med"/>
            </a:ln>
            <a:effectLst/>
          </p:spPr>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ctr" defTabSz="932390" fontAlgn="base">
                <a:lnSpc>
                  <a:spcPct val="90000"/>
                </a:lnSpc>
                <a:spcBef>
                  <a:spcPct val="0"/>
                </a:spcBef>
                <a:spcAft>
                  <a:spcPct val="0"/>
                </a:spcAft>
                <a:defRPr/>
              </a:pPr>
              <a:endParaRPr lang="en-US" sz="2400" kern="0" dirty="0">
                <a:gradFill>
                  <a:gsLst>
                    <a:gs pos="0">
                      <a:srgbClr val="FFFFFF"/>
                    </a:gs>
                    <a:gs pos="100000">
                      <a:srgbClr val="FFFFFF"/>
                    </a:gs>
                  </a:gsLst>
                  <a:lin ang="5400000" scaled="0"/>
                </a:gradFill>
                <a:ea typeface="Segoe UI" pitchFamily="34" charset="0"/>
                <a:cs typeface="Segoe UI" pitchFamily="34" charset="0"/>
              </a:endParaRPr>
            </a:p>
          </p:txBody>
        </p:sp>
        <p:sp>
          <p:nvSpPr>
            <p:cNvPr id="55" name="Oval 54"/>
            <p:cNvSpPr/>
            <p:nvPr/>
          </p:nvSpPr>
          <p:spPr bwMode="auto">
            <a:xfrm>
              <a:off x="5374188" y="3683174"/>
              <a:ext cx="136743" cy="136743"/>
            </a:xfrm>
            <a:prstGeom prst="ellipse">
              <a:avLst/>
            </a:prstGeom>
            <a:solidFill>
              <a:srgbClr val="00BCF2">
                <a:alpha val="88000"/>
              </a:srgbClr>
            </a:solidFill>
            <a:ln w="9525" cap="flat" cmpd="sng" algn="ctr">
              <a:noFill/>
              <a:prstDash val="solid"/>
              <a:headEnd type="none" w="med" len="med"/>
              <a:tailEnd type="none" w="med" len="med"/>
            </a:ln>
            <a:effectLst/>
          </p:spPr>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ctr" defTabSz="932390" fontAlgn="base">
                <a:lnSpc>
                  <a:spcPct val="90000"/>
                </a:lnSpc>
                <a:spcBef>
                  <a:spcPct val="0"/>
                </a:spcBef>
                <a:spcAft>
                  <a:spcPct val="0"/>
                </a:spcAft>
                <a:defRPr/>
              </a:pPr>
              <a:endParaRPr lang="en-US" sz="2400" kern="0" dirty="0">
                <a:gradFill>
                  <a:gsLst>
                    <a:gs pos="0">
                      <a:srgbClr val="FFFFFF"/>
                    </a:gs>
                    <a:gs pos="100000">
                      <a:srgbClr val="FFFFFF"/>
                    </a:gs>
                  </a:gsLst>
                  <a:lin ang="5400000" scaled="0"/>
                </a:gradFill>
                <a:ea typeface="Segoe UI" pitchFamily="34" charset="0"/>
                <a:cs typeface="Segoe UI" pitchFamily="34" charset="0"/>
              </a:endParaRPr>
            </a:p>
          </p:txBody>
        </p:sp>
      </p:grpSp>
    </p:spTree>
    <p:extLst>
      <p:ext uri="{BB962C8B-B14F-4D97-AF65-F5344CB8AC3E}">
        <p14:creationId xmlns:p14="http://schemas.microsoft.com/office/powerpoint/2010/main" val="2136013012"/>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fr-FR" dirty="0" smtClean="0"/>
              <a:t>Continuité de service</a:t>
            </a:r>
            <a:endParaRPr lang="fr-FR" dirty="0"/>
          </a:p>
        </p:txBody>
      </p:sp>
    </p:spTree>
    <p:extLst>
      <p:ext uri="{BB962C8B-B14F-4D97-AF65-F5344CB8AC3E}">
        <p14:creationId xmlns:p14="http://schemas.microsoft.com/office/powerpoint/2010/main" val="573226344"/>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smtClean="0"/>
              <a:t>Environnement familier</a:t>
            </a:r>
            <a:endParaRPr lang="fr-FR" dirty="0"/>
          </a:p>
        </p:txBody>
      </p:sp>
      <p:sp>
        <p:nvSpPr>
          <p:cNvPr id="3" name="Text Placeholder 2"/>
          <p:cNvSpPr>
            <a:spLocks noGrp="1"/>
          </p:cNvSpPr>
          <p:nvPr>
            <p:ph type="body" sz="quarter" idx="10"/>
          </p:nvPr>
        </p:nvSpPr>
        <p:spPr>
          <a:xfrm>
            <a:off x="519112" y="1447799"/>
            <a:ext cx="11149013" cy="5224507"/>
          </a:xfrm>
        </p:spPr>
        <p:txBody>
          <a:bodyPr/>
          <a:lstStyle/>
          <a:p>
            <a:r>
              <a:rPr lang="fr-FR" dirty="0" smtClean="0"/>
              <a:t>Compatibilité SQL Server 2014</a:t>
            </a:r>
          </a:p>
          <a:p>
            <a:endParaRPr lang="fr-FR" dirty="0" smtClean="0"/>
          </a:p>
          <a:p>
            <a:r>
              <a:rPr lang="fr-FR" dirty="0"/>
              <a:t>Pas de modification de </a:t>
            </a:r>
            <a:r>
              <a:rPr lang="fr-FR" dirty="0" smtClean="0"/>
              <a:t>code</a:t>
            </a:r>
            <a:endParaRPr lang="fr-FR" dirty="0"/>
          </a:p>
          <a:p>
            <a:endParaRPr lang="fr-FR" dirty="0" smtClean="0"/>
          </a:p>
          <a:p>
            <a:r>
              <a:rPr lang="fr-FR" dirty="0" smtClean="0"/>
              <a:t>Outils de gestion</a:t>
            </a:r>
          </a:p>
          <a:p>
            <a:pPr lvl="1"/>
            <a:r>
              <a:rPr lang="fr-FR" dirty="0" smtClean="0"/>
              <a:t>SQL Server Management Studio (SSMS)</a:t>
            </a:r>
          </a:p>
          <a:p>
            <a:pPr lvl="1"/>
            <a:r>
              <a:rPr lang="fr-FR" dirty="0" smtClean="0"/>
              <a:t>SQL Server Data Tools de Visual Studio</a:t>
            </a:r>
          </a:p>
          <a:p>
            <a:pPr lvl="1"/>
            <a:r>
              <a:rPr lang="en-US" sz="3200" dirty="0"/>
              <a:t>SQL Azure Migration Wizard (SAMW)</a:t>
            </a:r>
          </a:p>
          <a:p>
            <a:pPr lvl="1"/>
            <a:r>
              <a:rPr lang="fr-FR" dirty="0" smtClean="0"/>
              <a:t>API REST / PowerShell</a:t>
            </a:r>
          </a:p>
          <a:p>
            <a:pPr lvl="1"/>
            <a:r>
              <a:rPr lang="fr-FR" dirty="0" smtClean="0"/>
              <a:t>Portail Azure</a:t>
            </a:r>
          </a:p>
        </p:txBody>
      </p:sp>
      <p:grpSp>
        <p:nvGrpSpPr>
          <p:cNvPr id="65" name="Group 9"/>
          <p:cNvGrpSpPr>
            <a:grpSpLocks noChangeAspect="1"/>
          </p:cNvGrpSpPr>
          <p:nvPr/>
        </p:nvGrpSpPr>
        <p:grpSpPr bwMode="auto">
          <a:xfrm>
            <a:off x="8096476" y="1688366"/>
            <a:ext cx="3074032" cy="3227127"/>
            <a:chOff x="2121" y="2845"/>
            <a:chExt cx="763" cy="801"/>
          </a:xfrm>
          <a:solidFill>
            <a:srgbClr val="0072C6"/>
          </a:solidFill>
        </p:grpSpPr>
        <p:sp>
          <p:nvSpPr>
            <p:cNvPr id="66" name="Freeform 10"/>
            <p:cNvSpPr>
              <a:spLocks noEditPoints="1"/>
            </p:cNvSpPr>
            <p:nvPr/>
          </p:nvSpPr>
          <p:spPr bwMode="auto">
            <a:xfrm>
              <a:off x="2121" y="2845"/>
              <a:ext cx="529" cy="705"/>
            </a:xfrm>
            <a:custGeom>
              <a:avLst/>
              <a:gdLst>
                <a:gd name="T0" fmla="*/ 158 w 222"/>
                <a:gd name="T1" fmla="*/ 230 h 296"/>
                <a:gd name="T2" fmla="*/ 222 w 222"/>
                <a:gd name="T3" fmla="*/ 185 h 296"/>
                <a:gd name="T4" fmla="*/ 222 w 222"/>
                <a:gd name="T5" fmla="*/ 47 h 296"/>
                <a:gd name="T6" fmla="*/ 195 w 222"/>
                <a:gd name="T7" fmla="*/ 17 h 296"/>
                <a:gd name="T8" fmla="*/ 81 w 222"/>
                <a:gd name="T9" fmla="*/ 2 h 296"/>
                <a:gd name="T10" fmla="*/ 7 w 222"/>
                <a:gd name="T11" fmla="*/ 29 h 296"/>
                <a:gd name="T12" fmla="*/ 0 w 222"/>
                <a:gd name="T13" fmla="*/ 251 h 296"/>
                <a:gd name="T14" fmla="*/ 22 w 222"/>
                <a:gd name="T15" fmla="*/ 278 h 296"/>
                <a:gd name="T16" fmla="*/ 93 w 222"/>
                <a:gd name="T17" fmla="*/ 294 h 296"/>
                <a:gd name="T18" fmla="*/ 154 w 222"/>
                <a:gd name="T19" fmla="*/ 232 h 296"/>
                <a:gd name="T20" fmla="*/ 186 w 222"/>
                <a:gd name="T21" fmla="*/ 188 h 296"/>
                <a:gd name="T22" fmla="*/ 150 w 222"/>
                <a:gd name="T23" fmla="*/ 185 h 296"/>
                <a:gd name="T24" fmla="*/ 150 w 222"/>
                <a:gd name="T25" fmla="*/ 132 h 296"/>
                <a:gd name="T26" fmla="*/ 165 w 222"/>
                <a:gd name="T27" fmla="*/ 128 h 296"/>
                <a:gd name="T28" fmla="*/ 169 w 222"/>
                <a:gd name="T29" fmla="*/ 170 h 296"/>
                <a:gd name="T30" fmla="*/ 186 w 222"/>
                <a:gd name="T31" fmla="*/ 174 h 296"/>
                <a:gd name="T32" fmla="*/ 189 w 222"/>
                <a:gd name="T33" fmla="*/ 186 h 296"/>
                <a:gd name="T34" fmla="*/ 49 w 222"/>
                <a:gd name="T35" fmla="*/ 25 h 296"/>
                <a:gd name="T36" fmla="*/ 125 w 222"/>
                <a:gd name="T37" fmla="*/ 16 h 296"/>
                <a:gd name="T38" fmla="*/ 187 w 222"/>
                <a:gd name="T39" fmla="*/ 34 h 296"/>
                <a:gd name="T40" fmla="*/ 172 w 222"/>
                <a:gd name="T41" fmla="*/ 56 h 296"/>
                <a:gd name="T42" fmla="*/ 111 w 222"/>
                <a:gd name="T43" fmla="*/ 65 h 296"/>
                <a:gd name="T44" fmla="*/ 37 w 222"/>
                <a:gd name="T45" fmla="*/ 49 h 296"/>
                <a:gd name="T46" fmla="*/ 78 w 222"/>
                <a:gd name="T47" fmla="*/ 172 h 296"/>
                <a:gd name="T48" fmla="*/ 37 w 222"/>
                <a:gd name="T49" fmla="*/ 187 h 296"/>
                <a:gd name="T50" fmla="*/ 35 w 222"/>
                <a:gd name="T51" fmla="*/ 178 h 296"/>
                <a:gd name="T52" fmla="*/ 35 w 222"/>
                <a:gd name="T53" fmla="*/ 173 h 296"/>
                <a:gd name="T54" fmla="*/ 52 w 222"/>
                <a:gd name="T55" fmla="*/ 176 h 296"/>
                <a:gd name="T56" fmla="*/ 54 w 222"/>
                <a:gd name="T57" fmla="*/ 167 h 296"/>
                <a:gd name="T58" fmla="*/ 40 w 222"/>
                <a:gd name="T59" fmla="*/ 133 h 296"/>
                <a:gd name="T60" fmla="*/ 71 w 222"/>
                <a:gd name="T61" fmla="*/ 129 h 296"/>
                <a:gd name="T62" fmla="*/ 75 w 222"/>
                <a:gd name="T63" fmla="*/ 142 h 296"/>
                <a:gd name="T64" fmla="*/ 59 w 222"/>
                <a:gd name="T65" fmla="*/ 141 h 296"/>
                <a:gd name="T66" fmla="*/ 57 w 222"/>
                <a:gd name="T67" fmla="*/ 150 h 296"/>
                <a:gd name="T68" fmla="*/ 78 w 222"/>
                <a:gd name="T69" fmla="*/ 172 h 296"/>
                <a:gd name="T70" fmla="*/ 99 w 222"/>
                <a:gd name="T71" fmla="*/ 131 h 296"/>
                <a:gd name="T72" fmla="*/ 142 w 222"/>
                <a:gd name="T73" fmla="*/ 152 h 296"/>
                <a:gd name="T74" fmla="*/ 128 w 222"/>
                <a:gd name="T75" fmla="*/ 188 h 296"/>
                <a:gd name="T76" fmla="*/ 144 w 222"/>
                <a:gd name="T77" fmla="*/ 203 h 296"/>
                <a:gd name="T78" fmla="*/ 121 w 222"/>
                <a:gd name="T79" fmla="*/ 202 h 296"/>
                <a:gd name="T80" fmla="*/ 107 w 222"/>
                <a:gd name="T81" fmla="*/ 189 h 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22" h="296">
                  <a:moveTo>
                    <a:pt x="154" y="232"/>
                  </a:moveTo>
                  <a:cubicBezTo>
                    <a:pt x="156" y="232"/>
                    <a:pt x="157" y="231"/>
                    <a:pt x="158" y="230"/>
                  </a:cubicBezTo>
                  <a:cubicBezTo>
                    <a:pt x="171" y="206"/>
                    <a:pt x="191" y="193"/>
                    <a:pt x="218" y="190"/>
                  </a:cubicBezTo>
                  <a:cubicBezTo>
                    <a:pt x="221" y="189"/>
                    <a:pt x="222" y="188"/>
                    <a:pt x="222" y="185"/>
                  </a:cubicBezTo>
                  <a:cubicBezTo>
                    <a:pt x="222" y="162"/>
                    <a:pt x="222" y="139"/>
                    <a:pt x="222" y="115"/>
                  </a:cubicBezTo>
                  <a:cubicBezTo>
                    <a:pt x="222" y="93"/>
                    <a:pt x="222" y="70"/>
                    <a:pt x="222" y="47"/>
                  </a:cubicBezTo>
                  <a:cubicBezTo>
                    <a:pt x="222" y="41"/>
                    <a:pt x="220" y="35"/>
                    <a:pt x="215" y="30"/>
                  </a:cubicBezTo>
                  <a:cubicBezTo>
                    <a:pt x="209" y="24"/>
                    <a:pt x="203" y="20"/>
                    <a:pt x="195" y="17"/>
                  </a:cubicBezTo>
                  <a:cubicBezTo>
                    <a:pt x="170" y="5"/>
                    <a:pt x="142" y="1"/>
                    <a:pt x="115" y="0"/>
                  </a:cubicBezTo>
                  <a:cubicBezTo>
                    <a:pt x="103" y="0"/>
                    <a:pt x="92" y="1"/>
                    <a:pt x="81" y="2"/>
                  </a:cubicBezTo>
                  <a:cubicBezTo>
                    <a:pt x="64" y="4"/>
                    <a:pt x="47" y="7"/>
                    <a:pt x="31" y="14"/>
                  </a:cubicBezTo>
                  <a:cubicBezTo>
                    <a:pt x="22" y="18"/>
                    <a:pt x="14" y="22"/>
                    <a:pt x="7" y="29"/>
                  </a:cubicBezTo>
                  <a:cubicBezTo>
                    <a:pt x="2" y="34"/>
                    <a:pt x="0" y="39"/>
                    <a:pt x="0" y="45"/>
                  </a:cubicBezTo>
                  <a:cubicBezTo>
                    <a:pt x="0" y="114"/>
                    <a:pt x="0" y="182"/>
                    <a:pt x="0" y="251"/>
                  </a:cubicBezTo>
                  <a:cubicBezTo>
                    <a:pt x="0" y="255"/>
                    <a:pt x="1" y="259"/>
                    <a:pt x="3" y="262"/>
                  </a:cubicBezTo>
                  <a:cubicBezTo>
                    <a:pt x="7" y="269"/>
                    <a:pt x="14" y="274"/>
                    <a:pt x="22" y="278"/>
                  </a:cubicBezTo>
                  <a:cubicBezTo>
                    <a:pt x="43" y="290"/>
                    <a:pt x="67" y="294"/>
                    <a:pt x="91" y="296"/>
                  </a:cubicBezTo>
                  <a:cubicBezTo>
                    <a:pt x="93" y="296"/>
                    <a:pt x="94" y="296"/>
                    <a:pt x="93" y="294"/>
                  </a:cubicBezTo>
                  <a:cubicBezTo>
                    <a:pt x="93" y="289"/>
                    <a:pt x="93" y="284"/>
                    <a:pt x="94" y="279"/>
                  </a:cubicBezTo>
                  <a:cubicBezTo>
                    <a:pt x="98" y="251"/>
                    <a:pt x="123" y="229"/>
                    <a:pt x="154" y="232"/>
                  </a:cubicBezTo>
                  <a:close/>
                  <a:moveTo>
                    <a:pt x="189" y="186"/>
                  </a:moveTo>
                  <a:cubicBezTo>
                    <a:pt x="189" y="187"/>
                    <a:pt x="188" y="188"/>
                    <a:pt x="186" y="188"/>
                  </a:cubicBezTo>
                  <a:cubicBezTo>
                    <a:pt x="175" y="188"/>
                    <a:pt x="164" y="188"/>
                    <a:pt x="153" y="188"/>
                  </a:cubicBezTo>
                  <a:cubicBezTo>
                    <a:pt x="151" y="188"/>
                    <a:pt x="150" y="187"/>
                    <a:pt x="150" y="185"/>
                  </a:cubicBezTo>
                  <a:cubicBezTo>
                    <a:pt x="150" y="176"/>
                    <a:pt x="150" y="167"/>
                    <a:pt x="150" y="158"/>
                  </a:cubicBezTo>
                  <a:cubicBezTo>
                    <a:pt x="150" y="150"/>
                    <a:pt x="150" y="141"/>
                    <a:pt x="150" y="132"/>
                  </a:cubicBezTo>
                  <a:cubicBezTo>
                    <a:pt x="150" y="129"/>
                    <a:pt x="151" y="128"/>
                    <a:pt x="154" y="128"/>
                  </a:cubicBezTo>
                  <a:cubicBezTo>
                    <a:pt x="158" y="129"/>
                    <a:pt x="161" y="129"/>
                    <a:pt x="165" y="128"/>
                  </a:cubicBezTo>
                  <a:cubicBezTo>
                    <a:pt x="168" y="128"/>
                    <a:pt x="169" y="130"/>
                    <a:pt x="169" y="132"/>
                  </a:cubicBezTo>
                  <a:cubicBezTo>
                    <a:pt x="169" y="145"/>
                    <a:pt x="169" y="157"/>
                    <a:pt x="169" y="170"/>
                  </a:cubicBezTo>
                  <a:cubicBezTo>
                    <a:pt x="168" y="173"/>
                    <a:pt x="170" y="175"/>
                    <a:pt x="173" y="174"/>
                  </a:cubicBezTo>
                  <a:cubicBezTo>
                    <a:pt x="177" y="174"/>
                    <a:pt x="182" y="174"/>
                    <a:pt x="186" y="174"/>
                  </a:cubicBezTo>
                  <a:cubicBezTo>
                    <a:pt x="188" y="174"/>
                    <a:pt x="189" y="175"/>
                    <a:pt x="189" y="177"/>
                  </a:cubicBezTo>
                  <a:cubicBezTo>
                    <a:pt x="189" y="180"/>
                    <a:pt x="189" y="183"/>
                    <a:pt x="189" y="186"/>
                  </a:cubicBezTo>
                  <a:close/>
                  <a:moveTo>
                    <a:pt x="36" y="32"/>
                  </a:moveTo>
                  <a:cubicBezTo>
                    <a:pt x="40" y="29"/>
                    <a:pt x="44" y="27"/>
                    <a:pt x="49" y="25"/>
                  </a:cubicBezTo>
                  <a:cubicBezTo>
                    <a:pt x="61" y="21"/>
                    <a:pt x="74" y="18"/>
                    <a:pt x="87" y="17"/>
                  </a:cubicBezTo>
                  <a:cubicBezTo>
                    <a:pt x="100" y="16"/>
                    <a:pt x="113" y="16"/>
                    <a:pt x="125" y="16"/>
                  </a:cubicBezTo>
                  <a:cubicBezTo>
                    <a:pt x="142" y="18"/>
                    <a:pt x="159" y="20"/>
                    <a:pt x="175" y="26"/>
                  </a:cubicBezTo>
                  <a:cubicBezTo>
                    <a:pt x="180" y="28"/>
                    <a:pt x="184" y="30"/>
                    <a:pt x="187" y="34"/>
                  </a:cubicBezTo>
                  <a:cubicBezTo>
                    <a:pt x="191" y="38"/>
                    <a:pt x="191" y="43"/>
                    <a:pt x="187" y="47"/>
                  </a:cubicBezTo>
                  <a:cubicBezTo>
                    <a:pt x="183" y="51"/>
                    <a:pt x="177" y="54"/>
                    <a:pt x="172" y="56"/>
                  </a:cubicBezTo>
                  <a:cubicBezTo>
                    <a:pt x="159" y="61"/>
                    <a:pt x="146" y="63"/>
                    <a:pt x="132" y="64"/>
                  </a:cubicBezTo>
                  <a:cubicBezTo>
                    <a:pt x="125" y="64"/>
                    <a:pt x="118" y="65"/>
                    <a:pt x="111" y="65"/>
                  </a:cubicBezTo>
                  <a:cubicBezTo>
                    <a:pt x="90" y="65"/>
                    <a:pt x="71" y="63"/>
                    <a:pt x="52" y="57"/>
                  </a:cubicBezTo>
                  <a:cubicBezTo>
                    <a:pt x="46" y="55"/>
                    <a:pt x="41" y="53"/>
                    <a:pt x="37" y="49"/>
                  </a:cubicBezTo>
                  <a:cubicBezTo>
                    <a:pt x="30" y="44"/>
                    <a:pt x="30" y="38"/>
                    <a:pt x="36" y="32"/>
                  </a:cubicBezTo>
                  <a:close/>
                  <a:moveTo>
                    <a:pt x="78" y="172"/>
                  </a:moveTo>
                  <a:cubicBezTo>
                    <a:pt x="77" y="180"/>
                    <a:pt x="73" y="184"/>
                    <a:pt x="67" y="187"/>
                  </a:cubicBezTo>
                  <a:cubicBezTo>
                    <a:pt x="57" y="191"/>
                    <a:pt x="47" y="190"/>
                    <a:pt x="37" y="187"/>
                  </a:cubicBezTo>
                  <a:cubicBezTo>
                    <a:pt x="36" y="187"/>
                    <a:pt x="35" y="186"/>
                    <a:pt x="35" y="184"/>
                  </a:cubicBezTo>
                  <a:cubicBezTo>
                    <a:pt x="35" y="182"/>
                    <a:pt x="35" y="180"/>
                    <a:pt x="35" y="178"/>
                  </a:cubicBezTo>
                  <a:cubicBezTo>
                    <a:pt x="35" y="178"/>
                    <a:pt x="35" y="178"/>
                    <a:pt x="35" y="178"/>
                  </a:cubicBezTo>
                  <a:cubicBezTo>
                    <a:pt x="35" y="177"/>
                    <a:pt x="35" y="175"/>
                    <a:pt x="35" y="173"/>
                  </a:cubicBezTo>
                  <a:cubicBezTo>
                    <a:pt x="35" y="171"/>
                    <a:pt x="35" y="170"/>
                    <a:pt x="38" y="172"/>
                  </a:cubicBezTo>
                  <a:cubicBezTo>
                    <a:pt x="42" y="174"/>
                    <a:pt x="47" y="176"/>
                    <a:pt x="52" y="176"/>
                  </a:cubicBezTo>
                  <a:cubicBezTo>
                    <a:pt x="55" y="176"/>
                    <a:pt x="57" y="175"/>
                    <a:pt x="57" y="173"/>
                  </a:cubicBezTo>
                  <a:cubicBezTo>
                    <a:pt x="58" y="170"/>
                    <a:pt x="56" y="168"/>
                    <a:pt x="54" y="167"/>
                  </a:cubicBezTo>
                  <a:cubicBezTo>
                    <a:pt x="51" y="166"/>
                    <a:pt x="48" y="165"/>
                    <a:pt x="46" y="163"/>
                  </a:cubicBezTo>
                  <a:cubicBezTo>
                    <a:pt x="33" y="157"/>
                    <a:pt x="30" y="142"/>
                    <a:pt x="40" y="133"/>
                  </a:cubicBezTo>
                  <a:cubicBezTo>
                    <a:pt x="44" y="130"/>
                    <a:pt x="50" y="128"/>
                    <a:pt x="55" y="128"/>
                  </a:cubicBezTo>
                  <a:cubicBezTo>
                    <a:pt x="61" y="127"/>
                    <a:pt x="66" y="128"/>
                    <a:pt x="71" y="129"/>
                  </a:cubicBezTo>
                  <a:cubicBezTo>
                    <a:pt x="74" y="130"/>
                    <a:pt x="75" y="131"/>
                    <a:pt x="75" y="133"/>
                  </a:cubicBezTo>
                  <a:cubicBezTo>
                    <a:pt x="75" y="136"/>
                    <a:pt x="75" y="139"/>
                    <a:pt x="75" y="142"/>
                  </a:cubicBezTo>
                  <a:cubicBezTo>
                    <a:pt x="75" y="144"/>
                    <a:pt x="74" y="145"/>
                    <a:pt x="72" y="144"/>
                  </a:cubicBezTo>
                  <a:cubicBezTo>
                    <a:pt x="68" y="142"/>
                    <a:pt x="64" y="141"/>
                    <a:pt x="59" y="141"/>
                  </a:cubicBezTo>
                  <a:cubicBezTo>
                    <a:pt x="57" y="142"/>
                    <a:pt x="54" y="142"/>
                    <a:pt x="54" y="145"/>
                  </a:cubicBezTo>
                  <a:cubicBezTo>
                    <a:pt x="53" y="148"/>
                    <a:pt x="55" y="149"/>
                    <a:pt x="57" y="150"/>
                  </a:cubicBezTo>
                  <a:cubicBezTo>
                    <a:pt x="61" y="152"/>
                    <a:pt x="66" y="153"/>
                    <a:pt x="69" y="156"/>
                  </a:cubicBezTo>
                  <a:cubicBezTo>
                    <a:pt x="75" y="160"/>
                    <a:pt x="79" y="165"/>
                    <a:pt x="78" y="172"/>
                  </a:cubicBezTo>
                  <a:close/>
                  <a:moveTo>
                    <a:pt x="82" y="157"/>
                  </a:moveTo>
                  <a:cubicBezTo>
                    <a:pt x="83" y="145"/>
                    <a:pt x="88" y="136"/>
                    <a:pt x="99" y="131"/>
                  </a:cubicBezTo>
                  <a:cubicBezTo>
                    <a:pt x="110" y="126"/>
                    <a:pt x="122" y="126"/>
                    <a:pt x="132" y="134"/>
                  </a:cubicBezTo>
                  <a:cubicBezTo>
                    <a:pt x="137" y="139"/>
                    <a:pt x="141" y="145"/>
                    <a:pt x="142" y="152"/>
                  </a:cubicBezTo>
                  <a:cubicBezTo>
                    <a:pt x="143" y="166"/>
                    <a:pt x="140" y="178"/>
                    <a:pt x="127" y="185"/>
                  </a:cubicBezTo>
                  <a:cubicBezTo>
                    <a:pt x="125" y="187"/>
                    <a:pt x="127" y="187"/>
                    <a:pt x="128" y="188"/>
                  </a:cubicBezTo>
                  <a:cubicBezTo>
                    <a:pt x="133" y="193"/>
                    <a:pt x="138" y="197"/>
                    <a:pt x="142" y="201"/>
                  </a:cubicBezTo>
                  <a:cubicBezTo>
                    <a:pt x="143" y="201"/>
                    <a:pt x="144" y="202"/>
                    <a:pt x="144" y="203"/>
                  </a:cubicBezTo>
                  <a:cubicBezTo>
                    <a:pt x="137" y="203"/>
                    <a:pt x="130" y="203"/>
                    <a:pt x="123" y="203"/>
                  </a:cubicBezTo>
                  <a:cubicBezTo>
                    <a:pt x="122" y="203"/>
                    <a:pt x="122" y="203"/>
                    <a:pt x="121" y="202"/>
                  </a:cubicBezTo>
                  <a:cubicBezTo>
                    <a:pt x="118" y="199"/>
                    <a:pt x="115" y="195"/>
                    <a:pt x="112" y="192"/>
                  </a:cubicBezTo>
                  <a:cubicBezTo>
                    <a:pt x="110" y="190"/>
                    <a:pt x="109" y="189"/>
                    <a:pt x="107" y="189"/>
                  </a:cubicBezTo>
                  <a:cubicBezTo>
                    <a:pt x="91" y="187"/>
                    <a:pt x="81" y="174"/>
                    <a:pt x="82" y="15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7" name="Freeform 11"/>
            <p:cNvSpPr>
              <a:spLocks noEditPoints="1"/>
            </p:cNvSpPr>
            <p:nvPr/>
          </p:nvSpPr>
          <p:spPr bwMode="auto">
            <a:xfrm>
              <a:off x="2357" y="3314"/>
              <a:ext cx="527" cy="332"/>
            </a:xfrm>
            <a:custGeom>
              <a:avLst/>
              <a:gdLst>
                <a:gd name="T0" fmla="*/ 197 w 221"/>
                <a:gd name="T1" fmla="*/ 83 h 139"/>
                <a:gd name="T2" fmla="*/ 194 w 221"/>
                <a:gd name="T3" fmla="*/ 79 h 139"/>
                <a:gd name="T4" fmla="*/ 195 w 221"/>
                <a:gd name="T5" fmla="*/ 63 h 139"/>
                <a:gd name="T6" fmla="*/ 127 w 221"/>
                <a:gd name="T7" fmla="*/ 0 h 139"/>
                <a:gd name="T8" fmla="*/ 64 w 221"/>
                <a:gd name="T9" fmla="*/ 41 h 139"/>
                <a:gd name="T10" fmla="*/ 59 w 221"/>
                <a:gd name="T11" fmla="*/ 43 h 139"/>
                <a:gd name="T12" fmla="*/ 45 w 221"/>
                <a:gd name="T13" fmla="*/ 42 h 139"/>
                <a:gd name="T14" fmla="*/ 2 w 221"/>
                <a:gd name="T15" fmla="*/ 86 h 139"/>
                <a:gd name="T16" fmla="*/ 50 w 221"/>
                <a:gd name="T17" fmla="*/ 139 h 139"/>
                <a:gd name="T18" fmla="*/ 122 w 221"/>
                <a:gd name="T19" fmla="*/ 139 h 139"/>
                <a:gd name="T20" fmla="*/ 196 w 221"/>
                <a:gd name="T21" fmla="*/ 139 h 139"/>
                <a:gd name="T22" fmla="*/ 202 w 221"/>
                <a:gd name="T23" fmla="*/ 138 h 139"/>
                <a:gd name="T24" fmla="*/ 220 w 221"/>
                <a:gd name="T25" fmla="*/ 108 h 139"/>
                <a:gd name="T26" fmla="*/ 197 w 221"/>
                <a:gd name="T27" fmla="*/ 83 h 139"/>
                <a:gd name="T28" fmla="*/ 208 w 221"/>
                <a:gd name="T29" fmla="*/ 124 h 139"/>
                <a:gd name="T30" fmla="*/ 193 w 221"/>
                <a:gd name="T31" fmla="*/ 131 h 139"/>
                <a:gd name="T32" fmla="*/ 159 w 221"/>
                <a:gd name="T33" fmla="*/ 131 h 139"/>
                <a:gd name="T34" fmla="*/ 159 w 221"/>
                <a:gd name="T35" fmla="*/ 131 h 139"/>
                <a:gd name="T36" fmla="*/ 56 w 221"/>
                <a:gd name="T37" fmla="*/ 131 h 139"/>
                <a:gd name="T38" fmla="*/ 37 w 221"/>
                <a:gd name="T39" fmla="*/ 129 h 139"/>
                <a:gd name="T40" fmla="*/ 9 w 221"/>
                <a:gd name="T41" fmla="*/ 88 h 139"/>
                <a:gd name="T42" fmla="*/ 45 w 221"/>
                <a:gd name="T43" fmla="*/ 50 h 139"/>
                <a:gd name="T44" fmla="*/ 63 w 221"/>
                <a:gd name="T45" fmla="*/ 52 h 139"/>
                <a:gd name="T46" fmla="*/ 68 w 221"/>
                <a:gd name="T47" fmla="*/ 49 h 139"/>
                <a:gd name="T48" fmla="*/ 116 w 221"/>
                <a:gd name="T49" fmla="*/ 9 h 139"/>
                <a:gd name="T50" fmla="*/ 187 w 221"/>
                <a:gd name="T51" fmla="*/ 60 h 139"/>
                <a:gd name="T52" fmla="*/ 185 w 221"/>
                <a:gd name="T53" fmla="*/ 86 h 139"/>
                <a:gd name="T54" fmla="*/ 188 w 221"/>
                <a:gd name="T55" fmla="*/ 90 h 139"/>
                <a:gd name="T56" fmla="*/ 210 w 221"/>
                <a:gd name="T57" fmla="*/ 100 h 139"/>
                <a:gd name="T58" fmla="*/ 208 w 221"/>
                <a:gd name="T59" fmla="*/ 124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21" h="139">
                  <a:moveTo>
                    <a:pt x="197" y="83"/>
                  </a:moveTo>
                  <a:cubicBezTo>
                    <a:pt x="195" y="82"/>
                    <a:pt x="194" y="82"/>
                    <a:pt x="194" y="79"/>
                  </a:cubicBezTo>
                  <a:cubicBezTo>
                    <a:pt x="195" y="74"/>
                    <a:pt x="195" y="68"/>
                    <a:pt x="195" y="63"/>
                  </a:cubicBezTo>
                  <a:cubicBezTo>
                    <a:pt x="192" y="28"/>
                    <a:pt x="163" y="1"/>
                    <a:pt x="127" y="0"/>
                  </a:cubicBezTo>
                  <a:cubicBezTo>
                    <a:pt x="98" y="0"/>
                    <a:pt x="77" y="14"/>
                    <a:pt x="64" y="41"/>
                  </a:cubicBezTo>
                  <a:cubicBezTo>
                    <a:pt x="63" y="43"/>
                    <a:pt x="61" y="44"/>
                    <a:pt x="59" y="43"/>
                  </a:cubicBezTo>
                  <a:cubicBezTo>
                    <a:pt x="54" y="42"/>
                    <a:pt x="50" y="42"/>
                    <a:pt x="45" y="42"/>
                  </a:cubicBezTo>
                  <a:cubicBezTo>
                    <a:pt x="22" y="45"/>
                    <a:pt x="4" y="63"/>
                    <a:pt x="2" y="86"/>
                  </a:cubicBezTo>
                  <a:cubicBezTo>
                    <a:pt x="0" y="114"/>
                    <a:pt x="22" y="139"/>
                    <a:pt x="50" y="139"/>
                  </a:cubicBezTo>
                  <a:cubicBezTo>
                    <a:pt x="74" y="139"/>
                    <a:pt x="98" y="139"/>
                    <a:pt x="122" y="139"/>
                  </a:cubicBezTo>
                  <a:cubicBezTo>
                    <a:pt x="147" y="139"/>
                    <a:pt x="171" y="139"/>
                    <a:pt x="196" y="139"/>
                  </a:cubicBezTo>
                  <a:cubicBezTo>
                    <a:pt x="198" y="139"/>
                    <a:pt x="200" y="139"/>
                    <a:pt x="202" y="138"/>
                  </a:cubicBezTo>
                  <a:cubicBezTo>
                    <a:pt x="213" y="134"/>
                    <a:pt x="221" y="121"/>
                    <a:pt x="220" y="108"/>
                  </a:cubicBezTo>
                  <a:cubicBezTo>
                    <a:pt x="219" y="96"/>
                    <a:pt x="210" y="85"/>
                    <a:pt x="197" y="83"/>
                  </a:cubicBezTo>
                  <a:close/>
                  <a:moveTo>
                    <a:pt x="208" y="124"/>
                  </a:moveTo>
                  <a:cubicBezTo>
                    <a:pt x="204" y="128"/>
                    <a:pt x="199" y="131"/>
                    <a:pt x="193" y="131"/>
                  </a:cubicBezTo>
                  <a:cubicBezTo>
                    <a:pt x="181" y="131"/>
                    <a:pt x="170" y="131"/>
                    <a:pt x="159" y="131"/>
                  </a:cubicBezTo>
                  <a:cubicBezTo>
                    <a:pt x="159" y="131"/>
                    <a:pt x="159" y="131"/>
                    <a:pt x="159" y="131"/>
                  </a:cubicBezTo>
                  <a:cubicBezTo>
                    <a:pt x="124" y="131"/>
                    <a:pt x="90" y="131"/>
                    <a:pt x="56" y="131"/>
                  </a:cubicBezTo>
                  <a:cubicBezTo>
                    <a:pt x="49" y="131"/>
                    <a:pt x="43" y="131"/>
                    <a:pt x="37" y="129"/>
                  </a:cubicBezTo>
                  <a:cubicBezTo>
                    <a:pt x="19" y="123"/>
                    <a:pt x="9" y="106"/>
                    <a:pt x="9" y="88"/>
                  </a:cubicBezTo>
                  <a:cubicBezTo>
                    <a:pt x="10" y="70"/>
                    <a:pt x="24" y="53"/>
                    <a:pt x="45" y="50"/>
                  </a:cubicBezTo>
                  <a:cubicBezTo>
                    <a:pt x="51" y="49"/>
                    <a:pt x="57" y="50"/>
                    <a:pt x="63" y="52"/>
                  </a:cubicBezTo>
                  <a:cubicBezTo>
                    <a:pt x="66" y="53"/>
                    <a:pt x="67" y="52"/>
                    <a:pt x="68" y="49"/>
                  </a:cubicBezTo>
                  <a:cubicBezTo>
                    <a:pt x="77" y="27"/>
                    <a:pt x="93" y="13"/>
                    <a:pt x="116" y="9"/>
                  </a:cubicBezTo>
                  <a:cubicBezTo>
                    <a:pt x="149" y="2"/>
                    <a:pt x="182" y="27"/>
                    <a:pt x="187" y="60"/>
                  </a:cubicBezTo>
                  <a:cubicBezTo>
                    <a:pt x="188" y="69"/>
                    <a:pt x="188" y="78"/>
                    <a:pt x="185" y="86"/>
                  </a:cubicBezTo>
                  <a:cubicBezTo>
                    <a:pt x="184" y="91"/>
                    <a:pt x="184" y="91"/>
                    <a:pt x="188" y="90"/>
                  </a:cubicBezTo>
                  <a:cubicBezTo>
                    <a:pt x="197" y="89"/>
                    <a:pt x="206" y="93"/>
                    <a:pt x="210" y="100"/>
                  </a:cubicBezTo>
                  <a:cubicBezTo>
                    <a:pt x="214" y="108"/>
                    <a:pt x="213" y="117"/>
                    <a:pt x="208" y="12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8" name="Freeform 12"/>
            <p:cNvSpPr>
              <a:spLocks/>
            </p:cNvSpPr>
            <p:nvPr/>
          </p:nvSpPr>
          <p:spPr bwMode="auto">
            <a:xfrm>
              <a:off x="2359" y="3186"/>
              <a:ext cx="55" cy="78"/>
            </a:xfrm>
            <a:custGeom>
              <a:avLst/>
              <a:gdLst>
                <a:gd name="T0" fmla="*/ 20 w 23"/>
                <a:gd name="T1" fmla="*/ 27 h 33"/>
                <a:gd name="T2" fmla="*/ 23 w 23"/>
                <a:gd name="T3" fmla="*/ 16 h 33"/>
                <a:gd name="T4" fmla="*/ 21 w 23"/>
                <a:gd name="T5" fmla="*/ 5 h 33"/>
                <a:gd name="T6" fmla="*/ 13 w 23"/>
                <a:gd name="T7" fmla="*/ 0 h 33"/>
                <a:gd name="T8" fmla="*/ 4 w 23"/>
                <a:gd name="T9" fmla="*/ 5 h 33"/>
                <a:gd name="T10" fmla="*/ 4 w 23"/>
                <a:gd name="T11" fmla="*/ 26 h 33"/>
                <a:gd name="T12" fmla="*/ 20 w 23"/>
                <a:gd name="T13" fmla="*/ 27 h 33"/>
              </a:gdLst>
              <a:ahLst/>
              <a:cxnLst>
                <a:cxn ang="0">
                  <a:pos x="T0" y="T1"/>
                </a:cxn>
                <a:cxn ang="0">
                  <a:pos x="T2" y="T3"/>
                </a:cxn>
                <a:cxn ang="0">
                  <a:pos x="T4" y="T5"/>
                </a:cxn>
                <a:cxn ang="0">
                  <a:pos x="T6" y="T7"/>
                </a:cxn>
                <a:cxn ang="0">
                  <a:pos x="T8" y="T9"/>
                </a:cxn>
                <a:cxn ang="0">
                  <a:pos x="T10" y="T11"/>
                </a:cxn>
                <a:cxn ang="0">
                  <a:pos x="T12" y="T13"/>
                </a:cxn>
              </a:cxnLst>
              <a:rect l="0" t="0" r="r" b="b"/>
              <a:pathLst>
                <a:path w="23" h="33">
                  <a:moveTo>
                    <a:pt x="20" y="27"/>
                  </a:moveTo>
                  <a:cubicBezTo>
                    <a:pt x="22" y="23"/>
                    <a:pt x="23" y="20"/>
                    <a:pt x="23" y="16"/>
                  </a:cubicBezTo>
                  <a:cubicBezTo>
                    <a:pt x="23" y="12"/>
                    <a:pt x="22" y="9"/>
                    <a:pt x="21" y="5"/>
                  </a:cubicBezTo>
                  <a:cubicBezTo>
                    <a:pt x="19" y="2"/>
                    <a:pt x="16" y="0"/>
                    <a:pt x="13" y="0"/>
                  </a:cubicBezTo>
                  <a:cubicBezTo>
                    <a:pt x="9" y="0"/>
                    <a:pt x="5" y="2"/>
                    <a:pt x="4" y="5"/>
                  </a:cubicBezTo>
                  <a:cubicBezTo>
                    <a:pt x="0" y="12"/>
                    <a:pt x="0" y="19"/>
                    <a:pt x="4" y="26"/>
                  </a:cubicBezTo>
                  <a:cubicBezTo>
                    <a:pt x="7" y="32"/>
                    <a:pt x="16" y="33"/>
                    <a:pt x="20" y="2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730085600"/>
      </p:ext>
    </p:extLst>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Windows_Azure_DevCamp_16x9_Template">
  <a:themeElements>
    <a:clrScheme name="DevCamp-Template">
      <a:dk1>
        <a:srgbClr val="5F5F5F"/>
      </a:dk1>
      <a:lt1>
        <a:srgbClr val="FFFFFF"/>
      </a:lt1>
      <a:dk2>
        <a:srgbClr val="0071BC"/>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Azure Camp.pptx" id="{5A8FB757-14A5-4E69-8B06-667A3EF3F20D}" vid="{A5FED221-3652-4D2F-AE98-5F0F6EF99F1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38FDE1AEFC2724EB5E89BA27808351C" ma:contentTypeVersion="3" ma:contentTypeDescription="Crée un document." ma:contentTypeScope="" ma:versionID="911e11aa3a7cf69374b71bd39d4c182f">
  <xsd:schema xmlns:xsd="http://www.w3.org/2001/XMLSchema" xmlns:xs="http://www.w3.org/2001/XMLSchema" xmlns:p="http://schemas.microsoft.com/office/2006/metadata/properties" xmlns:ns2="aa35d321-db2c-42ab-a621-b5e3f2de858c" targetNamespace="http://schemas.microsoft.com/office/2006/metadata/properties" ma:root="true" ma:fieldsID="84e7031b51a06c5a8c8ec1c8b23af2b0" ns2:_="">
    <xsd:import namespace="aa35d321-db2c-42ab-a621-b5e3f2de858c"/>
    <xsd:element name="properties">
      <xsd:complexType>
        <xsd:sequence>
          <xsd:element name="documentManagement">
            <xsd:complexType>
              <xsd:all>
                <xsd:element ref="ns2:SharedWithUsers" minOccurs="0"/>
                <xsd:element ref="ns2:SharingHintHash" minOccurs="0"/>
                <xsd:element ref="ns2: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a35d321-db2c-42ab-a621-b5e3f2de858c" elementFormDefault="qualified">
    <xsd:import namespace="http://schemas.microsoft.com/office/2006/documentManagement/types"/>
    <xsd:import namespace="http://schemas.microsoft.com/office/infopath/2007/PartnerControls"/>
    <xsd:element name="SharedWithUsers" ma:index="8" nillable="true" ma:displayName="Partagé avec"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ingHintHash" ma:index="9" nillable="true" ma:displayName="Partage du hachage d’indicateur" ma:internalName="SharingHintHash" ma:readOnly="true">
      <xsd:simpleType>
        <xsd:restriction base="dms:Text"/>
      </xsd:simpleType>
    </xsd:element>
    <xsd:element name="SharedWithDetails" ma:index="10" nillable="true" ma:displayName="Partagé avec dé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C317DE5D-FB82-4CFF-AC3F-DB300212EFB4}"/>
</file>

<file path=customXml/itemProps2.xml><?xml version="1.0" encoding="utf-8"?>
<ds:datastoreItem xmlns:ds="http://schemas.openxmlformats.org/officeDocument/2006/customXml" ds:itemID="{F990F116-B58F-4255-B05B-DA3808E0E5C6}"/>
</file>

<file path=customXml/itemProps3.xml><?xml version="1.0" encoding="utf-8"?>
<ds:datastoreItem xmlns:ds="http://schemas.openxmlformats.org/officeDocument/2006/customXml" ds:itemID="{758FDAC0-319D-4A54-8D8E-1D42CB1F8004}"/>
</file>

<file path=docProps/app.xml><?xml version="1.0" encoding="utf-8"?>
<Properties xmlns="http://schemas.openxmlformats.org/officeDocument/2006/extended-properties" xmlns:vt="http://schemas.openxmlformats.org/officeDocument/2006/docPropsVTypes">
  <Template>Azure Camp Template</Template>
  <TotalTime>2017</TotalTime>
  <Words>1700</Words>
  <Application>Microsoft Office PowerPoint</Application>
  <PresentationFormat>Custom</PresentationFormat>
  <Paragraphs>148</Paragraphs>
  <Slides>12</Slides>
  <Notes>10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Calibri</vt:lpstr>
      <vt:lpstr>Segoe Pro Semibold</vt:lpstr>
      <vt:lpstr>Segoe UI</vt:lpstr>
      <vt:lpstr>Segoe UI Light</vt:lpstr>
      <vt:lpstr>Wingdings</vt:lpstr>
      <vt:lpstr>Windows_Azure_DevCamp_16x9_Template</vt:lpstr>
      <vt:lpstr>Microsoft Azure Camp</vt:lpstr>
      <vt:lpstr>Azure SQL Database</vt:lpstr>
      <vt:lpstr>PowerPoint Presentation</vt:lpstr>
      <vt:lpstr>Base de données SQL Server sur Azure</vt:lpstr>
      <vt:lpstr>Performance et élasticité</vt:lpstr>
      <vt:lpstr>Performance et élasticité</vt:lpstr>
      <vt:lpstr>Continuité de service</vt:lpstr>
      <vt:lpstr>Continuité de service</vt:lpstr>
      <vt:lpstr>Environnement familier</vt:lpstr>
      <vt:lpstr>Environnement familier</vt:lpstr>
      <vt:lpstr>Ressources</vt:lpstr>
      <vt:lpstr>PowerPoint Presentation</vt:lpstr>
    </vt:vector>
  </TitlesOfParts>
  <Manager>&lt;Content Manager Name Here&gt;</Manager>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Microsoft Azure Camp</dc:title>
  <dc:subject>Windows Azure DevCamp</dc:subject>
  <dc:creator>Benjamin Talmard</dc:creator>
  <cp:keywords>&lt;Any Related Keywords&gt;</cp:keywords>
  <dc:description>Template: Shane O'Sullivan, Artitudes Design
Formatting:
Event Date:
Event Location:
Audience Type:</dc:description>
  <cp:lastModifiedBy>Benjamin Talmard</cp:lastModifiedBy>
  <cp:revision>24</cp:revision>
  <dcterms:created xsi:type="dcterms:W3CDTF">2015-07-04T08:42:40Z</dcterms:created>
  <dcterms:modified xsi:type="dcterms:W3CDTF">2015-07-05T18:20:20Z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0x010100038FDE1AEFC2724EB5E89BA27808351C</vt:lpwstr>
  </property>
  <property fmtid="{D5CDD505-2E9C-101B-9397-08002B2CF9AE}" pid="3" name="Product">
    <vt:lpwstr/>
  </property>
  <property fmtid="{D5CDD505-2E9C-101B-9397-08002B2CF9AE}" pid="4" name="Event1">
    <vt:lpwstr>245;#Windows Azure DevCamp|38d59bd9-3a19-4709-9504-ae728298cb6f</vt:lpwstr>
  </property>
  <property fmtid="{D5CDD505-2E9C-101B-9397-08002B2CF9AE}" pid="5" name="Audience">
    <vt:lpwstr>34;#Developers|389e14a2-def5-4335-8627-c0368c2934a2</vt:lpwstr>
  </property>
  <property fmtid="{D5CDD505-2E9C-101B-9397-08002B2CF9AE}" pid="6" name="IsMyDocuments">
    <vt:bool>true</vt:bool>
  </property>
  <property fmtid="{D5CDD505-2E9C-101B-9397-08002B2CF9AE}" pid="7" name="DocVizMetadataToken">
    <vt:lpwstr>600x302x1</vt:lpwstr>
  </property>
</Properties>
</file>