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6"/>
  </p:notesMasterIdLst>
  <p:handoutMasterIdLst>
    <p:handoutMasterId r:id="rId17"/>
  </p:handoutMasterIdLst>
  <p:sldIdLst>
    <p:sldId id="319" r:id="rId5"/>
    <p:sldId id="256" r:id="rId6"/>
    <p:sldId id="257" r:id="rId7"/>
    <p:sldId id="321" r:id="rId8"/>
    <p:sldId id="323" r:id="rId9"/>
    <p:sldId id="322" r:id="rId10"/>
    <p:sldId id="324" r:id="rId11"/>
    <p:sldId id="310" r:id="rId12"/>
    <p:sldId id="325" r:id="rId13"/>
    <p:sldId id="317" r:id="rId14"/>
    <p:sldId id="320" r:id="rId1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BE00"/>
    <a:srgbClr val="FFFFFF"/>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909" autoAdjust="0"/>
  </p:normalViewPr>
  <p:slideViewPr>
    <p:cSldViewPr snapToGrid="0">
      <p:cViewPr>
        <p:scale>
          <a:sx n="75" d="100"/>
          <a:sy n="75" d="100"/>
        </p:scale>
        <p:origin x="2502" y="846"/>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7/5/2015</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7/5/2015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7/5/2015 8:20 PM</a:t>
            </a:fld>
            <a:endParaRPr lang="en-US"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64652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3</a:t>
            </a:fld>
            <a:endParaRPr lang="en-US"/>
          </a:p>
        </p:txBody>
      </p:sp>
    </p:spTree>
    <p:extLst>
      <p:ext uri="{BB962C8B-B14F-4D97-AF65-F5344CB8AC3E}">
        <p14:creationId xmlns:p14="http://schemas.microsoft.com/office/powerpoint/2010/main" val="3712648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1200" b="1" dirty="0" smtClean="0"/>
              <a:t>Presenter</a:t>
            </a:r>
            <a:r>
              <a:rPr lang="en-US" sz="1200" b="1" baseline="0" dirty="0" smtClean="0"/>
              <a:t> guidance:</a:t>
            </a:r>
          </a:p>
          <a:p>
            <a:pPr marL="0" marR="0" indent="0" algn="l" defTabSz="914400" rtl="0" eaLnBrk="1" fontAlgn="auto" latinLnBrk="0" hangingPunct="1">
              <a:lnSpc>
                <a:spcPct val="100000"/>
              </a:lnSpc>
              <a:spcBef>
                <a:spcPct val="0"/>
              </a:spcBef>
              <a:spcAft>
                <a:spcPts val="0"/>
              </a:spcAft>
              <a:buClrTx/>
              <a:buSzTx/>
              <a:buFontTx/>
              <a:buNone/>
              <a:tabLst/>
              <a:defRPr/>
            </a:pPr>
            <a:r>
              <a:rPr lang="en-US" sz="1200" dirty="0" smtClean="0"/>
              <a:t>Microsoft is not just about relational. We have powerful</a:t>
            </a:r>
            <a:r>
              <a:rPr lang="en-US" sz="1200" baseline="0" dirty="0" smtClean="0"/>
              <a:t> NoSQL options as well. Without going deep on NoSQL and the different flavor of it, there are 4 major categories – key-value (Tables), document (</a:t>
            </a:r>
            <a:r>
              <a:rPr lang="en-US" sz="1200" baseline="0" dirty="0" err="1" smtClean="0"/>
              <a:t>DocumentDB</a:t>
            </a:r>
            <a:r>
              <a:rPr lang="en-US" sz="1200" baseline="0" dirty="0" smtClean="0"/>
              <a:t>), column (</a:t>
            </a:r>
            <a:r>
              <a:rPr lang="en-US" sz="1200" baseline="0" dirty="0" err="1" smtClean="0"/>
              <a:t>HBase</a:t>
            </a:r>
            <a:r>
              <a:rPr lang="en-US" sz="1200" baseline="0" dirty="0" smtClean="0"/>
              <a:t>), and graph. There’s a great David Chappell paper for getting up to speed on NoSQL - http://azure.microsoft.com/en-us/documentation/articles/fundamentals-data-management-nosql-chappell/ </a:t>
            </a:r>
          </a:p>
          <a:p>
            <a:pPr marL="0" marR="0" indent="0" algn="l" defTabSz="914400" rtl="0" eaLnBrk="1" fontAlgn="auto" latinLnBrk="0" hangingPunct="1">
              <a:lnSpc>
                <a:spcPct val="100000"/>
              </a:lnSpc>
              <a:spcBef>
                <a:spcPct val="0"/>
              </a:spcBef>
              <a:spcAft>
                <a:spcPts val="0"/>
              </a:spcAft>
              <a:buClrTx/>
              <a:buSzTx/>
              <a:buFontTx/>
              <a:buNone/>
              <a:tabLst/>
              <a:defRPr/>
            </a:pPr>
            <a:endParaRPr lang="en-US" sz="1200" b="1" dirty="0" smtClean="0"/>
          </a:p>
          <a:p>
            <a:pPr eaLnBrk="1" hangingPunct="1">
              <a:spcBef>
                <a:spcPct val="0"/>
              </a:spcBef>
            </a:pPr>
            <a:r>
              <a:rPr lang="en-US" sz="1200" b="1" dirty="0" smtClean="0"/>
              <a:t>Slide talk track:</a:t>
            </a:r>
          </a:p>
          <a:p>
            <a:pPr marL="171450" indent="-171450">
              <a:lnSpc>
                <a:spcPct val="125000"/>
              </a:lnSpc>
              <a:spcBef>
                <a:spcPts val="0"/>
              </a:spcBef>
              <a:buFont typeface="Arial" panose="020B0604020202020204" pitchFamily="34" charset="0"/>
              <a:buChar char="•"/>
            </a:pPr>
            <a:r>
              <a:rPr lang="en-US" sz="1200" dirty="0" smtClean="0">
                <a:solidFill>
                  <a:srgbClr val="0071BC"/>
                </a:solidFill>
              </a:rPr>
              <a:t>NoSQL’s popularity</a:t>
            </a:r>
            <a:r>
              <a:rPr lang="en-US" sz="1200" baseline="0" dirty="0" smtClean="0">
                <a:solidFill>
                  <a:srgbClr val="0071BC"/>
                </a:solidFill>
              </a:rPr>
              <a:t> originally started because of limitations of relational stores. Many of these limitations have since been addressed, but there are still a lot of compelling reasons to choose a NoSQL store.</a:t>
            </a:r>
          </a:p>
          <a:p>
            <a:pPr marL="171450" indent="-171450">
              <a:lnSpc>
                <a:spcPct val="125000"/>
              </a:lnSpc>
              <a:spcBef>
                <a:spcPts val="0"/>
              </a:spcBef>
              <a:buFont typeface="Arial" panose="020B0604020202020204" pitchFamily="34" charset="0"/>
              <a:buChar char="•"/>
            </a:pPr>
            <a:r>
              <a:rPr lang="en-US" sz="1200" baseline="0" dirty="0" smtClean="0">
                <a:solidFill>
                  <a:srgbClr val="0071BC"/>
                </a:solidFill>
              </a:rPr>
              <a:t>In the case of </a:t>
            </a:r>
            <a:r>
              <a:rPr lang="en-US" sz="1200" baseline="0" dirty="0" err="1" smtClean="0">
                <a:solidFill>
                  <a:srgbClr val="0071BC"/>
                </a:solidFill>
              </a:rPr>
              <a:t>DocumentDB</a:t>
            </a:r>
            <a:r>
              <a:rPr lang="en-US" sz="1200" baseline="0" dirty="0" smtClean="0">
                <a:solidFill>
                  <a:srgbClr val="0071BC"/>
                </a:solidFill>
              </a:rPr>
              <a:t>, we saw an unaddressed gap in the market place for </a:t>
            </a:r>
          </a:p>
          <a:p>
            <a:pPr marL="628650" lvl="1" indent="-171450">
              <a:lnSpc>
                <a:spcPct val="125000"/>
              </a:lnSpc>
              <a:spcBef>
                <a:spcPts val="0"/>
              </a:spcBef>
              <a:buFont typeface="Arial" panose="020B0604020202020204" pitchFamily="34" charset="0"/>
              <a:buChar char="•"/>
            </a:pPr>
            <a:r>
              <a:rPr lang="en-US" sz="1200" dirty="0" smtClean="0">
                <a:solidFill>
                  <a:srgbClr val="0071BC"/>
                </a:solidFill>
              </a:rPr>
              <a:t>Apps produce and consume data at a staggering rate while requiring instantaneous response times to match user expectations</a:t>
            </a:r>
          </a:p>
          <a:p>
            <a:pPr marL="628650" lvl="1" indent="-171450">
              <a:lnSpc>
                <a:spcPct val="125000"/>
              </a:lnSpc>
              <a:spcBef>
                <a:spcPts val="0"/>
              </a:spcBef>
              <a:buFont typeface="Arial" panose="020B0604020202020204" pitchFamily="34" charset="0"/>
              <a:buChar char="•"/>
            </a:pPr>
            <a:r>
              <a:rPr lang="en-US" sz="1200" dirty="0" smtClean="0">
                <a:solidFill>
                  <a:srgbClr val="0071BC"/>
                </a:solidFill>
              </a:rPr>
              <a:t>Developed iteratively with many versions supported concurrently and continuously evolving data models</a:t>
            </a:r>
          </a:p>
          <a:p>
            <a:pPr marL="628650" lvl="1" indent="-171450">
              <a:lnSpc>
                <a:spcPct val="125000"/>
              </a:lnSpc>
              <a:spcBef>
                <a:spcPts val="0"/>
              </a:spcBef>
              <a:buFont typeface="Arial" panose="020B0604020202020204" pitchFamily="34" charset="0"/>
              <a:buChar char="•"/>
            </a:pPr>
            <a:r>
              <a:rPr lang="en-US" sz="1200" dirty="0" smtClean="0">
                <a:solidFill>
                  <a:srgbClr val="0071BC"/>
                </a:solidFill>
              </a:rPr>
              <a:t>Increasingly complex, compensating for the lack of query and transactional processing in existing NoSQL database systems</a:t>
            </a:r>
          </a:p>
          <a:p>
            <a:pPr marL="628650" lvl="1" indent="-171450">
              <a:lnSpc>
                <a:spcPct val="125000"/>
              </a:lnSpc>
              <a:spcBef>
                <a:spcPts val="0"/>
              </a:spcBef>
              <a:buFont typeface="Arial" panose="020B0604020202020204" pitchFamily="34" charset="0"/>
              <a:buChar char="•"/>
            </a:pPr>
            <a:r>
              <a:rPr lang="en-US" sz="1200" dirty="0" smtClean="0">
                <a:solidFill>
                  <a:srgbClr val="0071BC"/>
                </a:solidFill>
              </a:rPr>
              <a:t>Experience unpredictable and explosive growth</a:t>
            </a:r>
          </a:p>
          <a:p>
            <a:pPr marL="171450" lvl="0" indent="-171450">
              <a:lnSpc>
                <a:spcPct val="125000"/>
              </a:lnSpc>
              <a:spcBef>
                <a:spcPts val="0"/>
              </a:spcBef>
              <a:buFont typeface="Arial" panose="020B0604020202020204" pitchFamily="34" charset="0"/>
              <a:buChar char="•"/>
            </a:pPr>
            <a:r>
              <a:rPr lang="en-US" sz="1200" kern="1200" dirty="0" smtClean="0">
                <a:solidFill>
                  <a:schemeClr val="tx1"/>
                </a:solidFill>
                <a:effectLst/>
                <a:latin typeface="Segoe UI Light" pitchFamily="34" charset="0"/>
                <a:ea typeface="+mn-ea"/>
                <a:cs typeface="+mn-cs"/>
              </a:rPr>
              <a:t>We heard from internal and external customers that they didn’t want to run and manage NoSQL document stores especially at massive scale. Customers also told us they needed more of the query and transaction processing capabilities that are inherent to relational systems. So we considered what it would take to build a schema-free database with robust query and transaction processing using modern data formats, languages and protocols – the result of this effort is </a:t>
            </a:r>
            <a:r>
              <a:rPr lang="en-US" sz="1200" kern="1200" dirty="0" err="1" smtClean="0">
                <a:solidFill>
                  <a:schemeClr val="tx1"/>
                </a:solidFill>
                <a:effectLst/>
                <a:latin typeface="Segoe UI Light" pitchFamily="34" charset="0"/>
                <a:ea typeface="+mn-ea"/>
                <a:cs typeface="+mn-cs"/>
              </a:rPr>
              <a:t>DocumentDB</a:t>
            </a:r>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2AD75B-49B8-41FD-921C-82F015CEC66C}" type="datetime1">
              <a:rPr lang="en-US" smtClean="0"/>
              <a:t>7/5/2015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2384263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err="1" smtClean="0"/>
              <a:t>Accès</a:t>
            </a:r>
            <a:r>
              <a:rPr lang="en-US" dirty="0" smtClean="0"/>
              <a:t> </a:t>
            </a:r>
            <a:r>
              <a:rPr lang="en-US" dirty="0" err="1" smtClean="0"/>
              <a:t>en</a:t>
            </a:r>
            <a:r>
              <a:rPr lang="en-US" dirty="0" smtClean="0"/>
              <a:t> REST via HTTP</a:t>
            </a:r>
            <a:r>
              <a:rPr lang="en-US" baseline="0" dirty="0" smtClean="0"/>
              <a:t>, </a:t>
            </a:r>
            <a:r>
              <a:rPr lang="en-US" baseline="0" dirty="0" err="1" smtClean="0"/>
              <a:t>connexion</a:t>
            </a:r>
            <a:r>
              <a:rPr lang="en-US" baseline="0" dirty="0" smtClean="0"/>
              <a:t> </a:t>
            </a:r>
            <a:r>
              <a:rPr lang="en-US" baseline="0" dirty="0" err="1" smtClean="0"/>
              <a:t>directe</a:t>
            </a:r>
            <a:r>
              <a:rPr lang="en-US" baseline="0" dirty="0" smtClean="0"/>
              <a:t> </a:t>
            </a:r>
            <a:r>
              <a:rPr lang="en-US" baseline="0" dirty="0" err="1" smtClean="0"/>
              <a:t>en</a:t>
            </a:r>
            <a:r>
              <a:rPr lang="en-US" baseline="0" dirty="0" smtClean="0"/>
              <a:t> TCP, </a:t>
            </a:r>
            <a:r>
              <a:rPr lang="en-US" dirty="0" smtClean="0"/>
              <a:t>SDKs .NET, Node, Python, </a:t>
            </a:r>
            <a:r>
              <a:rPr lang="en-US" dirty="0" err="1" smtClean="0"/>
              <a:t>Javascript</a:t>
            </a:r>
            <a:r>
              <a:rPr lang="en-US" dirty="0" smtClean="0"/>
              <a:t>,</a:t>
            </a:r>
            <a:r>
              <a:rPr lang="en-US" baseline="0" dirty="0" smtClean="0"/>
              <a:t> Java, …</a:t>
            </a:r>
            <a:endParaRPr lang="en-US" dirty="0" smtClean="0"/>
          </a:p>
          <a:p>
            <a:endParaRPr lang="en-US" dirty="0" smtClean="0"/>
          </a:p>
          <a:p>
            <a:r>
              <a:rPr lang="en-US" dirty="0" err="1" smtClean="0"/>
              <a:t>Toutes</a:t>
            </a:r>
            <a:r>
              <a:rPr lang="en-US" dirty="0" smtClean="0"/>
              <a:t> les </a:t>
            </a:r>
            <a:r>
              <a:rPr lang="en-US" dirty="0" err="1" smtClean="0"/>
              <a:t>informations</a:t>
            </a:r>
            <a:r>
              <a:rPr lang="en-US" dirty="0" smtClean="0"/>
              <a:t> don’t on a </a:t>
            </a:r>
            <a:r>
              <a:rPr lang="en-US" dirty="0" err="1" smtClean="0"/>
              <a:t>besoin</a:t>
            </a:r>
            <a:r>
              <a:rPr lang="en-US" dirty="0" smtClean="0"/>
              <a:t> </a:t>
            </a:r>
            <a:r>
              <a:rPr lang="en-US" dirty="0" err="1" smtClean="0"/>
              <a:t>sont</a:t>
            </a:r>
            <a:r>
              <a:rPr lang="en-US" dirty="0" smtClean="0"/>
              <a:t> </a:t>
            </a:r>
            <a:r>
              <a:rPr lang="en-US" dirty="0" err="1" smtClean="0"/>
              <a:t>dans</a:t>
            </a:r>
            <a:r>
              <a:rPr lang="en-US" dirty="0" smtClean="0"/>
              <a:t> le document, pour ne pas </a:t>
            </a:r>
            <a:r>
              <a:rPr lang="en-US" dirty="0" err="1" smtClean="0"/>
              <a:t>avoir</a:t>
            </a:r>
            <a:r>
              <a:rPr lang="en-US" dirty="0" smtClean="0"/>
              <a:t> à </a:t>
            </a:r>
            <a:r>
              <a:rPr lang="en-US" dirty="0" err="1" smtClean="0"/>
              <a:t>parcourir</a:t>
            </a:r>
            <a:r>
              <a:rPr lang="en-US" dirty="0" smtClean="0"/>
              <a:t> </a:t>
            </a:r>
            <a:r>
              <a:rPr lang="en-US" dirty="0" err="1" smtClean="0"/>
              <a:t>plusieurs</a:t>
            </a:r>
            <a:r>
              <a:rPr lang="en-US" dirty="0" smtClean="0"/>
              <a:t> emplacements de</a:t>
            </a:r>
            <a:r>
              <a:rPr lang="en-US" baseline="0" dirty="0" smtClean="0"/>
              <a:t> la base de </a:t>
            </a:r>
            <a:r>
              <a:rPr lang="en-US" baseline="0" dirty="0" err="1" smtClean="0"/>
              <a:t>données</a:t>
            </a:r>
            <a:r>
              <a:rPr lang="en-US" baseline="0" dirty="0" smtClean="0"/>
              <a:t> à la recherché des </a:t>
            </a:r>
            <a:r>
              <a:rPr lang="en-US" baseline="0" dirty="0" err="1" smtClean="0"/>
              <a:t>bonnes</a:t>
            </a:r>
            <a:r>
              <a:rPr lang="en-US" baseline="0" dirty="0" smtClean="0"/>
              <a:t> relations.</a:t>
            </a:r>
          </a:p>
          <a:p>
            <a:r>
              <a:rPr lang="en-US" baseline="0" dirty="0" err="1" smtClean="0"/>
              <a:t>C’est</a:t>
            </a:r>
            <a:r>
              <a:rPr lang="en-US" baseline="0" dirty="0" smtClean="0"/>
              <a:t> </a:t>
            </a:r>
            <a:r>
              <a:rPr lang="en-US" baseline="0" dirty="0" err="1" smtClean="0"/>
              <a:t>notamment</a:t>
            </a:r>
            <a:r>
              <a:rPr lang="en-US" baseline="0" dirty="0" smtClean="0"/>
              <a:t> grâce à </a:t>
            </a:r>
            <a:r>
              <a:rPr lang="en-US" baseline="0" dirty="0" err="1" smtClean="0"/>
              <a:t>cela</a:t>
            </a:r>
            <a:r>
              <a:rPr lang="en-US" baseline="0" dirty="0" smtClean="0"/>
              <a:t> </a:t>
            </a:r>
            <a:r>
              <a:rPr lang="en-US" baseline="0" dirty="0" err="1" smtClean="0"/>
              <a:t>qu’on</a:t>
            </a:r>
            <a:r>
              <a:rPr lang="en-US" baseline="0" dirty="0" smtClean="0"/>
              <a:t> a de </a:t>
            </a:r>
            <a:r>
              <a:rPr lang="en-US" baseline="0" dirty="0" err="1" smtClean="0"/>
              <a:t>telles</a:t>
            </a:r>
            <a:r>
              <a:rPr lang="en-US" baseline="0" dirty="0" smtClean="0"/>
              <a:t> performances.</a:t>
            </a:r>
          </a:p>
          <a:p>
            <a:endParaRPr lang="en-US" baseline="0" dirty="0" smtClean="0"/>
          </a:p>
          <a:p>
            <a:r>
              <a:rPr lang="en-US" baseline="0" dirty="0" smtClean="0"/>
              <a:t>Pas de schema à priori. On </a:t>
            </a:r>
            <a:r>
              <a:rPr lang="en-US" baseline="0" dirty="0" err="1" smtClean="0"/>
              <a:t>stocke</a:t>
            </a:r>
            <a:r>
              <a:rPr lang="en-US" baseline="0" dirty="0" smtClean="0"/>
              <a:t> </a:t>
            </a:r>
            <a:r>
              <a:rPr lang="en-US" baseline="0" dirty="0" err="1" smtClean="0"/>
              <a:t>ce</a:t>
            </a:r>
            <a:r>
              <a:rPr lang="en-US" baseline="0" dirty="0" smtClean="0"/>
              <a:t> que </a:t>
            </a:r>
            <a:r>
              <a:rPr lang="en-US" baseline="0" dirty="0" err="1" smtClean="0"/>
              <a:t>l’on</a:t>
            </a:r>
            <a:r>
              <a:rPr lang="en-US" baseline="0" dirty="0" smtClean="0"/>
              <a:t> </a:t>
            </a:r>
            <a:r>
              <a:rPr lang="en-US" baseline="0" dirty="0" err="1" smtClean="0"/>
              <a:t>souhaite</a:t>
            </a:r>
            <a:r>
              <a:rPr lang="en-US" baseline="0" dirty="0" smtClean="0"/>
              <a:t> de la </a:t>
            </a:r>
            <a:r>
              <a:rPr lang="en-US" baseline="0" dirty="0" err="1" smtClean="0"/>
              <a:t>manière</a:t>
            </a:r>
            <a:r>
              <a:rPr lang="en-US" baseline="0" dirty="0" smtClean="0"/>
              <a:t> don’t on le </a:t>
            </a:r>
            <a:r>
              <a:rPr lang="en-US" baseline="0" dirty="0" err="1" smtClean="0"/>
              <a:t>souhaite</a:t>
            </a:r>
            <a:r>
              <a:rPr lang="en-US" baseline="0" dirty="0" smtClean="0"/>
              <a:t>. </a:t>
            </a:r>
          </a:p>
          <a:p>
            <a:endParaRPr lang="en-US" baseline="0" dirty="0" smtClean="0"/>
          </a:p>
          <a:p>
            <a:r>
              <a:rPr lang="en-US" baseline="0" dirty="0" smtClean="0"/>
              <a:t>Self describing car on a le nom des </a:t>
            </a:r>
            <a:r>
              <a:rPr lang="en-US" baseline="0" dirty="0" err="1" smtClean="0"/>
              <a:t>propriétés</a:t>
            </a:r>
            <a:r>
              <a:rPr lang="en-US" baseline="0" dirty="0" smtClean="0"/>
              <a:t> </a:t>
            </a:r>
            <a:r>
              <a:rPr lang="en-US" baseline="0" dirty="0" err="1" smtClean="0"/>
              <a:t>directement</a:t>
            </a:r>
            <a:r>
              <a:rPr lang="en-US" baseline="0" dirty="0" smtClean="0"/>
              <a:t> </a:t>
            </a:r>
            <a:r>
              <a:rPr lang="en-US" baseline="0" dirty="0" err="1" smtClean="0"/>
              <a:t>dans</a:t>
            </a:r>
            <a:r>
              <a:rPr lang="en-US" baseline="0" dirty="0" smtClean="0"/>
              <a:t> le document,</a:t>
            </a:r>
            <a:endParaRPr lang="en-US" dirty="0" smtClean="0"/>
          </a:p>
          <a:p>
            <a:endParaRPr lang="en-US" dirty="0" smtClean="0"/>
          </a:p>
          <a:p>
            <a:endParaRPr lang="en-US" dirty="0" smtClean="0"/>
          </a:p>
          <a:p>
            <a:r>
              <a:rPr lang="en-US" dirty="0" smtClean="0"/>
              <a:t>Source: http://azure.microsoft.com/en-us/documentation/articles/documentdb-resources/#documents</a:t>
            </a:r>
          </a:p>
          <a:p>
            <a:endParaRPr lang="en-US" dirty="0" smtClean="0"/>
          </a:p>
          <a:p>
            <a:r>
              <a:rPr lang="en-US" dirty="0" smtClean="0"/>
              <a:t>You can insert, replace, delete, read, enumerate and query arbitrary JSON documents in a collection. </a:t>
            </a:r>
            <a:r>
              <a:rPr lang="en-US" dirty="0" err="1" smtClean="0"/>
              <a:t>DocumentDB</a:t>
            </a:r>
            <a:r>
              <a:rPr lang="en-US" dirty="0" smtClean="0"/>
              <a:t> does not mandate any schema and does not require secondary indexes in order to support querying over documents in a collection. </a:t>
            </a:r>
          </a:p>
          <a:p>
            <a:endParaRPr lang="en-US" dirty="0" smtClean="0"/>
          </a:p>
          <a:p>
            <a:r>
              <a:rPr lang="en-US" dirty="0" smtClean="0"/>
              <a:t>Being a truly open database service, </a:t>
            </a:r>
            <a:r>
              <a:rPr lang="en-US" dirty="0" err="1" smtClean="0"/>
              <a:t>DocumentDB</a:t>
            </a:r>
            <a:r>
              <a:rPr lang="en-US" dirty="0" smtClean="0"/>
              <a:t> does not invent any specialized data types (e.g. date time) or specific encodings for JSON documents. Note that </a:t>
            </a:r>
            <a:r>
              <a:rPr lang="en-US" dirty="0" err="1" smtClean="0"/>
              <a:t>DocumentDB</a:t>
            </a:r>
            <a:r>
              <a:rPr lang="en-US" dirty="0" smtClean="0"/>
              <a:t> does not require any special JSON conventions to codify the relationships among various documents; the SQL query language of </a:t>
            </a:r>
            <a:r>
              <a:rPr lang="en-US" dirty="0" err="1" smtClean="0"/>
              <a:t>DocumentDB</a:t>
            </a:r>
            <a:r>
              <a:rPr lang="en-US" dirty="0" smtClean="0"/>
              <a:t> provides very powerful hierarchical and relational query operators to query and project documents without any special annotations or need to codify relationships among documents using distinguished properties. </a:t>
            </a:r>
          </a:p>
          <a:p>
            <a:endParaRPr lang="en-US" dirty="0" smtClean="0"/>
          </a:p>
          <a:p>
            <a:r>
              <a:rPr lang="en-US" dirty="0" smtClean="0"/>
              <a:t>As with all other resources, documents can be created, replaced, deleted, read, enumerated and queried easily using either REST APIs or any of the client SDKs. Deleting a document instantly frees up the quota corresponding to all of the nested attachments. The read consistency level of documents follows the consistency policy on the database account. This policy can be overridden on a per-request basis depending on data consistency requirements of your application. When querying documents, the read consistency follows the indexing mode set on the collection. For “consistent”, this follows the account’s consistency policy.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73F6293-E909-4872-97DC-4E93649F8E70}" type="datetime1">
              <a:rPr lang="en-US" smtClean="0"/>
              <a:t>7/5/2015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1765245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kern="1200" dirty="0" smtClean="0">
                <a:solidFill>
                  <a:schemeClr val="tx1"/>
                </a:solidFill>
                <a:effectLst/>
                <a:latin typeface="Segoe UI Light" pitchFamily="34" charset="0"/>
                <a:ea typeface="+mn-ea"/>
                <a:cs typeface="+mn-cs"/>
              </a:rPr>
              <a:t>1 base = infinité de collections. Porte les éléments liés à la sécurité</a:t>
            </a:r>
          </a:p>
          <a:p>
            <a:r>
              <a:rPr lang="fr-FR" sz="900" kern="1200" dirty="0" smtClean="0">
                <a:solidFill>
                  <a:schemeClr val="tx1"/>
                </a:solidFill>
                <a:effectLst/>
                <a:latin typeface="Segoe UI Light" pitchFamily="34" charset="0"/>
                <a:ea typeface="+mn-ea"/>
                <a:cs typeface="+mn-cs"/>
              </a:rPr>
              <a:t>1 collection = 1 </a:t>
            </a:r>
            <a:r>
              <a:rPr lang="fr-FR" sz="900" kern="1200" dirty="0" err="1" smtClean="0">
                <a:solidFill>
                  <a:schemeClr val="tx1"/>
                </a:solidFill>
                <a:effectLst/>
                <a:latin typeface="Segoe UI Light" pitchFamily="34" charset="0"/>
                <a:ea typeface="+mn-ea"/>
                <a:cs typeface="+mn-cs"/>
              </a:rPr>
              <a:t>shard</a:t>
            </a:r>
            <a:r>
              <a:rPr lang="fr-FR" sz="900" kern="1200" dirty="0" smtClean="0">
                <a:solidFill>
                  <a:schemeClr val="tx1"/>
                </a:solidFill>
                <a:effectLst/>
                <a:latin typeface="Segoe UI Light" pitchFamily="34" charset="0"/>
                <a:ea typeface="+mn-ea"/>
                <a:cs typeface="+mn-cs"/>
              </a:rPr>
              <a:t> mais pas une table. Pas de requêtes multi-collection.</a:t>
            </a:r>
            <a:r>
              <a:rPr lang="fr-FR" sz="900" kern="1200" baseline="0" dirty="0" smtClean="0">
                <a:solidFill>
                  <a:schemeClr val="tx1"/>
                </a:solidFill>
                <a:effectLst/>
                <a:latin typeface="Segoe UI Light" pitchFamily="34" charset="0"/>
                <a:ea typeface="+mn-ea"/>
                <a:cs typeface="+mn-cs"/>
              </a:rPr>
              <a:t> Porte des éléments d’extension, comme les procédures stockées, les triggers ou les user-</a:t>
            </a:r>
            <a:r>
              <a:rPr lang="fr-FR" sz="900" kern="1200" baseline="0" dirty="0" err="1" smtClean="0">
                <a:solidFill>
                  <a:schemeClr val="tx1"/>
                </a:solidFill>
                <a:effectLst/>
                <a:latin typeface="Segoe UI Light" pitchFamily="34" charset="0"/>
                <a:ea typeface="+mn-ea"/>
                <a:cs typeface="+mn-cs"/>
              </a:rPr>
              <a:t>defined</a:t>
            </a:r>
            <a:r>
              <a:rPr lang="fr-FR" sz="900" kern="1200" baseline="0" dirty="0" smtClean="0">
                <a:solidFill>
                  <a:schemeClr val="tx1"/>
                </a:solidFill>
                <a:effectLst/>
                <a:latin typeface="Segoe UI Light" pitchFamily="34" charset="0"/>
                <a:ea typeface="+mn-ea"/>
                <a:cs typeface="+mn-cs"/>
              </a:rPr>
              <a:t> </a:t>
            </a:r>
            <a:r>
              <a:rPr lang="fr-FR" sz="900" kern="1200" baseline="0" dirty="0" err="1" smtClean="0">
                <a:solidFill>
                  <a:schemeClr val="tx1"/>
                </a:solidFill>
                <a:effectLst/>
                <a:latin typeface="Segoe UI Light" pitchFamily="34" charset="0"/>
                <a:ea typeface="+mn-ea"/>
                <a:cs typeface="+mn-cs"/>
              </a:rPr>
              <a:t>functions</a:t>
            </a:r>
            <a:r>
              <a:rPr lang="fr-FR" sz="900" kern="1200" baseline="0" dirty="0" smtClean="0">
                <a:solidFill>
                  <a:schemeClr val="tx1"/>
                </a:solidFill>
                <a:effectLst/>
                <a:latin typeface="Segoe UI Light" pitchFamily="34" charset="0"/>
                <a:ea typeface="+mn-ea"/>
                <a:cs typeface="+mn-cs"/>
              </a:rPr>
              <a:t>.</a:t>
            </a:r>
            <a:endParaRPr lang="fr-FR" sz="900" kern="1200" dirty="0" smtClean="0">
              <a:solidFill>
                <a:schemeClr val="tx1"/>
              </a:solidFill>
              <a:effectLst/>
              <a:latin typeface="Segoe UI Light" pitchFamily="34" charset="0"/>
              <a:ea typeface="+mn-ea"/>
              <a:cs typeface="+mn-cs"/>
            </a:endParaRPr>
          </a:p>
          <a:p>
            <a:r>
              <a:rPr lang="fr-FR" sz="900" kern="1200" dirty="0" smtClean="0">
                <a:solidFill>
                  <a:schemeClr val="tx1"/>
                </a:solidFill>
                <a:effectLst/>
                <a:latin typeface="Segoe UI Light" pitchFamily="34" charset="0"/>
                <a:ea typeface="+mn-ea"/>
                <a:cs typeface="+mn-cs"/>
              </a:rPr>
              <a:t>1 fichier joint = stocké dans Azure</a:t>
            </a:r>
            <a:r>
              <a:rPr lang="fr-FR" sz="900" kern="1200" baseline="0" dirty="0" smtClean="0">
                <a:solidFill>
                  <a:schemeClr val="tx1"/>
                </a:solidFill>
                <a:effectLst/>
                <a:latin typeface="Segoe UI Light" pitchFamily="34" charset="0"/>
                <a:ea typeface="+mn-ea"/>
                <a:cs typeface="+mn-cs"/>
              </a:rPr>
              <a:t> Storage, en dehors de la collection mais avec un lien</a:t>
            </a:r>
            <a:endParaRPr lang="fr-FR" sz="9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CA0244F-12F6-43C8-85E4-98B1DCC85B49}" type="datetime1">
              <a:rPr lang="en-US" smtClean="0"/>
              <a:t>7/5/2015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340082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a:p>
            <a:r>
              <a:rPr lang="fr-FR" dirty="0" smtClean="0"/>
              <a:t>L’index est automatique sur l’ensemble</a:t>
            </a:r>
            <a:r>
              <a:rPr lang="fr-FR" baseline="0" dirty="0" smtClean="0"/>
              <a:t> des champs. Le niveau de cohérence peut-être défini sur la collection ou par requête pour optimiser les performances.</a:t>
            </a:r>
          </a:p>
          <a:p>
            <a:endParaRPr lang="fr-FR" baseline="0" dirty="0" smtClean="0"/>
          </a:p>
          <a:p>
            <a:r>
              <a:rPr lang="fr-FR" baseline="0" dirty="0" smtClean="0"/>
              <a:t>Un langage puissant sur du non-relationnel : c’est certainement l’un des plus grands avantages de </a:t>
            </a:r>
            <a:r>
              <a:rPr lang="fr-FR" baseline="0" dirty="0" err="1" smtClean="0"/>
              <a:t>DocumentDB</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D67A77C-E8D1-4AA7-9389-72E72145EF88}"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3873588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ctr">
              <a:buFontTx/>
              <a:buChar char="-"/>
            </a:pPr>
            <a:r>
              <a:rPr lang="fr-FR" sz="900" kern="1200" dirty="0" smtClean="0">
                <a:solidFill>
                  <a:schemeClr val="tx1"/>
                </a:solidFill>
                <a:effectLst/>
                <a:latin typeface="Segoe UI Light" pitchFamily="34" charset="0"/>
                <a:ea typeface="+mn-ea"/>
                <a:cs typeface="+mn-cs"/>
              </a:rPr>
              <a:t>Créer un DB Account dans le portail pour montrer les étapes</a:t>
            </a:r>
          </a:p>
          <a:p>
            <a:pPr marL="171450" indent="-171450" rtl="0" fontAlgn="ctr">
              <a:buFontTx/>
              <a:buChar char="-"/>
            </a:pPr>
            <a:r>
              <a:rPr lang="fr-FR" sz="900" kern="1200" dirty="0" smtClean="0">
                <a:solidFill>
                  <a:schemeClr val="tx1"/>
                </a:solidFill>
                <a:effectLst/>
                <a:latin typeface="Segoe UI Light" pitchFamily="34" charset="0"/>
                <a:ea typeface="+mn-ea"/>
                <a:cs typeface="+mn-cs"/>
              </a:rPr>
              <a:t>Avoir un DB Account prêt car ça prend un peu de temps</a:t>
            </a:r>
          </a:p>
          <a:p>
            <a:pPr marL="171450" indent="-171450" rtl="0" fontAlgn="ctr">
              <a:buFontTx/>
              <a:buChar char="-"/>
            </a:pPr>
            <a:r>
              <a:rPr lang="fr-FR" sz="900" kern="1200" dirty="0" smtClean="0">
                <a:solidFill>
                  <a:schemeClr val="tx1"/>
                </a:solidFill>
                <a:effectLst/>
                <a:latin typeface="Segoe UI Light" pitchFamily="34" charset="0"/>
                <a:ea typeface="+mn-ea"/>
                <a:cs typeface="+mn-cs"/>
              </a:rPr>
              <a:t>Créer une</a:t>
            </a:r>
            <a:r>
              <a:rPr lang="fr-FR" sz="900" kern="1200" baseline="0" dirty="0" smtClean="0">
                <a:solidFill>
                  <a:schemeClr val="tx1"/>
                </a:solidFill>
                <a:effectLst/>
                <a:latin typeface="Segoe UI Light" pitchFamily="34" charset="0"/>
                <a:ea typeface="+mn-ea"/>
                <a:cs typeface="+mn-cs"/>
              </a:rPr>
              <a:t> collection</a:t>
            </a:r>
            <a:endParaRPr lang="fr-FR" sz="900" kern="1200" dirty="0" smtClean="0">
              <a:solidFill>
                <a:schemeClr val="tx1"/>
              </a:solidFill>
              <a:effectLst/>
              <a:latin typeface="Segoe UI Light" pitchFamily="34" charset="0"/>
              <a:ea typeface="+mn-ea"/>
              <a:cs typeface="+mn-cs"/>
            </a:endParaRPr>
          </a:p>
          <a:p>
            <a:pPr marL="171450" indent="-171450" rtl="0" fontAlgn="ctr">
              <a:buFontTx/>
              <a:buChar char="-"/>
            </a:pPr>
            <a:r>
              <a:rPr lang="fr-FR" sz="900" kern="1200" dirty="0" smtClean="0">
                <a:solidFill>
                  <a:schemeClr val="tx1"/>
                </a:solidFill>
                <a:effectLst/>
                <a:latin typeface="Segoe UI Light" pitchFamily="34" charset="0"/>
                <a:ea typeface="+mn-ea"/>
                <a:cs typeface="+mn-cs"/>
              </a:rPr>
              <a:t>Ajouter un ou deux documents (depuis portail)</a:t>
            </a:r>
          </a:p>
          <a:p>
            <a:pPr marL="171450" indent="-171450" rtl="0" fontAlgn="ctr">
              <a:buFontTx/>
              <a:buChar char="-"/>
            </a:pPr>
            <a:r>
              <a:rPr lang="fr-FR" sz="900" kern="1200" dirty="0" smtClean="0">
                <a:solidFill>
                  <a:schemeClr val="tx1"/>
                </a:solidFill>
                <a:effectLst/>
                <a:latin typeface="Segoe UI Light" pitchFamily="34" charset="0"/>
                <a:ea typeface="+mn-ea"/>
                <a:cs typeface="+mn-cs"/>
              </a:rPr>
              <a:t>Aller voir via le Document Explorer</a:t>
            </a:r>
          </a:p>
          <a:p>
            <a:pPr marL="171450" indent="-171450" rtl="0" fontAlgn="ctr">
              <a:buFontTx/>
              <a:buChar char="-"/>
            </a:pPr>
            <a:r>
              <a:rPr lang="fr-FR" sz="900" kern="1200" dirty="0" smtClean="0">
                <a:solidFill>
                  <a:schemeClr val="tx1"/>
                </a:solidFill>
                <a:effectLst/>
                <a:latin typeface="Segoe UI Light" pitchFamily="34" charset="0"/>
                <a:ea typeface="+mn-ea"/>
                <a:cs typeface="+mn-cs"/>
              </a:rPr>
              <a:t>Faire</a:t>
            </a:r>
            <a:r>
              <a:rPr lang="fr-FR" sz="900" kern="1200" baseline="0" dirty="0" smtClean="0">
                <a:solidFill>
                  <a:schemeClr val="tx1"/>
                </a:solidFill>
                <a:effectLst/>
                <a:latin typeface="Segoe UI Light" pitchFamily="34" charset="0"/>
                <a:ea typeface="+mn-ea"/>
                <a:cs typeface="+mn-cs"/>
              </a:rPr>
              <a:t> les requêtes qui vont bien en REST pour accéder aux données</a:t>
            </a:r>
          </a:p>
          <a:p>
            <a:pPr marL="171450" indent="-171450" rtl="0" fontAlgn="ctr">
              <a:buFontTx/>
              <a:buChar char="-"/>
            </a:pPr>
            <a:r>
              <a:rPr lang="fr-FR" sz="900" kern="1200" baseline="0" dirty="0" smtClean="0">
                <a:solidFill>
                  <a:schemeClr val="tx1"/>
                </a:solidFill>
                <a:effectLst/>
                <a:latin typeface="Segoe UI Light" pitchFamily="34" charset="0"/>
                <a:ea typeface="+mn-ea"/>
                <a:cs typeface="+mn-cs"/>
              </a:rPr>
              <a:t>Faire des requêtes en TSQL </a:t>
            </a:r>
            <a:r>
              <a:rPr lang="fr-FR" sz="900" kern="1200" dirty="0" smtClean="0">
                <a:solidFill>
                  <a:schemeClr val="tx1"/>
                </a:solidFill>
                <a:effectLst/>
                <a:latin typeface="Segoe UI Light" pitchFamily="34" charset="0"/>
                <a:ea typeface="+mn-ea"/>
                <a:cs typeface="+mn-cs"/>
              </a:rPr>
              <a:t>depuis le portail</a:t>
            </a:r>
          </a:p>
          <a:p>
            <a:pPr marL="384431" lvl="1" indent="-171450" rtl="0" fontAlgn="ctr">
              <a:buFontTx/>
              <a:buChar char="-"/>
            </a:pPr>
            <a:r>
              <a:rPr lang="fr-FR" sz="900" kern="1200" dirty="0" smtClean="0">
                <a:solidFill>
                  <a:schemeClr val="tx1"/>
                </a:solidFill>
                <a:effectLst/>
                <a:latin typeface="Segoe UI Light" pitchFamily="34" charset="0"/>
                <a:ea typeface="+mn-ea"/>
                <a:cs typeface="+mn-cs"/>
              </a:rPr>
              <a:t>Pas faire le select * </a:t>
            </a:r>
            <a:r>
              <a:rPr lang="fr-FR" sz="900" kern="1200" dirty="0" err="1" smtClean="0">
                <a:solidFill>
                  <a:schemeClr val="tx1"/>
                </a:solidFill>
                <a:effectLst/>
                <a:latin typeface="Segoe UI Light" pitchFamily="34" charset="0"/>
                <a:ea typeface="+mn-ea"/>
                <a:cs typeface="+mn-cs"/>
              </a:rPr>
              <a:t>from</a:t>
            </a:r>
            <a:r>
              <a:rPr lang="fr-FR" sz="900" kern="1200" dirty="0" smtClean="0">
                <a:solidFill>
                  <a:schemeClr val="tx1"/>
                </a:solidFill>
                <a:effectLst/>
                <a:latin typeface="Segoe UI Light" pitchFamily="34" charset="0"/>
                <a:ea typeface="+mn-ea"/>
                <a:cs typeface="+mn-cs"/>
              </a:rPr>
              <a:t> c qui ne fonctionne pas</a:t>
            </a:r>
          </a:p>
          <a:p>
            <a:pPr marL="384431" lvl="1" indent="-171450" rtl="0" fontAlgn="ctr">
              <a:buFontTx/>
              <a:buChar char="-"/>
            </a:pPr>
            <a:r>
              <a:rPr lang="fr-FR" sz="900" kern="1200" dirty="0" smtClean="0">
                <a:solidFill>
                  <a:schemeClr val="tx1"/>
                </a:solidFill>
                <a:effectLst/>
                <a:latin typeface="Segoe UI Light" pitchFamily="34" charset="0"/>
                <a:ea typeface="+mn-ea"/>
                <a:cs typeface="+mn-cs"/>
              </a:rPr>
              <a:t>Autre</a:t>
            </a:r>
          </a:p>
          <a:p>
            <a:pPr marL="171450" lvl="0" indent="-171450" rtl="0" fontAlgn="ctr">
              <a:buFontTx/>
              <a:buChar char="-"/>
            </a:pPr>
            <a:r>
              <a:rPr lang="fr-FR" sz="900" kern="1200" dirty="0" smtClean="0">
                <a:solidFill>
                  <a:schemeClr val="tx1"/>
                </a:solidFill>
                <a:effectLst/>
                <a:latin typeface="Segoe UI Light" pitchFamily="34" charset="0"/>
                <a:ea typeface="+mn-ea"/>
                <a:cs typeface="+mn-cs"/>
              </a:rPr>
              <a:t>Montrer du code avec SDK .NET</a:t>
            </a:r>
          </a:p>
          <a:p>
            <a:endParaRPr lang="fr-FR"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C566AE-FF3A-4DCA-9775-1DE7171AF71B}"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402893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Chaque collection</a:t>
            </a:r>
            <a:r>
              <a:rPr lang="fr-FR" baseline="0" dirty="0" smtClean="0"/>
              <a:t>, vu comme un </a:t>
            </a:r>
            <a:r>
              <a:rPr lang="fr-FR" baseline="0" dirty="0" err="1" smtClean="0"/>
              <a:t>shard</a:t>
            </a:r>
            <a:r>
              <a:rPr lang="fr-FR" baseline="0" dirty="0" smtClean="0"/>
              <a:t>, peut aller jusqu’à 2500 requêtes par seconde.</a:t>
            </a:r>
          </a:p>
          <a:p>
            <a:r>
              <a:rPr lang="fr-FR" baseline="0" dirty="0" smtClean="0"/>
              <a:t>En répartissant la charge sur plusieurs collections, on peut arriver à des niveaux de performance très élevés.</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AACDF25-7A5E-4A11-9CBC-4978E40F7390}"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2033580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3770" fontAlgn="base">
              <a:spcBef>
                <a:spcPts val="1176"/>
              </a:spcBef>
              <a:buFont typeface="Arial" panose="020B0604020202020204" pitchFamily="34" charset="0"/>
              <a:buNone/>
            </a:pPr>
            <a:endParaRPr lang="fr-FR" sz="900" dirty="0" smtClean="0">
              <a:solidFill>
                <a:srgbClr val="505050"/>
              </a:solidFill>
              <a:latin typeface="Segoe UI Light"/>
              <a:ea typeface="Segoe UI" pitchFamily="34" charset="0"/>
              <a:cs typeface="Segoe UI"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4B91D7-D937-4E5F-BA99-DF299C85B5CA}"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1656863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983" y="1049721"/>
            <a:ext cx="6858000" cy="830997"/>
          </a:xfrm>
        </p:spPr>
        <p:txBody>
          <a:bodyPr anchor="b" anchorCtr="0"/>
          <a:lstStyle>
            <a:lvl1pPr>
              <a:defRPr kumimoji="0" lang="en-US" sz="60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Microsoft Azure Camp</a:t>
            </a:r>
            <a:endParaRPr lang="en-US" dirty="0"/>
          </a:p>
        </p:txBody>
      </p:sp>
      <p:sp>
        <p:nvSpPr>
          <p:cNvPr id="3"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5"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320716"/>
            <a:ext cx="6688370" cy="1013200"/>
          </a:xfrm>
        </p:spPr>
        <p:txBody>
          <a:bodyPr vert="horz" wrap="square" lIns="0" tIns="0" rIns="0" bIns="0" rtlCol="0" anchor="t" anchorCtr="0">
            <a:noAutofit/>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12" name="Text Placeholder 11"/>
          <p:cNvSpPr>
            <a:spLocks noGrp="1"/>
          </p:cNvSpPr>
          <p:nvPr>
            <p:ph type="body" sz="quarter" idx="11"/>
          </p:nvPr>
        </p:nvSpPr>
        <p:spPr>
          <a:xfrm>
            <a:off x="520700"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4" name="Text Placeholder 11"/>
          <p:cNvSpPr>
            <a:spLocks noGrp="1"/>
          </p:cNvSpPr>
          <p:nvPr>
            <p:ph type="body" sz="quarter" idx="12"/>
          </p:nvPr>
        </p:nvSpPr>
        <p:spPr>
          <a:xfrm>
            <a:off x="3966315"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6"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3470241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8475" y="2688964"/>
            <a:ext cx="6568637" cy="747897"/>
          </a:xfrm>
        </p:spPr>
        <p:txBody>
          <a:bodyPr anchor="b" anchorCtr="0"/>
          <a:lstStyle>
            <a:lvl1pPr>
              <a:defRPr kumimoji="0" lang="en-US" sz="5400" b="0" i="0" u="none" strike="noStrike" kern="1200" cap="none" spc="-120" normalizeH="0" baseline="0" dirty="0">
                <a:ln w="3175">
                  <a:noFill/>
                </a:ln>
                <a:gradFill>
                  <a:gsLst>
                    <a:gs pos="0">
                      <a:schemeClr val="accent2"/>
                    </a:gs>
                    <a:gs pos="100000">
                      <a:schemeClr val="accent2"/>
                    </a:gs>
                  </a:gsLst>
                  <a:lin ang="5400000" scaled="0"/>
                </a:gra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
        <p:nvSpPr>
          <p:cNvPr id="3" name="Text Placeholder 3"/>
          <p:cNvSpPr txBox="1">
            <a:spLocks/>
          </p:cNvSpPr>
          <p:nvPr userDrawn="1"/>
        </p:nvSpPr>
        <p:spPr>
          <a:xfrm>
            <a:off x="808475" y="3547454"/>
            <a:ext cx="8872538" cy="1274538"/>
          </a:xfrm>
          <a:prstGeom prst="rect">
            <a:avLst/>
          </a:prstGeom>
        </p:spPr>
        <p:txBody>
          <a:bodyPr lIns="0"/>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6600" dirty="0" smtClean="0">
                <a:solidFill>
                  <a:srgbClr val="5F5F5F">
                    <a:alpha val="99000"/>
                  </a:srgbClr>
                </a:solidFill>
              </a:rPr>
              <a:t>demo</a:t>
            </a:r>
            <a:endParaRPr lang="en-US" sz="6600" dirty="0">
              <a:solidFill>
                <a:srgbClr val="5F5F5F">
                  <a:alpha val="99000"/>
                </a:srgbClr>
              </a:solidFill>
            </a:endParaRPr>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Tree>
    <p:extLst>
      <p:ext uri="{BB962C8B-B14F-4D97-AF65-F5344CB8AC3E}">
        <p14:creationId xmlns:p14="http://schemas.microsoft.com/office/powerpoint/2010/main" val="2113182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46436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
        <p:nvSpPr>
          <p:cNvPr id="11"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0878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558649"/>
          </a:xfrm>
          <a:prstGeom prst="rect">
            <a:avLst/>
          </a:prstGeom>
        </p:spPr>
        <p:txBody>
          <a:bodyPr/>
          <a:lstStyle>
            <a:lvl1pPr marL="457200"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1pPr>
            <a:lvl2pPr marL="741362" marR="0" indent="-457200" algn="l" defTabSz="914363" rtl="0" eaLnBrk="1" fontAlgn="auto" latinLnBrk="0" hangingPunct="1">
              <a:lnSpc>
                <a:spcPct val="90000"/>
              </a:lnSpc>
              <a:spcBef>
                <a:spcPct val="20000"/>
              </a:spcBef>
              <a:spcAft>
                <a:spcPts val="0"/>
              </a:spcAft>
              <a:buClrTx/>
              <a:buSzPct val="900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2pPr>
            <a:lvl3pPr marL="974725" indent="-4572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3pPr>
            <a:lvl4pPr marL="1198562"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4pPr>
            <a:lvl5pPr marL="1371600" indent="-457200">
              <a:buFont typeface="Arial" panose="020B0604020202020204" pitchFamily="34" charset="0"/>
              <a:buChar char="•"/>
              <a:tabLst/>
              <a:defRPr lang="en-US" sz="3137" kern="1200" dirty="0">
                <a:solidFill>
                  <a:srgbClr val="0072C6"/>
                </a:solidFill>
                <a:latin typeface="Segoe UI Light"/>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1544442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128" r:id="rId2"/>
    <p:sldLayoutId id="2147484130" r:id="rId3"/>
    <p:sldLayoutId id="2147484112" r:id="rId4"/>
    <p:sldLayoutId id="2147484086" r:id="rId5"/>
    <p:sldLayoutId id="2147484131" r:id="rId6"/>
    <p:sldLayoutId id="2147484093" r:id="rId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fr-fr/documentation/services/documentdb/"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hyperlink" Target="https://twitter.com/documentdb" TargetMode="External"/><Relationship Id="rId5" Type="http://schemas.openxmlformats.org/officeDocument/2006/relationships/hyperlink" Target="http://blogs.msdn.com/b/documentdb/" TargetMode="External"/><Relationship Id="rId4" Type="http://schemas.openxmlformats.org/officeDocument/2006/relationships/hyperlink" Target="http://www.microsoftvirtualacademy.com/training-courses/developing-solutions-with-azure-documentd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mtClean="0"/>
              <a:t>Microsoft Azure Camp</a:t>
            </a:r>
            <a:endParaRPr lang="fr-FR" dirty="0"/>
          </a:p>
        </p:txBody>
      </p:sp>
    </p:spTree>
    <p:extLst>
      <p:ext uri="{BB962C8B-B14F-4D97-AF65-F5344CB8AC3E}">
        <p14:creationId xmlns:p14="http://schemas.microsoft.com/office/powerpoint/2010/main" val="10713389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Ressources</a:t>
            </a:r>
            <a:endParaRPr lang="fr-FR" dirty="0"/>
          </a:p>
        </p:txBody>
      </p:sp>
      <p:sp>
        <p:nvSpPr>
          <p:cNvPr id="3" name="Text Placeholder 2"/>
          <p:cNvSpPr>
            <a:spLocks noGrp="1"/>
          </p:cNvSpPr>
          <p:nvPr>
            <p:ph type="body" sz="quarter" idx="10"/>
          </p:nvPr>
        </p:nvSpPr>
        <p:spPr>
          <a:xfrm>
            <a:off x="519112" y="1447799"/>
            <a:ext cx="11149013" cy="3765518"/>
          </a:xfrm>
        </p:spPr>
        <p:txBody>
          <a:bodyPr/>
          <a:lstStyle/>
          <a:p>
            <a:r>
              <a:rPr lang="fr-FR" dirty="0"/>
              <a:t>Documentation : </a:t>
            </a:r>
            <a:r>
              <a:rPr lang="fr-FR" dirty="0">
                <a:hlinkClick r:id="rId3"/>
              </a:rPr>
              <a:t>https://azure.microsoft.com/fr-fr/documentation/services/documentdb</a:t>
            </a:r>
            <a:r>
              <a:rPr lang="fr-FR" dirty="0" smtClean="0">
                <a:hlinkClick r:id="rId3"/>
              </a:rPr>
              <a:t>/</a:t>
            </a:r>
            <a:endParaRPr lang="fr-FR" dirty="0" smtClean="0"/>
          </a:p>
          <a:p>
            <a:r>
              <a:rPr lang="fr-FR" dirty="0"/>
              <a:t>Cours MVA (anglais) : </a:t>
            </a:r>
            <a:r>
              <a:rPr lang="fr-FR" dirty="0">
                <a:hlinkClick r:id="rId4"/>
              </a:rPr>
              <a:t>http://</a:t>
            </a:r>
            <a:r>
              <a:rPr lang="fr-FR" dirty="0" smtClean="0">
                <a:hlinkClick r:id="rId4"/>
              </a:rPr>
              <a:t>www.microsoftvirtualacademy.com/training-courses/developing-solutions-with-azure-documentdb</a:t>
            </a:r>
            <a:endParaRPr lang="fr-FR" dirty="0" smtClean="0"/>
          </a:p>
          <a:p>
            <a:r>
              <a:rPr lang="fr-FR" dirty="0" smtClean="0"/>
              <a:t>Azure </a:t>
            </a:r>
            <a:r>
              <a:rPr lang="fr-FR" dirty="0" err="1" smtClean="0"/>
              <a:t>DocumentDB</a:t>
            </a:r>
            <a:r>
              <a:rPr lang="fr-FR" dirty="0" smtClean="0"/>
              <a:t> </a:t>
            </a:r>
            <a:r>
              <a:rPr lang="fr-FR" dirty="0"/>
              <a:t>Team Blog (anglais) : </a:t>
            </a:r>
            <a:r>
              <a:rPr lang="fr-FR" dirty="0">
                <a:hlinkClick r:id="rId5"/>
              </a:rPr>
              <a:t>http://blogs.msdn.com/b/documentdb</a:t>
            </a:r>
            <a:r>
              <a:rPr lang="fr-FR" dirty="0" smtClean="0">
                <a:hlinkClick r:id="rId5"/>
              </a:rPr>
              <a:t>/</a:t>
            </a:r>
            <a:endParaRPr lang="fr-FR" dirty="0" smtClean="0"/>
          </a:p>
          <a:p>
            <a:r>
              <a:rPr lang="fr-FR" dirty="0"/>
              <a:t>Twitter (anglais) : </a:t>
            </a:r>
            <a:r>
              <a:rPr lang="fr-FR" dirty="0">
                <a:hlinkClick r:id="rId6"/>
              </a:rPr>
              <a:t>https://</a:t>
            </a:r>
            <a:r>
              <a:rPr lang="fr-FR" dirty="0" smtClean="0">
                <a:hlinkClick r:id="rId6"/>
              </a:rPr>
              <a:t>twitter.com/documentdb</a:t>
            </a:r>
            <a:endParaRPr lang="fr-FR" dirty="0" smtClean="0"/>
          </a:p>
        </p:txBody>
      </p:sp>
    </p:spTree>
    <p:extLst>
      <p:ext uri="{BB962C8B-B14F-4D97-AF65-F5344CB8AC3E}">
        <p14:creationId xmlns:p14="http://schemas.microsoft.com/office/powerpoint/2010/main" val="384668013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fr-FR"/>
          </a:p>
        </p:txBody>
      </p:sp>
    </p:spTree>
    <p:extLst>
      <p:ext uri="{BB962C8B-B14F-4D97-AF65-F5344CB8AC3E}">
        <p14:creationId xmlns:p14="http://schemas.microsoft.com/office/powerpoint/2010/main" val="36615448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Azure </a:t>
            </a:r>
            <a:r>
              <a:rPr lang="fr-FR" dirty="0" err="1" smtClean="0"/>
              <a:t>DocumentDB</a:t>
            </a:r>
            <a:endParaRPr lang="fr-FR" dirty="0"/>
          </a:p>
        </p:txBody>
      </p:sp>
      <p:sp>
        <p:nvSpPr>
          <p:cNvPr id="9" name="Text Placeholder 8"/>
          <p:cNvSpPr>
            <a:spLocks noGrp="1"/>
          </p:cNvSpPr>
          <p:nvPr>
            <p:ph type="body" sz="quarter" idx="11"/>
          </p:nvPr>
        </p:nvSpPr>
        <p:spPr>
          <a:xfrm>
            <a:off x="520700" y="4957763"/>
            <a:ext cx="3243263" cy="1163395"/>
          </a:xfrm>
        </p:spPr>
        <p:txBody>
          <a:bodyPr/>
          <a:lstStyle/>
          <a:p>
            <a:r>
              <a:rPr lang="fr-FR" dirty="0"/>
              <a:t>Benjamin Talmard</a:t>
            </a:r>
          </a:p>
          <a:p>
            <a:r>
              <a:rPr lang="fr-FR" dirty="0"/>
              <a:t>Microsoft </a:t>
            </a:r>
            <a:r>
              <a:rPr lang="fr-FR" dirty="0" err="1"/>
              <a:t>Technical</a:t>
            </a:r>
            <a:r>
              <a:rPr lang="fr-FR" dirty="0"/>
              <a:t> </a:t>
            </a:r>
            <a:r>
              <a:rPr lang="fr-FR" dirty="0" err="1"/>
              <a:t>Evangelist</a:t>
            </a:r>
            <a:endParaRPr lang="fr-FR" dirty="0"/>
          </a:p>
          <a:p>
            <a:r>
              <a:rPr lang="fr-FR" dirty="0"/>
              <a:t>Microsoft France</a:t>
            </a:r>
          </a:p>
          <a:p>
            <a:r>
              <a:rPr lang="fr-FR" dirty="0"/>
              <a:t>@</a:t>
            </a:r>
            <a:r>
              <a:rPr lang="fr-FR" dirty="0" err="1"/>
              <a:t>Benjiiim</a:t>
            </a:r>
            <a:endParaRPr lang="fr-FR" dirty="0"/>
          </a:p>
        </p:txBody>
      </p:sp>
      <p:sp>
        <p:nvSpPr>
          <p:cNvPr id="3" name="Text Placeholder 2"/>
          <p:cNvSpPr>
            <a:spLocks noGrp="1"/>
          </p:cNvSpPr>
          <p:nvPr>
            <p:ph type="body" sz="quarter" idx="12"/>
          </p:nvPr>
        </p:nvSpPr>
        <p:spPr/>
        <p:txBody>
          <a:bodyPr/>
          <a:lstStyle/>
          <a:p>
            <a:endParaRPr lang="fr-FR"/>
          </a:p>
        </p:txBody>
      </p:sp>
    </p:spTree>
    <p:extLst>
      <p:ext uri="{BB962C8B-B14F-4D97-AF65-F5344CB8AC3E}">
        <p14:creationId xmlns:p14="http://schemas.microsoft.com/office/powerpoint/2010/main" val="19672994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474719" y="2887485"/>
            <a:ext cx="8053252" cy="2308324"/>
          </a:xfrm>
        </p:spPr>
        <p:txBody>
          <a:bodyPr/>
          <a:lstStyle/>
          <a:p>
            <a:pPr marL="0" indent="3175">
              <a:spcBef>
                <a:spcPts val="1800"/>
              </a:spcBef>
            </a:pPr>
            <a:r>
              <a:rPr lang="fr-FR" sz="4000" dirty="0" smtClean="0"/>
              <a:t>Azure : SQL et no-SQL</a:t>
            </a:r>
            <a:endParaRPr lang="fr-FR" sz="4000" dirty="0" smtClean="0"/>
          </a:p>
          <a:p>
            <a:pPr marL="0" indent="3175">
              <a:spcBef>
                <a:spcPts val="1800"/>
              </a:spcBef>
            </a:pPr>
            <a:r>
              <a:rPr lang="fr-FR" sz="4000" dirty="0" smtClean="0"/>
              <a:t>Les bases</a:t>
            </a:r>
            <a:endParaRPr lang="fr-FR" sz="4000" dirty="0" smtClean="0"/>
          </a:p>
          <a:p>
            <a:pPr marL="0" indent="3175">
              <a:spcBef>
                <a:spcPts val="1800"/>
              </a:spcBef>
            </a:pPr>
            <a:r>
              <a:rPr lang="fr-FR" sz="4000" dirty="0" smtClean="0"/>
              <a:t>Démos</a:t>
            </a:r>
            <a:endParaRPr lang="fr-FR" sz="4000" dirty="0"/>
          </a:p>
        </p:txBody>
      </p:sp>
      <p:sp>
        <p:nvSpPr>
          <p:cNvPr id="5" name="Text Placeholder 4"/>
          <p:cNvSpPr>
            <a:spLocks noGrp="1"/>
          </p:cNvSpPr>
          <p:nvPr>
            <p:ph type="body" sz="quarter" idx="11"/>
          </p:nvPr>
        </p:nvSpPr>
        <p:spPr/>
        <p:txBody>
          <a:bodyPr/>
          <a:lstStyle/>
          <a:p>
            <a:r>
              <a:rPr lang="fr-FR" dirty="0" smtClean="0"/>
              <a:t>Au programme</a:t>
            </a:r>
            <a:endParaRPr lang="fr-FR" dirty="0"/>
          </a:p>
        </p:txBody>
      </p:sp>
    </p:spTree>
    <p:extLst>
      <p:ext uri="{BB962C8B-B14F-4D97-AF65-F5344CB8AC3E}">
        <p14:creationId xmlns:p14="http://schemas.microsoft.com/office/powerpoint/2010/main" val="11918241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smtClean="0"/>
              <a:t>SQL et no-SQL</a:t>
            </a:r>
            <a:endParaRPr lang="fr-FR" dirty="0"/>
          </a:p>
        </p:txBody>
      </p:sp>
      <p:sp>
        <p:nvSpPr>
          <p:cNvPr id="5" name="Rectangle 4"/>
          <p:cNvSpPr/>
          <p:nvPr/>
        </p:nvSpPr>
        <p:spPr bwMode="auto">
          <a:xfrm>
            <a:off x="530563" y="22752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841360" y="22752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152158" y="22752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456224" y="22752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9760294" y="22752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842046" y="1201572"/>
            <a:ext cx="2223059" cy="1075052"/>
          </a:xfrm>
          <a:prstGeom prst="rect">
            <a:avLst/>
          </a:prstGeom>
          <a:solidFill>
            <a:srgbClr val="7F7F7F"/>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SQL Database</a:t>
            </a:r>
          </a:p>
        </p:txBody>
      </p:sp>
      <p:sp>
        <p:nvSpPr>
          <p:cNvPr id="11" name="Rectangle 10"/>
          <p:cNvSpPr/>
          <p:nvPr/>
        </p:nvSpPr>
        <p:spPr bwMode="auto">
          <a:xfrm>
            <a:off x="7450180" y="1200150"/>
            <a:ext cx="2229789" cy="1075052"/>
          </a:xfrm>
          <a:prstGeom prst="rect">
            <a:avLst/>
          </a:prstGeom>
          <a:solidFill>
            <a:srgbClr val="7F7F7F"/>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smtClean="0">
                <a:ln>
                  <a:solidFill>
                    <a:srgbClr val="FFFFFF">
                      <a:alpha val="0"/>
                    </a:srgbClr>
                  </a:solidFill>
                </a:ln>
                <a:solidFill>
                  <a:srgbClr val="FFFFFF"/>
                </a:solidFill>
              </a:rPr>
              <a:t>HDInsight</a:t>
            </a:r>
            <a:endParaRPr lang="en-US" sz="2000" kern="0" dirty="0">
              <a:ln>
                <a:solidFill>
                  <a:srgbClr val="FFFFFF">
                    <a:alpha val="0"/>
                  </a:srgbClr>
                </a:solidFill>
              </a:ln>
              <a:solidFill>
                <a:srgbClr val="FFFFFF"/>
              </a:solidFill>
            </a:endParaRPr>
          </a:p>
        </p:txBody>
      </p:sp>
      <p:sp>
        <p:nvSpPr>
          <p:cNvPr id="12" name="Rectangle 11"/>
          <p:cNvSpPr/>
          <p:nvPr/>
        </p:nvSpPr>
        <p:spPr bwMode="auto">
          <a:xfrm>
            <a:off x="9760980" y="1201572"/>
            <a:ext cx="2223059" cy="1075052"/>
          </a:xfrm>
          <a:prstGeom prst="rect">
            <a:avLst/>
          </a:prstGeom>
          <a:solidFill>
            <a:srgbClr val="7F7F7F"/>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smtClean="0">
                <a:ln>
                  <a:solidFill>
                    <a:srgbClr val="FFFFFF">
                      <a:alpha val="0"/>
                    </a:srgbClr>
                  </a:solidFill>
                </a:ln>
                <a:solidFill>
                  <a:srgbClr val="FFFFFF"/>
                </a:solidFill>
              </a:rPr>
              <a:t>Tables/Blobs</a:t>
            </a:r>
            <a:endParaRPr lang="en-US" sz="2000" kern="0" dirty="0">
              <a:ln>
                <a:solidFill>
                  <a:srgbClr val="FFFFFF">
                    <a:alpha val="0"/>
                  </a:srgbClr>
                </a:solidFill>
              </a:ln>
              <a:solidFill>
                <a:srgbClr val="FFFFFF"/>
              </a:solidFill>
            </a:endParaRPr>
          </a:p>
        </p:txBody>
      </p:sp>
      <p:sp>
        <p:nvSpPr>
          <p:cNvPr id="13" name="Rectangle 12"/>
          <p:cNvSpPr/>
          <p:nvPr/>
        </p:nvSpPr>
        <p:spPr bwMode="auto">
          <a:xfrm>
            <a:off x="530563" y="1201572"/>
            <a:ext cx="2223745" cy="1075052"/>
          </a:xfrm>
          <a:prstGeom prst="rect">
            <a:avLst/>
          </a:prstGeom>
          <a:solidFill>
            <a:srgbClr val="7F7F7F"/>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SQL Server </a:t>
            </a:r>
            <a:br>
              <a:rPr lang="en-US" sz="2000" kern="0" dirty="0">
                <a:ln>
                  <a:solidFill>
                    <a:srgbClr val="FFFFFF">
                      <a:alpha val="0"/>
                    </a:srgbClr>
                  </a:solidFill>
                </a:ln>
                <a:solidFill>
                  <a:srgbClr val="FFFFFF"/>
                </a:solidFill>
              </a:rPr>
            </a:br>
            <a:r>
              <a:rPr lang="en-US" sz="2000" kern="0" dirty="0">
                <a:ln>
                  <a:solidFill>
                    <a:srgbClr val="FFFFFF">
                      <a:alpha val="0"/>
                    </a:srgbClr>
                  </a:solidFill>
                </a:ln>
                <a:solidFill>
                  <a:srgbClr val="FFFFFF"/>
                </a:solidFill>
              </a:rPr>
              <a:t>in a VM</a:t>
            </a:r>
          </a:p>
        </p:txBody>
      </p:sp>
      <p:sp>
        <p:nvSpPr>
          <p:cNvPr id="14" name="Rectangle 13"/>
          <p:cNvSpPr/>
          <p:nvPr/>
        </p:nvSpPr>
        <p:spPr bwMode="auto">
          <a:xfrm>
            <a:off x="5152844" y="1200878"/>
            <a:ext cx="2223059" cy="1075052"/>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DocumentDB</a:t>
            </a:r>
          </a:p>
        </p:txBody>
      </p:sp>
      <p:sp>
        <p:nvSpPr>
          <p:cNvPr id="15" name="Rectangle 14"/>
          <p:cNvSpPr/>
          <p:nvPr/>
        </p:nvSpPr>
        <p:spPr bwMode="auto">
          <a:xfrm>
            <a:off x="531191" y="3297243"/>
            <a:ext cx="11452837" cy="329184"/>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solidFill>
                <a:srgbClr val="FFFFFF"/>
              </a:solidFill>
              <a:ea typeface="Segoe UI" pitchFamily="34" charset="0"/>
              <a:cs typeface="Segoe UI" pitchFamily="34" charset="0"/>
            </a:endParaRPr>
          </a:p>
        </p:txBody>
      </p:sp>
      <p:sp>
        <p:nvSpPr>
          <p:cNvPr id="16" name="Rectangle 15"/>
          <p:cNvSpPr/>
          <p:nvPr/>
        </p:nvSpPr>
        <p:spPr bwMode="auto">
          <a:xfrm>
            <a:off x="531190" y="2363640"/>
            <a:ext cx="4561450" cy="326738"/>
          </a:xfrm>
          <a:prstGeom prst="rect">
            <a:avLst/>
          </a:prstGeom>
          <a:solidFill>
            <a:srgbClr val="7F7F7F"/>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solidFill>
                <a:srgbClr val="FFFFFF">
                  <a:lumMod val="85000"/>
                </a:srgbClr>
              </a:solidFill>
              <a:ea typeface="Segoe UI" pitchFamily="34" charset="0"/>
              <a:cs typeface="Segoe UI" pitchFamily="34" charset="0"/>
            </a:endParaRPr>
          </a:p>
        </p:txBody>
      </p:sp>
      <p:sp>
        <p:nvSpPr>
          <p:cNvPr id="17" name="TextBox 16"/>
          <p:cNvSpPr txBox="1"/>
          <p:nvPr/>
        </p:nvSpPr>
        <p:spPr>
          <a:xfrm>
            <a:off x="424618" y="2250906"/>
            <a:ext cx="4557036" cy="538882"/>
          </a:xfrm>
          <a:prstGeom prst="rect">
            <a:avLst/>
          </a:prstGeom>
          <a:noFill/>
        </p:spPr>
        <p:txBody>
          <a:bodyPr wrap="none" lIns="179238" tIns="143391" rIns="179238" bIns="143391" rtlCol="0">
            <a:spAutoFit/>
          </a:bodyPr>
          <a:lstStyle/>
          <a:p>
            <a:pPr defTabSz="914093">
              <a:lnSpc>
                <a:spcPct val="90000"/>
              </a:lnSpc>
              <a:defRPr/>
            </a:pPr>
            <a:r>
              <a:rPr lang="fr-FR" kern="0" dirty="0" smtClean="0">
                <a:solidFill>
                  <a:srgbClr val="FFFFFF"/>
                </a:solidFill>
              </a:rPr>
              <a:t>Bases de données relationnelles (RDBMS)</a:t>
            </a:r>
            <a:endParaRPr lang="fr-FR" kern="0" dirty="0">
              <a:solidFill>
                <a:srgbClr val="FFFFFF"/>
              </a:solidFill>
            </a:endParaRPr>
          </a:p>
        </p:txBody>
      </p:sp>
      <p:sp>
        <p:nvSpPr>
          <p:cNvPr id="18" name="Rectangle 17"/>
          <p:cNvSpPr/>
          <p:nvPr/>
        </p:nvSpPr>
        <p:spPr bwMode="auto">
          <a:xfrm>
            <a:off x="531192" y="2811392"/>
            <a:ext cx="9148776"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solidFill>
                <a:srgbClr val="FFFFFF"/>
              </a:solidFill>
              <a:ea typeface="Segoe UI" pitchFamily="34" charset="0"/>
              <a:cs typeface="Segoe UI" pitchFamily="34" charset="0"/>
            </a:endParaRPr>
          </a:p>
        </p:txBody>
      </p:sp>
      <p:sp>
        <p:nvSpPr>
          <p:cNvPr id="19" name="TextBox 18"/>
          <p:cNvSpPr txBox="1"/>
          <p:nvPr/>
        </p:nvSpPr>
        <p:spPr>
          <a:xfrm>
            <a:off x="407765" y="3194096"/>
            <a:ext cx="3215322" cy="538882"/>
          </a:xfrm>
          <a:prstGeom prst="rect">
            <a:avLst/>
          </a:prstGeom>
          <a:noFill/>
        </p:spPr>
        <p:txBody>
          <a:bodyPr wrap="none" lIns="179238" tIns="143391" rIns="179238" bIns="143391" rtlCol="0">
            <a:spAutoFit/>
          </a:bodyPr>
          <a:lstStyle/>
          <a:p>
            <a:pPr defTabSz="914093">
              <a:lnSpc>
                <a:spcPct val="90000"/>
              </a:lnSpc>
              <a:defRPr/>
            </a:pPr>
            <a:r>
              <a:rPr lang="fr-FR" kern="0" dirty="0" smtClean="0">
                <a:solidFill>
                  <a:srgbClr val="FFFFFF"/>
                </a:solidFill>
              </a:rPr>
              <a:t>Traitements transactionnels</a:t>
            </a:r>
            <a:endParaRPr lang="fr-FR" kern="0" dirty="0">
              <a:solidFill>
                <a:srgbClr val="FFFFFF"/>
              </a:solidFill>
            </a:endParaRPr>
          </a:p>
        </p:txBody>
      </p:sp>
      <p:sp>
        <p:nvSpPr>
          <p:cNvPr id="20" name="TextBox 19"/>
          <p:cNvSpPr txBox="1"/>
          <p:nvPr/>
        </p:nvSpPr>
        <p:spPr>
          <a:xfrm>
            <a:off x="424617" y="2700438"/>
            <a:ext cx="1956965" cy="538882"/>
          </a:xfrm>
          <a:prstGeom prst="rect">
            <a:avLst/>
          </a:prstGeom>
          <a:noFill/>
        </p:spPr>
        <p:txBody>
          <a:bodyPr wrap="none" lIns="179238" tIns="143391" rIns="179238" bIns="143391" rtlCol="0">
            <a:spAutoFit/>
          </a:bodyPr>
          <a:lstStyle/>
          <a:p>
            <a:pPr defTabSz="914093">
              <a:lnSpc>
                <a:spcPct val="90000"/>
              </a:lnSpc>
              <a:defRPr/>
            </a:pPr>
            <a:r>
              <a:rPr lang="en-US" kern="0" dirty="0" err="1" smtClean="0">
                <a:solidFill>
                  <a:srgbClr val="FFFFFF"/>
                </a:solidFill>
              </a:rPr>
              <a:t>Requêtes</a:t>
            </a:r>
            <a:r>
              <a:rPr lang="en-US" kern="0" dirty="0" smtClean="0">
                <a:solidFill>
                  <a:srgbClr val="FFFFFF"/>
                </a:solidFill>
              </a:rPr>
              <a:t> riches</a:t>
            </a:r>
            <a:endParaRPr lang="en-US" kern="0" dirty="0">
              <a:solidFill>
                <a:srgbClr val="FFFFFF"/>
              </a:solidFill>
            </a:endParaRPr>
          </a:p>
        </p:txBody>
      </p:sp>
      <p:sp>
        <p:nvSpPr>
          <p:cNvPr id="21" name="Rectangle 20"/>
          <p:cNvSpPr/>
          <p:nvPr/>
        </p:nvSpPr>
        <p:spPr bwMode="auto">
          <a:xfrm>
            <a:off x="2842046" y="4230848"/>
            <a:ext cx="9141991"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2842046" y="3764046"/>
            <a:ext cx="9141990"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6697571" y="3651109"/>
            <a:ext cx="5286463" cy="533917"/>
          </a:xfrm>
          <a:prstGeom prst="rect">
            <a:avLst/>
          </a:prstGeom>
          <a:noFill/>
        </p:spPr>
        <p:txBody>
          <a:bodyPr wrap="square" lIns="179238" tIns="143391" rIns="179238" bIns="143391" rtlCol="0">
            <a:spAutoFit/>
          </a:bodyPr>
          <a:lstStyle/>
          <a:p>
            <a:pPr algn="r" defTabSz="914093">
              <a:lnSpc>
                <a:spcPct val="90000"/>
              </a:lnSpc>
              <a:defRPr/>
            </a:pPr>
            <a:r>
              <a:rPr lang="fr-FR" kern="0" dirty="0" smtClean="0">
                <a:solidFill>
                  <a:srgbClr val="FFFFFF"/>
                </a:solidFill>
              </a:rPr>
              <a:t>Autogéré par la plateforme Azure</a:t>
            </a:r>
            <a:endParaRPr lang="fr-FR" kern="0" dirty="0">
              <a:solidFill>
                <a:srgbClr val="FFFFFF"/>
              </a:solidFill>
            </a:endParaRPr>
          </a:p>
        </p:txBody>
      </p:sp>
      <p:sp>
        <p:nvSpPr>
          <p:cNvPr id="24" name="TextBox 23"/>
          <p:cNvSpPr txBox="1"/>
          <p:nvPr/>
        </p:nvSpPr>
        <p:spPr>
          <a:xfrm>
            <a:off x="7747000" y="4117182"/>
            <a:ext cx="4237035" cy="538882"/>
          </a:xfrm>
          <a:prstGeom prst="rect">
            <a:avLst/>
          </a:prstGeom>
          <a:noFill/>
        </p:spPr>
        <p:txBody>
          <a:bodyPr wrap="square" lIns="179238" tIns="143391" rIns="179238" bIns="143391" rtlCol="0">
            <a:spAutoFit/>
          </a:bodyPr>
          <a:lstStyle/>
          <a:p>
            <a:pPr algn="r" defTabSz="914093">
              <a:lnSpc>
                <a:spcPct val="90000"/>
              </a:lnSpc>
              <a:defRPr/>
            </a:pPr>
            <a:r>
              <a:rPr lang="fr-FR" kern="0" dirty="0" smtClean="0">
                <a:solidFill>
                  <a:srgbClr val="FFFFFF"/>
                </a:solidFill>
              </a:rPr>
              <a:t>Passage à l’échelle automatique</a:t>
            </a:r>
            <a:endParaRPr lang="fr-FR" kern="0" dirty="0">
              <a:solidFill>
                <a:srgbClr val="FFFFFF"/>
              </a:solidFill>
            </a:endParaRPr>
          </a:p>
        </p:txBody>
      </p:sp>
      <p:sp>
        <p:nvSpPr>
          <p:cNvPr id="25" name="Rectangle 24"/>
          <p:cNvSpPr/>
          <p:nvPr/>
        </p:nvSpPr>
        <p:spPr bwMode="auto">
          <a:xfrm>
            <a:off x="5152158" y="5164452"/>
            <a:ext cx="6831881"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5152158" y="4697990"/>
            <a:ext cx="6831881"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231808" y="5081481"/>
            <a:ext cx="4752228" cy="538882"/>
          </a:xfrm>
          <a:prstGeom prst="rect">
            <a:avLst/>
          </a:prstGeom>
          <a:noFill/>
        </p:spPr>
        <p:txBody>
          <a:bodyPr wrap="square" lIns="179238" tIns="143391" rIns="179238" bIns="143391" rtlCol="0">
            <a:spAutoFit/>
          </a:bodyPr>
          <a:lstStyle/>
          <a:p>
            <a:pPr algn="r" defTabSz="914093">
              <a:lnSpc>
                <a:spcPct val="90000"/>
              </a:lnSpc>
              <a:defRPr/>
            </a:pPr>
            <a:r>
              <a:rPr lang="fr-FR" kern="0" dirty="0" smtClean="0">
                <a:solidFill>
                  <a:srgbClr val="FFFFFF"/>
                </a:solidFill>
              </a:rPr>
              <a:t>Accessible en REST</a:t>
            </a:r>
            <a:endParaRPr lang="fr-FR" kern="0" dirty="0">
              <a:solidFill>
                <a:srgbClr val="FFFFFF"/>
              </a:solidFill>
            </a:endParaRPr>
          </a:p>
        </p:txBody>
      </p:sp>
      <p:sp>
        <p:nvSpPr>
          <p:cNvPr id="28" name="TextBox 27"/>
          <p:cNvSpPr txBox="1"/>
          <p:nvPr/>
        </p:nvSpPr>
        <p:spPr>
          <a:xfrm>
            <a:off x="7871881" y="4594402"/>
            <a:ext cx="4112148" cy="538882"/>
          </a:xfrm>
          <a:prstGeom prst="rect">
            <a:avLst/>
          </a:prstGeom>
          <a:noFill/>
        </p:spPr>
        <p:txBody>
          <a:bodyPr wrap="square" lIns="179238" tIns="143391" rIns="179238" bIns="143391" rtlCol="0">
            <a:spAutoFit/>
          </a:bodyPr>
          <a:lstStyle/>
          <a:p>
            <a:pPr algn="r" defTabSz="914093">
              <a:lnSpc>
                <a:spcPct val="90000"/>
              </a:lnSpc>
              <a:defRPr/>
            </a:pPr>
            <a:r>
              <a:rPr lang="fr-FR" kern="0" dirty="0" smtClean="0">
                <a:solidFill>
                  <a:srgbClr val="FFFFFF"/>
                </a:solidFill>
              </a:rPr>
              <a:t>Modèle de données sans schéma</a:t>
            </a:r>
            <a:endParaRPr lang="fr-FR" kern="0" dirty="0">
              <a:solidFill>
                <a:srgbClr val="FFFFFF"/>
              </a:solidFill>
            </a:endParaRPr>
          </a:p>
        </p:txBody>
      </p:sp>
      <p:pic>
        <p:nvPicPr>
          <p:cNvPr id="29" name="Picture 2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2067197" y="1763918"/>
            <a:ext cx="592823" cy="351790"/>
          </a:xfrm>
          <a:prstGeom prst="rect">
            <a:avLst/>
          </a:prstGeom>
        </p:spPr>
      </p:pic>
      <p:pic>
        <p:nvPicPr>
          <p:cNvPr id="30" name="Picture 2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744314" y="1674637"/>
            <a:ext cx="530352" cy="530352"/>
          </a:xfrm>
          <a:prstGeom prst="rect">
            <a:avLst/>
          </a:prstGeom>
        </p:spPr>
      </p:pic>
      <p:pic>
        <p:nvPicPr>
          <p:cNvPr id="31" name="Picture 30"/>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442303" y="1673018"/>
            <a:ext cx="533591" cy="533591"/>
          </a:xfrm>
          <a:prstGeom prst="rect">
            <a:avLst/>
          </a:prstGeom>
        </p:spPr>
      </p:pic>
      <p:pic>
        <p:nvPicPr>
          <p:cNvPr id="32" name="Picture 3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783365" y="1674637"/>
            <a:ext cx="530352" cy="530352"/>
          </a:xfrm>
          <a:prstGeom prst="rect">
            <a:avLst/>
          </a:prstGeom>
        </p:spPr>
      </p:pic>
      <p:pic>
        <p:nvPicPr>
          <p:cNvPr id="33" name="Picture 32"/>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1394728" y="1674637"/>
            <a:ext cx="530352" cy="530352"/>
          </a:xfrm>
          <a:prstGeom prst="rect">
            <a:avLst/>
          </a:prstGeom>
        </p:spPr>
      </p:pic>
      <p:pic>
        <p:nvPicPr>
          <p:cNvPr id="34" name="Picture 3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917763" y="1590733"/>
            <a:ext cx="664049" cy="664049"/>
          </a:xfrm>
          <a:prstGeom prst="rect">
            <a:avLst/>
          </a:prstGeom>
        </p:spPr>
      </p:pic>
      <p:sp>
        <p:nvSpPr>
          <p:cNvPr id="35" name="Rectangle 34"/>
          <p:cNvSpPr/>
          <p:nvPr/>
        </p:nvSpPr>
        <p:spPr bwMode="auto">
          <a:xfrm>
            <a:off x="9760288" y="5630913"/>
            <a:ext cx="2223749" cy="329184"/>
          </a:xfrm>
          <a:prstGeom prst="rect">
            <a:avLst/>
          </a:prstGeom>
          <a:solidFill>
            <a:srgbClr val="7F7F7F"/>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TextBox 35"/>
          <p:cNvSpPr txBox="1"/>
          <p:nvPr/>
        </p:nvSpPr>
        <p:spPr>
          <a:xfrm>
            <a:off x="9455552" y="5535424"/>
            <a:ext cx="2695504" cy="538882"/>
          </a:xfrm>
          <a:prstGeom prst="rect">
            <a:avLst/>
          </a:prstGeom>
          <a:noFill/>
        </p:spPr>
        <p:txBody>
          <a:bodyPr wrap="square" lIns="179238" tIns="143391" rIns="179238" bIns="143391" rtlCol="0">
            <a:spAutoFit/>
          </a:bodyPr>
          <a:lstStyle>
            <a:defPPr>
              <a:defRPr lang="en-US"/>
            </a:defPPr>
            <a:lvl1pPr>
              <a:lnSpc>
                <a:spcPct val="90000"/>
              </a:lnSpc>
              <a:defRPr>
                <a:solidFill>
                  <a:schemeClr val="bg2">
                    <a:lumMod val="75000"/>
                  </a:schemeClr>
                </a:solidFill>
              </a:defRPr>
            </a:lvl1pPr>
          </a:lstStyle>
          <a:p>
            <a:pPr marL="0" marR="0" lvl="0" indent="0" algn="r" defTabSz="914093" eaLnBrk="1" fontAlgn="auto" latinLnBrk="0" hangingPunct="1">
              <a:lnSpc>
                <a:spcPct val="90000"/>
              </a:lnSpc>
              <a:spcBef>
                <a:spcPts val="0"/>
              </a:spcBef>
              <a:spcAft>
                <a:spcPts val="0"/>
              </a:spcAft>
              <a:buClrTx/>
              <a:buSzTx/>
              <a:buFontTx/>
              <a:buNone/>
              <a:tabLst/>
              <a:defRPr/>
            </a:pPr>
            <a:r>
              <a:rPr kumimoji="0" lang="fr-FR" sz="1800" b="0" i="0" u="none" strike="noStrike" kern="0" cap="none" spc="0" normalizeH="0" baseline="0" dirty="0" smtClean="0">
                <a:ln>
                  <a:noFill/>
                </a:ln>
                <a:solidFill>
                  <a:srgbClr val="FFFFFF"/>
                </a:solidFill>
                <a:effectLst/>
                <a:uLnTx/>
                <a:uFillTx/>
              </a:rPr>
              <a:t>Formats arbitraires</a:t>
            </a:r>
            <a:endParaRPr kumimoji="0" lang="fr-FR" sz="1800" b="0" i="0" u="none" strike="noStrike" kern="0" cap="none" spc="0" normalizeH="0" baseline="0" dirty="0">
              <a:ln>
                <a:noFill/>
              </a:ln>
              <a:solidFill>
                <a:srgbClr val="FFFFFF"/>
              </a:solidFill>
              <a:effectLst/>
              <a:uLnTx/>
              <a:uFillTx/>
            </a:endParaRPr>
          </a:p>
        </p:txBody>
      </p:sp>
    </p:spTree>
    <p:extLst>
      <p:ext uri="{BB962C8B-B14F-4D97-AF65-F5344CB8AC3E}">
        <p14:creationId xmlns:p14="http://schemas.microsoft.com/office/powerpoint/2010/main" val="35591320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Document </a:t>
            </a:r>
            <a:r>
              <a:rPr lang="fr-FR" dirty="0" err="1" smtClean="0"/>
              <a:t>database</a:t>
            </a:r>
            <a:endParaRPr lang="fr-FR" dirty="0"/>
          </a:p>
        </p:txBody>
      </p:sp>
      <p:sp>
        <p:nvSpPr>
          <p:cNvPr id="3" name="Text Placeholder 2"/>
          <p:cNvSpPr txBox="1">
            <a:spLocks/>
          </p:cNvSpPr>
          <p:nvPr/>
        </p:nvSpPr>
        <p:spPr>
          <a:xfrm>
            <a:off x="7563971" y="1350547"/>
            <a:ext cx="4390584" cy="4826970"/>
          </a:xfrm>
          <a:prstGeom prst="rect">
            <a:avLst/>
          </a:prstGeom>
        </p:spPr>
        <p:txBody>
          <a:bodyPr>
            <a:no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defTabSz="609585">
              <a:lnSpc>
                <a:spcPct val="100000"/>
              </a:lnSpc>
              <a:spcBef>
                <a:spcPts val="0"/>
              </a:spcBef>
              <a:buSzTx/>
              <a:buNone/>
            </a:pPr>
            <a:r>
              <a:rPr lang="fr-FR" sz="2400" spc="0" dirty="0" smtClean="0">
                <a:solidFill>
                  <a:srgbClr val="5F5F5F"/>
                </a:solidFill>
                <a:latin typeface="Segoe UI"/>
              </a:rPr>
              <a:t>JSON</a:t>
            </a:r>
          </a:p>
          <a:p>
            <a:pPr marL="182880" lvl="1" indent="0" defTabSz="609585">
              <a:lnSpc>
                <a:spcPct val="100000"/>
              </a:lnSpc>
              <a:spcBef>
                <a:spcPts val="600"/>
              </a:spcBef>
              <a:spcAft>
                <a:spcPts val="600"/>
              </a:spcAft>
              <a:buSzTx/>
              <a:buNone/>
            </a:pPr>
            <a:r>
              <a:rPr lang="fr-FR" sz="1800" dirty="0">
                <a:solidFill>
                  <a:srgbClr val="5F5F5F"/>
                </a:solidFill>
                <a:latin typeface="Segoe UI"/>
              </a:rPr>
              <a:t>Un format standard cross plateforme</a:t>
            </a:r>
          </a:p>
          <a:p>
            <a:pPr marL="182880" lvl="1" indent="0" defTabSz="609585">
              <a:lnSpc>
                <a:spcPct val="100000"/>
              </a:lnSpc>
              <a:spcBef>
                <a:spcPts val="600"/>
              </a:spcBef>
              <a:spcAft>
                <a:spcPts val="600"/>
              </a:spcAft>
              <a:buSzTx/>
              <a:buNone/>
            </a:pPr>
            <a:endParaRPr lang="fr-FR" sz="1800" dirty="0">
              <a:solidFill>
                <a:srgbClr val="5F5F5F"/>
              </a:solidFill>
              <a:latin typeface="Segoe UI"/>
            </a:endParaRPr>
          </a:p>
          <a:p>
            <a:pPr marL="0" lvl="0" indent="0" defTabSz="609585">
              <a:lnSpc>
                <a:spcPct val="100000"/>
              </a:lnSpc>
              <a:spcBef>
                <a:spcPts val="0"/>
              </a:spcBef>
              <a:buSzTx/>
              <a:buNone/>
            </a:pPr>
            <a:r>
              <a:rPr lang="fr-FR" sz="2400" spc="0" dirty="0" smtClean="0">
                <a:solidFill>
                  <a:srgbClr val="5F5F5F"/>
                </a:solidFill>
                <a:latin typeface="Segoe UI"/>
              </a:rPr>
              <a:t>Valeurs JSON</a:t>
            </a:r>
          </a:p>
          <a:p>
            <a:pPr marL="182880" lvl="0" indent="0" defTabSz="609585">
              <a:lnSpc>
                <a:spcPct val="100000"/>
              </a:lnSpc>
              <a:spcBef>
                <a:spcPts val="600"/>
              </a:spcBef>
              <a:spcAft>
                <a:spcPts val="600"/>
              </a:spcAft>
              <a:buSzTx/>
              <a:buNone/>
            </a:pPr>
            <a:r>
              <a:rPr lang="fr-FR" sz="1800" spc="0" dirty="0" smtClean="0">
                <a:solidFill>
                  <a:srgbClr val="5F5F5F"/>
                </a:solidFill>
                <a:latin typeface="Segoe UI"/>
              </a:rPr>
              <a:t>« Self-</a:t>
            </a:r>
            <a:r>
              <a:rPr lang="fr-FR" sz="1800" spc="0" dirty="0" err="1" smtClean="0">
                <a:solidFill>
                  <a:srgbClr val="5F5F5F"/>
                </a:solidFill>
                <a:latin typeface="Segoe UI"/>
              </a:rPr>
              <a:t>describing</a:t>
            </a:r>
            <a:r>
              <a:rPr lang="fr-FR" sz="1800" spc="0" dirty="0" smtClean="0">
                <a:solidFill>
                  <a:srgbClr val="5F5F5F"/>
                </a:solidFill>
                <a:latin typeface="Segoe UI"/>
              </a:rPr>
              <a:t> », « self-</a:t>
            </a:r>
            <a:r>
              <a:rPr lang="fr-FR" sz="1800" spc="0" dirty="0" err="1" smtClean="0">
                <a:solidFill>
                  <a:srgbClr val="5F5F5F"/>
                </a:solidFill>
                <a:latin typeface="Segoe UI"/>
              </a:rPr>
              <a:t>contained</a:t>
            </a:r>
            <a:r>
              <a:rPr lang="fr-FR" sz="1800" spc="0" dirty="0" smtClean="0">
                <a:solidFill>
                  <a:srgbClr val="5F5F5F"/>
                </a:solidFill>
                <a:latin typeface="Segoe UI"/>
              </a:rPr>
              <a:t> »</a:t>
            </a:r>
          </a:p>
          <a:p>
            <a:pPr marL="182880" lvl="0" indent="0" defTabSz="609585">
              <a:lnSpc>
                <a:spcPct val="100000"/>
              </a:lnSpc>
              <a:spcBef>
                <a:spcPts val="600"/>
              </a:spcBef>
              <a:spcAft>
                <a:spcPts val="600"/>
              </a:spcAft>
              <a:buSzTx/>
              <a:buNone/>
            </a:pPr>
            <a:r>
              <a:rPr lang="fr-FR" sz="1800" spc="0" dirty="0" smtClean="0">
                <a:solidFill>
                  <a:srgbClr val="5F5F5F"/>
                </a:solidFill>
                <a:latin typeface="Segoe UI"/>
              </a:rPr>
              <a:t>Pas de comportement, d’héritage, de règles, …</a:t>
            </a:r>
          </a:p>
          <a:p>
            <a:pPr marL="182880" lvl="0" indent="0" defTabSz="609585">
              <a:lnSpc>
                <a:spcPct val="100000"/>
              </a:lnSpc>
              <a:spcBef>
                <a:spcPts val="600"/>
              </a:spcBef>
              <a:spcAft>
                <a:spcPts val="600"/>
              </a:spcAft>
              <a:buSzTx/>
              <a:buNone/>
            </a:pPr>
            <a:r>
              <a:rPr lang="fr-FR" sz="1800" spc="0" dirty="0" err="1" smtClean="0">
                <a:solidFill>
                  <a:srgbClr val="5F5F5F"/>
                </a:solidFill>
                <a:latin typeface="Segoe UI"/>
              </a:rPr>
              <a:t>Sérialisable</a:t>
            </a:r>
            <a:r>
              <a:rPr lang="fr-FR" sz="1800" spc="0" dirty="0" smtClean="0">
                <a:solidFill>
                  <a:srgbClr val="5F5F5F"/>
                </a:solidFill>
                <a:latin typeface="Segoe UI"/>
              </a:rPr>
              <a:t> facilement</a:t>
            </a:r>
          </a:p>
          <a:p>
            <a:pPr marL="182880" lvl="0" indent="0" defTabSz="609585">
              <a:lnSpc>
                <a:spcPct val="100000"/>
              </a:lnSpc>
              <a:spcBef>
                <a:spcPts val="600"/>
              </a:spcBef>
              <a:spcAft>
                <a:spcPts val="600"/>
              </a:spcAft>
              <a:buSzTx/>
              <a:buNone/>
            </a:pPr>
            <a:endParaRPr lang="fr-FR" sz="1800" spc="0" dirty="0">
              <a:solidFill>
                <a:srgbClr val="5F5F5F"/>
              </a:solidFill>
              <a:latin typeface="Segoe UI"/>
            </a:endParaRPr>
          </a:p>
          <a:p>
            <a:pPr marL="182880" lvl="0" indent="0" defTabSz="609585">
              <a:lnSpc>
                <a:spcPct val="100000"/>
              </a:lnSpc>
              <a:spcBef>
                <a:spcPts val="600"/>
              </a:spcBef>
              <a:spcAft>
                <a:spcPts val="600"/>
              </a:spcAft>
              <a:buSzTx/>
              <a:buNone/>
            </a:pPr>
            <a:r>
              <a:rPr lang="fr-FR" sz="2400" spc="0" dirty="0" smtClean="0">
                <a:solidFill>
                  <a:srgbClr val="5F5F5F"/>
                </a:solidFill>
                <a:latin typeface="Segoe UI"/>
              </a:rPr>
              <a:t>Schéma</a:t>
            </a:r>
          </a:p>
          <a:p>
            <a:pPr marL="182880" lvl="0" indent="0" defTabSz="609585">
              <a:lnSpc>
                <a:spcPct val="100000"/>
              </a:lnSpc>
              <a:spcBef>
                <a:spcPts val="600"/>
              </a:spcBef>
              <a:spcAft>
                <a:spcPts val="600"/>
              </a:spcAft>
              <a:buSzTx/>
              <a:buNone/>
            </a:pPr>
            <a:r>
              <a:rPr lang="fr-FR" sz="1800" spc="0" dirty="0" smtClean="0">
                <a:solidFill>
                  <a:srgbClr val="5F5F5F"/>
                </a:solidFill>
                <a:latin typeface="Segoe UI"/>
              </a:rPr>
              <a:t>Pas de schéma mais </a:t>
            </a:r>
            <a:r>
              <a:rPr lang="fr-FR" sz="1800" spc="0" dirty="0" err="1" smtClean="0">
                <a:solidFill>
                  <a:srgbClr val="5F5F5F"/>
                </a:solidFill>
                <a:latin typeface="Segoe UI"/>
              </a:rPr>
              <a:t>requêtable</a:t>
            </a:r>
            <a:endParaRPr lang="fr-FR" sz="1800" spc="0" dirty="0">
              <a:solidFill>
                <a:srgbClr val="5F5F5F"/>
              </a:solidFill>
              <a:latin typeface="Segoe UI"/>
            </a:endParaRPr>
          </a:p>
        </p:txBody>
      </p:sp>
      <p:sp>
        <p:nvSpPr>
          <p:cNvPr id="4" name="Text Placeholder 2"/>
          <p:cNvSpPr txBox="1">
            <a:spLocks/>
          </p:cNvSpPr>
          <p:nvPr/>
        </p:nvSpPr>
        <p:spPr>
          <a:xfrm>
            <a:off x="435935" y="1350547"/>
            <a:ext cx="6751518" cy="4826969"/>
          </a:xfrm>
          <a:prstGeom prst="rect">
            <a:avLst/>
          </a:prstGeom>
          <a:solidFill>
            <a:schemeClr val="bg1">
              <a:lumMod val="95000"/>
            </a:schemeClr>
          </a:solidFill>
          <a:ln w="76200">
            <a:solidFill>
              <a:srgbClr val="0072C6"/>
            </a:solidFill>
          </a:ln>
        </p:spPr>
        <p:txBody>
          <a:bodyPr vert="horz" wrap="square" lIns="182880" tIns="146304" rIns="91440" bIns="146304" rtlCol="0">
            <a:noAutofit/>
          </a:bodyPr>
          <a:lstStyle>
            <a:lvl1pPr marL="0" marR="0" indent="0" algn="l" defTabSz="365760" rtl="0" eaLnBrk="1" fontAlgn="auto" latinLnBrk="0" hangingPunct="1">
              <a:lnSpc>
                <a:spcPct val="100000"/>
              </a:lnSpc>
              <a:spcBef>
                <a:spcPts val="0"/>
              </a:spcBef>
              <a:spcAft>
                <a:spcPts val="0"/>
              </a:spcAft>
              <a:buClr>
                <a:schemeClr val="tx1"/>
              </a:buClr>
              <a:buSzPct val="90000"/>
              <a:buFont typeface="Wingdings" pitchFamily="2" charset="2"/>
              <a:buNone/>
              <a:tabLst/>
              <a:defRPr sz="1800" kern="1200" spc="0" baseline="0">
                <a:solidFill>
                  <a:schemeClr val="tx1"/>
                </a:solidFill>
                <a:latin typeface="Consolas" panose="020B0609020204030204" pitchFamily="49" charset="0"/>
                <a:ea typeface="+mn-ea"/>
                <a:cs typeface="Consolas" panose="020B0609020204030204" pitchFamily="49" charset="0"/>
              </a:defRPr>
            </a:lvl1pPr>
            <a:lvl2pPr marL="36576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2pPr>
            <a:lvl3pPr marL="73152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3pPr>
            <a:lvl4pPr marL="109728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4pPr>
            <a:lvl5pPr marL="146304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t>{</a:t>
            </a:r>
          </a:p>
          <a:p>
            <a:r>
              <a:rPr lang="en-US" sz="1600" dirty="0"/>
              <a:t>	“locations</a:t>
            </a:r>
            <a:r>
              <a:rPr lang="en-US" sz="1600" dirty="0" smtClean="0"/>
              <a:t>”:</a:t>
            </a:r>
          </a:p>
          <a:p>
            <a:r>
              <a:rPr lang="en-US" sz="1600" dirty="0"/>
              <a:t>	</a:t>
            </a:r>
            <a:r>
              <a:rPr lang="en-US" sz="1600" dirty="0" smtClean="0"/>
              <a:t>[</a:t>
            </a:r>
          </a:p>
          <a:p>
            <a:r>
              <a:rPr lang="en-US" sz="1600" dirty="0" smtClean="0"/>
              <a:t>		{“country”: “Germany”, “city”: “Berlin”},</a:t>
            </a:r>
          </a:p>
          <a:p>
            <a:r>
              <a:rPr lang="en-US" sz="1600" dirty="0" smtClean="0"/>
              <a:t>		{“</a:t>
            </a:r>
            <a:r>
              <a:rPr lang="en-US" sz="1600" dirty="0"/>
              <a:t>country”: </a:t>
            </a:r>
            <a:r>
              <a:rPr lang="en-US" sz="1600" dirty="0" smtClean="0"/>
              <a:t>“France”, </a:t>
            </a:r>
            <a:r>
              <a:rPr lang="en-US" sz="1600" dirty="0"/>
              <a:t>“city”: </a:t>
            </a:r>
            <a:r>
              <a:rPr lang="en-US" sz="1600" dirty="0" smtClean="0"/>
              <a:t>“Paris”},</a:t>
            </a:r>
            <a:endParaRPr lang="en-US" sz="1600" dirty="0"/>
          </a:p>
          <a:p>
            <a:r>
              <a:rPr lang="en-US" sz="1600" dirty="0" smtClean="0"/>
              <a:t>	],</a:t>
            </a:r>
          </a:p>
          <a:p>
            <a:r>
              <a:rPr lang="en-US" sz="1600" dirty="0"/>
              <a:t>	</a:t>
            </a:r>
            <a:r>
              <a:rPr lang="en-US" sz="1600" dirty="0" smtClean="0"/>
              <a:t>“headquarter”: “Belgium”,</a:t>
            </a:r>
          </a:p>
          <a:p>
            <a:r>
              <a:rPr lang="en-US" sz="1600" dirty="0"/>
              <a:t>	</a:t>
            </a:r>
            <a:r>
              <a:rPr lang="en-US" sz="1600" dirty="0" smtClean="0"/>
              <a:t>“exports”:[{“city”; “Moscow”},{“city: ”Athens”}]</a:t>
            </a:r>
          </a:p>
          <a:p>
            <a:r>
              <a:rPr lang="en-US" sz="1600" dirty="0" smtClean="0"/>
              <a:t>}</a:t>
            </a:r>
            <a:r>
              <a:rPr lang="en-US" sz="1600" b="1" dirty="0" smtClean="0">
                <a:solidFill>
                  <a:srgbClr val="FFC000"/>
                </a:solidFill>
              </a:rPr>
              <a:t>;</a:t>
            </a:r>
            <a:r>
              <a:rPr lang="en-US" sz="1600" dirty="0" smtClean="0"/>
              <a:t> </a:t>
            </a:r>
            <a:endParaRPr lang="en-US" sz="1600" dirty="0" smtClean="0"/>
          </a:p>
          <a:p>
            <a:endParaRPr lang="en-US" dirty="0"/>
          </a:p>
          <a:p>
            <a:endParaRPr lang="en-US" dirty="0" smtClean="0"/>
          </a:p>
          <a:p>
            <a:endParaRPr lang="en-US" dirty="0"/>
          </a:p>
          <a:p>
            <a:endParaRPr lang="en-US" dirty="0" smtClean="0"/>
          </a:p>
          <a:p>
            <a:endParaRPr lang="en-US" dirty="0"/>
          </a:p>
          <a:p>
            <a:pPr>
              <a:lnSpc>
                <a:spcPct val="150000"/>
              </a:lnSpc>
            </a:pPr>
            <a:endParaRPr lang="en-US" dirty="0" smtClean="0"/>
          </a:p>
          <a:p>
            <a:pPr algn="ctr"/>
            <a:endParaRPr lang="en-US" dirty="0"/>
          </a:p>
          <a:p>
            <a:pPr algn="ctr"/>
            <a:r>
              <a:rPr lang="en-US" sz="2000" dirty="0" smtClean="0">
                <a:latin typeface="Segoe UI" panose="020B0502040204020203" pitchFamily="34" charset="0"/>
                <a:cs typeface="Segoe UI" panose="020B0502040204020203" pitchFamily="34" charset="0"/>
              </a:rPr>
              <a:t>JSON document as tree</a:t>
            </a:r>
          </a:p>
        </p:txBody>
      </p:sp>
      <p:grpSp>
        <p:nvGrpSpPr>
          <p:cNvPr id="5" name="Group 4"/>
          <p:cNvGrpSpPr/>
          <p:nvPr/>
        </p:nvGrpSpPr>
        <p:grpSpPr>
          <a:xfrm>
            <a:off x="1237860" y="3734154"/>
            <a:ext cx="5147668" cy="1869349"/>
            <a:chOff x="897026" y="2520059"/>
            <a:chExt cx="5147668" cy="1869349"/>
          </a:xfrm>
          <a:solidFill>
            <a:schemeClr val="bg1"/>
          </a:solidFill>
        </p:grpSpPr>
        <p:sp>
          <p:nvSpPr>
            <p:cNvPr id="6" name="Rectangle 5"/>
            <p:cNvSpPr/>
            <p:nvPr/>
          </p:nvSpPr>
          <p:spPr bwMode="auto">
            <a:xfrm>
              <a:off x="897026" y="2995882"/>
              <a:ext cx="2420205"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L</a:t>
              </a:r>
              <a:r>
                <a:rPr lang="en-US" sz="1200" dirty="0" smtClean="0">
                  <a:solidFill>
                    <a:schemeClr val="tx1"/>
                  </a:solidFill>
                  <a:ea typeface="Segoe UI" pitchFamily="34" charset="0"/>
                  <a:cs typeface="Segoe UI" pitchFamily="34" charset="0"/>
                </a:rPr>
                <a:t>ocations</a:t>
              </a:r>
            </a:p>
          </p:txBody>
        </p:sp>
        <p:sp>
          <p:nvSpPr>
            <p:cNvPr id="7" name="Rectangle 6"/>
            <p:cNvSpPr/>
            <p:nvPr/>
          </p:nvSpPr>
          <p:spPr bwMode="auto">
            <a:xfrm>
              <a:off x="3409341" y="2995882"/>
              <a:ext cx="995770"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a:t>
              </a:r>
              <a:r>
                <a:rPr lang="en-US" sz="1200" dirty="0" smtClean="0">
                  <a:solidFill>
                    <a:schemeClr val="tx1"/>
                  </a:solidFill>
                  <a:ea typeface="Segoe UI" pitchFamily="34" charset="0"/>
                  <a:cs typeface="Segoe UI" pitchFamily="34" charset="0"/>
                </a:rPr>
                <a:t>eadquarter</a:t>
              </a:r>
            </a:p>
          </p:txBody>
        </p:sp>
        <p:sp>
          <p:nvSpPr>
            <p:cNvPr id="8" name="Rectangle 7"/>
            <p:cNvSpPr/>
            <p:nvPr/>
          </p:nvSpPr>
          <p:spPr bwMode="auto">
            <a:xfrm>
              <a:off x="3409341" y="3381094"/>
              <a:ext cx="990446"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Belgium</a:t>
              </a:r>
            </a:p>
          </p:txBody>
        </p:sp>
        <p:grpSp>
          <p:nvGrpSpPr>
            <p:cNvPr id="9" name="Group 8"/>
            <p:cNvGrpSpPr/>
            <p:nvPr/>
          </p:nvGrpSpPr>
          <p:grpSpPr>
            <a:xfrm>
              <a:off x="897027" y="3772798"/>
              <a:ext cx="2418196" cy="224906"/>
              <a:chOff x="1006172" y="3761368"/>
              <a:chExt cx="2225020" cy="224906"/>
            </a:xfrm>
            <a:grpFill/>
          </p:grpSpPr>
          <p:sp>
            <p:nvSpPr>
              <p:cNvPr id="47" name="Rectangle 46"/>
              <p:cNvSpPr/>
              <p:nvPr/>
            </p:nvSpPr>
            <p:spPr bwMode="auto">
              <a:xfrm>
                <a:off x="1006172" y="3761368"/>
                <a:ext cx="616986"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a:t>
                </a:r>
                <a:r>
                  <a:rPr lang="en-US" sz="1200" dirty="0" smtClean="0">
                    <a:solidFill>
                      <a:schemeClr val="tx1"/>
                    </a:solidFill>
                    <a:ea typeface="Segoe UI" pitchFamily="34" charset="0"/>
                    <a:cs typeface="Segoe UI" pitchFamily="34" charset="0"/>
                  </a:rPr>
                  <a:t>ountry</a:t>
                </a:r>
              </a:p>
            </p:txBody>
          </p:sp>
          <p:sp>
            <p:nvSpPr>
              <p:cNvPr id="48" name="Rectangle 47"/>
              <p:cNvSpPr/>
              <p:nvPr/>
            </p:nvSpPr>
            <p:spPr bwMode="auto">
              <a:xfrm>
                <a:off x="1701710" y="3761368"/>
                <a:ext cx="380227"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49" name="Rectangle 48"/>
              <p:cNvSpPr/>
              <p:nvPr/>
            </p:nvSpPr>
            <p:spPr bwMode="auto">
              <a:xfrm>
                <a:off x="2157958" y="3761368"/>
                <a:ext cx="616986"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a:t>
                </a:r>
                <a:r>
                  <a:rPr lang="en-US" sz="1200" dirty="0" smtClean="0">
                    <a:solidFill>
                      <a:schemeClr val="tx1"/>
                    </a:solidFill>
                    <a:ea typeface="Segoe UI" pitchFamily="34" charset="0"/>
                    <a:cs typeface="Segoe UI" pitchFamily="34" charset="0"/>
                  </a:rPr>
                  <a:t>ountry</a:t>
                </a:r>
              </a:p>
            </p:txBody>
          </p:sp>
          <p:sp>
            <p:nvSpPr>
              <p:cNvPr id="50" name="Rectangle 49"/>
              <p:cNvSpPr/>
              <p:nvPr/>
            </p:nvSpPr>
            <p:spPr bwMode="auto">
              <a:xfrm>
                <a:off x="2850965" y="3761368"/>
                <a:ext cx="380227"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grpSp>
        <p:grpSp>
          <p:nvGrpSpPr>
            <p:cNvPr id="10" name="Group 9"/>
            <p:cNvGrpSpPr/>
            <p:nvPr/>
          </p:nvGrpSpPr>
          <p:grpSpPr>
            <a:xfrm>
              <a:off x="903163" y="4164502"/>
              <a:ext cx="2412108" cy="224906"/>
              <a:chOff x="903163" y="4153072"/>
              <a:chExt cx="2431038" cy="224906"/>
            </a:xfrm>
            <a:grpFill/>
          </p:grpSpPr>
          <p:sp>
            <p:nvSpPr>
              <p:cNvPr id="43" name="Rectangle 42"/>
              <p:cNvSpPr/>
              <p:nvPr/>
            </p:nvSpPr>
            <p:spPr bwMode="auto">
              <a:xfrm>
                <a:off x="903163" y="4153072"/>
                <a:ext cx="722033"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Germany</a:t>
                </a:r>
              </a:p>
            </p:txBody>
          </p:sp>
          <p:sp>
            <p:nvSpPr>
              <p:cNvPr id="44" name="Rectangle 43"/>
              <p:cNvSpPr/>
              <p:nvPr/>
            </p:nvSpPr>
            <p:spPr bwMode="auto">
              <a:xfrm>
                <a:off x="1703352" y="4153072"/>
                <a:ext cx="497984"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Berlin</a:t>
                </a:r>
              </a:p>
            </p:txBody>
          </p:sp>
          <p:sp>
            <p:nvSpPr>
              <p:cNvPr id="45" name="Rectangle 44"/>
              <p:cNvSpPr/>
              <p:nvPr/>
            </p:nvSpPr>
            <p:spPr bwMode="auto">
              <a:xfrm>
                <a:off x="2279492" y="4153072"/>
                <a:ext cx="555134"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France</a:t>
                </a:r>
              </a:p>
            </p:txBody>
          </p:sp>
          <p:sp>
            <p:nvSpPr>
              <p:cNvPr id="46" name="Rectangle 45"/>
              <p:cNvSpPr/>
              <p:nvPr/>
            </p:nvSpPr>
            <p:spPr bwMode="auto">
              <a:xfrm>
                <a:off x="2912782" y="4153072"/>
                <a:ext cx="421419"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Paris</a:t>
                </a:r>
              </a:p>
            </p:txBody>
          </p:sp>
        </p:grpSp>
        <p:grpSp>
          <p:nvGrpSpPr>
            <p:cNvPr id="11" name="Group 10"/>
            <p:cNvGrpSpPr/>
            <p:nvPr/>
          </p:nvGrpSpPr>
          <p:grpSpPr>
            <a:xfrm>
              <a:off x="4492951" y="2995882"/>
              <a:ext cx="1551743" cy="1393526"/>
              <a:chOff x="4492952" y="2995882"/>
              <a:chExt cx="1280160" cy="1393526"/>
            </a:xfrm>
            <a:grpFill/>
          </p:grpSpPr>
          <p:sp>
            <p:nvSpPr>
              <p:cNvPr id="36" name="Rectangle 35"/>
              <p:cNvSpPr/>
              <p:nvPr/>
            </p:nvSpPr>
            <p:spPr bwMode="auto">
              <a:xfrm>
                <a:off x="4492952" y="2995882"/>
                <a:ext cx="1280160"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a:t>
                </a:r>
                <a:r>
                  <a:rPr lang="en-US" sz="1200" dirty="0" smtClean="0">
                    <a:solidFill>
                      <a:schemeClr val="tx1"/>
                    </a:solidFill>
                    <a:ea typeface="Segoe UI" pitchFamily="34" charset="0"/>
                    <a:cs typeface="Segoe UI" pitchFamily="34" charset="0"/>
                  </a:rPr>
                  <a:t>xports</a:t>
                </a:r>
              </a:p>
            </p:txBody>
          </p:sp>
          <p:sp>
            <p:nvSpPr>
              <p:cNvPr id="37" name="Rectangle 36"/>
              <p:cNvSpPr/>
              <p:nvPr/>
            </p:nvSpPr>
            <p:spPr bwMode="auto">
              <a:xfrm>
                <a:off x="5172017" y="3772798"/>
                <a:ext cx="601095"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38" name="Rectangle 37"/>
              <p:cNvSpPr/>
              <p:nvPr/>
            </p:nvSpPr>
            <p:spPr bwMode="auto">
              <a:xfrm>
                <a:off x="4492952" y="3772798"/>
                <a:ext cx="608406"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39" name="Rectangle 38"/>
              <p:cNvSpPr/>
              <p:nvPr/>
            </p:nvSpPr>
            <p:spPr bwMode="auto">
              <a:xfrm>
                <a:off x="4492952" y="4164502"/>
                <a:ext cx="614582"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Moscow</a:t>
                </a:r>
              </a:p>
            </p:txBody>
          </p:sp>
          <p:sp>
            <p:nvSpPr>
              <p:cNvPr id="40" name="Rectangle 39"/>
              <p:cNvSpPr/>
              <p:nvPr/>
            </p:nvSpPr>
            <p:spPr bwMode="auto">
              <a:xfrm>
                <a:off x="5169608" y="4164502"/>
                <a:ext cx="603503"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Athens</a:t>
                </a:r>
              </a:p>
            </p:txBody>
          </p:sp>
          <p:sp>
            <p:nvSpPr>
              <p:cNvPr id="41" name="Rectangle 40"/>
              <p:cNvSpPr/>
              <p:nvPr/>
            </p:nvSpPr>
            <p:spPr bwMode="auto">
              <a:xfrm>
                <a:off x="4493904" y="3381094"/>
                <a:ext cx="613630"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42" name="Rectangle 41"/>
              <p:cNvSpPr/>
              <p:nvPr/>
            </p:nvSpPr>
            <p:spPr bwMode="auto">
              <a:xfrm>
                <a:off x="5169608" y="3381094"/>
                <a:ext cx="603504"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grpSp>
        <p:cxnSp>
          <p:nvCxnSpPr>
            <p:cNvPr id="12" name="Elbow Connector 11"/>
            <p:cNvCxnSpPr>
              <a:endCxn id="6" idx="0"/>
            </p:cNvCxnSpPr>
            <p:nvPr/>
          </p:nvCxnSpPr>
          <p:spPr>
            <a:xfrm rot="10800000" flipV="1">
              <a:off x="2107129" y="2857418"/>
              <a:ext cx="1800094" cy="138463"/>
            </a:xfrm>
            <a:prstGeom prst="bentConnector2">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endCxn id="36" idx="0"/>
            </p:cNvCxnSpPr>
            <p:nvPr/>
          </p:nvCxnSpPr>
          <p:spPr>
            <a:xfrm>
              <a:off x="3907223" y="2857419"/>
              <a:ext cx="1361600" cy="138463"/>
            </a:xfrm>
            <a:prstGeom prst="bentConnector2">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2"/>
            </p:cNvCxnSpPr>
            <p:nvPr/>
          </p:nvCxnSpPr>
          <p:spPr>
            <a:xfrm>
              <a:off x="3907225" y="2744965"/>
              <a:ext cx="639" cy="246760"/>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907225"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862203"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674016"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862203"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674016"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862203" y="4000628"/>
              <a:ext cx="1" cy="163764"/>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674016" y="4000628"/>
              <a:ext cx="1" cy="163764"/>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473630"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731911"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874894"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503377"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264179" y="4000628"/>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952344" y="4000628"/>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557059" y="4000628"/>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123491" y="4000628"/>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auto">
            <a:xfrm>
              <a:off x="3753381" y="2520059"/>
              <a:ext cx="307688" cy="224906"/>
            </a:xfrm>
            <a:prstGeom prst="rect">
              <a:avLst/>
            </a:prstGeom>
            <a:solidFill>
              <a:schemeClr val="bg2">
                <a:lumMod val="75000"/>
              </a:schemeClr>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solidFill>
                  <a:schemeClr val="tx1"/>
                </a:solidFill>
                <a:ea typeface="Segoe UI" pitchFamily="34" charset="0"/>
                <a:cs typeface="Segoe UI" pitchFamily="34" charset="0"/>
              </a:endParaRPr>
            </a:p>
          </p:txBody>
        </p:sp>
        <p:grpSp>
          <p:nvGrpSpPr>
            <p:cNvPr id="31" name="Group 30"/>
            <p:cNvGrpSpPr/>
            <p:nvPr/>
          </p:nvGrpSpPr>
          <p:grpSpPr>
            <a:xfrm>
              <a:off x="897026" y="3381094"/>
              <a:ext cx="2418197" cy="224906"/>
              <a:chOff x="897027" y="3369664"/>
              <a:chExt cx="2129880" cy="224906"/>
            </a:xfrm>
            <a:grpFill/>
          </p:grpSpPr>
          <p:sp>
            <p:nvSpPr>
              <p:cNvPr id="34" name="Rectangle 33"/>
              <p:cNvSpPr/>
              <p:nvPr/>
            </p:nvSpPr>
            <p:spPr bwMode="auto">
              <a:xfrm>
                <a:off x="897027" y="3369664"/>
                <a:ext cx="1026412"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35" name="Rectangle 34"/>
              <p:cNvSpPr/>
              <p:nvPr/>
            </p:nvSpPr>
            <p:spPr bwMode="auto">
              <a:xfrm>
                <a:off x="2002779" y="3369664"/>
                <a:ext cx="1024128"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grpSp>
        <p:cxnSp>
          <p:nvCxnSpPr>
            <p:cNvPr id="32" name="Straight Arrow Connector 31"/>
            <p:cNvCxnSpPr/>
            <p:nvPr/>
          </p:nvCxnSpPr>
          <p:spPr>
            <a:xfrm flipH="1">
              <a:off x="3120251"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254707"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233786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hiérarchie</a:t>
            </a:r>
            <a:endParaRPr lang="fr-FR" dirty="0"/>
          </a:p>
        </p:txBody>
      </p:sp>
      <p:pic>
        <p:nvPicPr>
          <p:cNvPr id="361" name="Picture 360"/>
          <p:cNvPicPr>
            <a:picLocks noChangeAspect="1"/>
          </p:cNvPicPr>
          <p:nvPr/>
        </p:nvPicPr>
        <p:blipFill>
          <a:blip r:embed="rId3"/>
          <a:stretch>
            <a:fillRect/>
          </a:stretch>
        </p:blipFill>
        <p:spPr>
          <a:xfrm>
            <a:off x="958281" y="1350116"/>
            <a:ext cx="10270673" cy="4872883"/>
          </a:xfrm>
          <a:prstGeom prst="rect">
            <a:avLst/>
          </a:prstGeom>
        </p:spPr>
      </p:pic>
    </p:spTree>
    <p:extLst>
      <p:ext uri="{BB962C8B-B14F-4D97-AF65-F5344CB8AC3E}">
        <p14:creationId xmlns:p14="http://schemas.microsoft.com/office/powerpoint/2010/main" val="6447519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Requêter un modèle sans schéma</a:t>
            </a:r>
            <a:endParaRPr lang="fr-FR" dirty="0"/>
          </a:p>
        </p:txBody>
      </p:sp>
      <p:sp>
        <p:nvSpPr>
          <p:cNvPr id="3" name="Rectangle 2"/>
          <p:cNvSpPr/>
          <p:nvPr/>
        </p:nvSpPr>
        <p:spPr bwMode="auto">
          <a:xfrm>
            <a:off x="8638136" y="3259856"/>
            <a:ext cx="705817" cy="46554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305003" y="1278336"/>
            <a:ext cx="3735103" cy="4631528"/>
          </a:xfrm>
          <a:prstGeom prst="rect">
            <a:avLst/>
          </a:prstGeom>
          <a:solidFill>
            <a:srgbClr val="117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r>
              <a:rPr lang="fr-FR" sz="3137" dirty="0" smtClean="0">
                <a:gradFill>
                  <a:gsLst>
                    <a:gs pos="0">
                      <a:srgbClr val="FFFFFF"/>
                    </a:gs>
                    <a:gs pos="100000">
                      <a:srgbClr val="FFFFFF"/>
                    </a:gs>
                  </a:gsLst>
                  <a:lin ang="5400000" scaled="0"/>
                </a:gradFill>
                <a:latin typeface="Segoe UI Light"/>
                <a:ea typeface="Segoe UI" pitchFamily="34" charset="0"/>
                <a:cs typeface="Segoe UI" pitchFamily="34" charset="0"/>
              </a:rPr>
              <a:t>Des documents vus comme des arbres</a:t>
            </a:r>
            <a:endParaRPr lang="fr-FR" sz="3137"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 name="Rectangle 4"/>
          <p:cNvSpPr/>
          <p:nvPr/>
        </p:nvSpPr>
        <p:spPr bwMode="auto">
          <a:xfrm>
            <a:off x="4226862" y="1278336"/>
            <a:ext cx="3735103" cy="4631528"/>
          </a:xfrm>
          <a:prstGeom prst="rect">
            <a:avLst/>
          </a:prstGeom>
          <a:solidFill>
            <a:srgbClr val="117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r>
              <a:rPr lang="fr-FR" sz="3137" dirty="0" smtClean="0">
                <a:gradFill>
                  <a:gsLst>
                    <a:gs pos="0">
                      <a:srgbClr val="FFFFFF"/>
                    </a:gs>
                    <a:gs pos="100000">
                      <a:srgbClr val="FFFFFF"/>
                    </a:gs>
                  </a:gsLst>
                  <a:lin ang="5400000" scaled="0"/>
                </a:gradFill>
                <a:latin typeface="Segoe UI Light"/>
                <a:ea typeface="Segoe UI" pitchFamily="34" charset="0"/>
                <a:cs typeface="Segoe UI" pitchFamily="34" charset="0"/>
              </a:rPr>
              <a:t>Index automatique cohérent</a:t>
            </a:r>
            <a:endParaRPr lang="fr-FR" sz="3137"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 name="Rectangle 5"/>
          <p:cNvSpPr/>
          <p:nvPr/>
        </p:nvSpPr>
        <p:spPr bwMode="auto">
          <a:xfrm>
            <a:off x="8148720" y="1278336"/>
            <a:ext cx="3735103" cy="4631528"/>
          </a:xfrm>
          <a:prstGeom prst="rect">
            <a:avLst/>
          </a:prstGeom>
          <a:solidFill>
            <a:srgbClr val="117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r>
              <a:rPr lang="fr-FR" sz="3137" dirty="0" smtClean="0">
                <a:gradFill>
                  <a:gsLst>
                    <a:gs pos="0">
                      <a:srgbClr val="FFFFFF"/>
                    </a:gs>
                    <a:gs pos="100000">
                      <a:srgbClr val="FFFFFF"/>
                    </a:gs>
                  </a:gsLst>
                  <a:lin ang="5400000" scaled="0"/>
                </a:gradFill>
                <a:latin typeface="Segoe UI Light"/>
                <a:ea typeface="Segoe UI" pitchFamily="34" charset="0"/>
                <a:cs typeface="Segoe UI" pitchFamily="34" charset="0"/>
              </a:rPr>
              <a:t>Langage SQL relationnel et hiérarchique</a:t>
            </a:r>
            <a:endParaRPr lang="fr-FR" sz="3137"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pic>
        <p:nvPicPr>
          <p:cNvPr id="7" name="Picture 6" descr="\\MAGNUM\Projects\Microsoft\Cloud Power FY12\Design\ICONS_PNG\Gears.png"/>
          <p:cNvPicPr>
            <a:picLocks noChangeAspect="1" noChangeArrowheads="1"/>
          </p:cNvPicPr>
          <p:nvPr/>
        </p:nvPicPr>
        <p:blipFill>
          <a:blip r:embed="rId3" cstate="print">
            <a:lum bright="100000"/>
          </a:blip>
          <a:srcRect/>
          <a:stretch>
            <a:fillRect/>
          </a:stretch>
        </p:blipFill>
        <p:spPr bwMode="auto">
          <a:xfrm>
            <a:off x="4936531" y="2996002"/>
            <a:ext cx="2241062" cy="2241062"/>
          </a:xfrm>
          <a:prstGeom prst="rect">
            <a:avLst/>
          </a:prstGeom>
          <a:noFill/>
        </p:spPr>
      </p:pic>
      <p:sp>
        <p:nvSpPr>
          <p:cNvPr id="8" name="Oval 7"/>
          <p:cNvSpPr/>
          <p:nvPr/>
        </p:nvSpPr>
        <p:spPr bwMode="auto">
          <a:xfrm>
            <a:off x="1260494" y="2660853"/>
            <a:ext cx="298808" cy="26260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260531" y="3128555"/>
            <a:ext cx="298808" cy="26260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647316" y="3128555"/>
            <a:ext cx="298808" cy="26260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873746" y="3128555"/>
            <a:ext cx="298808" cy="26260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 name="Straight Connector 11"/>
          <p:cNvCxnSpPr/>
          <p:nvPr/>
        </p:nvCxnSpPr>
        <p:spPr>
          <a:xfrm>
            <a:off x="1409898" y="2923455"/>
            <a:ext cx="608585" cy="20509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4"/>
          </p:cNvCxnSpPr>
          <p:nvPr/>
        </p:nvCxnSpPr>
        <p:spPr>
          <a:xfrm>
            <a:off x="1409898" y="2923455"/>
            <a:ext cx="0" cy="20509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0" idx="0"/>
          </p:cNvCxnSpPr>
          <p:nvPr/>
        </p:nvCxnSpPr>
        <p:spPr>
          <a:xfrm flipH="1">
            <a:off x="796720" y="2923455"/>
            <a:ext cx="613178" cy="20509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Oval 14"/>
          <p:cNvSpPr/>
          <p:nvPr/>
        </p:nvSpPr>
        <p:spPr bwMode="auto">
          <a:xfrm>
            <a:off x="647316" y="3594100"/>
            <a:ext cx="298808" cy="26260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p:cNvCxnSpPr>
            <a:stCxn id="10" idx="4"/>
            <a:endCxn id="15" idx="0"/>
          </p:cNvCxnSpPr>
          <p:nvPr/>
        </p:nvCxnSpPr>
        <p:spPr>
          <a:xfrm>
            <a:off x="796720" y="3391157"/>
            <a:ext cx="0" cy="2029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6720" y="3391157"/>
            <a:ext cx="371800" cy="2029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1019115" y="3594100"/>
            <a:ext cx="298808" cy="26260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3084541" y="2660853"/>
            <a:ext cx="298808" cy="262602"/>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p:cNvSpPr/>
          <p:nvPr/>
        </p:nvSpPr>
        <p:spPr bwMode="auto">
          <a:xfrm>
            <a:off x="2838720" y="3144784"/>
            <a:ext cx="298808" cy="262602"/>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3334743" y="3112681"/>
            <a:ext cx="298808" cy="262602"/>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2" name="Straight Connector 21"/>
          <p:cNvCxnSpPr/>
          <p:nvPr/>
        </p:nvCxnSpPr>
        <p:spPr>
          <a:xfrm>
            <a:off x="3233946" y="2923455"/>
            <a:ext cx="245822" cy="18922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4"/>
            <a:endCxn id="20" idx="0"/>
          </p:cNvCxnSpPr>
          <p:nvPr/>
        </p:nvCxnSpPr>
        <p:spPr>
          <a:xfrm flipH="1">
            <a:off x="2988124" y="2923456"/>
            <a:ext cx="245822" cy="2213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Oval 23"/>
          <p:cNvSpPr/>
          <p:nvPr/>
        </p:nvSpPr>
        <p:spPr bwMode="auto">
          <a:xfrm>
            <a:off x="2471363" y="3594100"/>
            <a:ext cx="298808" cy="262602"/>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p:cNvCxnSpPr>
            <a:stCxn id="20" idx="4"/>
            <a:endCxn id="24" idx="0"/>
          </p:cNvCxnSpPr>
          <p:nvPr/>
        </p:nvCxnSpPr>
        <p:spPr>
          <a:xfrm flipH="1">
            <a:off x="2620767" y="3407386"/>
            <a:ext cx="367357" cy="18671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1" idx="4"/>
            <a:endCxn id="28" idx="0"/>
          </p:cNvCxnSpPr>
          <p:nvPr/>
        </p:nvCxnSpPr>
        <p:spPr>
          <a:xfrm>
            <a:off x="3484147" y="3375284"/>
            <a:ext cx="0" cy="2188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Oval 26"/>
          <p:cNvSpPr/>
          <p:nvPr/>
        </p:nvSpPr>
        <p:spPr bwMode="auto">
          <a:xfrm>
            <a:off x="2843163" y="3594100"/>
            <a:ext cx="298808" cy="262602"/>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p:cNvSpPr/>
          <p:nvPr/>
        </p:nvSpPr>
        <p:spPr bwMode="auto">
          <a:xfrm>
            <a:off x="3334743" y="3594100"/>
            <a:ext cx="298808" cy="262602"/>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9" name="Straight Connector 28"/>
          <p:cNvCxnSpPr>
            <a:endCxn id="27" idx="0"/>
          </p:cNvCxnSpPr>
          <p:nvPr/>
        </p:nvCxnSpPr>
        <p:spPr>
          <a:xfrm>
            <a:off x="2988124" y="3407386"/>
            <a:ext cx="4443" cy="18671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 name="Oval 29"/>
          <p:cNvSpPr/>
          <p:nvPr/>
        </p:nvSpPr>
        <p:spPr bwMode="auto">
          <a:xfrm>
            <a:off x="1994758" y="4470702"/>
            <a:ext cx="298808" cy="26260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Oval 30"/>
          <p:cNvSpPr/>
          <p:nvPr/>
        </p:nvSpPr>
        <p:spPr bwMode="auto">
          <a:xfrm>
            <a:off x="1994794" y="4938403"/>
            <a:ext cx="298808" cy="26260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a:off x="1381579" y="4938403"/>
            <a:ext cx="298808" cy="26260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p:cNvSpPr/>
          <p:nvPr/>
        </p:nvSpPr>
        <p:spPr bwMode="auto">
          <a:xfrm>
            <a:off x="2608010" y="4938403"/>
            <a:ext cx="298808" cy="26260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Connector 33"/>
          <p:cNvCxnSpPr/>
          <p:nvPr/>
        </p:nvCxnSpPr>
        <p:spPr>
          <a:xfrm>
            <a:off x="2144162" y="4733304"/>
            <a:ext cx="608585" cy="20509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4"/>
          </p:cNvCxnSpPr>
          <p:nvPr/>
        </p:nvCxnSpPr>
        <p:spPr>
          <a:xfrm>
            <a:off x="2144162" y="4733304"/>
            <a:ext cx="0" cy="20509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32" idx="0"/>
          </p:cNvCxnSpPr>
          <p:nvPr/>
        </p:nvCxnSpPr>
        <p:spPr>
          <a:xfrm flipH="1">
            <a:off x="1530984" y="4733304"/>
            <a:ext cx="613178" cy="20509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1381579" y="5403949"/>
            <a:ext cx="298808" cy="26260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8" name="Straight Connector 37"/>
          <p:cNvCxnSpPr>
            <a:stCxn id="32" idx="4"/>
            <a:endCxn id="37" idx="0"/>
          </p:cNvCxnSpPr>
          <p:nvPr/>
        </p:nvCxnSpPr>
        <p:spPr>
          <a:xfrm>
            <a:off x="1530983" y="5201006"/>
            <a:ext cx="0" cy="2029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30984" y="5201006"/>
            <a:ext cx="371800" cy="2029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Oval 39"/>
          <p:cNvSpPr/>
          <p:nvPr/>
        </p:nvSpPr>
        <p:spPr bwMode="auto">
          <a:xfrm>
            <a:off x="1753379" y="5403949"/>
            <a:ext cx="298808" cy="26260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977322" y="5403949"/>
            <a:ext cx="298808" cy="262602"/>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3189991" y="4943978"/>
            <a:ext cx="298808" cy="262602"/>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p:cNvCxnSpPr>
            <a:stCxn id="30" idx="4"/>
            <a:endCxn id="42" idx="0"/>
          </p:cNvCxnSpPr>
          <p:nvPr/>
        </p:nvCxnSpPr>
        <p:spPr>
          <a:xfrm>
            <a:off x="2144162" y="4733304"/>
            <a:ext cx="1195233" cy="21067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1" idx="0"/>
          </p:cNvCxnSpPr>
          <p:nvPr/>
        </p:nvCxnSpPr>
        <p:spPr>
          <a:xfrm flipH="1">
            <a:off x="1126725" y="5201006"/>
            <a:ext cx="404258" cy="2029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Oval 44"/>
          <p:cNvSpPr/>
          <p:nvPr/>
        </p:nvSpPr>
        <p:spPr bwMode="auto">
          <a:xfrm>
            <a:off x="3189991" y="5403949"/>
            <a:ext cx="298808" cy="262602"/>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6" name="Straight Connector 45"/>
          <p:cNvCxnSpPr>
            <a:stCxn id="42" idx="4"/>
            <a:endCxn id="45" idx="0"/>
          </p:cNvCxnSpPr>
          <p:nvPr/>
        </p:nvCxnSpPr>
        <p:spPr>
          <a:xfrm>
            <a:off x="3339395" y="5206580"/>
            <a:ext cx="0" cy="19736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Isosceles Triangle 46"/>
          <p:cNvSpPr/>
          <p:nvPr/>
        </p:nvSpPr>
        <p:spPr bwMode="auto">
          <a:xfrm rot="10800000">
            <a:off x="1665161" y="4059646"/>
            <a:ext cx="940378" cy="205956"/>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TextBox 77"/>
          <p:cNvSpPr txBox="1"/>
          <p:nvPr/>
        </p:nvSpPr>
        <p:spPr>
          <a:xfrm>
            <a:off x="8477097" y="3018068"/>
            <a:ext cx="3406726" cy="1375872"/>
          </a:xfrm>
          <a:prstGeom prst="rect">
            <a:avLst/>
          </a:prstGeom>
          <a:noFill/>
        </p:spPr>
        <p:txBody>
          <a:bodyPr wrap="square" lIns="179285" tIns="143428" rIns="179285" bIns="143428"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568" b="1"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rPr>
              <a:t>SELECT</a:t>
            </a:r>
            <a:r>
              <a:rPr lang="en-US" sz="1568"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rPr>
              <a:t> location.city, LocalTax(location.revenue) AS Tax </a:t>
            </a:r>
            <a:r>
              <a:rPr lang="en-US" sz="1568" b="1"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rPr>
              <a:t>FROM </a:t>
            </a:r>
            <a:r>
              <a:rPr lang="en-US" sz="1568"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rPr>
              <a:t>location IN company.locations </a:t>
            </a:r>
            <a:r>
              <a:rPr lang="en-US" sz="1568" b="1"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rPr>
              <a:t>WHERE</a:t>
            </a:r>
            <a:r>
              <a:rPr lang="en-US" sz="1568"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rPr>
              <a:t> location.revenue &gt; 100</a:t>
            </a:r>
          </a:p>
        </p:txBody>
      </p:sp>
      <p:sp>
        <p:nvSpPr>
          <p:cNvPr id="49" name="TextBox 78"/>
          <p:cNvSpPr txBox="1"/>
          <p:nvPr/>
        </p:nvSpPr>
        <p:spPr>
          <a:xfrm>
            <a:off x="9072106" y="4539011"/>
            <a:ext cx="1402399" cy="745264"/>
          </a:xfrm>
          <a:prstGeom prst="rect">
            <a:avLst/>
          </a:prstGeom>
          <a:noFill/>
        </p:spPr>
        <p:txBody>
          <a:bodyPr wrap="none" lIns="179285" tIns="143428" rIns="179285" bIns="143428"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372" dirty="0">
                <a:gradFill>
                  <a:gsLst>
                    <a:gs pos="2917">
                      <a:srgbClr val="FFFFFF"/>
                    </a:gs>
                    <a:gs pos="30000">
                      <a:srgbClr val="FFFFFF"/>
                    </a:gs>
                  </a:gsLst>
                  <a:lin ang="5400000" scaled="0"/>
                </a:gradFill>
                <a:latin typeface="SketchFlow Print" panose="02000000000000000000" pitchFamily="2" charset="0"/>
              </a:rPr>
              <a:t>JavaScript </a:t>
            </a:r>
          </a:p>
          <a:p>
            <a:pPr algn="ctr">
              <a:lnSpc>
                <a:spcPct val="90000"/>
              </a:lnSpc>
              <a:spcAft>
                <a:spcPts val="588"/>
              </a:spcAft>
            </a:pPr>
            <a:r>
              <a:rPr lang="en-US" sz="1372" dirty="0">
                <a:gradFill>
                  <a:gsLst>
                    <a:gs pos="2917">
                      <a:srgbClr val="FFFFFF"/>
                    </a:gs>
                    <a:gs pos="30000">
                      <a:srgbClr val="FFFFFF"/>
                    </a:gs>
                  </a:gsLst>
                  <a:lin ang="5400000" scaled="0"/>
                </a:gradFill>
                <a:latin typeface="SketchFlow Print" panose="02000000000000000000" pitchFamily="2" charset="0"/>
              </a:rPr>
              <a:t>extensibility</a:t>
            </a:r>
          </a:p>
        </p:txBody>
      </p:sp>
      <p:cxnSp>
        <p:nvCxnSpPr>
          <p:cNvPr id="50" name="Curved Connector 49"/>
          <p:cNvCxnSpPr>
            <a:stCxn id="51" idx="2"/>
            <a:endCxn id="3" idx="1"/>
          </p:cNvCxnSpPr>
          <p:nvPr/>
        </p:nvCxnSpPr>
        <p:spPr>
          <a:xfrm rot="10800000">
            <a:off x="8638136" y="3492630"/>
            <a:ext cx="247215" cy="1416635"/>
          </a:xfrm>
          <a:prstGeom prst="curvedConnector3">
            <a:avLst>
              <a:gd name="adj1" fmla="val 190652"/>
            </a:avLst>
          </a:prstGeom>
          <a:ln w="28575">
            <a:solidFill>
              <a:schemeClr val="tx1">
                <a:alpha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bwMode="auto">
          <a:xfrm>
            <a:off x="8885351" y="4414578"/>
            <a:ext cx="1714295" cy="989372"/>
          </a:xfrm>
          <a:prstGeom prst="ellipse">
            <a:avLst/>
          </a:prstGeom>
          <a:ln w="28575">
            <a:solidFill>
              <a:schemeClr val="tx1">
                <a:alpha val="75000"/>
              </a:schemeClr>
            </a:solidFill>
            <a:headEnd type="none"/>
            <a:tailEnd type="triangle"/>
          </a:ln>
        </p:spPr>
        <p:style>
          <a:lnRef idx="1">
            <a:schemeClr val="accent1"/>
          </a:lnRef>
          <a:fillRef idx="0">
            <a:schemeClr val="accent1"/>
          </a:fillRef>
          <a:effectRef idx="0">
            <a:schemeClr val="accent1"/>
          </a:effectRef>
          <a:fontRef idx="minor">
            <a:schemeClr val="tx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823091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fr-FR" dirty="0"/>
          </a:p>
        </p:txBody>
      </p:sp>
    </p:spTree>
    <p:extLst>
      <p:ext uri="{BB962C8B-B14F-4D97-AF65-F5344CB8AC3E}">
        <p14:creationId xmlns:p14="http://schemas.microsoft.com/office/powerpoint/2010/main" val="222244625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DocumentDB</a:t>
            </a:r>
            <a:r>
              <a:rPr lang="fr-FR" dirty="0" smtClean="0"/>
              <a:t> chez Microsoft</a:t>
            </a:r>
            <a:endParaRPr lang="fr-FR" dirty="0"/>
          </a:p>
        </p:txBody>
      </p:sp>
      <p:sp>
        <p:nvSpPr>
          <p:cNvPr id="3" name="Title 1"/>
          <p:cNvSpPr txBox="1">
            <a:spLocks/>
          </p:cNvSpPr>
          <p:nvPr/>
        </p:nvSpPr>
        <p:spPr>
          <a:xfrm>
            <a:off x="4395545" y="1780920"/>
            <a:ext cx="7024312" cy="89642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800" dirty="0">
                <a:solidFill>
                  <a:schemeClr val="accent1"/>
                </a:solidFill>
              </a:rPr>
              <a:t>over </a:t>
            </a:r>
            <a:r>
              <a:rPr sz="2800" b="1" dirty="0">
                <a:solidFill>
                  <a:schemeClr val="accent1"/>
                </a:solidFill>
              </a:rPr>
              <a:t>425 million </a:t>
            </a:r>
            <a:r>
              <a:rPr sz="2800" dirty="0">
                <a:solidFill>
                  <a:schemeClr val="accent1"/>
                </a:solidFill>
              </a:rPr>
              <a:t>unique users</a:t>
            </a:r>
          </a:p>
        </p:txBody>
      </p:sp>
      <p:sp>
        <p:nvSpPr>
          <p:cNvPr id="4" name="Title 1"/>
          <p:cNvSpPr txBox="1">
            <a:spLocks/>
          </p:cNvSpPr>
          <p:nvPr/>
        </p:nvSpPr>
        <p:spPr>
          <a:xfrm>
            <a:off x="4395546" y="2531214"/>
            <a:ext cx="7024312" cy="89642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800" dirty="0">
                <a:solidFill>
                  <a:schemeClr val="accent1"/>
                </a:solidFill>
              </a:rPr>
              <a:t>store </a:t>
            </a:r>
            <a:r>
              <a:rPr sz="2800" b="1" dirty="0">
                <a:solidFill>
                  <a:schemeClr val="accent1"/>
                </a:solidFill>
              </a:rPr>
              <a:t>20TB</a:t>
            </a:r>
            <a:r>
              <a:rPr sz="2800" dirty="0">
                <a:solidFill>
                  <a:schemeClr val="accent1"/>
                </a:solidFill>
              </a:rPr>
              <a:t> of JSON document data</a:t>
            </a:r>
          </a:p>
        </p:txBody>
      </p:sp>
      <p:sp>
        <p:nvSpPr>
          <p:cNvPr id="5" name="Title 1"/>
          <p:cNvSpPr txBox="1">
            <a:spLocks/>
          </p:cNvSpPr>
          <p:nvPr/>
        </p:nvSpPr>
        <p:spPr>
          <a:xfrm>
            <a:off x="4368874" y="4863902"/>
            <a:ext cx="7050983" cy="89642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800" dirty="0">
                <a:solidFill>
                  <a:schemeClr val="accent1"/>
                </a:solidFill>
              </a:rPr>
              <a:t>under </a:t>
            </a:r>
            <a:r>
              <a:rPr sz="2800" b="1" dirty="0">
                <a:solidFill>
                  <a:schemeClr val="accent1"/>
                </a:solidFill>
              </a:rPr>
              <a:t>15ms</a:t>
            </a:r>
            <a:r>
              <a:rPr sz="2800" dirty="0">
                <a:solidFill>
                  <a:schemeClr val="accent1"/>
                </a:solidFill>
              </a:rPr>
              <a:t> writes and single digit ms reads</a:t>
            </a:r>
          </a:p>
        </p:txBody>
      </p:sp>
      <p:sp>
        <p:nvSpPr>
          <p:cNvPr id="6" name="Title 1"/>
          <p:cNvSpPr txBox="1">
            <a:spLocks/>
          </p:cNvSpPr>
          <p:nvPr/>
        </p:nvSpPr>
        <p:spPr>
          <a:xfrm>
            <a:off x="4368874" y="4086339"/>
            <a:ext cx="7050983" cy="89642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800" dirty="0">
                <a:solidFill>
                  <a:schemeClr val="accent1"/>
                </a:solidFill>
              </a:rPr>
              <a:t>store for </a:t>
            </a:r>
            <a:r>
              <a:rPr sz="2800" b="1" dirty="0">
                <a:solidFill>
                  <a:schemeClr val="accent1"/>
                </a:solidFill>
              </a:rPr>
              <a:t>40+</a:t>
            </a:r>
            <a:r>
              <a:rPr sz="2800" dirty="0">
                <a:solidFill>
                  <a:schemeClr val="accent1"/>
                </a:solidFill>
              </a:rPr>
              <a:t> app / device combinations</a:t>
            </a:r>
          </a:p>
        </p:txBody>
      </p:sp>
      <p:sp>
        <p:nvSpPr>
          <p:cNvPr id="7" name="Title 1"/>
          <p:cNvSpPr txBox="1">
            <a:spLocks/>
          </p:cNvSpPr>
          <p:nvPr/>
        </p:nvSpPr>
        <p:spPr>
          <a:xfrm>
            <a:off x="4395545" y="3308777"/>
            <a:ext cx="7024311" cy="89642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800" dirty="0">
                <a:solidFill>
                  <a:schemeClr val="accent1"/>
                </a:solidFill>
              </a:rPr>
              <a:t>available </a:t>
            </a:r>
            <a:r>
              <a:rPr sz="2800" b="1" dirty="0">
                <a:solidFill>
                  <a:schemeClr val="accent1"/>
                </a:solidFill>
              </a:rPr>
              <a:t>globally</a:t>
            </a:r>
            <a:r>
              <a:rPr sz="2800" dirty="0">
                <a:solidFill>
                  <a:schemeClr val="accent1"/>
                </a:solidFill>
              </a:rPr>
              <a:t> to serve all markets</a:t>
            </a:r>
          </a:p>
        </p:txBody>
      </p:sp>
      <p:sp>
        <p:nvSpPr>
          <p:cNvPr id="8" name="TextBox 7"/>
          <p:cNvSpPr txBox="1"/>
          <p:nvPr/>
        </p:nvSpPr>
        <p:spPr>
          <a:xfrm>
            <a:off x="1677714" y="2527872"/>
            <a:ext cx="2185939" cy="561211"/>
          </a:xfrm>
          <a:prstGeom prst="rect">
            <a:avLst/>
          </a:prstGeom>
          <a:noFill/>
        </p:spPr>
        <p:txBody>
          <a:bodyPr wrap="square" lIns="179285" tIns="143428" rIns="179285" bIns="143428" rtlCol="0">
            <a:spAutoFit/>
          </a:bodyPr>
          <a:lstStyle/>
          <a:p>
            <a:pPr defTabSz="914367">
              <a:lnSpc>
                <a:spcPct val="90000"/>
              </a:lnSpc>
              <a:spcAft>
                <a:spcPts val="588"/>
              </a:spcAft>
            </a:pPr>
            <a:r>
              <a:rPr lang="en-US" sz="1961" dirty="0"/>
              <a:t>user data store</a:t>
            </a:r>
          </a:p>
        </p:txBody>
      </p:sp>
      <p:pic>
        <p:nvPicPr>
          <p:cNvPr id="9" name="Picture 4" descr="http://logok.org/wp-content/uploads/2014/07/MSN-logo-2014-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618" y="871350"/>
            <a:ext cx="3351035" cy="2513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85165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Camp.pptx" id="{5A8FB757-14A5-4E69-8B06-667A3EF3F20D}" vid="{A5FED221-3652-4D2F-AE98-5F0F6EF99F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FDE1AEFC2724EB5E89BA27808351C" ma:contentTypeVersion="3" ma:contentTypeDescription="Crée un document." ma:contentTypeScope="" ma:versionID="911e11aa3a7cf69374b71bd39d4c182f">
  <xsd:schema xmlns:xsd="http://www.w3.org/2001/XMLSchema" xmlns:xs="http://www.w3.org/2001/XMLSchema" xmlns:p="http://schemas.microsoft.com/office/2006/metadata/properties" xmlns:ns2="aa35d321-db2c-42ab-a621-b5e3f2de858c" targetNamespace="http://schemas.microsoft.com/office/2006/metadata/properties" ma:root="true" ma:fieldsID="84e7031b51a06c5a8c8ec1c8b23af2b0" ns2:_="">
    <xsd:import namespace="aa35d321-db2c-42ab-a621-b5e3f2de858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35d321-db2c-42ab-a621-b5e3f2de858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246E9B-CA28-4FCA-A262-BD972B85C29F}"/>
</file>

<file path=customXml/itemProps2.xml><?xml version="1.0" encoding="utf-8"?>
<ds:datastoreItem xmlns:ds="http://schemas.openxmlformats.org/officeDocument/2006/customXml" ds:itemID="{F990F116-B58F-4255-B05B-DA3808E0E5C6}"/>
</file>

<file path=customXml/itemProps3.xml><?xml version="1.0" encoding="utf-8"?>
<ds:datastoreItem xmlns:ds="http://schemas.openxmlformats.org/officeDocument/2006/customXml" ds:itemID="{758FDAC0-319D-4A54-8D8E-1D42CB1F8004}"/>
</file>

<file path=docProps/app.xml><?xml version="1.0" encoding="utf-8"?>
<Properties xmlns="http://schemas.openxmlformats.org/officeDocument/2006/extended-properties" xmlns:vt="http://schemas.openxmlformats.org/officeDocument/2006/docPropsVTypes">
  <Template>Azure Camp Template</Template>
  <TotalTime>769</TotalTime>
  <Words>1958</Words>
  <Application>Microsoft Office PowerPoint</Application>
  <PresentationFormat>Custom</PresentationFormat>
  <Paragraphs>173</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Consolas</vt:lpstr>
      <vt:lpstr>Segoe UI</vt:lpstr>
      <vt:lpstr>Segoe UI Light</vt:lpstr>
      <vt:lpstr>SketchFlow Print</vt:lpstr>
      <vt:lpstr>Wingdings</vt:lpstr>
      <vt:lpstr>Windows_Azure_DevCamp_16x9_Template</vt:lpstr>
      <vt:lpstr>Microsoft Azure Camp</vt:lpstr>
      <vt:lpstr>Azure DocumentDB</vt:lpstr>
      <vt:lpstr>PowerPoint Presentation</vt:lpstr>
      <vt:lpstr>SQL et no-SQL</vt:lpstr>
      <vt:lpstr>Document database</vt:lpstr>
      <vt:lpstr>La hiérarchie</vt:lpstr>
      <vt:lpstr>Requêter un modèle sans schéma</vt:lpstr>
      <vt:lpstr>PowerPoint Presentation</vt:lpstr>
      <vt:lpstr>DocumentDB chez Microsoft</vt:lpstr>
      <vt:lpstr>Ressources</vt:lpstr>
      <vt:lpstr>PowerPoint Presentation</vt:lpstr>
    </vt:vector>
  </TitlesOfParts>
  <Manager>&lt;Content Manager Name Here&gt;</Manager>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Camp</dc:title>
  <dc:subject>Windows Azure DevCamp</dc:subject>
  <dc:creator>Benjamin Talmard</dc:creator>
  <cp:keywords>&lt;Any Related Keywords&gt;</cp:keywords>
  <dc:description>Template: Shane O'Sullivan, Artitudes Design
Formatting:
Event Date:
Event Location:
Audience Type:</dc:description>
  <cp:lastModifiedBy>Benjamin Talmard</cp:lastModifiedBy>
  <cp:revision>20</cp:revision>
  <dcterms:created xsi:type="dcterms:W3CDTF">2015-07-05T18:19:39Z</dcterms:created>
  <dcterms:modified xsi:type="dcterms:W3CDTF">2015-07-06T07:09:14Z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0x010100038FDE1AEFC2724EB5E89BA27808351C</vt:lpwstr>
  </property>
  <property fmtid="{D5CDD505-2E9C-101B-9397-08002B2CF9AE}" pid="3" name="Product">
    <vt:lpwstr/>
  </property>
  <property fmtid="{D5CDD505-2E9C-101B-9397-08002B2CF9AE}" pid="4" name="Event1">
    <vt:lpwstr>245;#Windows Azure DevCamp|38d59bd9-3a19-4709-9504-ae728298cb6f</vt:lpwstr>
  </property>
  <property fmtid="{D5CDD505-2E9C-101B-9397-08002B2CF9AE}" pid="5" name="Audience">
    <vt:lpwstr>34;#Developers|389e14a2-def5-4335-8627-c0368c2934a2</vt:lpwstr>
  </property>
  <property fmtid="{D5CDD505-2E9C-101B-9397-08002B2CF9AE}" pid="6" name="IsMyDocuments">
    <vt:bool>true</vt:bool>
  </property>
  <property fmtid="{D5CDD505-2E9C-101B-9397-08002B2CF9AE}" pid="7" name="DocVizMetadataToken">
    <vt:lpwstr>600x302x1</vt:lpwstr>
  </property>
</Properties>
</file>