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4"/>
  </p:notesMasterIdLst>
  <p:handoutMasterIdLst>
    <p:handoutMasterId r:id="rId15"/>
  </p:handoutMasterIdLst>
  <p:sldIdLst>
    <p:sldId id="319" r:id="rId2"/>
    <p:sldId id="256" r:id="rId3"/>
    <p:sldId id="321" r:id="rId4"/>
    <p:sldId id="322" r:id="rId5"/>
    <p:sldId id="329" r:id="rId6"/>
    <p:sldId id="330" r:id="rId7"/>
    <p:sldId id="331" r:id="rId8"/>
    <p:sldId id="324" r:id="rId9"/>
    <p:sldId id="325" r:id="rId10"/>
    <p:sldId id="327" r:id="rId11"/>
    <p:sldId id="310" r:id="rId12"/>
    <p:sldId id="320" r:id="rId1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66909" autoAdjust="0"/>
  </p:normalViewPr>
  <p:slideViewPr>
    <p:cSldViewPr snapToGrid="0">
      <p:cViewPr varScale="1">
        <p:scale>
          <a:sx n="92" d="100"/>
          <a:sy n="92" d="100"/>
        </p:scale>
        <p:origin x="498" y="90"/>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7/6/2015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7/6/2015 12:53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0040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9068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5</a:t>
            </a:fld>
            <a:endParaRPr lang="fr-FR"/>
          </a:p>
        </p:txBody>
      </p:sp>
    </p:spTree>
    <p:extLst>
      <p:ext uri="{BB962C8B-B14F-4D97-AF65-F5344CB8AC3E}">
        <p14:creationId xmlns:p14="http://schemas.microsoft.com/office/powerpoint/2010/main" val="154849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17125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223152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4028932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28601"/>
            <a:ext cx="11149014" cy="757130"/>
          </a:xfrm>
        </p:spPr>
        <p:txBody>
          <a:body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519114" y="1447801"/>
            <a:ext cx="5248681" cy="2597378"/>
          </a:xfrm>
          <a:prstGeom prst="rect">
            <a:avLst/>
          </a:prstGeom>
        </p:spPr>
        <p:txBody>
          <a:bodyPr/>
          <a:lstStyle>
            <a:lvl1pPr marL="284096" indent="-284096">
              <a:buFont typeface="Wingdings" pitchFamily="2" charset="2"/>
              <a:buChar char=""/>
              <a:defRPr sz="3999"/>
            </a:lvl1pPr>
            <a:lvl2pPr marL="517403" indent="-233308">
              <a:buFont typeface="Wingdings" pitchFamily="2" charset="2"/>
              <a:buChar char=""/>
              <a:defRPr spc="-51" baseline="0">
                <a:latin typeface="+mn-lt"/>
              </a:defRPr>
            </a:lvl2pPr>
            <a:lvl3pPr marL="741186" indent="-223785">
              <a:buFont typeface="Wingdings" pitchFamily="2" charset="2"/>
              <a:buChar char=""/>
              <a:tabLst/>
              <a:defRPr spc="-51" baseline="0">
                <a:latin typeface="+mn-lt"/>
              </a:defRPr>
            </a:lvl3pPr>
            <a:lvl4pPr marL="914181" indent="-172997">
              <a:buFont typeface="Wingdings" pitchFamily="2" charset="2"/>
              <a:buChar char=""/>
              <a:defRPr spc="-51" baseline="0">
                <a:latin typeface="+mn-lt"/>
              </a:defRPr>
            </a:lvl4pPr>
            <a:lvl5pPr marL="1087179" indent="-172997">
              <a:buFont typeface="Wingdings" pitchFamily="2" charset="2"/>
              <a:buChar char=""/>
              <a:tabLst/>
              <a:defRPr spc="-51"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4"/>
          <p:cNvSpPr>
            <a:spLocks noGrp="1"/>
          </p:cNvSpPr>
          <p:nvPr>
            <p:ph type="body" sz="quarter" idx="11" hasCustomPrompt="1"/>
          </p:nvPr>
        </p:nvSpPr>
        <p:spPr>
          <a:xfrm>
            <a:off x="6204402" y="1447801"/>
            <a:ext cx="5463725" cy="2597378"/>
          </a:xfrm>
          <a:prstGeom prst="rect">
            <a:avLst/>
          </a:prstGeom>
        </p:spPr>
        <p:txBody>
          <a:bodyPr/>
          <a:lstStyle>
            <a:lvl1pPr marL="284096" indent="-284096">
              <a:buFont typeface="Wingdings" pitchFamily="2" charset="2"/>
              <a:buChar char=""/>
              <a:defRPr sz="3999"/>
            </a:lvl1pPr>
            <a:lvl2pPr marL="517403" indent="-233308">
              <a:buFont typeface="Wingdings" pitchFamily="2" charset="2"/>
              <a:buChar char=""/>
              <a:defRPr spc="-51" baseline="0">
                <a:latin typeface="+mn-lt"/>
              </a:defRPr>
            </a:lvl2pPr>
            <a:lvl3pPr marL="741186" indent="-223785">
              <a:buFont typeface="Wingdings" pitchFamily="2" charset="2"/>
              <a:buChar char=""/>
              <a:tabLst/>
              <a:defRPr spc="-51" baseline="0">
                <a:latin typeface="+mn-lt"/>
              </a:defRPr>
            </a:lvl3pPr>
            <a:lvl4pPr marL="914181" indent="-172997">
              <a:buFont typeface="Wingdings" pitchFamily="2" charset="2"/>
              <a:buChar char=""/>
              <a:defRPr spc="-51" baseline="0">
                <a:latin typeface="+mn-lt"/>
              </a:defRPr>
            </a:lvl4pPr>
            <a:lvl5pPr marL="1087179" indent="-172997">
              <a:buFont typeface="Wingdings" pitchFamily="2" charset="2"/>
              <a:buChar char=""/>
              <a:tabLst/>
              <a:defRPr spc="-51"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089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28601"/>
            <a:ext cx="11149014" cy="75713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36714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 id="2147484132" r:id="rId8"/>
    <p:sldLayoutId id="2147484133"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zurermtemplates/azurermtemplates/tree/master/sql-alwayson"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portal.azure.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zure/azure-quickstart-templates/tree/master/sharepoint-server-farm-ha" TargetMode="Externa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2" dirty="0" smtClean="0"/>
              <a:t>Azure </a:t>
            </a:r>
            <a:r>
              <a:rPr lang="en-US" sz="4312" dirty="0"/>
              <a:t>Resource </a:t>
            </a:r>
            <a:r>
              <a:rPr lang="en-US" sz="4312" dirty="0" smtClean="0"/>
              <a:t>Manager : </a:t>
            </a:r>
            <a:r>
              <a:rPr lang="en-US" sz="4312" dirty="0" err="1" smtClean="0"/>
              <a:t>Synthèse</a:t>
            </a:r>
            <a:endParaRPr lang="en-US" sz="4312" dirty="0"/>
          </a:p>
        </p:txBody>
      </p:sp>
      <p:sp>
        <p:nvSpPr>
          <p:cNvPr id="7" name="Content Placeholder 6"/>
          <p:cNvSpPr>
            <a:spLocks noGrp="1"/>
          </p:cNvSpPr>
          <p:nvPr>
            <p:ph idx="4294967295"/>
          </p:nvPr>
        </p:nvSpPr>
        <p:spPr>
          <a:xfrm>
            <a:off x="1630733" y="1487516"/>
            <a:ext cx="3770959" cy="4638650"/>
          </a:xfrm>
          <a:prstGeom prst="rect">
            <a:avLst/>
          </a:prstGeom>
        </p:spPr>
        <p:txBody>
          <a:bodyPr>
            <a:normAutofit fontScale="92500" lnSpcReduction="20000"/>
          </a:bodyPr>
          <a:lstStyle/>
          <a:p>
            <a:r>
              <a:rPr lang="fr-FR" dirty="0" smtClean="0">
                <a:solidFill>
                  <a:schemeClr val="accent6"/>
                </a:solidFill>
              </a:rPr>
              <a:t>Cohérence du modèle</a:t>
            </a:r>
          </a:p>
          <a:p>
            <a:pPr lvl="1"/>
            <a:r>
              <a:rPr lang="fr-FR" dirty="0" smtClean="0">
                <a:solidFill>
                  <a:schemeClr val="accent6"/>
                </a:solidFill>
              </a:rPr>
              <a:t>Infrastructure cloud </a:t>
            </a:r>
            <a:br>
              <a:rPr lang="fr-FR" dirty="0" smtClean="0">
                <a:solidFill>
                  <a:schemeClr val="accent6"/>
                </a:solidFill>
              </a:rPr>
            </a:br>
            <a:r>
              <a:rPr lang="fr-FR" dirty="0" smtClean="0">
                <a:solidFill>
                  <a:schemeClr val="accent6"/>
                </a:solidFill>
              </a:rPr>
              <a:t>ou à demeure (Azure </a:t>
            </a:r>
            <a:r>
              <a:rPr lang="fr-FR" dirty="0" err="1" smtClean="0">
                <a:solidFill>
                  <a:schemeClr val="accent6"/>
                </a:solidFill>
              </a:rPr>
              <a:t>Stack</a:t>
            </a:r>
            <a:r>
              <a:rPr lang="fr-FR" dirty="0" smtClean="0">
                <a:solidFill>
                  <a:schemeClr val="accent6"/>
                </a:solidFill>
              </a:rPr>
              <a:t>)</a:t>
            </a:r>
          </a:p>
          <a:p>
            <a:r>
              <a:rPr lang="fr-FR" dirty="0" smtClean="0">
                <a:solidFill>
                  <a:schemeClr val="accent6"/>
                </a:solidFill>
              </a:rPr>
              <a:t>Réutilisation</a:t>
            </a:r>
          </a:p>
          <a:p>
            <a:pPr lvl="1"/>
            <a:r>
              <a:rPr lang="fr-FR" dirty="0" err="1" smtClean="0">
                <a:solidFill>
                  <a:schemeClr val="accent6"/>
                </a:solidFill>
              </a:rPr>
              <a:t>Versioning</a:t>
            </a:r>
            <a:endParaRPr lang="fr-FR" dirty="0" smtClean="0">
              <a:solidFill>
                <a:schemeClr val="accent6"/>
              </a:solidFill>
            </a:endParaRPr>
          </a:p>
          <a:p>
            <a:pPr lvl="1"/>
            <a:r>
              <a:rPr lang="fr-FR" dirty="0" err="1" smtClean="0">
                <a:solidFill>
                  <a:schemeClr val="accent6"/>
                </a:solidFill>
              </a:rPr>
              <a:t>Gallerie</a:t>
            </a:r>
            <a:r>
              <a:rPr lang="fr-FR" dirty="0" smtClean="0">
                <a:solidFill>
                  <a:schemeClr val="accent6"/>
                </a:solidFill>
              </a:rPr>
              <a:t> de modèles</a:t>
            </a:r>
          </a:p>
          <a:p>
            <a:pPr lvl="1"/>
            <a:r>
              <a:rPr lang="fr-FR" dirty="0" err="1" smtClean="0">
                <a:solidFill>
                  <a:schemeClr val="accent6"/>
                </a:solidFill>
              </a:rPr>
              <a:t>GitHub</a:t>
            </a:r>
            <a:endParaRPr lang="fr-FR" dirty="0" smtClean="0">
              <a:solidFill>
                <a:schemeClr val="accent6"/>
              </a:solidFill>
            </a:endParaRPr>
          </a:p>
          <a:p>
            <a:r>
              <a:rPr lang="fr-FR" dirty="0" smtClean="0">
                <a:solidFill>
                  <a:schemeClr val="accent6"/>
                </a:solidFill>
              </a:rPr>
              <a:t>Gouvernance</a:t>
            </a:r>
          </a:p>
          <a:p>
            <a:pPr lvl="1"/>
            <a:r>
              <a:rPr lang="fr-FR" dirty="0" smtClean="0">
                <a:solidFill>
                  <a:schemeClr val="accent6"/>
                </a:solidFill>
              </a:rPr>
              <a:t>Déploiement centralisé</a:t>
            </a:r>
          </a:p>
          <a:p>
            <a:pPr lvl="1"/>
            <a:r>
              <a:rPr lang="fr-FR" dirty="0" smtClean="0">
                <a:solidFill>
                  <a:schemeClr val="accent6"/>
                </a:solidFill>
              </a:rPr>
              <a:t>Audit</a:t>
            </a:r>
          </a:p>
          <a:p>
            <a:pPr lvl="1"/>
            <a:r>
              <a:rPr lang="fr-FR" dirty="0" smtClean="0">
                <a:solidFill>
                  <a:schemeClr val="accent6"/>
                </a:solidFill>
              </a:rPr>
              <a:t>RBAC</a:t>
            </a:r>
          </a:p>
          <a:p>
            <a:pPr lvl="1"/>
            <a:endParaRPr lang="fr-FR" dirty="0">
              <a:solidFill>
                <a:schemeClr val="accent6"/>
              </a:solidFill>
            </a:endParaRPr>
          </a:p>
        </p:txBody>
      </p:sp>
      <p:grpSp>
        <p:nvGrpSpPr>
          <p:cNvPr id="92" name="Group 91"/>
          <p:cNvGrpSpPr/>
          <p:nvPr/>
        </p:nvGrpSpPr>
        <p:grpSpPr>
          <a:xfrm>
            <a:off x="6270080" y="4436045"/>
            <a:ext cx="719048" cy="959163"/>
            <a:chOff x="14859000" y="2317750"/>
            <a:chExt cx="3532188" cy="4711701"/>
          </a:xfrm>
          <a:solidFill>
            <a:schemeClr val="accent6"/>
          </a:solidFill>
        </p:grpSpPr>
        <p:sp>
          <p:nvSpPr>
            <p:cNvPr id="93" name="Freeform 5"/>
            <p:cNvSpPr>
              <a:spLocks noEditPoints="1"/>
            </p:cNvSpPr>
            <p:nvPr/>
          </p:nvSpPr>
          <p:spPr bwMode="auto">
            <a:xfrm>
              <a:off x="14859000" y="4306888"/>
              <a:ext cx="2214563" cy="272256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94" name="Freeform 6"/>
            <p:cNvSpPr>
              <a:spLocks noEditPoints="1"/>
            </p:cNvSpPr>
            <p:nvPr/>
          </p:nvSpPr>
          <p:spPr bwMode="auto">
            <a:xfrm>
              <a:off x="16179800" y="2317750"/>
              <a:ext cx="2211388" cy="4711700"/>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grpSp>
      <p:sp>
        <p:nvSpPr>
          <p:cNvPr id="98" name="Freeform 10"/>
          <p:cNvSpPr>
            <a:spLocks/>
          </p:cNvSpPr>
          <p:nvPr/>
        </p:nvSpPr>
        <p:spPr bwMode="auto">
          <a:xfrm>
            <a:off x="9585425" y="4545012"/>
            <a:ext cx="1126116" cy="741227"/>
          </a:xfrm>
          <a:custGeom>
            <a:avLst/>
            <a:gdLst>
              <a:gd name="T0" fmla="*/ 1471 w 1751"/>
              <a:gd name="T1" fmla="*/ 505 h 1151"/>
              <a:gd name="T2" fmla="*/ 1471 w 1751"/>
              <a:gd name="T3" fmla="*/ 482 h 1151"/>
              <a:gd name="T4" fmla="*/ 988 w 1751"/>
              <a:gd name="T5" fmla="*/ 0 h 1151"/>
              <a:gd name="T6" fmla="*/ 585 w 1751"/>
              <a:gd name="T7" fmla="*/ 215 h 1151"/>
              <a:gd name="T8" fmla="*/ 453 w 1751"/>
              <a:gd name="T9" fmla="*/ 180 h 1151"/>
              <a:gd name="T10" fmla="*/ 298 w 1751"/>
              <a:gd name="T11" fmla="*/ 227 h 1151"/>
              <a:gd name="T12" fmla="*/ 173 w 1751"/>
              <a:gd name="T13" fmla="*/ 453 h 1151"/>
              <a:gd name="T14" fmla="*/ 0 w 1751"/>
              <a:gd name="T15" fmla="*/ 772 h 1151"/>
              <a:gd name="T16" fmla="*/ 338 w 1751"/>
              <a:gd name="T17" fmla="*/ 1151 h 1151"/>
              <a:gd name="T18" fmla="*/ 379 w 1751"/>
              <a:gd name="T19" fmla="*/ 1151 h 1151"/>
              <a:gd name="T20" fmla="*/ 418 w 1751"/>
              <a:gd name="T21" fmla="*/ 1151 h 1151"/>
              <a:gd name="T22" fmla="*/ 1207 w 1751"/>
              <a:gd name="T23" fmla="*/ 1151 h 1151"/>
              <a:gd name="T24" fmla="*/ 1222 w 1751"/>
              <a:gd name="T25" fmla="*/ 1151 h 1151"/>
              <a:gd name="T26" fmla="*/ 1242 w 1751"/>
              <a:gd name="T27" fmla="*/ 1151 h 1151"/>
              <a:gd name="T28" fmla="*/ 1300 w 1751"/>
              <a:gd name="T29" fmla="*/ 1151 h 1151"/>
              <a:gd name="T30" fmla="*/ 1426 w 1751"/>
              <a:gd name="T31" fmla="*/ 1151 h 1151"/>
              <a:gd name="T32" fmla="*/ 1751 w 1751"/>
              <a:gd name="T33" fmla="*/ 826 h 1151"/>
              <a:gd name="T34" fmla="*/ 1471 w 1751"/>
              <a:gd name="T35" fmla="*/ 5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1" h="1151">
                <a:moveTo>
                  <a:pt x="1471" y="505"/>
                </a:moveTo>
                <a:cubicBezTo>
                  <a:pt x="1471" y="498"/>
                  <a:pt x="1471" y="489"/>
                  <a:pt x="1471" y="482"/>
                </a:cubicBezTo>
                <a:cubicBezTo>
                  <a:pt x="1471" y="215"/>
                  <a:pt x="1255" y="0"/>
                  <a:pt x="988" y="0"/>
                </a:cubicBezTo>
                <a:cubicBezTo>
                  <a:pt x="820" y="0"/>
                  <a:pt x="672" y="86"/>
                  <a:pt x="585" y="215"/>
                </a:cubicBezTo>
                <a:cubicBezTo>
                  <a:pt x="547" y="193"/>
                  <a:pt x="502" y="180"/>
                  <a:pt x="453" y="180"/>
                </a:cubicBezTo>
                <a:cubicBezTo>
                  <a:pt x="395" y="180"/>
                  <a:pt x="342" y="197"/>
                  <a:pt x="298" y="227"/>
                </a:cubicBezTo>
                <a:cubicBezTo>
                  <a:pt x="224" y="276"/>
                  <a:pt x="175" y="359"/>
                  <a:pt x="173" y="453"/>
                </a:cubicBezTo>
                <a:cubicBezTo>
                  <a:pt x="70" y="521"/>
                  <a:pt x="0" y="640"/>
                  <a:pt x="0" y="772"/>
                </a:cubicBezTo>
                <a:cubicBezTo>
                  <a:pt x="0" y="968"/>
                  <a:pt x="148" y="1129"/>
                  <a:pt x="338" y="1151"/>
                </a:cubicBezTo>
                <a:cubicBezTo>
                  <a:pt x="350" y="1151"/>
                  <a:pt x="367" y="1151"/>
                  <a:pt x="379" y="1151"/>
                </a:cubicBezTo>
                <a:cubicBezTo>
                  <a:pt x="392" y="1151"/>
                  <a:pt x="405" y="1151"/>
                  <a:pt x="418" y="1151"/>
                </a:cubicBezTo>
                <a:cubicBezTo>
                  <a:pt x="595" y="1151"/>
                  <a:pt x="1010" y="1151"/>
                  <a:pt x="1207" y="1151"/>
                </a:cubicBezTo>
                <a:cubicBezTo>
                  <a:pt x="1213" y="1151"/>
                  <a:pt x="1218" y="1151"/>
                  <a:pt x="1222" y="1151"/>
                </a:cubicBezTo>
                <a:cubicBezTo>
                  <a:pt x="1242" y="1151"/>
                  <a:pt x="1242" y="1151"/>
                  <a:pt x="1242" y="1151"/>
                </a:cubicBezTo>
                <a:cubicBezTo>
                  <a:pt x="1252" y="1151"/>
                  <a:pt x="1281" y="1151"/>
                  <a:pt x="1300" y="1151"/>
                </a:cubicBezTo>
                <a:cubicBezTo>
                  <a:pt x="1426" y="1151"/>
                  <a:pt x="1426" y="1151"/>
                  <a:pt x="1426" y="1151"/>
                </a:cubicBezTo>
                <a:cubicBezTo>
                  <a:pt x="1606" y="1148"/>
                  <a:pt x="1751" y="1003"/>
                  <a:pt x="1751" y="826"/>
                </a:cubicBezTo>
                <a:cubicBezTo>
                  <a:pt x="1751" y="662"/>
                  <a:pt x="1628" y="527"/>
                  <a:pt x="1471" y="505"/>
                </a:cubicBezTo>
                <a:close/>
              </a:path>
            </a:pathLst>
          </a:custGeom>
          <a:solidFill>
            <a:schemeClr val="accent6"/>
          </a:solidFill>
          <a:ln>
            <a:noFill/>
          </a:ln>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grpSp>
        <p:nvGrpSpPr>
          <p:cNvPr id="5" name="Group 4"/>
          <p:cNvGrpSpPr/>
          <p:nvPr/>
        </p:nvGrpSpPr>
        <p:grpSpPr>
          <a:xfrm>
            <a:off x="6053253" y="3077265"/>
            <a:ext cx="1146864" cy="672457"/>
            <a:chOff x="6052079" y="3053664"/>
            <a:chExt cx="1223814" cy="717576"/>
          </a:xfrm>
          <a:solidFill>
            <a:schemeClr val="accent6"/>
          </a:solidFill>
        </p:grpSpPr>
        <p:sp>
          <p:nvSpPr>
            <p:cNvPr id="102" name="Freeform 14"/>
            <p:cNvSpPr>
              <a:spLocks/>
            </p:cNvSpPr>
            <p:nvPr/>
          </p:nvSpPr>
          <p:spPr bwMode="auto">
            <a:xfrm>
              <a:off x="6300793"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104" name="TextBox 103"/>
            <p:cNvSpPr txBox="1"/>
            <p:nvPr/>
          </p:nvSpPr>
          <p:spPr>
            <a:xfrm>
              <a:off x="6052079" y="3053664"/>
              <a:ext cx="326717" cy="152377"/>
            </a:xfrm>
            <a:prstGeom prst="rect">
              <a:avLst/>
            </a:prstGeom>
            <a:grpFill/>
          </p:spPr>
          <p:txBody>
            <a:bodyPr wrap="none" lIns="0" tIns="0" rIns="0" bIns="0" rtlCol="0">
              <a:spAutoFit/>
            </a:bodyPr>
            <a:lstStyle/>
            <a:p>
              <a:pPr defTabSz="856911">
                <a:lnSpc>
                  <a:spcPct val="90000"/>
                </a:lnSpc>
                <a:spcAft>
                  <a:spcPts val="563"/>
                </a:spcAft>
              </a:pPr>
              <a:r>
                <a:rPr lang="en-US" sz="1031" b="1" dirty="0">
                  <a:solidFill>
                    <a:schemeClr val="accent6"/>
                  </a:solidFill>
                </a:rPr>
                <a:t>ARM</a:t>
              </a:r>
            </a:p>
          </p:txBody>
        </p:sp>
      </p:grpSp>
      <p:grpSp>
        <p:nvGrpSpPr>
          <p:cNvPr id="6" name="Group 5"/>
          <p:cNvGrpSpPr/>
          <p:nvPr/>
        </p:nvGrpSpPr>
        <p:grpSpPr>
          <a:xfrm>
            <a:off x="9334087" y="3077265"/>
            <a:ext cx="1146864" cy="672457"/>
            <a:chOff x="9553043" y="3053664"/>
            <a:chExt cx="1223814" cy="717576"/>
          </a:xfrm>
          <a:solidFill>
            <a:schemeClr val="accent6"/>
          </a:solidFill>
        </p:grpSpPr>
        <p:sp>
          <p:nvSpPr>
            <p:cNvPr id="106" name="Freeform 14"/>
            <p:cNvSpPr>
              <a:spLocks/>
            </p:cNvSpPr>
            <p:nvPr/>
          </p:nvSpPr>
          <p:spPr bwMode="auto">
            <a:xfrm>
              <a:off x="9801757"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107" name="TextBox 106"/>
            <p:cNvSpPr txBox="1"/>
            <p:nvPr/>
          </p:nvSpPr>
          <p:spPr>
            <a:xfrm>
              <a:off x="9553043" y="3053664"/>
              <a:ext cx="326717" cy="152377"/>
            </a:xfrm>
            <a:prstGeom prst="rect">
              <a:avLst/>
            </a:prstGeom>
            <a:grpFill/>
          </p:spPr>
          <p:txBody>
            <a:bodyPr wrap="none" lIns="0" tIns="0" rIns="0" bIns="0" rtlCol="0">
              <a:spAutoFit/>
            </a:bodyPr>
            <a:lstStyle/>
            <a:p>
              <a:pPr defTabSz="856911">
                <a:lnSpc>
                  <a:spcPct val="90000"/>
                </a:lnSpc>
                <a:spcAft>
                  <a:spcPts val="563"/>
                </a:spcAft>
              </a:pPr>
              <a:r>
                <a:rPr lang="en-US" sz="1031" b="1" dirty="0">
                  <a:solidFill>
                    <a:schemeClr val="accent6"/>
                  </a:solidFill>
                </a:rPr>
                <a:t>ARM</a:t>
              </a:r>
            </a:p>
          </p:txBody>
        </p:sp>
      </p:grpSp>
      <p:grpSp>
        <p:nvGrpSpPr>
          <p:cNvPr id="116" name="Group 115"/>
          <p:cNvGrpSpPr/>
          <p:nvPr/>
        </p:nvGrpSpPr>
        <p:grpSpPr>
          <a:xfrm>
            <a:off x="7943826" y="2119840"/>
            <a:ext cx="1003748" cy="868349"/>
            <a:chOff x="7516813" y="3165475"/>
            <a:chExt cx="1423988" cy="1231900"/>
          </a:xfrm>
          <a:solidFill>
            <a:schemeClr val="accent6"/>
          </a:solidFill>
        </p:grpSpPr>
        <p:sp>
          <p:nvSpPr>
            <p:cNvPr id="111" name="Freeform 18"/>
            <p:cNvSpPr>
              <a:spLocks noEditPoints="1"/>
            </p:cNvSpPr>
            <p:nvPr/>
          </p:nvSpPr>
          <p:spPr bwMode="auto">
            <a:xfrm>
              <a:off x="7516813" y="3165475"/>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112" name="Rectangle 19"/>
            <p:cNvSpPr>
              <a:spLocks noChangeArrowheads="1"/>
            </p:cNvSpPr>
            <p:nvPr/>
          </p:nvSpPr>
          <p:spPr bwMode="auto">
            <a:xfrm>
              <a:off x="8135938" y="4025900"/>
              <a:ext cx="98425"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113" name="Rectangle 20"/>
            <p:cNvSpPr>
              <a:spLocks noChangeArrowheads="1"/>
            </p:cNvSpPr>
            <p:nvPr/>
          </p:nvSpPr>
          <p:spPr bwMode="auto">
            <a:xfrm>
              <a:off x="8294688" y="3984625"/>
              <a:ext cx="98425" cy="227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114" name="Rectangle 21"/>
            <p:cNvSpPr>
              <a:spLocks noChangeArrowheads="1"/>
            </p:cNvSpPr>
            <p:nvPr/>
          </p:nvSpPr>
          <p:spPr bwMode="auto">
            <a:xfrm>
              <a:off x="8456613" y="3922713"/>
              <a:ext cx="98425" cy="288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
          <p:nvSpPr>
            <p:cNvPr id="115" name="Rectangle 22"/>
            <p:cNvSpPr>
              <a:spLocks noChangeArrowheads="1"/>
            </p:cNvSpPr>
            <p:nvPr/>
          </p:nvSpPr>
          <p:spPr bwMode="auto">
            <a:xfrm>
              <a:off x="8615363" y="3840163"/>
              <a:ext cx="98425" cy="371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grpSp>
      <p:sp>
        <p:nvSpPr>
          <p:cNvPr id="117" name="TextBox 116"/>
          <p:cNvSpPr txBox="1"/>
          <p:nvPr/>
        </p:nvSpPr>
        <p:spPr>
          <a:xfrm>
            <a:off x="9935921" y="5657366"/>
            <a:ext cx="426399" cy="142796"/>
          </a:xfrm>
          <a:prstGeom prst="rect">
            <a:avLst/>
          </a:prstGeom>
          <a:noFill/>
        </p:spPr>
        <p:txBody>
          <a:bodyPr wrap="none" lIns="0" tIns="0" rIns="0" bIns="0" rtlCol="0">
            <a:spAutoFit/>
          </a:bodyPr>
          <a:lstStyle/>
          <a:p>
            <a:pPr defTabSz="856911">
              <a:lnSpc>
                <a:spcPct val="90000"/>
              </a:lnSpc>
              <a:spcAft>
                <a:spcPts val="563"/>
              </a:spcAft>
            </a:pPr>
            <a:r>
              <a:rPr lang="en-US" sz="1031" b="1" dirty="0">
                <a:solidFill>
                  <a:schemeClr val="accent6"/>
                </a:solidFill>
              </a:rPr>
              <a:t>AZURE</a:t>
            </a:r>
          </a:p>
        </p:txBody>
      </p:sp>
      <p:sp>
        <p:nvSpPr>
          <p:cNvPr id="118" name="TextBox 117"/>
          <p:cNvSpPr txBox="1"/>
          <p:nvPr/>
        </p:nvSpPr>
        <p:spPr>
          <a:xfrm>
            <a:off x="6243484" y="5657367"/>
            <a:ext cx="851195" cy="142796"/>
          </a:xfrm>
          <a:prstGeom prst="rect">
            <a:avLst/>
          </a:prstGeom>
          <a:noFill/>
        </p:spPr>
        <p:txBody>
          <a:bodyPr wrap="none" lIns="0" tIns="0" rIns="0" bIns="0" rtlCol="0">
            <a:spAutoFit/>
          </a:bodyPr>
          <a:lstStyle/>
          <a:p>
            <a:pPr defTabSz="856911">
              <a:lnSpc>
                <a:spcPct val="90000"/>
              </a:lnSpc>
              <a:spcAft>
                <a:spcPts val="563"/>
              </a:spcAft>
            </a:pPr>
            <a:r>
              <a:rPr lang="en-US" sz="1031" b="1" dirty="0">
                <a:solidFill>
                  <a:schemeClr val="accent6"/>
                </a:solidFill>
              </a:rPr>
              <a:t>DATACENTER</a:t>
            </a:r>
          </a:p>
        </p:txBody>
      </p:sp>
      <p:grpSp>
        <p:nvGrpSpPr>
          <p:cNvPr id="3" name="Group 2"/>
          <p:cNvGrpSpPr/>
          <p:nvPr/>
        </p:nvGrpSpPr>
        <p:grpSpPr>
          <a:xfrm>
            <a:off x="6701386" y="2537176"/>
            <a:ext cx="1035428" cy="296752"/>
            <a:chOff x="6743700" y="2477338"/>
            <a:chExt cx="1104900" cy="316662"/>
          </a:xfrm>
        </p:grpSpPr>
        <p:cxnSp>
          <p:nvCxnSpPr>
            <p:cNvPr id="119" name="Straight Connector 118"/>
            <p:cNvCxnSpPr/>
            <p:nvPr/>
          </p:nvCxnSpPr>
          <p:spPr>
            <a:xfrm>
              <a:off x="6743700" y="2477338"/>
              <a:ext cx="1104900" cy="0"/>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6743700" y="2477338"/>
              <a:ext cx="0" cy="316662"/>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069777" y="2537176"/>
            <a:ext cx="1035428" cy="296752"/>
            <a:chOff x="9271000" y="2477338"/>
            <a:chExt cx="1104900" cy="316662"/>
          </a:xfrm>
        </p:grpSpPr>
        <p:cxnSp>
          <p:nvCxnSpPr>
            <p:cNvPr id="122" name="Straight Connector 121"/>
            <p:cNvCxnSpPr/>
            <p:nvPr/>
          </p:nvCxnSpPr>
          <p:spPr>
            <a:xfrm>
              <a:off x="9271000" y="2477338"/>
              <a:ext cx="1104900" cy="0"/>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0375900" y="2477338"/>
              <a:ext cx="0" cy="316662"/>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7" name="Straight Connector 126"/>
          <p:cNvCxnSpPr/>
          <p:nvPr/>
        </p:nvCxnSpPr>
        <p:spPr>
          <a:xfrm flipV="1">
            <a:off x="6701386" y="3949122"/>
            <a:ext cx="0" cy="296752"/>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0148483" y="3949123"/>
            <a:ext cx="0" cy="249145"/>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3" name="Freeform 26"/>
          <p:cNvSpPr>
            <a:spLocks/>
          </p:cNvSpPr>
          <p:nvPr/>
        </p:nvSpPr>
        <p:spPr bwMode="auto">
          <a:xfrm>
            <a:off x="7521006" y="3237950"/>
            <a:ext cx="2024830" cy="2015847"/>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accent6"/>
          </a:solidFill>
          <a:ln>
            <a:noFill/>
          </a:ln>
          <a:extLst/>
        </p:spPr>
        <p:txBody>
          <a:bodyPr vert="horz" wrap="square" lIns="85690" tIns="42845" rIns="85690" bIns="42845" numCol="1" anchor="t" anchorCtr="0" compatLnSpc="1">
            <a:prstTxWarp prst="textNoShape">
              <a:avLst/>
            </a:prstTxWarp>
          </a:bodyPr>
          <a:lstStyle/>
          <a:p>
            <a:pPr defTabSz="856911"/>
            <a:endParaRPr lang="en-US" sz="1687">
              <a:solidFill>
                <a:schemeClr val="accent6"/>
              </a:solidFill>
            </a:endParaRPr>
          </a:p>
        </p:txBody>
      </p:sp>
    </p:spTree>
    <p:extLst>
      <p:ext uri="{BB962C8B-B14F-4D97-AF65-F5344CB8AC3E}">
        <p14:creationId xmlns:p14="http://schemas.microsoft.com/office/powerpoint/2010/main" val="24719952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3" presetClass="path" presetSubtype="0" accel="100000" decel="50000" autoRev="1" fill="hold" nodeType="withEffect">
                                  <p:stCondLst>
                                    <p:cond delay="0"/>
                                  </p:stCondLst>
                                  <p:childTnLst>
                                    <p:animMotion origin="layout" path="M 2.5E-6 7.40741E-7 L 0.03437 7.40741E-7 " pathEditMode="relative" rAng="0" ptsTypes="AA">
                                      <p:cBhvr>
                                        <p:cTn id="12" dur="500" fill="hold"/>
                                        <p:tgtEl>
                                          <p:spTgt spid="3"/>
                                        </p:tgtEl>
                                        <p:attrNameLst>
                                          <p:attrName>ppt_x</p:attrName>
                                          <p:attrName>ppt_y</p:attrName>
                                        </p:attrNameLst>
                                      </p:cBhvr>
                                      <p:rCtr x="1719" y="0"/>
                                    </p:animMotion>
                                  </p:childTnLst>
                                </p:cTn>
                              </p:par>
                              <p:par>
                                <p:cTn id="13" presetID="10" presetClass="entr" presetSubtype="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35" presetClass="path" presetSubtype="0" accel="100000" autoRev="1" fill="hold" nodeType="withEffect">
                                  <p:stCondLst>
                                    <p:cond delay="0"/>
                                  </p:stCondLst>
                                  <p:childTnLst>
                                    <p:animMotion origin="layout" path="M 4.58333E-6 -3.7037E-6 L -0.0349 -3.7037E-6 " pathEditMode="relative" rAng="0" ptsTypes="AA">
                                      <p:cBhvr>
                                        <p:cTn id="17" dur="500" fill="hold"/>
                                        <p:tgtEl>
                                          <p:spTgt spid="4"/>
                                        </p:tgtEl>
                                        <p:attrNameLst>
                                          <p:attrName>ppt_x</p:attrName>
                                          <p:attrName>ppt_y</p:attrName>
                                        </p:attrNameLst>
                                      </p:cBhvr>
                                      <p:rCtr x="-1745" y="0"/>
                                    </p:animMotion>
                                  </p:childTnLst>
                                </p:cTn>
                              </p:par>
                              <p:par>
                                <p:cTn id="18" presetID="10" presetClass="entr" presetSubtype="0" fill="hold" nodeType="withEffect">
                                  <p:stCondLst>
                                    <p:cond delay="10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64" presetClass="path" presetSubtype="0" accel="100000" decel="50000" autoRev="1" fill="hold" nodeType="withEffect">
                                  <p:stCondLst>
                                    <p:cond delay="500"/>
                                  </p:stCondLst>
                                  <p:childTnLst>
                                    <p:animMotion origin="layout" path="M -4.375E-6 4.81481E-6 L -4.375E-6 -0.07917 " pathEditMode="relative" rAng="0" ptsTypes="AA">
                                      <p:cBhvr>
                                        <p:cTn id="22" dur="500" fill="hold"/>
                                        <p:tgtEl>
                                          <p:spTgt spid="5"/>
                                        </p:tgtEl>
                                        <p:attrNameLst>
                                          <p:attrName>ppt_x</p:attrName>
                                          <p:attrName>ppt_y</p:attrName>
                                        </p:attrNameLst>
                                      </p:cBhvr>
                                      <p:rCtr x="0" y="-3958"/>
                                    </p:animMotion>
                                  </p:childTnLst>
                                </p:cTn>
                              </p:par>
                              <p:par>
                                <p:cTn id="23" presetID="10" presetClass="entr" presetSubtype="0" fill="hold" nodeType="withEffect">
                                  <p:stCondLst>
                                    <p:cond delay="1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64" presetClass="path" presetSubtype="0" accel="100000" decel="50000" autoRev="1" fill="hold" nodeType="withEffect">
                                  <p:stCondLst>
                                    <p:cond delay="500"/>
                                  </p:stCondLst>
                                  <p:childTnLst>
                                    <p:animMotion origin="layout" path="M -4.375E-6 4.81481E-6 L -4.375E-6 -0.07917 " pathEditMode="relative" rAng="0" ptsTypes="AA">
                                      <p:cBhvr>
                                        <p:cTn id="27" dur="500" fill="hold"/>
                                        <p:tgtEl>
                                          <p:spTgt spid="6"/>
                                        </p:tgtEl>
                                        <p:attrNameLst>
                                          <p:attrName>ppt_x</p:attrName>
                                          <p:attrName>ppt_y</p:attrName>
                                        </p:attrNameLst>
                                      </p:cBhvr>
                                      <p:rCtr x="0" y="-3958"/>
                                    </p:animMotion>
                                  </p:childTnLst>
                                </p:cTn>
                              </p:par>
                              <p:par>
                                <p:cTn id="28" presetID="10" presetClass="entr" presetSubtype="0" fill="hold" nodeType="withEffect">
                                  <p:stCondLst>
                                    <p:cond delay="1500"/>
                                  </p:stCondLst>
                                  <p:childTnLst>
                                    <p:set>
                                      <p:cBhvr>
                                        <p:cTn id="29" dur="1" fill="hold">
                                          <p:stCondLst>
                                            <p:cond delay="0"/>
                                          </p:stCondLst>
                                        </p:cTn>
                                        <p:tgtEl>
                                          <p:spTgt spid="128"/>
                                        </p:tgtEl>
                                        <p:attrNameLst>
                                          <p:attrName>style.visibility</p:attrName>
                                        </p:attrNameLst>
                                      </p:cBhvr>
                                      <p:to>
                                        <p:strVal val="visible"/>
                                      </p:to>
                                    </p:set>
                                    <p:animEffect transition="in" filter="fade">
                                      <p:cBhvr>
                                        <p:cTn id="30" dur="500"/>
                                        <p:tgtEl>
                                          <p:spTgt spid="128"/>
                                        </p:tgtEl>
                                      </p:cBhvr>
                                    </p:animEffect>
                                  </p:childTnLst>
                                </p:cTn>
                              </p:par>
                              <p:par>
                                <p:cTn id="31" presetID="64" presetClass="path" presetSubtype="0" accel="100000" decel="50000" autoRev="1" fill="hold" nodeType="withEffect">
                                  <p:stCondLst>
                                    <p:cond delay="1000"/>
                                  </p:stCondLst>
                                  <p:childTnLst>
                                    <p:animMotion origin="layout" path="M -4.375E-6 4.81481E-6 L -4.375E-6 -0.07917 " pathEditMode="relative" rAng="0" ptsTypes="AA">
                                      <p:cBhvr>
                                        <p:cTn id="32" dur="500" fill="hold"/>
                                        <p:tgtEl>
                                          <p:spTgt spid="128"/>
                                        </p:tgtEl>
                                        <p:attrNameLst>
                                          <p:attrName>ppt_x</p:attrName>
                                          <p:attrName>ppt_y</p:attrName>
                                        </p:attrNameLst>
                                      </p:cBhvr>
                                      <p:rCtr x="0" y="-3958"/>
                                    </p:animMotion>
                                  </p:childTnLst>
                                </p:cTn>
                              </p:par>
                              <p:par>
                                <p:cTn id="33" presetID="10" presetClass="entr" presetSubtype="0" fill="hold" nodeType="withEffect">
                                  <p:stCondLst>
                                    <p:cond delay="1500"/>
                                  </p:stCondLst>
                                  <p:childTnLst>
                                    <p:set>
                                      <p:cBhvr>
                                        <p:cTn id="34" dur="1" fill="hold">
                                          <p:stCondLst>
                                            <p:cond delay="0"/>
                                          </p:stCondLst>
                                        </p:cTn>
                                        <p:tgtEl>
                                          <p:spTgt spid="127"/>
                                        </p:tgtEl>
                                        <p:attrNameLst>
                                          <p:attrName>style.visibility</p:attrName>
                                        </p:attrNameLst>
                                      </p:cBhvr>
                                      <p:to>
                                        <p:strVal val="visible"/>
                                      </p:to>
                                    </p:set>
                                    <p:animEffect transition="in" filter="fade">
                                      <p:cBhvr>
                                        <p:cTn id="35" dur="500"/>
                                        <p:tgtEl>
                                          <p:spTgt spid="127"/>
                                        </p:tgtEl>
                                      </p:cBhvr>
                                    </p:animEffect>
                                  </p:childTnLst>
                                </p:cTn>
                              </p:par>
                              <p:par>
                                <p:cTn id="36" presetID="64" presetClass="path" presetSubtype="0" accel="100000" decel="50000" autoRev="1" fill="hold" nodeType="withEffect">
                                  <p:stCondLst>
                                    <p:cond delay="1000"/>
                                  </p:stCondLst>
                                  <p:childTnLst>
                                    <p:animMotion origin="layout" path="M -4.375E-6 4.81481E-6 L -4.375E-6 -0.07917 " pathEditMode="relative" rAng="0" ptsTypes="AA">
                                      <p:cBhvr>
                                        <p:cTn id="37" dur="500" fill="hold"/>
                                        <p:tgtEl>
                                          <p:spTgt spid="127"/>
                                        </p:tgtEl>
                                        <p:attrNameLst>
                                          <p:attrName>ppt_x</p:attrName>
                                          <p:attrName>ppt_y</p:attrName>
                                        </p:attrNameLst>
                                      </p:cBhvr>
                                      <p:rCtr x="0" y="-3958"/>
                                    </p:animMotion>
                                  </p:childTnLst>
                                </p:cTn>
                              </p:par>
                              <p:par>
                                <p:cTn id="38" presetID="10" presetClass="entr" presetSubtype="0" fill="hold" grpId="0" nodeType="withEffect">
                                  <p:stCondLst>
                                    <p:cond delay="200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64" presetClass="path" presetSubtype="0" accel="100000" decel="50000" autoRev="1" fill="hold" grpId="1" nodeType="withEffect">
                                  <p:stCondLst>
                                    <p:cond delay="1500"/>
                                  </p:stCondLst>
                                  <p:childTnLst>
                                    <p:animMotion origin="layout" path="M 2.29167E-6 0 L 2.29167E-6 -0.07917 " pathEditMode="relative" rAng="0" ptsTypes="AA">
                                      <p:cBhvr>
                                        <p:cTn id="42" dur="500" fill="hold"/>
                                        <p:tgtEl>
                                          <p:spTgt spid="98"/>
                                        </p:tgtEl>
                                        <p:attrNameLst>
                                          <p:attrName>ppt_x</p:attrName>
                                          <p:attrName>ppt_y</p:attrName>
                                        </p:attrNameLst>
                                      </p:cBhvr>
                                      <p:rCtr x="0" y="-3958"/>
                                    </p:animMotion>
                                  </p:childTnLst>
                                </p:cTn>
                              </p:par>
                              <p:par>
                                <p:cTn id="43" presetID="10" presetClass="entr" presetSubtype="0" fill="hold" nodeType="withEffect">
                                  <p:stCondLst>
                                    <p:cond delay="200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par>
                                <p:cTn id="46" presetID="64" presetClass="path" presetSubtype="0" accel="100000" decel="50000" autoRev="1" fill="hold" nodeType="withEffect">
                                  <p:stCondLst>
                                    <p:cond delay="1500"/>
                                  </p:stCondLst>
                                  <p:childTnLst>
                                    <p:animMotion origin="layout" path="M -4.79167E-6 0 L -4.79167E-6 -0.07917 " pathEditMode="relative" rAng="0" ptsTypes="AA">
                                      <p:cBhvr>
                                        <p:cTn id="47" dur="500" fill="hold"/>
                                        <p:tgtEl>
                                          <p:spTgt spid="92"/>
                                        </p:tgtEl>
                                        <p:attrNameLst>
                                          <p:attrName>ppt_x</p:attrName>
                                          <p:attrName>ppt_y</p:attrName>
                                        </p:attrNameLst>
                                      </p:cBhvr>
                                      <p:rCtr x="0" y="-3958"/>
                                    </p:animMotion>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500"/>
                                        <p:tgtEl>
                                          <p:spTgt spid="1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fade">
                                      <p:cBhvr>
                                        <p:cTn id="54" dur="500"/>
                                        <p:tgtEl>
                                          <p:spTgt spid="118"/>
                                        </p:tgtEl>
                                      </p:cBhvr>
                                    </p:animEffect>
                                  </p:childTnLst>
                                </p:cTn>
                              </p:par>
                              <p:par>
                                <p:cTn id="55" presetID="10" presetClass="entr" presetSubtype="0" fill="hold" grpId="1" nodeType="withEffect">
                                  <p:stCondLst>
                                    <p:cond delay="500"/>
                                  </p:stCondLst>
                                  <p:childTnLst>
                                    <p:set>
                                      <p:cBhvr>
                                        <p:cTn id="56" dur="1" fill="hold">
                                          <p:stCondLst>
                                            <p:cond delay="0"/>
                                          </p:stCondLst>
                                        </p:cTn>
                                        <p:tgtEl>
                                          <p:spTgt spid="133"/>
                                        </p:tgtEl>
                                        <p:attrNameLst>
                                          <p:attrName>style.visibility</p:attrName>
                                        </p:attrNameLst>
                                      </p:cBhvr>
                                      <p:to>
                                        <p:strVal val="visible"/>
                                      </p:to>
                                    </p:set>
                                    <p:animEffect transition="in" filter="fade">
                                      <p:cBhvr>
                                        <p:cTn id="57" dur="500"/>
                                        <p:tgtEl>
                                          <p:spTgt spid="133"/>
                                        </p:tgtEl>
                                      </p:cBhvr>
                                    </p:animEffect>
                                  </p:childTnLst>
                                </p:cTn>
                              </p:par>
                              <p:par>
                                <p:cTn id="58" presetID="8" presetClass="emph" presetSubtype="0" decel="100000" fill="hold" grpId="0" nodeType="withEffect">
                                  <p:stCondLst>
                                    <p:cond delay="0"/>
                                  </p:stCondLst>
                                  <p:childTnLst>
                                    <p:animRot by="21600000">
                                      <p:cBhvr>
                                        <p:cTn id="59" dur="1000" fill="hold"/>
                                        <p:tgtEl>
                                          <p:spTgt spid="1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117" grpId="0"/>
      <p:bldP spid="118" grpId="0"/>
      <p:bldP spid="133" grpId="0" animBg="1"/>
      <p:bldP spid="13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2161309"/>
            <a:ext cx="6688370" cy="2172607"/>
          </a:xfrm>
        </p:spPr>
        <p:txBody>
          <a:bodyPr/>
          <a:lstStyle/>
          <a:p>
            <a:r>
              <a:rPr lang="fr-FR" dirty="0"/>
              <a:t>Automatisation avec Azure Resource Manager </a:t>
            </a:r>
          </a:p>
        </p:txBody>
      </p:sp>
      <p:sp>
        <p:nvSpPr>
          <p:cNvPr id="9" name="Text Placeholder 8"/>
          <p:cNvSpPr>
            <a:spLocks noGrp="1"/>
          </p:cNvSpPr>
          <p:nvPr>
            <p:ph type="body" sz="quarter" idx="11"/>
          </p:nvPr>
        </p:nvSpPr>
        <p:spPr>
          <a:xfrm>
            <a:off x="520700" y="4957763"/>
            <a:ext cx="3243263" cy="1163395"/>
          </a:xfrm>
        </p:spPr>
        <p:txBody>
          <a:bodyPr/>
          <a:lstStyle/>
          <a:p>
            <a:r>
              <a:rPr lang="fr-FR" dirty="0" smtClean="0"/>
              <a:t>Stéphane Goudeau</a:t>
            </a:r>
          </a:p>
          <a:p>
            <a:r>
              <a:rPr lang="fr-FR" dirty="0" smtClean="0"/>
              <a:t>Cloud Architect</a:t>
            </a:r>
          </a:p>
          <a:p>
            <a:r>
              <a:rPr lang="fr-FR" dirty="0" smtClean="0"/>
              <a:t>Microsoft</a:t>
            </a:r>
          </a:p>
          <a:p>
            <a:r>
              <a:rPr lang="fr-FR" dirty="0" smtClean="0"/>
              <a:t>@stephgou66</a:t>
            </a:r>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Groupe de ressources</a:t>
            </a:r>
            <a:endParaRPr lang="en-US" dirty="0"/>
          </a:p>
        </p:txBody>
      </p:sp>
      <p:sp>
        <p:nvSpPr>
          <p:cNvPr id="3" name="Subtitle 2"/>
          <p:cNvSpPr>
            <a:spLocks noGrp="1"/>
          </p:cNvSpPr>
          <p:nvPr>
            <p:ph idx="10"/>
          </p:nvPr>
        </p:nvSpPr>
        <p:spPr>
          <a:xfrm>
            <a:off x="519113" y="1447799"/>
            <a:ext cx="6491274" cy="3508665"/>
          </a:xfrm>
        </p:spPr>
        <p:txBody>
          <a:bodyPr/>
          <a:lstStyle/>
          <a:p>
            <a:r>
              <a:rPr lang="fr-FR" dirty="0" smtClean="0"/>
              <a:t>Entité de gestion dans laquelle sont intégrés des regroupements de multiples ressources de même type ou non. </a:t>
            </a:r>
          </a:p>
          <a:p>
            <a:r>
              <a:rPr lang="fr-FR" dirty="0" smtClean="0"/>
              <a:t>L’appartenances à un groupe de ressources est exclusive</a:t>
            </a:r>
          </a:p>
          <a:p>
            <a:r>
              <a:rPr lang="fr-FR" dirty="0" smtClean="0"/>
              <a:t>Les ressources peuvent être multi-régions</a:t>
            </a:r>
            <a:endParaRPr lang="fr-FR" dirty="0"/>
          </a:p>
        </p:txBody>
      </p:sp>
      <p:grpSp>
        <p:nvGrpSpPr>
          <p:cNvPr id="109" name="Group 108"/>
          <p:cNvGrpSpPr>
            <a:grpSpLocks noChangeAspect="1"/>
          </p:cNvGrpSpPr>
          <p:nvPr/>
        </p:nvGrpSpPr>
        <p:grpSpPr bwMode="auto">
          <a:xfrm>
            <a:off x="6917793" y="1238110"/>
            <a:ext cx="4731323" cy="4518816"/>
            <a:chOff x="405" y="668"/>
            <a:chExt cx="3117" cy="2977"/>
          </a:xfrm>
        </p:grpSpPr>
        <p:sp>
          <p:nvSpPr>
            <p:cNvPr id="110"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1"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2"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3"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4"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5"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6"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7"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8"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19"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0"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1"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2"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3"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4"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5"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6"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7"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8"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29"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0"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1" name="Oval 25"/>
            <p:cNvSpPr>
              <a:spLocks noChangeArrowheads="1"/>
            </p:cNvSpPr>
            <p:nvPr/>
          </p:nvSpPr>
          <p:spPr bwMode="auto">
            <a:xfrm>
              <a:off x="2483" y="1156"/>
              <a:ext cx="434" cy="130"/>
            </a:xfrm>
            <a:prstGeom prst="ellipse">
              <a:avLst/>
            </a:pr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2" name="Freeform 26"/>
            <p:cNvSpPr>
              <a:spLocks/>
            </p:cNvSpPr>
            <p:nvPr/>
          </p:nvSpPr>
          <p:spPr bwMode="auto">
            <a:xfrm>
              <a:off x="2487" y="1127"/>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3"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4"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5"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6"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7"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8"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39"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0"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1"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2"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3"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4"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5"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6"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7"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8"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49"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0"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1"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2"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3"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4" name="Rectangle 48"/>
            <p:cNvSpPr>
              <a:spLocks noChangeArrowheads="1"/>
            </p:cNvSpPr>
            <p:nvPr/>
          </p:nvSpPr>
          <p:spPr bwMode="auto">
            <a:xfrm>
              <a:off x="1025" y="2681"/>
              <a:ext cx="130" cy="79"/>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5"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6" name="Rectangle 50"/>
            <p:cNvSpPr>
              <a:spLocks noChangeArrowheads="1"/>
            </p:cNvSpPr>
            <p:nvPr/>
          </p:nvSpPr>
          <p:spPr bwMode="auto">
            <a:xfrm>
              <a:off x="1181" y="2681"/>
              <a:ext cx="130" cy="7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7"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8"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59"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0"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1"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2"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3"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4"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5"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6"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7" name="Rectangle 61"/>
            <p:cNvSpPr>
              <a:spLocks noChangeArrowheads="1"/>
            </p:cNvSpPr>
            <p:nvPr/>
          </p:nvSpPr>
          <p:spPr bwMode="auto">
            <a:xfrm>
              <a:off x="870" y="2786"/>
              <a:ext cx="130" cy="77"/>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8"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69" name="Rectangle 63"/>
            <p:cNvSpPr>
              <a:spLocks noChangeArrowheads="1"/>
            </p:cNvSpPr>
            <p:nvPr/>
          </p:nvSpPr>
          <p:spPr bwMode="auto">
            <a:xfrm>
              <a:off x="1025" y="2786"/>
              <a:ext cx="130" cy="77"/>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0" name="Rectangle 64"/>
            <p:cNvSpPr>
              <a:spLocks noChangeArrowheads="1"/>
            </p:cNvSpPr>
            <p:nvPr/>
          </p:nvSpPr>
          <p:spPr bwMode="auto">
            <a:xfrm>
              <a:off x="1181" y="2786"/>
              <a:ext cx="130" cy="77"/>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1" name="Rectangle 65"/>
            <p:cNvSpPr>
              <a:spLocks noChangeArrowheads="1"/>
            </p:cNvSpPr>
            <p:nvPr/>
          </p:nvSpPr>
          <p:spPr bwMode="auto">
            <a:xfrm>
              <a:off x="1338" y="2681"/>
              <a:ext cx="130" cy="7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2"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3"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4" name="Rectangle 68"/>
            <p:cNvSpPr>
              <a:spLocks noChangeArrowheads="1"/>
            </p:cNvSpPr>
            <p:nvPr/>
          </p:nvSpPr>
          <p:spPr bwMode="auto">
            <a:xfrm>
              <a:off x="1338" y="2786"/>
              <a:ext cx="130" cy="77"/>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5"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6"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7"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8"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79"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0"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1"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2"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3"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4"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5"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6"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7"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8"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89"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0"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1"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2"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3"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4" name="Rectangle 88"/>
            <p:cNvSpPr>
              <a:spLocks noChangeArrowheads="1"/>
            </p:cNvSpPr>
            <p:nvPr/>
          </p:nvSpPr>
          <p:spPr bwMode="auto">
            <a:xfrm>
              <a:off x="870" y="2681"/>
              <a:ext cx="130" cy="7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5"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6"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7"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198" name="Rectangle 92"/>
            <p:cNvSpPr>
              <a:spLocks noChangeArrowheads="1"/>
            </p:cNvSpPr>
            <p:nvPr/>
          </p:nvSpPr>
          <p:spPr bwMode="auto">
            <a:xfrm>
              <a:off x="1487" y="2092"/>
              <a:ext cx="355"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74310"/>
              <a:r>
                <a:rPr lang="en-US" altLang="en-US" sz="1339" b="1" dirty="0">
                  <a:solidFill>
                    <a:schemeClr val="accent6"/>
                  </a:solidFill>
                  <a:latin typeface="Segoe UI Semibold" panose="020B0702040204020203" pitchFamily="34" charset="0"/>
                </a:rPr>
                <a:t>RESOU</a:t>
              </a:r>
              <a:endParaRPr lang="en-US" altLang="en-US" sz="1721" dirty="0">
                <a:solidFill>
                  <a:schemeClr val="accent6"/>
                </a:solidFill>
              </a:endParaRPr>
            </a:p>
          </p:txBody>
        </p:sp>
        <p:sp>
          <p:nvSpPr>
            <p:cNvPr id="199" name="Rectangle 93"/>
            <p:cNvSpPr>
              <a:spLocks noChangeArrowheads="1"/>
            </p:cNvSpPr>
            <p:nvPr/>
          </p:nvSpPr>
          <p:spPr bwMode="auto">
            <a:xfrm>
              <a:off x="1838" y="2092"/>
              <a:ext cx="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74310"/>
              <a:r>
                <a:rPr lang="en-US" altLang="en-US" sz="1339" b="1">
                  <a:solidFill>
                    <a:schemeClr val="accent6"/>
                  </a:solidFill>
                  <a:latin typeface="Segoe UI Semibold" panose="020B0702040204020203" pitchFamily="34" charset="0"/>
                </a:rPr>
                <a:t>R</a:t>
              </a:r>
              <a:endParaRPr lang="en-US" altLang="en-US" sz="1721">
                <a:solidFill>
                  <a:schemeClr val="accent6"/>
                </a:solidFill>
              </a:endParaRPr>
            </a:p>
          </p:txBody>
        </p:sp>
        <p:sp>
          <p:nvSpPr>
            <p:cNvPr id="200" name="Rectangle 94"/>
            <p:cNvSpPr>
              <a:spLocks noChangeArrowheads="1"/>
            </p:cNvSpPr>
            <p:nvPr/>
          </p:nvSpPr>
          <p:spPr bwMode="auto">
            <a:xfrm>
              <a:off x="1906" y="2092"/>
              <a:ext cx="2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74310"/>
              <a:r>
                <a:rPr lang="en-US" altLang="en-US" sz="1339" b="1" dirty="0">
                  <a:solidFill>
                    <a:schemeClr val="accent6"/>
                  </a:solidFill>
                  <a:latin typeface="Segoe UI Semibold" panose="020B0702040204020203" pitchFamily="34" charset="0"/>
                </a:rPr>
                <a:t>CE G</a:t>
              </a:r>
              <a:endParaRPr lang="en-US" altLang="en-US" sz="1721" dirty="0">
                <a:solidFill>
                  <a:schemeClr val="accent6"/>
                </a:solidFill>
              </a:endParaRPr>
            </a:p>
          </p:txBody>
        </p:sp>
        <p:sp>
          <p:nvSpPr>
            <p:cNvPr id="201" name="Rectangle 95"/>
            <p:cNvSpPr>
              <a:spLocks noChangeArrowheads="1"/>
            </p:cNvSpPr>
            <p:nvPr/>
          </p:nvSpPr>
          <p:spPr bwMode="auto">
            <a:xfrm>
              <a:off x="2142" y="2092"/>
              <a:ext cx="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74310"/>
              <a:r>
                <a:rPr lang="en-US" altLang="en-US" sz="1339" b="1">
                  <a:solidFill>
                    <a:schemeClr val="accent6"/>
                  </a:solidFill>
                  <a:latin typeface="Segoe UI Semibold" panose="020B0702040204020203" pitchFamily="34" charset="0"/>
                </a:rPr>
                <a:t>R</a:t>
              </a:r>
              <a:endParaRPr lang="en-US" altLang="en-US" sz="1721">
                <a:solidFill>
                  <a:schemeClr val="accent6"/>
                </a:solidFill>
              </a:endParaRPr>
            </a:p>
          </p:txBody>
        </p:sp>
        <p:sp>
          <p:nvSpPr>
            <p:cNvPr id="202" name="Rectangle 96"/>
            <p:cNvSpPr>
              <a:spLocks noChangeArrowheads="1"/>
            </p:cNvSpPr>
            <p:nvPr/>
          </p:nvSpPr>
          <p:spPr bwMode="auto">
            <a:xfrm>
              <a:off x="2210" y="2092"/>
              <a:ext cx="2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74310"/>
              <a:r>
                <a:rPr lang="en-US" altLang="en-US" sz="1339" b="1">
                  <a:solidFill>
                    <a:schemeClr val="accent6"/>
                  </a:solidFill>
                  <a:latin typeface="Segoe UI Semibold" panose="020B0702040204020203" pitchFamily="34" charset="0"/>
                </a:rPr>
                <a:t>OUP</a:t>
              </a:r>
              <a:endParaRPr lang="en-US" altLang="en-US" sz="1721">
                <a:solidFill>
                  <a:schemeClr val="accent6"/>
                </a:solidFill>
              </a:endParaRPr>
            </a:p>
          </p:txBody>
        </p:sp>
        <p:sp>
          <p:nvSpPr>
            <p:cNvPr id="203"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04"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05"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06"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07"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08"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09"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10"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sp>
          <p:nvSpPr>
            <p:cNvPr id="211"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31" tIns="43716" rIns="87431" bIns="43716" numCol="1" anchor="t" anchorCtr="0" compatLnSpc="1">
              <a:prstTxWarp prst="textNoShape">
                <a:avLst/>
              </a:prstTxWarp>
            </a:bodyPr>
            <a:lstStyle/>
            <a:p>
              <a:pPr defTabSz="874310"/>
              <a:endParaRPr lang="en-US" sz="1721">
                <a:solidFill>
                  <a:schemeClr val="accent6"/>
                </a:solidFill>
              </a:endParaRPr>
            </a:p>
          </p:txBody>
        </p:sp>
      </p:grpSp>
      <p:grpSp>
        <p:nvGrpSpPr>
          <p:cNvPr id="107" name="Group 106"/>
          <p:cNvGrpSpPr/>
          <p:nvPr/>
        </p:nvGrpSpPr>
        <p:grpSpPr>
          <a:xfrm>
            <a:off x="8510079" y="5103885"/>
            <a:ext cx="1153701" cy="1153701"/>
            <a:chOff x="9722025" y="1404658"/>
            <a:chExt cx="1056275" cy="1056275"/>
          </a:xfrm>
        </p:grpSpPr>
        <p:sp>
          <p:nvSpPr>
            <p:cNvPr id="108" name="Rectangle 107"/>
            <p:cNvSpPr/>
            <p:nvPr/>
          </p:nvSpPr>
          <p:spPr bwMode="auto">
            <a:xfrm>
              <a:off x="9722025" y="1404658"/>
              <a:ext cx="1056275" cy="105627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690" tIns="85690" rIns="85690" bIns="85690" numCol="1" rtlCol="0" anchor="t" anchorCtr="0" compatLnSpc="1">
              <a:prstTxWarp prst="textNoShape">
                <a:avLst/>
              </a:prstTxWarp>
            </a:bodyPr>
            <a:lstStyle/>
            <a:p>
              <a:pPr defTabSz="856911">
                <a:lnSpc>
                  <a:spcPct val="90000"/>
                </a:lnSpc>
              </a:pPr>
              <a:r>
                <a:rPr lang="en-US" sz="1313" dirty="0">
                  <a:solidFill>
                    <a:srgbClr val="FFFFFF"/>
                  </a:solidFill>
                  <a:latin typeface="Segoe UI Semilight" panose="020B0402040204020203" pitchFamily="34" charset="0"/>
                  <a:cs typeface="Segoe UI Semilight" panose="020B0402040204020203" pitchFamily="34" charset="0"/>
                </a:rPr>
                <a:t>Storage</a:t>
              </a:r>
            </a:p>
          </p:txBody>
        </p:sp>
        <p:sp>
          <p:nvSpPr>
            <p:cNvPr id="212" name="Freeform 35"/>
            <p:cNvSpPr>
              <a:spLocks noChangeAspect="1" noEditPoints="1"/>
            </p:cNvSpPr>
            <p:nvPr/>
          </p:nvSpPr>
          <p:spPr bwMode="auto">
            <a:xfrm>
              <a:off x="10376769" y="2011870"/>
              <a:ext cx="300117" cy="344509"/>
            </a:xfrm>
            <a:custGeom>
              <a:avLst/>
              <a:gdLst>
                <a:gd name="T0" fmla="*/ 730 w 1460"/>
                <a:gd name="T1" fmla="*/ 0 h 1675"/>
                <a:gd name="T2" fmla="*/ 0 w 1460"/>
                <a:gd name="T3" fmla="*/ 256 h 1675"/>
                <a:gd name="T4" fmla="*/ 0 w 1460"/>
                <a:gd name="T5" fmla="*/ 454 h 1675"/>
                <a:gd name="T6" fmla="*/ 0 w 1460"/>
                <a:gd name="T7" fmla="*/ 1231 h 1675"/>
                <a:gd name="T8" fmla="*/ 0 w 1460"/>
                <a:gd name="T9" fmla="*/ 1389 h 1675"/>
                <a:gd name="T10" fmla="*/ 0 w 1460"/>
                <a:gd name="T11" fmla="*/ 1399 h 1675"/>
                <a:gd name="T12" fmla="*/ 0 w 1460"/>
                <a:gd name="T13" fmla="*/ 1419 h 1675"/>
                <a:gd name="T14" fmla="*/ 730 w 1460"/>
                <a:gd name="T15" fmla="*/ 1675 h 1675"/>
                <a:gd name="T16" fmla="*/ 1460 w 1460"/>
                <a:gd name="T17" fmla="*/ 1419 h 1675"/>
                <a:gd name="T18" fmla="*/ 1460 w 1460"/>
                <a:gd name="T19" fmla="*/ 1221 h 1675"/>
                <a:gd name="T20" fmla="*/ 1460 w 1460"/>
                <a:gd name="T21" fmla="*/ 444 h 1675"/>
                <a:gd name="T22" fmla="*/ 1460 w 1460"/>
                <a:gd name="T23" fmla="*/ 285 h 1675"/>
                <a:gd name="T24" fmla="*/ 1460 w 1460"/>
                <a:gd name="T25" fmla="*/ 276 h 1675"/>
                <a:gd name="T26" fmla="*/ 1460 w 1460"/>
                <a:gd name="T27" fmla="*/ 256 h 1675"/>
                <a:gd name="T28" fmla="*/ 730 w 1460"/>
                <a:gd name="T29" fmla="*/ 0 h 1675"/>
                <a:gd name="T30" fmla="*/ 730 w 1460"/>
                <a:gd name="T31" fmla="*/ 451 h 1675"/>
                <a:gd name="T32" fmla="*/ 144 w 1460"/>
                <a:gd name="T33" fmla="*/ 285 h 1675"/>
                <a:gd name="T34" fmla="*/ 730 w 1460"/>
                <a:gd name="T35" fmla="*/ 113 h 1675"/>
                <a:gd name="T36" fmla="*/ 1317 w 1460"/>
                <a:gd name="T37" fmla="*/ 285 h 1675"/>
                <a:gd name="T38" fmla="*/ 730 w 1460"/>
                <a:gd name="T39" fmla="*/ 451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0" h="1675">
                  <a:moveTo>
                    <a:pt x="730" y="0"/>
                  </a:moveTo>
                  <a:cubicBezTo>
                    <a:pt x="346" y="0"/>
                    <a:pt x="30" y="108"/>
                    <a:pt x="0" y="256"/>
                  </a:cubicBezTo>
                  <a:cubicBezTo>
                    <a:pt x="0" y="256"/>
                    <a:pt x="0" y="256"/>
                    <a:pt x="0" y="454"/>
                  </a:cubicBezTo>
                  <a:cubicBezTo>
                    <a:pt x="0" y="454"/>
                    <a:pt x="0" y="454"/>
                    <a:pt x="0" y="1231"/>
                  </a:cubicBezTo>
                  <a:cubicBezTo>
                    <a:pt x="0" y="1281"/>
                    <a:pt x="0" y="1333"/>
                    <a:pt x="0" y="1389"/>
                  </a:cubicBezTo>
                  <a:cubicBezTo>
                    <a:pt x="0" y="1399"/>
                    <a:pt x="0" y="1399"/>
                    <a:pt x="0" y="1399"/>
                  </a:cubicBezTo>
                  <a:cubicBezTo>
                    <a:pt x="0" y="1409"/>
                    <a:pt x="0" y="1409"/>
                    <a:pt x="0" y="1419"/>
                  </a:cubicBezTo>
                  <a:cubicBezTo>
                    <a:pt x="30" y="1567"/>
                    <a:pt x="346" y="1675"/>
                    <a:pt x="730" y="1675"/>
                  </a:cubicBezTo>
                  <a:cubicBezTo>
                    <a:pt x="1115" y="1675"/>
                    <a:pt x="1431" y="1567"/>
                    <a:pt x="1460" y="1419"/>
                  </a:cubicBezTo>
                  <a:cubicBezTo>
                    <a:pt x="1460" y="1419"/>
                    <a:pt x="1460" y="1419"/>
                    <a:pt x="1460" y="1221"/>
                  </a:cubicBezTo>
                  <a:cubicBezTo>
                    <a:pt x="1460" y="1082"/>
                    <a:pt x="1460" y="846"/>
                    <a:pt x="1460" y="444"/>
                  </a:cubicBezTo>
                  <a:cubicBezTo>
                    <a:pt x="1460" y="394"/>
                    <a:pt x="1460" y="341"/>
                    <a:pt x="1460" y="285"/>
                  </a:cubicBezTo>
                  <a:cubicBezTo>
                    <a:pt x="1460" y="276"/>
                    <a:pt x="1460" y="276"/>
                    <a:pt x="1460" y="276"/>
                  </a:cubicBezTo>
                  <a:cubicBezTo>
                    <a:pt x="1460" y="266"/>
                    <a:pt x="1460" y="266"/>
                    <a:pt x="1460" y="256"/>
                  </a:cubicBezTo>
                  <a:cubicBezTo>
                    <a:pt x="1431" y="108"/>
                    <a:pt x="1115" y="0"/>
                    <a:pt x="730" y="0"/>
                  </a:cubicBezTo>
                  <a:close/>
                  <a:moveTo>
                    <a:pt x="730" y="451"/>
                  </a:moveTo>
                  <a:cubicBezTo>
                    <a:pt x="405" y="451"/>
                    <a:pt x="144" y="377"/>
                    <a:pt x="144" y="285"/>
                  </a:cubicBezTo>
                  <a:cubicBezTo>
                    <a:pt x="144" y="193"/>
                    <a:pt x="405" y="113"/>
                    <a:pt x="730" y="113"/>
                  </a:cubicBezTo>
                  <a:cubicBezTo>
                    <a:pt x="1055" y="113"/>
                    <a:pt x="1317" y="193"/>
                    <a:pt x="1317" y="285"/>
                  </a:cubicBezTo>
                  <a:cubicBezTo>
                    <a:pt x="1317" y="377"/>
                    <a:pt x="1055" y="451"/>
                    <a:pt x="730" y="451"/>
                  </a:cubicBezTo>
                  <a:close/>
                </a:path>
              </a:pathLst>
            </a:custGeom>
            <a:solidFill>
              <a:schemeClr val="tx1"/>
            </a:solidFill>
            <a:ln>
              <a:noFill/>
            </a:ln>
          </p:spPr>
          <p:txBody>
            <a:bodyPr vert="horz" wrap="square" lIns="85678" tIns="0" rIns="85678" bIns="0" numCol="1" anchor="ctr" anchorCtr="0" compatLnSpc="1">
              <a:prstTxWarp prst="textNoShape">
                <a:avLst/>
              </a:prstTxWarp>
            </a:bodyPr>
            <a:lstStyle/>
            <a:p>
              <a:pPr defTabSz="856880">
                <a:lnSpc>
                  <a:spcPct val="90000"/>
                </a:lnSpc>
              </a:pPr>
              <a:endParaRPr lang="en-US" sz="1874" dirty="0">
                <a:solidFill>
                  <a:srgbClr val="505050"/>
                </a:solidFill>
              </a:endParaRPr>
            </a:p>
          </p:txBody>
        </p:sp>
      </p:grpSp>
      <p:grpSp>
        <p:nvGrpSpPr>
          <p:cNvPr id="213" name="Group 212"/>
          <p:cNvGrpSpPr/>
          <p:nvPr/>
        </p:nvGrpSpPr>
        <p:grpSpPr>
          <a:xfrm>
            <a:off x="7304361" y="5103885"/>
            <a:ext cx="1153701" cy="1153701"/>
            <a:chOff x="8618125" y="1404658"/>
            <a:chExt cx="1056275" cy="1056275"/>
          </a:xfrm>
        </p:grpSpPr>
        <p:sp>
          <p:nvSpPr>
            <p:cNvPr id="214" name="Rectangle 213"/>
            <p:cNvSpPr/>
            <p:nvPr/>
          </p:nvSpPr>
          <p:spPr bwMode="auto">
            <a:xfrm>
              <a:off x="8618125" y="1404658"/>
              <a:ext cx="1056275" cy="1056275"/>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690" tIns="85690" rIns="85690" bIns="85690" numCol="1" rtlCol="0" anchor="t" anchorCtr="0" compatLnSpc="1">
              <a:prstTxWarp prst="textNoShape">
                <a:avLst/>
              </a:prstTxWarp>
            </a:bodyPr>
            <a:lstStyle/>
            <a:p>
              <a:pPr defTabSz="856911">
                <a:lnSpc>
                  <a:spcPct val="90000"/>
                </a:lnSpc>
              </a:pPr>
              <a:r>
                <a:rPr lang="en-US" sz="1313" dirty="0">
                  <a:solidFill>
                    <a:srgbClr val="FFFFFF"/>
                  </a:solidFill>
                  <a:latin typeface="Segoe UI Semilight" panose="020B0402040204020203" pitchFamily="34" charset="0"/>
                  <a:cs typeface="Segoe UI Semilight" panose="020B0402040204020203" pitchFamily="34" charset="0"/>
                </a:rPr>
                <a:t>Network</a:t>
              </a:r>
            </a:p>
          </p:txBody>
        </p:sp>
        <p:pic>
          <p:nvPicPr>
            <p:cNvPr id="215" name="Picture 214"/>
            <p:cNvPicPr>
              <a:picLocks noChangeAspect="1"/>
            </p:cNvPicPr>
            <p:nvPr/>
          </p:nvPicPr>
          <p:blipFill>
            <a:blip r:embed="rId3"/>
            <a:stretch>
              <a:fillRect/>
            </a:stretch>
          </p:blipFill>
          <p:spPr>
            <a:xfrm>
              <a:off x="9221591" y="2032000"/>
              <a:ext cx="333625" cy="339185"/>
            </a:xfrm>
            <a:prstGeom prst="rect">
              <a:avLst/>
            </a:prstGeom>
          </p:spPr>
        </p:pic>
      </p:grpSp>
      <p:grpSp>
        <p:nvGrpSpPr>
          <p:cNvPr id="216" name="Group 215"/>
          <p:cNvGrpSpPr/>
          <p:nvPr/>
        </p:nvGrpSpPr>
        <p:grpSpPr>
          <a:xfrm>
            <a:off x="6098643" y="5103885"/>
            <a:ext cx="1153701" cy="1153701"/>
            <a:chOff x="7514225" y="1404658"/>
            <a:chExt cx="1056275" cy="1056275"/>
          </a:xfrm>
        </p:grpSpPr>
        <p:sp>
          <p:nvSpPr>
            <p:cNvPr id="217" name="Rectangle 216"/>
            <p:cNvSpPr/>
            <p:nvPr/>
          </p:nvSpPr>
          <p:spPr bwMode="auto">
            <a:xfrm>
              <a:off x="7514225" y="1404658"/>
              <a:ext cx="1056275" cy="10562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690" tIns="85690" rIns="85690" bIns="85690" numCol="1" rtlCol="0" anchor="t" anchorCtr="0" compatLnSpc="1">
              <a:prstTxWarp prst="textNoShape">
                <a:avLst/>
              </a:prstTxWarp>
            </a:bodyPr>
            <a:lstStyle/>
            <a:p>
              <a:pPr defTabSz="856911">
                <a:lnSpc>
                  <a:spcPct val="90000"/>
                </a:lnSpc>
              </a:pPr>
              <a:r>
                <a:rPr lang="en-US" sz="1313" dirty="0">
                  <a:solidFill>
                    <a:srgbClr val="FFFFFF"/>
                  </a:solidFill>
                  <a:latin typeface="Segoe UI Semilight" panose="020B0402040204020203" pitchFamily="34" charset="0"/>
                  <a:cs typeface="Segoe UI Semilight" panose="020B0402040204020203" pitchFamily="34" charset="0"/>
                </a:rPr>
                <a:t>Compute</a:t>
              </a:r>
            </a:p>
          </p:txBody>
        </p:sp>
        <p:sp>
          <p:nvSpPr>
            <p:cNvPr id="218" name="Freeform 5"/>
            <p:cNvSpPr>
              <a:spLocks noEditPoints="1"/>
            </p:cNvSpPr>
            <p:nvPr/>
          </p:nvSpPr>
          <p:spPr bwMode="auto">
            <a:xfrm>
              <a:off x="8111688" y="2021764"/>
              <a:ext cx="356038" cy="325551"/>
            </a:xfrm>
            <a:custGeom>
              <a:avLst/>
              <a:gdLst>
                <a:gd name="T0" fmla="*/ 1238 w 1238"/>
                <a:gd name="T1" fmla="*/ 909 h 1132"/>
                <a:gd name="T2" fmla="*/ 1238 w 1238"/>
                <a:gd name="T3" fmla="*/ 0 h 1132"/>
                <a:gd name="T4" fmla="*/ 0 w 1238"/>
                <a:gd name="T5" fmla="*/ 0 h 1132"/>
                <a:gd name="T6" fmla="*/ 0 w 1238"/>
                <a:gd name="T7" fmla="*/ 909 h 1132"/>
                <a:gd name="T8" fmla="*/ 421 w 1238"/>
                <a:gd name="T9" fmla="*/ 909 h 1132"/>
                <a:gd name="T10" fmla="*/ 421 w 1238"/>
                <a:gd name="T11" fmla="*/ 1061 h 1132"/>
                <a:gd name="T12" fmla="*/ 190 w 1238"/>
                <a:gd name="T13" fmla="*/ 1061 h 1132"/>
                <a:gd name="T14" fmla="*/ 190 w 1238"/>
                <a:gd name="T15" fmla="*/ 1132 h 1132"/>
                <a:gd name="T16" fmla="*/ 1021 w 1238"/>
                <a:gd name="T17" fmla="*/ 1132 h 1132"/>
                <a:gd name="T18" fmla="*/ 1021 w 1238"/>
                <a:gd name="T19" fmla="*/ 1061 h 1132"/>
                <a:gd name="T20" fmla="*/ 791 w 1238"/>
                <a:gd name="T21" fmla="*/ 1061 h 1132"/>
                <a:gd name="T22" fmla="*/ 791 w 1238"/>
                <a:gd name="T23" fmla="*/ 909 h 1132"/>
                <a:gd name="T24" fmla="*/ 1238 w 1238"/>
                <a:gd name="T25" fmla="*/ 909 h 1132"/>
                <a:gd name="T26" fmla="*/ 88 w 1238"/>
                <a:gd name="T27" fmla="*/ 88 h 1132"/>
                <a:gd name="T28" fmla="*/ 1150 w 1238"/>
                <a:gd name="T29" fmla="*/ 88 h 1132"/>
                <a:gd name="T30" fmla="*/ 1150 w 1238"/>
                <a:gd name="T31" fmla="*/ 818 h 1132"/>
                <a:gd name="T32" fmla="*/ 88 w 1238"/>
                <a:gd name="T33" fmla="*/ 818 h 1132"/>
                <a:gd name="T34" fmla="*/ 88 w 1238"/>
                <a:gd name="T35" fmla="*/ 8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8" h="1132">
                  <a:moveTo>
                    <a:pt x="1238" y="909"/>
                  </a:moveTo>
                  <a:lnTo>
                    <a:pt x="1238" y="0"/>
                  </a:lnTo>
                  <a:lnTo>
                    <a:pt x="0" y="0"/>
                  </a:lnTo>
                  <a:lnTo>
                    <a:pt x="0" y="909"/>
                  </a:lnTo>
                  <a:lnTo>
                    <a:pt x="421" y="909"/>
                  </a:lnTo>
                  <a:lnTo>
                    <a:pt x="421" y="1061"/>
                  </a:lnTo>
                  <a:lnTo>
                    <a:pt x="190" y="1061"/>
                  </a:lnTo>
                  <a:lnTo>
                    <a:pt x="190" y="1132"/>
                  </a:lnTo>
                  <a:lnTo>
                    <a:pt x="1021" y="1132"/>
                  </a:lnTo>
                  <a:lnTo>
                    <a:pt x="1021" y="1061"/>
                  </a:lnTo>
                  <a:lnTo>
                    <a:pt x="791" y="1061"/>
                  </a:lnTo>
                  <a:lnTo>
                    <a:pt x="791" y="909"/>
                  </a:lnTo>
                  <a:lnTo>
                    <a:pt x="1238" y="909"/>
                  </a:lnTo>
                  <a:close/>
                  <a:moveTo>
                    <a:pt x="88" y="88"/>
                  </a:moveTo>
                  <a:lnTo>
                    <a:pt x="1150" y="88"/>
                  </a:lnTo>
                  <a:lnTo>
                    <a:pt x="1150" y="818"/>
                  </a:lnTo>
                  <a:lnTo>
                    <a:pt x="88" y="818"/>
                  </a:lnTo>
                  <a:lnTo>
                    <a:pt x="88" y="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nvGrpSpPr>
            <p:cNvPr id="219" name="Group 218"/>
            <p:cNvGrpSpPr/>
            <p:nvPr/>
          </p:nvGrpSpPr>
          <p:grpSpPr>
            <a:xfrm>
              <a:off x="8229317" y="2084746"/>
              <a:ext cx="129123" cy="146384"/>
              <a:chOff x="8229317" y="2084746"/>
              <a:chExt cx="129123" cy="146384"/>
            </a:xfrm>
          </p:grpSpPr>
          <p:sp>
            <p:nvSpPr>
              <p:cNvPr id="220"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221"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222"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grpSp>
      <p:grpSp>
        <p:nvGrpSpPr>
          <p:cNvPr id="223" name="Group 222"/>
          <p:cNvGrpSpPr/>
          <p:nvPr/>
        </p:nvGrpSpPr>
        <p:grpSpPr>
          <a:xfrm>
            <a:off x="4892925" y="5103885"/>
            <a:ext cx="1153701" cy="1153701"/>
            <a:chOff x="6410325" y="1404658"/>
            <a:chExt cx="1056275" cy="1056275"/>
          </a:xfrm>
        </p:grpSpPr>
        <p:sp>
          <p:nvSpPr>
            <p:cNvPr id="224" name="Rectangle 223"/>
            <p:cNvSpPr/>
            <p:nvPr/>
          </p:nvSpPr>
          <p:spPr bwMode="auto">
            <a:xfrm>
              <a:off x="6410325" y="1404658"/>
              <a:ext cx="1056275" cy="105627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690" tIns="85690" rIns="85690" bIns="85690" numCol="1" rtlCol="0" anchor="t" anchorCtr="0" compatLnSpc="1">
              <a:prstTxWarp prst="textNoShape">
                <a:avLst/>
              </a:prstTxWarp>
            </a:bodyPr>
            <a:lstStyle/>
            <a:p>
              <a:pPr defTabSz="856911">
                <a:lnSpc>
                  <a:spcPct val="90000"/>
                </a:lnSpc>
              </a:pPr>
              <a:r>
                <a:rPr lang="en-US" sz="1313" dirty="0">
                  <a:solidFill>
                    <a:srgbClr val="FFFFFF"/>
                  </a:solidFill>
                  <a:latin typeface="Segoe UI Semilight" panose="020B0402040204020203" pitchFamily="34" charset="0"/>
                  <a:cs typeface="Segoe UI Semilight" panose="020B0402040204020203" pitchFamily="34" charset="0"/>
                </a:rPr>
                <a:t>Database</a:t>
              </a:r>
            </a:p>
          </p:txBody>
        </p:sp>
        <p:pic>
          <p:nvPicPr>
            <p:cNvPr id="225" name="Picture 224"/>
            <p:cNvPicPr>
              <a:picLocks noChangeAspect="1"/>
            </p:cNvPicPr>
            <p:nvPr/>
          </p:nvPicPr>
          <p:blipFill>
            <a:blip r:embed="rId4"/>
            <a:stretch>
              <a:fillRect/>
            </a:stretch>
          </p:blipFill>
          <p:spPr>
            <a:xfrm>
              <a:off x="6987033" y="2049327"/>
              <a:ext cx="362582" cy="288206"/>
            </a:xfrm>
            <a:prstGeom prst="rect">
              <a:avLst/>
            </a:prstGeom>
          </p:spPr>
        </p:pic>
      </p:grpSp>
      <p:grpSp>
        <p:nvGrpSpPr>
          <p:cNvPr id="226" name="Group 225"/>
          <p:cNvGrpSpPr/>
          <p:nvPr/>
        </p:nvGrpSpPr>
        <p:grpSpPr>
          <a:xfrm>
            <a:off x="3687207" y="5103885"/>
            <a:ext cx="1153701" cy="1153701"/>
            <a:chOff x="5306425" y="1404658"/>
            <a:chExt cx="1056275" cy="1056275"/>
          </a:xfrm>
        </p:grpSpPr>
        <p:sp>
          <p:nvSpPr>
            <p:cNvPr id="227" name="Rectangle 226"/>
            <p:cNvSpPr/>
            <p:nvPr/>
          </p:nvSpPr>
          <p:spPr bwMode="auto">
            <a:xfrm>
              <a:off x="5306425" y="1404658"/>
              <a:ext cx="1056275" cy="105627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690" tIns="85690" rIns="85690" bIns="85690" numCol="1" rtlCol="0" anchor="t" anchorCtr="0" compatLnSpc="1">
              <a:prstTxWarp prst="textNoShape">
                <a:avLst/>
              </a:prstTxWarp>
            </a:bodyPr>
            <a:lstStyle/>
            <a:p>
              <a:pPr defTabSz="856911">
                <a:lnSpc>
                  <a:spcPct val="90000"/>
                </a:lnSpc>
              </a:pPr>
              <a:r>
                <a:rPr lang="en-US" sz="1313" dirty="0">
                  <a:solidFill>
                    <a:srgbClr val="FFFFFF"/>
                  </a:solidFill>
                  <a:latin typeface="Segoe UI Semilight" panose="020B0402040204020203" pitchFamily="34" charset="0"/>
                  <a:cs typeface="Segoe UI Semilight" panose="020B0402040204020203" pitchFamily="34" charset="0"/>
                </a:rPr>
                <a:t>App</a:t>
              </a:r>
            </a:p>
          </p:txBody>
        </p:sp>
        <p:grpSp>
          <p:nvGrpSpPr>
            <p:cNvPr id="228" name="Group 227"/>
            <p:cNvGrpSpPr/>
            <p:nvPr/>
          </p:nvGrpSpPr>
          <p:grpSpPr>
            <a:xfrm>
              <a:off x="5951221" y="2034937"/>
              <a:ext cx="298996" cy="338965"/>
              <a:chOff x="8229317" y="2084746"/>
              <a:chExt cx="129123" cy="146384"/>
            </a:xfrm>
          </p:grpSpPr>
          <p:sp>
            <p:nvSpPr>
              <p:cNvPr id="229"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230"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231"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grpSp>
    </p:spTree>
    <p:extLst>
      <p:ext uri="{BB962C8B-B14F-4D97-AF65-F5344CB8AC3E}">
        <p14:creationId xmlns:p14="http://schemas.microsoft.com/office/powerpoint/2010/main" val="65813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par>
                                <p:cTn id="8" presetID="35" presetClass="path" presetSubtype="0" accel="100000" autoRev="1" fill="hold" nodeType="withEffect">
                                  <p:stCondLst>
                                    <p:cond delay="0"/>
                                  </p:stCondLst>
                                  <p:childTnLst>
                                    <p:animMotion origin="layout" path="M 2.91667E-6 -4.44444E-6 L -0.0349 -4.44444E-6 " pathEditMode="relative" rAng="0" ptsTypes="AA">
                                      <p:cBhvr>
                                        <p:cTn id="9" dur="500" fill="hold"/>
                                        <p:tgtEl>
                                          <p:spTgt spid="226"/>
                                        </p:tgtEl>
                                        <p:attrNameLst>
                                          <p:attrName>ppt_x</p:attrName>
                                          <p:attrName>ppt_y</p:attrName>
                                        </p:attrNameLst>
                                      </p:cBhvr>
                                      <p:rCtr x="-1745" y="0"/>
                                    </p:animMotion>
                                  </p:childTnLst>
                                </p:cTn>
                              </p:par>
                              <p:par>
                                <p:cTn id="10" presetID="10" presetClass="entr" presetSubtype="0" fill="hold" nodeType="withEffect">
                                  <p:stCondLst>
                                    <p:cond delay="100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500"/>
                                        <p:tgtEl>
                                          <p:spTgt spid="223"/>
                                        </p:tgtEl>
                                      </p:cBhvr>
                                    </p:animEffect>
                                  </p:childTnLst>
                                </p:cTn>
                              </p:par>
                              <p:par>
                                <p:cTn id="13" presetID="35" presetClass="path" presetSubtype="0" accel="100000" autoRev="1" fill="hold" nodeType="withEffect">
                                  <p:stCondLst>
                                    <p:cond delay="500"/>
                                  </p:stCondLst>
                                  <p:childTnLst>
                                    <p:animMotion origin="layout" path="M 2.91667E-6 -4.44444E-6 L -0.0349 -4.44444E-6 " pathEditMode="relative" rAng="0" ptsTypes="AA">
                                      <p:cBhvr>
                                        <p:cTn id="14" dur="500" fill="hold"/>
                                        <p:tgtEl>
                                          <p:spTgt spid="223"/>
                                        </p:tgtEl>
                                        <p:attrNameLst>
                                          <p:attrName>ppt_x</p:attrName>
                                          <p:attrName>ppt_y</p:attrName>
                                        </p:attrNameLst>
                                      </p:cBhvr>
                                      <p:rCtr x="-1745" y="0"/>
                                    </p:animMotion>
                                  </p:childTnLst>
                                </p:cTn>
                              </p:par>
                              <p:par>
                                <p:cTn id="15" presetID="10" presetClass="entr" presetSubtype="0" fill="hold" nodeType="withEffect">
                                  <p:stCondLst>
                                    <p:cond delay="150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500"/>
                                        <p:tgtEl>
                                          <p:spTgt spid="216"/>
                                        </p:tgtEl>
                                      </p:cBhvr>
                                    </p:animEffect>
                                  </p:childTnLst>
                                </p:cTn>
                              </p:par>
                              <p:par>
                                <p:cTn id="18" presetID="35" presetClass="path" presetSubtype="0" accel="100000" autoRev="1" fill="hold" nodeType="withEffect">
                                  <p:stCondLst>
                                    <p:cond delay="1000"/>
                                  </p:stCondLst>
                                  <p:childTnLst>
                                    <p:animMotion origin="layout" path="M 2.91667E-6 -4.44444E-6 L -0.0349 -4.44444E-6 " pathEditMode="relative" rAng="0" ptsTypes="AA">
                                      <p:cBhvr>
                                        <p:cTn id="19" dur="500" fill="hold"/>
                                        <p:tgtEl>
                                          <p:spTgt spid="216"/>
                                        </p:tgtEl>
                                        <p:attrNameLst>
                                          <p:attrName>ppt_x</p:attrName>
                                          <p:attrName>ppt_y</p:attrName>
                                        </p:attrNameLst>
                                      </p:cBhvr>
                                      <p:rCtr x="-1745" y="0"/>
                                    </p:animMotion>
                                  </p:childTnLst>
                                </p:cTn>
                              </p:par>
                              <p:par>
                                <p:cTn id="20" presetID="10" presetClass="entr" presetSubtype="0" fill="hold" nodeType="withEffect">
                                  <p:stCondLst>
                                    <p:cond delay="2000"/>
                                  </p:stCondLst>
                                  <p:childTnLst>
                                    <p:set>
                                      <p:cBhvr>
                                        <p:cTn id="21" dur="1" fill="hold">
                                          <p:stCondLst>
                                            <p:cond delay="0"/>
                                          </p:stCondLst>
                                        </p:cTn>
                                        <p:tgtEl>
                                          <p:spTgt spid="213"/>
                                        </p:tgtEl>
                                        <p:attrNameLst>
                                          <p:attrName>style.visibility</p:attrName>
                                        </p:attrNameLst>
                                      </p:cBhvr>
                                      <p:to>
                                        <p:strVal val="visible"/>
                                      </p:to>
                                    </p:set>
                                    <p:animEffect transition="in" filter="fade">
                                      <p:cBhvr>
                                        <p:cTn id="22" dur="500"/>
                                        <p:tgtEl>
                                          <p:spTgt spid="213"/>
                                        </p:tgtEl>
                                      </p:cBhvr>
                                    </p:animEffect>
                                  </p:childTnLst>
                                </p:cTn>
                              </p:par>
                              <p:par>
                                <p:cTn id="23" presetID="35" presetClass="path" presetSubtype="0" accel="100000" autoRev="1" fill="hold" nodeType="withEffect">
                                  <p:stCondLst>
                                    <p:cond delay="1500"/>
                                  </p:stCondLst>
                                  <p:childTnLst>
                                    <p:animMotion origin="layout" path="M 2.91667E-6 -4.44444E-6 L -0.0349 -4.44444E-6 " pathEditMode="relative" rAng="0" ptsTypes="AA">
                                      <p:cBhvr>
                                        <p:cTn id="24" dur="500" fill="hold"/>
                                        <p:tgtEl>
                                          <p:spTgt spid="213"/>
                                        </p:tgtEl>
                                        <p:attrNameLst>
                                          <p:attrName>ppt_x</p:attrName>
                                          <p:attrName>ppt_y</p:attrName>
                                        </p:attrNameLst>
                                      </p:cBhvr>
                                      <p:rCtr x="-1745" y="0"/>
                                    </p:animMotion>
                                  </p:childTnLst>
                                </p:cTn>
                              </p:par>
                              <p:par>
                                <p:cTn id="25" presetID="10" presetClass="entr" presetSubtype="0" fill="hold" nodeType="withEffect">
                                  <p:stCondLst>
                                    <p:cond delay="250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500"/>
                                        <p:tgtEl>
                                          <p:spTgt spid="107"/>
                                        </p:tgtEl>
                                      </p:cBhvr>
                                    </p:animEffect>
                                  </p:childTnLst>
                                </p:cTn>
                              </p:par>
                              <p:par>
                                <p:cTn id="28" presetID="35" presetClass="path" presetSubtype="0" accel="100000" autoRev="1" fill="hold" nodeType="withEffect">
                                  <p:stCondLst>
                                    <p:cond delay="2000"/>
                                  </p:stCondLst>
                                  <p:childTnLst>
                                    <p:animMotion origin="layout" path="M 2.91667E-6 -4.44444E-6 L -0.0349 -4.44444E-6 " pathEditMode="relative" rAng="0" ptsTypes="AA">
                                      <p:cBhvr>
                                        <p:cTn id="29" dur="500" fill="hold"/>
                                        <p:tgtEl>
                                          <p:spTgt spid="107"/>
                                        </p:tgtEl>
                                        <p:attrNameLst>
                                          <p:attrName>ppt_x</p:attrName>
                                          <p:attrName>ppt_y</p:attrName>
                                        </p:attrNameLst>
                                      </p:cBhvr>
                                      <p:rCtr x="-17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503286" y="1733016"/>
            <a:ext cx="2226785" cy="1195477"/>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5690" tIns="85690" rIns="32138" bIns="32138" rtlCol="0" anchor="t" anchorCtr="0"/>
          <a:lstStyle/>
          <a:p>
            <a:pPr defTabSz="873785"/>
            <a:r>
              <a:rPr lang="en-US" sz="1313" dirty="0">
                <a:solidFill>
                  <a:schemeClr val="accent6"/>
                </a:solidFill>
                <a:ea typeface="Segoe UI" pitchFamily="34" charset="0"/>
                <a:cs typeface="Segoe UI" pitchFamily="34" charset="0"/>
              </a:rPr>
              <a:t>Instantiation </a:t>
            </a:r>
            <a:r>
              <a:rPr lang="en-US" sz="1313" dirty="0" err="1">
                <a:solidFill>
                  <a:schemeClr val="accent6"/>
                </a:solidFill>
                <a:ea typeface="Segoe UI" pitchFamily="34" charset="0"/>
                <a:cs typeface="Segoe UI" pitchFamily="34" charset="0"/>
              </a:rPr>
              <a:t>d’une</a:t>
            </a:r>
            <a:r>
              <a:rPr lang="en-US" sz="1313" dirty="0">
                <a:solidFill>
                  <a:schemeClr val="accent6"/>
                </a:solidFill>
                <a:ea typeface="Segoe UI" pitchFamily="34" charset="0"/>
                <a:cs typeface="Segoe UI" pitchFamily="34" charset="0"/>
              </a:rPr>
              <a:t> configuration </a:t>
            </a:r>
            <a:r>
              <a:rPr lang="en-US" sz="1313" dirty="0" err="1">
                <a:solidFill>
                  <a:schemeClr val="accent6"/>
                </a:solidFill>
                <a:ea typeface="Segoe UI" pitchFamily="34" charset="0"/>
                <a:cs typeface="Segoe UI" pitchFamily="34" charset="0"/>
              </a:rPr>
              <a:t>basée</a:t>
            </a:r>
            <a:r>
              <a:rPr lang="en-US" sz="1313" dirty="0">
                <a:solidFill>
                  <a:schemeClr val="accent6"/>
                </a:solidFill>
                <a:ea typeface="Segoe UI" pitchFamily="34" charset="0"/>
                <a:cs typeface="Segoe UI" pitchFamily="34" charset="0"/>
              </a:rPr>
              <a:t> </a:t>
            </a:r>
            <a:r>
              <a:rPr lang="en-US" sz="1313" dirty="0" err="1">
                <a:solidFill>
                  <a:schemeClr val="accent6"/>
                </a:solidFill>
                <a:ea typeface="Segoe UI" pitchFamily="34" charset="0"/>
                <a:cs typeface="Segoe UI" pitchFamily="34" charset="0"/>
              </a:rPr>
              <a:t>sur</a:t>
            </a:r>
            <a:r>
              <a:rPr lang="en-US" sz="1313" dirty="0">
                <a:solidFill>
                  <a:schemeClr val="accent6"/>
                </a:solidFill>
                <a:ea typeface="Segoe UI" pitchFamily="34" charset="0"/>
                <a:cs typeface="Segoe UI" pitchFamily="34" charset="0"/>
              </a:rPr>
              <a:t> un </a:t>
            </a:r>
            <a:r>
              <a:rPr lang="en-US" sz="1313" dirty="0" err="1">
                <a:solidFill>
                  <a:schemeClr val="accent6"/>
                </a:solidFill>
                <a:ea typeface="Segoe UI" pitchFamily="34" charset="0"/>
                <a:cs typeface="Segoe UI" pitchFamily="34" charset="0"/>
              </a:rPr>
              <a:t>modèle</a:t>
            </a:r>
            <a:endParaRPr lang="en-US" sz="1031" dirty="0">
              <a:solidFill>
                <a:schemeClr val="accent6"/>
              </a:solidFill>
              <a:ea typeface="Segoe UI" pitchFamily="34" charset="0"/>
              <a:cs typeface="Segoe UI" pitchFamily="34" charset="0"/>
            </a:endParaRPr>
          </a:p>
          <a:p>
            <a:pPr defTabSz="873785"/>
            <a:r>
              <a:rPr lang="en-US" sz="1125" i="1" dirty="0">
                <a:solidFill>
                  <a:schemeClr val="accent6"/>
                </a:solidFill>
                <a:ea typeface="Segoe UI" pitchFamily="34" charset="0"/>
                <a:cs typeface="Segoe UI" pitchFamily="34" charset="0"/>
              </a:rPr>
              <a:t>Configuration </a:t>
            </a:r>
            <a:r>
              <a:rPr lang="en-US" sz="1125" i="1" dirty="0">
                <a:solidFill>
                  <a:schemeClr val="accent6"/>
                </a:solidFill>
                <a:ea typeface="Segoe UI" pitchFamily="34" charset="0"/>
                <a:cs typeface="Segoe UI" pitchFamily="34" charset="0"/>
                <a:sym typeface="Wingdings" panose="05000000000000000000" pitchFamily="2" charset="2"/>
              </a:rPr>
              <a:t> </a:t>
            </a:r>
            <a:r>
              <a:rPr lang="en-US" sz="1125" i="1" dirty="0">
                <a:solidFill>
                  <a:schemeClr val="accent6"/>
                </a:solidFill>
                <a:ea typeface="Segoe UI" pitchFamily="34" charset="0"/>
                <a:cs typeface="Segoe UI" pitchFamily="34" charset="0"/>
              </a:rPr>
              <a:t>Resource Group</a:t>
            </a:r>
          </a:p>
        </p:txBody>
      </p:sp>
      <p:sp>
        <p:nvSpPr>
          <p:cNvPr id="9" name="Title 1"/>
          <p:cNvSpPr>
            <a:spLocks noGrp="1"/>
          </p:cNvSpPr>
          <p:nvPr>
            <p:ph type="title"/>
          </p:nvPr>
        </p:nvSpPr>
        <p:spPr/>
        <p:txBody>
          <a:bodyPr/>
          <a:lstStyle/>
          <a:p>
            <a:r>
              <a:rPr lang="fr-FR" smtClean="0"/>
              <a:t>Groupe de ressources</a:t>
            </a:r>
            <a:endParaRPr lang="fr-FR" dirty="0"/>
          </a:p>
        </p:txBody>
      </p:sp>
      <p:sp>
        <p:nvSpPr>
          <p:cNvPr id="85" name="Content Placeholder 84"/>
          <p:cNvSpPr>
            <a:spLocks noGrp="1"/>
          </p:cNvSpPr>
          <p:nvPr>
            <p:ph idx="10"/>
          </p:nvPr>
        </p:nvSpPr>
        <p:spPr>
          <a:xfrm>
            <a:off x="519113" y="1447799"/>
            <a:ext cx="5623142" cy="2558649"/>
          </a:xfrm>
        </p:spPr>
        <p:txBody>
          <a:bodyPr/>
          <a:lstStyle/>
          <a:p>
            <a:r>
              <a:rPr lang="fr-FR" dirty="0" smtClean="0"/>
              <a:t>Solution déclarative de déploiement et configuration d’un groupe de ressources</a:t>
            </a:r>
          </a:p>
          <a:p>
            <a:r>
              <a:rPr lang="fr-FR" dirty="0" smtClean="0"/>
              <a:t>Configuration des ressources, de leurs dépendances, de leurs interconnexions</a:t>
            </a:r>
          </a:p>
          <a:p>
            <a:r>
              <a:rPr lang="fr-FR" dirty="0" smtClean="0"/>
              <a:t>Gestion du cycle de vie de groupe de ressources</a:t>
            </a:r>
          </a:p>
          <a:p>
            <a:r>
              <a:rPr lang="fr-FR" dirty="0" smtClean="0"/>
              <a:t>Gestion d’identité entre ces ressources</a:t>
            </a:r>
          </a:p>
          <a:p>
            <a:r>
              <a:rPr lang="fr-FR" dirty="0" smtClean="0"/>
              <a:t>Facturation et quotas</a:t>
            </a:r>
          </a:p>
        </p:txBody>
      </p:sp>
      <p:grpSp>
        <p:nvGrpSpPr>
          <p:cNvPr id="88" name="Group 4"/>
          <p:cNvGrpSpPr>
            <a:grpSpLocks noChangeAspect="1"/>
          </p:cNvGrpSpPr>
          <p:nvPr/>
        </p:nvGrpSpPr>
        <p:grpSpPr bwMode="auto">
          <a:xfrm>
            <a:off x="5682411" y="1318116"/>
            <a:ext cx="6067137" cy="4977448"/>
            <a:chOff x="2863" y="318"/>
            <a:chExt cx="4354" cy="3572"/>
          </a:xfrm>
        </p:grpSpPr>
        <p:sp>
          <p:nvSpPr>
            <p:cNvPr id="89"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0"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1"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2"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3"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4"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5" name="Oval 10"/>
            <p:cNvSpPr>
              <a:spLocks noChangeArrowheads="1"/>
            </p:cNvSpPr>
            <p:nvPr/>
          </p:nvSpPr>
          <p:spPr bwMode="auto">
            <a:xfrm>
              <a:off x="3033" y="2775"/>
              <a:ext cx="226" cy="69"/>
            </a:xfrm>
            <a:prstGeom prst="ellipse">
              <a:avLst/>
            </a:pr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6"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7"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8"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99"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0"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1" name="Rectangle 16"/>
            <p:cNvSpPr>
              <a:spLocks noChangeArrowheads="1"/>
            </p:cNvSpPr>
            <p:nvPr/>
          </p:nvSpPr>
          <p:spPr bwMode="auto">
            <a:xfrm>
              <a:off x="3398" y="2838"/>
              <a:ext cx="63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2062">
                  <a:solidFill>
                    <a:srgbClr val="FFFFFF"/>
                  </a:solidFill>
                  <a:latin typeface="Segoe Pro Display Light" panose="020B0302040504020203" pitchFamily="34" charset="0"/>
                </a:rPr>
                <a:t>SQL - A</a:t>
              </a:r>
              <a:endParaRPr lang="en-US" altLang="en-US" sz="1687">
                <a:solidFill>
                  <a:srgbClr val="00B0F0"/>
                </a:solidFill>
              </a:endParaRPr>
            </a:p>
          </p:txBody>
        </p:sp>
        <p:sp>
          <p:nvSpPr>
            <p:cNvPr id="102"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3"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4"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5"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6"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7"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8"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09"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0"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1"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2"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3"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4"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5"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6" name="Rectangle 31"/>
            <p:cNvSpPr>
              <a:spLocks noChangeArrowheads="1"/>
            </p:cNvSpPr>
            <p:nvPr/>
          </p:nvSpPr>
          <p:spPr bwMode="auto">
            <a:xfrm>
              <a:off x="4884" y="2838"/>
              <a:ext cx="6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2062">
                  <a:solidFill>
                    <a:srgbClr val="FFFFFF"/>
                  </a:solidFill>
                  <a:latin typeface="Segoe Pro Display Light" panose="020B0302040504020203" pitchFamily="34" charset="0"/>
                </a:rPr>
                <a:t>Website</a:t>
              </a:r>
              <a:endParaRPr lang="en-US" altLang="en-US" sz="1687">
                <a:solidFill>
                  <a:srgbClr val="00B0F0"/>
                </a:solidFill>
              </a:endParaRPr>
            </a:p>
          </p:txBody>
        </p:sp>
        <p:sp>
          <p:nvSpPr>
            <p:cNvPr id="117"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8"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19"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0"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1"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2"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3"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4"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5"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6"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7"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8"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29"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0"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1"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2" name="Rectangle 47"/>
            <p:cNvSpPr>
              <a:spLocks noChangeArrowheads="1"/>
            </p:cNvSpPr>
            <p:nvPr/>
          </p:nvSpPr>
          <p:spPr bwMode="auto">
            <a:xfrm>
              <a:off x="6417" y="2788"/>
              <a:ext cx="40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1593">
                  <a:solidFill>
                    <a:srgbClr val="FFFFFF"/>
                  </a:solidFill>
                  <a:latin typeface="Segoe Pro Display Light" panose="020B0302040504020203" pitchFamily="34" charset="0"/>
                </a:rPr>
                <a:t>Virtual</a:t>
              </a:r>
              <a:endParaRPr lang="en-US" altLang="en-US" sz="1687">
                <a:solidFill>
                  <a:srgbClr val="00B0F0"/>
                </a:solidFill>
              </a:endParaRPr>
            </a:p>
          </p:txBody>
        </p:sp>
        <p:sp>
          <p:nvSpPr>
            <p:cNvPr id="133" name="Rectangle 48"/>
            <p:cNvSpPr>
              <a:spLocks noChangeArrowheads="1"/>
            </p:cNvSpPr>
            <p:nvPr/>
          </p:nvSpPr>
          <p:spPr bwMode="auto">
            <a:xfrm>
              <a:off x="6417" y="2933"/>
              <a:ext cx="63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1687">
                  <a:solidFill>
                    <a:srgbClr val="FFFFFF"/>
                  </a:solidFill>
                  <a:latin typeface="Segoe Pro Display Light" panose="020B0302040504020203" pitchFamily="34" charset="0"/>
                </a:rPr>
                <a:t>Machines</a:t>
              </a:r>
              <a:endParaRPr lang="en-US" altLang="en-US" sz="1687">
                <a:solidFill>
                  <a:srgbClr val="00B0F0"/>
                </a:solidFill>
              </a:endParaRPr>
            </a:p>
          </p:txBody>
        </p:sp>
        <p:sp>
          <p:nvSpPr>
            <p:cNvPr id="134"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5"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6"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7"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8"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39" name="Rectangle 54"/>
            <p:cNvSpPr>
              <a:spLocks noChangeArrowheads="1"/>
            </p:cNvSpPr>
            <p:nvPr/>
          </p:nvSpPr>
          <p:spPr bwMode="auto">
            <a:xfrm>
              <a:off x="4731" y="523"/>
              <a:ext cx="59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2343">
                  <a:solidFill>
                    <a:srgbClr val="414042"/>
                  </a:solidFill>
                  <a:latin typeface="Segoe Pro Display Light" panose="020B0302040504020203" pitchFamily="34" charset="0"/>
                </a:rPr>
                <a:t>SQL-A</a:t>
              </a:r>
              <a:endParaRPr lang="en-US" altLang="en-US" sz="1687">
                <a:solidFill>
                  <a:srgbClr val="00B0F0"/>
                </a:solidFill>
              </a:endParaRPr>
            </a:p>
          </p:txBody>
        </p:sp>
        <p:sp>
          <p:nvSpPr>
            <p:cNvPr id="140" name="Rectangle 55"/>
            <p:cNvSpPr>
              <a:spLocks noChangeArrowheads="1"/>
            </p:cNvSpPr>
            <p:nvPr/>
          </p:nvSpPr>
          <p:spPr bwMode="auto">
            <a:xfrm>
              <a:off x="4671" y="738"/>
              <a:ext cx="7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2343" dirty="0">
                  <a:solidFill>
                    <a:srgbClr val="414042"/>
                  </a:solidFill>
                  <a:latin typeface="Segoe Pro Display Light" panose="020B0302040504020203" pitchFamily="34" charset="0"/>
                </a:rPr>
                <a:t>Website</a:t>
              </a:r>
              <a:endParaRPr lang="en-US" altLang="en-US" sz="1687" dirty="0">
                <a:solidFill>
                  <a:srgbClr val="00B0F0"/>
                </a:solidFill>
              </a:endParaRPr>
            </a:p>
          </p:txBody>
        </p:sp>
        <p:sp>
          <p:nvSpPr>
            <p:cNvPr id="141" name="Rectangle 56"/>
            <p:cNvSpPr>
              <a:spLocks noChangeArrowheads="1"/>
            </p:cNvSpPr>
            <p:nvPr/>
          </p:nvSpPr>
          <p:spPr bwMode="auto">
            <a:xfrm>
              <a:off x="4676" y="1020"/>
              <a:ext cx="699"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750" b="1" dirty="0">
                  <a:solidFill>
                    <a:srgbClr val="414042"/>
                  </a:solidFill>
                  <a:latin typeface="Segoe Pro Display Semibold" panose="020B0702040504020203" pitchFamily="34" charset="0"/>
                </a:rPr>
                <a:t>[SQL CONFIG] VM (2x)</a:t>
              </a:r>
              <a:endParaRPr lang="en-US" altLang="en-US" sz="1687" dirty="0">
                <a:solidFill>
                  <a:srgbClr val="00B0F0"/>
                </a:solidFill>
              </a:endParaRPr>
            </a:p>
          </p:txBody>
        </p:sp>
        <p:sp>
          <p:nvSpPr>
            <p:cNvPr id="142"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3"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4"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5"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6"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7"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8"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49"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0"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1"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2"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3" name="Rectangle 68"/>
            <p:cNvSpPr>
              <a:spLocks noChangeArrowheads="1"/>
            </p:cNvSpPr>
            <p:nvPr/>
          </p:nvSpPr>
          <p:spPr bwMode="auto">
            <a:xfrm>
              <a:off x="6236" y="2141"/>
              <a:ext cx="6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844" b="1">
                  <a:solidFill>
                    <a:srgbClr val="FFFFFF"/>
                  </a:solidFill>
                  <a:latin typeface="Segoe UI Semibold" panose="020B0702040204020203" pitchFamily="34" charset="0"/>
                </a:rPr>
                <a:t>DEPENDS ON SQL</a:t>
              </a:r>
              <a:endParaRPr lang="en-US" altLang="en-US" sz="1687">
                <a:solidFill>
                  <a:srgbClr val="00B0F0"/>
                </a:solidFill>
              </a:endParaRPr>
            </a:p>
          </p:txBody>
        </p:sp>
        <p:sp>
          <p:nvSpPr>
            <p:cNvPr id="154"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5" name="Rectangle 70"/>
            <p:cNvSpPr>
              <a:spLocks noChangeArrowheads="1"/>
            </p:cNvSpPr>
            <p:nvPr/>
          </p:nvSpPr>
          <p:spPr bwMode="auto">
            <a:xfrm>
              <a:off x="4713" y="2141"/>
              <a:ext cx="6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844" b="1">
                  <a:solidFill>
                    <a:srgbClr val="FFFFFF"/>
                  </a:solidFill>
                  <a:latin typeface="Segoe UI Semibold" panose="020B0702040204020203" pitchFamily="34" charset="0"/>
                </a:rPr>
                <a:t>DEPENDS ON SQL</a:t>
              </a:r>
              <a:endParaRPr lang="en-US" altLang="en-US" sz="1687">
                <a:solidFill>
                  <a:srgbClr val="00B0F0"/>
                </a:solidFill>
              </a:endParaRPr>
            </a:p>
          </p:txBody>
        </p:sp>
        <p:sp>
          <p:nvSpPr>
            <p:cNvPr id="156"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7"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8"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59"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00B0F0"/>
                </a:solidFill>
              </a:endParaRPr>
            </a:p>
          </p:txBody>
        </p:sp>
        <p:sp>
          <p:nvSpPr>
            <p:cNvPr id="160" name="Rectangle 75"/>
            <p:cNvSpPr>
              <a:spLocks noChangeArrowheads="1"/>
            </p:cNvSpPr>
            <p:nvPr/>
          </p:nvSpPr>
          <p:spPr bwMode="auto">
            <a:xfrm>
              <a:off x="4023" y="3702"/>
              <a:ext cx="16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1031" b="1">
                  <a:solidFill>
                    <a:srgbClr val="FFFFFF"/>
                  </a:solidFill>
                  <a:latin typeface="Segoe UI Semibold" panose="020B0702040204020203" pitchFamily="34" charset="0"/>
                </a:rPr>
                <a:t>SQL</a:t>
              </a:r>
              <a:endParaRPr lang="en-US" altLang="en-US" sz="1687">
                <a:solidFill>
                  <a:srgbClr val="00B0F0"/>
                </a:solidFill>
              </a:endParaRPr>
            </a:p>
          </p:txBody>
        </p:sp>
        <p:sp>
          <p:nvSpPr>
            <p:cNvPr id="161" name="Rectangle 76"/>
            <p:cNvSpPr>
              <a:spLocks noChangeArrowheads="1"/>
            </p:cNvSpPr>
            <p:nvPr/>
          </p:nvSpPr>
          <p:spPr bwMode="auto">
            <a:xfrm>
              <a:off x="4204" y="3702"/>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1031" b="1">
                  <a:solidFill>
                    <a:srgbClr val="FFFFFF"/>
                  </a:solidFill>
                  <a:latin typeface="Segoe UI Semibold" panose="020B0702040204020203" pitchFamily="34" charset="0"/>
                </a:rPr>
                <a:t>C</a:t>
              </a:r>
              <a:endParaRPr lang="en-US" altLang="en-US" sz="1687">
                <a:solidFill>
                  <a:srgbClr val="00B0F0"/>
                </a:solidFill>
              </a:endParaRPr>
            </a:p>
          </p:txBody>
        </p:sp>
        <p:sp>
          <p:nvSpPr>
            <p:cNvPr id="162" name="Rectangle 77"/>
            <p:cNvSpPr>
              <a:spLocks noChangeArrowheads="1"/>
            </p:cNvSpPr>
            <p:nvPr/>
          </p:nvSpPr>
          <p:spPr bwMode="auto">
            <a:xfrm>
              <a:off x="4257" y="3702"/>
              <a:ext cx="285"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56911"/>
              <a:r>
                <a:rPr lang="en-US" altLang="en-US" sz="1031" b="1">
                  <a:solidFill>
                    <a:srgbClr val="FFFFFF"/>
                  </a:solidFill>
                  <a:latin typeface="Segoe UI Semibold" panose="020B0702040204020203" pitchFamily="34" charset="0"/>
                </a:rPr>
                <a:t>ONFIG</a:t>
              </a:r>
              <a:endParaRPr lang="en-US" altLang="en-US" sz="1687">
                <a:solidFill>
                  <a:srgbClr val="00B0F0"/>
                </a:solidFill>
              </a:endParaRPr>
            </a:p>
          </p:txBody>
        </p:sp>
      </p:grpSp>
    </p:spTree>
    <p:extLst>
      <p:ext uri="{BB962C8B-B14F-4D97-AF65-F5344CB8AC3E}">
        <p14:creationId xmlns:p14="http://schemas.microsoft.com/office/powerpoint/2010/main" val="371823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Modèle « Azure Template »</a:t>
            </a:r>
            <a:endParaRPr lang="fr-FR" dirty="0"/>
          </a:p>
        </p:txBody>
      </p:sp>
      <p:sp>
        <p:nvSpPr>
          <p:cNvPr id="3" name="Content Placeholder 2"/>
          <p:cNvSpPr>
            <a:spLocks noGrp="1"/>
          </p:cNvSpPr>
          <p:nvPr>
            <p:ph type="body" sz="quarter" idx="10"/>
          </p:nvPr>
        </p:nvSpPr>
        <p:spPr>
          <a:xfrm>
            <a:off x="519112" y="1447799"/>
            <a:ext cx="4250315" cy="4703619"/>
          </a:xfrm>
        </p:spPr>
        <p:txBody>
          <a:bodyPr/>
          <a:lstStyle/>
          <a:p>
            <a:r>
              <a:rPr lang="fr-FR" dirty="0" smtClean="0"/>
              <a:t>Garantir l’idempotence</a:t>
            </a:r>
          </a:p>
          <a:p>
            <a:r>
              <a:rPr lang="fr-FR" dirty="0" smtClean="0"/>
              <a:t>Simplifier l’orchestration, la gestion du cycle déploiement, le retour sur une version antérieure. </a:t>
            </a:r>
          </a:p>
          <a:p>
            <a:r>
              <a:rPr lang="fr-FR" dirty="0" smtClean="0"/>
              <a:t>Implémentés en JSON et gérés dans un contrôleur de code source.</a:t>
            </a:r>
          </a:p>
          <a:p>
            <a:endParaRPr lang="fr-FR" dirty="0"/>
          </a:p>
        </p:txBody>
      </p:sp>
      <p:pic>
        <p:nvPicPr>
          <p:cNvPr id="4" name="Picture 3"/>
          <p:cNvPicPr>
            <a:picLocks noChangeAspect="1"/>
          </p:cNvPicPr>
          <p:nvPr/>
        </p:nvPicPr>
        <p:blipFill>
          <a:blip r:embed="rId3"/>
          <a:stretch>
            <a:fillRect/>
          </a:stretch>
        </p:blipFill>
        <p:spPr>
          <a:xfrm>
            <a:off x="4870621" y="1566560"/>
            <a:ext cx="7157524" cy="4114906"/>
          </a:xfrm>
          <a:prstGeom prst="rect">
            <a:avLst/>
          </a:prstGeom>
        </p:spPr>
      </p:pic>
    </p:spTree>
    <p:extLst>
      <p:ext uri="{BB962C8B-B14F-4D97-AF65-F5344CB8AC3E}">
        <p14:creationId xmlns:p14="http://schemas.microsoft.com/office/powerpoint/2010/main" val="22295624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smtClean="0"/>
              <a:t>Référentiel de Modèles de « Resource Management » sur GitHub</a:t>
            </a:r>
            <a:endParaRPr lang="fr-FR" dirty="0"/>
          </a:p>
        </p:txBody>
      </p:sp>
      <p:sp>
        <p:nvSpPr>
          <p:cNvPr id="6" name="Text Placeholder 5"/>
          <p:cNvSpPr>
            <a:spLocks noGrp="1"/>
          </p:cNvSpPr>
          <p:nvPr>
            <p:ph type="body" sz="quarter" idx="10"/>
          </p:nvPr>
        </p:nvSpPr>
        <p:spPr/>
        <p:txBody>
          <a:bodyPr/>
          <a:lstStyle/>
          <a:p>
            <a:endParaRPr lang="fr-FR"/>
          </a:p>
        </p:txBody>
      </p:sp>
      <p:sp>
        <p:nvSpPr>
          <p:cNvPr id="3" name="Rectangle 2"/>
          <p:cNvSpPr/>
          <p:nvPr/>
        </p:nvSpPr>
        <p:spPr>
          <a:xfrm>
            <a:off x="1108867" y="4993773"/>
            <a:ext cx="10298301" cy="1149655"/>
          </a:xfrm>
          <a:prstGeom prst="rect">
            <a:avLst/>
          </a:prstGeom>
        </p:spPr>
        <p:txBody>
          <a:bodyPr wrap="square">
            <a:spAutoFit/>
          </a:bodyPr>
          <a:lstStyle/>
          <a:p>
            <a:r>
              <a:rPr lang="fr-FR" sz="2294" dirty="0">
                <a:hlinkClick r:id="rId2"/>
              </a:rPr>
              <a:t>https://github.com/azurermtemplates/azurermtemplates/tree/master/sql-alwayson</a:t>
            </a:r>
            <a:endParaRPr lang="fr-FR" sz="2294" dirty="0"/>
          </a:p>
          <a:p>
            <a:endParaRPr lang="fr-FR" sz="2294" dirty="0"/>
          </a:p>
        </p:txBody>
      </p:sp>
      <p:pic>
        <p:nvPicPr>
          <p:cNvPr id="4" name="Picture 3"/>
          <p:cNvPicPr>
            <a:picLocks noChangeAspect="1"/>
          </p:cNvPicPr>
          <p:nvPr/>
        </p:nvPicPr>
        <p:blipFill>
          <a:blip r:embed="rId3"/>
          <a:stretch>
            <a:fillRect/>
          </a:stretch>
        </p:blipFill>
        <p:spPr>
          <a:xfrm>
            <a:off x="1108867" y="1931552"/>
            <a:ext cx="8711870" cy="2874203"/>
          </a:xfrm>
          <a:prstGeom prst="rect">
            <a:avLst/>
          </a:prstGeom>
        </p:spPr>
      </p:pic>
    </p:spTree>
    <p:extLst>
      <p:ext uri="{BB962C8B-B14F-4D97-AF65-F5344CB8AC3E}">
        <p14:creationId xmlns:p14="http://schemas.microsoft.com/office/powerpoint/2010/main" val="15415360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Group Manager Services</a:t>
            </a:r>
            <a:endParaRPr lang="en-US" dirty="0"/>
          </a:p>
        </p:txBody>
      </p:sp>
      <p:sp>
        <p:nvSpPr>
          <p:cNvPr id="3" name="Content Placeholder 2"/>
          <p:cNvSpPr>
            <a:spLocks noGrp="1"/>
          </p:cNvSpPr>
          <p:nvPr>
            <p:ph type="body" sz="quarter" idx="10"/>
          </p:nvPr>
        </p:nvSpPr>
        <p:spPr/>
        <p:txBody>
          <a:bodyPr/>
          <a:lstStyle/>
          <a:p>
            <a:r>
              <a:rPr lang="fr-FR" smtClean="0"/>
              <a:t>Audit centralisé des opérations</a:t>
            </a:r>
          </a:p>
          <a:p>
            <a:r>
              <a:rPr lang="fr-FR" smtClean="0"/>
              <a:t>Etiquetage et association de ressources</a:t>
            </a:r>
          </a:p>
          <a:p>
            <a:r>
              <a:rPr lang="fr-FR" smtClean="0"/>
              <a:t>Contrôle d’accès (RBAC)</a:t>
            </a:r>
          </a:p>
          <a:p>
            <a:endParaRPr lang="fr-FR" smtClean="0"/>
          </a:p>
          <a:p>
            <a:endParaRPr lang="fr-FR" dirty="0"/>
          </a:p>
        </p:txBody>
      </p:sp>
      <p:pic>
        <p:nvPicPr>
          <p:cNvPr id="7" name="Picture 6"/>
          <p:cNvPicPr>
            <a:picLocks noChangeAspect="1"/>
          </p:cNvPicPr>
          <p:nvPr/>
        </p:nvPicPr>
        <p:blipFill>
          <a:blip r:embed="rId2"/>
          <a:stretch>
            <a:fillRect/>
          </a:stretch>
        </p:blipFill>
        <p:spPr>
          <a:xfrm>
            <a:off x="584393" y="3836628"/>
            <a:ext cx="2468745" cy="2603572"/>
          </a:xfrm>
          <a:prstGeom prst="rect">
            <a:avLst/>
          </a:prstGeom>
        </p:spPr>
      </p:pic>
      <p:pic>
        <p:nvPicPr>
          <p:cNvPr id="8" name="Picture 7"/>
          <p:cNvPicPr>
            <a:picLocks noChangeAspect="1"/>
          </p:cNvPicPr>
          <p:nvPr/>
        </p:nvPicPr>
        <p:blipFill>
          <a:blip r:embed="rId3"/>
          <a:stretch>
            <a:fillRect/>
          </a:stretch>
        </p:blipFill>
        <p:spPr>
          <a:xfrm>
            <a:off x="3227379" y="3665323"/>
            <a:ext cx="3026141" cy="2946183"/>
          </a:xfrm>
          <a:prstGeom prst="rect">
            <a:avLst/>
          </a:prstGeom>
        </p:spPr>
      </p:pic>
      <p:pic>
        <p:nvPicPr>
          <p:cNvPr id="9" name="Picture 8"/>
          <p:cNvPicPr>
            <a:picLocks noChangeAspect="1"/>
          </p:cNvPicPr>
          <p:nvPr/>
        </p:nvPicPr>
        <p:blipFill>
          <a:blip r:embed="rId4"/>
          <a:stretch>
            <a:fillRect/>
          </a:stretch>
        </p:blipFill>
        <p:spPr>
          <a:xfrm>
            <a:off x="6509158" y="3704847"/>
            <a:ext cx="5042855" cy="2631866"/>
          </a:xfrm>
          <a:prstGeom prst="rect">
            <a:avLst/>
          </a:prstGeom>
        </p:spPr>
      </p:pic>
    </p:spTree>
    <p:extLst>
      <p:ext uri="{BB962C8B-B14F-4D97-AF65-F5344CB8AC3E}">
        <p14:creationId xmlns:p14="http://schemas.microsoft.com/office/powerpoint/2010/main" val="106949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Gestion de groupe de ressources</a:t>
            </a:r>
            <a:endParaRPr lang="fr-FR" dirty="0"/>
          </a:p>
        </p:txBody>
      </p:sp>
      <p:sp>
        <p:nvSpPr>
          <p:cNvPr id="3" name="Content Placeholder 2"/>
          <p:cNvSpPr>
            <a:spLocks noGrp="1"/>
          </p:cNvSpPr>
          <p:nvPr>
            <p:ph idx="10"/>
          </p:nvPr>
        </p:nvSpPr>
        <p:spPr/>
        <p:txBody>
          <a:bodyPr/>
          <a:lstStyle/>
          <a:p>
            <a:pPr lvl="0"/>
            <a:r>
              <a:rPr lang="fr-FR" smtClean="0"/>
              <a:t>Nouveau portail Azure</a:t>
            </a:r>
          </a:p>
          <a:p>
            <a:pPr lvl="0"/>
            <a:endParaRPr lang="fr-FR" smtClean="0"/>
          </a:p>
          <a:p>
            <a:pPr lvl="0"/>
            <a:endParaRPr lang="fr-FR" smtClean="0"/>
          </a:p>
          <a:p>
            <a:pPr lvl="0"/>
            <a:endParaRPr lang="fr-FR" smtClean="0"/>
          </a:p>
          <a:p>
            <a:pPr lvl="0"/>
            <a:endParaRPr lang="fr-FR" smtClean="0"/>
          </a:p>
          <a:p>
            <a:pPr lvl="0"/>
            <a:endParaRPr lang="fr-FR" smtClean="0"/>
          </a:p>
          <a:p>
            <a:r>
              <a:rPr lang="fr-FR" smtClean="0"/>
              <a:t>PowerShell</a:t>
            </a:r>
            <a:endParaRPr lang="fr-FR" dirty="0"/>
          </a:p>
        </p:txBody>
      </p:sp>
      <p:sp>
        <p:nvSpPr>
          <p:cNvPr id="6" name="Rectangle 5"/>
          <p:cNvSpPr/>
          <p:nvPr/>
        </p:nvSpPr>
        <p:spPr>
          <a:xfrm>
            <a:off x="979196" y="5566822"/>
            <a:ext cx="7050306" cy="375167"/>
          </a:xfrm>
          <a:prstGeom prst="rect">
            <a:avLst/>
          </a:prstGeom>
        </p:spPr>
        <p:txBody>
          <a:bodyPr wrap="square">
            <a:spAutoFit/>
          </a:bodyPr>
          <a:lstStyle/>
          <a:p>
            <a:pPr defTabSz="571329"/>
            <a:r>
              <a:rPr lang="fr-FR" sz="1838" dirty="0">
                <a:solidFill>
                  <a:srgbClr val="000000"/>
                </a:solidFill>
              </a:rPr>
              <a:t> </a:t>
            </a:r>
            <a:r>
              <a:rPr lang="fr-FR" sz="1838" dirty="0">
                <a:solidFill>
                  <a:srgbClr val="0000FF"/>
                </a:solidFill>
                <a:latin typeface="Lucida Console" panose="020B0609040504020204" pitchFamily="49" charset="0"/>
              </a:rPr>
              <a:t>Switch-</a:t>
            </a:r>
            <a:r>
              <a:rPr lang="fr-FR" sz="1838" dirty="0" err="1">
                <a:solidFill>
                  <a:srgbClr val="0000FF"/>
                </a:solidFill>
                <a:latin typeface="Lucida Console" panose="020B0609040504020204" pitchFamily="49" charset="0"/>
              </a:rPr>
              <a:t>AzureMode</a:t>
            </a:r>
            <a:r>
              <a:rPr lang="fr-FR" sz="1838" dirty="0">
                <a:solidFill>
                  <a:prstClr val="black"/>
                </a:solidFill>
                <a:latin typeface="Lucida Console" panose="020B0609040504020204" pitchFamily="49" charset="0"/>
              </a:rPr>
              <a:t> </a:t>
            </a:r>
            <a:r>
              <a:rPr lang="fr-FR" sz="1838" dirty="0">
                <a:solidFill>
                  <a:srgbClr val="000080"/>
                </a:solidFill>
                <a:latin typeface="Lucida Console" panose="020B0609040504020204" pitchFamily="49" charset="0"/>
              </a:rPr>
              <a:t>-Name</a:t>
            </a:r>
            <a:r>
              <a:rPr lang="fr-FR" sz="1838" dirty="0">
                <a:solidFill>
                  <a:prstClr val="black"/>
                </a:solidFill>
                <a:latin typeface="Lucida Console" panose="020B0609040504020204" pitchFamily="49" charset="0"/>
              </a:rPr>
              <a:t> </a:t>
            </a:r>
            <a:r>
              <a:rPr lang="fr-FR" sz="1838" dirty="0" err="1">
                <a:solidFill>
                  <a:srgbClr val="8A2BE2"/>
                </a:solidFill>
                <a:latin typeface="Lucida Console" panose="020B0609040504020204" pitchFamily="49" charset="0"/>
              </a:rPr>
              <a:t>AzureResourceManager</a:t>
            </a:r>
            <a:r>
              <a:rPr lang="fr-FR" sz="1838" dirty="0">
                <a:solidFill>
                  <a:srgbClr val="8A2BE2"/>
                </a:solidFill>
                <a:latin typeface="Lucida Console" panose="020B0609040504020204" pitchFamily="49" charset="0"/>
              </a:rPr>
              <a:t> </a:t>
            </a:r>
          </a:p>
        </p:txBody>
      </p:sp>
      <p:pic>
        <p:nvPicPr>
          <p:cNvPr id="7" name="Picture 6"/>
          <p:cNvPicPr>
            <a:picLocks noChangeAspect="1"/>
          </p:cNvPicPr>
          <p:nvPr/>
        </p:nvPicPr>
        <p:blipFill>
          <a:blip r:embed="rId3"/>
          <a:stretch>
            <a:fillRect/>
          </a:stretch>
        </p:blipFill>
        <p:spPr>
          <a:xfrm>
            <a:off x="5217869" y="1438075"/>
            <a:ext cx="6569273" cy="3125059"/>
          </a:xfrm>
          <a:prstGeom prst="rect">
            <a:avLst/>
          </a:prstGeom>
        </p:spPr>
      </p:pic>
      <p:sp>
        <p:nvSpPr>
          <p:cNvPr id="4" name="Rectangle 3"/>
          <p:cNvSpPr/>
          <p:nvPr/>
        </p:nvSpPr>
        <p:spPr>
          <a:xfrm>
            <a:off x="799666" y="2338893"/>
            <a:ext cx="3372205" cy="400110"/>
          </a:xfrm>
          <a:prstGeom prst="rect">
            <a:avLst/>
          </a:prstGeom>
        </p:spPr>
        <p:txBody>
          <a:bodyPr wrap="none">
            <a:spAutoFit/>
          </a:bodyPr>
          <a:lstStyle/>
          <a:p>
            <a:pPr lvl="1"/>
            <a:r>
              <a:rPr lang="fr-FR" sz="2000" dirty="0">
                <a:hlinkClick r:id="rId4"/>
              </a:rPr>
              <a:t>https://portal.azure.com</a:t>
            </a:r>
            <a:endParaRPr lang="fr-FR" sz="2000" dirty="0"/>
          </a:p>
        </p:txBody>
      </p:sp>
    </p:spTree>
    <p:extLst>
      <p:ext uri="{BB962C8B-B14F-4D97-AF65-F5344CB8AC3E}">
        <p14:creationId xmlns:p14="http://schemas.microsoft.com/office/powerpoint/2010/main" val="29339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fr-FR" sz="4800" dirty="0" smtClean="0"/>
              <a:t>Modèles « Azure Resource Management »</a:t>
            </a:r>
            <a:endParaRPr lang="fr-FR" sz="4800" dirty="0"/>
          </a:p>
        </p:txBody>
      </p:sp>
      <p:pic>
        <p:nvPicPr>
          <p:cNvPr id="7" name="Picture 6"/>
          <p:cNvPicPr>
            <a:picLocks noChangeAspect="1"/>
          </p:cNvPicPr>
          <p:nvPr/>
        </p:nvPicPr>
        <p:blipFill>
          <a:blip r:embed="rId2"/>
          <a:stretch>
            <a:fillRect/>
          </a:stretch>
        </p:blipFill>
        <p:spPr>
          <a:xfrm>
            <a:off x="6185708" y="1615304"/>
            <a:ext cx="5494985" cy="3699646"/>
          </a:xfrm>
          <a:prstGeom prst="rect">
            <a:avLst/>
          </a:prstGeom>
        </p:spPr>
      </p:pic>
      <p:sp>
        <p:nvSpPr>
          <p:cNvPr id="8" name="Rectangle 7"/>
          <p:cNvSpPr/>
          <p:nvPr/>
        </p:nvSpPr>
        <p:spPr>
          <a:xfrm>
            <a:off x="1062377" y="5482966"/>
            <a:ext cx="10062482" cy="669414"/>
          </a:xfrm>
          <a:prstGeom prst="rect">
            <a:avLst/>
          </a:prstGeom>
        </p:spPr>
        <p:txBody>
          <a:bodyPr wrap="square">
            <a:spAutoFit/>
          </a:bodyPr>
          <a:lstStyle/>
          <a:p>
            <a:r>
              <a:rPr lang="fr-FR" sz="1875" dirty="0">
                <a:hlinkClick r:id="rId3"/>
              </a:rPr>
              <a:t>http://</a:t>
            </a:r>
            <a:r>
              <a:rPr lang="fr-FR" sz="1875" dirty="0">
                <a:hlinkClick r:id=""/>
              </a:rPr>
              <a:t>azure.microsoft.com/fr-fr/documentation/templates/sharepoint-server-farm-ha</a:t>
            </a:r>
          </a:p>
          <a:p>
            <a:r>
              <a:rPr lang="fr-FR" sz="1875" dirty="0">
                <a:hlinkClick r:id=""/>
              </a:rPr>
              <a:t>https</a:t>
            </a:r>
            <a:r>
              <a:rPr lang="fr-FR" sz="1875" dirty="0">
                <a:hlinkClick r:id="rId3"/>
              </a:rPr>
              <a:t>://github.com/Azure/azure-quickstart-templates/tree/master/sharepoint-server-farm-ha</a:t>
            </a:r>
            <a:endParaRPr lang="fr-FR" sz="1875" dirty="0"/>
          </a:p>
        </p:txBody>
      </p:sp>
      <p:pic>
        <p:nvPicPr>
          <p:cNvPr id="9" name="Picture 8"/>
          <p:cNvPicPr>
            <a:picLocks noChangeAspect="1"/>
          </p:cNvPicPr>
          <p:nvPr/>
        </p:nvPicPr>
        <p:blipFill>
          <a:blip r:embed="rId4"/>
          <a:stretch>
            <a:fillRect/>
          </a:stretch>
        </p:blipFill>
        <p:spPr>
          <a:xfrm>
            <a:off x="527859" y="1615303"/>
            <a:ext cx="5468539" cy="3681840"/>
          </a:xfrm>
          <a:prstGeom prst="rect">
            <a:avLst/>
          </a:prstGeom>
        </p:spPr>
      </p:pic>
    </p:spTree>
    <p:extLst>
      <p:ext uri="{BB962C8B-B14F-4D97-AF65-F5344CB8AC3E}">
        <p14:creationId xmlns:p14="http://schemas.microsoft.com/office/powerpoint/2010/main" val="44635724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9403EA-7F93-4AD8-92BA-08C49BD8BDC6}"/>
</file>

<file path=customXml/itemProps2.xml><?xml version="1.0" encoding="utf-8"?>
<ds:datastoreItem xmlns:ds="http://schemas.openxmlformats.org/officeDocument/2006/customXml" ds:itemID="{82A3BD10-EE05-487B-A1C2-8CD0257B8CF2}"/>
</file>

<file path=customXml/itemProps3.xml><?xml version="1.0" encoding="utf-8"?>
<ds:datastoreItem xmlns:ds="http://schemas.openxmlformats.org/officeDocument/2006/customXml" ds:itemID="{352DFE71-BBB8-4210-A62D-3DA374AD191F}"/>
</file>

<file path=docProps/app.xml><?xml version="1.0" encoding="utf-8"?>
<Properties xmlns="http://schemas.openxmlformats.org/officeDocument/2006/extended-properties" xmlns:vt="http://schemas.openxmlformats.org/officeDocument/2006/docPropsVTypes">
  <Template>Azure Camp Template</Template>
  <TotalTime>0</TotalTime>
  <Words>461</Words>
  <Application>Microsoft Office PowerPoint</Application>
  <PresentationFormat>Custom</PresentationFormat>
  <Paragraphs>91</Paragraphs>
  <Slides>12</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Lucida Console</vt:lpstr>
      <vt:lpstr>Segoe Pro Display Light</vt:lpstr>
      <vt:lpstr>Segoe Pro Display Semibold</vt:lpstr>
      <vt:lpstr>Segoe UI</vt:lpstr>
      <vt:lpstr>Segoe UI Light</vt:lpstr>
      <vt:lpstr>Segoe UI Semibold</vt:lpstr>
      <vt:lpstr>Segoe UI Semilight</vt:lpstr>
      <vt:lpstr>Wingdings</vt:lpstr>
      <vt:lpstr>Windows_Azure_DevCamp_16x9_Template</vt:lpstr>
      <vt:lpstr>Microsoft Azure Camp</vt:lpstr>
      <vt:lpstr>Automatisation avec Azure Resource Manager </vt:lpstr>
      <vt:lpstr>Groupe de ressources</vt:lpstr>
      <vt:lpstr>Groupe de ressources</vt:lpstr>
      <vt:lpstr>Modèle « Azure Template »</vt:lpstr>
      <vt:lpstr>Référentiel de Modèles de « Resource Management » sur GitHub</vt:lpstr>
      <vt:lpstr>Resource Group Manager Services</vt:lpstr>
      <vt:lpstr>Gestion de groupe de ressources</vt:lpstr>
      <vt:lpstr>Modèles « Azure Resource Management »</vt:lpstr>
      <vt:lpstr>Azure Resource Manager : Synthèse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2015-07-06T10:53:28Z</dcterms:created>
  <dcterms:modified xsi:type="dcterms:W3CDTF">2015-07-06T10:53:49Z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ies>
</file>