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5.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18" r:id="rId2"/>
    <p:sldMasterId id="2147484237" r:id="rId3"/>
    <p:sldMasterId id="2147484267" r:id="rId4"/>
    <p:sldMasterId id="2147484323" r:id="rId5"/>
    <p:sldMasterId id="2147484330" r:id="rId6"/>
    <p:sldMasterId id="2147484342" r:id="rId7"/>
  </p:sldMasterIdLst>
  <p:notesMasterIdLst>
    <p:notesMasterId r:id="rId21"/>
  </p:notesMasterIdLst>
  <p:handoutMasterIdLst>
    <p:handoutMasterId r:id="rId22"/>
  </p:handoutMasterIdLst>
  <p:sldIdLst>
    <p:sldId id="304" r:id="rId8"/>
    <p:sldId id="310" r:id="rId9"/>
    <p:sldId id="305" r:id="rId10"/>
    <p:sldId id="307" r:id="rId11"/>
    <p:sldId id="294" r:id="rId12"/>
    <p:sldId id="295" r:id="rId13"/>
    <p:sldId id="297" r:id="rId14"/>
    <p:sldId id="303" r:id="rId15"/>
    <p:sldId id="296" r:id="rId16"/>
    <p:sldId id="300" r:id="rId17"/>
    <p:sldId id="301" r:id="rId18"/>
    <p:sldId id="299" r:id="rId19"/>
    <p:sldId id="306" r:id="rId20"/>
  </p:sldIdLst>
  <p:sldSz cx="12436475" cy="6994525"/>
  <p:notesSz cx="68580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B29"/>
    <a:srgbClr val="001841"/>
    <a:srgbClr val="008272"/>
    <a:srgbClr val="737373"/>
    <a:srgbClr val="525252"/>
    <a:srgbClr val="32145A"/>
    <a:srgbClr val="A699B7"/>
    <a:srgbClr val="B6A2FF"/>
    <a:srgbClr val="5C2D91"/>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01" autoAdjust="0"/>
    <p:restoredTop sz="80783" autoAdjust="0"/>
  </p:normalViewPr>
  <p:slideViewPr>
    <p:cSldViewPr snapToObjects="1">
      <p:cViewPr varScale="1">
        <p:scale>
          <a:sx n="78" d="100"/>
          <a:sy n="78" d="100"/>
        </p:scale>
        <p:origin x="88" y="36"/>
      </p:cViewPr>
      <p:guideLst/>
    </p:cSldViewPr>
  </p:slideViewPr>
  <p:outlineViewPr>
    <p:cViewPr>
      <p:scale>
        <a:sx n="33" d="100"/>
        <a:sy n="33" d="100"/>
      </p:scale>
      <p:origin x="0" y="-18546"/>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9" d="100"/>
          <a:sy n="69" d="100"/>
        </p:scale>
        <p:origin x="3264"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sk\Desktop\Editor%20compete%20201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FF0000"/>
            </a:solidFill>
            <a:ln>
              <a:noFill/>
            </a:ln>
            <a:effectLst/>
          </c:spPr>
          <c:invertIfNegative val="0"/>
          <c:val>
            <c:numRef>
              <c:f>Overview!$B$80:$B$83</c:f>
              <c:numCache>
                <c:formatCode>0</c:formatCode>
                <c:ptCount val="4"/>
                <c:pt idx="0">
                  <c:v>9</c:v>
                </c:pt>
                <c:pt idx="1">
                  <c:v>6</c:v>
                </c:pt>
                <c:pt idx="2">
                  <c:v>16</c:v>
                </c:pt>
                <c:pt idx="3">
                  <c:v>0</c:v>
                </c:pt>
              </c:numCache>
            </c:numRef>
          </c:val>
          <c:extLst>
            <c:ext xmlns:c15="http://schemas.microsoft.com/office/drawing/2012/chart" uri="{02D57815-91ED-43cb-92C2-25804820EDAC}">
              <c15:filteredSeriesTitle>
                <c15:tx>
                  <c:strRef>
                    <c:extLst>
                      <c:ext uri="{02D57815-91ED-43cb-92C2-25804820EDAC}">
                        <c15:formulaRef>
                          <c15:sqref>Overview!$B$79</c15:sqref>
                        </c15:formulaRef>
                      </c:ext>
                    </c:extLst>
                    <c:strCache>
                      <c:ptCount val="1"/>
                      <c:pt idx="0">
                        <c:v>VS2010</c:v>
                      </c:pt>
                    </c:strCache>
                  </c:strRef>
                </c15:tx>
              </c15:filteredSeriesTitle>
            </c:ext>
            <c:ext xmlns:c15="http://schemas.microsoft.com/office/drawing/2012/chart" uri="{02D57815-91ED-43cb-92C2-25804820EDAC}">
              <c15:filteredCategoryTitle>
                <c15:cat>
                  <c:strRef>
                    <c:extLst>
                      <c:ext uri="{02D57815-91ED-43cb-92C2-25804820EDAC}">
                        <c15:formulaRef>
                          <c15:sqref>Overview!$A$80:$A$83</c15:sqref>
                        </c15:formulaRef>
                      </c:ext>
                    </c:extLst>
                    <c:strCache>
                      <c:ptCount val="4"/>
                      <c:pt idx="0">
                        <c:v>JS</c:v>
                      </c:pt>
                      <c:pt idx="1">
                        <c:v>CSS</c:v>
                      </c:pt>
                      <c:pt idx="2">
                        <c:v>HTML</c:v>
                      </c:pt>
                      <c:pt idx="3">
                        <c:v>JSON</c:v>
                      </c:pt>
                    </c:strCache>
                  </c:strRef>
                </c15:cat>
              </c15:filteredCategoryTitle>
            </c:ext>
            <c:ext xmlns:c16="http://schemas.microsoft.com/office/drawing/2014/chart" uri="{C3380CC4-5D6E-409C-BE32-E72D297353CC}">
              <c16:uniqueId val="{00000000-1EAE-4AE4-BD9C-464D1A8920A5}"/>
            </c:ext>
          </c:extLst>
        </c:ser>
        <c:ser>
          <c:idx val="1"/>
          <c:order val="1"/>
          <c:spPr>
            <a:solidFill>
              <a:srgbClr val="FFC000"/>
            </a:solidFill>
            <a:ln>
              <a:noFill/>
            </a:ln>
            <a:effectLst/>
          </c:spPr>
          <c:invertIfNegative val="0"/>
          <c:val>
            <c:numRef>
              <c:f>Overview!$C$80:$C$83</c:f>
              <c:numCache>
                <c:formatCode>0</c:formatCode>
                <c:ptCount val="4"/>
                <c:pt idx="0">
                  <c:v>18.5</c:v>
                </c:pt>
                <c:pt idx="1">
                  <c:v>38</c:v>
                </c:pt>
                <c:pt idx="2">
                  <c:v>24</c:v>
                </c:pt>
                <c:pt idx="3">
                  <c:v>0</c:v>
                </c:pt>
              </c:numCache>
            </c:numRef>
          </c:val>
          <c:extLst>
            <c:ext xmlns:c15="http://schemas.microsoft.com/office/drawing/2012/chart" uri="{02D57815-91ED-43cb-92C2-25804820EDAC}">
              <c15:filteredSeriesTitle>
                <c15:tx>
                  <c:strRef>
                    <c:extLst>
                      <c:ext uri="{02D57815-91ED-43cb-92C2-25804820EDAC}">
                        <c15:formulaRef>
                          <c15:sqref>Overview!$C$79</c15:sqref>
                        </c15:formulaRef>
                      </c:ext>
                    </c:extLst>
                    <c:strCache>
                      <c:ptCount val="1"/>
                      <c:pt idx="0">
                        <c:v>VS2012</c:v>
                      </c:pt>
                    </c:strCache>
                  </c:strRef>
                </c15:tx>
              </c15:filteredSeriesTitle>
            </c:ext>
            <c:ext xmlns:c15="http://schemas.microsoft.com/office/drawing/2012/chart" uri="{02D57815-91ED-43cb-92C2-25804820EDAC}">
              <c15:filteredCategoryTitle>
                <c15:cat>
                  <c:strRef>
                    <c:extLst>
                      <c:ext uri="{02D57815-91ED-43cb-92C2-25804820EDAC}">
                        <c15:formulaRef>
                          <c15:sqref>Overview!$A$80:$A$83</c15:sqref>
                        </c15:formulaRef>
                      </c:ext>
                    </c:extLst>
                    <c:strCache>
                      <c:ptCount val="4"/>
                      <c:pt idx="0">
                        <c:v>JS</c:v>
                      </c:pt>
                      <c:pt idx="1">
                        <c:v>CSS</c:v>
                      </c:pt>
                      <c:pt idx="2">
                        <c:v>HTML</c:v>
                      </c:pt>
                      <c:pt idx="3">
                        <c:v>JSON</c:v>
                      </c:pt>
                    </c:strCache>
                  </c:strRef>
                </c15:cat>
              </c15:filteredCategoryTitle>
            </c:ext>
            <c:ext xmlns:c16="http://schemas.microsoft.com/office/drawing/2014/chart" uri="{C3380CC4-5D6E-409C-BE32-E72D297353CC}">
              <c16:uniqueId val="{00000001-1EAE-4AE4-BD9C-464D1A8920A5}"/>
            </c:ext>
          </c:extLst>
        </c:ser>
        <c:ser>
          <c:idx val="2"/>
          <c:order val="2"/>
          <c:spPr>
            <a:solidFill>
              <a:srgbClr val="FFFF00"/>
            </a:solidFill>
            <a:ln>
              <a:noFill/>
            </a:ln>
            <a:effectLst/>
          </c:spPr>
          <c:invertIfNegative val="0"/>
          <c:val>
            <c:numRef>
              <c:f>Overview!$D$80:$D$83</c:f>
              <c:numCache>
                <c:formatCode>0</c:formatCode>
                <c:ptCount val="4"/>
                <c:pt idx="0">
                  <c:v>28</c:v>
                </c:pt>
                <c:pt idx="1">
                  <c:v>57</c:v>
                </c:pt>
                <c:pt idx="2">
                  <c:v>41</c:v>
                </c:pt>
                <c:pt idx="3">
                  <c:v>25</c:v>
                </c:pt>
              </c:numCache>
            </c:numRef>
          </c:val>
          <c:extLst>
            <c:ext xmlns:c15="http://schemas.microsoft.com/office/drawing/2012/chart" uri="{02D57815-91ED-43cb-92C2-25804820EDAC}">
              <c15:filteredSeriesTitle>
                <c15:tx>
                  <c:strRef>
                    <c:extLst>
                      <c:ext uri="{02D57815-91ED-43cb-92C2-25804820EDAC}">
                        <c15:formulaRef>
                          <c15:sqref>Overview!$D$79</c15:sqref>
                        </c15:formulaRef>
                      </c:ext>
                    </c:extLst>
                    <c:strCache>
                      <c:ptCount val="1"/>
                      <c:pt idx="0">
                        <c:v>VS2013</c:v>
                      </c:pt>
                    </c:strCache>
                  </c:strRef>
                </c15:tx>
              </c15:filteredSeriesTitle>
            </c:ext>
            <c:ext xmlns:c15="http://schemas.microsoft.com/office/drawing/2012/chart" uri="{02D57815-91ED-43cb-92C2-25804820EDAC}">
              <c15:filteredCategoryTitle>
                <c15:cat>
                  <c:strRef>
                    <c:extLst>
                      <c:ext uri="{02D57815-91ED-43cb-92C2-25804820EDAC}">
                        <c15:formulaRef>
                          <c15:sqref>Overview!$A$80:$A$83</c15:sqref>
                        </c15:formulaRef>
                      </c:ext>
                    </c:extLst>
                    <c:strCache>
                      <c:ptCount val="4"/>
                      <c:pt idx="0">
                        <c:v>JS</c:v>
                      </c:pt>
                      <c:pt idx="1">
                        <c:v>CSS</c:v>
                      </c:pt>
                      <c:pt idx="2">
                        <c:v>HTML</c:v>
                      </c:pt>
                      <c:pt idx="3">
                        <c:v>JSON</c:v>
                      </c:pt>
                    </c:strCache>
                  </c:strRef>
                </c15:cat>
              </c15:filteredCategoryTitle>
            </c:ext>
            <c:ext xmlns:c16="http://schemas.microsoft.com/office/drawing/2014/chart" uri="{C3380CC4-5D6E-409C-BE32-E72D297353CC}">
              <c16:uniqueId val="{00000002-1EAE-4AE4-BD9C-464D1A8920A5}"/>
            </c:ext>
          </c:extLst>
        </c:ser>
        <c:ser>
          <c:idx val="3"/>
          <c:order val="3"/>
          <c:spPr>
            <a:solidFill>
              <a:srgbClr val="92D050"/>
            </a:solidFill>
            <a:ln>
              <a:noFill/>
            </a:ln>
            <a:effectLst/>
          </c:spPr>
          <c:invertIfNegative val="0"/>
          <c:val>
            <c:numRef>
              <c:f>Overview!$E$80:$E$83</c:f>
              <c:numCache>
                <c:formatCode>0</c:formatCode>
                <c:ptCount val="4"/>
                <c:pt idx="0">
                  <c:v>33</c:v>
                </c:pt>
                <c:pt idx="1">
                  <c:v>62</c:v>
                </c:pt>
                <c:pt idx="2">
                  <c:v>43</c:v>
                </c:pt>
                <c:pt idx="3">
                  <c:v>42</c:v>
                </c:pt>
              </c:numCache>
            </c:numRef>
          </c:val>
          <c:extLst>
            <c:ext xmlns:c15="http://schemas.microsoft.com/office/drawing/2012/chart" uri="{02D57815-91ED-43cb-92C2-25804820EDAC}">
              <c15:filteredSeriesTitle>
                <c15:tx>
                  <c:strRef>
                    <c:extLst>
                      <c:ext uri="{02D57815-91ED-43cb-92C2-25804820EDAC}">
                        <c15:formulaRef>
                          <c15:sqref>Overview!$E$79</c15:sqref>
                        </c15:formulaRef>
                      </c:ext>
                    </c:extLst>
                    <c:strCache>
                      <c:ptCount val="1"/>
                      <c:pt idx="0">
                        <c:v>VS2015</c:v>
                      </c:pt>
                    </c:strCache>
                  </c:strRef>
                </c15:tx>
              </c15:filteredSeriesTitle>
            </c:ext>
            <c:ext xmlns:c15="http://schemas.microsoft.com/office/drawing/2012/chart" uri="{02D57815-91ED-43cb-92C2-25804820EDAC}">
              <c15:filteredCategoryTitle>
                <c15:cat>
                  <c:strRef>
                    <c:extLst>
                      <c:ext uri="{02D57815-91ED-43cb-92C2-25804820EDAC}">
                        <c15:formulaRef>
                          <c15:sqref>Overview!$A$80:$A$83</c15:sqref>
                        </c15:formulaRef>
                      </c:ext>
                    </c:extLst>
                    <c:strCache>
                      <c:ptCount val="4"/>
                      <c:pt idx="0">
                        <c:v>JS</c:v>
                      </c:pt>
                      <c:pt idx="1">
                        <c:v>CSS</c:v>
                      </c:pt>
                      <c:pt idx="2">
                        <c:v>HTML</c:v>
                      </c:pt>
                      <c:pt idx="3">
                        <c:v>JSON</c:v>
                      </c:pt>
                    </c:strCache>
                  </c:strRef>
                </c15:cat>
              </c15:filteredCategoryTitle>
            </c:ext>
            <c:ext xmlns:c16="http://schemas.microsoft.com/office/drawing/2014/chart" uri="{C3380CC4-5D6E-409C-BE32-E72D297353CC}">
              <c16:uniqueId val="{00000003-1EAE-4AE4-BD9C-464D1A8920A5}"/>
            </c:ext>
          </c:extLst>
        </c:ser>
        <c:ser>
          <c:idx val="5"/>
          <c:order val="4"/>
          <c:spPr>
            <a:solidFill>
              <a:srgbClr val="00B050"/>
            </a:solidFill>
            <a:ln>
              <a:noFill/>
            </a:ln>
            <a:effectLst/>
          </c:spPr>
          <c:invertIfNegative val="0"/>
          <c:val>
            <c:numRef>
              <c:f>Overview!$G$80:$G$83</c:f>
              <c:numCache>
                <c:formatCode>0</c:formatCode>
                <c:ptCount val="4"/>
                <c:pt idx="0">
                  <c:v>42</c:v>
                </c:pt>
                <c:pt idx="1">
                  <c:v>106</c:v>
                </c:pt>
                <c:pt idx="2">
                  <c:v>67</c:v>
                </c:pt>
                <c:pt idx="3">
                  <c:v>42</c:v>
                </c:pt>
              </c:numCache>
            </c:numRef>
          </c:val>
          <c:extLst>
            <c:ext xmlns:c15="http://schemas.microsoft.com/office/drawing/2012/chart" uri="{02D57815-91ED-43cb-92C2-25804820EDAC}">
              <c15:filteredSeriesTitle>
                <c15:tx>
                  <c:strRef>
                    <c:extLst>
                      <c:ext uri="{02D57815-91ED-43cb-92C2-25804820EDAC}">
                        <c15:formulaRef>
                          <c15:sqref>Overview!$G$79</c15:sqref>
                        </c15:formulaRef>
                      </c:ext>
                    </c:extLst>
                    <c:strCache>
                      <c:ptCount val="1"/>
                      <c:pt idx="0">
                        <c:v>Web Essentials</c:v>
                      </c:pt>
                    </c:strCache>
                  </c:strRef>
                </c15:tx>
              </c15:filteredSeriesTitle>
            </c:ext>
            <c:ext xmlns:c15="http://schemas.microsoft.com/office/drawing/2012/chart" uri="{02D57815-91ED-43cb-92C2-25804820EDAC}">
              <c15:filteredCategoryTitle>
                <c15:cat>
                  <c:strRef>
                    <c:extLst>
                      <c:ext uri="{02D57815-91ED-43cb-92C2-25804820EDAC}">
                        <c15:formulaRef>
                          <c15:sqref>Overview!$A$80:$A$83</c15:sqref>
                        </c15:formulaRef>
                      </c:ext>
                    </c:extLst>
                    <c:strCache>
                      <c:ptCount val="4"/>
                      <c:pt idx="0">
                        <c:v>JS</c:v>
                      </c:pt>
                      <c:pt idx="1">
                        <c:v>CSS</c:v>
                      </c:pt>
                      <c:pt idx="2">
                        <c:v>HTML</c:v>
                      </c:pt>
                      <c:pt idx="3">
                        <c:v>JSON</c:v>
                      </c:pt>
                    </c:strCache>
                  </c:strRef>
                </c15:cat>
              </c15:filteredCategoryTitle>
            </c:ext>
            <c:ext xmlns:c16="http://schemas.microsoft.com/office/drawing/2014/chart" uri="{C3380CC4-5D6E-409C-BE32-E72D297353CC}">
              <c16:uniqueId val="{00000004-1EAE-4AE4-BD9C-464D1A8920A5}"/>
            </c:ext>
          </c:extLst>
        </c:ser>
        <c:dLbls>
          <c:showLegendKey val="0"/>
          <c:showVal val="0"/>
          <c:showCatName val="0"/>
          <c:showSerName val="0"/>
          <c:showPercent val="0"/>
          <c:showBubbleSize val="0"/>
        </c:dLbls>
        <c:gapWidth val="182"/>
        <c:axId val="-1093455504"/>
        <c:axId val="-1093454960"/>
        <c:extLst/>
      </c:barChart>
      <c:catAx>
        <c:axId val="-1093455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nl-NL"/>
          </a:p>
        </c:txPr>
        <c:crossAx val="-1093454960"/>
        <c:crosses val="autoZero"/>
        <c:auto val="1"/>
        <c:lblAlgn val="ctr"/>
        <c:lblOffset val="100"/>
        <c:noMultiLvlLbl val="0"/>
      </c:catAx>
      <c:valAx>
        <c:axId val="-1093454960"/>
        <c:scaling>
          <c:orientation val="minMax"/>
        </c:scaling>
        <c:delete val="1"/>
        <c:axPos val="b"/>
        <c:numFmt formatCode="0" sourceLinked="1"/>
        <c:majorTickMark val="none"/>
        <c:minorTickMark val="none"/>
        <c:tickLblPos val="nextTo"/>
        <c:crossAx val="-10934555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6/3/2016</a:t>
            </a:fld>
            <a:endParaRPr lang="en-US" dirty="0">
              <a:latin typeface="Segoe UI" pitchFamily="34" charset="0"/>
            </a:endParaRPr>
          </a:p>
        </p:txBody>
      </p:sp>
      <p:sp>
        <p:nvSpPr>
          <p:cNvPr id="9" name="Slide Number Placeholder 8"/>
          <p:cNvSpPr>
            <a:spLocks noGrp="1"/>
          </p:cNvSpPr>
          <p:nvPr>
            <p:ph type="sldNum" sz="quarter" idx="3"/>
          </p:nvPr>
        </p:nvSpPr>
        <p:spPr>
          <a:xfrm>
            <a:off x="5783580" y="8829967"/>
            <a:ext cx="1072833" cy="46482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829967"/>
            <a:ext cx="5463504" cy="466433"/>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a:t>TechReady 21</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a:t>TechReady 21</a:t>
            </a:r>
          </a:p>
        </p:txBody>
      </p:sp>
      <p:sp>
        <p:nvSpPr>
          <p:cNvPr id="9" name="Slide Image Placeholder 8"/>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831580"/>
            <a:ext cx="5920740" cy="361897"/>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6/3/2016</a:t>
            </a:fld>
            <a:endParaRPr lang="en-US" dirty="0"/>
          </a:p>
        </p:txBody>
      </p:sp>
      <p:sp>
        <p:nvSpPr>
          <p:cNvPr id="12" name="Notes Placeholder 11"/>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10" y="8829967"/>
            <a:ext cx="947103" cy="46482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6312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7372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9373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8712" lvl="1" indent="-171450">
              <a:buFontTx/>
              <a:buChar char="-"/>
            </a:pPr>
            <a:endParaRPr lang="nl-NL"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13406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Master" Target="../slideMasters/slideMaster7.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5" Type="http://schemas.openxmlformats.org/officeDocument/2006/relationships/image" Target="../media/image4.png"/><Relationship Id="rId4" Type="http://schemas.microsoft.com/office/2007/relationships/hdphoto" Target="../media/hdphoto1.wdp"/></Relationships>
</file>

<file path=ppt/slideLayouts/_rels/slideLayout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5" Type="http://schemas.openxmlformats.org/officeDocument/2006/relationships/image" Target="../media/image4.png"/><Relationship Id="rId4" Type="http://schemas.microsoft.com/office/2007/relationships/hdphoto" Target="../media/hdphoto1.wdp"/></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2451" cy="1371600"/>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21297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1_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7558348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56516690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01125340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07430088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23851712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43341461"/>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915779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572385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489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04548406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5578196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5432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16878399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01680944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9351283"/>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Generic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7"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61" indent="0">
              <a:buNone/>
              <a:tabLst/>
              <a:defRPr sz="1904">
                <a:solidFill>
                  <a:srgbClr val="FFFFFF"/>
                </a:solidFill>
              </a:defRPr>
            </a:lvl3pPr>
            <a:lvl4pPr marL="460147" indent="0">
              <a:buNone/>
              <a:defRPr>
                <a:solidFill>
                  <a:srgbClr val="FFFFFF"/>
                </a:solidFill>
              </a:defRPr>
            </a:lvl4pPr>
            <a:lvl5pPr marL="68546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61" indent="0">
              <a:buNone/>
              <a:tabLst/>
              <a:defRPr sz="1904">
                <a:solidFill>
                  <a:srgbClr val="FFFFFF"/>
                </a:solidFill>
              </a:defRPr>
            </a:lvl3pPr>
            <a:lvl4pPr marL="460147" indent="0">
              <a:buNone/>
              <a:defRPr>
                <a:solidFill>
                  <a:srgbClr val="FFFFFF"/>
                </a:solidFill>
              </a:defRPr>
            </a:lvl4pPr>
            <a:lvl5pPr marL="68546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16403462"/>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51135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771540" y="5627055"/>
            <a:ext cx="5113853" cy="1047305"/>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3498241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771540" y="5627055"/>
            <a:ext cx="5113853" cy="1047305"/>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933889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771540" y="5627055"/>
            <a:ext cx="5113853" cy="1047305"/>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9151052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771540" y="5627055"/>
            <a:ext cx="5113853" cy="1047305"/>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652476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a:t>Click to edit Master title style</a:t>
            </a:r>
          </a:p>
        </p:txBody>
      </p:sp>
      <p:sp>
        <p:nvSpPr>
          <p:cNvPr id="6" name="Text Placeholder 5"/>
          <p:cNvSpPr>
            <a:spLocks noGrp="1"/>
          </p:cNvSpPr>
          <p:nvPr>
            <p:ph type="body" sz="quarter" idx="10" hasCustomPrompt="1"/>
          </p:nvPr>
        </p:nvSpPr>
        <p:spPr>
          <a:xfrm>
            <a:off x="6771540" y="5627055"/>
            <a:ext cx="5113853" cy="1047305"/>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139772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pic>
        <p:nvPicPr>
          <p:cNvPr id="7" name="Picture 6"/>
          <p:cNvPicPr>
            <a:picLocks noChangeAspect="1"/>
          </p:cNvPicPr>
          <p:nvPr userDrawn="1"/>
        </p:nvPicPr>
        <p:blipFill rotWithShape="1">
          <a:blip r:embed="rId3"/>
          <a:srcRect l="12341" r="14783"/>
          <a:stretch/>
        </p:blipFill>
        <p:spPr>
          <a:xfrm>
            <a:off x="-26650" y="3670462"/>
            <a:ext cx="12472009" cy="3836441"/>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130645" y="5117332"/>
            <a:ext cx="750737" cy="943735"/>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67843" y="4873520"/>
            <a:ext cx="966265" cy="942370"/>
          </a:xfrm>
          <a:prstGeom prst="rect">
            <a:avLst/>
          </a:prstGeom>
        </p:spPr>
      </p:pic>
    </p:spTree>
    <p:extLst>
      <p:ext uri="{BB962C8B-B14F-4D97-AF65-F5344CB8AC3E}">
        <p14:creationId xmlns:p14="http://schemas.microsoft.com/office/powerpoint/2010/main" val="202329620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a:t>Click to edit Master title style</a:t>
            </a:r>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102236580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61067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1"/>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35824906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1633419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74754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6"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24784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3906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4" y="466301"/>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2" y="1007083"/>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4" y="2655911"/>
            <a:ext cx="4295671" cy="3329913"/>
          </a:xfrm>
        </p:spPr>
        <p:txBody>
          <a:bodyPr>
            <a:normAutofit/>
          </a:bodyPr>
          <a:lstStyle>
            <a:lvl1pPr marL="0" indent="0">
              <a:buNone/>
              <a:defRPr sz="2040"/>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dirty="0"/>
              <a:t>Click to edit Master text styles</a:t>
            </a:r>
          </a:p>
        </p:txBody>
      </p:sp>
      <p:sp>
        <p:nvSpPr>
          <p:cNvPr id="7" name="Slide Number Placeholder 6"/>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6634608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403229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8753352"/>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0286077"/>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a:t>Click to edit Master title style</a:t>
            </a:r>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303092296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00487058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1"/>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64191935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0515133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078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6"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0633349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7869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4" y="466301"/>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2" y="1007083"/>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4" y="2655911"/>
            <a:ext cx="4295671" cy="3329913"/>
          </a:xfrm>
        </p:spPr>
        <p:txBody>
          <a:bodyPr>
            <a:normAutofit/>
          </a:bodyPr>
          <a:lstStyle>
            <a:lvl1pPr marL="0" indent="0">
              <a:buNone/>
              <a:defRPr sz="2040"/>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dirty="0"/>
              <a:t>Click to edit Master text styles</a:t>
            </a:r>
          </a:p>
        </p:txBody>
      </p:sp>
      <p:sp>
        <p:nvSpPr>
          <p:cNvPr id="7" name="Slide Number Placeholder 6"/>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0371053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1">
            <a:lumMod val="60000"/>
            <a:lumOff val="4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18401" r="13953" b="6064"/>
          <a:stretch/>
        </p:blipFill>
        <p:spPr>
          <a:xfrm>
            <a:off x="-28264" y="3094365"/>
            <a:ext cx="12464740" cy="3942551"/>
          </a:xfrm>
          <a:prstGeom prst="rect">
            <a:avLst/>
          </a:prstGeom>
        </p:spPr>
      </p:pic>
      <p:pic>
        <p:nvPicPr>
          <p:cNvPr id="7" name="Picture 6"/>
          <p:cNvPicPr>
            <a:picLocks noChangeAspect="1"/>
          </p:cNvPicPr>
          <p:nvPr userDrawn="1"/>
        </p:nvPicPr>
        <p:blipFill rotWithShape="1">
          <a:blip r:embed="rId2"/>
          <a:srcRect l="18401" r="13953" b="6064"/>
          <a:stretch/>
        </p:blipFill>
        <p:spPr>
          <a:xfrm>
            <a:off x="-28264" y="3094365"/>
            <a:ext cx="12464740" cy="3942551"/>
          </a:xfrm>
          <a:prstGeom prst="rect">
            <a:avLst/>
          </a:prstGeom>
        </p:spPr>
      </p:pic>
      <p:pic>
        <p:nvPicPr>
          <p:cNvPr id="8" name="Picture 7"/>
          <p:cNvPicPr>
            <a:picLocks noChangeAspect="1"/>
          </p:cNvPicPr>
          <p:nvPr userDrawn="1"/>
        </p:nvPicPr>
        <p:blipFill>
          <a:blip r:embed="rId3"/>
          <a:stretch>
            <a:fillRect/>
          </a:stretch>
        </p:blipFill>
        <p:spPr>
          <a:xfrm>
            <a:off x="10049235" y="5642691"/>
            <a:ext cx="2520000" cy="1046102"/>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130645" y="4944133"/>
            <a:ext cx="750737" cy="943735"/>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67843" y="4700321"/>
            <a:ext cx="966265" cy="942370"/>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95909" y="2357908"/>
            <a:ext cx="3844654" cy="1414030"/>
          </a:xfrm>
          <a:prstGeom prst="rect">
            <a:avLst/>
          </a:prstGeom>
        </p:spPr>
      </p:pic>
    </p:spTree>
    <p:extLst>
      <p:ext uri="{BB962C8B-B14F-4D97-AF65-F5344CB8AC3E}">
        <p14:creationId xmlns:p14="http://schemas.microsoft.com/office/powerpoint/2010/main" val="232250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sz="5507"/>
            </a:lvl1pPr>
          </a:lstStyle>
          <a:p>
            <a:r>
              <a:rPr lang="en-US"/>
              <a:t>Click to edit Master title style</a:t>
            </a:r>
            <a:endParaRPr lang="en-US" dirty="0"/>
          </a:p>
        </p:txBody>
      </p:sp>
      <p:sp>
        <p:nvSpPr>
          <p:cNvPr id="5" name="Text Placeholder 4"/>
          <p:cNvSpPr>
            <a:spLocks noGrp="1"/>
          </p:cNvSpPr>
          <p:nvPr>
            <p:ph type="body" sz="quarter" idx="10"/>
          </p:nvPr>
        </p:nvSpPr>
        <p:spPr>
          <a:xfrm>
            <a:off x="529661" y="1476622"/>
            <a:ext cx="11375536" cy="965254"/>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90207912"/>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8" y="1476622"/>
            <a:ext cx="4290730" cy="1553823"/>
          </a:xfrm>
        </p:spPr>
        <p:txBody>
          <a:bodyPr anchor="ctr" anchorCtr="0">
            <a:noAutofit/>
          </a:bodyPr>
          <a:lstStyle>
            <a:lvl1pPr>
              <a:lnSpc>
                <a:spcPct val="90000"/>
              </a:lnSpc>
              <a:defRPr sz="4896"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927508" y="5742561"/>
            <a:ext cx="4290731" cy="470856"/>
          </a:xfrm>
        </p:spPr>
        <p:txBody>
          <a:bodyPr>
            <a:noAutofit/>
          </a:bodyPr>
          <a:lstStyle>
            <a:lvl1pPr marL="0" indent="0" algn="l" defTabSz="932559"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927508" y="4243345"/>
            <a:ext cx="9052808" cy="1299911"/>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31" b="0" i="0" u="none" strike="noStrike" kern="1200" cap="none" spc="-65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870104" y="2178570"/>
            <a:ext cx="3570222" cy="2156143"/>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414595505"/>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331587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Rectangle 1"/>
          <p:cNvSpPr/>
          <p:nvPr/>
        </p:nvSpPr>
        <p:spPr>
          <a:xfrm>
            <a:off x="7772797" y="0"/>
            <a:ext cx="4663678" cy="6994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427062" y="553077"/>
            <a:ext cx="3451122" cy="1958467"/>
          </a:xfrm>
        </p:spPr>
        <p:txBody>
          <a:bodyPr anchor="b">
            <a:noAutofit/>
          </a:bodyPr>
          <a:lstStyle>
            <a:lvl1pPr>
              <a:lnSpc>
                <a:spcPct val="85000"/>
              </a:lnSpc>
              <a:defRPr sz="408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77279" y="777169"/>
            <a:ext cx="6218238" cy="2225225"/>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41933" y="2561817"/>
            <a:ext cx="3466667" cy="3189237"/>
          </a:xfrm>
        </p:spPr>
        <p:txBody>
          <a:bodyPr>
            <a:normAutofit/>
          </a:bodyPr>
          <a:lstStyle>
            <a:lvl1pPr marL="0" marR="0" indent="0" algn="l" defTabSz="932597" rtl="0" eaLnBrk="1" fontAlgn="auto" latinLnBrk="0" hangingPunct="1">
              <a:lnSpc>
                <a:spcPct val="100000"/>
              </a:lnSpc>
              <a:spcBef>
                <a:spcPts val="1224"/>
              </a:spcBef>
              <a:spcAft>
                <a:spcPts val="0"/>
              </a:spcAft>
              <a:buClrTx/>
              <a:buSzTx/>
              <a:buFontTx/>
              <a:buNone/>
              <a:tabLst/>
              <a:defRPr sz="1836">
                <a:solidFill>
                  <a:srgbClr val="262626"/>
                </a:solidFill>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marL="0" marR="0" lvl="0" indent="0" algn="l" defTabSz="932597" rtl="0" eaLnBrk="1" fontAlgn="auto" latinLnBrk="0" hangingPunct="1">
              <a:lnSpc>
                <a:spcPct val="100000"/>
              </a:lnSpc>
              <a:spcBef>
                <a:spcPts val="1428"/>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a:xfrm>
            <a:off x="699552" y="6540102"/>
            <a:ext cx="4197310" cy="233151"/>
          </a:xfrm>
          <a:prstGeom prst="rect">
            <a:avLst/>
          </a:prstGeom>
        </p:spPr>
        <p:txBody>
          <a:bodyPr/>
          <a:lstStyle/>
          <a:p>
            <a:fld id="{AF6E2C9B-5FA2-460D-9BE7-B0812FC2A6FF}" type="datetimeFigureOut">
              <a:rPr lang="en-US" dirty="0"/>
              <a:t>6/3/2016</a:t>
            </a:fld>
            <a:endParaRPr lang="en-US" dirty="0"/>
          </a:p>
        </p:txBody>
      </p:sp>
      <p:sp>
        <p:nvSpPr>
          <p:cNvPr id="6" name="Footer Placeholder 5"/>
          <p:cNvSpPr>
            <a:spLocks noGrp="1"/>
          </p:cNvSpPr>
          <p:nvPr>
            <p:ph type="ftr" sz="quarter" idx="11"/>
          </p:nvPr>
        </p:nvSpPr>
        <p:spPr>
          <a:xfrm>
            <a:off x="699552" y="6685184"/>
            <a:ext cx="5130046" cy="233151"/>
          </a:xfrm>
          <a:prstGeom prst="rect">
            <a:avLst/>
          </a:prstGeom>
        </p:spPr>
        <p:txBody>
          <a:bodyPr/>
          <a:lstStyle/>
          <a:p>
            <a:endParaRPr lang="en-US" dirty="0"/>
          </a:p>
        </p:txBody>
      </p:sp>
      <p:sp>
        <p:nvSpPr>
          <p:cNvPr id="7" name="Slide Number Placeholder 6"/>
          <p:cNvSpPr>
            <a:spLocks noGrp="1"/>
          </p:cNvSpPr>
          <p:nvPr>
            <p:ph type="sldNum" sz="quarter" idx="12"/>
          </p:nvPr>
        </p:nvSpPr>
        <p:spPr>
          <a:xfrm>
            <a:off x="8939661" y="5993397"/>
            <a:ext cx="2984754" cy="1424850"/>
          </a:xfrm>
          <a:prstGeom prst="rect">
            <a:avLst/>
          </a:prstGeom>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283214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99552" y="6540102"/>
            <a:ext cx="4197310" cy="233151"/>
          </a:xfrm>
          <a:prstGeom prst="rect">
            <a:avLst/>
          </a:prstGeom>
        </p:spPr>
        <p:txBody>
          <a:bodyPr/>
          <a:lstStyle/>
          <a:p>
            <a:fld id="{8DDF5F92-E675-4B36-9A60-69A962A68675}" type="datetimeFigureOut">
              <a:rPr lang="en-US" dirty="0"/>
              <a:t>6/3/2016</a:t>
            </a:fld>
            <a:endParaRPr lang="en-US" dirty="0"/>
          </a:p>
        </p:txBody>
      </p:sp>
      <p:sp>
        <p:nvSpPr>
          <p:cNvPr id="3" name="Footer Placeholder 2"/>
          <p:cNvSpPr>
            <a:spLocks noGrp="1"/>
          </p:cNvSpPr>
          <p:nvPr>
            <p:ph type="ftr" sz="quarter" idx="11"/>
          </p:nvPr>
        </p:nvSpPr>
        <p:spPr>
          <a:xfrm>
            <a:off x="699552" y="6685184"/>
            <a:ext cx="5130046" cy="233151"/>
          </a:xfrm>
          <a:prstGeom prst="rect">
            <a:avLst/>
          </a:prstGeom>
        </p:spPr>
        <p:txBody>
          <a:bodyPr/>
          <a:lstStyle/>
          <a:p>
            <a:endParaRPr lang="en-US" dirty="0"/>
          </a:p>
        </p:txBody>
      </p:sp>
      <p:sp>
        <p:nvSpPr>
          <p:cNvPr id="4" name="Slide Number Placeholder 3"/>
          <p:cNvSpPr>
            <a:spLocks noGrp="1"/>
          </p:cNvSpPr>
          <p:nvPr>
            <p:ph type="sldNum" sz="quarter" idx="12"/>
          </p:nvPr>
        </p:nvSpPr>
        <p:spPr>
          <a:xfrm>
            <a:off x="8939661" y="5993397"/>
            <a:ext cx="2984754" cy="1424850"/>
          </a:xfrm>
          <a:prstGeom prst="rect">
            <a:avLst/>
          </a:prstGeo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4461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975899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27594705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054366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Edit Master text styles</a:t>
            </a:r>
          </a:p>
        </p:txBody>
      </p:sp>
    </p:spTree>
    <p:extLst>
      <p:ext uri="{BB962C8B-B14F-4D97-AF65-F5344CB8AC3E}">
        <p14:creationId xmlns:p14="http://schemas.microsoft.com/office/powerpoint/2010/main" val="42878025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384482734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9074776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74324955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84950483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71744598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039450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2481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91835053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77268973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07669142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0499848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594147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758220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4" y="6545325"/>
            <a:ext cx="361094" cy="361043"/>
          </a:xfrm>
          <a:prstGeom prst="rect">
            <a:avLst/>
          </a:prstGeom>
        </p:spPr>
      </p:pic>
    </p:spTree>
    <p:extLst>
      <p:ext uri="{BB962C8B-B14F-4D97-AF65-F5344CB8AC3E}">
        <p14:creationId xmlns:p14="http://schemas.microsoft.com/office/powerpoint/2010/main" val="106328115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Divider_Color LG Text">
    <p:bg>
      <p:bgPr>
        <a:solidFill>
          <a:schemeClr val="accent1"/>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494438" y="5913068"/>
            <a:ext cx="8018627" cy="574140"/>
          </a:xfrm>
        </p:spPr>
        <p:txBody>
          <a:bodyPr anchor="b" anchorCtr="0">
            <a:normAutofit/>
          </a:bodyPr>
          <a:lstStyle>
            <a:lvl1pPr>
              <a:defRPr sz="1904">
                <a:solidFill>
                  <a:schemeClr val="bg1"/>
                </a:solidFill>
                <a:latin typeface="+mn-lt"/>
              </a:defRPr>
            </a:lvl1pPr>
          </a:lstStyle>
          <a:p>
            <a:pPr lvl="0"/>
            <a:r>
              <a:rPr lang="en-US" dirty="0"/>
              <a:t>Click to edit Master text styles</a:t>
            </a:r>
          </a:p>
        </p:txBody>
      </p:sp>
      <p:sp>
        <p:nvSpPr>
          <p:cNvPr id="10" name="Title 9"/>
          <p:cNvSpPr>
            <a:spLocks noGrp="1"/>
          </p:cNvSpPr>
          <p:nvPr>
            <p:ph type="title"/>
          </p:nvPr>
        </p:nvSpPr>
        <p:spPr>
          <a:xfrm>
            <a:off x="494440" y="2841686"/>
            <a:ext cx="11443283" cy="979948"/>
          </a:xfrm>
        </p:spPr>
        <p:txBody>
          <a:bodyPr>
            <a:spAutoFit/>
          </a:bodyPr>
          <a:lstStyle>
            <a:lvl1pPr>
              <a:lnSpc>
                <a:spcPct val="95000"/>
              </a:lnSpc>
              <a:defRPr sz="5440">
                <a:solidFill>
                  <a:schemeClr val="bg1"/>
                </a:solidFill>
                <a:latin typeface="Segoe UI Light"/>
                <a:cs typeface="Segoe UI Light"/>
              </a:defRPr>
            </a:lvl1pPr>
          </a:lstStyle>
          <a:p>
            <a:r>
              <a:rPr lang="en-US" dirty="0"/>
              <a:t>Click to edit Master title style</a:t>
            </a:r>
          </a:p>
        </p:txBody>
      </p:sp>
      <p:pic>
        <p:nvPicPr>
          <p:cNvPr id="4" name="Picture 3"/>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0684353" y="6175137"/>
            <a:ext cx="1368010" cy="4624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26854732"/>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2451" cy="1371600"/>
          </a:xfrm>
          <a:prstGeom prst="rect">
            <a:avLst/>
          </a:prstGeom>
        </p:spPr>
      </p:pic>
    </p:spTree>
    <p:extLst>
      <p:ext uri="{BB962C8B-B14F-4D97-AF65-F5344CB8AC3E}">
        <p14:creationId xmlns:p14="http://schemas.microsoft.com/office/powerpoint/2010/main" val="71889343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8360704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04831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6474949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6700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pic>
        <p:nvPicPr>
          <p:cNvPr id="11" name="Picture 10"/>
          <p:cNvPicPr>
            <a:picLocks noChangeAspect="1"/>
          </p:cNvPicPr>
          <p:nvPr userDrawn="1"/>
        </p:nvPicPr>
        <p:blipFill>
          <a:blip r:embed="rId2"/>
          <a:stretch>
            <a:fillRect/>
          </a:stretch>
        </p:blipFill>
        <p:spPr>
          <a:xfrm>
            <a:off x="-222" y="3075628"/>
            <a:ext cx="12436918" cy="3292125"/>
          </a:xfrm>
          <a:prstGeom prst="rect">
            <a:avLst/>
          </a:prstGeom>
        </p:spPr>
      </p:pic>
    </p:spTree>
    <p:extLst>
      <p:ext uri="{BB962C8B-B14F-4D97-AF65-F5344CB8AC3E}">
        <p14:creationId xmlns:p14="http://schemas.microsoft.com/office/powerpoint/2010/main" val="281974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2506545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86213274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5485745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3246792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27494364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73977268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804847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11" name="Picture 10"/>
          <p:cNvPicPr>
            <a:picLocks noChangeAspect="1"/>
          </p:cNvPicPr>
          <p:nvPr userDrawn="1"/>
        </p:nvPicPr>
        <p:blipFill>
          <a:blip r:embed="rId2"/>
          <a:stretch>
            <a:fillRect/>
          </a:stretch>
        </p:blipFill>
        <p:spPr>
          <a:xfrm>
            <a:off x="-222" y="3075628"/>
            <a:ext cx="12436918" cy="3292125"/>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93247886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560560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2123250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13222537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166686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6383540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563030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9724390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59500562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17562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7549261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82652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059985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mp; Only">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509551" y="513795"/>
            <a:ext cx="11428171" cy="742629"/>
          </a:xfrm>
        </p:spPr>
        <p:txBody>
          <a:bodyPr vert="horz" lIns="0" tIns="0" rIns="0" bIns="0" rtlCol="0">
            <a:noAutofit/>
          </a:bodyPr>
          <a:lstStyle>
            <a:lvl1pPr>
              <a:defRPr lang="en-US" sz="4896" dirty="0" smtClean="0"/>
            </a:lvl1pPr>
          </a:lstStyle>
          <a:p>
            <a:pPr lvl="0"/>
            <a:r>
              <a:rPr lang="en-US" dirty="0"/>
              <a:t>Click to edit Master text styles</a:t>
            </a:r>
          </a:p>
        </p:txBody>
      </p:sp>
    </p:spTree>
    <p:extLst>
      <p:ext uri="{BB962C8B-B14F-4D97-AF65-F5344CB8AC3E}">
        <p14:creationId xmlns:p14="http://schemas.microsoft.com/office/powerpoint/2010/main" val="11486566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28296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2451" cy="1371600"/>
          </a:xfrm>
          <a:prstGeom prst="rect">
            <a:avLst/>
          </a:prstGeom>
        </p:spPr>
      </p:pic>
    </p:spTree>
    <p:extLst>
      <p:ext uri="{BB962C8B-B14F-4D97-AF65-F5344CB8AC3E}">
        <p14:creationId xmlns:p14="http://schemas.microsoft.com/office/powerpoint/2010/main" val="3943952453"/>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1652235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73178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28586576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498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11" name="Picture 10"/>
          <p:cNvPicPr>
            <a:picLocks noChangeAspect="1"/>
          </p:cNvPicPr>
          <p:nvPr userDrawn="1"/>
        </p:nvPicPr>
        <p:blipFill>
          <a:blip r:embed="rId2"/>
          <a:stretch>
            <a:fillRect/>
          </a:stretch>
        </p:blipFill>
        <p:spPr>
          <a:xfrm>
            <a:off x="-222" y="3075628"/>
            <a:ext cx="12436918" cy="3292125"/>
          </a:xfrm>
          <a:prstGeom prst="rect">
            <a:avLst/>
          </a:prstGeom>
        </p:spPr>
      </p:pic>
    </p:spTree>
    <p:extLst>
      <p:ext uri="{BB962C8B-B14F-4D97-AF65-F5344CB8AC3E}">
        <p14:creationId xmlns:p14="http://schemas.microsoft.com/office/powerpoint/2010/main" val="39727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009224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33998858"/>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92280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85058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82041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7122549"/>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341641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637800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950678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76777269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30350156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97035685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32913318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0577369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4542726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185884062"/>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878683"/>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36701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882227"/>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theme" Target="../theme/theme3.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slideLayout" Target="../slideLayouts/slideLayout113.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42" Type="http://schemas.openxmlformats.org/officeDocument/2006/relationships/slideLayout" Target="../slideLayouts/slideLayout116.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slideLayout" Target="../slideLayouts/slideLayout112.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41" Type="http://schemas.openxmlformats.org/officeDocument/2006/relationships/slideLayout" Target="../slideLayouts/slideLayout115.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slideLayout" Target="../slideLayouts/slideLayout111.xml"/><Relationship Id="rId40" Type="http://schemas.openxmlformats.org/officeDocument/2006/relationships/slideLayout" Target="../slideLayouts/slideLayout114.xml"/><Relationship Id="rId45" Type="http://schemas.openxmlformats.org/officeDocument/2006/relationships/image" Target="../media/image1.png"/><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slideLayout" Target="../slideLayouts/slideLayout110.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4" Type="http://schemas.openxmlformats.org/officeDocument/2006/relationships/theme" Target="../theme/theme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43" Type="http://schemas.openxmlformats.org/officeDocument/2006/relationships/slideLayout" Target="../slideLayouts/slideLayout1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20.xml"/><Relationship Id="rId7" Type="http://schemas.openxmlformats.org/officeDocument/2006/relationships/theme" Target="../theme/theme5.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17.emf"/><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6.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microsoft.com/office/2007/relationships/hdphoto" Target="../media/hdphoto2.wdp"/><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1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7.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2" Type="http://schemas.openxmlformats.org/officeDocument/2006/relationships/slideLayout" Target="../slideLayouts/slideLayout136.xml"/><Relationship Id="rId16" Type="http://schemas.microsoft.com/office/2007/relationships/hdphoto" Target="../media/hdphoto2.wdp"/><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image" Target="../media/image18.png"/><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image" Target="../media/image1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167" r:id="rId2"/>
    <p:sldLayoutId id="2147484215" r:id="rId3"/>
    <p:sldLayoutId id="2147484216" r:id="rId4"/>
    <p:sldLayoutId id="2147484105" r:id="rId5"/>
    <p:sldLayoutId id="2147484182" r:id="rId6"/>
    <p:sldLayoutId id="2147484130" r:id="rId7"/>
    <p:sldLayoutId id="2147484101" r:id="rId8"/>
    <p:sldLayoutId id="2147484102" r:id="rId9"/>
    <p:sldLayoutId id="2147484098" r:id="rId10"/>
    <p:sldLayoutId id="2147484086" r:id="rId11"/>
    <p:sldLayoutId id="2147484100" r:id="rId12"/>
    <p:sldLayoutId id="2147484089" r:id="rId13"/>
    <p:sldLayoutId id="2147484092" r:id="rId14"/>
    <p:sldLayoutId id="2147484190" r:id="rId15"/>
    <p:sldLayoutId id="2147484195" r:id="rId16"/>
    <p:sldLayoutId id="2147484209" r:id="rId17"/>
    <p:sldLayoutId id="2147484196" r:id="rId18"/>
    <p:sldLayoutId id="2147484208" r:id="rId19"/>
    <p:sldLayoutId id="2147484192" r:id="rId20"/>
    <p:sldLayoutId id="2147484189" r:id="rId21"/>
    <p:sldLayoutId id="2147484194" r:id="rId22"/>
    <p:sldLayoutId id="2147484127" r:id="rId23"/>
    <p:sldLayoutId id="2147484093" r:id="rId24"/>
    <p:sldLayoutId id="2147484129" r:id="rId25"/>
    <p:sldLayoutId id="2147484203" r:id="rId26"/>
    <p:sldLayoutId id="2147484321" r:id="rId27"/>
    <p:sldLayoutId id="2147484322" r:id="rId2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2800886"/>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0" r:id="rId12"/>
    <p:sldLayoutId id="2147484231" r:id="rId13"/>
    <p:sldLayoutId id="2147484232" r:id="rId14"/>
    <p:sldLayoutId id="2147484233" r:id="rId15"/>
    <p:sldLayoutId id="2147484234" r:id="rId16"/>
    <p:sldLayoutId id="2147484235" r:id="rId17"/>
    <p:sldLayoutId id="2147484236"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3287703749"/>
      </p:ext>
    </p:extLst>
  </p:cSld>
  <p:clrMap bg1="dk1" tx1="lt1" bg2="dk2" tx2="lt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 id="2147484249" r:id="rId12"/>
    <p:sldLayoutId id="2147484250" r:id="rId13"/>
    <p:sldLayoutId id="2147484251" r:id="rId14"/>
    <p:sldLayoutId id="2147484252" r:id="rId15"/>
    <p:sldLayoutId id="2147484253" r:id="rId16"/>
    <p:sldLayoutId id="2147484254" r:id="rId17"/>
    <p:sldLayoutId id="2147484255" r:id="rId18"/>
    <p:sldLayoutId id="2147484256" r:id="rId19"/>
    <p:sldLayoutId id="2147484257" r:id="rId20"/>
    <p:sldLayoutId id="2147484258" r:id="rId21"/>
    <p:sldLayoutId id="2147484259" r:id="rId22"/>
    <p:sldLayoutId id="2147484260" r:id="rId23"/>
    <p:sldLayoutId id="2147484261" r:id="rId24"/>
    <p:sldLayoutId id="2147484262" r:id="rId25"/>
    <p:sldLayoutId id="2147484263" r:id="rId26"/>
    <p:sldLayoutId id="2147484264" r:id="rId27"/>
    <p:sldLayoutId id="2147484265" r:id="rId2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45"/>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4007251801"/>
      </p:ext>
    </p:extLst>
  </p:cSld>
  <p:clrMap bg1="dk1" tx1="lt1" bg2="dk2" tx2="lt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 id="2147484292" r:id="rId25"/>
    <p:sldLayoutId id="2147484293" r:id="rId26"/>
    <p:sldLayoutId id="2147484295" r:id="rId27"/>
    <p:sldLayoutId id="2147484297" r:id="rId28"/>
    <p:sldLayoutId id="2147484298" r:id="rId29"/>
    <p:sldLayoutId id="2147484299" r:id="rId30"/>
    <p:sldLayoutId id="2147484300" r:id="rId31"/>
    <p:sldLayoutId id="2147484302" r:id="rId32"/>
    <p:sldLayoutId id="2147484303" r:id="rId33"/>
    <p:sldLayoutId id="2147484304" r:id="rId34"/>
    <p:sldLayoutId id="2147484305" r:id="rId35"/>
    <p:sldLayoutId id="2147484309" r:id="rId36"/>
    <p:sldLayoutId id="2147484312" r:id="rId37"/>
    <p:sldLayoutId id="2147484313" r:id="rId38"/>
    <p:sldLayoutId id="2147484314" r:id="rId39"/>
    <p:sldLayoutId id="2147484315" r:id="rId40"/>
    <p:sldLayoutId id="2147484318" r:id="rId41"/>
    <p:sldLayoutId id="2147484319" r:id="rId42"/>
    <p:sldLayoutId id="2147484320" r:id="rId4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58932" y="3840840"/>
            <a:ext cx="10726460" cy="1351952"/>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854925" y="5469875"/>
            <a:ext cx="6030467" cy="830055"/>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3493334883"/>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Lst>
  <p:txStyles>
    <p:titleStyle>
      <a:lvl1pPr algn="r" defTabSz="932597" rtl="0" eaLnBrk="1" latinLnBrk="0" hangingPunct="1">
        <a:lnSpc>
          <a:spcPct val="90000"/>
        </a:lnSpc>
        <a:spcBef>
          <a:spcPct val="0"/>
        </a:spcBef>
        <a:buNone/>
        <a:defRPr sz="9791"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32597" rtl="0" eaLnBrk="1" latinLnBrk="0" hangingPunct="1">
        <a:lnSpc>
          <a:spcPct val="90000"/>
        </a:lnSpc>
        <a:spcBef>
          <a:spcPts val="1020"/>
        </a:spcBef>
        <a:buFont typeface="Arial" panose="020B0604020202020204" pitchFamily="34" charset="0"/>
        <a:buNone/>
        <a:defRPr sz="1836" b="0" kern="1200">
          <a:solidFill>
            <a:srgbClr val="1D4380"/>
          </a:solidFill>
          <a:latin typeface="Segoe UI Semibold" panose="020B0702040204020203" pitchFamily="34" charset="0"/>
          <a:ea typeface="+mn-ea"/>
          <a:cs typeface="Segoe UI Semibold" panose="020B07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Light" panose="020B0502040204020203" pitchFamily="34" charset="0"/>
          <a:ea typeface="+mn-ea"/>
          <a:cs typeface="Segoe UI Light"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Light" panose="020B0502040204020203" pitchFamily="34" charset="0"/>
          <a:ea typeface="+mn-ea"/>
          <a:cs typeface="Segoe UI Light"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Light" panose="020B0502040204020203" pitchFamily="34" charset="0"/>
          <a:ea typeface="+mn-ea"/>
          <a:cs typeface="Segoe UI Light"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Light" panose="020B0502040204020203" pitchFamily="34" charset="0"/>
          <a:ea typeface="+mn-ea"/>
          <a:cs typeface="Segoe UI Light"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8"/>
            <a:ext cx="11301996" cy="135195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2043" y="1914363"/>
            <a:ext cx="11301996" cy="42995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3"/>
          <a:stretch>
            <a:fillRect/>
          </a:stretch>
        </p:blipFill>
        <p:spPr>
          <a:xfrm>
            <a:off x="457629" y="-1954867"/>
            <a:ext cx="1955144" cy="1954867"/>
          </a:xfrm>
          <a:prstGeom prst="rect">
            <a:avLst/>
          </a:prstGeom>
        </p:spPr>
      </p:pic>
      <p:sp>
        <p:nvSpPr>
          <p:cNvPr id="8" name="Rectangle 7"/>
          <p:cNvSpPr/>
          <p:nvPr userDrawn="1"/>
        </p:nvSpPr>
        <p:spPr>
          <a:xfrm>
            <a:off x="2566627" y="-1325831"/>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 name="Rectangle 8"/>
          <p:cNvSpPr/>
          <p:nvPr userDrawn="1"/>
        </p:nvSpPr>
        <p:spPr>
          <a:xfrm>
            <a:off x="3537826" y="-1325831"/>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 name="Rectangle 9"/>
          <p:cNvSpPr/>
          <p:nvPr userDrawn="1"/>
        </p:nvSpPr>
        <p:spPr>
          <a:xfrm>
            <a:off x="4557105" y="-1325831"/>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 name="Rectangle 10"/>
          <p:cNvSpPr/>
          <p:nvPr userDrawn="1"/>
        </p:nvSpPr>
        <p:spPr>
          <a:xfrm>
            <a:off x="5509072" y="-1325831"/>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 name="Rectangle 11"/>
          <p:cNvSpPr/>
          <p:nvPr userDrawn="1"/>
        </p:nvSpPr>
        <p:spPr>
          <a:xfrm>
            <a:off x="6461038" y="-1325831"/>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Rectangle 12"/>
          <p:cNvSpPr/>
          <p:nvPr userDrawn="1"/>
        </p:nvSpPr>
        <p:spPr>
          <a:xfrm>
            <a:off x="7451468" y="-1325831"/>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Rectangle 14"/>
          <p:cNvSpPr/>
          <p:nvPr userDrawn="1"/>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4">
            <a:extLst>
              <a:ext uri="{BEBA8EAE-BF5A-486C-A8C5-ECC9F3942E4B}">
                <a14:imgProps xmlns:a14="http://schemas.microsoft.com/office/drawing/2010/main">
                  <a14:imgLayer r:embed="rId15">
                    <a14:imgEffect>
                      <a14:saturation sat="99000"/>
                    </a14:imgEffect>
                  </a14:imgLayer>
                </a14:imgProps>
              </a:ext>
            </a:extLst>
          </a:blip>
          <a:srcRect l="13121" r="14315"/>
          <a:stretch/>
        </p:blipFill>
        <p:spPr>
          <a:xfrm>
            <a:off x="0" y="4286097"/>
            <a:ext cx="12418710" cy="3649904"/>
          </a:xfrm>
          <a:prstGeom prst="rect">
            <a:avLst/>
          </a:prstGeom>
        </p:spPr>
      </p:pic>
    </p:spTree>
    <p:extLst>
      <p:ext uri="{BB962C8B-B14F-4D97-AF65-F5344CB8AC3E}">
        <p14:creationId xmlns:p14="http://schemas.microsoft.com/office/powerpoint/2010/main" val="1394229017"/>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Lst>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8"/>
            <a:ext cx="11301996" cy="135195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2043" y="1914363"/>
            <a:ext cx="11301996" cy="42995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7629" y="-1954867"/>
            <a:ext cx="1955144" cy="1954867"/>
          </a:xfrm>
          <a:prstGeom prst="rect">
            <a:avLst/>
          </a:prstGeom>
        </p:spPr>
      </p:pic>
      <p:sp>
        <p:nvSpPr>
          <p:cNvPr id="8" name="Rectangle 7"/>
          <p:cNvSpPr/>
          <p:nvPr userDrawn="1"/>
        </p:nvSpPr>
        <p:spPr>
          <a:xfrm>
            <a:off x="2566627" y="-1325831"/>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 name="Rectangle 8"/>
          <p:cNvSpPr/>
          <p:nvPr userDrawn="1"/>
        </p:nvSpPr>
        <p:spPr>
          <a:xfrm>
            <a:off x="3537826" y="-1325831"/>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 name="Rectangle 9"/>
          <p:cNvSpPr/>
          <p:nvPr userDrawn="1"/>
        </p:nvSpPr>
        <p:spPr>
          <a:xfrm>
            <a:off x="4557105" y="-1325831"/>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 name="Rectangle 10"/>
          <p:cNvSpPr/>
          <p:nvPr userDrawn="1"/>
        </p:nvSpPr>
        <p:spPr>
          <a:xfrm>
            <a:off x="5509072" y="-1325831"/>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 name="Rectangle 11"/>
          <p:cNvSpPr/>
          <p:nvPr userDrawn="1"/>
        </p:nvSpPr>
        <p:spPr>
          <a:xfrm>
            <a:off x="6461038" y="-1325831"/>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Rectangle 12"/>
          <p:cNvSpPr/>
          <p:nvPr userDrawn="1"/>
        </p:nvSpPr>
        <p:spPr>
          <a:xfrm>
            <a:off x="7451468" y="-1325831"/>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Rectangle 14"/>
          <p:cNvSpPr/>
          <p:nvPr userDrawn="1"/>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5">
            <a:extLst>
              <a:ext uri="{BEBA8EAE-BF5A-486C-A8C5-ECC9F3942E4B}">
                <a14:imgProps xmlns:a14="http://schemas.microsoft.com/office/drawing/2010/main">
                  <a14:imgLayer r:embed="rId16">
                    <a14:imgEffect>
                      <a14:saturation sat="99000"/>
                    </a14:imgEffect>
                  </a14:imgLayer>
                </a14:imgProps>
              </a:ext>
            </a:extLst>
          </a:blip>
          <a:srcRect l="13121" r="14315"/>
          <a:stretch/>
        </p:blipFill>
        <p:spPr>
          <a:xfrm>
            <a:off x="0" y="4286097"/>
            <a:ext cx="12418710" cy="3649904"/>
          </a:xfrm>
          <a:prstGeom prst="rect">
            <a:avLst/>
          </a:prstGeom>
        </p:spPr>
      </p:pic>
    </p:spTree>
    <p:extLst>
      <p:ext uri="{BB962C8B-B14F-4D97-AF65-F5344CB8AC3E}">
        <p14:creationId xmlns:p14="http://schemas.microsoft.com/office/powerpoint/2010/main" val="1190759357"/>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6" r:id="rId11"/>
    <p:sldLayoutId id="2147484358" r:id="rId12"/>
  </p:sldLayoutIdLst>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125.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9.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13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99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Visual Studio history</a:t>
            </a:r>
          </a:p>
        </p:txBody>
      </p:sp>
      <p:graphicFrame>
        <p:nvGraphicFramePr>
          <p:cNvPr id="3" name="Chart 2"/>
          <p:cNvGraphicFramePr>
            <a:graphicFrameLocks/>
          </p:cNvGraphicFramePr>
          <p:nvPr>
            <p:extLst>
              <p:ext uri="{D42A27DB-BD31-4B8C-83A1-F6EECF244321}">
                <p14:modId xmlns:p14="http://schemas.microsoft.com/office/powerpoint/2010/main" val="735228488"/>
              </p:ext>
            </p:extLst>
          </p:nvPr>
        </p:nvGraphicFramePr>
        <p:xfrm>
          <a:off x="655637" y="1401233"/>
          <a:ext cx="9783972" cy="44582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90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chart seriesIdx="4"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 animBg="0"/>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37" y="2659062"/>
            <a:ext cx="8610600" cy="1351952"/>
          </a:xfrm>
        </p:spPr>
        <p:txBody>
          <a:bodyPr>
            <a:noAutofit/>
          </a:bodyPr>
          <a:lstStyle/>
          <a:p>
            <a:r>
              <a:rPr lang="nl-NL" sz="6600" dirty="0"/>
              <a:t>Demo: </a:t>
            </a:r>
            <a:r>
              <a:rPr lang="nl-NL" sz="6600" b="1" dirty="0"/>
              <a:t>Native</a:t>
            </a:r>
            <a:r>
              <a:rPr lang="nl-NL" sz="6600" dirty="0"/>
              <a:t> Modern web </a:t>
            </a:r>
            <a:r>
              <a:rPr lang="nl-NL" sz="6600" dirty="0" err="1"/>
              <a:t>tooling</a:t>
            </a:r>
            <a:r>
              <a:rPr lang="nl-NL" sz="6600" dirty="0"/>
              <a:t> in VS2015</a:t>
            </a:r>
          </a:p>
        </p:txBody>
      </p:sp>
    </p:spTree>
    <p:extLst>
      <p:ext uri="{BB962C8B-B14F-4D97-AF65-F5344CB8AC3E}">
        <p14:creationId xmlns:p14="http://schemas.microsoft.com/office/powerpoint/2010/main" val="79672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Extensions</a:t>
            </a:r>
          </a:p>
        </p:txBody>
      </p:sp>
      <p:sp>
        <p:nvSpPr>
          <p:cNvPr id="5" name="Content Placeholder 4"/>
          <p:cNvSpPr>
            <a:spLocks noGrp="1"/>
          </p:cNvSpPr>
          <p:nvPr>
            <p:ph idx="1"/>
          </p:nvPr>
        </p:nvSpPr>
        <p:spPr>
          <a:xfrm>
            <a:off x="5151437" y="373062"/>
            <a:ext cx="6586917" cy="4970646"/>
          </a:xfrm>
        </p:spPr>
        <p:txBody>
          <a:bodyPr>
            <a:noAutofit/>
          </a:bodyPr>
          <a:lstStyle/>
          <a:p>
            <a:pPr marL="524486" indent="-524486">
              <a:lnSpc>
                <a:spcPct val="150000"/>
              </a:lnSpc>
              <a:buFont typeface="+mj-lt"/>
              <a:buAutoNum type="arabicPeriod"/>
            </a:pPr>
            <a:r>
              <a:rPr lang="en-US" sz="1800" dirty="0"/>
              <a:t>Web Essentials 2015</a:t>
            </a:r>
          </a:p>
          <a:p>
            <a:pPr marL="524486" indent="-524486">
              <a:lnSpc>
                <a:spcPct val="150000"/>
              </a:lnSpc>
              <a:buFont typeface="+mj-lt"/>
              <a:buAutoNum type="arabicPeriod"/>
            </a:pPr>
            <a:r>
              <a:rPr lang="en-US" sz="1800" dirty="0"/>
              <a:t>Web Compiler</a:t>
            </a:r>
          </a:p>
          <a:p>
            <a:pPr marL="524486" indent="-524486">
              <a:lnSpc>
                <a:spcPct val="150000"/>
              </a:lnSpc>
              <a:buFont typeface="+mj-lt"/>
              <a:buAutoNum type="arabicPeriod"/>
            </a:pPr>
            <a:r>
              <a:rPr lang="en-US" sz="1800" dirty="0"/>
              <a:t>Bundler &amp; </a:t>
            </a:r>
            <a:r>
              <a:rPr lang="en-US" sz="1800" dirty="0" err="1"/>
              <a:t>Minifier</a:t>
            </a:r>
            <a:endParaRPr lang="en-US" sz="1800" dirty="0"/>
          </a:p>
          <a:p>
            <a:pPr marL="524486" indent="-524486">
              <a:lnSpc>
                <a:spcPct val="150000"/>
              </a:lnSpc>
              <a:buFont typeface="+mj-lt"/>
              <a:buAutoNum type="arabicPeriod"/>
            </a:pPr>
            <a:r>
              <a:rPr lang="en-US" sz="1800" dirty="0"/>
              <a:t>Add New File</a:t>
            </a:r>
          </a:p>
          <a:p>
            <a:pPr marL="524486" indent="-524486">
              <a:lnSpc>
                <a:spcPct val="150000"/>
              </a:lnSpc>
              <a:buFont typeface="+mj-lt"/>
              <a:buAutoNum type="arabicPeriod"/>
            </a:pPr>
            <a:r>
              <a:rPr lang="en-US" sz="1800" dirty="0"/>
              <a:t>Open Command Line</a:t>
            </a:r>
          </a:p>
          <a:p>
            <a:pPr marL="524486" indent="-524486">
              <a:lnSpc>
                <a:spcPct val="150000"/>
              </a:lnSpc>
              <a:buFont typeface="+mj-lt"/>
              <a:buAutoNum type="arabicPeriod"/>
            </a:pPr>
            <a:r>
              <a:rPr lang="en-US" sz="1800" dirty="0" err="1"/>
              <a:t>Glyphfriend</a:t>
            </a:r>
            <a:endParaRPr lang="en-US" sz="1800" dirty="0"/>
          </a:p>
          <a:p>
            <a:pPr marL="524486" indent="-524486">
              <a:lnSpc>
                <a:spcPct val="150000"/>
              </a:lnSpc>
              <a:buFont typeface="+mj-lt"/>
              <a:buAutoNum type="arabicPeriod"/>
            </a:pPr>
            <a:r>
              <a:rPr lang="en-US" sz="1800" dirty="0"/>
              <a:t>React Snippet Pack</a:t>
            </a:r>
          </a:p>
          <a:p>
            <a:pPr marL="524486" indent="-524486">
              <a:lnSpc>
                <a:spcPct val="150000"/>
              </a:lnSpc>
              <a:buFont typeface="+mj-lt"/>
              <a:buAutoNum type="arabicPeriod"/>
            </a:pPr>
            <a:r>
              <a:rPr lang="en-US" sz="1800" dirty="0"/>
              <a:t>Image Optimizer</a:t>
            </a:r>
          </a:p>
          <a:p>
            <a:pPr marL="524486" indent="-524486">
              <a:lnSpc>
                <a:spcPct val="150000"/>
              </a:lnSpc>
              <a:buFont typeface="+mj-lt"/>
              <a:buAutoNum type="arabicPeriod"/>
            </a:pPr>
            <a:r>
              <a:rPr lang="en-US" sz="1800" dirty="0" err="1"/>
              <a:t>MultiEditing</a:t>
            </a:r>
            <a:endParaRPr lang="en-US" sz="1800" dirty="0"/>
          </a:p>
          <a:p>
            <a:pPr marL="524486" indent="-524486">
              <a:lnSpc>
                <a:spcPct val="150000"/>
              </a:lnSpc>
              <a:buFont typeface="+mj-lt"/>
              <a:buAutoNum type="arabicPeriod"/>
            </a:pPr>
            <a:r>
              <a:rPr lang="en-US" sz="1800" dirty="0"/>
              <a:t>NPM Scripts &amp; Task runner</a:t>
            </a:r>
          </a:p>
          <a:p>
            <a:pPr marL="524486" indent="-524486">
              <a:lnSpc>
                <a:spcPct val="150000"/>
              </a:lnSpc>
              <a:buFont typeface="+mj-lt"/>
              <a:buAutoNum type="arabicPeriod"/>
            </a:pPr>
            <a:endParaRPr lang="en-US" sz="1800" dirty="0"/>
          </a:p>
        </p:txBody>
      </p:sp>
      <p:sp>
        <p:nvSpPr>
          <p:cNvPr id="6" name="Text Placeholder 5"/>
          <p:cNvSpPr>
            <a:spLocks noGrp="1"/>
          </p:cNvSpPr>
          <p:nvPr>
            <p:ph type="body" sz="half" idx="2"/>
          </p:nvPr>
        </p:nvSpPr>
        <p:spPr/>
        <p:txBody>
          <a:bodyPr/>
          <a:lstStyle/>
          <a:p>
            <a:r>
              <a:rPr lang="en-US" sz="2200" dirty="0">
                <a:solidFill>
                  <a:schemeClr val="tx1"/>
                </a:solidFill>
              </a:rPr>
              <a:t>VisualStudioGallery.com</a:t>
            </a:r>
          </a:p>
        </p:txBody>
      </p:sp>
    </p:spTree>
    <p:extLst>
      <p:ext uri="{BB962C8B-B14F-4D97-AF65-F5344CB8AC3E}">
        <p14:creationId xmlns:p14="http://schemas.microsoft.com/office/powerpoint/2010/main" val="142964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6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5883246"/>
              </p:ext>
            </p:extLst>
          </p:nvPr>
        </p:nvGraphicFramePr>
        <p:xfrm>
          <a:off x="918197" y="733992"/>
          <a:ext cx="10503255" cy="5359480"/>
        </p:xfrm>
        <a:graphic>
          <a:graphicData uri="http://schemas.openxmlformats.org/drawingml/2006/table">
            <a:tbl>
              <a:tblPr firstRow="1" bandRow="1">
                <a:tableStyleId>{5C22544A-7EE6-4342-B048-85BDC9FD1C3A}</a:tableStyleId>
              </a:tblPr>
              <a:tblGrid>
                <a:gridCol w="1974742">
                  <a:extLst>
                    <a:ext uri="{9D8B030D-6E8A-4147-A177-3AD203B41FA5}">
                      <a16:colId xmlns:a16="http://schemas.microsoft.com/office/drawing/2014/main" val="3309407275"/>
                    </a:ext>
                  </a:extLst>
                </a:gridCol>
                <a:gridCol w="949168">
                  <a:extLst>
                    <a:ext uri="{9D8B030D-6E8A-4147-A177-3AD203B41FA5}">
                      <a16:colId xmlns:a16="http://schemas.microsoft.com/office/drawing/2014/main" val="3662083519"/>
                    </a:ext>
                  </a:extLst>
                </a:gridCol>
                <a:gridCol w="7579345">
                  <a:extLst>
                    <a:ext uri="{9D8B030D-6E8A-4147-A177-3AD203B41FA5}">
                      <a16:colId xmlns:a16="http://schemas.microsoft.com/office/drawing/2014/main" val="485203963"/>
                    </a:ext>
                  </a:extLst>
                </a:gridCol>
              </a:tblGrid>
              <a:tr h="378611">
                <a:tc>
                  <a:txBody>
                    <a:bodyPr/>
                    <a:lstStyle/>
                    <a:p>
                      <a:r>
                        <a:rPr lang="en-US" sz="1900" dirty="0">
                          <a:solidFill>
                            <a:srgbClr val="0070C0"/>
                          </a:solidFill>
                        </a:rPr>
                        <a:t>Time</a:t>
                      </a:r>
                    </a:p>
                  </a:txBody>
                  <a:tcPr marL="93260" marR="93260" marT="46630" marB="46630"/>
                </a:tc>
                <a:tc>
                  <a:txBody>
                    <a:bodyPr/>
                    <a:lstStyle/>
                    <a:p>
                      <a:r>
                        <a:rPr lang="en-US" sz="1900" dirty="0">
                          <a:solidFill>
                            <a:srgbClr val="0070C0"/>
                          </a:solidFill>
                        </a:rPr>
                        <a:t>Min.</a:t>
                      </a:r>
                    </a:p>
                  </a:txBody>
                  <a:tcPr marL="93260" marR="93260" marT="46630" marB="46630"/>
                </a:tc>
                <a:tc>
                  <a:txBody>
                    <a:bodyPr/>
                    <a:lstStyle/>
                    <a:p>
                      <a:r>
                        <a:rPr lang="en-US" sz="1900" dirty="0">
                          <a:solidFill>
                            <a:srgbClr val="0070C0"/>
                          </a:solidFill>
                        </a:rPr>
                        <a:t>Session</a:t>
                      </a:r>
                    </a:p>
                  </a:txBody>
                  <a:tcPr marL="93260" marR="93260" marT="46630" marB="46630"/>
                </a:tc>
                <a:extLst>
                  <a:ext uri="{0D108BD9-81ED-4DB2-BD59-A6C34878D82A}">
                    <a16:rowId xmlns:a16="http://schemas.microsoft.com/office/drawing/2014/main" val="1205484172"/>
                  </a:ext>
                </a:extLst>
              </a:tr>
              <a:tr h="378611">
                <a:tc>
                  <a:txBody>
                    <a:bodyPr/>
                    <a:lstStyle/>
                    <a:p>
                      <a:r>
                        <a:rPr lang="en-US" sz="1900" dirty="0">
                          <a:solidFill>
                            <a:srgbClr val="0070C0"/>
                          </a:solidFill>
                        </a:rPr>
                        <a:t>10:00 – </a:t>
                      </a:r>
                      <a:r>
                        <a:rPr lang="en-US" sz="1900" dirty="0" smtClean="0">
                          <a:solidFill>
                            <a:srgbClr val="0070C0"/>
                          </a:solidFill>
                        </a:rPr>
                        <a:t>10:05</a:t>
                      </a:r>
                      <a:endParaRPr lang="en-US" sz="1900" dirty="0">
                        <a:solidFill>
                          <a:srgbClr val="0070C0"/>
                        </a:solidFill>
                      </a:endParaRPr>
                    </a:p>
                  </a:txBody>
                  <a:tcPr marL="93260" marR="93260" marT="46630" marB="46630"/>
                </a:tc>
                <a:tc>
                  <a:txBody>
                    <a:bodyPr/>
                    <a:lstStyle/>
                    <a:p>
                      <a:r>
                        <a:rPr lang="en-US" sz="1900" dirty="0" smtClean="0">
                          <a:solidFill>
                            <a:srgbClr val="0070C0"/>
                          </a:solidFill>
                        </a:rPr>
                        <a:t>5</a:t>
                      </a:r>
                      <a:endParaRPr lang="en-US" sz="1900" dirty="0">
                        <a:solidFill>
                          <a:srgbClr val="0070C0"/>
                        </a:solidFill>
                      </a:endParaRPr>
                    </a:p>
                  </a:txBody>
                  <a:tcPr marL="93260" marR="93260" marT="46630" marB="46630"/>
                </a:tc>
                <a:tc>
                  <a:txBody>
                    <a:bodyPr/>
                    <a:lstStyle/>
                    <a:p>
                      <a:r>
                        <a:rPr lang="en-US" sz="1900" dirty="0">
                          <a:solidFill>
                            <a:srgbClr val="0070C0"/>
                          </a:solidFill>
                        </a:rPr>
                        <a:t>Welcome</a:t>
                      </a:r>
                    </a:p>
                  </a:txBody>
                  <a:tcPr marL="93260" marR="93260" marT="46630" marB="46630"/>
                </a:tc>
                <a:extLst>
                  <a:ext uri="{0D108BD9-81ED-4DB2-BD59-A6C34878D82A}">
                    <a16:rowId xmlns:a16="http://schemas.microsoft.com/office/drawing/2014/main" val="2173916189"/>
                  </a:ext>
                </a:extLst>
              </a:tr>
              <a:tr h="378611">
                <a:tc>
                  <a:txBody>
                    <a:bodyPr/>
                    <a:lstStyle/>
                    <a:p>
                      <a:r>
                        <a:rPr lang="en-US" sz="1900" dirty="0" smtClean="0">
                          <a:solidFill>
                            <a:srgbClr val="0070C0"/>
                          </a:solidFill>
                        </a:rPr>
                        <a:t>10:05 </a:t>
                      </a:r>
                      <a:r>
                        <a:rPr lang="en-US" sz="1900" dirty="0">
                          <a:solidFill>
                            <a:srgbClr val="0070C0"/>
                          </a:solidFill>
                        </a:rPr>
                        <a:t>– </a:t>
                      </a:r>
                      <a:r>
                        <a:rPr lang="en-US" sz="1900" dirty="0" smtClean="0">
                          <a:solidFill>
                            <a:srgbClr val="0070C0"/>
                          </a:solidFill>
                        </a:rPr>
                        <a:t>10:30</a:t>
                      </a:r>
                      <a:endParaRPr lang="en-US" sz="1900" dirty="0">
                        <a:solidFill>
                          <a:srgbClr val="0070C0"/>
                        </a:solidFill>
                      </a:endParaRPr>
                    </a:p>
                  </a:txBody>
                  <a:tcPr marL="93260" marR="93260" marT="46630" marB="46630"/>
                </a:tc>
                <a:tc>
                  <a:txBody>
                    <a:bodyPr/>
                    <a:lstStyle/>
                    <a:p>
                      <a:r>
                        <a:rPr lang="en-US" sz="1900" dirty="0" smtClean="0">
                          <a:solidFill>
                            <a:srgbClr val="0070C0"/>
                          </a:solidFill>
                        </a:rPr>
                        <a:t>25</a:t>
                      </a:r>
                      <a:endParaRPr lang="en-US" sz="1900" dirty="0">
                        <a:solidFill>
                          <a:srgbClr val="0070C0"/>
                        </a:solidFill>
                      </a:endParaRPr>
                    </a:p>
                  </a:txBody>
                  <a:tcPr marL="93260" marR="93260" marT="46630" marB="46630"/>
                </a:tc>
                <a:tc>
                  <a:txBody>
                    <a:bodyPr/>
                    <a:lstStyle/>
                    <a:p>
                      <a:r>
                        <a:rPr lang="en-US" sz="1900" dirty="0">
                          <a:solidFill>
                            <a:srgbClr val="0070C0"/>
                          </a:solidFill>
                        </a:rPr>
                        <a:t>Session 1 - </a:t>
                      </a:r>
                      <a:r>
                        <a:rPr lang="en-US" sz="1900" dirty="0" smtClean="0">
                          <a:solidFill>
                            <a:srgbClr val="0070C0"/>
                          </a:solidFill>
                        </a:rPr>
                        <a:t>Microsoft Edge, a break from the past</a:t>
                      </a:r>
                      <a:endParaRPr lang="en-US" sz="1900" dirty="0">
                        <a:solidFill>
                          <a:srgbClr val="0070C0"/>
                        </a:solidFill>
                      </a:endParaRPr>
                    </a:p>
                  </a:txBody>
                  <a:tcPr marL="93260" marR="93260" marT="46630" marB="46630"/>
                </a:tc>
                <a:extLst>
                  <a:ext uri="{0D108BD9-81ED-4DB2-BD59-A6C34878D82A}">
                    <a16:rowId xmlns:a16="http://schemas.microsoft.com/office/drawing/2014/main" val="2451267770"/>
                  </a:ext>
                </a:extLst>
              </a:tr>
              <a:tr h="378611">
                <a:tc>
                  <a:txBody>
                    <a:bodyPr/>
                    <a:lstStyle/>
                    <a:p>
                      <a:r>
                        <a:rPr lang="en-US" sz="1900" dirty="0" smtClean="0">
                          <a:solidFill>
                            <a:srgbClr val="0070C0"/>
                          </a:solidFill>
                        </a:rPr>
                        <a:t>10:30 </a:t>
                      </a:r>
                      <a:r>
                        <a:rPr lang="en-US" sz="1900" dirty="0">
                          <a:solidFill>
                            <a:srgbClr val="0070C0"/>
                          </a:solidFill>
                        </a:rPr>
                        <a:t>– </a:t>
                      </a:r>
                      <a:r>
                        <a:rPr lang="en-US" sz="1900" dirty="0" smtClean="0">
                          <a:solidFill>
                            <a:srgbClr val="0070C0"/>
                          </a:solidFill>
                        </a:rPr>
                        <a:t>11:15</a:t>
                      </a:r>
                      <a:endParaRPr lang="en-US" sz="1900" dirty="0">
                        <a:solidFill>
                          <a:srgbClr val="0070C0"/>
                        </a:solidFill>
                      </a:endParaRPr>
                    </a:p>
                  </a:txBody>
                  <a:tcPr marL="93260" marR="93260" marT="46630" marB="46630"/>
                </a:tc>
                <a:tc>
                  <a:txBody>
                    <a:bodyPr/>
                    <a:lstStyle/>
                    <a:p>
                      <a:r>
                        <a:rPr lang="en-US" sz="1900" dirty="0">
                          <a:solidFill>
                            <a:srgbClr val="0070C0"/>
                          </a:solidFill>
                        </a:rPr>
                        <a:t>45</a:t>
                      </a:r>
                    </a:p>
                  </a:txBody>
                  <a:tcPr marL="93260" marR="93260" marT="46630" marB="46630"/>
                </a:tc>
                <a:tc>
                  <a:txBody>
                    <a:bodyPr/>
                    <a:lstStyle/>
                    <a:p>
                      <a:r>
                        <a:rPr lang="en-US" sz="1900" dirty="0">
                          <a:solidFill>
                            <a:srgbClr val="0070C0"/>
                          </a:solidFill>
                        </a:rPr>
                        <a:t>Session 2 - Innovations of the web</a:t>
                      </a:r>
                    </a:p>
                  </a:txBody>
                  <a:tcPr marL="93260" marR="93260" marT="46630" marB="46630"/>
                </a:tc>
                <a:extLst>
                  <a:ext uri="{0D108BD9-81ED-4DB2-BD59-A6C34878D82A}">
                    <a16:rowId xmlns:a16="http://schemas.microsoft.com/office/drawing/2014/main" val="3126021597"/>
                  </a:ext>
                </a:extLst>
              </a:tr>
              <a:tr h="378611">
                <a:tc>
                  <a:txBody>
                    <a:bodyPr/>
                    <a:lstStyle/>
                    <a:p>
                      <a:r>
                        <a:rPr lang="en-US" sz="1900" dirty="0" smtClean="0">
                          <a:solidFill>
                            <a:srgbClr val="0070C0"/>
                          </a:solidFill>
                        </a:rPr>
                        <a:t>11:15 </a:t>
                      </a:r>
                      <a:r>
                        <a:rPr lang="en-US" sz="1900" dirty="0">
                          <a:solidFill>
                            <a:srgbClr val="0070C0"/>
                          </a:solidFill>
                        </a:rPr>
                        <a:t>– </a:t>
                      </a:r>
                      <a:r>
                        <a:rPr lang="en-US" sz="1900" dirty="0" smtClean="0">
                          <a:solidFill>
                            <a:srgbClr val="0070C0"/>
                          </a:solidFill>
                        </a:rPr>
                        <a:t>11:45</a:t>
                      </a:r>
                      <a:endParaRPr lang="en-US" sz="1900" dirty="0">
                        <a:solidFill>
                          <a:srgbClr val="0070C0"/>
                        </a:solidFill>
                      </a:endParaRPr>
                    </a:p>
                  </a:txBody>
                  <a:tcPr marL="93260" marR="93260" marT="46630" marB="46630">
                    <a:solidFill>
                      <a:srgbClr val="FFFF00"/>
                    </a:solidFill>
                  </a:tcPr>
                </a:tc>
                <a:tc>
                  <a:txBody>
                    <a:bodyPr/>
                    <a:lstStyle/>
                    <a:p>
                      <a:r>
                        <a:rPr lang="en-US" sz="1900" dirty="0">
                          <a:solidFill>
                            <a:srgbClr val="0070C0"/>
                          </a:solidFill>
                        </a:rPr>
                        <a:t>30</a:t>
                      </a:r>
                    </a:p>
                  </a:txBody>
                  <a:tcPr marL="93260" marR="93260" marT="46630" marB="46630">
                    <a:solidFill>
                      <a:srgbClr val="FFFF00"/>
                    </a:solidFill>
                  </a:tcPr>
                </a:tc>
                <a:tc>
                  <a:txBody>
                    <a:bodyPr/>
                    <a:lstStyle/>
                    <a:p>
                      <a:r>
                        <a:rPr lang="en-US" sz="1900" dirty="0">
                          <a:solidFill>
                            <a:srgbClr val="0070C0"/>
                          </a:solidFill>
                        </a:rPr>
                        <a:t>Session 3 - Modern front-end tooling in Visual Studio</a:t>
                      </a:r>
                    </a:p>
                  </a:txBody>
                  <a:tcPr marL="93260" marR="93260" marT="46630" marB="46630">
                    <a:solidFill>
                      <a:srgbClr val="FFFF00"/>
                    </a:solidFill>
                  </a:tcPr>
                </a:tc>
                <a:extLst>
                  <a:ext uri="{0D108BD9-81ED-4DB2-BD59-A6C34878D82A}">
                    <a16:rowId xmlns:a16="http://schemas.microsoft.com/office/drawing/2014/main" val="1024661405"/>
                  </a:ext>
                </a:extLst>
              </a:tr>
              <a:tr h="378611">
                <a:tc>
                  <a:txBody>
                    <a:bodyPr/>
                    <a:lstStyle/>
                    <a:p>
                      <a:r>
                        <a:rPr lang="en-US" sz="1900" dirty="0" smtClean="0">
                          <a:solidFill>
                            <a:srgbClr val="0070C0"/>
                          </a:solidFill>
                        </a:rPr>
                        <a:t>11:45 </a:t>
                      </a:r>
                      <a:r>
                        <a:rPr lang="en-US" sz="1900" dirty="0">
                          <a:solidFill>
                            <a:srgbClr val="0070C0"/>
                          </a:solidFill>
                        </a:rPr>
                        <a:t>– 12:30</a:t>
                      </a:r>
                    </a:p>
                  </a:txBody>
                  <a:tcPr marL="93260" marR="93260" marT="46630" marB="46630"/>
                </a:tc>
                <a:tc>
                  <a:txBody>
                    <a:bodyPr/>
                    <a:lstStyle/>
                    <a:p>
                      <a:r>
                        <a:rPr lang="en-US" sz="1900" dirty="0" smtClean="0">
                          <a:solidFill>
                            <a:srgbClr val="0070C0"/>
                          </a:solidFill>
                        </a:rPr>
                        <a:t>45</a:t>
                      </a:r>
                      <a:endParaRPr lang="en-US" sz="1900" dirty="0">
                        <a:solidFill>
                          <a:srgbClr val="0070C0"/>
                        </a:solidFill>
                      </a:endParaRPr>
                    </a:p>
                  </a:txBody>
                  <a:tcPr marL="93260" marR="93260" marT="46630" marB="46630"/>
                </a:tc>
                <a:tc>
                  <a:txBody>
                    <a:bodyPr/>
                    <a:lstStyle/>
                    <a:p>
                      <a:r>
                        <a:rPr lang="en-US" sz="1900" dirty="0">
                          <a:solidFill>
                            <a:srgbClr val="0070C0"/>
                          </a:solidFill>
                        </a:rPr>
                        <a:t>HOL -  Modern front-end tooling in Visual Studio (part 1)</a:t>
                      </a:r>
                    </a:p>
                  </a:txBody>
                  <a:tcPr marL="93260" marR="93260" marT="46630" marB="46630"/>
                </a:tc>
                <a:extLst>
                  <a:ext uri="{0D108BD9-81ED-4DB2-BD59-A6C34878D82A}">
                    <a16:rowId xmlns:a16="http://schemas.microsoft.com/office/drawing/2014/main" val="4244512993"/>
                  </a:ext>
                </a:extLst>
              </a:tr>
              <a:tr h="378611">
                <a:tc>
                  <a:txBody>
                    <a:bodyPr/>
                    <a:lstStyle/>
                    <a:p>
                      <a:r>
                        <a:rPr lang="en-US" sz="1900" b="1" dirty="0">
                          <a:solidFill>
                            <a:srgbClr val="0070C0"/>
                          </a:solidFill>
                        </a:rPr>
                        <a:t>12:30 – 13:30</a:t>
                      </a:r>
                    </a:p>
                  </a:txBody>
                  <a:tcPr marL="93260" marR="93260" marT="46630" marB="46630"/>
                </a:tc>
                <a:tc>
                  <a:txBody>
                    <a:bodyPr/>
                    <a:lstStyle/>
                    <a:p>
                      <a:r>
                        <a:rPr lang="en-US" sz="1900" b="1" dirty="0">
                          <a:solidFill>
                            <a:srgbClr val="0070C0"/>
                          </a:solidFill>
                        </a:rPr>
                        <a:t>60</a:t>
                      </a:r>
                    </a:p>
                  </a:txBody>
                  <a:tcPr marL="93260" marR="93260" marT="46630" marB="46630"/>
                </a:tc>
                <a:tc>
                  <a:txBody>
                    <a:bodyPr/>
                    <a:lstStyle/>
                    <a:p>
                      <a:r>
                        <a:rPr lang="en-US" sz="1900" b="1" dirty="0">
                          <a:solidFill>
                            <a:srgbClr val="0070C0"/>
                          </a:solidFill>
                        </a:rPr>
                        <a:t>Lunch</a:t>
                      </a:r>
                    </a:p>
                  </a:txBody>
                  <a:tcPr marL="93260" marR="93260" marT="46630" marB="46630"/>
                </a:tc>
                <a:extLst>
                  <a:ext uri="{0D108BD9-81ED-4DB2-BD59-A6C34878D82A}">
                    <a16:rowId xmlns:a16="http://schemas.microsoft.com/office/drawing/2014/main" val="2737356650"/>
                  </a:ext>
                </a:extLst>
              </a:tr>
              <a:tr h="378611">
                <a:tc>
                  <a:txBody>
                    <a:bodyPr/>
                    <a:lstStyle/>
                    <a:p>
                      <a:r>
                        <a:rPr lang="en-US" sz="1900" dirty="0">
                          <a:solidFill>
                            <a:srgbClr val="0070C0"/>
                          </a:solidFill>
                        </a:rPr>
                        <a:t>13:30 – 14:00</a:t>
                      </a:r>
                    </a:p>
                  </a:txBody>
                  <a:tcPr marL="93260" marR="93260" marT="46630" marB="46630"/>
                </a:tc>
                <a:tc>
                  <a:txBody>
                    <a:bodyPr/>
                    <a:lstStyle/>
                    <a:p>
                      <a:r>
                        <a:rPr lang="en-US" sz="1900" dirty="0">
                          <a:solidFill>
                            <a:srgbClr val="0070C0"/>
                          </a:solidFill>
                        </a:rPr>
                        <a:t>30</a:t>
                      </a:r>
                    </a:p>
                  </a:txBody>
                  <a:tcPr marL="93260" marR="93260" marT="46630" marB="46630"/>
                </a:tc>
                <a:tc>
                  <a:txBody>
                    <a:bodyPr/>
                    <a:lstStyle/>
                    <a:p>
                      <a:r>
                        <a:rPr lang="en-US" sz="1900" dirty="0">
                          <a:solidFill>
                            <a:srgbClr val="0070C0"/>
                          </a:solidFill>
                        </a:rPr>
                        <a:t>HOL -  Modern front-end tooling in Visual Studio (part 2)</a:t>
                      </a:r>
                    </a:p>
                  </a:txBody>
                  <a:tcPr marL="93260" marR="93260" marT="46630" marB="46630"/>
                </a:tc>
                <a:extLst>
                  <a:ext uri="{0D108BD9-81ED-4DB2-BD59-A6C34878D82A}">
                    <a16:rowId xmlns:a16="http://schemas.microsoft.com/office/drawing/2014/main" val="624377465"/>
                  </a:ext>
                </a:extLst>
              </a:tr>
              <a:tr h="378611">
                <a:tc>
                  <a:txBody>
                    <a:bodyPr/>
                    <a:lstStyle/>
                    <a:p>
                      <a:r>
                        <a:rPr lang="en-US" sz="1900" dirty="0">
                          <a:solidFill>
                            <a:srgbClr val="0070C0"/>
                          </a:solidFill>
                        </a:rPr>
                        <a:t>14:00 – 14:30</a:t>
                      </a:r>
                    </a:p>
                  </a:txBody>
                  <a:tcPr marL="93260" marR="93260" marT="46630" marB="46630"/>
                </a:tc>
                <a:tc>
                  <a:txBody>
                    <a:bodyPr/>
                    <a:lstStyle/>
                    <a:p>
                      <a:r>
                        <a:rPr lang="en-US" sz="1900" dirty="0">
                          <a:solidFill>
                            <a:srgbClr val="0070C0"/>
                          </a:solidFill>
                        </a:rPr>
                        <a:t>30</a:t>
                      </a:r>
                    </a:p>
                  </a:txBody>
                  <a:tcPr marL="93260" marR="93260" marT="46630" marB="46630"/>
                </a:tc>
                <a:tc>
                  <a:txBody>
                    <a:bodyPr/>
                    <a:lstStyle/>
                    <a:p>
                      <a:r>
                        <a:rPr lang="en-US" sz="1900" dirty="0">
                          <a:solidFill>
                            <a:srgbClr val="0070C0"/>
                          </a:solidFill>
                        </a:rPr>
                        <a:t>Session 4 - Introduction to ASP.NET Core &amp; Visual Studio Code</a:t>
                      </a:r>
                    </a:p>
                  </a:txBody>
                  <a:tcPr marL="93260" marR="93260" marT="46630" marB="46630"/>
                </a:tc>
                <a:extLst>
                  <a:ext uri="{0D108BD9-81ED-4DB2-BD59-A6C34878D82A}">
                    <a16:rowId xmlns:a16="http://schemas.microsoft.com/office/drawing/2014/main" val="304076149"/>
                  </a:ext>
                </a:extLst>
              </a:tr>
              <a:tr h="378611">
                <a:tc>
                  <a:txBody>
                    <a:bodyPr/>
                    <a:lstStyle/>
                    <a:p>
                      <a:r>
                        <a:rPr lang="en-US" sz="1900" dirty="0">
                          <a:solidFill>
                            <a:srgbClr val="0070C0"/>
                          </a:solidFill>
                        </a:rPr>
                        <a:t>14:30 – 15:00</a:t>
                      </a:r>
                    </a:p>
                  </a:txBody>
                  <a:tcPr marL="93260" marR="93260" marT="46630" marB="46630"/>
                </a:tc>
                <a:tc>
                  <a:txBody>
                    <a:bodyPr/>
                    <a:lstStyle/>
                    <a:p>
                      <a:r>
                        <a:rPr lang="en-US" sz="1900" dirty="0">
                          <a:solidFill>
                            <a:srgbClr val="0070C0"/>
                          </a:solidFill>
                        </a:rPr>
                        <a:t>30</a:t>
                      </a:r>
                    </a:p>
                  </a:txBody>
                  <a:tcPr marL="93260" marR="93260" marT="46630" marB="46630"/>
                </a:tc>
                <a:tc>
                  <a:txBody>
                    <a:bodyPr/>
                    <a:lstStyle/>
                    <a:p>
                      <a:r>
                        <a:rPr lang="en-US" sz="1900" dirty="0">
                          <a:solidFill>
                            <a:srgbClr val="0070C0"/>
                          </a:solidFill>
                        </a:rPr>
                        <a:t>HOL - Introduction to ASP.NET Core 1.0</a:t>
                      </a:r>
                    </a:p>
                  </a:txBody>
                  <a:tcPr marL="93260" marR="93260" marT="46630" marB="46630"/>
                </a:tc>
                <a:extLst>
                  <a:ext uri="{0D108BD9-81ED-4DB2-BD59-A6C34878D82A}">
                    <a16:rowId xmlns:a16="http://schemas.microsoft.com/office/drawing/2014/main" val="1431878753"/>
                  </a:ext>
                </a:extLst>
              </a:tr>
              <a:tr h="378611">
                <a:tc>
                  <a:txBody>
                    <a:bodyPr/>
                    <a:lstStyle/>
                    <a:p>
                      <a:r>
                        <a:rPr lang="en-US" sz="1900" b="1" dirty="0">
                          <a:solidFill>
                            <a:srgbClr val="0070C0"/>
                          </a:solidFill>
                        </a:rPr>
                        <a:t>15:00 – 15:15</a:t>
                      </a:r>
                    </a:p>
                  </a:txBody>
                  <a:tcPr marL="93260" marR="93260" marT="46630" marB="46630"/>
                </a:tc>
                <a:tc>
                  <a:txBody>
                    <a:bodyPr/>
                    <a:lstStyle/>
                    <a:p>
                      <a:r>
                        <a:rPr lang="en-US" sz="1900" b="1" dirty="0">
                          <a:solidFill>
                            <a:srgbClr val="0070C0"/>
                          </a:solidFill>
                        </a:rPr>
                        <a:t>15</a:t>
                      </a:r>
                    </a:p>
                  </a:txBody>
                  <a:tcPr marL="93260" marR="93260" marT="46630" marB="46630"/>
                </a:tc>
                <a:tc>
                  <a:txBody>
                    <a:bodyPr/>
                    <a:lstStyle/>
                    <a:p>
                      <a:r>
                        <a:rPr lang="en-US" sz="1900" b="1" dirty="0">
                          <a:solidFill>
                            <a:srgbClr val="0070C0"/>
                          </a:solidFill>
                        </a:rPr>
                        <a:t>Break</a:t>
                      </a:r>
                    </a:p>
                  </a:txBody>
                  <a:tcPr marL="93260" marR="93260" marT="46630" marB="46630"/>
                </a:tc>
                <a:extLst>
                  <a:ext uri="{0D108BD9-81ED-4DB2-BD59-A6C34878D82A}">
                    <a16:rowId xmlns:a16="http://schemas.microsoft.com/office/drawing/2014/main" val="4059543129"/>
                  </a:ext>
                </a:extLst>
              </a:tr>
              <a:tr h="378611">
                <a:tc>
                  <a:txBody>
                    <a:bodyPr/>
                    <a:lstStyle/>
                    <a:p>
                      <a:r>
                        <a:rPr lang="en-US" sz="1900" dirty="0">
                          <a:solidFill>
                            <a:srgbClr val="0070C0"/>
                          </a:solidFill>
                        </a:rPr>
                        <a:t>15:15 – </a:t>
                      </a:r>
                      <a:r>
                        <a:rPr lang="en-US" sz="1900" dirty="0" smtClean="0">
                          <a:solidFill>
                            <a:srgbClr val="0070C0"/>
                          </a:solidFill>
                        </a:rPr>
                        <a:t>16:00</a:t>
                      </a:r>
                      <a:endParaRPr lang="en-US" sz="1900" dirty="0">
                        <a:solidFill>
                          <a:srgbClr val="0070C0"/>
                        </a:solidFill>
                      </a:endParaRPr>
                    </a:p>
                  </a:txBody>
                  <a:tcPr marL="93260" marR="93260" marT="46630" marB="46630"/>
                </a:tc>
                <a:tc>
                  <a:txBody>
                    <a:bodyPr/>
                    <a:lstStyle/>
                    <a:p>
                      <a:r>
                        <a:rPr lang="en-US" sz="1900" dirty="0" smtClean="0">
                          <a:solidFill>
                            <a:srgbClr val="0070C0"/>
                          </a:solidFill>
                        </a:rPr>
                        <a:t>45</a:t>
                      </a:r>
                      <a:endParaRPr lang="en-US" sz="1900" dirty="0">
                        <a:solidFill>
                          <a:srgbClr val="0070C0"/>
                        </a:solidFill>
                      </a:endParaRPr>
                    </a:p>
                  </a:txBody>
                  <a:tcPr marL="93260" marR="93260" marT="46630" marB="46630"/>
                </a:tc>
                <a:tc>
                  <a:txBody>
                    <a:bodyPr/>
                    <a:lstStyle/>
                    <a:p>
                      <a:r>
                        <a:rPr lang="en-US" sz="1900" dirty="0">
                          <a:solidFill>
                            <a:srgbClr val="0070C0"/>
                          </a:solidFill>
                        </a:rPr>
                        <a:t>Session 5 - Introduction to Azure for web developers</a:t>
                      </a:r>
                    </a:p>
                  </a:txBody>
                  <a:tcPr marL="93260" marR="93260" marT="46630" marB="46630"/>
                </a:tc>
                <a:extLst>
                  <a:ext uri="{0D108BD9-81ED-4DB2-BD59-A6C34878D82A}">
                    <a16:rowId xmlns:a16="http://schemas.microsoft.com/office/drawing/2014/main" val="746219908"/>
                  </a:ext>
                </a:extLst>
              </a:tr>
              <a:tr h="378611">
                <a:tc>
                  <a:txBody>
                    <a:bodyPr/>
                    <a:lstStyle/>
                    <a:p>
                      <a:r>
                        <a:rPr lang="en-US" sz="1900" dirty="0" smtClean="0">
                          <a:solidFill>
                            <a:srgbClr val="0070C0"/>
                          </a:solidFill>
                        </a:rPr>
                        <a:t>16:00 </a:t>
                      </a:r>
                      <a:r>
                        <a:rPr lang="en-US" sz="1900" dirty="0">
                          <a:solidFill>
                            <a:srgbClr val="0070C0"/>
                          </a:solidFill>
                        </a:rPr>
                        <a:t>– 16:50</a:t>
                      </a:r>
                    </a:p>
                  </a:txBody>
                  <a:tcPr marL="93260" marR="93260" marT="46630" marB="46630"/>
                </a:tc>
                <a:tc>
                  <a:txBody>
                    <a:bodyPr/>
                    <a:lstStyle/>
                    <a:p>
                      <a:r>
                        <a:rPr lang="en-US" sz="1900" dirty="0">
                          <a:solidFill>
                            <a:srgbClr val="0070C0"/>
                          </a:solidFill>
                        </a:rPr>
                        <a:t>50</a:t>
                      </a:r>
                    </a:p>
                  </a:txBody>
                  <a:tcPr marL="93260" marR="93260" marT="46630" marB="46630"/>
                </a:tc>
                <a:tc>
                  <a:txBody>
                    <a:bodyPr/>
                    <a:lstStyle/>
                    <a:p>
                      <a:r>
                        <a:rPr lang="en-US" sz="1900" dirty="0">
                          <a:solidFill>
                            <a:srgbClr val="0070C0"/>
                          </a:solidFill>
                        </a:rPr>
                        <a:t>HOL - Getting started with Azure App Service Web Apps</a:t>
                      </a:r>
                    </a:p>
                  </a:txBody>
                  <a:tcPr marL="93260" marR="93260" marT="46630" marB="46630"/>
                </a:tc>
                <a:extLst>
                  <a:ext uri="{0D108BD9-81ED-4DB2-BD59-A6C34878D82A}">
                    <a16:rowId xmlns:a16="http://schemas.microsoft.com/office/drawing/2014/main" val="2437535365"/>
                  </a:ext>
                </a:extLst>
              </a:tr>
              <a:tr h="378611">
                <a:tc>
                  <a:txBody>
                    <a:bodyPr/>
                    <a:lstStyle/>
                    <a:p>
                      <a:r>
                        <a:rPr lang="en-US" sz="1900" dirty="0">
                          <a:solidFill>
                            <a:srgbClr val="0070C0"/>
                          </a:solidFill>
                        </a:rPr>
                        <a:t>16:50 – 17:00</a:t>
                      </a:r>
                    </a:p>
                  </a:txBody>
                  <a:tcPr marL="93260" marR="93260" marT="46630" marB="46630"/>
                </a:tc>
                <a:tc>
                  <a:txBody>
                    <a:bodyPr/>
                    <a:lstStyle/>
                    <a:p>
                      <a:r>
                        <a:rPr lang="en-US" sz="1900" dirty="0">
                          <a:solidFill>
                            <a:srgbClr val="0070C0"/>
                          </a:solidFill>
                        </a:rPr>
                        <a:t>10</a:t>
                      </a:r>
                    </a:p>
                  </a:txBody>
                  <a:tcPr marL="93260" marR="93260" marT="46630" marB="46630"/>
                </a:tc>
                <a:tc>
                  <a:txBody>
                    <a:bodyPr/>
                    <a:lstStyle/>
                    <a:p>
                      <a:r>
                        <a:rPr lang="en-US" sz="1900" dirty="0">
                          <a:solidFill>
                            <a:srgbClr val="0070C0"/>
                          </a:solidFill>
                        </a:rPr>
                        <a:t>Conclusion</a:t>
                      </a:r>
                    </a:p>
                  </a:txBody>
                  <a:tcPr marL="93260" marR="93260" marT="46630" marB="46630"/>
                </a:tc>
                <a:extLst>
                  <a:ext uri="{0D108BD9-81ED-4DB2-BD59-A6C34878D82A}">
                    <a16:rowId xmlns:a16="http://schemas.microsoft.com/office/drawing/2014/main" val="3627853582"/>
                  </a:ext>
                </a:extLst>
              </a:tr>
            </a:tbl>
          </a:graphicData>
        </a:graphic>
      </p:graphicFrame>
    </p:spTree>
    <p:extLst>
      <p:ext uri="{BB962C8B-B14F-4D97-AF65-F5344CB8AC3E}">
        <p14:creationId xmlns:p14="http://schemas.microsoft.com/office/powerpoint/2010/main" val="180212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Modern front-end tooling in Visual Studio 2015</a:t>
            </a:r>
            <a:endParaRPr lang="en-US" dirty="0"/>
          </a:p>
        </p:txBody>
      </p:sp>
      <p:sp>
        <p:nvSpPr>
          <p:cNvPr id="3" name="Subtitle 2"/>
          <p:cNvSpPr>
            <a:spLocks noGrp="1"/>
          </p:cNvSpPr>
          <p:nvPr>
            <p:ph type="subTitle" idx="1"/>
          </p:nvPr>
        </p:nvSpPr>
        <p:spPr/>
        <p:txBody>
          <a:bodyPr/>
          <a:lstStyle/>
          <a:p>
            <a:r>
              <a:rPr lang="en-US" dirty="0"/>
              <a:t>Jesse van Leth</a:t>
            </a:r>
          </a:p>
          <a:p>
            <a:r>
              <a:rPr lang="en-US" dirty="0"/>
              <a:t>Technical Evangelist</a:t>
            </a:r>
          </a:p>
        </p:txBody>
      </p:sp>
    </p:spTree>
    <p:extLst>
      <p:ext uri="{BB962C8B-B14F-4D97-AF65-F5344CB8AC3E}">
        <p14:creationId xmlns:p14="http://schemas.microsoft.com/office/powerpoint/2010/main" val="226923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dirty="0"/>
          </a:p>
        </p:txBody>
      </p:sp>
      <p:sp>
        <p:nvSpPr>
          <p:cNvPr id="4" name="Slide Number Placeholder 3"/>
          <p:cNvSpPr>
            <a:spLocks noGrp="1"/>
          </p:cNvSpPr>
          <p:nvPr>
            <p:ph type="sldNum" sz="quarter" idx="12"/>
          </p:nvPr>
        </p:nvSpPr>
        <p:spPr/>
        <p:txBody>
          <a:bodyPr/>
          <a:lstStyle/>
          <a:p>
            <a:fld id="{0A164282-434E-41D4-9582-783D542A7B68}" type="slidenum">
              <a:rPr lang="en-US" smtClean="0"/>
              <a:t>4</a:t>
            </a:fld>
            <a:endParaRPr lang="en-US"/>
          </a:p>
        </p:txBody>
      </p:sp>
      <p:pic>
        <p:nvPicPr>
          <p:cNvPr id="7" name="Picture 6"/>
          <p:cNvPicPr>
            <a:picLocks noChangeAspect="1"/>
          </p:cNvPicPr>
          <p:nvPr/>
        </p:nvPicPr>
        <p:blipFill>
          <a:blip r:embed="rId2"/>
          <a:stretch>
            <a:fillRect/>
          </a:stretch>
        </p:blipFill>
        <p:spPr>
          <a:xfrm>
            <a:off x="5913437" y="90158"/>
            <a:ext cx="4727221" cy="2659062"/>
          </a:xfrm>
          <a:prstGeom prst="rect">
            <a:avLst/>
          </a:prstGeom>
        </p:spPr>
      </p:pic>
      <p:pic>
        <p:nvPicPr>
          <p:cNvPr id="5" name="Content Placeholder 4"/>
          <p:cNvPicPr>
            <a:picLocks noGrp="1" noChangeAspect="1"/>
          </p:cNvPicPr>
          <p:nvPr>
            <p:ph idx="1"/>
          </p:nvPr>
        </p:nvPicPr>
        <p:blipFill>
          <a:blip r:embed="rId3"/>
          <a:stretch>
            <a:fillRect/>
          </a:stretch>
        </p:blipFill>
        <p:spPr>
          <a:xfrm>
            <a:off x="253353" y="170662"/>
            <a:ext cx="4114800" cy="2357021"/>
          </a:xfrm>
        </p:spPr>
      </p:pic>
      <p:pic>
        <p:nvPicPr>
          <p:cNvPr id="9" name="Picture 8"/>
          <p:cNvPicPr>
            <a:picLocks noChangeAspect="1"/>
          </p:cNvPicPr>
          <p:nvPr/>
        </p:nvPicPr>
        <p:blipFill>
          <a:blip r:embed="rId4"/>
          <a:stretch>
            <a:fillRect/>
          </a:stretch>
        </p:blipFill>
        <p:spPr>
          <a:xfrm>
            <a:off x="1243737" y="1916932"/>
            <a:ext cx="4495800" cy="2869819"/>
          </a:xfrm>
          <a:prstGeom prst="rect">
            <a:avLst/>
          </a:prstGeom>
        </p:spPr>
      </p:pic>
      <p:pic>
        <p:nvPicPr>
          <p:cNvPr id="11" name="Picture 10"/>
          <p:cNvPicPr>
            <a:picLocks noChangeAspect="1"/>
          </p:cNvPicPr>
          <p:nvPr/>
        </p:nvPicPr>
        <p:blipFill>
          <a:blip r:embed="rId5"/>
          <a:stretch>
            <a:fillRect/>
          </a:stretch>
        </p:blipFill>
        <p:spPr>
          <a:xfrm>
            <a:off x="6912754" y="1626356"/>
            <a:ext cx="5386388" cy="3732816"/>
          </a:xfrm>
          <a:prstGeom prst="rect">
            <a:avLst/>
          </a:prstGeom>
        </p:spPr>
      </p:pic>
      <p:pic>
        <p:nvPicPr>
          <p:cNvPr id="6" name="Picture 5"/>
          <p:cNvPicPr>
            <a:picLocks noChangeAspect="1"/>
          </p:cNvPicPr>
          <p:nvPr/>
        </p:nvPicPr>
        <p:blipFill>
          <a:blip r:embed="rId6"/>
          <a:stretch>
            <a:fillRect/>
          </a:stretch>
        </p:blipFill>
        <p:spPr>
          <a:xfrm>
            <a:off x="4338097" y="3819918"/>
            <a:ext cx="4304425" cy="2912735"/>
          </a:xfrm>
          <a:prstGeom prst="rect">
            <a:avLst/>
          </a:prstGeom>
        </p:spPr>
      </p:pic>
      <p:pic>
        <p:nvPicPr>
          <p:cNvPr id="10" name="Picture 9"/>
          <p:cNvPicPr>
            <a:picLocks noChangeAspect="1"/>
          </p:cNvPicPr>
          <p:nvPr/>
        </p:nvPicPr>
        <p:blipFill>
          <a:blip r:embed="rId7"/>
          <a:stretch>
            <a:fillRect/>
          </a:stretch>
        </p:blipFill>
        <p:spPr>
          <a:xfrm>
            <a:off x="187049" y="4088639"/>
            <a:ext cx="3934393" cy="2541066"/>
          </a:xfrm>
          <a:prstGeom prst="rect">
            <a:avLst/>
          </a:prstGeom>
        </p:spPr>
      </p:pic>
    </p:spTree>
    <p:extLst>
      <p:ext uri="{BB962C8B-B14F-4D97-AF65-F5344CB8AC3E}">
        <p14:creationId xmlns:p14="http://schemas.microsoft.com/office/powerpoint/2010/main" val="95887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Modern Web Development </a:t>
            </a:r>
            <a:r>
              <a:rPr lang="en-US" b="1" dirty="0"/>
              <a:t>Tools </a:t>
            </a:r>
            <a:r>
              <a:rPr lang="en-US" dirty="0"/>
              <a:t>are about</a:t>
            </a:r>
          </a:p>
        </p:txBody>
      </p:sp>
      <p:sp>
        <p:nvSpPr>
          <p:cNvPr id="5" name="Content Placeholder 4"/>
          <p:cNvSpPr>
            <a:spLocks noGrp="1"/>
          </p:cNvSpPr>
          <p:nvPr>
            <p:ph idx="1"/>
          </p:nvPr>
        </p:nvSpPr>
        <p:spPr/>
        <p:txBody>
          <a:bodyPr/>
          <a:lstStyle/>
          <a:p>
            <a:pPr marL="524586" indent="-524586">
              <a:lnSpc>
                <a:spcPct val="150000"/>
              </a:lnSpc>
              <a:buFont typeface="+mj-lt"/>
              <a:buAutoNum type="arabicPeriod"/>
            </a:pPr>
            <a:r>
              <a:rPr lang="en-US" sz="3200" dirty="0"/>
              <a:t>Package managers (dependency management)</a:t>
            </a:r>
          </a:p>
          <a:p>
            <a:pPr marL="524586" indent="-524586">
              <a:lnSpc>
                <a:spcPct val="150000"/>
              </a:lnSpc>
              <a:buFont typeface="+mj-lt"/>
              <a:buAutoNum type="arabicPeriod"/>
            </a:pPr>
            <a:r>
              <a:rPr lang="en-US" sz="3200" dirty="0"/>
              <a:t>New features (adoption of pre-standards)</a:t>
            </a:r>
          </a:p>
          <a:p>
            <a:pPr marL="524586" indent="-524586">
              <a:lnSpc>
                <a:spcPct val="150000"/>
              </a:lnSpc>
              <a:buFont typeface="+mj-lt"/>
              <a:buAutoNum type="arabicPeriod"/>
            </a:pPr>
            <a:r>
              <a:rPr lang="en-US" sz="3200" dirty="0"/>
              <a:t>Task runners (build systems)</a:t>
            </a:r>
            <a:endParaRPr lang="en-US" sz="1600" dirty="0"/>
          </a:p>
          <a:p>
            <a:pPr marL="524586" indent="-524586">
              <a:lnSpc>
                <a:spcPct val="150000"/>
              </a:lnSpc>
              <a:buFont typeface="+mj-lt"/>
              <a:buAutoNum type="arabicPeriod"/>
            </a:pPr>
            <a:r>
              <a:rPr lang="en-US" sz="3200" dirty="0"/>
              <a:t>Extensions </a:t>
            </a:r>
          </a:p>
        </p:txBody>
      </p:sp>
    </p:spTree>
    <p:extLst>
      <p:ext uri="{BB962C8B-B14F-4D97-AF65-F5344CB8AC3E}">
        <p14:creationId xmlns:p14="http://schemas.microsoft.com/office/powerpoint/2010/main" val="106972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641" y="1089740"/>
            <a:ext cx="1225313" cy="1076935"/>
          </a:xfrm>
          <a:prstGeom prst="rect">
            <a:avLst/>
          </a:prstGeom>
        </p:spPr>
      </p:pic>
      <p:sp>
        <p:nvSpPr>
          <p:cNvPr id="7" name="TextBox 6"/>
          <p:cNvSpPr txBox="1"/>
          <p:nvPr/>
        </p:nvSpPr>
        <p:spPr>
          <a:xfrm>
            <a:off x="4364131" y="1200763"/>
            <a:ext cx="5141153" cy="862581"/>
          </a:xfrm>
          <a:prstGeom prst="rect">
            <a:avLst/>
          </a:prstGeom>
          <a:noFill/>
        </p:spPr>
        <p:txBody>
          <a:bodyPr wrap="none" rtlCol="0">
            <a:spAutoFit/>
          </a:bodyPr>
          <a:lstStyle/>
          <a:p>
            <a:r>
              <a:rPr lang="en-US" sz="2448" b="1" dirty="0">
                <a:solidFill>
                  <a:schemeClr val="bg1"/>
                </a:solidFill>
              </a:rPr>
              <a:t>Client-side package</a:t>
            </a:r>
          </a:p>
          <a:p>
            <a:r>
              <a:rPr lang="en-US" sz="2448" i="1" dirty="0">
                <a:solidFill>
                  <a:schemeClr val="bg1"/>
                </a:solidFill>
              </a:rPr>
              <a:t>JavaScript libraries, CSS frameworks</a:t>
            </a:r>
          </a:p>
        </p:txBody>
      </p:sp>
      <p:sp>
        <p:nvSpPr>
          <p:cNvPr id="9" name="TextBox 8"/>
          <p:cNvSpPr txBox="1"/>
          <p:nvPr/>
        </p:nvSpPr>
        <p:spPr>
          <a:xfrm>
            <a:off x="4364132" y="2877227"/>
            <a:ext cx="6108238" cy="862581"/>
          </a:xfrm>
          <a:prstGeom prst="rect">
            <a:avLst/>
          </a:prstGeom>
          <a:noFill/>
        </p:spPr>
        <p:txBody>
          <a:bodyPr wrap="none" rtlCol="0">
            <a:spAutoFit/>
          </a:bodyPr>
          <a:lstStyle/>
          <a:p>
            <a:r>
              <a:rPr lang="en-US" sz="2448" b="1" dirty="0">
                <a:solidFill>
                  <a:schemeClr val="bg1"/>
                </a:solidFill>
              </a:rPr>
              <a:t>Tooling (and client-side package)</a:t>
            </a:r>
          </a:p>
          <a:p>
            <a:r>
              <a:rPr lang="en-US" sz="2448" i="1" dirty="0">
                <a:solidFill>
                  <a:schemeClr val="bg1"/>
                </a:solidFill>
              </a:rPr>
              <a:t>Task runners, compilers, bundlers, </a:t>
            </a:r>
            <a:r>
              <a:rPr lang="en-US" sz="2448" i="1" dirty="0" err="1">
                <a:solidFill>
                  <a:schemeClr val="bg1"/>
                </a:solidFill>
              </a:rPr>
              <a:t>minifiers</a:t>
            </a:r>
            <a:endParaRPr lang="en-US" sz="2448" i="1"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109" y="2992410"/>
            <a:ext cx="1740050" cy="677245"/>
          </a:xfrm>
          <a:prstGeom prst="rect">
            <a:avLst/>
          </a:prstGeom>
        </p:spPr>
      </p:pic>
      <p:sp>
        <p:nvSpPr>
          <p:cNvPr id="15" name="TextBox 14"/>
          <p:cNvSpPr txBox="1"/>
          <p:nvPr/>
        </p:nvSpPr>
        <p:spPr>
          <a:xfrm>
            <a:off x="4364127" y="4587004"/>
            <a:ext cx="3363674" cy="862581"/>
          </a:xfrm>
          <a:prstGeom prst="rect">
            <a:avLst/>
          </a:prstGeom>
          <a:noFill/>
        </p:spPr>
        <p:txBody>
          <a:bodyPr wrap="none" rtlCol="0">
            <a:spAutoFit/>
          </a:bodyPr>
          <a:lstStyle/>
          <a:p>
            <a:r>
              <a:rPr lang="en-US" sz="2448" b="1" dirty="0">
                <a:solidFill>
                  <a:schemeClr val="bg1"/>
                </a:solidFill>
              </a:rPr>
              <a:t>Task runners</a:t>
            </a:r>
          </a:p>
          <a:p>
            <a:r>
              <a:rPr lang="en-US" sz="2448" i="1" dirty="0">
                <a:solidFill>
                  <a:schemeClr val="bg1"/>
                </a:solidFill>
              </a:rPr>
              <a:t>Client-side automation</a:t>
            </a: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719644" y="4577419"/>
            <a:ext cx="728675" cy="944827"/>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0526" y="4534021"/>
            <a:ext cx="478174" cy="941860"/>
          </a:xfrm>
          <a:prstGeom prst="rect">
            <a:avLst/>
          </a:prstGeom>
        </p:spPr>
      </p:pic>
    </p:spTree>
    <p:extLst>
      <p:ext uri="{BB962C8B-B14F-4D97-AF65-F5344CB8AC3E}">
        <p14:creationId xmlns:p14="http://schemas.microsoft.com/office/powerpoint/2010/main" val="100660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970837" y="466301"/>
            <a:ext cx="4295671" cy="1975233"/>
          </a:xfrm>
        </p:spPr>
        <p:txBody>
          <a:bodyPr/>
          <a:lstStyle/>
          <a:p>
            <a:r>
              <a:rPr lang="en-US" dirty="0"/>
              <a:t>Bundled with VS2015 Installer</a:t>
            </a:r>
          </a:p>
        </p:txBody>
      </p:sp>
      <p:sp>
        <p:nvSpPr>
          <p:cNvPr id="8" name="Content Placeholder 7"/>
          <p:cNvSpPr>
            <a:spLocks noGrp="1"/>
          </p:cNvSpPr>
          <p:nvPr>
            <p:ph idx="1"/>
          </p:nvPr>
        </p:nvSpPr>
        <p:spPr>
          <a:xfrm>
            <a:off x="767448" y="736416"/>
            <a:ext cx="6586917" cy="4970646"/>
          </a:xfrm>
        </p:spPr>
        <p:txBody>
          <a:bodyPr>
            <a:noAutofit/>
          </a:bodyPr>
          <a:lstStyle/>
          <a:p>
            <a:pPr marL="0" indent="0">
              <a:buNone/>
            </a:pPr>
            <a:r>
              <a:rPr lang="en-US" sz="3300" dirty="0"/>
              <a:t>       node.exe</a:t>
            </a:r>
            <a:br>
              <a:rPr lang="en-US" sz="3300" dirty="0"/>
            </a:br>
            <a:endParaRPr lang="en-US" sz="3300" dirty="0"/>
          </a:p>
          <a:p>
            <a:pPr marL="0" indent="0">
              <a:buNone/>
            </a:pPr>
            <a:r>
              <a:rPr lang="en-US" sz="3300" dirty="0"/>
              <a:t>       </a:t>
            </a:r>
            <a:r>
              <a:rPr lang="en-US" sz="3300" dirty="0" err="1"/>
              <a:t>npm</a:t>
            </a:r>
            <a:endParaRPr lang="en-US" sz="3300" dirty="0"/>
          </a:p>
          <a:p>
            <a:pPr marL="0" indent="0">
              <a:buNone/>
            </a:pPr>
            <a:endParaRPr lang="en-US" sz="3300" dirty="0"/>
          </a:p>
          <a:p>
            <a:pPr marL="0" indent="0">
              <a:buNone/>
            </a:pPr>
            <a:r>
              <a:rPr lang="en-US" sz="3300" dirty="0"/>
              <a:t>       Bower</a:t>
            </a:r>
          </a:p>
          <a:p>
            <a:pPr marL="0" indent="0">
              <a:buNone/>
            </a:pPr>
            <a:endParaRPr lang="en-US" sz="3300" dirty="0"/>
          </a:p>
          <a:p>
            <a:pPr marL="0" indent="0">
              <a:buNone/>
            </a:pPr>
            <a:r>
              <a:rPr lang="en-US" sz="3300" dirty="0"/>
              <a:t>       grunt-cli</a:t>
            </a:r>
          </a:p>
          <a:p>
            <a:pPr marL="0" indent="0">
              <a:buNone/>
            </a:pPr>
            <a:endParaRPr lang="en-US" sz="3300" dirty="0"/>
          </a:p>
          <a:p>
            <a:pPr marL="0" indent="0">
              <a:buNone/>
            </a:pPr>
            <a:r>
              <a:rPr lang="en-US" sz="3300" dirty="0"/>
              <a:t>       </a:t>
            </a:r>
            <a:r>
              <a:rPr lang="en-US" sz="3300" dirty="0" err="1"/>
              <a:t>git</a:t>
            </a:r>
            <a:endParaRPr lang="en-US" sz="3300" dirty="0"/>
          </a:p>
        </p:txBody>
      </p:sp>
      <p:sp>
        <p:nvSpPr>
          <p:cNvPr id="9" name="Text Placeholder 8"/>
          <p:cNvSpPr>
            <a:spLocks noGrp="1"/>
          </p:cNvSpPr>
          <p:nvPr>
            <p:ph type="body" sz="half" idx="2"/>
          </p:nvPr>
        </p:nvSpPr>
        <p:spPr>
          <a:xfrm>
            <a:off x="7970837" y="2655911"/>
            <a:ext cx="4295671" cy="3329913"/>
          </a:xfrm>
        </p:spPr>
        <p:txBody>
          <a:bodyPr/>
          <a:lstStyle/>
          <a:p>
            <a:r>
              <a:rPr lang="en-US" dirty="0"/>
              <a:t>Web Development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66869" y="4096793"/>
            <a:ext cx="464413" cy="6021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70" y="2901842"/>
            <a:ext cx="577683" cy="50772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21" y="1922799"/>
            <a:ext cx="663732" cy="258331"/>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33" y="5270874"/>
            <a:ext cx="602306" cy="602306"/>
          </a:xfrm>
          <a:prstGeom prst="rect">
            <a:avLst/>
          </a:prstGeom>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38169" y="777169"/>
            <a:ext cx="521813" cy="676601"/>
          </a:xfrm>
          <a:prstGeom prst="rect">
            <a:avLst/>
          </a:prstGeom>
        </p:spPr>
      </p:pic>
    </p:spTree>
    <p:extLst>
      <p:ext uri="{BB962C8B-B14F-4D97-AF65-F5344CB8AC3E}">
        <p14:creationId xmlns:p14="http://schemas.microsoft.com/office/powerpoint/2010/main" val="102238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fade">
                                      <p:cBhvr>
                                        <p:cTn id="30" dur="500"/>
                                        <p:tgtEl>
                                          <p:spTgt spid="8">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xEl>
                                              <p:pRg st="7" end="7"/>
                                            </p:txEl>
                                          </p:spTgt>
                                        </p:tgtEl>
                                        <p:attrNameLst>
                                          <p:attrName>style.visibility</p:attrName>
                                        </p:attrNameLst>
                                      </p:cBhvr>
                                      <p:to>
                                        <p:strVal val="visible"/>
                                      </p:to>
                                    </p:set>
                                    <p:animEffect transition="in" filter="fade">
                                      <p:cBhvr>
                                        <p:cTn id="38" dur="500"/>
                                        <p:tgtEl>
                                          <p:spTgt spid="8">
                                            <p:txEl>
                                              <p:pRg st="7" end="7"/>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nl-NL" dirty="0" err="1"/>
              <a:t>What</a:t>
            </a:r>
            <a:r>
              <a:rPr lang="nl-NL" dirty="0"/>
              <a:t> a </a:t>
            </a:r>
            <a:r>
              <a:rPr lang="nl-NL" dirty="0" err="1"/>
              <a:t>developer</a:t>
            </a:r>
            <a:r>
              <a:rPr lang="nl-NL" dirty="0"/>
              <a:t> </a:t>
            </a:r>
            <a:r>
              <a:rPr lang="nl-NL" dirty="0" err="1"/>
              <a:t>expects</a:t>
            </a:r>
            <a:r>
              <a:rPr lang="nl-NL" dirty="0"/>
              <a:t> support </a:t>
            </a:r>
            <a:r>
              <a:rPr lang="nl-NL" dirty="0" err="1"/>
              <a:t>for</a:t>
            </a:r>
            <a:r>
              <a:rPr lang="nl-NL" dirty="0"/>
              <a:t> in </a:t>
            </a:r>
            <a:r>
              <a:rPr lang="nl-NL" dirty="0" err="1"/>
              <a:t>their</a:t>
            </a:r>
            <a:r>
              <a:rPr lang="nl-NL" dirty="0"/>
              <a:t> tools:</a:t>
            </a:r>
          </a:p>
        </p:txBody>
      </p:sp>
      <p:sp>
        <p:nvSpPr>
          <p:cNvPr id="9" name="Text Placeholder 8"/>
          <p:cNvSpPr>
            <a:spLocks noGrp="1"/>
          </p:cNvSpPr>
          <p:nvPr>
            <p:ph idx="1"/>
          </p:nvPr>
        </p:nvSpPr>
        <p:spPr/>
        <p:txBody>
          <a:bodyPr/>
          <a:lstStyle/>
          <a:p>
            <a:r>
              <a:rPr lang="nl-NL" sz="3200" dirty="0" err="1"/>
              <a:t>EcmaScript</a:t>
            </a:r>
            <a:r>
              <a:rPr lang="nl-NL" sz="3200" dirty="0"/>
              <a:t> 6</a:t>
            </a:r>
          </a:p>
          <a:p>
            <a:r>
              <a:rPr lang="nl-NL" sz="3200" dirty="0" err="1"/>
              <a:t>TypeScript</a:t>
            </a:r>
            <a:endParaRPr lang="nl-NL" sz="3200" dirty="0"/>
          </a:p>
          <a:p>
            <a:r>
              <a:rPr lang="nl-NL" sz="3200" dirty="0" err="1"/>
              <a:t>Experimental</a:t>
            </a:r>
            <a:r>
              <a:rPr lang="nl-NL" sz="3200" dirty="0"/>
              <a:t> CSS feature</a:t>
            </a:r>
          </a:p>
          <a:p>
            <a:r>
              <a:rPr lang="nl-NL" sz="3200" dirty="0" err="1"/>
              <a:t>Less</a:t>
            </a:r>
            <a:r>
              <a:rPr lang="nl-NL" sz="3200" dirty="0"/>
              <a:t>/SASS</a:t>
            </a:r>
          </a:p>
          <a:p>
            <a:r>
              <a:rPr lang="nl-NL" sz="3200" dirty="0" err="1"/>
              <a:t>AngularJS</a:t>
            </a:r>
            <a:r>
              <a:rPr lang="nl-NL" sz="3200" dirty="0"/>
              <a:t> </a:t>
            </a:r>
          </a:p>
          <a:p>
            <a:r>
              <a:rPr lang="nl-NL" sz="3200" dirty="0" err="1"/>
              <a:t>React</a:t>
            </a:r>
            <a:endParaRPr lang="nl-NL" sz="3200" dirty="0"/>
          </a:p>
          <a:p>
            <a:pPr marL="0" indent="0">
              <a:buNone/>
            </a:pPr>
            <a:r>
              <a:rPr lang="nl-NL" sz="3200" b="1" dirty="0"/>
              <a:t>&gt; Native</a:t>
            </a:r>
          </a:p>
        </p:txBody>
      </p:sp>
    </p:spTree>
    <p:extLst>
      <p:ext uri="{BB962C8B-B14F-4D97-AF65-F5344CB8AC3E}">
        <p14:creationId xmlns:p14="http://schemas.microsoft.com/office/powerpoint/2010/main" val="376164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Goals</a:t>
            </a:r>
          </a:p>
        </p:txBody>
      </p:sp>
      <p:sp>
        <p:nvSpPr>
          <p:cNvPr id="8" name="Content Placeholder 7"/>
          <p:cNvSpPr>
            <a:spLocks noGrp="1"/>
          </p:cNvSpPr>
          <p:nvPr>
            <p:ph idx="1"/>
          </p:nvPr>
        </p:nvSpPr>
        <p:spPr>
          <a:xfrm>
            <a:off x="572043" y="1914363"/>
            <a:ext cx="11301996" cy="3487899"/>
          </a:xfrm>
        </p:spPr>
        <p:txBody>
          <a:bodyPr>
            <a:normAutofit fontScale="77500" lnSpcReduction="20000"/>
          </a:bodyPr>
          <a:lstStyle/>
          <a:p>
            <a:r>
              <a:rPr lang="en-US" sz="3600" dirty="0"/>
              <a:t>First-class citizens</a:t>
            </a:r>
          </a:p>
          <a:p>
            <a:pPr lvl="1"/>
            <a:r>
              <a:rPr lang="en-US" sz="2000" dirty="0"/>
              <a:t>Editor support</a:t>
            </a:r>
          </a:p>
          <a:p>
            <a:pPr lvl="1"/>
            <a:r>
              <a:rPr lang="en-US" sz="2000" dirty="0"/>
              <a:t>Solution Explorer integration </a:t>
            </a:r>
          </a:p>
          <a:p>
            <a:pPr lvl="1"/>
            <a:r>
              <a:rPr lang="en-US" sz="2000" dirty="0"/>
              <a:t>Task Runner Explorer</a:t>
            </a:r>
            <a:br>
              <a:rPr lang="en-US" sz="2000" dirty="0"/>
            </a:br>
            <a:endParaRPr lang="en-US" sz="2000" dirty="0"/>
          </a:p>
          <a:p>
            <a:r>
              <a:rPr lang="en-US" sz="3600" dirty="0"/>
              <a:t>No VS specifics</a:t>
            </a:r>
          </a:p>
          <a:p>
            <a:endParaRPr lang="en-US" sz="3600" dirty="0"/>
          </a:p>
          <a:p>
            <a:r>
              <a:rPr lang="en-US" sz="3600" dirty="0"/>
              <a:t>Extensible</a:t>
            </a:r>
          </a:p>
          <a:p>
            <a:endParaRPr lang="en-US" sz="3600" dirty="0"/>
          </a:p>
          <a:p>
            <a:r>
              <a:rPr lang="en-US" sz="3600" dirty="0"/>
              <a:t>Optional</a:t>
            </a:r>
          </a:p>
        </p:txBody>
      </p:sp>
    </p:spTree>
    <p:extLst>
      <p:ext uri="{BB962C8B-B14F-4D97-AF65-F5344CB8AC3E}">
        <p14:creationId xmlns:p14="http://schemas.microsoft.com/office/powerpoint/2010/main" val="25051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animEffect transition="in" filter="fade">
                                      <p:cBhvr>
                                        <p:cTn id="26" dur="500"/>
                                        <p:tgtEl>
                                          <p:spTgt spid="8">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1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4.xml><?xml version="1.0" encoding="utf-8"?>
<a:theme xmlns:a="http://schemas.openxmlformats.org/drawingml/2006/main" name="2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5.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Medium">
  <a:themeElements>
    <a:clrScheme name="Custom 4">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TR21_BO_CT_Template</Template>
  <TotalTime>0</TotalTime>
  <Words>768</Words>
  <Application>Microsoft Office PowerPoint</Application>
  <PresentationFormat>Custom</PresentationFormat>
  <Paragraphs>111</Paragraphs>
  <Slides>13</Slides>
  <Notes>4</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13</vt:i4>
      </vt:variant>
    </vt:vector>
  </HeadingPairs>
  <TitlesOfParts>
    <vt:vector size="30" baseType="lpstr">
      <vt:lpstr>ＭＳ Ｐゴシック</vt:lpstr>
      <vt:lpstr>Arial</vt:lpstr>
      <vt:lpstr>Avenir LT Pro 45 Book</vt:lpstr>
      <vt:lpstr>Calibri</vt:lpstr>
      <vt:lpstr>Consolas</vt:lpstr>
      <vt:lpstr>Segoe Semibold</vt:lpstr>
      <vt:lpstr>Segoe UI</vt:lpstr>
      <vt:lpstr>Segoe UI Light</vt:lpstr>
      <vt:lpstr>Segoe UI Semibold</vt:lpstr>
      <vt:lpstr>Wingdings</vt:lpstr>
      <vt:lpstr>5-30660_TR21_BO_CT_Template</vt:lpstr>
      <vt:lpstr>5-30629_Build_Template_WHITE</vt:lpstr>
      <vt:lpstr>1_5-30660_TR21_BO_CT_Template</vt:lpstr>
      <vt:lpstr>2_5-30660_TR21_BO_CT_Template</vt:lpstr>
      <vt:lpstr>Deck Title Slide</vt:lpstr>
      <vt:lpstr>Azure Medium</vt:lpstr>
      <vt:lpstr>1_Azure Medium</vt:lpstr>
      <vt:lpstr>PowerPoint Presentation</vt:lpstr>
      <vt:lpstr>PowerPoint Presentation</vt:lpstr>
      <vt:lpstr>Modern front-end tooling in Visual Studio 2015</vt:lpstr>
      <vt:lpstr>PowerPoint Presentation</vt:lpstr>
      <vt:lpstr>What Modern Web Development Tools are about</vt:lpstr>
      <vt:lpstr>PowerPoint Presentation</vt:lpstr>
      <vt:lpstr>Bundled with VS2015 Installer</vt:lpstr>
      <vt:lpstr>What a developer expects support for in their tools:</vt:lpstr>
      <vt:lpstr>Goals</vt:lpstr>
      <vt:lpstr>Visual Studio history</vt:lpstr>
      <vt:lpstr>Demo: Native Modern web tooling in VS2015</vt:lpstr>
      <vt:lpstr>Extensions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2016-06-03T07:55:33Z</dcterms:created>
  <dcterms:modified xsi:type="dcterms:W3CDTF">2016-06-03T07:55:57Z</dcterms:modified>
</cp:coreProperties>
</file>