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7.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 id="2147483808" r:id="rId8"/>
  </p:sldMasterIdLst>
  <p:notesMasterIdLst>
    <p:notesMasterId r:id="rId29"/>
  </p:notesMasterIdLst>
  <p:sldIdLst>
    <p:sldId id="345" r:id="rId9"/>
    <p:sldId id="359" r:id="rId10"/>
    <p:sldId id="377" r:id="rId11"/>
    <p:sldId id="370" r:id="rId12"/>
    <p:sldId id="360" r:id="rId13"/>
    <p:sldId id="361" r:id="rId14"/>
    <p:sldId id="362" r:id="rId15"/>
    <p:sldId id="363" r:id="rId16"/>
    <p:sldId id="364" r:id="rId17"/>
    <p:sldId id="365" r:id="rId18"/>
    <p:sldId id="366" r:id="rId19"/>
    <p:sldId id="367" r:id="rId20"/>
    <p:sldId id="368" r:id="rId21"/>
    <p:sldId id="314" r:id="rId22"/>
    <p:sldId id="371" r:id="rId23"/>
    <p:sldId id="372" r:id="rId24"/>
    <p:sldId id="348" r:id="rId25"/>
    <p:sldId id="380" r:id="rId26"/>
    <p:sldId id="373" r:id="rId27"/>
    <p:sldId id="37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E7F2FC"/>
    <a:srgbClr val="E7E7E7"/>
    <a:srgbClr val="DF2127"/>
    <a:srgbClr val="E46624"/>
    <a:srgbClr val="44546A"/>
    <a:srgbClr val="009C90"/>
    <a:srgbClr val="652F83"/>
    <a:srgbClr val="654B8F"/>
    <a:srgbClr val="E986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37" autoAdjust="0"/>
    <p:restoredTop sz="87674" autoAdjust="0"/>
  </p:normalViewPr>
  <p:slideViewPr>
    <p:cSldViewPr snapToGrid="0">
      <p:cViewPr varScale="1">
        <p:scale>
          <a:sx n="86" d="100"/>
          <a:sy n="86" d="100"/>
        </p:scale>
        <p:origin x="88" y="40"/>
      </p:cViewPr>
      <p:guideLst/>
    </p:cSldViewPr>
  </p:slideViewPr>
  <p:notesTextViewPr>
    <p:cViewPr>
      <p:scale>
        <a:sx n="1" d="1"/>
        <a:sy n="1" d="1"/>
      </p:scale>
      <p:origin x="0" y="0"/>
    </p:cViewPr>
  </p:notesTextViewPr>
  <p:notesViewPr>
    <p:cSldViewPr snapToGrid="0">
      <p:cViewPr varScale="1">
        <p:scale>
          <a:sx n="101" d="100"/>
          <a:sy n="101" d="100"/>
        </p:scale>
        <p:origin x="355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6/3/2016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6/3/2016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010871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8C67A6-C0E7-47DF-97C2-CA9B11275397}"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53783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defTabSz="698611">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67"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698611">
              <a:defRPr/>
            </a:pPr>
            <a:fld id="{FE7AD93C-FE49-4925-8755-7780B8E3941E}" type="datetime1">
              <a:rPr lang="en-US">
                <a:solidFill>
                  <a:prstClr val="black"/>
                </a:solidFill>
              </a:rPr>
              <a:pPr defTabSz="698611">
                <a:defRPr/>
              </a:pPr>
              <a:t>6/3/2016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defTabSz="698611">
              <a:defRPr/>
            </a:pPr>
            <a:fld id="{B4008EB6-D09E-4580-8CD6-DDB14511944F}" type="slidenum">
              <a:rPr lang="en-US">
                <a:solidFill>
                  <a:prstClr val="black"/>
                </a:solidFill>
              </a:rPr>
              <a:pPr defTabSz="698611">
                <a:defRPr/>
              </a:pPr>
              <a:t>7</a:t>
            </a:fld>
            <a:endParaRPr lang="en-US" dirty="0">
              <a:solidFill>
                <a:prstClr val="black"/>
              </a:solidFill>
            </a:endParaRPr>
          </a:p>
        </p:txBody>
      </p:sp>
    </p:spTree>
    <p:extLst>
      <p:ext uri="{BB962C8B-B14F-4D97-AF65-F5344CB8AC3E}">
        <p14:creationId xmlns:p14="http://schemas.microsoft.com/office/powerpoint/2010/main" val="3416428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0D7C721-DDD0-4A7D-A7D8-4F67E1FB87C2}" type="datetime1">
              <a:rPr lang="en-US" smtClean="0">
                <a:solidFill>
                  <a:prstClr val="black"/>
                </a:solidFill>
              </a:rPr>
              <a:pPr/>
              <a:t>6/3/2016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489224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0C86E54-DB51-44BB-90C9-3BDAA5E4C571}" type="datetime1">
              <a:rPr lang="en-US" smtClean="0">
                <a:solidFill>
                  <a:prstClr val="black"/>
                </a:solidFill>
              </a:rPr>
              <a:pPr/>
              <a:t>6/3/2016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661988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6/3/2016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357370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Microsoft Ignite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6/3/2016 9:56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275963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491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91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230F7F-681E-4E1F-9050-839243F5E650}" type="datetime1">
              <a:rPr lang="en-US" smtClean="0">
                <a:solidFill>
                  <a:prstClr val="black"/>
                </a:solidFill>
              </a:rPr>
              <a:pPr/>
              <a:t>6/3/2016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763346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6/3/2016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80010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14</a:t>
            </a:fld>
            <a:endParaRPr lang="en-US"/>
          </a:p>
        </p:txBody>
      </p:sp>
    </p:spTree>
    <p:extLst>
      <p:ext uri="{BB962C8B-B14F-4D97-AF65-F5344CB8AC3E}">
        <p14:creationId xmlns:p14="http://schemas.microsoft.com/office/powerpoint/2010/main" val="396600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Master" Target="../slideMasters/slideMaster8.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03830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88762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59019" y="289517"/>
            <a:ext cx="11467743" cy="89966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47681977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604953" y="298255"/>
            <a:ext cx="4322760"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477868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2089751"/>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2535953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385977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242167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6263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387641"/>
          </a:xfrm>
        </p:spPr>
        <p:txBody>
          <a:bodyPr>
            <a:spAutoFit/>
          </a:bodyPr>
          <a:lstStyle>
            <a:lvl1pPr>
              <a:buClr>
                <a:schemeClr val="tx2"/>
              </a:buClr>
              <a:defRPr sz="3921">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6789454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4436030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4661510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33893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147433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9910246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13230661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8934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069609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85884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1276185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942597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4440407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73707773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26191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10691620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46953167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22957123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p:cNvPicPr>
            <a:picLocks noChangeAspect="1"/>
          </p:cNvPicPr>
          <p:nvPr userDrawn="1"/>
        </p:nvPicPr>
        <p:blipFill rotWithShape="1">
          <a:blip r:embed="rId3"/>
          <a:srcRect l="12341" r="14783"/>
          <a:stretch/>
        </p:blipFill>
        <p:spPr>
          <a:xfrm>
            <a:off x="-26126" y="3598819"/>
            <a:ext cx="12226835" cy="3761558"/>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10911839" y="5017448"/>
            <a:ext cx="735979" cy="925314"/>
          </a:xfrm>
          <a:prstGeom prst="rect">
            <a:avLst/>
          </a:prstGeom>
        </p:spPr>
      </p:pic>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164033" y="4778395"/>
            <a:ext cx="947270" cy="923976"/>
          </a:xfrm>
          <a:prstGeom prst="rect">
            <a:avLst/>
          </a:prstGeom>
        </p:spPr>
      </p:pic>
    </p:spTree>
    <p:extLst>
      <p:ext uri="{BB962C8B-B14F-4D97-AF65-F5344CB8AC3E}">
        <p14:creationId xmlns:p14="http://schemas.microsoft.com/office/powerpoint/2010/main" val="130662857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5570655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3824358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83566964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5834010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3696426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16127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9745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1586439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1">
            <a:lumMod val="60000"/>
            <a:lumOff val="40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18401" r="13953" b="6064"/>
          <a:stretch/>
        </p:blipFill>
        <p:spPr>
          <a:xfrm>
            <a:off x="-27709" y="3033966"/>
            <a:ext cx="12219709" cy="3865597"/>
          </a:xfrm>
          <a:prstGeom prst="rect">
            <a:avLst/>
          </a:prstGeom>
        </p:spPr>
      </p:pic>
      <p:pic>
        <p:nvPicPr>
          <p:cNvPr id="7" name="Picture 6"/>
          <p:cNvPicPr>
            <a:picLocks noChangeAspect="1"/>
          </p:cNvPicPr>
          <p:nvPr userDrawn="1"/>
        </p:nvPicPr>
        <p:blipFill rotWithShape="1">
          <a:blip r:embed="rId2"/>
          <a:srcRect l="18401" r="13953" b="6064"/>
          <a:stretch/>
        </p:blipFill>
        <p:spPr>
          <a:xfrm>
            <a:off x="-27709" y="3033966"/>
            <a:ext cx="12219709" cy="3865597"/>
          </a:xfrm>
          <a:prstGeom prst="rect">
            <a:avLst/>
          </a:prstGeom>
        </p:spPr>
      </p:pic>
      <p:pic>
        <p:nvPicPr>
          <p:cNvPr id="8" name="Picture 7"/>
          <p:cNvPicPr>
            <a:picLocks noChangeAspect="1"/>
          </p:cNvPicPr>
          <p:nvPr userDrawn="1"/>
        </p:nvPicPr>
        <p:blipFill>
          <a:blip r:embed="rId3"/>
          <a:stretch>
            <a:fillRect/>
          </a:stretch>
        </p:blipFill>
        <p:spPr>
          <a:xfrm>
            <a:off x="9851688" y="5532552"/>
            <a:ext cx="2470462" cy="1025683"/>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10911839" y="4847629"/>
            <a:ext cx="735979" cy="925314"/>
          </a:xfrm>
          <a:prstGeom prst="rect">
            <a:avLst/>
          </a:prstGeom>
        </p:spPr>
      </p:pic>
      <p:pic>
        <p:nvPicPr>
          <p:cNvPr id="10" name="Pictur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164033" y="4608576"/>
            <a:ext cx="947270" cy="923976"/>
          </a:xfrm>
          <a:prstGeom prst="rect">
            <a:avLst/>
          </a:prstGeom>
        </p:spPr>
      </p:pic>
      <p:pic>
        <p:nvPicPr>
          <p:cNvPr id="11" name="Picture 10"/>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11461" y="2311884"/>
            <a:ext cx="3769076" cy="1386430"/>
          </a:xfrm>
          <a:prstGeom prst="rect">
            <a:avLst/>
          </a:prstGeom>
        </p:spPr>
      </p:pic>
    </p:spTree>
    <p:extLst>
      <p:ext uri="{BB962C8B-B14F-4D97-AF65-F5344CB8AC3E}">
        <p14:creationId xmlns:p14="http://schemas.microsoft.com/office/powerpoint/2010/main" val="298254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35802778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87842564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819396922"/>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11550308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866799547"/>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64264176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5440398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336236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4246363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microsoft.com/office/2007/relationships/hdphoto" Target="../media/hdphoto1.wdp"/><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image" Target="../media/image6.png"/><Relationship Id="rId2" Type="http://schemas.openxmlformats.org/officeDocument/2006/relationships/slideLayout" Target="../slideLayouts/slideLayout8.xml"/><Relationship Id="rId16" Type="http://schemas.openxmlformats.org/officeDocument/2006/relationships/image" Target="../media/image5.emf"/><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theme" Target="../theme/theme2.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image" Target="../media/image5.emf"/><Relationship Id="rId4" Type="http://schemas.openxmlformats.org/officeDocument/2006/relationships/slideLayout" Target="../slideLayouts/slideLayout24.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image" Target="../media/image5.emf"/><Relationship Id="rId4" Type="http://schemas.openxmlformats.org/officeDocument/2006/relationships/slideLayout" Target="../slideLayouts/slideLayout32.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10" Type="http://schemas.openxmlformats.org/officeDocument/2006/relationships/image" Target="../media/image5.emf"/><Relationship Id="rId4" Type="http://schemas.openxmlformats.org/officeDocument/2006/relationships/slideLayout" Target="../slideLayouts/slideLayout40.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10" Type="http://schemas.openxmlformats.org/officeDocument/2006/relationships/image" Target="../media/image5.emf"/><Relationship Id="rId4" Type="http://schemas.openxmlformats.org/officeDocument/2006/relationships/slideLayout" Target="../slideLayouts/slideLayout48.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9" Type="http://schemas.openxmlformats.org/officeDocument/2006/relationships/image" Target="../media/image5.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image" Target="../media/image5.emf"/><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theme" Target="../theme/theme8.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microsoft.com/office/2007/relationships/hdphoto" Target="../media/hdphoto1.wdp"/><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10" Type="http://schemas.openxmlformats.org/officeDocument/2006/relationships/slideLayout" Target="../slideLayouts/slideLayout69.xml"/><Relationship Id="rId19" Type="http://schemas.openxmlformats.org/officeDocument/2006/relationships/image" Target="../media/image6.png"/><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a:t>Topic/Title</a:t>
            </a:r>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a:t>Presenter Name</a:t>
            </a:r>
          </a:p>
          <a:p>
            <a:pPr lvl="0"/>
            <a:r>
              <a:rPr lang="en-US" dirty="0"/>
              <a:t>Title</a:t>
            </a:r>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806" r:id="rId6"/>
  </p:sldLayoutIdLst>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6"/>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pic>
        <p:nvPicPr>
          <p:cNvPr id="14" name="Picture 13"/>
          <p:cNvPicPr>
            <a:picLocks noChangeAspect="1"/>
          </p:cNvPicPr>
          <p:nvPr userDrawn="1"/>
        </p:nvPicPr>
        <p:blipFill rotWithShape="1">
          <a:blip r:embed="rId17">
            <a:extLst>
              <a:ext uri="{BEBA8EAE-BF5A-486C-A8C5-ECC9F3942E4B}">
                <a14:imgProps xmlns:a14="http://schemas.microsoft.com/office/drawing/2010/main">
                  <a14:imgLayer r:embed="rId18">
                    <a14:imgEffect>
                      <a14:saturation sat="99000"/>
                    </a14:imgEffect>
                  </a14:imgLayer>
                </a14:imgProps>
              </a:ext>
            </a:extLst>
          </a:blip>
          <a:srcRect l="13121" r="14315"/>
          <a:stretch/>
        </p:blipFill>
        <p:spPr>
          <a:xfrm>
            <a:off x="0" y="4202437"/>
            <a:ext cx="12174584" cy="3578662"/>
          </a:xfrm>
          <a:prstGeom prst="rect">
            <a:avLst/>
          </a:prstGeom>
        </p:spPr>
      </p:pic>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827" r:id="rId9"/>
    <p:sldLayoutId id="2147483828" r:id="rId10"/>
    <p:sldLayoutId id="2147483829" r:id="rId11"/>
    <p:sldLayoutId id="2147483830" r:id="rId12"/>
    <p:sldLayoutId id="2147483831" r:id="rId13"/>
    <p:sldLayoutId id="2147483832" r:id="rId14"/>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pic>
        <p:nvPicPr>
          <p:cNvPr id="14" name="Picture 13"/>
          <p:cNvPicPr>
            <a:picLocks noChangeAspect="1"/>
          </p:cNvPicPr>
          <p:nvPr userDrawn="1"/>
        </p:nvPicPr>
        <p:blipFill rotWithShape="1">
          <a:blip r:embed="rId19">
            <a:extLst>
              <a:ext uri="{BEBA8EAE-BF5A-486C-A8C5-ECC9F3942E4B}">
                <a14:imgProps xmlns:a14="http://schemas.microsoft.com/office/drawing/2010/main">
                  <a14:imgLayer r:embed="rId20">
                    <a14:imgEffect>
                      <a14:saturation sat="99000"/>
                    </a14:imgEffect>
                  </a14:imgLayer>
                </a14:imgProps>
              </a:ext>
            </a:extLst>
          </a:blip>
          <a:srcRect l="13121" r="14315"/>
          <a:stretch/>
        </p:blipFill>
        <p:spPr>
          <a:xfrm>
            <a:off x="0" y="4202437"/>
            <a:ext cx="12174584" cy="3578662"/>
          </a:xfrm>
          <a:prstGeom prst="rect">
            <a:avLst/>
          </a:prstGeom>
        </p:spPr>
      </p:pic>
    </p:spTree>
    <p:extLst>
      <p:ext uri="{BB962C8B-B14F-4D97-AF65-F5344CB8AC3E}">
        <p14:creationId xmlns:p14="http://schemas.microsoft.com/office/powerpoint/2010/main" val="670381925"/>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7.xml"/><Relationship Id="rId5" Type="http://schemas.openxmlformats.org/officeDocument/2006/relationships/image" Target="../media/image20.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hyperlink" Target="http://www.github.com/microsoft/dotnet" TargetMode="External"/><Relationship Id="rId2" Type="http://schemas.openxmlformats.org/officeDocument/2006/relationships/notesSlide" Target="../notesSlides/notesSlide7.xml"/><Relationship Id="rId1" Type="http://schemas.openxmlformats.org/officeDocument/2006/relationships/slideLayout" Target="../slideLayouts/slideLayout34.xml"/><Relationship Id="rId6" Type="http://schemas.openxmlformats.org/officeDocument/2006/relationships/image" Target="../media/image20.png"/><Relationship Id="rId5" Type="http://schemas.microsoft.com/office/2007/relationships/hdphoto" Target="../media/hdphoto3.wdp"/><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34.xml"/><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0.xml"/><Relationship Id="rId4" Type="http://schemas.microsoft.com/office/2007/relationships/hdphoto" Target="../media/hdphoto4.wdp"/></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0.png"/><Relationship Id="rId1" Type="http://schemas.openxmlformats.org/officeDocument/2006/relationships/slideLayout" Target="../slideLayouts/slideLayout12.xml"/><Relationship Id="rId5" Type="http://schemas.openxmlformats.org/officeDocument/2006/relationships/image" Target="../media/image20.png"/><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4.emf"/><Relationship Id="rId7" Type="http://schemas.openxmlformats.org/officeDocument/2006/relationships/image" Target="../media/image18.png"/><Relationship Id="rId12" Type="http://schemas.openxmlformats.org/officeDocument/2006/relationships/image" Target="../media/image22.emf"/><Relationship Id="rId17" Type="http://schemas.openxmlformats.org/officeDocument/2006/relationships/image" Target="../media/image27.jpeg"/><Relationship Id="rId2" Type="http://schemas.openxmlformats.org/officeDocument/2006/relationships/notesSlide" Target="../notesSlides/notesSlide2.xml"/><Relationship Id="rId16" Type="http://schemas.openxmlformats.org/officeDocument/2006/relationships/image" Target="../media/image26.png"/><Relationship Id="rId1" Type="http://schemas.openxmlformats.org/officeDocument/2006/relationships/slideLayout" Target="../slideLayouts/slideLayout8.xml"/><Relationship Id="rId6" Type="http://schemas.openxmlformats.org/officeDocument/2006/relationships/image" Target="../media/image17.emf"/><Relationship Id="rId11" Type="http://schemas.openxmlformats.org/officeDocument/2006/relationships/image" Target="../media/image21.png"/><Relationship Id="rId5" Type="http://schemas.openxmlformats.org/officeDocument/2006/relationships/image" Target="../media/image16.png"/><Relationship Id="rId15" Type="http://schemas.openxmlformats.org/officeDocument/2006/relationships/image" Target="../media/image25.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5.emf"/><Relationship Id="rId9" Type="http://schemas.microsoft.com/office/2007/relationships/hdphoto" Target="../media/hdphoto2.wdp"/><Relationship Id="rId1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2.emf"/><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18.png"/><Relationship Id="rId5" Type="http://schemas.openxmlformats.org/officeDocument/2006/relationships/image" Target="../media/image15.emf"/><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30.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636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 Core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97099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60798" y="416496"/>
            <a:ext cx="11079822" cy="870033"/>
          </a:xfrm>
        </p:spPr>
        <p:txBody>
          <a:bodyPr/>
          <a:lstStyle/>
          <a:p>
            <a:r>
              <a:rPr lang="en-US" dirty="0"/>
              <a:t>.NET 2015</a:t>
            </a:r>
          </a:p>
        </p:txBody>
      </p:sp>
      <p:sp>
        <p:nvSpPr>
          <p:cNvPr id="78" name="Rectangle 77"/>
          <p:cNvSpPr/>
          <p:nvPr/>
        </p:nvSpPr>
        <p:spPr bwMode="auto">
          <a:xfrm>
            <a:off x="1166363" y="4856299"/>
            <a:ext cx="9862915" cy="1661594"/>
          </a:xfrm>
          <a:prstGeom prst="rect">
            <a:avLst/>
          </a:prstGeom>
          <a:solidFill>
            <a:schemeClr val="accent5"/>
          </a:solidFill>
          <a:ln w="25400" cap="flat" cmpd="sng" algn="ctr">
            <a:noFill/>
            <a:prstDash val="solid"/>
            <a:headEnd type="none" w="med" len="med"/>
            <a:tailEnd type="none" w="med" len="med"/>
          </a:ln>
          <a:effectLst/>
        </p:spPr>
        <p:txBody>
          <a:bodyPr vert="horz" wrap="square" lIns="715987" tIns="43847" rIns="87688" bIns="70149" numCol="1" rtlCol="0" anchor="t" anchorCtr="0" compatLnSpc="1">
            <a:prstTxWarp prst="textNoShape">
              <a:avLst/>
            </a:prstTxWarp>
          </a:bodyPr>
          <a:lstStyle/>
          <a:p>
            <a:pPr defTabSz="894619"/>
            <a:endParaRPr lang="en-US" sz="2351" dirty="0">
              <a:gradFill>
                <a:gsLst>
                  <a:gs pos="14679">
                    <a:srgbClr val="FFFFFF"/>
                  </a:gs>
                  <a:gs pos="38000">
                    <a:srgbClr val="FFFFFF"/>
                  </a:gs>
                </a:gsLst>
                <a:lin ang="5400000" scaled="1"/>
              </a:gradFill>
              <a:latin typeface="Calibri" panose="020F0502020204030204"/>
            </a:endParaRPr>
          </a:p>
        </p:txBody>
      </p:sp>
      <p:sp>
        <p:nvSpPr>
          <p:cNvPr id="79" name="Rectangle 78"/>
          <p:cNvSpPr/>
          <p:nvPr/>
        </p:nvSpPr>
        <p:spPr bwMode="auto">
          <a:xfrm>
            <a:off x="6188649" y="2419265"/>
            <a:ext cx="4840630" cy="2396040"/>
          </a:xfrm>
          <a:prstGeom prst="rect">
            <a:avLst/>
          </a:prstGeom>
          <a:solidFill>
            <a:srgbClr val="0072C6"/>
          </a:solidFill>
          <a:ln w="25400" cap="flat" cmpd="sng" algn="ctr">
            <a:noFill/>
            <a:prstDash val="solid"/>
            <a:headEnd type="none" w="med" len="med"/>
            <a:tailEnd type="none" w="med" len="med"/>
          </a:ln>
          <a:effectLst/>
        </p:spPr>
        <p:txBody>
          <a:bodyPr vert="horz" wrap="square" lIns="716088" tIns="268534" rIns="87747" bIns="87751" numCol="1" rtlCol="0" anchor="t" anchorCtr="0" compatLnSpc="1">
            <a:prstTxWarp prst="textNoShape">
              <a:avLst/>
            </a:prstTxWarp>
          </a:bodyPr>
          <a:lstStyle/>
          <a:p>
            <a:pPr algn="ctr" defTabSz="894792"/>
            <a:endParaRPr lang="en-US" sz="2742" dirty="0">
              <a:gradFill>
                <a:gsLst>
                  <a:gs pos="14679">
                    <a:srgbClr val="FFFFFF"/>
                  </a:gs>
                  <a:gs pos="38000">
                    <a:srgbClr val="FFFFFF"/>
                  </a:gs>
                </a:gsLst>
                <a:lin ang="5400000" scaled="1"/>
              </a:gradFill>
              <a:latin typeface="Segoe UI Light"/>
            </a:endParaRPr>
          </a:p>
        </p:txBody>
      </p:sp>
      <p:sp>
        <p:nvSpPr>
          <p:cNvPr id="80" name="Rectangle 79"/>
          <p:cNvSpPr/>
          <p:nvPr/>
        </p:nvSpPr>
        <p:spPr bwMode="auto">
          <a:xfrm>
            <a:off x="1168815" y="2419264"/>
            <a:ext cx="4832217" cy="2396041"/>
          </a:xfrm>
          <a:prstGeom prst="rect">
            <a:avLst/>
          </a:prstGeom>
          <a:solidFill>
            <a:srgbClr val="0072C6"/>
          </a:solidFill>
          <a:ln w="25400" cap="flat" cmpd="sng" algn="ctr">
            <a:noFill/>
            <a:prstDash val="solid"/>
            <a:headEnd type="none" w="med" len="med"/>
            <a:tailEnd type="none" w="med" len="med"/>
          </a:ln>
          <a:effectLst/>
        </p:spPr>
        <p:txBody>
          <a:bodyPr vert="horz" wrap="square" lIns="716088" tIns="268534" rIns="87747" bIns="87751" numCol="1" rtlCol="0" anchor="t" anchorCtr="0" compatLnSpc="1">
            <a:prstTxWarp prst="textNoShape">
              <a:avLst/>
            </a:prstTxWarp>
          </a:bodyPr>
          <a:lstStyle/>
          <a:p>
            <a:pPr defTabSz="894792"/>
            <a:r>
              <a:rPr lang="en-US" sz="2742" dirty="0">
                <a:gradFill>
                  <a:gsLst>
                    <a:gs pos="14679">
                      <a:srgbClr val="FFFFFF"/>
                    </a:gs>
                    <a:gs pos="38000">
                      <a:srgbClr val="FFFFFF"/>
                    </a:gs>
                  </a:gsLst>
                  <a:lin ang="5400000" scaled="1"/>
                </a:gradFill>
                <a:latin typeface="Segoe UI Light"/>
              </a:rPr>
              <a:t>  </a:t>
            </a:r>
          </a:p>
        </p:txBody>
      </p:sp>
      <p:grpSp>
        <p:nvGrpSpPr>
          <p:cNvPr id="81" name="Group 80"/>
          <p:cNvGrpSpPr/>
          <p:nvPr/>
        </p:nvGrpSpPr>
        <p:grpSpPr>
          <a:xfrm>
            <a:off x="1396173" y="5467451"/>
            <a:ext cx="2531704" cy="899770"/>
            <a:chOff x="3611404" y="5379997"/>
            <a:chExt cx="1932422" cy="937592"/>
          </a:xfrm>
        </p:grpSpPr>
        <p:sp>
          <p:nvSpPr>
            <p:cNvPr id="82" name="Rectangle 81"/>
            <p:cNvSpPr/>
            <p:nvPr/>
          </p:nvSpPr>
          <p:spPr>
            <a:xfrm>
              <a:off x="4092121" y="5719809"/>
              <a:ext cx="1451705" cy="597780"/>
            </a:xfrm>
            <a:prstGeom prst="rect">
              <a:avLst/>
            </a:prstGeom>
          </p:spPr>
          <p:txBody>
            <a:bodyPr wrap="square">
              <a:spAutoFit/>
            </a:bodyPr>
            <a:lstStyle/>
            <a:p>
              <a:pPr marL="0" lvl="1" defTabSz="894619">
                <a:lnSpc>
                  <a:spcPct val="90000"/>
                </a:lnSpc>
                <a:spcAft>
                  <a:spcPts val="325"/>
                </a:spcAft>
                <a:defRPr/>
              </a:pPr>
              <a:r>
                <a:rPr lang="en-US" sz="1567" dirty="0">
                  <a:solidFill>
                    <a:srgbClr val="FFFFFF"/>
                  </a:solidFill>
                  <a:latin typeface="Calibri" panose="020F0502020204030204"/>
                </a:rPr>
                <a:t>RyuJIT + SIMD</a:t>
              </a:r>
            </a:p>
            <a:p>
              <a:pPr marL="0" lvl="1" defTabSz="894619">
                <a:lnSpc>
                  <a:spcPct val="90000"/>
                </a:lnSpc>
                <a:spcAft>
                  <a:spcPts val="325"/>
                </a:spcAft>
                <a:defRPr/>
              </a:pPr>
              <a:r>
                <a:rPr lang="en-US" sz="1567" dirty="0">
                  <a:solidFill>
                    <a:srgbClr val="FFFFFF"/>
                  </a:solidFill>
                  <a:latin typeface="Calibri" panose="020F0502020204030204"/>
                </a:rPr>
                <a:t>Garbage Collector</a:t>
              </a:r>
            </a:p>
          </p:txBody>
        </p:sp>
        <p:sp>
          <p:nvSpPr>
            <p:cNvPr id="83" name="Rectangle 82"/>
            <p:cNvSpPr/>
            <p:nvPr/>
          </p:nvSpPr>
          <p:spPr>
            <a:xfrm>
              <a:off x="3611404" y="5379997"/>
              <a:ext cx="1871303" cy="355942"/>
            </a:xfrm>
            <a:prstGeom prst="rect">
              <a:avLst/>
            </a:prstGeom>
          </p:spPr>
          <p:txBody>
            <a:bodyPr wrap="square">
              <a:spAutoFit/>
            </a:bodyPr>
            <a:lstStyle/>
            <a:p>
              <a:pPr marL="0" lvl="1" defTabSz="894619">
                <a:lnSpc>
                  <a:spcPct val="90000"/>
                </a:lnSpc>
                <a:spcAft>
                  <a:spcPts val="325"/>
                </a:spcAft>
                <a:defRPr/>
              </a:pPr>
              <a:r>
                <a:rPr lang="en-US" sz="1765" b="1" dirty="0">
                  <a:solidFill>
                    <a:srgbClr val="FFFFFF"/>
                  </a:solidFill>
                  <a:latin typeface="Calibri" panose="020F0502020204030204"/>
                </a:rPr>
                <a:t>Runtime components</a:t>
              </a:r>
            </a:p>
          </p:txBody>
        </p:sp>
      </p:grpSp>
      <p:grpSp>
        <p:nvGrpSpPr>
          <p:cNvPr id="84" name="Group 83"/>
          <p:cNvGrpSpPr/>
          <p:nvPr/>
        </p:nvGrpSpPr>
        <p:grpSpPr>
          <a:xfrm>
            <a:off x="7612124" y="5464137"/>
            <a:ext cx="3327986" cy="905141"/>
            <a:chOff x="5931612" y="5625397"/>
            <a:chExt cx="2419004" cy="943181"/>
          </a:xfrm>
        </p:grpSpPr>
        <p:sp>
          <p:nvSpPr>
            <p:cNvPr id="85" name="Rectangle 84"/>
            <p:cNvSpPr/>
            <p:nvPr/>
          </p:nvSpPr>
          <p:spPr>
            <a:xfrm>
              <a:off x="5931612" y="5625397"/>
              <a:ext cx="1759619" cy="355939"/>
            </a:xfrm>
            <a:prstGeom prst="rect">
              <a:avLst/>
            </a:prstGeom>
          </p:spPr>
          <p:txBody>
            <a:bodyPr wrap="square">
              <a:spAutoFit/>
            </a:bodyPr>
            <a:lstStyle/>
            <a:p>
              <a:pPr marL="0" lvl="1" defTabSz="894619">
                <a:lnSpc>
                  <a:spcPct val="90000"/>
                </a:lnSpc>
                <a:spcAft>
                  <a:spcPts val="325"/>
                </a:spcAft>
                <a:defRPr/>
              </a:pPr>
              <a:r>
                <a:rPr lang="en-US" sz="1765" b="1" dirty="0">
                  <a:solidFill>
                    <a:srgbClr val="FFFFFF"/>
                  </a:solidFill>
                  <a:latin typeface="Calibri" panose="020F0502020204030204"/>
                </a:rPr>
                <a:t>Compilers</a:t>
              </a:r>
            </a:p>
          </p:txBody>
        </p:sp>
        <p:sp>
          <p:nvSpPr>
            <p:cNvPr id="86" name="Rectangle 85"/>
            <p:cNvSpPr/>
            <p:nvPr/>
          </p:nvSpPr>
          <p:spPr>
            <a:xfrm>
              <a:off x="6297359" y="5970803"/>
              <a:ext cx="2053257" cy="597775"/>
            </a:xfrm>
            <a:prstGeom prst="rect">
              <a:avLst/>
            </a:prstGeom>
          </p:spPr>
          <p:txBody>
            <a:bodyPr wrap="square">
              <a:spAutoFit/>
            </a:bodyPr>
            <a:lstStyle/>
            <a:p>
              <a:pPr marL="0" lvl="1" defTabSz="894619">
                <a:lnSpc>
                  <a:spcPct val="90000"/>
                </a:lnSpc>
                <a:spcAft>
                  <a:spcPts val="325"/>
                </a:spcAft>
              </a:pPr>
              <a:r>
                <a:rPr lang="en-US" sz="1567" dirty="0">
                  <a:solidFill>
                    <a:srgbClr val="FFFFFF"/>
                  </a:solidFill>
                  <a:latin typeface="Calibri" panose="020F0502020204030204"/>
                </a:rPr>
                <a:t>.NET Compiler Platform (Roslyn)</a:t>
              </a:r>
            </a:p>
            <a:p>
              <a:pPr marL="0" lvl="1" defTabSz="894619">
                <a:lnSpc>
                  <a:spcPct val="90000"/>
                </a:lnSpc>
                <a:spcAft>
                  <a:spcPts val="325"/>
                </a:spcAft>
              </a:pPr>
              <a:r>
                <a:rPr lang="en-US" sz="1567" dirty="0">
                  <a:solidFill>
                    <a:srgbClr val="FFFFFF"/>
                  </a:solidFill>
                  <a:latin typeface="Calibri" panose="020F0502020204030204"/>
                </a:rPr>
                <a:t>Languages innovation</a:t>
              </a:r>
            </a:p>
          </p:txBody>
        </p:sp>
      </p:grpSp>
      <p:grpSp>
        <p:nvGrpSpPr>
          <p:cNvPr id="87" name="Group 86"/>
          <p:cNvGrpSpPr/>
          <p:nvPr/>
        </p:nvGrpSpPr>
        <p:grpSpPr>
          <a:xfrm>
            <a:off x="1447468" y="5843313"/>
            <a:ext cx="552668" cy="399660"/>
            <a:chOff x="9061629" y="5706715"/>
            <a:chExt cx="380421" cy="310912"/>
          </a:xfrm>
        </p:grpSpPr>
        <p:sp>
          <p:nvSpPr>
            <p:cNvPr id="88"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497" tIns="44750" rIns="89497" bIns="44750" numCol="1" anchor="t" anchorCtr="0" compatLnSpc="1">
              <a:prstTxWarp prst="textNoShape">
                <a:avLst/>
              </a:prstTxWarp>
            </a:bodyPr>
            <a:lstStyle/>
            <a:p>
              <a:pPr defTabSz="912600"/>
              <a:endParaRPr lang="en-US" sz="1567">
                <a:gradFill>
                  <a:gsLst>
                    <a:gs pos="14679">
                      <a:srgbClr val="FFFFFF"/>
                    </a:gs>
                    <a:gs pos="38000">
                      <a:srgbClr val="FFFFFF"/>
                    </a:gs>
                  </a:gsLst>
                  <a:lin ang="5400000" scaled="1"/>
                </a:gradFill>
                <a:latin typeface="Calibri" panose="020F0502020204030204"/>
              </a:endParaRPr>
            </a:p>
          </p:txBody>
        </p:sp>
        <p:sp>
          <p:nvSpPr>
            <p:cNvPr id="89"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497" tIns="44750" rIns="89497" bIns="44750" numCol="1" anchor="t" anchorCtr="0" compatLnSpc="1">
              <a:prstTxWarp prst="textNoShape">
                <a:avLst/>
              </a:prstTxWarp>
            </a:bodyPr>
            <a:lstStyle/>
            <a:p>
              <a:pPr defTabSz="912600"/>
              <a:endParaRPr lang="en-US" sz="1567">
                <a:gradFill>
                  <a:gsLst>
                    <a:gs pos="14679">
                      <a:srgbClr val="FFFFFF"/>
                    </a:gs>
                    <a:gs pos="38000">
                      <a:srgbClr val="FFFFFF"/>
                    </a:gs>
                  </a:gsLst>
                  <a:lin ang="5400000" scaled="1"/>
                </a:gradFill>
                <a:latin typeface="Calibri" panose="020F0502020204030204"/>
              </a:endParaRPr>
            </a:p>
          </p:txBody>
        </p:sp>
        <p:sp>
          <p:nvSpPr>
            <p:cNvPr id="90"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497" tIns="44750" rIns="89497" bIns="44750" numCol="1" anchor="t" anchorCtr="0" compatLnSpc="1">
              <a:prstTxWarp prst="textNoShape">
                <a:avLst/>
              </a:prstTxWarp>
            </a:bodyPr>
            <a:lstStyle/>
            <a:p>
              <a:pPr defTabSz="912600"/>
              <a:endParaRPr lang="en-US" sz="1567">
                <a:gradFill>
                  <a:gsLst>
                    <a:gs pos="14679">
                      <a:srgbClr val="FFFFFF"/>
                    </a:gs>
                    <a:gs pos="38000">
                      <a:srgbClr val="FFFFFF"/>
                    </a:gs>
                  </a:gsLst>
                  <a:lin ang="5400000" scaled="1"/>
                </a:gradFill>
                <a:latin typeface="Calibri" panose="020F0502020204030204"/>
              </a:endParaRPr>
            </a:p>
          </p:txBody>
        </p:sp>
      </p:grpSp>
      <p:sp>
        <p:nvSpPr>
          <p:cNvPr id="91" name="Freeform 84"/>
          <p:cNvSpPr>
            <a:spLocks noEditPoints="1"/>
          </p:cNvSpPr>
          <p:nvPr/>
        </p:nvSpPr>
        <p:spPr bwMode="black">
          <a:xfrm>
            <a:off x="7731489" y="5888359"/>
            <a:ext cx="395328" cy="385346"/>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0568" tIns="40284" rIns="80568" bIns="40284" numCol="1" anchor="t" anchorCtr="0" compatLnSpc="1">
            <a:prstTxWarp prst="textNoShape">
              <a:avLst/>
            </a:prstTxWarp>
          </a:bodyPr>
          <a:lstStyle/>
          <a:p>
            <a:pPr defTabSz="895088"/>
            <a:endParaRPr lang="en-US" sz="1567">
              <a:solidFill>
                <a:prstClr val="black"/>
              </a:solidFill>
              <a:latin typeface="Calibri" panose="020F0502020204030204"/>
            </a:endParaRPr>
          </a:p>
        </p:txBody>
      </p:sp>
      <p:sp>
        <p:nvSpPr>
          <p:cNvPr id="92" name="TextBox 91"/>
          <p:cNvSpPr txBox="1"/>
          <p:nvPr/>
        </p:nvSpPr>
        <p:spPr>
          <a:xfrm>
            <a:off x="1166363" y="2519300"/>
            <a:ext cx="4829313" cy="522698"/>
          </a:xfrm>
          <a:prstGeom prst="rect">
            <a:avLst/>
          </a:prstGeom>
          <a:noFill/>
        </p:spPr>
        <p:txBody>
          <a:bodyPr wrap="square" rtlCol="0">
            <a:spAutoFit/>
          </a:bodyPr>
          <a:lstStyle/>
          <a:p>
            <a:pPr algn="ctr" defTabSz="895088"/>
            <a:r>
              <a:rPr lang="en-US" sz="2742"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93" name="TextBox 92"/>
          <p:cNvSpPr txBox="1"/>
          <p:nvPr/>
        </p:nvSpPr>
        <p:spPr>
          <a:xfrm>
            <a:off x="6183292" y="2517598"/>
            <a:ext cx="4845987" cy="522698"/>
          </a:xfrm>
          <a:prstGeom prst="rect">
            <a:avLst/>
          </a:prstGeom>
          <a:noFill/>
        </p:spPr>
        <p:txBody>
          <a:bodyPr wrap="square" rtlCol="0">
            <a:spAutoFit/>
          </a:bodyPr>
          <a:lstStyle/>
          <a:p>
            <a:pPr algn="ctr" defTabSz="895088"/>
            <a:r>
              <a:rPr lang="en-US" sz="2742" b="1" dirty="0">
                <a:solidFill>
                  <a:srgbClr val="FFFFFF"/>
                </a:solidFill>
                <a:latin typeface="Segoe UI Semibold" panose="020B0702040204020203" pitchFamily="34" charset="0"/>
                <a:cs typeface="Segoe UI Semibold" panose="020B0702040204020203" pitchFamily="34" charset="0"/>
              </a:rPr>
              <a:t>.NET </a:t>
            </a:r>
            <a:r>
              <a:rPr lang="en-US" sz="2742" dirty="0">
                <a:solidFill>
                  <a:srgbClr val="FFFFFF"/>
                </a:solidFill>
                <a:latin typeface="Segoe UI Semibold" panose="020B0702040204020203" pitchFamily="34" charset="0"/>
                <a:cs typeface="Segoe UI Semibold" panose="020B0702040204020203" pitchFamily="34" charset="0"/>
              </a:rPr>
              <a:t>Core 5</a:t>
            </a:r>
            <a:r>
              <a:rPr lang="en-US" sz="2742" b="1" dirty="0">
                <a:solidFill>
                  <a:srgbClr val="FFFFFF"/>
                </a:solidFill>
                <a:latin typeface="Segoe UI Semibold" panose="020B0702040204020203" pitchFamily="34" charset="0"/>
                <a:cs typeface="Segoe UI Semibold" panose="020B0702040204020203" pitchFamily="34" charset="0"/>
              </a:rPr>
              <a:t> </a:t>
            </a:r>
          </a:p>
        </p:txBody>
      </p:sp>
      <p:sp>
        <p:nvSpPr>
          <p:cNvPr id="94" name="Rectangle 93"/>
          <p:cNvSpPr/>
          <p:nvPr/>
        </p:nvSpPr>
        <p:spPr>
          <a:xfrm>
            <a:off x="1166363" y="4190747"/>
            <a:ext cx="4829313" cy="574179"/>
          </a:xfrm>
          <a:prstGeom prst="rect">
            <a:avLst/>
          </a:prstGeom>
        </p:spPr>
        <p:txBody>
          <a:bodyPr wrap="square">
            <a:spAutoFit/>
          </a:bodyPr>
          <a:lstStyle/>
          <a:p>
            <a:pPr algn="ctr" defTabSz="894839"/>
            <a:r>
              <a:rPr lang="en-US" sz="1535" dirty="0">
                <a:solidFill>
                  <a:srgbClr val="FFFFFF"/>
                </a:solidFill>
                <a:latin typeface="Calibri" panose="020F0502020204030204"/>
              </a:rPr>
              <a:t>Fully-featured and integrated </a:t>
            </a:r>
          </a:p>
          <a:p>
            <a:pPr algn="ctr" defTabSz="894839"/>
            <a:r>
              <a:rPr lang="en-US" sz="1535" dirty="0">
                <a:solidFill>
                  <a:srgbClr val="FFFFFF"/>
                </a:solidFill>
                <a:latin typeface="Calibri" panose="020F0502020204030204"/>
              </a:rPr>
              <a:t>.NET libraries and runtime for Windows</a:t>
            </a:r>
          </a:p>
        </p:txBody>
      </p:sp>
      <p:sp>
        <p:nvSpPr>
          <p:cNvPr id="95" name="Rectangle 94"/>
          <p:cNvSpPr/>
          <p:nvPr/>
        </p:nvSpPr>
        <p:spPr>
          <a:xfrm>
            <a:off x="6183292" y="4184552"/>
            <a:ext cx="4845985" cy="574179"/>
          </a:xfrm>
          <a:prstGeom prst="rect">
            <a:avLst/>
          </a:prstGeom>
        </p:spPr>
        <p:txBody>
          <a:bodyPr wrap="square">
            <a:spAutoFit/>
          </a:bodyPr>
          <a:lstStyle/>
          <a:p>
            <a:pPr algn="ctr" defTabSz="894839"/>
            <a:r>
              <a:rPr lang="en-US" sz="1535" dirty="0">
                <a:solidFill>
                  <a:srgbClr val="FFFFFF"/>
                </a:solidFill>
                <a:latin typeface="Calibri" panose="020F0502020204030204"/>
              </a:rPr>
              <a:t>Modular and optimized </a:t>
            </a:r>
          </a:p>
          <a:p>
            <a:pPr algn="ctr" defTabSz="894839"/>
            <a:r>
              <a:rPr lang="en-US" sz="1535" dirty="0">
                <a:solidFill>
                  <a:srgbClr val="FFFFFF"/>
                </a:solidFill>
                <a:latin typeface="Calibri" panose="020F0502020204030204"/>
              </a:rPr>
              <a:t>.NET libraries and runtimes</a:t>
            </a:r>
          </a:p>
        </p:txBody>
      </p:sp>
      <p:sp>
        <p:nvSpPr>
          <p:cNvPr id="96" name="Rectangle 95"/>
          <p:cNvSpPr/>
          <p:nvPr/>
        </p:nvSpPr>
        <p:spPr bwMode="auto">
          <a:xfrm>
            <a:off x="1166363" y="1636405"/>
            <a:ext cx="1550750" cy="747215"/>
          </a:xfrm>
          <a:prstGeom prst="rect">
            <a:avLst/>
          </a:prstGeom>
          <a:solidFill>
            <a:schemeClr val="accent3"/>
          </a:solidFill>
          <a:ln w="6350" cap="flat" cmpd="sng" algn="ctr">
            <a:noFill/>
            <a:prstDash val="solid"/>
            <a:miter lim="800000"/>
            <a:headEnd type="none" w="med" len="med"/>
            <a:tailEnd type="none" w="med" len="med"/>
          </a:ln>
          <a:effectLst/>
        </p:spPr>
        <p:txBody>
          <a:bodyPr rot="0" spcFirstLastPara="0" vertOverflow="overflow" horzOverflow="overflow" vert="horz" wrap="square" lIns="175552" tIns="140442" rIns="175552" bIns="140442" numCol="1" spcCol="0" rtlCol="0" fromWordArt="0" anchor="t" anchorCtr="0" forceAA="0" compatLnSpc="1">
            <a:prstTxWarp prst="textNoShape">
              <a:avLst/>
            </a:prstTxWarp>
            <a:noAutofit/>
          </a:bodyPr>
          <a:lstStyle/>
          <a:p>
            <a:pPr algn="ctr" defTabSz="895026" fontAlgn="base">
              <a:lnSpc>
                <a:spcPct val="90000"/>
              </a:lnSpc>
              <a:spcBef>
                <a:spcPct val="0"/>
              </a:spcBef>
              <a:spcAft>
                <a:spcPct val="0"/>
              </a:spcAft>
            </a:pPr>
            <a:r>
              <a:rPr lang="en-US" sz="1919"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WPF</a:t>
            </a:r>
          </a:p>
        </p:txBody>
      </p:sp>
      <p:sp>
        <p:nvSpPr>
          <p:cNvPr id="97" name="Rectangle 96"/>
          <p:cNvSpPr/>
          <p:nvPr/>
        </p:nvSpPr>
        <p:spPr bwMode="auto">
          <a:xfrm>
            <a:off x="4453058" y="1636405"/>
            <a:ext cx="1542618" cy="747215"/>
          </a:xfrm>
          <a:prstGeom prst="rect">
            <a:avLst/>
          </a:prstGeom>
          <a:solidFill>
            <a:schemeClr val="accent3"/>
          </a:solidFill>
          <a:ln w="6350" cap="flat" cmpd="sng" algn="ctr">
            <a:noFill/>
            <a:prstDash val="solid"/>
            <a:miter lim="800000"/>
            <a:headEnd type="none" w="med" len="med"/>
            <a:tailEnd type="none" w="med" len="med"/>
          </a:ln>
          <a:effectLst/>
        </p:spPr>
        <p:txBody>
          <a:bodyPr rot="0" spcFirstLastPara="0" vertOverflow="overflow" horzOverflow="overflow" vert="horz" wrap="square" lIns="175552" tIns="140442" rIns="175552" bIns="140442" numCol="1" spcCol="0" rtlCol="0" fromWordArt="0" anchor="t" anchorCtr="0" forceAA="0" compatLnSpc="1">
            <a:prstTxWarp prst="textNoShape">
              <a:avLst/>
            </a:prstTxWarp>
            <a:noAutofit/>
          </a:bodyPr>
          <a:lstStyle/>
          <a:p>
            <a:pPr algn="ctr" defTabSz="895026" fontAlgn="base">
              <a:lnSpc>
                <a:spcPct val="90000"/>
              </a:lnSpc>
              <a:spcBef>
                <a:spcPct val="0"/>
              </a:spcBef>
              <a:spcAft>
                <a:spcPct val="0"/>
              </a:spcAft>
            </a:pPr>
            <a:r>
              <a:rPr lang="en-US" sz="1919"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ASP.NET </a:t>
            </a:r>
          </a:p>
          <a:p>
            <a:pPr algn="ctr" defTabSz="895026" fontAlgn="base">
              <a:lnSpc>
                <a:spcPct val="90000"/>
              </a:lnSpc>
              <a:spcBef>
                <a:spcPct val="0"/>
              </a:spcBef>
              <a:spcAft>
                <a:spcPct val="0"/>
              </a:spcAft>
            </a:pPr>
            <a:r>
              <a:rPr lang="en-US" sz="1919"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(4 &amp; 5)</a:t>
            </a:r>
          </a:p>
        </p:txBody>
      </p:sp>
      <p:sp>
        <p:nvSpPr>
          <p:cNvPr id="98" name="Rectangle 97"/>
          <p:cNvSpPr/>
          <p:nvPr/>
        </p:nvSpPr>
        <p:spPr bwMode="auto">
          <a:xfrm>
            <a:off x="2786435" y="1636406"/>
            <a:ext cx="1597302" cy="747216"/>
          </a:xfrm>
          <a:prstGeom prst="rect">
            <a:avLst/>
          </a:prstGeom>
          <a:solidFill>
            <a:schemeClr val="accent3"/>
          </a:solidFill>
          <a:ln w="6350" cap="flat" cmpd="sng" algn="ctr">
            <a:noFill/>
            <a:prstDash val="solid"/>
            <a:miter lim="800000"/>
            <a:headEnd type="none" w="med" len="med"/>
            <a:tailEnd type="none" w="med" len="med"/>
          </a:ln>
          <a:effectLst/>
        </p:spPr>
        <p:txBody>
          <a:bodyPr rot="0" spcFirstLastPara="0" vertOverflow="overflow" horzOverflow="overflow" vert="horz" wrap="square" lIns="175552" tIns="140442" rIns="175552" bIns="140442" numCol="1" spcCol="0" rtlCol="0" fromWordArt="0" anchor="t" anchorCtr="0" forceAA="0" compatLnSpc="1">
            <a:prstTxWarp prst="textNoShape">
              <a:avLst/>
            </a:prstTxWarp>
            <a:noAutofit/>
          </a:bodyPr>
          <a:lstStyle/>
          <a:p>
            <a:pPr algn="ctr" defTabSz="895026" fontAlgn="base">
              <a:lnSpc>
                <a:spcPct val="90000"/>
              </a:lnSpc>
              <a:spcBef>
                <a:spcPct val="0"/>
              </a:spcBef>
              <a:spcAft>
                <a:spcPct val="0"/>
              </a:spcAft>
            </a:pPr>
            <a:r>
              <a:rPr lang="en-US" sz="1919"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Windows Forms</a:t>
            </a:r>
          </a:p>
        </p:txBody>
      </p:sp>
      <p:sp>
        <p:nvSpPr>
          <p:cNvPr id="99" name="Rectangle 98"/>
          <p:cNvSpPr/>
          <p:nvPr/>
        </p:nvSpPr>
        <p:spPr bwMode="auto">
          <a:xfrm>
            <a:off x="6188648" y="1636406"/>
            <a:ext cx="2396972" cy="747215"/>
          </a:xfrm>
          <a:prstGeom prst="rect">
            <a:avLst/>
          </a:prstGeom>
          <a:solidFill>
            <a:schemeClr val="accent3"/>
          </a:solidFill>
          <a:ln w="6350" cap="flat" cmpd="sng" algn="ctr">
            <a:noFill/>
            <a:prstDash val="solid"/>
            <a:miter lim="800000"/>
            <a:headEnd type="none" w="med" len="med"/>
            <a:tailEnd type="none" w="med" len="med"/>
          </a:ln>
          <a:effectLst/>
        </p:spPr>
        <p:txBody>
          <a:bodyPr rot="0" spcFirstLastPara="0" vertOverflow="overflow" horzOverflow="overflow" vert="horz" wrap="square" lIns="175552" tIns="140442" rIns="175552" bIns="140442" numCol="1" spcCol="0" rtlCol="0" fromWordArt="0" anchor="t" anchorCtr="0" forceAA="0" compatLnSpc="1">
            <a:prstTxWarp prst="textNoShape">
              <a:avLst/>
            </a:prstTxWarp>
            <a:noAutofit/>
          </a:bodyPr>
          <a:lstStyle/>
          <a:p>
            <a:pPr algn="ctr" defTabSz="895026" fontAlgn="base">
              <a:lnSpc>
                <a:spcPct val="90000"/>
              </a:lnSpc>
              <a:spcBef>
                <a:spcPct val="0"/>
              </a:spcBef>
              <a:spcAft>
                <a:spcPct val="0"/>
              </a:spcAft>
            </a:pPr>
            <a:r>
              <a:rPr lang="en-US" sz="1919"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ASP.NET 5</a:t>
            </a:r>
          </a:p>
        </p:txBody>
      </p:sp>
      <p:sp>
        <p:nvSpPr>
          <p:cNvPr id="100" name="Rectangle 99"/>
          <p:cNvSpPr/>
          <p:nvPr/>
        </p:nvSpPr>
        <p:spPr bwMode="auto">
          <a:xfrm>
            <a:off x="8690813" y="1636406"/>
            <a:ext cx="2338467" cy="747216"/>
          </a:xfrm>
          <a:prstGeom prst="rect">
            <a:avLst/>
          </a:prstGeom>
          <a:solidFill>
            <a:schemeClr val="accent3"/>
          </a:solidFill>
          <a:ln w="6350" cap="flat" cmpd="sng" algn="ctr">
            <a:noFill/>
            <a:prstDash val="solid"/>
            <a:miter lim="800000"/>
            <a:headEnd type="none" w="med" len="med"/>
            <a:tailEnd type="none" w="med" len="med"/>
          </a:ln>
          <a:effectLst/>
        </p:spPr>
        <p:txBody>
          <a:bodyPr rot="0" spcFirstLastPara="0" vertOverflow="overflow" horzOverflow="overflow" vert="horz" wrap="square" lIns="175552" tIns="140442" rIns="175552" bIns="140442" numCol="1" spcCol="0" rtlCol="0" fromWordArt="0" anchor="t" anchorCtr="0" forceAA="0" compatLnSpc="1">
            <a:prstTxWarp prst="textNoShape">
              <a:avLst/>
            </a:prstTxWarp>
            <a:noAutofit/>
          </a:bodyPr>
          <a:lstStyle/>
          <a:p>
            <a:pPr algn="ctr" defTabSz="895026" fontAlgn="base">
              <a:lnSpc>
                <a:spcPct val="90000"/>
              </a:lnSpc>
              <a:spcBef>
                <a:spcPct val="0"/>
              </a:spcBef>
              <a:spcAft>
                <a:spcPct val="0"/>
              </a:spcAft>
            </a:pPr>
            <a:r>
              <a:rPr lang="en-US" sz="1919"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Universal </a:t>
            </a:r>
          </a:p>
          <a:p>
            <a:pPr algn="ctr" defTabSz="895026" fontAlgn="base">
              <a:lnSpc>
                <a:spcPct val="90000"/>
              </a:lnSpc>
              <a:spcBef>
                <a:spcPct val="0"/>
              </a:spcBef>
              <a:spcAft>
                <a:spcPct val="0"/>
              </a:spcAft>
            </a:pPr>
            <a:r>
              <a:rPr lang="en-US" sz="1919"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Windows Apps</a:t>
            </a:r>
          </a:p>
        </p:txBody>
      </p:sp>
      <p:sp>
        <p:nvSpPr>
          <p:cNvPr id="101" name="Rectangle 100"/>
          <p:cNvSpPr/>
          <p:nvPr/>
        </p:nvSpPr>
        <p:spPr bwMode="auto">
          <a:xfrm>
            <a:off x="6382419" y="3106904"/>
            <a:ext cx="2203201" cy="1009790"/>
          </a:xfrm>
          <a:prstGeom prst="rect">
            <a:avLst/>
          </a:prstGeom>
          <a:solidFill>
            <a:srgbClr val="5B9BD5"/>
          </a:solidFill>
          <a:ln w="25400" cap="flat" cmpd="sng" algn="ctr">
            <a:noFill/>
            <a:prstDash val="solid"/>
            <a:headEnd type="none" w="med" len="med"/>
            <a:tailEnd type="none" w="med" len="med"/>
          </a:ln>
          <a:effectLst/>
        </p:spPr>
        <p:txBody>
          <a:bodyPr vert="horz" wrap="square" lIns="89630" tIns="43847" rIns="87688" bIns="70149" numCol="1" rtlCol="0" anchor="t" anchorCtr="0" compatLnSpc="1">
            <a:prstTxWarp prst="textNoShape">
              <a:avLst/>
            </a:prstTxWarp>
          </a:bodyPr>
          <a:lstStyle/>
          <a:p>
            <a:pPr algn="ctr" defTabSz="894619"/>
            <a:r>
              <a:rPr lang="en-US" sz="1919" kern="0" dirty="0">
                <a:gradFill>
                  <a:gsLst>
                    <a:gs pos="14679">
                      <a:srgbClr val="FFFFFF"/>
                    </a:gs>
                    <a:gs pos="38000">
                      <a:srgbClr val="FFFFFF"/>
                    </a:gs>
                  </a:gsLst>
                  <a:lin ang="5400000" scaled="1"/>
                </a:gradFill>
                <a:latin typeface="Calibri" panose="020F0502020204030204"/>
              </a:rPr>
              <a:t>CoreCLR</a:t>
            </a:r>
          </a:p>
        </p:txBody>
      </p:sp>
      <p:sp>
        <p:nvSpPr>
          <p:cNvPr id="102" name="Rectangle 101"/>
          <p:cNvSpPr/>
          <p:nvPr/>
        </p:nvSpPr>
        <p:spPr bwMode="auto">
          <a:xfrm>
            <a:off x="8690813" y="3104131"/>
            <a:ext cx="2179605" cy="1012560"/>
          </a:xfrm>
          <a:prstGeom prst="rect">
            <a:avLst/>
          </a:prstGeom>
          <a:solidFill>
            <a:srgbClr val="65A2D9"/>
          </a:solidFill>
          <a:ln w="25400" cap="flat" cmpd="sng" algn="ctr">
            <a:noFill/>
            <a:prstDash val="solid"/>
            <a:headEnd type="none" w="med" len="med"/>
            <a:tailEnd type="none" w="med" len="med"/>
          </a:ln>
          <a:effectLst/>
        </p:spPr>
        <p:txBody>
          <a:bodyPr vert="horz" wrap="square" lIns="89630" tIns="43847" rIns="87688" bIns="70149" numCol="1" rtlCol="0" anchor="t" anchorCtr="0" compatLnSpc="1">
            <a:prstTxWarp prst="textNoShape">
              <a:avLst/>
            </a:prstTxWarp>
          </a:bodyPr>
          <a:lstStyle/>
          <a:p>
            <a:pPr algn="ctr" defTabSz="894619"/>
            <a:r>
              <a:rPr lang="en-US" sz="1919" dirty="0">
                <a:gradFill>
                  <a:gsLst>
                    <a:gs pos="14679">
                      <a:srgbClr val="FFFFFF"/>
                    </a:gs>
                    <a:gs pos="38000">
                      <a:srgbClr val="FFFFFF"/>
                    </a:gs>
                  </a:gsLst>
                  <a:lin ang="5400000" scaled="1"/>
                </a:gradFill>
                <a:latin typeface="Calibri" panose="020F0502020204030204"/>
              </a:rPr>
              <a:t>.NET Native runtime</a:t>
            </a:r>
          </a:p>
        </p:txBody>
      </p:sp>
      <p:pic>
        <p:nvPicPr>
          <p:cNvPr id="103" name="Picture 2" descr="http://files.softicons.com/download/system-icons/windows-8-metro-icons-by-dakirby309/png/512x512/Folders%20&amp;%20OS/Linu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4064" y="3558800"/>
            <a:ext cx="488092" cy="479183"/>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10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7953178" y="3549918"/>
            <a:ext cx="370735" cy="436483"/>
          </a:xfrm>
          <a:prstGeom prst="rect">
            <a:avLst/>
          </a:prstGeom>
        </p:spPr>
      </p:pic>
      <p:cxnSp>
        <p:nvCxnSpPr>
          <p:cNvPr id="105" name="Straight Connector 104"/>
          <p:cNvCxnSpPr/>
          <p:nvPr/>
        </p:nvCxnSpPr>
        <p:spPr>
          <a:xfrm>
            <a:off x="7391013" y="2378175"/>
            <a:ext cx="4202" cy="721172"/>
          </a:xfrm>
          <a:prstGeom prst="line">
            <a:avLst/>
          </a:prstGeom>
          <a:noFill/>
          <a:ln w="19050" cap="flat" cmpd="sng" algn="ctr">
            <a:solidFill>
              <a:srgbClr val="92D050"/>
            </a:solidFill>
            <a:prstDash val="solid"/>
            <a:miter lim="800000"/>
            <a:headEnd type="none" w="med" len="med"/>
            <a:tailEnd type="triangle" w="lg" len="lg"/>
          </a:ln>
          <a:effectLst/>
        </p:spPr>
      </p:cxnSp>
      <p:cxnSp>
        <p:nvCxnSpPr>
          <p:cNvPr id="106" name="Straight Connector 105"/>
          <p:cNvCxnSpPr/>
          <p:nvPr/>
        </p:nvCxnSpPr>
        <p:spPr>
          <a:xfrm>
            <a:off x="9869682" y="2378174"/>
            <a:ext cx="7332" cy="738966"/>
          </a:xfrm>
          <a:prstGeom prst="line">
            <a:avLst/>
          </a:prstGeom>
          <a:noFill/>
          <a:ln w="19050" cap="flat" cmpd="sng" algn="ctr">
            <a:solidFill>
              <a:srgbClr val="92D050"/>
            </a:solidFill>
            <a:prstDash val="solid"/>
            <a:miter lim="800000"/>
            <a:headEnd type="none" w="med" len="med"/>
            <a:tailEnd type="triangle" w="lg" len="lg"/>
          </a:ln>
          <a:effectLst/>
        </p:spPr>
      </p:cxnSp>
      <p:pic>
        <p:nvPicPr>
          <p:cNvPr id="107"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6569024" y="3543302"/>
            <a:ext cx="438102" cy="444941"/>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9564123" y="3551234"/>
            <a:ext cx="438102" cy="444941"/>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3244817" y="3227939"/>
            <a:ext cx="692048" cy="702849"/>
          </a:xfrm>
          <a:prstGeom prst="rect">
            <a:avLst/>
          </a:prstGeom>
          <a:noFill/>
          <a:extLst>
            <a:ext uri="{909E8E84-426E-40DD-AFC4-6F175D3DCCD1}">
              <a14:hiddenFill xmlns:a14="http://schemas.microsoft.com/office/drawing/2010/main">
                <a:solidFill>
                  <a:srgbClr val="FFFFFF"/>
                </a:solidFill>
              </a14:hiddenFill>
            </a:ext>
          </a:extLst>
        </p:spPr>
      </p:pic>
      <p:grpSp>
        <p:nvGrpSpPr>
          <p:cNvPr id="110" name="Group 109"/>
          <p:cNvGrpSpPr/>
          <p:nvPr/>
        </p:nvGrpSpPr>
        <p:grpSpPr>
          <a:xfrm>
            <a:off x="4571617" y="5469035"/>
            <a:ext cx="2641935" cy="899782"/>
            <a:chOff x="8498144" y="5582405"/>
            <a:chExt cx="3036958" cy="937602"/>
          </a:xfrm>
        </p:grpSpPr>
        <p:sp>
          <p:nvSpPr>
            <p:cNvPr id="111" name="Rectangle 110"/>
            <p:cNvSpPr/>
            <p:nvPr/>
          </p:nvSpPr>
          <p:spPr>
            <a:xfrm>
              <a:off x="9136472" y="5922228"/>
              <a:ext cx="2072558" cy="597779"/>
            </a:xfrm>
            <a:prstGeom prst="rect">
              <a:avLst/>
            </a:prstGeom>
          </p:spPr>
          <p:txBody>
            <a:bodyPr wrap="square">
              <a:spAutoFit/>
            </a:bodyPr>
            <a:lstStyle/>
            <a:p>
              <a:pPr marL="0" lvl="1" defTabSz="894619">
                <a:lnSpc>
                  <a:spcPct val="90000"/>
                </a:lnSpc>
                <a:spcAft>
                  <a:spcPts val="325"/>
                </a:spcAft>
                <a:defRPr/>
              </a:pPr>
              <a:r>
                <a:rPr lang="en-US" sz="1567" dirty="0">
                  <a:solidFill>
                    <a:srgbClr val="FFFFFF"/>
                  </a:solidFill>
                  <a:latin typeface="Calibri" panose="020F0502020204030204"/>
                </a:rPr>
                <a:t>Base class libraries</a:t>
              </a:r>
            </a:p>
            <a:p>
              <a:pPr marL="0" lvl="1" defTabSz="894619">
                <a:lnSpc>
                  <a:spcPct val="90000"/>
                </a:lnSpc>
                <a:spcAft>
                  <a:spcPts val="325"/>
                </a:spcAft>
                <a:defRPr/>
              </a:pPr>
              <a:r>
                <a:rPr lang="en-US" sz="1567" dirty="0">
                  <a:solidFill>
                    <a:srgbClr val="FFFFFF"/>
                  </a:solidFill>
                  <a:latin typeface="Calibri" panose="020F0502020204030204"/>
                </a:rPr>
                <a:t>NuGet packages</a:t>
              </a:r>
            </a:p>
          </p:txBody>
        </p:sp>
        <p:sp>
          <p:nvSpPr>
            <p:cNvPr id="112" name="Rectangle 111"/>
            <p:cNvSpPr/>
            <p:nvPr/>
          </p:nvSpPr>
          <p:spPr>
            <a:xfrm>
              <a:off x="8498144" y="5582405"/>
              <a:ext cx="3036958" cy="355941"/>
            </a:xfrm>
            <a:prstGeom prst="rect">
              <a:avLst/>
            </a:prstGeom>
          </p:spPr>
          <p:txBody>
            <a:bodyPr wrap="square">
              <a:spAutoFit/>
            </a:bodyPr>
            <a:lstStyle/>
            <a:p>
              <a:pPr marL="0" lvl="1" defTabSz="894619">
                <a:lnSpc>
                  <a:spcPct val="90000"/>
                </a:lnSpc>
                <a:spcAft>
                  <a:spcPts val="325"/>
                </a:spcAft>
                <a:defRPr/>
              </a:pPr>
              <a:r>
                <a:rPr lang="en-US" sz="1765" b="1" dirty="0">
                  <a:solidFill>
                    <a:srgbClr val="FFFFFF"/>
                  </a:solidFill>
                  <a:latin typeface="Calibri" panose="020F0502020204030204"/>
                </a:rPr>
                <a:t>Libraries</a:t>
              </a:r>
            </a:p>
          </p:txBody>
        </p:sp>
      </p:grpSp>
      <p:sp>
        <p:nvSpPr>
          <p:cNvPr id="113" name="Freeform 25"/>
          <p:cNvSpPr>
            <a:spLocks noEditPoints="1"/>
          </p:cNvSpPr>
          <p:nvPr/>
        </p:nvSpPr>
        <p:spPr bwMode="black">
          <a:xfrm>
            <a:off x="4692494" y="5882622"/>
            <a:ext cx="431808" cy="379025"/>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568" tIns="40284" rIns="80568" bIns="40284" numCol="1" anchor="t" anchorCtr="0" compatLnSpc="1">
            <a:prstTxWarp prst="textNoShape">
              <a:avLst/>
            </a:prstTxWarp>
          </a:bodyPr>
          <a:lstStyle/>
          <a:p>
            <a:pPr defTabSz="895088"/>
            <a:endParaRPr lang="en-US" sz="1567">
              <a:solidFill>
                <a:prstClr val="black"/>
              </a:solidFill>
              <a:latin typeface="Calibri" panose="020F0502020204030204"/>
            </a:endParaRPr>
          </a:p>
        </p:txBody>
      </p:sp>
      <p:sp>
        <p:nvSpPr>
          <p:cNvPr id="114" name="Rectangle 113"/>
          <p:cNvSpPr/>
          <p:nvPr/>
        </p:nvSpPr>
        <p:spPr>
          <a:xfrm>
            <a:off x="5463911" y="4936562"/>
            <a:ext cx="1131015" cy="454099"/>
          </a:xfrm>
          <a:prstGeom prst="rect">
            <a:avLst/>
          </a:prstGeom>
        </p:spPr>
        <p:txBody>
          <a:bodyPr wrap="none">
            <a:spAutoFit/>
          </a:bodyPr>
          <a:lstStyle/>
          <a:p>
            <a:pPr defTabSz="894619"/>
            <a:r>
              <a:rPr lang="en-US" sz="2351"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rPr>
              <a:t>Shared</a:t>
            </a:r>
          </a:p>
        </p:txBody>
      </p:sp>
      <p:sp>
        <p:nvSpPr>
          <p:cNvPr id="2" name="Rectangle 1"/>
          <p:cNvSpPr/>
          <p:nvPr/>
        </p:nvSpPr>
        <p:spPr bwMode="auto">
          <a:xfrm>
            <a:off x="1058266" y="4810233"/>
            <a:ext cx="9971011" cy="1830956"/>
          </a:xfrm>
          <a:prstGeom prst="rect">
            <a:avLst/>
          </a:prstGeom>
          <a:solidFill>
            <a:srgbClr val="FFFFFF">
              <a:alpha val="80000"/>
            </a:srgb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1" name="Rectangle 40"/>
          <p:cNvSpPr/>
          <p:nvPr/>
        </p:nvSpPr>
        <p:spPr bwMode="auto">
          <a:xfrm>
            <a:off x="1058265" y="1561449"/>
            <a:ext cx="5019834" cy="857814"/>
          </a:xfrm>
          <a:prstGeom prst="rect">
            <a:avLst/>
          </a:prstGeom>
          <a:solidFill>
            <a:srgbClr val="FFFFFF">
              <a:alpha val="80000"/>
            </a:srgb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2" name="Rectangle 41"/>
          <p:cNvSpPr/>
          <p:nvPr/>
        </p:nvSpPr>
        <p:spPr bwMode="auto">
          <a:xfrm>
            <a:off x="1016259" y="2417899"/>
            <a:ext cx="5061840" cy="2411492"/>
          </a:xfrm>
          <a:prstGeom prst="rect">
            <a:avLst/>
          </a:prstGeom>
          <a:solidFill>
            <a:srgbClr val="FFFFFF">
              <a:alpha val="80000"/>
            </a:srgb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b="1"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594142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1" grpId="0" animBg="1"/>
      <p:bldP spid="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65" y="974"/>
            <a:ext cx="6108979" cy="6856054"/>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6032" fontAlgn="base">
              <a:lnSpc>
                <a:spcPct val="90000"/>
              </a:lnSpc>
              <a:spcBef>
                <a:spcPct val="0"/>
              </a:spcBef>
              <a:spcAft>
                <a:spcPct val="0"/>
              </a:spcAft>
            </a:pPr>
            <a:endParaRPr lang="en-US" sz="1961" spc="-49" dirty="0" err="1">
              <a:solidFill>
                <a:schemeClr val="bg1"/>
              </a:solidFill>
            </a:endParaRPr>
          </a:p>
        </p:txBody>
      </p:sp>
      <p:sp>
        <p:nvSpPr>
          <p:cNvPr id="2" name="Title 1"/>
          <p:cNvSpPr>
            <a:spLocks noGrp="1"/>
          </p:cNvSpPr>
          <p:nvPr>
            <p:ph type="title" idx="4294967295"/>
          </p:nvPr>
        </p:nvSpPr>
        <p:spPr>
          <a:xfrm>
            <a:off x="1111250" y="415925"/>
            <a:ext cx="11080750" cy="1325563"/>
          </a:xfrm>
        </p:spPr>
        <p:txBody>
          <a:bodyPr/>
          <a:lstStyle/>
          <a:p>
            <a:r>
              <a:rPr lang="en-US" sz="4705" b="1" dirty="0">
                <a:solidFill>
                  <a:schemeClr val="bg1"/>
                </a:solidFill>
              </a:rPr>
              <a:t>Open sourcing .NET</a:t>
            </a:r>
          </a:p>
        </p:txBody>
      </p:sp>
      <p:sp>
        <p:nvSpPr>
          <p:cNvPr id="4" name="Rectangle 3"/>
          <p:cNvSpPr/>
          <p:nvPr/>
        </p:nvSpPr>
        <p:spPr>
          <a:xfrm>
            <a:off x="435771" y="1320901"/>
            <a:ext cx="5462862" cy="5316418"/>
          </a:xfrm>
          <a:prstGeom prst="rect">
            <a:avLst/>
          </a:prstGeom>
        </p:spPr>
        <p:txBody>
          <a:bodyPr wrap="square">
            <a:spAutoFit/>
          </a:bodyPr>
          <a:lstStyle/>
          <a:p>
            <a:pPr defTabSz="914039"/>
            <a:r>
              <a:rPr lang="en-US" sz="2353" dirty="0">
                <a:solidFill>
                  <a:schemeClr val="bg1"/>
                </a:solidFill>
                <a:latin typeface="Segoe UI Semibold" panose="020B0702040204020203" pitchFamily="34" charset="0"/>
                <a:cs typeface="Segoe UI Semibold" panose="020B0702040204020203" pitchFamily="34" charset="0"/>
              </a:rPr>
              <a:t>Platforms </a:t>
            </a:r>
          </a:p>
          <a:p>
            <a:pPr marL="280121" indent="-280121" defTabSz="913960">
              <a:lnSpc>
                <a:spcPct val="90000"/>
              </a:lnSpc>
              <a:spcBef>
                <a:spcPts val="1176"/>
              </a:spcBef>
              <a:buFont typeface="Arial" panose="020B0604020202020204" pitchFamily="34" charset="0"/>
              <a:buChar char="•"/>
            </a:pPr>
            <a:r>
              <a:rPr lang="en-US" sz="1765" dirty="0">
                <a:solidFill>
                  <a:schemeClr val="bg1"/>
                </a:solidFill>
                <a:latin typeface="Segoe UI Light"/>
                <a:ea typeface="ＭＳ Ｐゴシック" charset="0"/>
              </a:rPr>
              <a:t>General purpose </a:t>
            </a:r>
            <a:r>
              <a:rPr lang="en-US" sz="1765" b="1" dirty="0">
                <a:solidFill>
                  <a:schemeClr val="bg1"/>
                </a:solidFill>
                <a:latin typeface="Segoe UI Light"/>
                <a:ea typeface="ＭＳ Ｐゴシック" charset="0"/>
              </a:rPr>
              <a:t>.NET Core</a:t>
            </a:r>
            <a:r>
              <a:rPr lang="en-US" sz="1765" dirty="0">
                <a:solidFill>
                  <a:schemeClr val="bg1"/>
                </a:solidFill>
                <a:latin typeface="Segoe UI Light"/>
                <a:ea typeface="ＭＳ Ｐゴシック" charset="0"/>
              </a:rPr>
              <a:t> runtime, compilers and libraries</a:t>
            </a:r>
          </a:p>
          <a:p>
            <a:pPr marL="280121" indent="-280121" defTabSz="913960">
              <a:lnSpc>
                <a:spcPct val="90000"/>
              </a:lnSpc>
              <a:spcBef>
                <a:spcPts val="1176"/>
              </a:spcBef>
              <a:buFont typeface="Arial" panose="020B0604020202020204" pitchFamily="34" charset="0"/>
              <a:buChar char="•"/>
            </a:pPr>
            <a:r>
              <a:rPr lang="en-US" sz="1765" b="1" dirty="0">
                <a:solidFill>
                  <a:schemeClr val="bg1"/>
                </a:solidFill>
                <a:latin typeface="Segoe UI Light"/>
                <a:ea typeface="ＭＳ Ｐゴシック" charset="0"/>
              </a:rPr>
              <a:t>ASP.NET 5</a:t>
            </a:r>
            <a:r>
              <a:rPr lang="en-US" sz="1765" dirty="0">
                <a:solidFill>
                  <a:schemeClr val="bg1"/>
                </a:solidFill>
                <a:latin typeface="Segoe UI Light"/>
                <a:ea typeface="ＭＳ Ｐゴシック" charset="0"/>
              </a:rPr>
              <a:t> web server stack</a:t>
            </a:r>
          </a:p>
          <a:p>
            <a:pPr defTabSz="914039"/>
            <a:r>
              <a:rPr lang="en-US" sz="2353" dirty="0">
                <a:solidFill>
                  <a:schemeClr val="bg1"/>
                </a:solidFill>
                <a:latin typeface="Segoe UI Semibold" panose="020B0702040204020203" pitchFamily="34" charset="0"/>
                <a:cs typeface="Segoe UI Semibold" panose="020B0702040204020203" pitchFamily="34" charset="0"/>
              </a:rPr>
              <a:t>Fully supported cross-platform</a:t>
            </a:r>
          </a:p>
          <a:p>
            <a:pPr marL="280121" indent="-280121" defTabSz="913960">
              <a:lnSpc>
                <a:spcPct val="90000"/>
              </a:lnSpc>
              <a:spcBef>
                <a:spcPts val="1176"/>
              </a:spcBef>
              <a:buFont typeface="Arial" panose="020B0604020202020204" pitchFamily="34" charset="0"/>
              <a:buChar char="•"/>
            </a:pPr>
            <a:r>
              <a:rPr lang="en-US" sz="1765" dirty="0">
                <a:solidFill>
                  <a:schemeClr val="bg1"/>
                </a:solidFill>
                <a:latin typeface="Segoe UI Light"/>
                <a:ea typeface="ＭＳ Ｐゴシック" charset="0"/>
              </a:rPr>
              <a:t>Windows, Linux and OS X</a:t>
            </a:r>
          </a:p>
          <a:p>
            <a:pPr marL="280121" indent="-280121" defTabSz="913960">
              <a:lnSpc>
                <a:spcPct val="90000"/>
              </a:lnSpc>
              <a:spcBef>
                <a:spcPts val="1176"/>
              </a:spcBef>
              <a:buFont typeface="Arial" panose="020B0604020202020204" pitchFamily="34" charset="0"/>
              <a:buChar char="•"/>
            </a:pPr>
            <a:r>
              <a:rPr lang="en-US" sz="1765" dirty="0">
                <a:solidFill>
                  <a:schemeClr val="bg1"/>
                </a:solidFill>
                <a:latin typeface="Segoe UI Light"/>
                <a:ea typeface="ＭＳ Ｐゴシック" charset="0"/>
              </a:rPr>
              <a:t>Visual Studio tooling support (e.g. debugging and deploying to Docker in Linux)</a:t>
            </a:r>
          </a:p>
          <a:p>
            <a:pPr marL="280121" indent="-280121" defTabSz="913960">
              <a:lnSpc>
                <a:spcPct val="90000"/>
              </a:lnSpc>
              <a:spcBef>
                <a:spcPts val="1176"/>
              </a:spcBef>
              <a:buFont typeface="Arial" panose="020B0604020202020204" pitchFamily="34" charset="0"/>
              <a:buChar char="•"/>
            </a:pPr>
            <a:r>
              <a:rPr lang="en-US" sz="1765" dirty="0">
                <a:solidFill>
                  <a:schemeClr val="bg1"/>
                </a:solidFill>
                <a:latin typeface="Segoe UI Light"/>
                <a:ea typeface="ＭＳ Ｐゴシック" charset="0"/>
              </a:rPr>
              <a:t>Omnisharp extensions to cross-plat IDEs (Sublime, Emacs…)</a:t>
            </a:r>
            <a:endParaRPr lang="en-US" sz="1961" dirty="0">
              <a:solidFill>
                <a:schemeClr val="bg1"/>
              </a:solidFill>
              <a:latin typeface="Segoe UI Light"/>
            </a:endParaRPr>
          </a:p>
          <a:p>
            <a:pPr defTabSz="914039"/>
            <a:r>
              <a:rPr lang="en-US" sz="2353" dirty="0">
                <a:solidFill>
                  <a:schemeClr val="bg1"/>
                </a:solidFill>
                <a:latin typeface="Segoe UI Semibold" panose="020B0702040204020203" pitchFamily="34" charset="0"/>
                <a:cs typeface="Segoe UI Semibold" panose="020B0702040204020203" pitchFamily="34" charset="0"/>
              </a:rPr>
              <a:t>Open Source</a:t>
            </a:r>
          </a:p>
          <a:p>
            <a:pPr marL="280121" indent="-280121" defTabSz="913960">
              <a:lnSpc>
                <a:spcPct val="90000"/>
              </a:lnSpc>
              <a:spcBef>
                <a:spcPts val="1176"/>
              </a:spcBef>
              <a:buFont typeface="Arial" panose="020B0604020202020204" pitchFamily="34" charset="0"/>
              <a:buChar char="•"/>
            </a:pPr>
            <a:r>
              <a:rPr lang="en-US" sz="1765" dirty="0">
                <a:solidFill>
                  <a:schemeClr val="bg1"/>
                </a:solidFill>
                <a:latin typeface="Segoe UI Light"/>
                <a:ea typeface="ＭＳ Ｐゴシック" charset="0"/>
              </a:rPr>
              <a:t>.NET Core and ASP.NET 5 source being developed on  GitHub</a:t>
            </a:r>
          </a:p>
          <a:p>
            <a:pPr marL="280121" indent="-280121" defTabSz="913960">
              <a:lnSpc>
                <a:spcPct val="90000"/>
              </a:lnSpc>
              <a:spcBef>
                <a:spcPts val="1176"/>
              </a:spcBef>
              <a:buFont typeface="Arial" panose="020B0604020202020204" pitchFamily="34" charset="0"/>
              <a:buChar char="•"/>
            </a:pPr>
            <a:r>
              <a:rPr lang="en-US" sz="1765" dirty="0">
                <a:solidFill>
                  <a:schemeClr val="bg1"/>
                </a:solidFill>
                <a:latin typeface="Segoe UI Light"/>
                <a:ea typeface="ＭＳ Ｐゴシック" charset="0"/>
              </a:rPr>
              <a:t>Contributions accepted, tested and fully supported</a:t>
            </a:r>
          </a:p>
          <a:p>
            <a:pPr marL="280121" indent="-280121" defTabSz="913960">
              <a:lnSpc>
                <a:spcPct val="90000"/>
              </a:lnSpc>
              <a:spcBef>
                <a:spcPts val="1176"/>
              </a:spcBef>
              <a:buFont typeface="Arial" panose="020B0604020202020204" pitchFamily="34" charset="0"/>
              <a:buChar char="•"/>
            </a:pPr>
            <a:r>
              <a:rPr lang="en-US" sz="1765" dirty="0">
                <a:solidFill>
                  <a:schemeClr val="bg1"/>
                </a:solidFill>
                <a:latin typeface="Segoe UI Light"/>
                <a:ea typeface="ＭＳ Ｐゴシック" charset="0"/>
              </a:rPr>
              <a:t>Close collaboration with Mono community</a:t>
            </a:r>
          </a:p>
        </p:txBody>
      </p:sp>
      <p:sp>
        <p:nvSpPr>
          <p:cNvPr id="62" name="Rectangle 61"/>
          <p:cNvSpPr/>
          <p:nvPr/>
        </p:nvSpPr>
        <p:spPr bwMode="auto">
          <a:xfrm>
            <a:off x="6217953" y="1064909"/>
            <a:ext cx="5839145" cy="3977896"/>
          </a:xfrm>
          <a:prstGeom prst="rect">
            <a:avLst/>
          </a:prstGeom>
          <a:solidFill>
            <a:srgbClr val="616161">
              <a:lumMod val="20000"/>
              <a:lumOff val="80000"/>
              <a:alpha val="39000"/>
            </a:srgbClr>
          </a:solidFill>
          <a:ln w="25400" cap="flat" cmpd="sng" algn="ctr">
            <a:noFill/>
            <a:prstDash val="solid"/>
            <a:headEnd type="none" w="med" len="med"/>
            <a:tailEnd type="none" w="med" len="med"/>
          </a:ln>
          <a:effectLst/>
        </p:spPr>
        <p:txBody>
          <a:bodyPr vert="horz" wrap="square" lIns="134445" tIns="134445" rIns="65862" bIns="52690" numCol="1" rtlCol="0" anchor="t" anchorCtr="0" compatLnSpc="1">
            <a:prstTxWarp prst="textNoShape">
              <a:avLst/>
            </a:prstTxWarp>
          </a:bodyPr>
          <a:lstStyle/>
          <a:p>
            <a:pPr defTabSz="672007">
              <a:defRPr/>
            </a:pPr>
            <a:endParaRPr lang="en-US" sz="882" kern="0" dirty="0">
              <a:solidFill>
                <a:schemeClr val="bg1"/>
              </a:solidFill>
              <a:latin typeface="Segoe UI Light"/>
            </a:endParaRPr>
          </a:p>
        </p:txBody>
      </p:sp>
      <p:sp>
        <p:nvSpPr>
          <p:cNvPr id="63" name="Rectangle 62"/>
          <p:cNvSpPr/>
          <p:nvPr/>
        </p:nvSpPr>
        <p:spPr>
          <a:xfrm>
            <a:off x="6268543" y="1149255"/>
            <a:ext cx="1875481" cy="573280"/>
          </a:xfrm>
          <a:prstGeom prst="rect">
            <a:avLst/>
          </a:prstGeom>
        </p:spPr>
        <p:txBody>
          <a:bodyPr wrap="none">
            <a:spAutoFit/>
          </a:bodyPr>
          <a:lstStyle/>
          <a:p>
            <a:pPr defTabSz="672007"/>
            <a:r>
              <a:rPr lang="en-US" sz="3137" spc="-74" dirty="0">
                <a:ln w="3175">
                  <a:noFill/>
                </a:ln>
                <a:solidFill>
                  <a:schemeClr val="bg1"/>
                </a:solidFill>
                <a:latin typeface="Segoe UI Semibold" panose="020B0702040204020203" pitchFamily="34" charset="0"/>
                <a:cs typeface="Segoe UI Semibold" panose="020B0702040204020203" pitchFamily="34" charset="0"/>
              </a:rPr>
              <a:t>.NET 2015</a:t>
            </a:r>
            <a:endParaRPr lang="en-US" sz="980" dirty="0">
              <a:solidFill>
                <a:schemeClr val="bg1"/>
              </a:solidFill>
              <a:latin typeface="Segoe UI Semibold" panose="020B0702040204020203" pitchFamily="34" charset="0"/>
              <a:cs typeface="Segoe UI Semibold" panose="020B0702040204020203" pitchFamily="34" charset="0"/>
            </a:endParaRPr>
          </a:p>
        </p:txBody>
      </p:sp>
      <p:sp>
        <p:nvSpPr>
          <p:cNvPr id="64" name="Rectangle 63"/>
          <p:cNvSpPr/>
          <p:nvPr/>
        </p:nvSpPr>
        <p:spPr bwMode="auto">
          <a:xfrm>
            <a:off x="9128089" y="1916843"/>
            <a:ext cx="2766530" cy="1450339"/>
          </a:xfrm>
          <a:prstGeom prst="rect">
            <a:avLst/>
          </a:prstGeom>
          <a:solidFill>
            <a:srgbClr val="7FBA00"/>
          </a:solidFill>
          <a:ln w="25400" cap="flat" cmpd="sng" algn="ctr">
            <a:noFill/>
            <a:prstDash val="solid"/>
            <a:headEnd type="none" w="med" len="med"/>
            <a:tailEnd type="none" w="med" len="med"/>
          </a:ln>
          <a:effectLst/>
        </p:spPr>
        <p:txBody>
          <a:bodyPr vert="horz" wrap="square" lIns="537778" tIns="201667" rIns="65898" bIns="65901" numCol="1" rtlCol="0" anchor="t" anchorCtr="0" compatLnSpc="1">
            <a:prstTxWarp prst="textNoShape">
              <a:avLst/>
            </a:prstTxWarp>
          </a:bodyPr>
          <a:lstStyle/>
          <a:p>
            <a:pPr defTabSz="672007"/>
            <a:endParaRPr lang="en-US" sz="1961" dirty="0">
              <a:solidFill>
                <a:schemeClr val="bg1"/>
              </a:solidFill>
              <a:latin typeface="Segoe UI Light"/>
            </a:endParaRPr>
          </a:p>
        </p:txBody>
      </p:sp>
      <p:sp>
        <p:nvSpPr>
          <p:cNvPr id="65" name="Rectangle 64"/>
          <p:cNvSpPr/>
          <p:nvPr/>
        </p:nvSpPr>
        <p:spPr bwMode="auto">
          <a:xfrm>
            <a:off x="6340932" y="1910113"/>
            <a:ext cx="2757432" cy="1451617"/>
          </a:xfrm>
          <a:prstGeom prst="rect">
            <a:avLst/>
          </a:prstGeom>
          <a:solidFill>
            <a:srgbClr val="7FBA00"/>
          </a:solidFill>
          <a:ln w="25400" cap="flat" cmpd="sng" algn="ctr">
            <a:noFill/>
            <a:prstDash val="solid"/>
            <a:headEnd type="none" w="med" len="med"/>
            <a:tailEnd type="none" w="med" len="med"/>
          </a:ln>
          <a:effectLst/>
        </p:spPr>
        <p:txBody>
          <a:bodyPr vert="horz" wrap="square" lIns="537778" tIns="201667" rIns="65898" bIns="65901" numCol="1" rtlCol="0" anchor="t" anchorCtr="0" compatLnSpc="1">
            <a:prstTxWarp prst="textNoShape">
              <a:avLst/>
            </a:prstTxWarp>
          </a:bodyPr>
          <a:lstStyle/>
          <a:p>
            <a:pPr defTabSz="672007"/>
            <a:r>
              <a:rPr lang="en-US" sz="1961" dirty="0">
                <a:solidFill>
                  <a:schemeClr val="bg1"/>
                </a:solidFill>
                <a:latin typeface="Segoe UI Light"/>
              </a:rPr>
              <a:t>  </a:t>
            </a:r>
          </a:p>
        </p:txBody>
      </p:sp>
      <p:sp>
        <p:nvSpPr>
          <p:cNvPr id="66" name="Rectangle 65"/>
          <p:cNvSpPr/>
          <p:nvPr/>
        </p:nvSpPr>
        <p:spPr bwMode="auto">
          <a:xfrm>
            <a:off x="6333541" y="3429001"/>
            <a:ext cx="5572884" cy="1332033"/>
          </a:xfrm>
          <a:prstGeom prst="rect">
            <a:avLst/>
          </a:prstGeom>
          <a:solidFill>
            <a:srgbClr val="68217A"/>
          </a:solidFill>
          <a:ln w="25400" cap="flat" cmpd="sng" algn="ctr">
            <a:noFill/>
            <a:prstDash val="solid"/>
            <a:headEnd type="none" w="med" len="med"/>
            <a:tailEnd type="none" w="med" len="med"/>
          </a:ln>
          <a:effectLst/>
        </p:spPr>
        <p:txBody>
          <a:bodyPr vert="horz" wrap="square" lIns="537703" tIns="32929" rIns="65854" bIns="52683" numCol="1" rtlCol="0" anchor="t" anchorCtr="0" compatLnSpc="1">
            <a:prstTxWarp prst="textNoShape">
              <a:avLst/>
            </a:prstTxWarp>
          </a:bodyPr>
          <a:lstStyle/>
          <a:p>
            <a:pPr defTabSz="671878"/>
            <a:endParaRPr lang="en-US" sz="1568" dirty="0">
              <a:solidFill>
                <a:schemeClr val="bg1"/>
              </a:solidFill>
              <a:latin typeface="Segoe UI"/>
            </a:endParaRPr>
          </a:p>
        </p:txBody>
      </p:sp>
      <p:grpSp>
        <p:nvGrpSpPr>
          <p:cNvPr id="67" name="Group 66"/>
          <p:cNvGrpSpPr/>
          <p:nvPr/>
        </p:nvGrpSpPr>
        <p:grpSpPr>
          <a:xfrm>
            <a:off x="6950380" y="3968762"/>
            <a:ext cx="1311546" cy="733061"/>
            <a:chOff x="3631207" y="5550921"/>
            <a:chExt cx="1468033" cy="1303366"/>
          </a:xfrm>
        </p:grpSpPr>
        <p:sp>
          <p:nvSpPr>
            <p:cNvPr id="68" name="Rectangle 67"/>
            <p:cNvSpPr/>
            <p:nvPr/>
          </p:nvSpPr>
          <p:spPr>
            <a:xfrm>
              <a:off x="3631209" y="6210163"/>
              <a:ext cx="917228" cy="644124"/>
            </a:xfrm>
            <a:prstGeom prst="rect">
              <a:avLst/>
            </a:prstGeom>
          </p:spPr>
          <p:txBody>
            <a:bodyPr wrap="none">
              <a:spAutoFit/>
            </a:bodyPr>
            <a:lstStyle/>
            <a:p>
              <a:pPr marL="0" lvl="1" defTabSz="671878">
                <a:lnSpc>
                  <a:spcPct val="90000"/>
                </a:lnSpc>
                <a:spcAft>
                  <a:spcPts val="245"/>
                </a:spcAft>
                <a:defRPr/>
              </a:pPr>
              <a:r>
                <a:rPr lang="en-US" sz="882" dirty="0">
                  <a:solidFill>
                    <a:schemeClr val="bg1"/>
                  </a:solidFill>
                  <a:latin typeface="Segoe UI"/>
                </a:rPr>
                <a:t>RyuJIT</a:t>
              </a:r>
              <a:r>
                <a:rPr lang="en-US" sz="784" dirty="0">
                  <a:solidFill>
                    <a:schemeClr val="bg1"/>
                  </a:solidFill>
                  <a:latin typeface="Segoe UI"/>
                </a:rPr>
                <a:t>, </a:t>
              </a:r>
              <a:r>
                <a:rPr lang="en-US" sz="882" dirty="0">
                  <a:solidFill>
                    <a:schemeClr val="bg1"/>
                  </a:solidFill>
                  <a:latin typeface="Segoe UI"/>
                </a:rPr>
                <a:t>SIMD</a:t>
              </a:r>
            </a:p>
            <a:p>
              <a:pPr marL="0" lvl="1" defTabSz="671878">
                <a:lnSpc>
                  <a:spcPct val="90000"/>
                </a:lnSpc>
                <a:spcAft>
                  <a:spcPts val="245"/>
                </a:spcAft>
                <a:defRPr/>
              </a:pPr>
              <a:r>
                <a:rPr lang="en-US" sz="882" dirty="0">
                  <a:solidFill>
                    <a:schemeClr val="bg1"/>
                  </a:solidFill>
                  <a:latin typeface="Segoe UI"/>
                </a:rPr>
                <a:t>Core-CLR</a:t>
              </a:r>
            </a:p>
          </p:txBody>
        </p:sp>
        <p:sp>
          <p:nvSpPr>
            <p:cNvPr id="69" name="Rectangle 68"/>
            <p:cNvSpPr/>
            <p:nvPr/>
          </p:nvSpPr>
          <p:spPr>
            <a:xfrm>
              <a:off x="3631207" y="5550921"/>
              <a:ext cx="1468033" cy="740319"/>
            </a:xfrm>
            <a:prstGeom prst="rect">
              <a:avLst/>
            </a:prstGeom>
          </p:spPr>
          <p:txBody>
            <a:bodyPr wrap="square">
              <a:spAutoFit/>
            </a:bodyPr>
            <a:lstStyle/>
            <a:p>
              <a:pPr marL="0" lvl="1" defTabSz="671878">
                <a:lnSpc>
                  <a:spcPct val="90000"/>
                </a:lnSpc>
                <a:spcAft>
                  <a:spcPts val="245"/>
                </a:spcAft>
                <a:defRPr/>
              </a:pPr>
              <a:r>
                <a:rPr lang="en-US" sz="1176" b="1" dirty="0">
                  <a:solidFill>
                    <a:schemeClr val="bg1"/>
                  </a:solidFill>
                  <a:latin typeface="Segoe UI"/>
                </a:rPr>
                <a:t>Runtime components</a:t>
              </a:r>
            </a:p>
          </p:txBody>
        </p:sp>
      </p:grpSp>
      <p:grpSp>
        <p:nvGrpSpPr>
          <p:cNvPr id="70" name="Group 69"/>
          <p:cNvGrpSpPr/>
          <p:nvPr/>
        </p:nvGrpSpPr>
        <p:grpSpPr>
          <a:xfrm>
            <a:off x="8472239" y="3969175"/>
            <a:ext cx="1351652" cy="702116"/>
            <a:chOff x="5954092" y="5572192"/>
            <a:chExt cx="2403210" cy="1248339"/>
          </a:xfrm>
        </p:grpSpPr>
        <p:sp>
          <p:nvSpPr>
            <p:cNvPr id="71" name="Rectangle 70"/>
            <p:cNvSpPr/>
            <p:nvPr/>
          </p:nvSpPr>
          <p:spPr>
            <a:xfrm>
              <a:off x="5954092" y="5572192"/>
              <a:ext cx="1759618" cy="450625"/>
            </a:xfrm>
            <a:prstGeom prst="rect">
              <a:avLst/>
            </a:prstGeom>
          </p:spPr>
          <p:txBody>
            <a:bodyPr wrap="square">
              <a:spAutoFit/>
            </a:bodyPr>
            <a:lstStyle/>
            <a:p>
              <a:pPr marL="0" lvl="1" defTabSz="671878">
                <a:lnSpc>
                  <a:spcPct val="90000"/>
                </a:lnSpc>
                <a:spcAft>
                  <a:spcPts val="245"/>
                </a:spcAft>
                <a:defRPr/>
              </a:pPr>
              <a:r>
                <a:rPr lang="en-US" sz="1176" b="1" dirty="0">
                  <a:solidFill>
                    <a:schemeClr val="bg1"/>
                  </a:solidFill>
                  <a:latin typeface="Segoe UI"/>
                </a:rPr>
                <a:t>Compilers</a:t>
              </a:r>
            </a:p>
          </p:txBody>
        </p:sp>
        <p:sp>
          <p:nvSpPr>
            <p:cNvPr id="72" name="Rectangle 71"/>
            <p:cNvSpPr/>
            <p:nvPr/>
          </p:nvSpPr>
          <p:spPr>
            <a:xfrm>
              <a:off x="5954092" y="5913633"/>
              <a:ext cx="2403210" cy="906898"/>
            </a:xfrm>
            <a:prstGeom prst="rect">
              <a:avLst/>
            </a:prstGeom>
          </p:spPr>
          <p:txBody>
            <a:bodyPr wrap="none">
              <a:spAutoFit/>
            </a:bodyPr>
            <a:lstStyle/>
            <a:p>
              <a:pPr marL="0" lvl="1" defTabSz="671878">
                <a:lnSpc>
                  <a:spcPct val="90000"/>
                </a:lnSpc>
                <a:spcAft>
                  <a:spcPts val="245"/>
                </a:spcAft>
              </a:pPr>
              <a:r>
                <a:rPr lang="en-US" sz="882" dirty="0">
                  <a:solidFill>
                    <a:schemeClr val="bg1"/>
                  </a:solidFill>
                  <a:latin typeface="Segoe UI"/>
                </a:rPr>
                <a:t>.NET Compiler Platform</a:t>
              </a:r>
            </a:p>
            <a:p>
              <a:pPr marL="0" lvl="1" defTabSz="671878">
                <a:lnSpc>
                  <a:spcPct val="90000"/>
                </a:lnSpc>
                <a:spcAft>
                  <a:spcPts val="245"/>
                </a:spcAft>
              </a:pPr>
              <a:r>
                <a:rPr lang="en-US" sz="882" dirty="0">
                  <a:solidFill>
                    <a:schemeClr val="bg1"/>
                  </a:solidFill>
                  <a:latin typeface="Segoe UI"/>
                </a:rPr>
                <a:t>	(“Roslyn”)</a:t>
              </a:r>
            </a:p>
            <a:p>
              <a:pPr marL="0" lvl="1" defTabSz="671878">
                <a:lnSpc>
                  <a:spcPct val="90000"/>
                </a:lnSpc>
                <a:spcAft>
                  <a:spcPts val="245"/>
                </a:spcAft>
              </a:pPr>
              <a:r>
                <a:rPr lang="en-US" sz="882" dirty="0">
                  <a:solidFill>
                    <a:schemeClr val="bg1"/>
                  </a:solidFill>
                  <a:latin typeface="Segoe UI"/>
                </a:rPr>
                <a:t>Languages</a:t>
              </a:r>
              <a:endParaRPr lang="en-US" sz="784" dirty="0">
                <a:solidFill>
                  <a:schemeClr val="bg1"/>
                </a:solidFill>
                <a:latin typeface="Segoe UI"/>
              </a:endParaRPr>
            </a:p>
          </p:txBody>
        </p:sp>
      </p:grpSp>
      <p:grpSp>
        <p:nvGrpSpPr>
          <p:cNvPr id="73" name="Group 72"/>
          <p:cNvGrpSpPr/>
          <p:nvPr/>
        </p:nvGrpSpPr>
        <p:grpSpPr>
          <a:xfrm>
            <a:off x="10250094" y="3958995"/>
            <a:ext cx="1620522" cy="695762"/>
            <a:chOff x="8627481" y="5540297"/>
            <a:chExt cx="2881254" cy="1237045"/>
          </a:xfrm>
        </p:grpSpPr>
        <p:sp>
          <p:nvSpPr>
            <p:cNvPr id="74" name="Rectangle 73"/>
            <p:cNvSpPr/>
            <p:nvPr/>
          </p:nvSpPr>
          <p:spPr>
            <a:xfrm>
              <a:off x="8627481" y="5913640"/>
              <a:ext cx="2881254" cy="863702"/>
            </a:xfrm>
            <a:prstGeom prst="rect">
              <a:avLst/>
            </a:prstGeom>
          </p:spPr>
          <p:txBody>
            <a:bodyPr wrap="none">
              <a:spAutoFit/>
            </a:bodyPr>
            <a:lstStyle/>
            <a:p>
              <a:pPr marL="0" lvl="1" defTabSz="671878">
                <a:lnSpc>
                  <a:spcPct val="90000"/>
                </a:lnSpc>
                <a:spcAft>
                  <a:spcPts val="1176"/>
                </a:spcAft>
                <a:defRPr/>
              </a:pPr>
              <a:r>
                <a:rPr lang="en-US" sz="882" dirty="0">
                  <a:solidFill>
                    <a:schemeClr val="bg1"/>
                  </a:solidFill>
                  <a:latin typeface="Segoe UI"/>
                </a:rPr>
                <a:t>.NET Core 5 Libraries</a:t>
              </a:r>
            </a:p>
            <a:p>
              <a:pPr marL="0" lvl="1" defTabSz="671878">
                <a:lnSpc>
                  <a:spcPct val="90000"/>
                </a:lnSpc>
                <a:spcAft>
                  <a:spcPts val="245"/>
                </a:spcAft>
                <a:defRPr/>
              </a:pPr>
              <a:r>
                <a:rPr lang="en-US" sz="882" dirty="0">
                  <a:solidFill>
                    <a:schemeClr val="bg1"/>
                  </a:solidFill>
                  <a:latin typeface="Segoe UI"/>
                </a:rPr>
                <a:t>.NET Framework 4.6 Libraries</a:t>
              </a:r>
            </a:p>
          </p:txBody>
        </p:sp>
        <p:sp>
          <p:nvSpPr>
            <p:cNvPr id="75" name="Rectangle 74"/>
            <p:cNvSpPr/>
            <p:nvPr/>
          </p:nvSpPr>
          <p:spPr>
            <a:xfrm>
              <a:off x="8627483" y="5540297"/>
              <a:ext cx="2369792" cy="450627"/>
            </a:xfrm>
            <a:prstGeom prst="rect">
              <a:avLst/>
            </a:prstGeom>
          </p:spPr>
          <p:txBody>
            <a:bodyPr wrap="square">
              <a:spAutoFit/>
            </a:bodyPr>
            <a:lstStyle/>
            <a:p>
              <a:pPr marL="0" lvl="1" defTabSz="671878">
                <a:lnSpc>
                  <a:spcPct val="90000"/>
                </a:lnSpc>
                <a:spcAft>
                  <a:spcPts val="245"/>
                </a:spcAft>
                <a:defRPr/>
              </a:pPr>
              <a:r>
                <a:rPr lang="en-US" sz="1176" b="1" dirty="0">
                  <a:solidFill>
                    <a:schemeClr val="bg1"/>
                  </a:solidFill>
                  <a:latin typeface="Segoe UI"/>
                </a:rPr>
                <a:t>Libraries</a:t>
              </a:r>
            </a:p>
          </p:txBody>
        </p:sp>
      </p:grpSp>
      <p:grpSp>
        <p:nvGrpSpPr>
          <p:cNvPr id="76" name="Group 75"/>
          <p:cNvGrpSpPr/>
          <p:nvPr/>
        </p:nvGrpSpPr>
        <p:grpSpPr>
          <a:xfrm>
            <a:off x="6555531" y="4101345"/>
            <a:ext cx="354475" cy="289707"/>
            <a:chOff x="9061629" y="5706715"/>
            <a:chExt cx="380421" cy="310912"/>
          </a:xfrm>
        </p:grpSpPr>
        <p:sp>
          <p:nvSpPr>
            <p:cNvPr id="77"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2" tIns="33606" rIns="67212" bIns="33606" numCol="1" anchor="t" anchorCtr="0" compatLnSpc="1">
              <a:prstTxWarp prst="textNoShape">
                <a:avLst/>
              </a:prstTxWarp>
            </a:bodyPr>
            <a:lstStyle/>
            <a:p>
              <a:pPr defTabSz="685381"/>
              <a:endParaRPr lang="en-US" sz="1176">
                <a:solidFill>
                  <a:schemeClr val="bg1"/>
                </a:solidFill>
                <a:latin typeface="Segoe UI"/>
              </a:endParaRPr>
            </a:p>
          </p:txBody>
        </p:sp>
        <p:sp>
          <p:nvSpPr>
            <p:cNvPr id="78"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2" tIns="33606" rIns="67212" bIns="33606" numCol="1" anchor="t" anchorCtr="0" compatLnSpc="1">
              <a:prstTxWarp prst="textNoShape">
                <a:avLst/>
              </a:prstTxWarp>
            </a:bodyPr>
            <a:lstStyle/>
            <a:p>
              <a:pPr defTabSz="685381"/>
              <a:endParaRPr lang="en-US" sz="1176">
                <a:solidFill>
                  <a:schemeClr val="bg1"/>
                </a:solidFill>
                <a:latin typeface="Segoe UI"/>
              </a:endParaRPr>
            </a:p>
          </p:txBody>
        </p:sp>
        <p:sp>
          <p:nvSpPr>
            <p:cNvPr id="79"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2" tIns="33606" rIns="67212" bIns="33606" numCol="1" anchor="t" anchorCtr="0" compatLnSpc="1">
              <a:prstTxWarp prst="textNoShape">
                <a:avLst/>
              </a:prstTxWarp>
            </a:bodyPr>
            <a:lstStyle/>
            <a:p>
              <a:pPr defTabSz="685381"/>
              <a:endParaRPr lang="en-US" sz="1176">
                <a:solidFill>
                  <a:schemeClr val="bg1"/>
                </a:solidFill>
                <a:latin typeface="Segoe UI"/>
              </a:endParaRPr>
            </a:p>
          </p:txBody>
        </p:sp>
      </p:grpSp>
      <p:sp>
        <p:nvSpPr>
          <p:cNvPr id="80" name="Rectangle 79"/>
          <p:cNvSpPr/>
          <p:nvPr/>
        </p:nvSpPr>
        <p:spPr>
          <a:xfrm>
            <a:off x="6608875" y="3471379"/>
            <a:ext cx="1230792" cy="392245"/>
          </a:xfrm>
          <a:prstGeom prst="rect">
            <a:avLst/>
          </a:prstGeom>
        </p:spPr>
        <p:txBody>
          <a:bodyPr wrap="none">
            <a:spAutoFit/>
          </a:bodyPr>
          <a:lstStyle/>
          <a:p>
            <a:pPr defTabSz="671878"/>
            <a:r>
              <a:rPr lang="en-US" sz="1961" dirty="0">
                <a:solidFill>
                  <a:schemeClr val="bg1"/>
                </a:solidFill>
                <a:latin typeface="Segoe UI Semibold" panose="020B0702040204020203" pitchFamily="34" charset="0"/>
                <a:cs typeface="Segoe UI Semibold" panose="020B0702040204020203" pitchFamily="34" charset="0"/>
              </a:rPr>
              <a:t>Common</a:t>
            </a:r>
            <a:endParaRPr lang="en-US" sz="1568" dirty="0">
              <a:solidFill>
                <a:schemeClr val="bg1"/>
              </a:solidFill>
              <a:latin typeface="Segoe UI Semibold" panose="020B0702040204020203" pitchFamily="34" charset="0"/>
              <a:cs typeface="Segoe UI Semibold" panose="020B0702040204020203" pitchFamily="34" charset="0"/>
            </a:endParaRPr>
          </a:p>
        </p:txBody>
      </p:sp>
      <p:sp>
        <p:nvSpPr>
          <p:cNvPr id="81" name="Freeform 25"/>
          <p:cNvSpPr>
            <a:spLocks noEditPoints="1"/>
          </p:cNvSpPr>
          <p:nvPr/>
        </p:nvSpPr>
        <p:spPr bwMode="black">
          <a:xfrm>
            <a:off x="9926042" y="4148198"/>
            <a:ext cx="280994" cy="260833"/>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507" tIns="30253" rIns="60507" bIns="30253" numCol="1" anchor="t" anchorCtr="0" compatLnSpc="1">
            <a:prstTxWarp prst="textNoShape">
              <a:avLst/>
            </a:prstTxWarp>
          </a:bodyPr>
          <a:lstStyle/>
          <a:p>
            <a:pPr defTabSz="672230"/>
            <a:endParaRPr lang="en-US" sz="1176">
              <a:solidFill>
                <a:schemeClr val="bg1"/>
              </a:solidFill>
              <a:latin typeface="Segoe UI"/>
            </a:endParaRPr>
          </a:p>
        </p:txBody>
      </p:sp>
      <p:sp>
        <p:nvSpPr>
          <p:cNvPr id="82" name="Freeform 84"/>
          <p:cNvSpPr>
            <a:spLocks noEditPoints="1"/>
          </p:cNvSpPr>
          <p:nvPr/>
        </p:nvSpPr>
        <p:spPr bwMode="black">
          <a:xfrm>
            <a:off x="8199110" y="4110575"/>
            <a:ext cx="230394" cy="275417"/>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60507" tIns="30253" rIns="60507" bIns="30253" numCol="1" anchor="t" anchorCtr="0" compatLnSpc="1">
            <a:prstTxWarp prst="textNoShape">
              <a:avLst/>
            </a:prstTxWarp>
          </a:bodyPr>
          <a:lstStyle/>
          <a:p>
            <a:pPr defTabSz="672230"/>
            <a:endParaRPr lang="en-US" sz="1078">
              <a:solidFill>
                <a:schemeClr val="bg1"/>
              </a:solidFill>
              <a:latin typeface="Segoe UI"/>
            </a:endParaRPr>
          </a:p>
        </p:txBody>
      </p:sp>
      <p:sp>
        <p:nvSpPr>
          <p:cNvPr id="84" name="TextBox 83"/>
          <p:cNvSpPr txBox="1"/>
          <p:nvPr/>
        </p:nvSpPr>
        <p:spPr>
          <a:xfrm>
            <a:off x="7033331" y="2220753"/>
            <a:ext cx="2086652" cy="693970"/>
          </a:xfrm>
          <a:prstGeom prst="rect">
            <a:avLst/>
          </a:prstGeom>
          <a:noFill/>
        </p:spPr>
        <p:txBody>
          <a:bodyPr wrap="square" rtlCol="0">
            <a:spAutoFit/>
          </a:bodyPr>
          <a:lstStyle/>
          <a:p>
            <a:pPr defTabSz="672230"/>
            <a:r>
              <a:rPr lang="en-US" sz="1961" b="1" dirty="0">
                <a:solidFill>
                  <a:schemeClr val="bg1"/>
                </a:solidFill>
                <a:latin typeface="Segoe UI Semibold" panose="020B0702040204020203" pitchFamily="34" charset="0"/>
                <a:cs typeface="Segoe UI Semibold" panose="020B0702040204020203" pitchFamily="34" charset="0"/>
              </a:rPr>
              <a:t>.NET </a:t>
            </a:r>
          </a:p>
          <a:p>
            <a:pPr defTabSz="672230"/>
            <a:r>
              <a:rPr lang="en-US" sz="1961" b="1" dirty="0">
                <a:solidFill>
                  <a:schemeClr val="bg1"/>
                </a:solidFill>
                <a:latin typeface="Segoe UI Semibold" panose="020B0702040204020203" pitchFamily="34" charset="0"/>
                <a:cs typeface="Segoe UI Semibold" panose="020B0702040204020203" pitchFamily="34" charset="0"/>
              </a:rPr>
              <a:t>Framework 4.6 </a:t>
            </a:r>
          </a:p>
        </p:txBody>
      </p:sp>
      <p:sp>
        <p:nvSpPr>
          <p:cNvPr id="85" name="TextBox 84"/>
          <p:cNvSpPr txBox="1"/>
          <p:nvPr/>
        </p:nvSpPr>
        <p:spPr>
          <a:xfrm>
            <a:off x="10169847" y="2220753"/>
            <a:ext cx="2011329" cy="693970"/>
          </a:xfrm>
          <a:prstGeom prst="rect">
            <a:avLst/>
          </a:prstGeom>
          <a:noFill/>
        </p:spPr>
        <p:txBody>
          <a:bodyPr wrap="square" rtlCol="0">
            <a:spAutoFit/>
          </a:bodyPr>
          <a:lstStyle/>
          <a:p>
            <a:pPr defTabSz="672230"/>
            <a:r>
              <a:rPr lang="en-US" sz="1961" b="1" dirty="0">
                <a:solidFill>
                  <a:schemeClr val="bg1"/>
                </a:solidFill>
                <a:latin typeface="Segoe UI Semibold" panose="020B0702040204020203" pitchFamily="34" charset="0"/>
                <a:cs typeface="Segoe UI Semibold" panose="020B0702040204020203" pitchFamily="34" charset="0"/>
              </a:rPr>
              <a:t>.NET </a:t>
            </a:r>
          </a:p>
          <a:p>
            <a:pPr defTabSz="672230"/>
            <a:r>
              <a:rPr lang="en-US" sz="1961" dirty="0">
                <a:solidFill>
                  <a:schemeClr val="bg1"/>
                </a:solidFill>
                <a:latin typeface="Segoe UI Semibold" panose="020B0702040204020203" pitchFamily="34" charset="0"/>
                <a:cs typeface="Segoe UI Semibold" panose="020B0702040204020203" pitchFamily="34" charset="0"/>
              </a:rPr>
              <a:t>Core 5</a:t>
            </a:r>
            <a:r>
              <a:rPr lang="en-US" sz="1961" b="1" dirty="0">
                <a:solidFill>
                  <a:schemeClr val="bg1"/>
                </a:solidFill>
                <a:latin typeface="Segoe UI Semibold" panose="020B0702040204020203" pitchFamily="34" charset="0"/>
                <a:cs typeface="Segoe UI Semibold" panose="020B0702040204020203" pitchFamily="34" charset="0"/>
              </a:rPr>
              <a:t> </a:t>
            </a:r>
          </a:p>
        </p:txBody>
      </p:sp>
      <p:pic>
        <p:nvPicPr>
          <p:cNvPr id="87" name="Picture 8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761132" y="2629090"/>
            <a:ext cx="143677" cy="169157"/>
          </a:xfrm>
          <a:prstGeom prst="rect">
            <a:avLst/>
          </a:prstGeom>
        </p:spPr>
      </p:pic>
      <p:pic>
        <p:nvPicPr>
          <p:cNvPr id="88" name="Picture 2" descr="http://files.softicons.com/download/system-icons/windows-8-metro-icons-by-dakirby309/png/512x512/Folders%20&amp;%20OS/Linux.pn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9936447" y="2612313"/>
            <a:ext cx="206477" cy="202709"/>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9788079" y="2346293"/>
            <a:ext cx="194436" cy="197471"/>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6564346" y="2343875"/>
            <a:ext cx="437347" cy="444173"/>
          </a:xfrm>
          <a:prstGeom prst="rect">
            <a:avLst/>
          </a:prstGeom>
          <a:noFill/>
          <a:extLst>
            <a:ext uri="{909E8E84-426E-40DD-AFC4-6F175D3DCCD1}">
              <a14:hiddenFill xmlns:a14="http://schemas.microsoft.com/office/drawing/2010/main">
                <a:solidFill>
                  <a:srgbClr val="FFFFFF"/>
                </a:solidFill>
              </a14:hiddenFill>
            </a:ext>
          </a:extLst>
        </p:spPr>
      </p:pic>
      <p:sp>
        <p:nvSpPr>
          <p:cNvPr id="93" name="Rectangle 92"/>
          <p:cNvSpPr/>
          <p:nvPr/>
        </p:nvSpPr>
        <p:spPr>
          <a:xfrm>
            <a:off x="6259436" y="5782781"/>
            <a:ext cx="5839145" cy="512935"/>
          </a:xfrm>
          <a:prstGeom prst="rect">
            <a:avLst/>
          </a:prstGeom>
        </p:spPr>
        <p:txBody>
          <a:bodyPr wrap="square">
            <a:spAutoFit/>
          </a:bodyPr>
          <a:lstStyle/>
          <a:p>
            <a:pPr algn="ctr" defTabSz="913911"/>
            <a:r>
              <a:rPr lang="en-US" sz="2745" dirty="0">
                <a:solidFill>
                  <a:schemeClr val="bg1"/>
                </a:solidFill>
                <a:latin typeface="Segoe UI"/>
                <a:hlinkClick r:id="rId7"/>
              </a:rPr>
              <a:t>github.com/</a:t>
            </a:r>
            <a:r>
              <a:rPr lang="en-US" sz="2745" dirty="0" err="1">
                <a:solidFill>
                  <a:schemeClr val="bg1"/>
                </a:solidFill>
                <a:latin typeface="Segoe UI"/>
                <a:hlinkClick r:id="rId7"/>
              </a:rPr>
              <a:t>microsoft</a:t>
            </a:r>
            <a:r>
              <a:rPr lang="en-US" sz="2745" dirty="0">
                <a:solidFill>
                  <a:schemeClr val="bg1"/>
                </a:solidFill>
                <a:latin typeface="Segoe UI"/>
                <a:hlinkClick r:id="rId7"/>
              </a:rPr>
              <a:t>/</a:t>
            </a:r>
            <a:r>
              <a:rPr lang="en-US" sz="2745" dirty="0" err="1">
                <a:solidFill>
                  <a:schemeClr val="bg1"/>
                </a:solidFill>
                <a:latin typeface="Segoe UI"/>
                <a:hlinkClick r:id="rId7"/>
              </a:rPr>
              <a:t>dotnet</a:t>
            </a:r>
            <a:r>
              <a:rPr lang="en-US" sz="2745" dirty="0">
                <a:solidFill>
                  <a:schemeClr val="bg1"/>
                </a:solidFill>
                <a:latin typeface="Segoe UI"/>
                <a:hlinkClick r:id="rId7"/>
              </a:rPr>
              <a:t> </a:t>
            </a:r>
            <a:endParaRPr lang="en-US" sz="2745" dirty="0">
              <a:solidFill>
                <a:schemeClr val="bg1"/>
              </a:solidFill>
              <a:latin typeface="Segoe UI"/>
            </a:endParaRPr>
          </a:p>
        </p:txBody>
      </p:sp>
      <p:sp>
        <p:nvSpPr>
          <p:cNvPr id="3" name="Rectangle 2"/>
          <p:cNvSpPr/>
          <p:nvPr/>
        </p:nvSpPr>
        <p:spPr>
          <a:xfrm>
            <a:off x="6212907" y="201676"/>
            <a:ext cx="6021520" cy="514756"/>
          </a:xfrm>
          <a:prstGeom prst="rect">
            <a:avLst/>
          </a:prstGeom>
        </p:spPr>
        <p:txBody>
          <a:bodyPr wrap="none">
            <a:spAutoFit/>
          </a:bodyPr>
          <a:lstStyle/>
          <a:p>
            <a:pPr defTabSz="913911"/>
            <a:r>
              <a:rPr lang="en-US" sz="2745" dirty="0">
                <a:solidFill>
                  <a:schemeClr val="bg1"/>
                </a:solidFill>
                <a:latin typeface="Segoe UI Light" panose="020B0502040204020203" pitchFamily="34" charset="0"/>
                <a:cs typeface="Segoe UI Light" panose="020B0502040204020203" pitchFamily="34" charset="0"/>
              </a:rPr>
              <a:t>What did Microsoft open source? (2015)</a:t>
            </a:r>
          </a:p>
        </p:txBody>
      </p:sp>
      <p:sp>
        <p:nvSpPr>
          <p:cNvPr id="6" name="Rounded Rectangle 5"/>
          <p:cNvSpPr/>
          <p:nvPr/>
        </p:nvSpPr>
        <p:spPr>
          <a:xfrm>
            <a:off x="9188889" y="1963299"/>
            <a:ext cx="2624418" cy="1335375"/>
          </a:xfrm>
          <a:prstGeom prst="roundRect">
            <a:avLst/>
          </a:prstGeom>
          <a:noFill/>
          <a:ln w="50800">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911"/>
            <a:endParaRPr lang="en-US" sz="1733">
              <a:solidFill>
                <a:schemeClr val="bg1"/>
              </a:solidFill>
            </a:endParaRPr>
          </a:p>
        </p:txBody>
      </p:sp>
      <p:sp>
        <p:nvSpPr>
          <p:cNvPr id="37" name="Rounded Rectangle 36"/>
          <p:cNvSpPr/>
          <p:nvPr/>
        </p:nvSpPr>
        <p:spPr>
          <a:xfrm>
            <a:off x="8112656" y="3946401"/>
            <a:ext cx="1657809" cy="756031"/>
          </a:xfrm>
          <a:prstGeom prst="roundRect">
            <a:avLst/>
          </a:prstGeom>
          <a:noFill/>
          <a:ln w="50800">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911"/>
            <a:endParaRPr lang="en-US" sz="1733">
              <a:solidFill>
                <a:schemeClr val="bg1"/>
              </a:solidFill>
            </a:endParaRPr>
          </a:p>
        </p:txBody>
      </p:sp>
      <p:sp>
        <p:nvSpPr>
          <p:cNvPr id="38" name="Rounded Rectangle 37"/>
          <p:cNvSpPr/>
          <p:nvPr/>
        </p:nvSpPr>
        <p:spPr>
          <a:xfrm>
            <a:off x="10266521" y="3958992"/>
            <a:ext cx="1176462" cy="426151"/>
          </a:xfrm>
          <a:prstGeom prst="roundRect">
            <a:avLst/>
          </a:prstGeom>
          <a:noFill/>
          <a:ln w="50800">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911"/>
            <a:endParaRPr lang="en-US" sz="1733">
              <a:solidFill>
                <a:schemeClr val="bg1"/>
              </a:solidFill>
            </a:endParaRPr>
          </a:p>
        </p:txBody>
      </p:sp>
      <p:sp>
        <p:nvSpPr>
          <p:cNvPr id="39" name="Rounded Rectangle 38"/>
          <p:cNvSpPr/>
          <p:nvPr/>
        </p:nvSpPr>
        <p:spPr>
          <a:xfrm>
            <a:off x="6960186" y="3954891"/>
            <a:ext cx="1018869" cy="747540"/>
          </a:xfrm>
          <a:prstGeom prst="roundRect">
            <a:avLst/>
          </a:prstGeom>
          <a:noFill/>
          <a:ln w="50800">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911"/>
            <a:endParaRPr lang="en-US" sz="1733">
              <a:solidFill>
                <a:schemeClr val="bg1"/>
              </a:solidFill>
            </a:endParaRPr>
          </a:p>
        </p:txBody>
      </p:sp>
      <p:sp>
        <p:nvSpPr>
          <p:cNvPr id="7" name="Rectangle 6"/>
          <p:cNvSpPr/>
          <p:nvPr/>
        </p:nvSpPr>
        <p:spPr>
          <a:xfrm>
            <a:off x="6844362" y="5378466"/>
            <a:ext cx="2068775" cy="392245"/>
          </a:xfrm>
          <a:prstGeom prst="rect">
            <a:avLst/>
          </a:prstGeom>
        </p:spPr>
        <p:txBody>
          <a:bodyPr wrap="none">
            <a:spAutoFit/>
          </a:bodyPr>
          <a:lstStyle/>
          <a:p>
            <a:pPr defTabSz="913911"/>
            <a:r>
              <a:rPr lang="en-US" sz="1961" dirty="0">
                <a:solidFill>
                  <a:schemeClr val="bg1"/>
                </a:solidFill>
              </a:rPr>
              <a:t>Get started from:</a:t>
            </a:r>
          </a:p>
        </p:txBody>
      </p:sp>
    </p:spTree>
    <p:extLst>
      <p:ext uri="{BB962C8B-B14F-4D97-AF65-F5344CB8AC3E}">
        <p14:creationId xmlns:p14="http://schemas.microsoft.com/office/powerpoint/2010/main" val="4022539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1000"/>
                                        <p:tgtEl>
                                          <p:spTgt spid="37"/>
                                        </p:tgtEl>
                                      </p:cBhvr>
                                    </p:animEffect>
                                    <p:anim calcmode="lin" valueType="num">
                                      <p:cBhvr>
                                        <p:cTn id="18" dur="1000" fill="hold"/>
                                        <p:tgtEl>
                                          <p:spTgt spid="37"/>
                                        </p:tgtEl>
                                        <p:attrNameLst>
                                          <p:attrName>ppt_x</p:attrName>
                                        </p:attrNameLst>
                                      </p:cBhvr>
                                      <p:tavLst>
                                        <p:tav tm="0">
                                          <p:val>
                                            <p:strVal val="#ppt_x"/>
                                          </p:val>
                                        </p:tav>
                                        <p:tav tm="100000">
                                          <p:val>
                                            <p:strVal val="#ppt_x"/>
                                          </p:val>
                                        </p:tav>
                                      </p:tavLst>
                                    </p:anim>
                                    <p:anim calcmode="lin" valueType="num">
                                      <p:cBhvr>
                                        <p:cTn id="19" dur="1000" fill="hold"/>
                                        <p:tgtEl>
                                          <p:spTgt spid="3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anim calcmode="lin" valueType="num">
                                      <p:cBhvr>
                                        <p:cTn id="23" dur="1000" fill="hold"/>
                                        <p:tgtEl>
                                          <p:spTgt spid="38"/>
                                        </p:tgtEl>
                                        <p:attrNameLst>
                                          <p:attrName>ppt_x</p:attrName>
                                        </p:attrNameLst>
                                      </p:cBhvr>
                                      <p:tavLst>
                                        <p:tav tm="0">
                                          <p:val>
                                            <p:strVal val="#ppt_x"/>
                                          </p:val>
                                        </p:tav>
                                        <p:tav tm="100000">
                                          <p:val>
                                            <p:strVal val="#ppt_x"/>
                                          </p:val>
                                        </p:tav>
                                      </p:tavLst>
                                    </p:anim>
                                    <p:anim calcmode="lin" valueType="num">
                                      <p:cBhvr>
                                        <p:cTn id="24"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7" grpId="0" animBg="1"/>
      <p:bldP spid="38" grpId="0" animBg="1"/>
      <p:bldP spid="3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ultidocument 3"/>
          <p:cNvSpPr/>
          <p:nvPr/>
        </p:nvSpPr>
        <p:spPr bwMode="auto">
          <a:xfrm>
            <a:off x="316760" y="2607426"/>
            <a:ext cx="1792596" cy="2492983"/>
          </a:xfrm>
          <a:prstGeom prst="flowChartMultidocument">
            <a:avLst/>
          </a:prstGeom>
          <a:solidFill>
            <a:schemeClr val="bg1"/>
          </a:solid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a:solidFill>
                  <a:schemeClr val="tx1"/>
                </a:solidFill>
                <a:ea typeface="Segoe UI" pitchFamily="34" charset="0"/>
                <a:cs typeface="Segoe UI" pitchFamily="34" charset="0"/>
              </a:rPr>
              <a:t>Code</a:t>
            </a:r>
          </a:p>
          <a:p>
            <a:pPr algn="ctr" defTabSz="913927" fontAlgn="base">
              <a:lnSpc>
                <a:spcPct val="90000"/>
              </a:lnSpc>
              <a:spcBef>
                <a:spcPct val="0"/>
              </a:spcBef>
              <a:spcAft>
                <a:spcPct val="0"/>
              </a:spcAft>
            </a:pPr>
            <a:r>
              <a:rPr lang="en-US" sz="1567" dirty="0">
                <a:solidFill>
                  <a:schemeClr val="tx1"/>
                </a:solidFill>
                <a:ea typeface="Segoe UI" pitchFamily="34" charset="0"/>
                <a:cs typeface="Segoe UI" pitchFamily="34" charset="0"/>
              </a:rPr>
              <a:t>(</a:t>
            </a:r>
            <a:r>
              <a:rPr lang="en-US" sz="1567" dirty="0" err="1">
                <a:solidFill>
                  <a:schemeClr val="tx1"/>
                </a:solidFill>
                <a:ea typeface="Segoe UI" pitchFamily="34" charset="0"/>
                <a:cs typeface="Segoe UI" pitchFamily="34" charset="0"/>
              </a:rPr>
              <a:t>my.cs</a:t>
            </a:r>
            <a:r>
              <a:rPr lang="en-US" sz="1567" dirty="0">
                <a:solidFill>
                  <a:schemeClr val="tx1"/>
                </a:solidFill>
                <a:ea typeface="Segoe UI" pitchFamily="34" charset="0"/>
                <a:cs typeface="Segoe UI" pitchFamily="34" charset="0"/>
              </a:rPr>
              <a:t>)</a:t>
            </a:r>
          </a:p>
        </p:txBody>
      </p:sp>
      <p:cxnSp>
        <p:nvCxnSpPr>
          <p:cNvPr id="10" name="Straight Arrow Connector 9"/>
          <p:cNvCxnSpPr/>
          <p:nvPr/>
        </p:nvCxnSpPr>
        <p:spPr>
          <a:xfrm flipV="1">
            <a:off x="2109356" y="4184668"/>
            <a:ext cx="2390127" cy="9019"/>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10061" y="4733879"/>
            <a:ext cx="373457" cy="788016"/>
          </a:xfrm>
          <a:prstGeom prst="rect">
            <a:avLst/>
          </a:prstGeom>
          <a:noFill/>
        </p:spPr>
        <p:txBody>
          <a:bodyPr wrap="square" lIns="179259" tIns="143407" rIns="179259" bIns="143407" rtlCol="0">
            <a:spAutoFit/>
          </a:bodyPr>
          <a:lstStyle/>
          <a:p>
            <a:pPr defTabSz="914192">
              <a:lnSpc>
                <a:spcPct val="90000"/>
              </a:lnSpc>
            </a:pPr>
            <a:r>
              <a:rPr lang="en-US" sz="3528" dirty="0">
                <a:solidFill>
                  <a:schemeClr val="bg1"/>
                </a:solidFill>
              </a:rPr>
              <a:t>+</a:t>
            </a:r>
          </a:p>
        </p:txBody>
      </p:sp>
      <p:sp>
        <p:nvSpPr>
          <p:cNvPr id="33" name="TextBox 32"/>
          <p:cNvSpPr txBox="1"/>
          <p:nvPr/>
        </p:nvSpPr>
        <p:spPr>
          <a:xfrm>
            <a:off x="4686207" y="4676191"/>
            <a:ext cx="373457" cy="788016"/>
          </a:xfrm>
          <a:prstGeom prst="rect">
            <a:avLst/>
          </a:prstGeom>
          <a:noFill/>
        </p:spPr>
        <p:txBody>
          <a:bodyPr wrap="square" lIns="179259" tIns="143407" rIns="179259" bIns="143407" rtlCol="0">
            <a:spAutoFit/>
          </a:bodyPr>
          <a:lstStyle/>
          <a:p>
            <a:pPr defTabSz="914192">
              <a:lnSpc>
                <a:spcPct val="90000"/>
              </a:lnSpc>
            </a:pPr>
            <a:r>
              <a:rPr lang="en-US" sz="3528" dirty="0">
                <a:solidFill>
                  <a:schemeClr val="bg1"/>
                </a:solidFill>
              </a:rPr>
              <a:t>+</a:t>
            </a:r>
          </a:p>
        </p:txBody>
      </p:sp>
      <p:cxnSp>
        <p:nvCxnSpPr>
          <p:cNvPr id="34" name="Straight Arrow Connector 33"/>
          <p:cNvCxnSpPr/>
          <p:nvPr/>
        </p:nvCxnSpPr>
        <p:spPr>
          <a:xfrm flipV="1">
            <a:off x="6068005" y="2905515"/>
            <a:ext cx="1344446" cy="1237524"/>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55" idx="1"/>
          </p:cNvCxnSpPr>
          <p:nvPr/>
        </p:nvCxnSpPr>
        <p:spPr>
          <a:xfrm>
            <a:off x="6068004" y="4203463"/>
            <a:ext cx="1377283" cy="648426"/>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rot="1601289">
            <a:off x="6092575" y="4215338"/>
            <a:ext cx="2390127" cy="621968"/>
          </a:xfrm>
          <a:prstGeom prst="rect">
            <a:avLst/>
          </a:prstGeom>
          <a:noFill/>
        </p:spPr>
        <p:txBody>
          <a:bodyPr wrap="square" lIns="179259" tIns="143407" rIns="179259" bIns="143407" rtlCol="0">
            <a:spAutoFit/>
          </a:bodyPr>
          <a:lstStyle/>
          <a:p>
            <a:pPr defTabSz="914192">
              <a:lnSpc>
                <a:spcPct val="90000"/>
              </a:lnSpc>
            </a:pPr>
            <a:r>
              <a:rPr lang="en-US" sz="2353" dirty="0">
                <a:solidFill>
                  <a:schemeClr val="bg1"/>
                </a:solidFill>
              </a:rPr>
              <a:t>ASP.NET</a:t>
            </a:r>
          </a:p>
        </p:txBody>
      </p:sp>
      <p:sp>
        <p:nvSpPr>
          <p:cNvPr id="39" name="TextBox 38"/>
          <p:cNvSpPr txBox="1"/>
          <p:nvPr/>
        </p:nvSpPr>
        <p:spPr>
          <a:xfrm rot="19038187">
            <a:off x="5748619" y="2652287"/>
            <a:ext cx="2390127" cy="621968"/>
          </a:xfrm>
          <a:prstGeom prst="rect">
            <a:avLst/>
          </a:prstGeom>
          <a:noFill/>
        </p:spPr>
        <p:txBody>
          <a:bodyPr wrap="square" lIns="179259" tIns="143407" rIns="179259" bIns="143407" rtlCol="0">
            <a:spAutoFit/>
          </a:bodyPr>
          <a:lstStyle/>
          <a:p>
            <a:pPr defTabSz="914192">
              <a:lnSpc>
                <a:spcPct val="90000"/>
              </a:lnSpc>
            </a:pPr>
            <a:r>
              <a:rPr lang="en-US" sz="2353" dirty="0">
                <a:solidFill>
                  <a:schemeClr val="bg1"/>
                </a:solidFill>
              </a:rPr>
              <a:t>WinStore</a:t>
            </a:r>
          </a:p>
        </p:txBody>
      </p:sp>
      <p:cxnSp>
        <p:nvCxnSpPr>
          <p:cNvPr id="43" name="Straight Arrow Connector 42"/>
          <p:cNvCxnSpPr>
            <a:stCxn id="40" idx="3"/>
          </p:cNvCxnSpPr>
          <p:nvPr/>
        </p:nvCxnSpPr>
        <p:spPr>
          <a:xfrm>
            <a:off x="9013808" y="2877156"/>
            <a:ext cx="726735"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7445286" y="2308920"/>
            <a:ext cx="1568521" cy="1136472"/>
            <a:chOff x="7594774" y="1974217"/>
            <a:chExt cx="1600200" cy="1159426"/>
          </a:xfrm>
        </p:grpSpPr>
        <p:sp>
          <p:nvSpPr>
            <p:cNvPr id="40" name="Flowchart: Process 39"/>
            <p:cNvSpPr/>
            <p:nvPr/>
          </p:nvSpPr>
          <p:spPr bwMode="auto">
            <a:xfrm>
              <a:off x="7594774" y="1974217"/>
              <a:ext cx="1600200" cy="1159426"/>
            </a:xfrm>
            <a:prstGeom prst="flowChartProcess">
              <a:avLst/>
            </a:prstGeom>
            <a:solidFill>
              <a:schemeClr val="accent2">
                <a:lumMod val="75000"/>
              </a:schemeClr>
            </a:solidFill>
            <a:ln>
              <a:solidFill>
                <a:schemeClr val="bg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765" dirty="0">
                  <a:solidFill>
                    <a:schemeClr val="bg1"/>
                  </a:solidFill>
                  <a:ea typeface="Segoe UI" pitchFamily="34" charset="0"/>
                  <a:cs typeface="Segoe UI" pitchFamily="34" charset="0"/>
                </a:rPr>
                <a:t>.NET Native tool chain</a:t>
              </a:r>
            </a:p>
          </p:txBody>
        </p:sp>
        <p:grpSp>
          <p:nvGrpSpPr>
            <p:cNvPr id="35" name="Group 34"/>
            <p:cNvGrpSpPr>
              <a:grpSpLocks noChangeAspect="1"/>
            </p:cNvGrpSpPr>
            <p:nvPr/>
          </p:nvGrpSpPr>
          <p:grpSpPr>
            <a:xfrm>
              <a:off x="8558026" y="2630322"/>
              <a:ext cx="477285" cy="390078"/>
              <a:chOff x="9061629" y="5706715"/>
              <a:chExt cx="380421" cy="310912"/>
            </a:xfrm>
          </p:grpSpPr>
          <p:sp>
            <p:nvSpPr>
              <p:cNvPr id="37"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a:endParaRPr lang="en-US" sz="1600">
                  <a:solidFill>
                    <a:schemeClr val="bg1"/>
                  </a:solidFill>
                </a:endParaRPr>
              </a:p>
            </p:txBody>
          </p:sp>
          <p:sp>
            <p:nvSpPr>
              <p:cNvPr id="41"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a:endParaRPr lang="en-US" sz="1600">
                  <a:solidFill>
                    <a:schemeClr val="bg1"/>
                  </a:solidFill>
                </a:endParaRPr>
              </a:p>
            </p:txBody>
          </p:sp>
          <p:sp>
            <p:nvSpPr>
              <p:cNvPr id="42"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a:endParaRPr lang="en-US" sz="1600">
                  <a:solidFill>
                    <a:schemeClr val="bg1"/>
                  </a:solidFill>
                </a:endParaRPr>
              </a:p>
            </p:txBody>
          </p:sp>
        </p:grpSp>
      </p:grpSp>
      <p:sp>
        <p:nvSpPr>
          <p:cNvPr id="5" name="TextBox 4"/>
          <p:cNvSpPr txBox="1"/>
          <p:nvPr/>
        </p:nvSpPr>
        <p:spPr>
          <a:xfrm>
            <a:off x="1267050" y="128498"/>
            <a:ext cx="4589648" cy="677360"/>
          </a:xfrm>
          <a:prstGeom prst="rect">
            <a:avLst/>
          </a:prstGeom>
          <a:noFill/>
        </p:spPr>
        <p:txBody>
          <a:bodyPr wrap="square" lIns="179259" tIns="143407" rIns="179259" bIns="143407" rtlCol="0">
            <a:spAutoFit/>
          </a:bodyPr>
          <a:lstStyle/>
          <a:p>
            <a:pPr defTabSz="914192">
              <a:lnSpc>
                <a:spcPct val="90000"/>
              </a:lnSpc>
            </a:pPr>
            <a:r>
              <a:rPr lang="en-US" sz="2745" dirty="0">
                <a:solidFill>
                  <a:schemeClr val="bg1"/>
                </a:solidFill>
              </a:rPr>
              <a:t>Code / Build / Debug</a:t>
            </a:r>
          </a:p>
        </p:txBody>
      </p:sp>
      <p:sp>
        <p:nvSpPr>
          <p:cNvPr id="30" name="Round Diagonal Corner Rectangle 29"/>
          <p:cNvSpPr/>
          <p:nvPr/>
        </p:nvSpPr>
        <p:spPr bwMode="auto">
          <a:xfrm>
            <a:off x="4499483" y="3577739"/>
            <a:ext cx="1568521" cy="1186113"/>
          </a:xfrm>
          <a:prstGeom prst="round2Diag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a:solidFill>
                  <a:schemeClr val="bg1"/>
                </a:solidFill>
                <a:ea typeface="Segoe UI" pitchFamily="34" charset="0"/>
                <a:cs typeface="Segoe UI" pitchFamily="34" charset="0"/>
              </a:rPr>
              <a:t>IL</a:t>
            </a:r>
          </a:p>
        </p:txBody>
      </p:sp>
      <p:pic>
        <p:nvPicPr>
          <p:cNvPr id="21" name="Picture 20"/>
          <p:cNvPicPr>
            <a:picLocks noChangeAspect="1"/>
          </p:cNvPicPr>
          <p:nvPr/>
        </p:nvPicPr>
        <p:blipFill>
          <a:blip r:embed="rId3"/>
          <a:stretch>
            <a:fillRect/>
          </a:stretch>
        </p:blipFill>
        <p:spPr>
          <a:xfrm>
            <a:off x="4540806" y="4096518"/>
            <a:ext cx="1498498" cy="628622"/>
          </a:xfrm>
          <a:prstGeom prst="rect">
            <a:avLst/>
          </a:prstGeom>
        </p:spPr>
      </p:pic>
      <p:pic>
        <p:nvPicPr>
          <p:cNvPr id="28" name="Picture 27"/>
          <p:cNvPicPr>
            <a:picLocks noChangeAspect="1"/>
          </p:cNvPicPr>
          <p:nvPr/>
        </p:nvPicPr>
        <p:blipFill>
          <a:blip r:embed="rId4"/>
          <a:stretch>
            <a:fillRect/>
          </a:stretch>
        </p:blipFill>
        <p:spPr>
          <a:xfrm>
            <a:off x="358000" y="3746136"/>
            <a:ext cx="1447346" cy="930689"/>
          </a:xfrm>
          <a:prstGeom prst="rect">
            <a:avLst/>
          </a:prstGeom>
        </p:spPr>
      </p:pic>
      <p:grpSp>
        <p:nvGrpSpPr>
          <p:cNvPr id="50" name="Group 49"/>
          <p:cNvGrpSpPr/>
          <p:nvPr/>
        </p:nvGrpSpPr>
        <p:grpSpPr>
          <a:xfrm>
            <a:off x="1527044" y="5335600"/>
            <a:ext cx="4057635" cy="1344446"/>
            <a:chOff x="1814162" y="5062027"/>
            <a:chExt cx="4139587" cy="1371600"/>
          </a:xfrm>
        </p:grpSpPr>
        <p:grpSp>
          <p:nvGrpSpPr>
            <p:cNvPr id="32" name="Group 31"/>
            <p:cNvGrpSpPr/>
            <p:nvPr/>
          </p:nvGrpSpPr>
          <p:grpSpPr>
            <a:xfrm>
              <a:off x="1814162" y="5062027"/>
              <a:ext cx="4139587" cy="1371600"/>
              <a:chOff x="155435" y="5254254"/>
              <a:chExt cx="4139587" cy="1371600"/>
            </a:xfrm>
          </p:grpSpPr>
          <p:sp>
            <p:nvSpPr>
              <p:cNvPr id="26" name="Rectangle 25"/>
              <p:cNvSpPr/>
              <p:nvPr/>
            </p:nvSpPr>
            <p:spPr bwMode="auto">
              <a:xfrm>
                <a:off x="155435" y="5254254"/>
                <a:ext cx="3428996"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27" name="TextBox 26"/>
              <p:cNvSpPr txBox="1"/>
              <p:nvPr/>
            </p:nvSpPr>
            <p:spPr>
              <a:xfrm>
                <a:off x="155435" y="6039484"/>
                <a:ext cx="4139587" cy="544765"/>
              </a:xfrm>
              <a:prstGeom prst="rect">
                <a:avLst/>
              </a:prstGeom>
              <a:noFill/>
            </p:spPr>
            <p:txBody>
              <a:bodyPr wrap="square" lIns="179259" tIns="143407" rIns="179259" bIns="143407" rtlCol="0">
                <a:spAutoFit/>
              </a:bodyPr>
              <a:lstStyle/>
              <a:p>
                <a:pPr defTabSz="914192">
                  <a:lnSpc>
                    <a:spcPct val="90000"/>
                  </a:lnSpc>
                </a:pPr>
                <a:r>
                  <a:rPr lang="en-US" sz="1765" dirty="0">
                    <a:solidFill>
                      <a:schemeClr val="bg1"/>
                    </a:solidFill>
                  </a:rPr>
                  <a:t>References (Modular, NuGet)</a:t>
                </a:r>
              </a:p>
            </p:txBody>
          </p:sp>
        </p:grpSp>
        <p:grpSp>
          <p:nvGrpSpPr>
            <p:cNvPr id="46" name="Group 45"/>
            <p:cNvGrpSpPr/>
            <p:nvPr/>
          </p:nvGrpSpPr>
          <p:grpSpPr>
            <a:xfrm>
              <a:off x="1869255" y="5203746"/>
              <a:ext cx="1304795" cy="656727"/>
              <a:chOff x="5827842" y="5455354"/>
              <a:chExt cx="1304795" cy="656727"/>
            </a:xfrm>
          </p:grpSpPr>
          <p:sp>
            <p:nvSpPr>
              <p:cNvPr id="45" name="Rectangle 44"/>
              <p:cNvSpPr/>
              <p:nvPr/>
            </p:nvSpPr>
            <p:spPr bwMode="auto">
              <a:xfrm>
                <a:off x="5827842" y="5506148"/>
                <a:ext cx="1304795" cy="605933"/>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3927" fontAlgn="base">
                  <a:lnSpc>
                    <a:spcPct val="90000"/>
                  </a:lnSpc>
                  <a:spcBef>
                    <a:spcPct val="0"/>
                  </a:spcBef>
                  <a:spcAft>
                    <a:spcPct val="0"/>
                  </a:spcAft>
                </a:pPr>
                <a:r>
                  <a:rPr lang="en-US" sz="2353" dirty="0">
                    <a:solidFill>
                      <a:schemeClr val="bg1"/>
                    </a:solidFill>
                    <a:ea typeface="Segoe UI" pitchFamily="34" charset="0"/>
                    <a:cs typeface="Segoe UI" pitchFamily="34" charset="0"/>
                  </a:rPr>
                  <a:t>BCL</a:t>
                </a:r>
              </a:p>
            </p:txBody>
          </p:sp>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75910" y="5455354"/>
                <a:ext cx="656727" cy="656727"/>
              </a:xfrm>
              <a:prstGeom prst="rect">
                <a:avLst/>
              </a:prstGeom>
            </p:spPr>
          </p:pic>
        </p:grpSp>
        <p:grpSp>
          <p:nvGrpSpPr>
            <p:cNvPr id="49" name="Group 48"/>
            <p:cNvGrpSpPr/>
            <p:nvPr/>
          </p:nvGrpSpPr>
          <p:grpSpPr>
            <a:xfrm>
              <a:off x="3258066" y="5197000"/>
              <a:ext cx="1910979" cy="656727"/>
              <a:chOff x="6440858" y="5782690"/>
              <a:chExt cx="1910979" cy="656727"/>
            </a:xfrm>
          </p:grpSpPr>
          <p:sp>
            <p:nvSpPr>
              <p:cNvPr id="60" name="Rectangle 59"/>
              <p:cNvSpPr/>
              <p:nvPr/>
            </p:nvSpPr>
            <p:spPr bwMode="auto">
              <a:xfrm>
                <a:off x="6440858" y="5833484"/>
                <a:ext cx="1910979" cy="60593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3927" fontAlgn="base">
                  <a:lnSpc>
                    <a:spcPct val="90000"/>
                  </a:lnSpc>
                  <a:spcBef>
                    <a:spcPct val="0"/>
                  </a:spcBef>
                  <a:spcAft>
                    <a:spcPct val="0"/>
                  </a:spcAft>
                </a:pPr>
                <a:r>
                  <a:rPr lang="en-US" sz="1765" dirty="0">
                    <a:solidFill>
                      <a:schemeClr val="bg1"/>
                    </a:solidFill>
                    <a:ea typeface="Segoe UI" pitchFamily="34" charset="0"/>
                    <a:cs typeface="Segoe UI" pitchFamily="34" charset="0"/>
                  </a:rPr>
                  <a:t>App Model</a:t>
                </a:r>
              </a:p>
            </p:txBody>
          </p:sp>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95110" y="5782690"/>
                <a:ext cx="656727" cy="656727"/>
              </a:xfrm>
              <a:prstGeom prst="rect">
                <a:avLst/>
              </a:prstGeom>
            </p:spPr>
          </p:pic>
        </p:grpSp>
      </p:grpSp>
      <p:grpSp>
        <p:nvGrpSpPr>
          <p:cNvPr id="68" name="Group 67"/>
          <p:cNvGrpSpPr/>
          <p:nvPr/>
        </p:nvGrpSpPr>
        <p:grpSpPr>
          <a:xfrm>
            <a:off x="9706474" y="1892262"/>
            <a:ext cx="1943214" cy="1600093"/>
            <a:chOff x="9620102" y="1558696"/>
            <a:chExt cx="1982460" cy="1632410"/>
          </a:xfrm>
        </p:grpSpPr>
        <p:sp>
          <p:nvSpPr>
            <p:cNvPr id="53" name="Flowchart: Process 52"/>
            <p:cNvSpPr/>
            <p:nvPr/>
          </p:nvSpPr>
          <p:spPr bwMode="auto">
            <a:xfrm>
              <a:off x="9621362" y="2278751"/>
              <a:ext cx="1981200" cy="912355"/>
            </a:xfrm>
            <a:prstGeom prst="flowChartProcess">
              <a:avLst/>
            </a:prstGeom>
            <a:solidFill>
              <a:schemeClr val="accent6">
                <a:lumMod val="60000"/>
                <a:lumOff val="4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192">
                <a:lnSpc>
                  <a:spcPct val="90000"/>
                </a:lnSpc>
              </a:pPr>
              <a:r>
                <a:rPr lang="en-US" sz="1765" dirty="0">
                  <a:solidFill>
                    <a:schemeClr val="bg1"/>
                  </a:solidFill>
                </a:rPr>
                <a:t>.NET Native Runtime</a:t>
              </a:r>
            </a:p>
          </p:txBody>
        </p:sp>
        <p:sp>
          <p:nvSpPr>
            <p:cNvPr id="63" name="Flowchart: Process 62"/>
            <p:cNvSpPr/>
            <p:nvPr/>
          </p:nvSpPr>
          <p:spPr bwMode="auto">
            <a:xfrm>
              <a:off x="9620102" y="1558696"/>
              <a:ext cx="1981200" cy="720055"/>
            </a:xfrm>
            <a:prstGeom prst="flowChartProcess">
              <a:avLst/>
            </a:prstGeom>
            <a:solidFill>
              <a:schemeClr val="accent6"/>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192">
                <a:lnSpc>
                  <a:spcPct val="90000"/>
                </a:lnSpc>
              </a:pPr>
              <a:r>
                <a:rPr lang="en-US" sz="1765" dirty="0">
                  <a:solidFill>
                    <a:schemeClr val="bg1"/>
                  </a:solidFill>
                </a:rPr>
                <a:t>my.exe (stub)</a:t>
              </a:r>
            </a:p>
            <a:p>
              <a:pPr defTabSz="914192">
                <a:lnSpc>
                  <a:spcPct val="90000"/>
                </a:lnSpc>
              </a:pPr>
              <a:r>
                <a:rPr lang="en-US" sz="1765" dirty="0">
                  <a:solidFill>
                    <a:schemeClr val="bg1"/>
                  </a:solidFill>
                </a:rPr>
                <a:t>my.dll</a:t>
              </a:r>
            </a:p>
          </p:txBody>
        </p:sp>
      </p:grpSp>
      <p:grpSp>
        <p:nvGrpSpPr>
          <p:cNvPr id="67" name="Group 66"/>
          <p:cNvGrpSpPr/>
          <p:nvPr/>
        </p:nvGrpSpPr>
        <p:grpSpPr>
          <a:xfrm>
            <a:off x="9700792" y="4059942"/>
            <a:ext cx="1997070" cy="1600093"/>
            <a:chOff x="9565158" y="3660157"/>
            <a:chExt cx="2037404" cy="1632410"/>
          </a:xfrm>
        </p:grpSpPr>
        <p:sp>
          <p:nvSpPr>
            <p:cNvPr id="64" name="Flowchart: Process 63"/>
            <p:cNvSpPr/>
            <p:nvPr/>
          </p:nvSpPr>
          <p:spPr bwMode="auto">
            <a:xfrm>
              <a:off x="9568294" y="3660157"/>
              <a:ext cx="2034268" cy="720055"/>
            </a:xfrm>
            <a:prstGeom prst="flowChartProcess">
              <a:avLst/>
            </a:prstGeom>
            <a:solidFill>
              <a:schemeClr val="accent6"/>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192">
                <a:lnSpc>
                  <a:spcPct val="90000"/>
                </a:lnSpc>
              </a:pPr>
              <a:r>
                <a:rPr lang="en-US" sz="1765" dirty="0">
                  <a:solidFill>
                    <a:schemeClr val="bg1"/>
                  </a:solidFill>
                </a:rPr>
                <a:t>my.dll</a:t>
              </a:r>
            </a:p>
            <a:p>
              <a:pPr defTabSz="914192">
                <a:lnSpc>
                  <a:spcPct val="90000"/>
                </a:lnSpc>
              </a:pPr>
              <a:r>
                <a:rPr lang="en-US" sz="1765" dirty="0">
                  <a:solidFill>
                    <a:schemeClr val="bg1"/>
                  </a:solidFill>
                </a:rPr>
                <a:t>+referenced </a:t>
              </a:r>
              <a:r>
                <a:rPr lang="en-US" sz="1765" dirty="0" err="1">
                  <a:solidFill>
                    <a:schemeClr val="bg1"/>
                  </a:solidFill>
                </a:rPr>
                <a:t>dlls</a:t>
              </a:r>
              <a:endParaRPr lang="en-US" sz="1765" dirty="0">
                <a:solidFill>
                  <a:schemeClr val="bg1"/>
                </a:solidFill>
              </a:endParaRPr>
            </a:p>
          </p:txBody>
        </p:sp>
        <p:sp>
          <p:nvSpPr>
            <p:cNvPr id="65" name="Flowchart: Process 64"/>
            <p:cNvSpPr/>
            <p:nvPr/>
          </p:nvSpPr>
          <p:spPr bwMode="auto">
            <a:xfrm>
              <a:off x="9565158" y="4380212"/>
              <a:ext cx="2037404" cy="912355"/>
            </a:xfrm>
            <a:prstGeom prst="flowChartProcess">
              <a:avLst/>
            </a:prstGeom>
            <a:solidFill>
              <a:schemeClr val="accent6">
                <a:lumMod val="60000"/>
                <a:lumOff val="4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192">
                <a:lnSpc>
                  <a:spcPct val="90000"/>
                </a:lnSpc>
              </a:pPr>
              <a:r>
                <a:rPr lang="en-US" sz="1765" dirty="0" err="1">
                  <a:solidFill>
                    <a:schemeClr val="bg1"/>
                  </a:solidFill>
                </a:rPr>
                <a:t>CoreCLR</a:t>
              </a:r>
              <a:endParaRPr lang="en-US" sz="1765" dirty="0">
                <a:solidFill>
                  <a:schemeClr val="bg1"/>
                </a:solidFill>
              </a:endParaRPr>
            </a:p>
          </p:txBody>
        </p:sp>
      </p:grpSp>
      <p:cxnSp>
        <p:nvCxnSpPr>
          <p:cNvPr id="66" name="Straight Arrow Connector 65"/>
          <p:cNvCxnSpPr/>
          <p:nvPr/>
        </p:nvCxnSpPr>
        <p:spPr>
          <a:xfrm flipV="1">
            <a:off x="9053932" y="4852026"/>
            <a:ext cx="646860" cy="7964"/>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445286" y="5645804"/>
            <a:ext cx="4252575" cy="1037407"/>
          </a:xfrm>
          <a:prstGeom prst="rect">
            <a:avLst/>
          </a:prstGeom>
          <a:noFill/>
        </p:spPr>
        <p:txBody>
          <a:bodyPr wrap="square" lIns="179259" tIns="143407" rIns="179259" bIns="143407" rtlCol="0">
            <a:spAutoFit/>
          </a:bodyPr>
          <a:lstStyle/>
          <a:p>
            <a:pPr defTabSz="914192">
              <a:lnSpc>
                <a:spcPct val="90000"/>
              </a:lnSpc>
            </a:pPr>
            <a:r>
              <a:rPr lang="en-US" sz="1765" dirty="0">
                <a:solidFill>
                  <a:schemeClr val="bg1"/>
                </a:solidFill>
              </a:rPr>
              <a:t>References &amp; </a:t>
            </a:r>
            <a:r>
              <a:rPr lang="en-US" sz="1765" dirty="0" err="1">
                <a:solidFill>
                  <a:schemeClr val="bg1"/>
                </a:solidFill>
              </a:rPr>
              <a:t>CoreCLR</a:t>
            </a:r>
            <a:r>
              <a:rPr lang="en-US" sz="1765" dirty="0">
                <a:solidFill>
                  <a:schemeClr val="bg1"/>
                </a:solidFill>
              </a:rPr>
              <a:t> are deployed with app locally, JIT compilation on start up</a:t>
            </a:r>
          </a:p>
        </p:txBody>
      </p:sp>
      <p:sp>
        <p:nvSpPr>
          <p:cNvPr id="71" name="TextBox 70"/>
          <p:cNvSpPr txBox="1"/>
          <p:nvPr/>
        </p:nvSpPr>
        <p:spPr>
          <a:xfrm>
            <a:off x="7395173" y="1166868"/>
            <a:ext cx="4197903" cy="1037407"/>
          </a:xfrm>
          <a:prstGeom prst="rect">
            <a:avLst/>
          </a:prstGeom>
          <a:noFill/>
        </p:spPr>
        <p:txBody>
          <a:bodyPr wrap="square" lIns="179259" tIns="143407" rIns="179259" bIns="143407" rtlCol="0">
            <a:spAutoFit/>
          </a:bodyPr>
          <a:lstStyle/>
          <a:p>
            <a:pPr defTabSz="914192">
              <a:lnSpc>
                <a:spcPct val="90000"/>
              </a:lnSpc>
            </a:pPr>
            <a:r>
              <a:rPr lang="en-US" sz="1765" dirty="0">
                <a:solidFill>
                  <a:schemeClr val="bg1"/>
                </a:solidFill>
              </a:rPr>
              <a:t>References are built with your app into one native </a:t>
            </a:r>
            <a:r>
              <a:rPr lang="en-US" sz="1765" dirty="0" err="1">
                <a:solidFill>
                  <a:schemeClr val="bg1"/>
                </a:solidFill>
              </a:rPr>
              <a:t>dll</a:t>
            </a:r>
            <a:r>
              <a:rPr lang="en-US" sz="1765" dirty="0">
                <a:solidFill>
                  <a:schemeClr val="bg1"/>
                </a:solidFill>
              </a:rPr>
              <a:t> deployed locally with runtime</a:t>
            </a:r>
          </a:p>
        </p:txBody>
      </p:sp>
      <p:grpSp>
        <p:nvGrpSpPr>
          <p:cNvPr id="81" name="Group 80"/>
          <p:cNvGrpSpPr/>
          <p:nvPr/>
        </p:nvGrpSpPr>
        <p:grpSpPr>
          <a:xfrm>
            <a:off x="2427340" y="3053598"/>
            <a:ext cx="1560514" cy="1144482"/>
            <a:chOff x="2486081" y="2600282"/>
            <a:chExt cx="1592032" cy="1167597"/>
          </a:xfrm>
        </p:grpSpPr>
        <p:sp>
          <p:nvSpPr>
            <p:cNvPr id="3" name="Rectangle 2"/>
            <p:cNvSpPr/>
            <p:nvPr/>
          </p:nvSpPr>
          <p:spPr bwMode="auto">
            <a:xfrm>
              <a:off x="2486081" y="2600282"/>
              <a:ext cx="1592032" cy="11675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a:solidFill>
                    <a:schemeClr val="bg1"/>
                  </a:solidFill>
                  <a:ea typeface="Segoe UI" pitchFamily="34" charset="0"/>
                  <a:cs typeface="Segoe UI" pitchFamily="34" charset="0"/>
                </a:rPr>
                <a:t>Roslyn</a:t>
              </a:r>
            </a:p>
          </p:txBody>
        </p:sp>
        <p:sp>
          <p:nvSpPr>
            <p:cNvPr id="73" name="Freeform 84"/>
            <p:cNvSpPr>
              <a:spLocks noEditPoints="1"/>
            </p:cNvSpPr>
            <p:nvPr/>
          </p:nvSpPr>
          <p:spPr bwMode="black">
            <a:xfrm>
              <a:off x="3506434" y="3181555"/>
              <a:ext cx="491449" cy="486418"/>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270" tIns="41135" rIns="82270" bIns="41135" numCol="1" anchor="t" anchorCtr="0" compatLnSpc="1">
              <a:prstTxWarp prst="textNoShape">
                <a:avLst/>
              </a:prstTxWarp>
            </a:bodyPr>
            <a:lstStyle/>
            <a:p>
              <a:pPr defTabSz="913990"/>
              <a:endParaRPr lang="en-US" sz="1600">
                <a:solidFill>
                  <a:schemeClr val="bg1"/>
                </a:solidFill>
              </a:endParaRPr>
            </a:p>
          </p:txBody>
        </p:sp>
      </p:grpSp>
      <p:grpSp>
        <p:nvGrpSpPr>
          <p:cNvPr id="79" name="Group 78"/>
          <p:cNvGrpSpPr/>
          <p:nvPr/>
        </p:nvGrpSpPr>
        <p:grpSpPr>
          <a:xfrm>
            <a:off x="7445285" y="4283654"/>
            <a:ext cx="1618239" cy="1136472"/>
            <a:chOff x="7594774" y="3988834"/>
            <a:chExt cx="1650922" cy="1159426"/>
          </a:xfrm>
        </p:grpSpPr>
        <p:sp>
          <p:nvSpPr>
            <p:cNvPr id="55" name="Flowchart: Process 54"/>
            <p:cNvSpPr/>
            <p:nvPr/>
          </p:nvSpPr>
          <p:spPr bwMode="auto">
            <a:xfrm>
              <a:off x="7594774" y="3988834"/>
              <a:ext cx="1650922" cy="1159426"/>
            </a:xfrm>
            <a:prstGeom prst="flowChartProcess">
              <a:avLst/>
            </a:prstGeom>
            <a:solidFill>
              <a:schemeClr val="accent2">
                <a:lumMod val="75000"/>
              </a:schemeClr>
            </a:solidFill>
            <a:ln>
              <a:solidFill>
                <a:schemeClr val="bg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765" dirty="0">
                  <a:solidFill>
                    <a:schemeClr val="bg1"/>
                  </a:solidFill>
                  <a:ea typeface="Segoe UI" pitchFamily="34" charset="0"/>
                  <a:cs typeface="Segoe UI" pitchFamily="34" charset="0"/>
                </a:rPr>
                <a:t>JIT Compiler</a:t>
              </a:r>
            </a:p>
            <a:p>
              <a:pPr algn="ctr" defTabSz="913927" fontAlgn="base">
                <a:lnSpc>
                  <a:spcPct val="90000"/>
                </a:lnSpc>
                <a:spcBef>
                  <a:spcPct val="0"/>
                </a:spcBef>
                <a:spcAft>
                  <a:spcPct val="0"/>
                </a:spcAft>
              </a:pPr>
              <a:r>
                <a:rPr lang="en-US" sz="1765" dirty="0">
                  <a:solidFill>
                    <a:schemeClr val="bg1"/>
                  </a:solidFill>
                  <a:ea typeface="Segoe UI" pitchFamily="34" charset="0"/>
                  <a:cs typeface="Segoe UI" pitchFamily="34" charset="0"/>
                </a:rPr>
                <a:t>(</a:t>
              </a:r>
              <a:r>
                <a:rPr lang="en-US" sz="1765" dirty="0" err="1">
                  <a:solidFill>
                    <a:schemeClr val="bg1"/>
                  </a:solidFill>
                  <a:ea typeface="Segoe UI" pitchFamily="34" charset="0"/>
                  <a:cs typeface="Segoe UI" pitchFamily="34" charset="0"/>
                </a:rPr>
                <a:t>RyuJIT</a:t>
              </a:r>
              <a:r>
                <a:rPr lang="en-US" sz="1765" dirty="0">
                  <a:solidFill>
                    <a:schemeClr val="bg1"/>
                  </a:solidFill>
                  <a:ea typeface="Segoe UI" pitchFamily="34" charset="0"/>
                  <a:cs typeface="Segoe UI" pitchFamily="34" charset="0"/>
                </a:rPr>
                <a:t>)</a:t>
              </a:r>
            </a:p>
          </p:txBody>
        </p:sp>
        <p:grpSp>
          <p:nvGrpSpPr>
            <p:cNvPr id="75" name="Group 74"/>
            <p:cNvGrpSpPr>
              <a:grpSpLocks noChangeAspect="1"/>
            </p:cNvGrpSpPr>
            <p:nvPr/>
          </p:nvGrpSpPr>
          <p:grpSpPr>
            <a:xfrm>
              <a:off x="8644316" y="4675780"/>
              <a:ext cx="477285" cy="390078"/>
              <a:chOff x="9061629" y="5706715"/>
              <a:chExt cx="380421" cy="310912"/>
            </a:xfrm>
          </p:grpSpPr>
          <p:sp>
            <p:nvSpPr>
              <p:cNvPr id="76"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a:endParaRPr lang="en-US" sz="1600">
                  <a:solidFill>
                    <a:schemeClr val="bg1"/>
                  </a:solidFill>
                </a:endParaRPr>
              </a:p>
            </p:txBody>
          </p:sp>
          <p:sp>
            <p:nvSpPr>
              <p:cNvPr id="77"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a:endParaRPr lang="en-US" sz="1600">
                  <a:solidFill>
                    <a:schemeClr val="bg1"/>
                  </a:solidFill>
                </a:endParaRPr>
              </a:p>
            </p:txBody>
          </p:sp>
          <p:sp>
            <p:nvSpPr>
              <p:cNvPr id="78"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a:endParaRPr lang="en-US" sz="1600">
                  <a:solidFill>
                    <a:schemeClr val="bg1"/>
                  </a:solidFill>
                </a:endParaRPr>
              </a:p>
            </p:txBody>
          </p:sp>
        </p:grpSp>
      </p:grpSp>
      <p:sp>
        <p:nvSpPr>
          <p:cNvPr id="54" name="TextBox 53"/>
          <p:cNvSpPr txBox="1"/>
          <p:nvPr/>
        </p:nvSpPr>
        <p:spPr>
          <a:xfrm>
            <a:off x="8030665" y="128498"/>
            <a:ext cx="4589648" cy="677360"/>
          </a:xfrm>
          <a:prstGeom prst="rect">
            <a:avLst/>
          </a:prstGeom>
          <a:noFill/>
        </p:spPr>
        <p:txBody>
          <a:bodyPr wrap="square" lIns="179259" tIns="143407" rIns="179259" bIns="143407" rtlCol="0">
            <a:spAutoFit/>
          </a:bodyPr>
          <a:lstStyle/>
          <a:p>
            <a:pPr defTabSz="914192">
              <a:lnSpc>
                <a:spcPct val="90000"/>
              </a:lnSpc>
            </a:pPr>
            <a:r>
              <a:rPr lang="en-US" sz="2745" dirty="0">
                <a:solidFill>
                  <a:schemeClr val="bg1"/>
                </a:solidFill>
              </a:rPr>
              <a:t>Deploy &amp; Run</a:t>
            </a:r>
          </a:p>
        </p:txBody>
      </p:sp>
      <p:sp>
        <p:nvSpPr>
          <p:cNvPr id="56" name="TextBox 55"/>
          <p:cNvSpPr txBox="1"/>
          <p:nvPr/>
        </p:nvSpPr>
        <p:spPr>
          <a:xfrm>
            <a:off x="792906" y="1122541"/>
            <a:ext cx="4709365" cy="1037407"/>
          </a:xfrm>
          <a:prstGeom prst="rect">
            <a:avLst/>
          </a:prstGeom>
          <a:noFill/>
        </p:spPr>
        <p:txBody>
          <a:bodyPr wrap="square" lIns="179259" tIns="143407" rIns="179259" bIns="143407" rtlCol="0">
            <a:spAutoFit/>
          </a:bodyPr>
          <a:lstStyle/>
          <a:p>
            <a:pPr defTabSz="914192">
              <a:lnSpc>
                <a:spcPct val="90000"/>
              </a:lnSpc>
            </a:pPr>
            <a:r>
              <a:rPr lang="en-US" sz="1765" dirty="0">
                <a:solidFill>
                  <a:schemeClr val="bg1"/>
                </a:solidFill>
              </a:rPr>
              <a:t>Roslyn takes your code and compiles it to IL. You have very modular references to the BCL and App Model you’re targeting. </a:t>
            </a:r>
          </a:p>
        </p:txBody>
      </p:sp>
    </p:spTree>
    <p:extLst>
      <p:ext uri="{BB962C8B-B14F-4D97-AF65-F5344CB8AC3E}">
        <p14:creationId xmlns:p14="http://schemas.microsoft.com/office/powerpoint/2010/main" val="894185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ASP.NET Core 1.0</a:t>
            </a:r>
            <a:br>
              <a:rPr lang="en-US" dirty="0"/>
            </a:br>
            <a:r>
              <a:rPr lang="en-US" dirty="0"/>
              <a:t>New, but still one project type</a:t>
            </a:r>
          </a:p>
        </p:txBody>
      </p:sp>
      <p:sp>
        <p:nvSpPr>
          <p:cNvPr id="4" name="Slide Number Placeholder 3"/>
          <p:cNvSpPr>
            <a:spLocks noGrp="1"/>
          </p:cNvSpPr>
          <p:nvPr>
            <p:ph type="sldNum" sz="quarter" idx="12"/>
          </p:nvPr>
        </p:nvSpPr>
        <p:spPr/>
        <p:txBody>
          <a:bodyPr/>
          <a:lstStyle/>
          <a:p>
            <a:fld id="{0A164282-434E-41D4-9582-783D542A7B68}" type="slidenum">
              <a:rPr lang="en-US" smtClean="0"/>
              <a:t>14</a:t>
            </a:fld>
            <a:endParaRPr lang="en-US"/>
          </a:p>
        </p:txBody>
      </p:sp>
      <p:sp>
        <p:nvSpPr>
          <p:cNvPr id="5" name="Text Placeholder 4"/>
          <p:cNvSpPr>
            <a:spLocks noGrp="1"/>
          </p:cNvSpPr>
          <p:nvPr>
            <p:ph type="body" sz="quarter" idx="13"/>
          </p:nvPr>
        </p:nvSpPr>
        <p:spPr>
          <a:xfrm>
            <a:off x="559870" y="1742059"/>
            <a:ext cx="11080750" cy="437594"/>
          </a:xfrm>
        </p:spPr>
        <p:txBody>
          <a:bodyPr/>
          <a:lstStyle/>
          <a:p>
            <a:r>
              <a:rPr lang="en-US" dirty="0"/>
              <a:t>Visual Studio 2015 – New ASP.NET Project</a:t>
            </a:r>
          </a:p>
        </p:txBody>
      </p:sp>
      <p:pic>
        <p:nvPicPr>
          <p:cNvPr id="3" name="Picture 2" descr="New ASP.NET Project - WebApplication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6585" y="2320996"/>
            <a:ext cx="5804545" cy="4498522"/>
          </a:xfrm>
          <a:prstGeom prst="rect">
            <a:avLst/>
          </a:prstGeom>
        </p:spPr>
      </p:pic>
    </p:spTree>
    <p:extLst>
      <p:ext uri="{BB962C8B-B14F-4D97-AF65-F5344CB8AC3E}">
        <p14:creationId xmlns:p14="http://schemas.microsoft.com/office/powerpoint/2010/main" val="2853656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1.0</a:t>
            </a:r>
          </a:p>
        </p:txBody>
      </p:sp>
      <p:sp>
        <p:nvSpPr>
          <p:cNvPr id="3" name="Text Placeholder 2"/>
          <p:cNvSpPr>
            <a:spLocks noGrp="1"/>
          </p:cNvSpPr>
          <p:nvPr>
            <p:ph type="body" sz="quarter" idx="11"/>
          </p:nvPr>
        </p:nvSpPr>
        <p:spPr>
          <a:xfrm>
            <a:off x="560798" y="1742059"/>
            <a:ext cx="11655840" cy="4706930"/>
          </a:xfrm>
        </p:spPr>
        <p:txBody>
          <a:bodyPr/>
          <a:lstStyle/>
          <a:p>
            <a:r>
              <a:rPr lang="en-US" dirty="0"/>
              <a:t>One set of concepts – remove duplication</a:t>
            </a:r>
          </a:p>
          <a:p>
            <a:r>
              <a:rPr lang="en-US" dirty="0"/>
              <a:t>Web UI and Web APIs</a:t>
            </a:r>
          </a:p>
          <a:p>
            <a:r>
              <a:rPr lang="en-US" dirty="0"/>
              <a:t>Smooth transition from Web Pages to MVC (future)</a:t>
            </a:r>
          </a:p>
          <a:p>
            <a:r>
              <a:rPr lang="en-US" dirty="0"/>
              <a:t>Runs on IIS or self-hosted</a:t>
            </a:r>
          </a:p>
        </p:txBody>
      </p:sp>
    </p:spTree>
    <p:extLst>
      <p:ext uri="{BB962C8B-B14F-4D97-AF65-F5344CB8AC3E}">
        <p14:creationId xmlns:p14="http://schemas.microsoft.com/office/powerpoint/2010/main" val="149588528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ASP.NET Core 1.0 </a:t>
            </a:r>
            <a:r>
              <a:rPr lang="en-US" dirty="0"/>
              <a:t>– Key Values</a:t>
            </a:r>
          </a:p>
        </p:txBody>
      </p:sp>
      <p:sp>
        <p:nvSpPr>
          <p:cNvPr id="4" name="Rectangle 3"/>
          <p:cNvSpPr/>
          <p:nvPr/>
        </p:nvSpPr>
        <p:spPr>
          <a:xfrm>
            <a:off x="7662870" y="3140158"/>
            <a:ext cx="3394233" cy="93535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745" b="0" i="0" u="none" strike="noStrike" kern="0" cap="none" spc="0" normalizeH="0" baseline="0" noProof="0" dirty="0">
                <a:ln>
                  <a:noFill/>
                </a:ln>
                <a:solidFill>
                  <a:srgbClr val="FFFFFF"/>
                </a:solidFill>
                <a:effectLst/>
                <a:uLnTx/>
                <a:uFillTx/>
              </a:rPr>
              <a:t>Choose your Editors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745" b="0" i="0" u="none" strike="noStrike" kern="0" cap="none" spc="0" normalizeH="0" baseline="0" noProof="0" dirty="0">
                <a:ln>
                  <a:noFill/>
                </a:ln>
                <a:solidFill>
                  <a:srgbClr val="FFFFFF"/>
                </a:solidFill>
                <a:effectLst/>
                <a:uLnTx/>
                <a:uFillTx/>
              </a:rPr>
              <a:t>and Tools</a:t>
            </a:r>
          </a:p>
        </p:txBody>
      </p:sp>
      <p:sp>
        <p:nvSpPr>
          <p:cNvPr id="5" name="Rectangle 4"/>
          <p:cNvSpPr/>
          <p:nvPr/>
        </p:nvSpPr>
        <p:spPr>
          <a:xfrm>
            <a:off x="1922570" y="4421187"/>
            <a:ext cx="3052151" cy="93535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745" b="0" i="0" u="none" strike="noStrike" kern="0" cap="none" spc="0" normalizeH="0" baseline="0" noProof="0" dirty="0">
                <a:ln>
                  <a:noFill/>
                </a:ln>
                <a:solidFill>
                  <a:srgbClr val="FFFFFF"/>
                </a:solidFill>
                <a:effectLst/>
                <a:uLnTx/>
                <a:uFillTx/>
              </a:rPr>
              <a:t>Open Source </a:t>
            </a:r>
            <a:br>
              <a:rPr kumimoji="0" lang="en-US" sz="2745" b="0" i="0" u="none" strike="noStrike" kern="0" cap="none" spc="0" normalizeH="0" baseline="0" noProof="0" dirty="0">
                <a:ln>
                  <a:noFill/>
                </a:ln>
                <a:solidFill>
                  <a:srgbClr val="FFFFFF"/>
                </a:solidFill>
                <a:effectLst/>
                <a:uLnTx/>
                <a:uFillTx/>
              </a:rPr>
            </a:br>
            <a:r>
              <a:rPr kumimoji="0" lang="en-US" sz="2745" b="0" i="0" u="none" strike="noStrike" kern="0" cap="none" spc="0" normalizeH="0" baseline="0" noProof="0" dirty="0">
                <a:ln>
                  <a:noFill/>
                </a:ln>
                <a:solidFill>
                  <a:srgbClr val="FFFFFF"/>
                </a:solidFill>
                <a:effectLst/>
                <a:uLnTx/>
                <a:uFillTx/>
              </a:rPr>
              <a:t>with Contributions</a:t>
            </a:r>
          </a:p>
        </p:txBody>
      </p:sp>
      <p:sp>
        <p:nvSpPr>
          <p:cNvPr id="6" name="Rectangle 5"/>
          <p:cNvSpPr/>
          <p:nvPr/>
        </p:nvSpPr>
        <p:spPr>
          <a:xfrm>
            <a:off x="7601846" y="4665751"/>
            <a:ext cx="2484213" cy="51293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745" b="0" i="0" u="none" strike="noStrike" kern="0" cap="none" spc="0" normalizeH="0" baseline="0" noProof="0" dirty="0">
                <a:ln>
                  <a:noFill/>
                </a:ln>
                <a:solidFill>
                  <a:srgbClr val="FFFFFF"/>
                </a:solidFill>
                <a:effectLst/>
                <a:uLnTx/>
                <a:uFillTx/>
              </a:rPr>
              <a:t>Cross-Platform</a:t>
            </a:r>
          </a:p>
        </p:txBody>
      </p:sp>
      <p:grpSp>
        <p:nvGrpSpPr>
          <p:cNvPr id="7" name="Group 6"/>
          <p:cNvGrpSpPr/>
          <p:nvPr/>
        </p:nvGrpSpPr>
        <p:grpSpPr>
          <a:xfrm>
            <a:off x="6651632" y="4479691"/>
            <a:ext cx="888525" cy="850502"/>
            <a:chOff x="2211181" y="1874910"/>
            <a:chExt cx="609600" cy="594360"/>
          </a:xfrm>
        </p:grpSpPr>
        <p:sp>
          <p:nvSpPr>
            <p:cNvPr id="8" name="Oval 7"/>
            <p:cNvSpPr/>
            <p:nvPr/>
          </p:nvSpPr>
          <p:spPr bwMode="auto">
            <a:xfrm>
              <a:off x="2211181" y="1874910"/>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745"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9" name="Picture 6" descr="C:\temp\WinAzure_rgb_Wht_S.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371" t="15460" r="80628" b="15496"/>
            <a:stretch/>
          </p:blipFill>
          <p:spPr bwMode="auto">
            <a:xfrm>
              <a:off x="2404459" y="1943117"/>
              <a:ext cx="210181" cy="2174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520482" y="2147586"/>
              <a:ext cx="242063" cy="242063"/>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a:grpSpLocks noChangeAspect="1"/>
            </p:cNvGrpSpPr>
            <p:nvPr/>
          </p:nvGrpSpPr>
          <p:grpSpPr bwMode="auto">
            <a:xfrm>
              <a:off x="2314492" y="2130536"/>
              <a:ext cx="197134" cy="235237"/>
              <a:chOff x="3485" y="1766"/>
              <a:chExt cx="745" cy="889"/>
            </a:xfrm>
          </p:grpSpPr>
          <p:sp>
            <p:nvSpPr>
              <p:cNvPr id="12" name="Freeform 11"/>
              <p:cNvSpPr>
                <a:spLocks/>
              </p:cNvSpPr>
              <p:nvPr/>
            </p:nvSpPr>
            <p:spPr bwMode="auto">
              <a:xfrm>
                <a:off x="3485" y="2008"/>
                <a:ext cx="745" cy="647"/>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marL="0" marR="0" lvl="0" indent="0" defTabSz="896350" eaLnBrk="1" fontAlgn="auto" latinLnBrk="0" hangingPunct="1">
                  <a:lnSpc>
                    <a:spcPct val="100000"/>
                  </a:lnSpc>
                  <a:spcBef>
                    <a:spcPts val="0"/>
                  </a:spcBef>
                  <a:spcAft>
                    <a:spcPts val="0"/>
                  </a:spcAft>
                  <a:buClrTx/>
                  <a:buSzTx/>
                  <a:buFontTx/>
                  <a:buNone/>
                  <a:tabLst/>
                  <a:defRPr/>
                </a:pPr>
                <a:endParaRPr kumimoji="0" lang="en-US" sz="1961" b="0" i="0" u="none" strike="noStrike" kern="0" cap="none" spc="0" normalizeH="0" baseline="0" noProof="0">
                  <a:ln>
                    <a:noFill/>
                  </a:ln>
                  <a:solidFill>
                    <a:srgbClr val="000000"/>
                  </a:solidFill>
                  <a:effectLst/>
                  <a:uLnTx/>
                  <a:uFillTx/>
                </a:endParaRPr>
              </a:p>
            </p:txBody>
          </p:sp>
          <p:sp>
            <p:nvSpPr>
              <p:cNvPr id="13" name="Freeform 12"/>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marL="0" marR="0" lvl="0" indent="0" defTabSz="896350" eaLnBrk="1" fontAlgn="auto" latinLnBrk="0" hangingPunct="1">
                  <a:lnSpc>
                    <a:spcPct val="100000"/>
                  </a:lnSpc>
                  <a:spcBef>
                    <a:spcPts val="0"/>
                  </a:spcBef>
                  <a:spcAft>
                    <a:spcPts val="0"/>
                  </a:spcAft>
                  <a:buClrTx/>
                  <a:buSzTx/>
                  <a:buFontTx/>
                  <a:buNone/>
                  <a:tabLst/>
                  <a:defRPr/>
                </a:pPr>
                <a:endParaRPr kumimoji="0" lang="en-US" sz="1961" b="0" i="0" u="none" strike="noStrike" kern="0" cap="none" spc="0" normalizeH="0" baseline="0" noProof="0">
                  <a:ln>
                    <a:noFill/>
                  </a:ln>
                  <a:solidFill>
                    <a:srgbClr val="000000"/>
                  </a:solidFill>
                  <a:effectLst/>
                  <a:uLnTx/>
                  <a:uFillTx/>
                </a:endParaRPr>
              </a:p>
            </p:txBody>
          </p:sp>
        </p:grpSp>
      </p:grpSp>
      <p:grpSp>
        <p:nvGrpSpPr>
          <p:cNvPr id="14" name="Group 13"/>
          <p:cNvGrpSpPr/>
          <p:nvPr/>
        </p:nvGrpSpPr>
        <p:grpSpPr>
          <a:xfrm>
            <a:off x="6661253" y="3116111"/>
            <a:ext cx="888525" cy="850502"/>
            <a:chOff x="2199148" y="3390553"/>
            <a:chExt cx="609600" cy="594360"/>
          </a:xfrm>
        </p:grpSpPr>
        <p:sp>
          <p:nvSpPr>
            <p:cNvPr id="15" name="Oval 14"/>
            <p:cNvSpPr/>
            <p:nvPr/>
          </p:nvSpPr>
          <p:spPr bwMode="auto">
            <a:xfrm>
              <a:off x="2199148" y="339055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745"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6" name="Freeform 110"/>
            <p:cNvSpPr>
              <a:spLocks noEditPoints="1"/>
            </p:cNvSpPr>
            <p:nvPr/>
          </p:nvSpPr>
          <p:spPr bwMode="black">
            <a:xfrm>
              <a:off x="2413059" y="3555351"/>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961" b="0" i="0" u="none" strike="noStrike" kern="0" cap="none" spc="0" normalizeH="0" baseline="0" noProof="0">
                <a:ln>
                  <a:noFill/>
                </a:ln>
                <a:solidFill>
                  <a:srgbClr val="FFFFFF"/>
                </a:solidFill>
                <a:effectLst/>
                <a:uLnTx/>
                <a:uFillTx/>
              </a:endParaRPr>
            </a:p>
          </p:txBody>
        </p:sp>
      </p:grpSp>
      <p:grpSp>
        <p:nvGrpSpPr>
          <p:cNvPr id="17" name="Group 16"/>
          <p:cNvGrpSpPr/>
          <p:nvPr/>
        </p:nvGrpSpPr>
        <p:grpSpPr>
          <a:xfrm>
            <a:off x="922385" y="4468375"/>
            <a:ext cx="888525" cy="850502"/>
            <a:chOff x="2203935" y="5009693"/>
            <a:chExt cx="609600" cy="594360"/>
          </a:xfrm>
        </p:grpSpPr>
        <p:sp>
          <p:nvSpPr>
            <p:cNvPr id="18" name="Oval 17"/>
            <p:cNvSpPr/>
            <p:nvPr/>
          </p:nvSpPr>
          <p:spPr bwMode="auto">
            <a:xfrm>
              <a:off x="2203935" y="500969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745"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9" name="Rectangle 18"/>
            <p:cNvSpPr/>
            <p:nvPr/>
          </p:nvSpPr>
          <p:spPr>
            <a:xfrm>
              <a:off x="2256866" y="5140354"/>
              <a:ext cx="500486" cy="31628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353" b="0" i="0" u="none" strike="noStrike" kern="0" cap="none" spc="0" normalizeH="0" baseline="0" noProof="0" dirty="0">
                  <a:ln>
                    <a:noFill/>
                  </a:ln>
                  <a:solidFill>
                    <a:srgbClr val="FFFFFF"/>
                  </a:solidFill>
                  <a:effectLst/>
                  <a:uLnTx/>
                  <a:uFillTx/>
                </a:rPr>
                <a:t>OSS</a:t>
              </a:r>
            </a:p>
          </p:txBody>
        </p:sp>
      </p:grpSp>
      <p:sp>
        <p:nvSpPr>
          <p:cNvPr id="20" name="Rectangle 19"/>
          <p:cNvSpPr/>
          <p:nvPr/>
        </p:nvSpPr>
        <p:spPr>
          <a:xfrm>
            <a:off x="1843059" y="3140158"/>
            <a:ext cx="4314561" cy="93535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745" b="0" i="0" u="none" strike="noStrike" kern="0" cap="none" spc="0" normalizeH="0" baseline="0" noProof="0" dirty="0">
                <a:ln>
                  <a:noFill/>
                </a:ln>
                <a:solidFill>
                  <a:srgbClr val="FFFFFF"/>
                </a:solidFill>
                <a:effectLst/>
                <a:uLnTx/>
                <a:uFillTx/>
              </a:rPr>
              <a:t>Seamless transition </a:t>
            </a:r>
            <a:br>
              <a:rPr kumimoji="0" lang="en-US" sz="2745" b="0" i="0" u="none" strike="noStrike" kern="0" cap="none" spc="0" normalizeH="0" baseline="0" noProof="0" dirty="0">
                <a:ln>
                  <a:noFill/>
                </a:ln>
                <a:solidFill>
                  <a:srgbClr val="FFFFFF"/>
                </a:solidFill>
                <a:effectLst/>
                <a:uLnTx/>
                <a:uFillTx/>
              </a:rPr>
            </a:br>
            <a:r>
              <a:rPr kumimoji="0" lang="en-US" sz="2745" b="0" i="0" u="none" strike="noStrike" kern="0" cap="none" spc="0" normalizeH="0" baseline="0" noProof="0" dirty="0">
                <a:ln>
                  <a:noFill/>
                </a:ln>
                <a:solidFill>
                  <a:srgbClr val="FFFFFF"/>
                </a:solidFill>
                <a:effectLst/>
                <a:uLnTx/>
                <a:uFillTx/>
              </a:rPr>
              <a:t>from on-premises to cloud</a:t>
            </a:r>
          </a:p>
        </p:txBody>
      </p:sp>
      <p:sp>
        <p:nvSpPr>
          <p:cNvPr id="21" name="Freeform 13"/>
          <p:cNvSpPr>
            <a:spLocks noChangeAspect="1" noEditPoints="1"/>
          </p:cNvSpPr>
          <p:nvPr/>
        </p:nvSpPr>
        <p:spPr bwMode="auto">
          <a:xfrm>
            <a:off x="918844" y="3123852"/>
            <a:ext cx="899086" cy="902399"/>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961" b="0" i="0" u="none" strike="noStrike" kern="0" cap="none" spc="0" normalizeH="0" baseline="0" noProof="0">
              <a:ln>
                <a:noFill/>
              </a:ln>
              <a:solidFill>
                <a:srgbClr val="FFFFFF"/>
              </a:solidFill>
              <a:effectLst/>
              <a:uLnTx/>
              <a:uFillTx/>
            </a:endParaRPr>
          </a:p>
        </p:txBody>
      </p:sp>
      <p:sp>
        <p:nvSpPr>
          <p:cNvPr id="22" name="Rectangle 21"/>
          <p:cNvSpPr/>
          <p:nvPr/>
        </p:nvSpPr>
        <p:spPr>
          <a:xfrm>
            <a:off x="7601846" y="2088685"/>
            <a:ext cx="4184441" cy="51293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745" b="0" i="0" u="none" strike="noStrike" kern="0" cap="none" spc="0" normalizeH="0" baseline="0" noProof="0" dirty="0">
                <a:ln>
                  <a:noFill/>
                </a:ln>
                <a:solidFill>
                  <a:srgbClr val="FFFFFF"/>
                </a:solidFill>
                <a:effectLst/>
                <a:uLnTx/>
                <a:uFillTx/>
              </a:rPr>
              <a:t>Faster Development Cycle</a:t>
            </a:r>
          </a:p>
        </p:txBody>
      </p:sp>
      <p:sp>
        <p:nvSpPr>
          <p:cNvPr id="23" name="Rectangle 22"/>
          <p:cNvSpPr/>
          <p:nvPr/>
        </p:nvSpPr>
        <p:spPr>
          <a:xfrm>
            <a:off x="1860178" y="2076072"/>
            <a:ext cx="2583721" cy="51293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745" b="0" i="0" u="none" strike="noStrike" kern="0" cap="none" spc="0" normalizeH="0" baseline="0" noProof="0" dirty="0">
                <a:ln>
                  <a:noFill/>
                </a:ln>
                <a:solidFill>
                  <a:srgbClr val="FFFFFF"/>
                </a:solidFill>
                <a:effectLst/>
                <a:uLnTx/>
                <a:uFillTx/>
              </a:rPr>
              <a:t>Totally Modular</a:t>
            </a:r>
          </a:p>
        </p:txBody>
      </p:sp>
      <p:grpSp>
        <p:nvGrpSpPr>
          <p:cNvPr id="24" name="Group 23"/>
          <p:cNvGrpSpPr/>
          <p:nvPr/>
        </p:nvGrpSpPr>
        <p:grpSpPr>
          <a:xfrm>
            <a:off x="6662375" y="1910474"/>
            <a:ext cx="870836" cy="833569"/>
            <a:chOff x="1785636" y="1768035"/>
            <a:chExt cx="609600" cy="594360"/>
          </a:xfrm>
        </p:grpSpPr>
        <p:sp>
          <p:nvSpPr>
            <p:cNvPr id="25" name="Oval 24"/>
            <p:cNvSpPr/>
            <p:nvPr/>
          </p:nvSpPr>
          <p:spPr bwMode="auto">
            <a:xfrm>
              <a:off x="1785636" y="1768035"/>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745"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6" name="Freeform 58"/>
            <p:cNvSpPr>
              <a:spLocks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0687" tIns="40344" rIns="80687" bIns="40344"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ndParaRPr>
            </a:p>
          </p:txBody>
        </p:sp>
      </p:grpSp>
      <p:grpSp>
        <p:nvGrpSpPr>
          <p:cNvPr id="27" name="Group 26"/>
          <p:cNvGrpSpPr/>
          <p:nvPr/>
        </p:nvGrpSpPr>
        <p:grpSpPr>
          <a:xfrm>
            <a:off x="932763" y="1923185"/>
            <a:ext cx="870836" cy="833569"/>
            <a:chOff x="1795746" y="3978504"/>
            <a:chExt cx="609600" cy="594360"/>
          </a:xfrm>
        </p:grpSpPr>
        <p:sp>
          <p:nvSpPr>
            <p:cNvPr id="28" name="Oval 27"/>
            <p:cNvSpPr/>
            <p:nvPr/>
          </p:nvSpPr>
          <p:spPr bwMode="auto">
            <a:xfrm>
              <a:off x="1795746" y="3978504"/>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745"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9" name="Freeform 8"/>
            <p:cNvSpPr>
              <a:spLocks noEditPoints="1"/>
            </p:cNvSpPr>
            <p:nvPr/>
          </p:nvSpPr>
          <p:spPr bwMode="black">
            <a:xfrm>
              <a:off x="1894192" y="4082378"/>
              <a:ext cx="414835" cy="38661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0687" tIns="40344" rIns="80687" bIns="40344"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ndParaRPr>
            </a:p>
          </p:txBody>
        </p:sp>
      </p:grpSp>
      <p:sp>
        <p:nvSpPr>
          <p:cNvPr id="30" name="Freeform 5"/>
          <p:cNvSpPr>
            <a:spLocks noEditPoints="1"/>
          </p:cNvSpPr>
          <p:nvPr/>
        </p:nvSpPr>
        <p:spPr bwMode="auto">
          <a:xfrm>
            <a:off x="4690253" y="5204127"/>
            <a:ext cx="861571" cy="820858"/>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5" h="1611">
                <a:moveTo>
                  <a:pt x="808" y="1611"/>
                </a:moveTo>
                <a:cubicBezTo>
                  <a:pt x="1247" y="1611"/>
                  <a:pt x="1605" y="1252"/>
                  <a:pt x="1605" y="798"/>
                </a:cubicBezTo>
                <a:cubicBezTo>
                  <a:pt x="1605" y="354"/>
                  <a:pt x="1247" y="0"/>
                  <a:pt x="808" y="0"/>
                </a:cubicBezTo>
                <a:cubicBezTo>
                  <a:pt x="354" y="0"/>
                  <a:pt x="0" y="354"/>
                  <a:pt x="0" y="798"/>
                </a:cubicBezTo>
                <a:cubicBezTo>
                  <a:pt x="0" y="1252"/>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ndParaRPr>
          </a:p>
        </p:txBody>
      </p:sp>
      <p:sp>
        <p:nvSpPr>
          <p:cNvPr id="31" name="Freeform 35"/>
          <p:cNvSpPr>
            <a:spLocks/>
          </p:cNvSpPr>
          <p:nvPr/>
        </p:nvSpPr>
        <p:spPr bwMode="black">
          <a:xfrm>
            <a:off x="4843041" y="5336555"/>
            <a:ext cx="547994" cy="503177"/>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FFFFFF"/>
          </a:solidFill>
          <a:ln>
            <a:noFill/>
          </a:ln>
        </p:spPr>
        <p:txBody>
          <a:bodyPr vert="horz" wrap="square" lIns="80687" tIns="40344" rIns="80687" bIns="40344"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a:ln>
                <a:noFill/>
              </a:ln>
              <a:solidFill>
                <a:srgbClr val="FFFFFF"/>
              </a:solidFill>
              <a:effectLst/>
              <a:uLnTx/>
              <a:uFillTx/>
            </a:endParaRPr>
          </a:p>
        </p:txBody>
      </p:sp>
      <p:sp>
        <p:nvSpPr>
          <p:cNvPr id="32" name="Rectangle 31"/>
          <p:cNvSpPr/>
          <p:nvPr/>
        </p:nvSpPr>
        <p:spPr>
          <a:xfrm>
            <a:off x="5651861" y="5238157"/>
            <a:ext cx="1133233" cy="75431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313" b="0" i="0" u="none" strike="noStrike" kern="0" cap="none" spc="0" normalizeH="0" baseline="0" noProof="0" dirty="0">
                <a:ln>
                  <a:noFill/>
                </a:ln>
                <a:solidFill>
                  <a:srgbClr val="FFFFFF"/>
                </a:solidFill>
                <a:effectLst/>
                <a:uLnTx/>
                <a:uFillTx/>
              </a:rPr>
              <a:t>Fast</a:t>
            </a:r>
          </a:p>
        </p:txBody>
      </p:sp>
    </p:spTree>
    <p:extLst>
      <p:ext uri="{BB962C8B-B14F-4D97-AF65-F5344CB8AC3E}">
        <p14:creationId xmlns:p14="http://schemas.microsoft.com/office/powerpoint/2010/main" val="378741403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70983" y="639849"/>
            <a:ext cx="11080750" cy="900112"/>
          </a:xfrm>
        </p:spPr>
        <p:txBody>
          <a:bodyPr/>
          <a:lstStyle/>
          <a:p>
            <a:r>
              <a:rPr lang="en-US" dirty="0">
                <a:solidFill>
                  <a:srgbClr val="E7F2FC"/>
                </a:solidFill>
              </a:rPr>
              <a:t>ASP.NET 2015 in a Nutshell</a:t>
            </a:r>
          </a:p>
        </p:txBody>
      </p:sp>
      <p:sp>
        <p:nvSpPr>
          <p:cNvPr id="4" name="Rectangle 3"/>
          <p:cNvSpPr/>
          <p:nvPr/>
        </p:nvSpPr>
        <p:spPr bwMode="auto">
          <a:xfrm>
            <a:off x="6381297" y="4422560"/>
            <a:ext cx="4521548" cy="1835491"/>
          </a:xfrm>
          <a:prstGeom prst="rect">
            <a:avLst/>
          </a:prstGeom>
          <a:solidFill>
            <a:srgbClr val="3C454F"/>
          </a:solidFill>
          <a:ln w="25400" cap="flat" cmpd="sng" algn="ctr">
            <a:noFill/>
            <a:prstDash val="solid"/>
            <a:headEnd type="none" w="med" len="med"/>
            <a:tailEnd type="none" w="med" len="med"/>
          </a:ln>
          <a:effectLst/>
        </p:spPr>
        <p:txBody>
          <a:bodyPr vert="horz" wrap="square" lIns="716836" tIns="268814" rIns="87839" bIns="87843" numCol="1" rtlCol="0" anchor="t" anchorCtr="0" compatLnSpc="1">
            <a:prstTxWarp prst="textNoShape">
              <a:avLst/>
            </a:prstTxWarp>
          </a:bodyPr>
          <a:lstStyle/>
          <a:p>
            <a:pPr marL="0" marR="0" lvl="0" indent="0" defTabSz="895688" eaLnBrk="1" fontAlgn="auto" latinLnBrk="0" hangingPunct="1">
              <a:lnSpc>
                <a:spcPct val="100000"/>
              </a:lnSpc>
              <a:spcBef>
                <a:spcPts val="0"/>
              </a:spcBef>
              <a:spcAft>
                <a:spcPts val="0"/>
              </a:spcAft>
              <a:buClrTx/>
              <a:buSzTx/>
              <a:buFontTx/>
              <a:buNone/>
              <a:tabLst/>
              <a:defRPr/>
            </a:pPr>
            <a:endParaRPr kumimoji="0" lang="en-US" sz="2745"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ndParaRPr>
          </a:p>
        </p:txBody>
      </p:sp>
      <p:sp>
        <p:nvSpPr>
          <p:cNvPr id="5" name="Rectangle 4"/>
          <p:cNvSpPr/>
          <p:nvPr/>
        </p:nvSpPr>
        <p:spPr bwMode="auto">
          <a:xfrm>
            <a:off x="1190986" y="3894584"/>
            <a:ext cx="5136271" cy="2363466"/>
          </a:xfrm>
          <a:prstGeom prst="rect">
            <a:avLst/>
          </a:prstGeom>
          <a:solidFill>
            <a:srgbClr val="3C454F"/>
          </a:solidFill>
          <a:ln w="25400" cap="flat" cmpd="sng" algn="ctr">
            <a:noFill/>
            <a:prstDash val="solid"/>
            <a:headEnd type="none" w="med" len="med"/>
            <a:tailEnd type="none" w="med" len="med"/>
          </a:ln>
          <a:effectLst/>
        </p:spPr>
        <p:txBody>
          <a:bodyPr vert="horz" wrap="square" lIns="716836" tIns="268814" rIns="87839" bIns="87843" numCol="1" rtlCol="0" anchor="t" anchorCtr="0" compatLnSpc="1">
            <a:prstTxWarp prst="textNoShape">
              <a:avLst/>
            </a:prstTxWarp>
          </a:bodyPr>
          <a:lstStyle/>
          <a:p>
            <a:pPr marL="0" marR="0" lvl="0" indent="0" defTabSz="895688" eaLnBrk="1" fontAlgn="auto" latinLnBrk="0" hangingPunct="1">
              <a:lnSpc>
                <a:spcPct val="100000"/>
              </a:lnSpc>
              <a:spcBef>
                <a:spcPts val="0"/>
              </a:spcBef>
              <a:spcAft>
                <a:spcPts val="0"/>
              </a:spcAft>
              <a:buClrTx/>
              <a:buSzTx/>
              <a:buFontTx/>
              <a:buNone/>
              <a:tabLst/>
              <a:defRPr/>
            </a:pPr>
            <a:r>
              <a:rPr kumimoji="0" lang="en-US" sz="2745"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rPr>
              <a:t>  </a:t>
            </a:r>
          </a:p>
        </p:txBody>
      </p:sp>
      <p:sp>
        <p:nvSpPr>
          <p:cNvPr id="6" name="TextBox 5"/>
          <p:cNvSpPr txBox="1"/>
          <p:nvPr/>
        </p:nvSpPr>
        <p:spPr>
          <a:xfrm>
            <a:off x="1255430" y="4414249"/>
            <a:ext cx="5071825" cy="521284"/>
          </a:xfrm>
          <a:prstGeom prst="rect">
            <a:avLst/>
          </a:prstGeom>
          <a:solidFill>
            <a:srgbClr val="3C454F"/>
          </a:solidFill>
        </p:spPr>
        <p:txBody>
          <a:bodyPr wrap="square" rtlCol="0">
            <a:spAutoFit/>
          </a:bodyPr>
          <a:lstStyle/>
          <a:p>
            <a:pPr marL="0" marR="0" lvl="0" indent="0" algn="ctr" defTabSz="895984" eaLnBrk="1" fontAlgn="auto" latinLnBrk="0" hangingPunct="1">
              <a:lnSpc>
                <a:spcPct val="100000"/>
              </a:lnSpc>
              <a:spcBef>
                <a:spcPts val="0"/>
              </a:spcBef>
              <a:spcAft>
                <a:spcPts val="0"/>
              </a:spcAft>
              <a:buClrTx/>
              <a:buSzTx/>
              <a:buFontTx/>
              <a:buNone/>
              <a:tabLst/>
              <a:defRPr/>
            </a:pPr>
            <a:r>
              <a:rPr kumimoji="0" lang="en-US" sz="2745" b="1"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.NET Framework 4.6 </a:t>
            </a:r>
          </a:p>
        </p:txBody>
      </p:sp>
      <p:sp>
        <p:nvSpPr>
          <p:cNvPr id="7" name="TextBox 6"/>
          <p:cNvSpPr txBox="1"/>
          <p:nvPr/>
        </p:nvSpPr>
        <p:spPr>
          <a:xfrm>
            <a:off x="6463056" y="4425695"/>
            <a:ext cx="4337531" cy="521284"/>
          </a:xfrm>
          <a:prstGeom prst="rect">
            <a:avLst/>
          </a:prstGeom>
          <a:solidFill>
            <a:srgbClr val="3C454F"/>
          </a:solidFill>
        </p:spPr>
        <p:txBody>
          <a:bodyPr wrap="square" rtlCol="0">
            <a:spAutoFit/>
          </a:bodyPr>
          <a:lstStyle/>
          <a:p>
            <a:pPr marL="0" marR="0" lvl="0" indent="0" algn="ctr" defTabSz="895984" eaLnBrk="1" fontAlgn="auto" latinLnBrk="0" hangingPunct="1">
              <a:lnSpc>
                <a:spcPct val="100000"/>
              </a:lnSpc>
              <a:spcBef>
                <a:spcPts val="0"/>
              </a:spcBef>
              <a:spcAft>
                <a:spcPts val="0"/>
              </a:spcAft>
              <a:buClrTx/>
              <a:buSzTx/>
              <a:buFontTx/>
              <a:buNone/>
              <a:tabLst/>
              <a:defRPr/>
            </a:pPr>
            <a:r>
              <a:rPr kumimoji="0" lang="en-US" sz="2745" b="1" i="0" u="none" strike="noStrike" kern="0" cap="none" spc="0" normalizeH="0" baseline="0" noProof="0">
                <a:ln>
                  <a:noFill/>
                </a:ln>
                <a:solidFill>
                  <a:srgbClr val="FFFFFF"/>
                </a:solidFill>
                <a:effectLst/>
                <a:uLnTx/>
                <a:uFillTx/>
                <a:latin typeface="Segoe UI Semibold" panose="020B0702040204020203" pitchFamily="34" charset="0"/>
                <a:cs typeface="Segoe UI Semibold" panose="020B0702040204020203" pitchFamily="34" charset="0"/>
              </a:rPr>
              <a:t>.NET Core 1.0 </a:t>
            </a:r>
            <a:endParaRPr kumimoji="0" lang="en-US" sz="2745" b="1"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endParaRPr>
          </a:p>
        </p:txBody>
      </p:sp>
      <p:pic>
        <p:nvPicPr>
          <p:cNvPr id="8" name="Picture 7"/>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9587049" y="5566084"/>
            <a:ext cx="374645" cy="441086"/>
          </a:xfrm>
          <a:prstGeom prst="rect">
            <a:avLst/>
          </a:prstGeom>
          <a:solidFill>
            <a:srgbClr val="3C454F"/>
          </a:solidFill>
        </p:spPr>
      </p:pic>
      <p:pic>
        <p:nvPicPr>
          <p:cNvPr id="9"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475009" y="5562564"/>
            <a:ext cx="500128" cy="491001"/>
          </a:xfrm>
          <a:prstGeom prst="rect">
            <a:avLst/>
          </a:prstGeom>
          <a:solidFill>
            <a:srgbClr val="3C454F"/>
          </a:solidFill>
          <a:extLst/>
        </p:spPr>
      </p:pic>
      <p:pic>
        <p:nvPicPr>
          <p:cNvPr id="10"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7160498" y="5523210"/>
            <a:ext cx="535310" cy="543665"/>
          </a:xfrm>
          <a:prstGeom prst="rect">
            <a:avLst/>
          </a:prstGeom>
          <a:solidFill>
            <a:srgbClr val="3C454F"/>
          </a:solidFill>
          <a:extLst/>
        </p:spPr>
      </p:pic>
      <p:pic>
        <p:nvPicPr>
          <p:cNvPr id="11"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3705204" y="5523210"/>
            <a:ext cx="535310" cy="543665"/>
          </a:xfrm>
          <a:prstGeom prst="rect">
            <a:avLst/>
          </a:prstGeom>
          <a:solidFill>
            <a:srgbClr val="3C454F"/>
          </a:solidFill>
          <a:extLst/>
        </p:spPr>
      </p:pic>
      <p:sp>
        <p:nvSpPr>
          <p:cNvPr id="12" name="Rectangle 11"/>
          <p:cNvSpPr/>
          <p:nvPr/>
        </p:nvSpPr>
        <p:spPr>
          <a:xfrm>
            <a:off x="1571156" y="4912445"/>
            <a:ext cx="4722906" cy="572947"/>
          </a:xfrm>
          <a:prstGeom prst="rect">
            <a:avLst/>
          </a:prstGeom>
          <a:solidFill>
            <a:srgbClr val="3C454F"/>
          </a:solidFill>
        </p:spPr>
        <p:txBody>
          <a:bodyPr wrap="square">
            <a:spAutoFit/>
          </a:bodyPr>
          <a:lstStyle/>
          <a:p>
            <a:pPr marL="0" marR="0" lvl="0" indent="0" algn="ctr" defTabSz="895735" eaLnBrk="1" fontAlgn="auto" latinLnBrk="0" hangingPunct="1">
              <a:lnSpc>
                <a:spcPct val="100000"/>
              </a:lnSpc>
              <a:spcBef>
                <a:spcPts val="0"/>
              </a:spcBef>
              <a:spcAft>
                <a:spcPts val="0"/>
              </a:spcAft>
              <a:buClrTx/>
              <a:buSzTx/>
              <a:buFontTx/>
              <a:buNone/>
              <a:tabLst/>
              <a:defRPr/>
            </a:pPr>
            <a:r>
              <a:rPr kumimoji="0" lang="en-US" sz="1536" b="0" i="1" u="none" strike="noStrike" kern="0" cap="none" spc="0" normalizeH="0" baseline="0" noProof="0" dirty="0">
                <a:ln>
                  <a:noFill/>
                </a:ln>
                <a:solidFill>
                  <a:srgbClr val="FFFFFF"/>
                </a:solidFill>
                <a:effectLst/>
                <a:uLnTx/>
                <a:uFillTx/>
              </a:rPr>
              <a:t>Full .NET Framework for any scenario and </a:t>
            </a:r>
          </a:p>
          <a:p>
            <a:pPr marL="0" marR="0" lvl="0" indent="0" algn="ctr" defTabSz="895735" eaLnBrk="1" fontAlgn="auto" latinLnBrk="0" hangingPunct="1">
              <a:lnSpc>
                <a:spcPct val="100000"/>
              </a:lnSpc>
              <a:spcBef>
                <a:spcPts val="0"/>
              </a:spcBef>
              <a:spcAft>
                <a:spcPts val="0"/>
              </a:spcAft>
              <a:buClrTx/>
              <a:buSzTx/>
              <a:buFontTx/>
              <a:buNone/>
              <a:tabLst/>
              <a:defRPr/>
            </a:pPr>
            <a:r>
              <a:rPr kumimoji="0" lang="en-US" sz="1536" b="0" i="1" u="none" strike="noStrike" kern="0" cap="none" spc="0" normalizeH="0" baseline="0" noProof="0" dirty="0">
                <a:ln>
                  <a:noFill/>
                </a:ln>
                <a:solidFill>
                  <a:srgbClr val="FFFFFF"/>
                </a:solidFill>
                <a:effectLst/>
                <a:uLnTx/>
                <a:uFillTx/>
              </a:rPr>
              <a:t>library support on Windows</a:t>
            </a:r>
          </a:p>
        </p:txBody>
      </p:sp>
      <p:sp>
        <p:nvSpPr>
          <p:cNvPr id="13" name="Rectangle 12"/>
          <p:cNvSpPr/>
          <p:nvPr/>
        </p:nvSpPr>
        <p:spPr>
          <a:xfrm>
            <a:off x="6541798" y="4862239"/>
            <a:ext cx="4192053" cy="572947"/>
          </a:xfrm>
          <a:prstGeom prst="rect">
            <a:avLst/>
          </a:prstGeom>
          <a:solidFill>
            <a:srgbClr val="3C454F"/>
          </a:solidFill>
        </p:spPr>
        <p:txBody>
          <a:bodyPr wrap="square">
            <a:spAutoFit/>
          </a:bodyPr>
          <a:lstStyle/>
          <a:p>
            <a:pPr marL="0" marR="0" lvl="0" indent="0" algn="ctr" defTabSz="895735" eaLnBrk="1" fontAlgn="auto" latinLnBrk="0" hangingPunct="1">
              <a:lnSpc>
                <a:spcPct val="100000"/>
              </a:lnSpc>
              <a:spcBef>
                <a:spcPts val="0"/>
              </a:spcBef>
              <a:spcAft>
                <a:spcPts val="0"/>
              </a:spcAft>
              <a:buClrTx/>
              <a:buSzTx/>
              <a:buFontTx/>
              <a:buNone/>
              <a:tabLst/>
              <a:defRPr/>
            </a:pPr>
            <a:r>
              <a:rPr kumimoji="0" lang="en-US" sz="1536" b="0" i="1" u="none" strike="noStrike" kern="0" cap="none" spc="0" normalizeH="0" baseline="0" noProof="0" dirty="0">
                <a:ln>
                  <a:noFill/>
                </a:ln>
                <a:solidFill>
                  <a:srgbClr val="FFFFFF"/>
                </a:solidFill>
                <a:effectLst/>
                <a:uLnTx/>
                <a:uFillTx/>
              </a:rPr>
              <a:t>Modular libraries &amp; runtime optimized for server and cloud workloads</a:t>
            </a:r>
          </a:p>
        </p:txBody>
      </p:sp>
      <p:sp>
        <p:nvSpPr>
          <p:cNvPr id="14" name="Rectangle 13"/>
          <p:cNvSpPr/>
          <p:nvPr/>
        </p:nvSpPr>
        <p:spPr bwMode="auto">
          <a:xfrm>
            <a:off x="1190986" y="3344725"/>
            <a:ext cx="3888755" cy="504671"/>
          </a:xfrm>
          <a:prstGeom prst="rect">
            <a:avLst/>
          </a:prstGeom>
          <a:solidFill>
            <a:srgbClr val="652F8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r>
              <a:rPr kumimoji="0" lang="en-US" sz="1922"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ASP.NET 4.6 / </a:t>
            </a:r>
            <a:r>
              <a:rPr kumimoji="0" lang="en-US" sz="1922"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rPr>
              <a:t>System.Web</a:t>
            </a:r>
            <a:endParaRPr kumimoji="0" lang="en-US" sz="1922"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5" name="Rectangle 14"/>
          <p:cNvSpPr/>
          <p:nvPr/>
        </p:nvSpPr>
        <p:spPr bwMode="auto">
          <a:xfrm>
            <a:off x="2609593" y="2532462"/>
            <a:ext cx="1095612" cy="7479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r>
              <a:rPr kumimoji="0" lang="en-US" sz="1922"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MVC 5.x</a:t>
            </a:r>
          </a:p>
        </p:txBody>
      </p:sp>
      <p:sp>
        <p:nvSpPr>
          <p:cNvPr id="16" name="Rectangle 15"/>
          <p:cNvSpPr/>
          <p:nvPr/>
        </p:nvSpPr>
        <p:spPr bwMode="auto">
          <a:xfrm>
            <a:off x="5149463" y="2522792"/>
            <a:ext cx="5753381" cy="75766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r>
              <a:rPr kumimoji="0" lang="en-US" sz="1922"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ASP.NET Core 1.0 app features:</a:t>
            </a:r>
          </a:p>
          <a:p>
            <a:pPr marL="0" marR="0" lvl="0" indent="0" algn="ctr" defTabSz="895923" eaLnBrk="1" fontAlgn="base" latinLnBrk="0" hangingPunct="1">
              <a:lnSpc>
                <a:spcPct val="90000"/>
              </a:lnSpc>
              <a:spcBef>
                <a:spcPct val="0"/>
              </a:spcBef>
              <a:spcAft>
                <a:spcPct val="0"/>
              </a:spcAft>
              <a:buClrTx/>
              <a:buSzTx/>
              <a:buFontTx/>
              <a:buNone/>
              <a:tabLst/>
              <a:defRPr/>
            </a:pPr>
            <a:r>
              <a:rPr kumimoji="0" lang="en-US" sz="1922"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MVC, API, etc.</a:t>
            </a:r>
          </a:p>
        </p:txBody>
      </p:sp>
      <p:sp>
        <p:nvSpPr>
          <p:cNvPr id="17" name="Rectangle 16"/>
          <p:cNvSpPr/>
          <p:nvPr/>
        </p:nvSpPr>
        <p:spPr bwMode="auto">
          <a:xfrm>
            <a:off x="6381294" y="3894584"/>
            <a:ext cx="2276325" cy="484663"/>
          </a:xfrm>
          <a:prstGeom prst="rect">
            <a:avLst/>
          </a:prstGeom>
          <a:solidFill>
            <a:srgbClr val="3C454F"/>
          </a:solidFill>
          <a:ln w="25400" cap="flat" cmpd="sng" algn="ctr">
            <a:noFill/>
            <a:prstDash val="solid"/>
            <a:headEnd type="none" w="med" len="med"/>
            <a:tailEnd type="none" w="med" len="med"/>
          </a:ln>
          <a:effectLst/>
        </p:spPr>
        <p:txBody>
          <a:bodyPr vert="horz" wrap="square" lIns="716734" tIns="43892" rIns="87780" bIns="70223" numCol="1" rtlCol="0" anchor="t" anchorCtr="0" compatLnSpc="1">
            <a:prstTxWarp prst="textNoShape">
              <a:avLst/>
            </a:prstTxWarp>
          </a:bodyPr>
          <a:lstStyle/>
          <a:p>
            <a:pPr marL="0" marR="0" lvl="0" indent="0" defTabSz="895515" eaLnBrk="1" fontAlgn="auto" latinLnBrk="0" hangingPunct="1">
              <a:lnSpc>
                <a:spcPct val="100000"/>
              </a:lnSpc>
              <a:spcBef>
                <a:spcPts val="0"/>
              </a:spcBef>
              <a:spcAft>
                <a:spcPts val="0"/>
              </a:spcAft>
              <a:buClrTx/>
              <a:buSzTx/>
              <a:buFontTx/>
              <a:buNone/>
              <a:tabLst/>
              <a:defRPr/>
            </a:pPr>
            <a:r>
              <a:rPr kumimoji="0" lang="en-US" sz="1922" b="0" i="0" u="none" strike="noStrike" kern="0" cap="none" spc="0" normalizeH="0" baseline="0" noProof="0" dirty="0">
                <a:ln>
                  <a:noFill/>
                </a:ln>
                <a:gradFill>
                  <a:gsLst>
                    <a:gs pos="14679">
                      <a:srgbClr val="FFFFFF"/>
                    </a:gs>
                    <a:gs pos="38000">
                      <a:srgbClr val="FFFFFF"/>
                    </a:gs>
                  </a:gsLst>
                  <a:lin ang="5400000" scaled="1"/>
                </a:gradFill>
                <a:effectLst/>
                <a:uLnTx/>
                <a:uFillTx/>
              </a:rPr>
              <a:t>Core CLR</a:t>
            </a:r>
          </a:p>
        </p:txBody>
      </p:sp>
      <p:sp>
        <p:nvSpPr>
          <p:cNvPr id="18" name="Rectangle 17"/>
          <p:cNvSpPr/>
          <p:nvPr/>
        </p:nvSpPr>
        <p:spPr bwMode="auto">
          <a:xfrm>
            <a:off x="8707027" y="3904007"/>
            <a:ext cx="2195817" cy="475239"/>
          </a:xfrm>
          <a:prstGeom prst="rect">
            <a:avLst/>
          </a:prstGeom>
          <a:solidFill>
            <a:srgbClr val="3C454F"/>
          </a:solidFill>
          <a:ln w="25400" cap="flat" cmpd="sng" algn="ctr">
            <a:noFill/>
            <a:prstDash val="solid"/>
            <a:headEnd type="none" w="med" len="med"/>
            <a:tailEnd type="none" w="med" len="med"/>
          </a:ln>
          <a:effectLst/>
        </p:spPr>
        <p:txBody>
          <a:bodyPr vert="horz" wrap="square" lIns="716734" tIns="43892" rIns="87780" bIns="70223" numCol="1" rtlCol="0" anchor="t" anchorCtr="0" compatLnSpc="1">
            <a:prstTxWarp prst="textNoShape">
              <a:avLst/>
            </a:prstTxWarp>
          </a:bodyPr>
          <a:lstStyle/>
          <a:p>
            <a:pPr marL="0" marR="0" lvl="0" indent="0" defTabSz="895515" eaLnBrk="1" fontAlgn="auto" latinLnBrk="0" hangingPunct="1">
              <a:lnSpc>
                <a:spcPct val="100000"/>
              </a:lnSpc>
              <a:spcBef>
                <a:spcPts val="0"/>
              </a:spcBef>
              <a:spcAft>
                <a:spcPts val="0"/>
              </a:spcAft>
              <a:buClrTx/>
              <a:buSzTx/>
              <a:buFontTx/>
              <a:buNone/>
              <a:tabLst/>
              <a:defRPr/>
            </a:pPr>
            <a:r>
              <a:rPr kumimoji="0" lang="en-US" sz="1922" b="0" i="0" u="none" strike="noStrike" kern="0" cap="none" spc="0" normalizeH="0" baseline="0" noProof="0" dirty="0">
                <a:ln>
                  <a:noFill/>
                </a:ln>
                <a:gradFill>
                  <a:gsLst>
                    <a:gs pos="14679">
                      <a:srgbClr val="FFFFFF"/>
                    </a:gs>
                    <a:gs pos="38000">
                      <a:srgbClr val="FFFFFF"/>
                    </a:gs>
                  </a:gsLst>
                  <a:lin ang="5400000" scaled="1"/>
                </a:gradFill>
                <a:effectLst/>
                <a:uLnTx/>
                <a:uFillTx/>
              </a:rPr>
              <a:t>.Net Native</a:t>
            </a:r>
          </a:p>
        </p:txBody>
      </p:sp>
      <p:pic>
        <p:nvPicPr>
          <p:cNvPr id="19"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8975138" y="3964942"/>
            <a:ext cx="338662" cy="343948"/>
          </a:xfrm>
          <a:prstGeom prst="rect">
            <a:avLst/>
          </a:prstGeom>
          <a:solidFill>
            <a:srgbClr val="3C454F"/>
          </a:solidFill>
          <a:extLst/>
        </p:spPr>
      </p:pic>
      <p:sp>
        <p:nvSpPr>
          <p:cNvPr id="20" name="Rectangle 19"/>
          <p:cNvSpPr/>
          <p:nvPr/>
        </p:nvSpPr>
        <p:spPr bwMode="auto">
          <a:xfrm>
            <a:off x="5149463" y="3344725"/>
            <a:ext cx="5753381" cy="495012"/>
          </a:xfrm>
          <a:prstGeom prst="rect">
            <a:avLst/>
          </a:prstGeom>
          <a:solidFill>
            <a:srgbClr val="652F8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r>
              <a:rPr kumimoji="0" lang="en-US" sz="1922"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ASP.NET Core 1.0</a:t>
            </a:r>
          </a:p>
        </p:txBody>
      </p:sp>
      <p:sp>
        <p:nvSpPr>
          <p:cNvPr id="21" name="Rectangle 20"/>
          <p:cNvSpPr/>
          <p:nvPr/>
        </p:nvSpPr>
        <p:spPr bwMode="auto">
          <a:xfrm>
            <a:off x="3824746" y="2523496"/>
            <a:ext cx="1254995" cy="7479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r>
              <a:rPr kumimoji="0" lang="en-US" sz="1922"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Web API 2.2</a:t>
            </a:r>
          </a:p>
        </p:txBody>
      </p:sp>
      <p:sp>
        <p:nvSpPr>
          <p:cNvPr id="22" name="Rectangle 21"/>
          <p:cNvSpPr/>
          <p:nvPr/>
        </p:nvSpPr>
        <p:spPr bwMode="auto">
          <a:xfrm>
            <a:off x="1210907" y="2532462"/>
            <a:ext cx="1279144" cy="7479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r>
              <a:rPr kumimoji="0" lang="en-US" sz="1922"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Web</a:t>
            </a:r>
          </a:p>
          <a:p>
            <a:pPr marL="0" marR="0" lvl="0" indent="0" algn="ctr" defTabSz="895923" eaLnBrk="1" fontAlgn="base" latinLnBrk="0" hangingPunct="1">
              <a:lnSpc>
                <a:spcPct val="90000"/>
              </a:lnSpc>
              <a:spcBef>
                <a:spcPct val="0"/>
              </a:spcBef>
              <a:spcAft>
                <a:spcPct val="0"/>
              </a:spcAft>
              <a:buClrTx/>
              <a:buSzTx/>
              <a:buFontTx/>
              <a:buNone/>
              <a:tabLst/>
              <a:defRPr/>
            </a:pPr>
            <a:r>
              <a:rPr kumimoji="0" lang="en-US" sz="1922"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Forms</a:t>
            </a:r>
          </a:p>
        </p:txBody>
      </p:sp>
      <p:sp>
        <p:nvSpPr>
          <p:cNvPr id="23" name="Rectangle 22"/>
          <p:cNvSpPr/>
          <p:nvPr/>
        </p:nvSpPr>
        <p:spPr bwMode="auto">
          <a:xfrm>
            <a:off x="1222981" y="1536780"/>
            <a:ext cx="3868835" cy="4439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r>
              <a:rPr kumimoji="0" lang="en-US" sz="1922"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Visual Basic</a:t>
            </a:r>
          </a:p>
        </p:txBody>
      </p:sp>
      <p:sp>
        <p:nvSpPr>
          <p:cNvPr id="24" name="Rectangle 23"/>
          <p:cNvSpPr/>
          <p:nvPr/>
        </p:nvSpPr>
        <p:spPr bwMode="auto">
          <a:xfrm>
            <a:off x="1222980" y="2033653"/>
            <a:ext cx="9686574" cy="4325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r>
              <a:rPr kumimoji="0" lang="en-US" sz="1922"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C#</a:t>
            </a:r>
          </a:p>
        </p:txBody>
      </p:sp>
      <p:sp>
        <p:nvSpPr>
          <p:cNvPr id="25" name="Rectangle 24"/>
          <p:cNvSpPr/>
          <p:nvPr/>
        </p:nvSpPr>
        <p:spPr bwMode="auto">
          <a:xfrm>
            <a:off x="5149463" y="1536780"/>
            <a:ext cx="5753381" cy="443971"/>
          </a:xfrm>
          <a:prstGeom prst="rect">
            <a:avLst/>
          </a:prstGeom>
          <a:solidFill>
            <a:schemeClr val="accent2">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23" eaLnBrk="1" fontAlgn="base" latinLnBrk="0" hangingPunct="1">
              <a:lnSpc>
                <a:spcPct val="90000"/>
              </a:lnSpc>
              <a:spcBef>
                <a:spcPct val="0"/>
              </a:spcBef>
              <a:spcAft>
                <a:spcPct val="0"/>
              </a:spcAft>
              <a:buClrTx/>
              <a:buSzTx/>
              <a:buFontTx/>
              <a:buNone/>
              <a:tabLst/>
              <a:defRPr/>
            </a:pPr>
            <a:r>
              <a:rPr kumimoji="0" lang="en-US" sz="1922"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Visual Basic (coming soon)</a:t>
            </a:r>
          </a:p>
        </p:txBody>
      </p:sp>
    </p:spTree>
    <p:extLst>
      <p:ext uri="{BB962C8B-B14F-4D97-AF65-F5344CB8AC3E}">
        <p14:creationId xmlns:p14="http://schemas.microsoft.com/office/powerpoint/2010/main" val="245554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0332" y="1412044"/>
            <a:ext cx="11653523" cy="1267251"/>
          </a:xfrm>
        </p:spPr>
        <p:txBody>
          <a:bodyPr/>
          <a:lstStyle/>
          <a:p>
            <a:pPr marL="0" indent="0">
              <a:buNone/>
            </a:pPr>
            <a:r>
              <a:rPr lang="en-US" dirty="0"/>
              <a:t>A cross platform editor optimized for building and debugging modern web and cloud applications. </a:t>
            </a:r>
          </a:p>
        </p:txBody>
      </p:sp>
      <p:sp>
        <p:nvSpPr>
          <p:cNvPr id="2" name="Title 1"/>
          <p:cNvSpPr>
            <a:spLocks noGrp="1"/>
          </p:cNvSpPr>
          <p:nvPr>
            <p:ph type="title"/>
          </p:nvPr>
        </p:nvSpPr>
        <p:spPr/>
        <p:txBody>
          <a:bodyPr/>
          <a:lstStyle/>
          <a:p>
            <a:r>
              <a:rPr lang="en-US" dirty="0"/>
              <a:t>Visual Studio Code</a:t>
            </a:r>
          </a:p>
        </p:txBody>
      </p:sp>
      <p:pic>
        <p:nvPicPr>
          <p:cNvPr id="1026" name="Picture 2" descr="Visual Studio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35" y="3204894"/>
            <a:ext cx="11952331" cy="3268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841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Demo</a:t>
            </a:r>
          </a:p>
        </p:txBody>
      </p:sp>
      <p:sp>
        <p:nvSpPr>
          <p:cNvPr id="3" name="Subtitle 2"/>
          <p:cNvSpPr>
            <a:spLocks noGrp="1"/>
          </p:cNvSpPr>
          <p:nvPr>
            <p:ph type="subTitle" idx="1"/>
          </p:nvPr>
        </p:nvSpPr>
        <p:spPr/>
        <p:txBody>
          <a:bodyPr/>
          <a:lstStyle/>
          <a:p>
            <a:r>
              <a:rPr lang="en-US" dirty="0"/>
              <a:t>Getting started with ASP.NET Core 1.0</a:t>
            </a:r>
          </a:p>
        </p:txBody>
      </p:sp>
    </p:spTree>
    <p:extLst>
      <p:ext uri="{BB962C8B-B14F-4D97-AF65-F5344CB8AC3E}">
        <p14:creationId xmlns:p14="http://schemas.microsoft.com/office/powerpoint/2010/main" val="255469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ASP.NET Core &amp; Visual Studio Code</a:t>
            </a:r>
          </a:p>
        </p:txBody>
      </p:sp>
      <p:sp>
        <p:nvSpPr>
          <p:cNvPr id="3" name="Subtitle 2"/>
          <p:cNvSpPr>
            <a:spLocks noGrp="1"/>
          </p:cNvSpPr>
          <p:nvPr>
            <p:ph type="subTitle" idx="1"/>
          </p:nvPr>
        </p:nvSpPr>
        <p:spPr/>
        <p:txBody>
          <a:bodyPr/>
          <a:lstStyle/>
          <a:p>
            <a:r>
              <a:rPr lang="en-US" dirty="0"/>
              <a:t>Clemens Schotte</a:t>
            </a:r>
          </a:p>
          <a:p>
            <a:r>
              <a:rPr lang="en-US" dirty="0"/>
              <a:t>Technical Evangelist</a:t>
            </a:r>
          </a:p>
        </p:txBody>
      </p:sp>
    </p:spTree>
    <p:extLst>
      <p:ext uri="{BB962C8B-B14F-4D97-AF65-F5344CB8AC3E}">
        <p14:creationId xmlns:p14="http://schemas.microsoft.com/office/powerpoint/2010/main" val="2065036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6420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02108660"/>
              </p:ext>
            </p:extLst>
          </p:nvPr>
        </p:nvGraphicFramePr>
        <p:xfrm>
          <a:off x="899410" y="719666"/>
          <a:ext cx="10298243" cy="5191760"/>
        </p:xfrm>
        <a:graphic>
          <a:graphicData uri="http://schemas.openxmlformats.org/drawingml/2006/table">
            <a:tbl>
              <a:tblPr firstRow="1" bandRow="1">
                <a:tableStyleId>{5C22544A-7EE6-4342-B048-85BDC9FD1C3A}</a:tableStyleId>
              </a:tblPr>
              <a:tblGrid>
                <a:gridCol w="1936197">
                  <a:extLst>
                    <a:ext uri="{9D8B030D-6E8A-4147-A177-3AD203B41FA5}">
                      <a16:colId xmlns:a16="http://schemas.microsoft.com/office/drawing/2014/main" val="3309407275"/>
                    </a:ext>
                  </a:extLst>
                </a:gridCol>
                <a:gridCol w="930641">
                  <a:extLst>
                    <a:ext uri="{9D8B030D-6E8A-4147-A177-3AD203B41FA5}">
                      <a16:colId xmlns:a16="http://schemas.microsoft.com/office/drawing/2014/main" val="3662083519"/>
                    </a:ext>
                  </a:extLst>
                </a:gridCol>
                <a:gridCol w="7431405">
                  <a:extLst>
                    <a:ext uri="{9D8B030D-6E8A-4147-A177-3AD203B41FA5}">
                      <a16:colId xmlns:a16="http://schemas.microsoft.com/office/drawing/2014/main" val="485203963"/>
                    </a:ext>
                  </a:extLst>
                </a:gridCol>
              </a:tblGrid>
              <a:tr h="370840">
                <a:tc>
                  <a:txBody>
                    <a:bodyPr/>
                    <a:lstStyle/>
                    <a:p>
                      <a:r>
                        <a:rPr lang="en-US" dirty="0">
                          <a:solidFill>
                            <a:srgbClr val="0070C0"/>
                          </a:solidFill>
                        </a:rPr>
                        <a:t>Time</a:t>
                      </a:r>
                    </a:p>
                  </a:txBody>
                  <a:tcPr/>
                </a:tc>
                <a:tc>
                  <a:txBody>
                    <a:bodyPr/>
                    <a:lstStyle/>
                    <a:p>
                      <a:r>
                        <a:rPr lang="en-US" dirty="0">
                          <a:solidFill>
                            <a:srgbClr val="0070C0"/>
                          </a:solidFill>
                        </a:rPr>
                        <a:t>Min.</a:t>
                      </a:r>
                    </a:p>
                  </a:txBody>
                  <a:tcPr/>
                </a:tc>
                <a:tc>
                  <a:txBody>
                    <a:bodyPr/>
                    <a:lstStyle/>
                    <a:p>
                      <a:r>
                        <a:rPr lang="en-US" dirty="0">
                          <a:solidFill>
                            <a:srgbClr val="0070C0"/>
                          </a:solidFill>
                        </a:rPr>
                        <a:t>Session</a:t>
                      </a:r>
                    </a:p>
                  </a:txBody>
                  <a:tcPr/>
                </a:tc>
                <a:extLst>
                  <a:ext uri="{0D108BD9-81ED-4DB2-BD59-A6C34878D82A}">
                    <a16:rowId xmlns:a16="http://schemas.microsoft.com/office/drawing/2014/main" val="1205484172"/>
                  </a:ext>
                </a:extLst>
              </a:tr>
              <a:tr h="370840">
                <a:tc>
                  <a:txBody>
                    <a:bodyPr/>
                    <a:lstStyle/>
                    <a:p>
                      <a:r>
                        <a:rPr lang="en-US" dirty="0">
                          <a:solidFill>
                            <a:srgbClr val="0070C0"/>
                          </a:solidFill>
                        </a:rPr>
                        <a:t>10:00 – 10:05</a:t>
                      </a:r>
                    </a:p>
                  </a:txBody>
                  <a:tcPr/>
                </a:tc>
                <a:tc>
                  <a:txBody>
                    <a:bodyPr/>
                    <a:lstStyle/>
                    <a:p>
                      <a:r>
                        <a:rPr lang="en-US" dirty="0">
                          <a:solidFill>
                            <a:srgbClr val="0070C0"/>
                          </a:solidFill>
                        </a:rPr>
                        <a:t>5</a:t>
                      </a:r>
                    </a:p>
                  </a:txBody>
                  <a:tcPr/>
                </a:tc>
                <a:tc>
                  <a:txBody>
                    <a:bodyPr/>
                    <a:lstStyle/>
                    <a:p>
                      <a:r>
                        <a:rPr lang="en-US" dirty="0">
                          <a:solidFill>
                            <a:srgbClr val="0070C0"/>
                          </a:solidFill>
                        </a:rPr>
                        <a:t>Welcome</a:t>
                      </a:r>
                    </a:p>
                  </a:txBody>
                  <a:tcPr/>
                </a:tc>
                <a:extLst>
                  <a:ext uri="{0D108BD9-81ED-4DB2-BD59-A6C34878D82A}">
                    <a16:rowId xmlns:a16="http://schemas.microsoft.com/office/drawing/2014/main" val="2173916189"/>
                  </a:ext>
                </a:extLst>
              </a:tr>
              <a:tr h="370840">
                <a:tc>
                  <a:txBody>
                    <a:bodyPr/>
                    <a:lstStyle/>
                    <a:p>
                      <a:r>
                        <a:rPr lang="en-US" dirty="0">
                          <a:solidFill>
                            <a:srgbClr val="0070C0"/>
                          </a:solidFill>
                        </a:rPr>
                        <a:t>10:05 – 10:30</a:t>
                      </a:r>
                    </a:p>
                  </a:txBody>
                  <a:tcPr/>
                </a:tc>
                <a:tc>
                  <a:txBody>
                    <a:bodyPr/>
                    <a:lstStyle/>
                    <a:p>
                      <a:r>
                        <a:rPr lang="en-US" dirty="0">
                          <a:solidFill>
                            <a:srgbClr val="0070C0"/>
                          </a:solidFill>
                        </a:rPr>
                        <a:t>25</a:t>
                      </a:r>
                    </a:p>
                  </a:txBody>
                  <a:tcPr/>
                </a:tc>
                <a:tc>
                  <a:txBody>
                    <a:bodyPr/>
                    <a:lstStyle/>
                    <a:p>
                      <a:r>
                        <a:rPr lang="en-US" dirty="0">
                          <a:solidFill>
                            <a:srgbClr val="0070C0"/>
                          </a:solidFill>
                        </a:rPr>
                        <a:t>Session 1 - Microsoft Edge, a break from the past</a:t>
                      </a:r>
                    </a:p>
                  </a:txBody>
                  <a:tcPr/>
                </a:tc>
                <a:extLst>
                  <a:ext uri="{0D108BD9-81ED-4DB2-BD59-A6C34878D82A}">
                    <a16:rowId xmlns:a16="http://schemas.microsoft.com/office/drawing/2014/main" val="2451267770"/>
                  </a:ext>
                </a:extLst>
              </a:tr>
              <a:tr h="370840">
                <a:tc>
                  <a:txBody>
                    <a:bodyPr/>
                    <a:lstStyle/>
                    <a:p>
                      <a:r>
                        <a:rPr lang="en-US" dirty="0">
                          <a:solidFill>
                            <a:srgbClr val="0070C0"/>
                          </a:solidFill>
                        </a:rPr>
                        <a:t>10:30 – 11:15</a:t>
                      </a:r>
                    </a:p>
                  </a:txBody>
                  <a:tcPr/>
                </a:tc>
                <a:tc>
                  <a:txBody>
                    <a:bodyPr/>
                    <a:lstStyle/>
                    <a:p>
                      <a:r>
                        <a:rPr lang="en-US" dirty="0">
                          <a:solidFill>
                            <a:srgbClr val="0070C0"/>
                          </a:solidFill>
                        </a:rPr>
                        <a:t>45</a:t>
                      </a:r>
                    </a:p>
                  </a:txBody>
                  <a:tcPr/>
                </a:tc>
                <a:tc>
                  <a:txBody>
                    <a:bodyPr/>
                    <a:lstStyle/>
                    <a:p>
                      <a:r>
                        <a:rPr lang="en-US" dirty="0">
                          <a:solidFill>
                            <a:srgbClr val="0070C0"/>
                          </a:solidFill>
                        </a:rPr>
                        <a:t>Session 2 - Innovations of the web</a:t>
                      </a:r>
                    </a:p>
                  </a:txBody>
                  <a:tcPr/>
                </a:tc>
                <a:extLst>
                  <a:ext uri="{0D108BD9-81ED-4DB2-BD59-A6C34878D82A}">
                    <a16:rowId xmlns:a16="http://schemas.microsoft.com/office/drawing/2014/main" val="3126021597"/>
                  </a:ext>
                </a:extLst>
              </a:tr>
              <a:tr h="370840">
                <a:tc>
                  <a:txBody>
                    <a:bodyPr/>
                    <a:lstStyle/>
                    <a:p>
                      <a:r>
                        <a:rPr lang="en-US" dirty="0">
                          <a:solidFill>
                            <a:srgbClr val="0070C0"/>
                          </a:solidFill>
                        </a:rPr>
                        <a:t>11:15 – 11:45</a:t>
                      </a:r>
                    </a:p>
                  </a:txBody>
                  <a:tcPr/>
                </a:tc>
                <a:tc>
                  <a:txBody>
                    <a:bodyPr/>
                    <a:lstStyle/>
                    <a:p>
                      <a:r>
                        <a:rPr lang="en-US" dirty="0">
                          <a:solidFill>
                            <a:srgbClr val="0070C0"/>
                          </a:solidFill>
                        </a:rPr>
                        <a:t>30</a:t>
                      </a:r>
                    </a:p>
                  </a:txBody>
                  <a:tcPr/>
                </a:tc>
                <a:tc>
                  <a:txBody>
                    <a:bodyPr/>
                    <a:lstStyle/>
                    <a:p>
                      <a:r>
                        <a:rPr lang="en-US" dirty="0">
                          <a:solidFill>
                            <a:srgbClr val="0070C0"/>
                          </a:solidFill>
                        </a:rPr>
                        <a:t>Session 3 - Modern front-end tooling in Visual Studio</a:t>
                      </a:r>
                    </a:p>
                  </a:txBody>
                  <a:tcPr/>
                </a:tc>
                <a:extLst>
                  <a:ext uri="{0D108BD9-81ED-4DB2-BD59-A6C34878D82A}">
                    <a16:rowId xmlns:a16="http://schemas.microsoft.com/office/drawing/2014/main" val="1024661405"/>
                  </a:ext>
                </a:extLst>
              </a:tr>
              <a:tr h="370840">
                <a:tc>
                  <a:txBody>
                    <a:bodyPr/>
                    <a:lstStyle/>
                    <a:p>
                      <a:r>
                        <a:rPr lang="en-US" dirty="0">
                          <a:solidFill>
                            <a:srgbClr val="0070C0"/>
                          </a:solidFill>
                        </a:rPr>
                        <a:t>11:45 – 12:30</a:t>
                      </a:r>
                    </a:p>
                  </a:txBody>
                  <a:tcPr/>
                </a:tc>
                <a:tc>
                  <a:txBody>
                    <a:bodyPr/>
                    <a:lstStyle/>
                    <a:p>
                      <a:r>
                        <a:rPr lang="en-US" dirty="0">
                          <a:solidFill>
                            <a:srgbClr val="0070C0"/>
                          </a:solidFill>
                        </a:rPr>
                        <a:t>45</a:t>
                      </a:r>
                    </a:p>
                  </a:txBody>
                  <a:tcPr/>
                </a:tc>
                <a:tc>
                  <a:txBody>
                    <a:bodyPr/>
                    <a:lstStyle/>
                    <a:p>
                      <a:r>
                        <a:rPr lang="en-US" dirty="0">
                          <a:solidFill>
                            <a:srgbClr val="0070C0"/>
                          </a:solidFill>
                        </a:rPr>
                        <a:t>HOL -  Modern front-end tooling in Visual Studio (part 1)</a:t>
                      </a:r>
                    </a:p>
                  </a:txBody>
                  <a:tcPr/>
                </a:tc>
                <a:extLst>
                  <a:ext uri="{0D108BD9-81ED-4DB2-BD59-A6C34878D82A}">
                    <a16:rowId xmlns:a16="http://schemas.microsoft.com/office/drawing/2014/main" val="4244512993"/>
                  </a:ext>
                </a:extLst>
              </a:tr>
              <a:tr h="370840">
                <a:tc>
                  <a:txBody>
                    <a:bodyPr/>
                    <a:lstStyle/>
                    <a:p>
                      <a:r>
                        <a:rPr lang="en-US" b="1" dirty="0">
                          <a:solidFill>
                            <a:srgbClr val="0070C0"/>
                          </a:solidFill>
                        </a:rPr>
                        <a:t>12:30 – 13:30</a:t>
                      </a:r>
                    </a:p>
                  </a:txBody>
                  <a:tcPr/>
                </a:tc>
                <a:tc>
                  <a:txBody>
                    <a:bodyPr/>
                    <a:lstStyle/>
                    <a:p>
                      <a:r>
                        <a:rPr lang="en-US" b="1" dirty="0">
                          <a:solidFill>
                            <a:srgbClr val="0070C0"/>
                          </a:solidFill>
                        </a:rPr>
                        <a:t>60</a:t>
                      </a:r>
                    </a:p>
                  </a:txBody>
                  <a:tcPr/>
                </a:tc>
                <a:tc>
                  <a:txBody>
                    <a:bodyPr/>
                    <a:lstStyle/>
                    <a:p>
                      <a:r>
                        <a:rPr lang="en-US" b="1" dirty="0">
                          <a:solidFill>
                            <a:srgbClr val="0070C0"/>
                          </a:solidFill>
                        </a:rPr>
                        <a:t>Lunch</a:t>
                      </a:r>
                    </a:p>
                  </a:txBody>
                  <a:tcPr/>
                </a:tc>
                <a:extLst>
                  <a:ext uri="{0D108BD9-81ED-4DB2-BD59-A6C34878D82A}">
                    <a16:rowId xmlns:a16="http://schemas.microsoft.com/office/drawing/2014/main" val="2737356650"/>
                  </a:ext>
                </a:extLst>
              </a:tr>
              <a:tr h="370840">
                <a:tc>
                  <a:txBody>
                    <a:bodyPr/>
                    <a:lstStyle/>
                    <a:p>
                      <a:r>
                        <a:rPr lang="en-US" dirty="0">
                          <a:solidFill>
                            <a:srgbClr val="0070C0"/>
                          </a:solidFill>
                        </a:rPr>
                        <a:t>13:30 – 14:00</a:t>
                      </a:r>
                    </a:p>
                  </a:txBody>
                  <a:tcPr/>
                </a:tc>
                <a:tc>
                  <a:txBody>
                    <a:bodyPr/>
                    <a:lstStyle/>
                    <a:p>
                      <a:r>
                        <a:rPr lang="en-US" dirty="0">
                          <a:solidFill>
                            <a:srgbClr val="0070C0"/>
                          </a:solidFill>
                        </a:rPr>
                        <a:t>30</a:t>
                      </a:r>
                    </a:p>
                  </a:txBody>
                  <a:tcPr/>
                </a:tc>
                <a:tc>
                  <a:txBody>
                    <a:bodyPr/>
                    <a:lstStyle/>
                    <a:p>
                      <a:r>
                        <a:rPr lang="en-US" dirty="0">
                          <a:solidFill>
                            <a:srgbClr val="0070C0"/>
                          </a:solidFill>
                        </a:rPr>
                        <a:t>HOL -  Modern front-end tooling in Visual Studio (part 2)</a:t>
                      </a:r>
                    </a:p>
                  </a:txBody>
                  <a:tcPr/>
                </a:tc>
                <a:extLst>
                  <a:ext uri="{0D108BD9-81ED-4DB2-BD59-A6C34878D82A}">
                    <a16:rowId xmlns:a16="http://schemas.microsoft.com/office/drawing/2014/main" val="624377465"/>
                  </a:ext>
                </a:extLst>
              </a:tr>
              <a:tr h="370840">
                <a:tc>
                  <a:txBody>
                    <a:bodyPr/>
                    <a:lstStyle/>
                    <a:p>
                      <a:r>
                        <a:rPr lang="en-US" dirty="0">
                          <a:solidFill>
                            <a:srgbClr val="0070C0"/>
                          </a:solidFill>
                        </a:rPr>
                        <a:t>14:00 – 14:30</a:t>
                      </a:r>
                    </a:p>
                  </a:txBody>
                  <a:tcPr>
                    <a:solidFill>
                      <a:srgbClr val="FFFF00"/>
                    </a:solidFill>
                  </a:tcPr>
                </a:tc>
                <a:tc>
                  <a:txBody>
                    <a:bodyPr/>
                    <a:lstStyle/>
                    <a:p>
                      <a:r>
                        <a:rPr lang="en-US" dirty="0">
                          <a:solidFill>
                            <a:srgbClr val="0070C0"/>
                          </a:solidFill>
                        </a:rPr>
                        <a:t>30</a:t>
                      </a:r>
                    </a:p>
                  </a:txBody>
                  <a:tcPr>
                    <a:solidFill>
                      <a:srgbClr val="FFFF00"/>
                    </a:solidFill>
                  </a:tcPr>
                </a:tc>
                <a:tc>
                  <a:txBody>
                    <a:bodyPr/>
                    <a:lstStyle/>
                    <a:p>
                      <a:r>
                        <a:rPr lang="en-US" dirty="0">
                          <a:solidFill>
                            <a:srgbClr val="0070C0"/>
                          </a:solidFill>
                        </a:rPr>
                        <a:t>Session 4 - Introduction to ASP.NET Core &amp; Visual Studio Code</a:t>
                      </a:r>
                    </a:p>
                  </a:txBody>
                  <a:tcPr>
                    <a:solidFill>
                      <a:srgbClr val="FFFF00"/>
                    </a:solidFill>
                  </a:tcPr>
                </a:tc>
                <a:extLst>
                  <a:ext uri="{0D108BD9-81ED-4DB2-BD59-A6C34878D82A}">
                    <a16:rowId xmlns:a16="http://schemas.microsoft.com/office/drawing/2014/main" val="304076149"/>
                  </a:ext>
                </a:extLst>
              </a:tr>
              <a:tr h="370840">
                <a:tc>
                  <a:txBody>
                    <a:bodyPr/>
                    <a:lstStyle/>
                    <a:p>
                      <a:r>
                        <a:rPr lang="en-US" dirty="0">
                          <a:solidFill>
                            <a:srgbClr val="0070C0"/>
                          </a:solidFill>
                        </a:rPr>
                        <a:t>14:30 – 15:00</a:t>
                      </a:r>
                    </a:p>
                  </a:txBody>
                  <a:tcPr/>
                </a:tc>
                <a:tc>
                  <a:txBody>
                    <a:bodyPr/>
                    <a:lstStyle/>
                    <a:p>
                      <a:r>
                        <a:rPr lang="en-US" dirty="0">
                          <a:solidFill>
                            <a:srgbClr val="0070C0"/>
                          </a:solidFill>
                        </a:rPr>
                        <a:t>30</a:t>
                      </a:r>
                    </a:p>
                  </a:txBody>
                  <a:tcPr/>
                </a:tc>
                <a:tc>
                  <a:txBody>
                    <a:bodyPr/>
                    <a:lstStyle/>
                    <a:p>
                      <a:r>
                        <a:rPr lang="en-US" dirty="0">
                          <a:solidFill>
                            <a:srgbClr val="0070C0"/>
                          </a:solidFill>
                        </a:rPr>
                        <a:t>HOL - Introduction to ASP.NET Core 1.0</a:t>
                      </a:r>
                    </a:p>
                  </a:txBody>
                  <a:tcPr/>
                </a:tc>
                <a:extLst>
                  <a:ext uri="{0D108BD9-81ED-4DB2-BD59-A6C34878D82A}">
                    <a16:rowId xmlns:a16="http://schemas.microsoft.com/office/drawing/2014/main" val="1431878753"/>
                  </a:ext>
                </a:extLst>
              </a:tr>
              <a:tr h="370840">
                <a:tc>
                  <a:txBody>
                    <a:bodyPr/>
                    <a:lstStyle/>
                    <a:p>
                      <a:r>
                        <a:rPr lang="en-US" b="1" dirty="0">
                          <a:solidFill>
                            <a:srgbClr val="0070C0"/>
                          </a:solidFill>
                        </a:rPr>
                        <a:t>15:00 – 15:15</a:t>
                      </a:r>
                    </a:p>
                  </a:txBody>
                  <a:tcPr/>
                </a:tc>
                <a:tc>
                  <a:txBody>
                    <a:bodyPr/>
                    <a:lstStyle/>
                    <a:p>
                      <a:r>
                        <a:rPr lang="en-US" b="1" dirty="0">
                          <a:solidFill>
                            <a:srgbClr val="0070C0"/>
                          </a:solidFill>
                        </a:rPr>
                        <a:t>15</a:t>
                      </a:r>
                    </a:p>
                  </a:txBody>
                  <a:tcPr/>
                </a:tc>
                <a:tc>
                  <a:txBody>
                    <a:bodyPr/>
                    <a:lstStyle/>
                    <a:p>
                      <a:r>
                        <a:rPr lang="en-US" b="1" dirty="0">
                          <a:solidFill>
                            <a:srgbClr val="0070C0"/>
                          </a:solidFill>
                        </a:rPr>
                        <a:t>Break</a:t>
                      </a:r>
                    </a:p>
                  </a:txBody>
                  <a:tcPr/>
                </a:tc>
                <a:extLst>
                  <a:ext uri="{0D108BD9-81ED-4DB2-BD59-A6C34878D82A}">
                    <a16:rowId xmlns:a16="http://schemas.microsoft.com/office/drawing/2014/main" val="4059543129"/>
                  </a:ext>
                </a:extLst>
              </a:tr>
              <a:tr h="370840">
                <a:tc>
                  <a:txBody>
                    <a:bodyPr/>
                    <a:lstStyle/>
                    <a:p>
                      <a:r>
                        <a:rPr lang="en-US" dirty="0">
                          <a:solidFill>
                            <a:srgbClr val="0070C0"/>
                          </a:solidFill>
                        </a:rPr>
                        <a:t>15:15 – 16:00</a:t>
                      </a:r>
                    </a:p>
                  </a:txBody>
                  <a:tcPr/>
                </a:tc>
                <a:tc>
                  <a:txBody>
                    <a:bodyPr/>
                    <a:lstStyle/>
                    <a:p>
                      <a:r>
                        <a:rPr lang="en-US" dirty="0">
                          <a:solidFill>
                            <a:srgbClr val="0070C0"/>
                          </a:solidFill>
                        </a:rPr>
                        <a:t>45</a:t>
                      </a:r>
                    </a:p>
                  </a:txBody>
                  <a:tcPr/>
                </a:tc>
                <a:tc>
                  <a:txBody>
                    <a:bodyPr/>
                    <a:lstStyle/>
                    <a:p>
                      <a:r>
                        <a:rPr lang="en-US" dirty="0">
                          <a:solidFill>
                            <a:srgbClr val="0070C0"/>
                          </a:solidFill>
                        </a:rPr>
                        <a:t>Session 5 - Introduction to Azure for web developers</a:t>
                      </a:r>
                    </a:p>
                  </a:txBody>
                  <a:tcPr/>
                </a:tc>
                <a:extLst>
                  <a:ext uri="{0D108BD9-81ED-4DB2-BD59-A6C34878D82A}">
                    <a16:rowId xmlns:a16="http://schemas.microsoft.com/office/drawing/2014/main" val="746219908"/>
                  </a:ext>
                </a:extLst>
              </a:tr>
              <a:tr h="370840">
                <a:tc>
                  <a:txBody>
                    <a:bodyPr/>
                    <a:lstStyle/>
                    <a:p>
                      <a:r>
                        <a:rPr lang="en-US" dirty="0">
                          <a:solidFill>
                            <a:srgbClr val="0070C0"/>
                          </a:solidFill>
                        </a:rPr>
                        <a:t>16:00 – 16:50</a:t>
                      </a:r>
                    </a:p>
                  </a:txBody>
                  <a:tcPr/>
                </a:tc>
                <a:tc>
                  <a:txBody>
                    <a:bodyPr/>
                    <a:lstStyle/>
                    <a:p>
                      <a:r>
                        <a:rPr lang="en-US" dirty="0">
                          <a:solidFill>
                            <a:srgbClr val="0070C0"/>
                          </a:solidFill>
                        </a:rPr>
                        <a:t>50</a:t>
                      </a:r>
                    </a:p>
                  </a:txBody>
                  <a:tcPr/>
                </a:tc>
                <a:tc>
                  <a:txBody>
                    <a:bodyPr/>
                    <a:lstStyle/>
                    <a:p>
                      <a:r>
                        <a:rPr lang="en-US" dirty="0">
                          <a:solidFill>
                            <a:srgbClr val="0070C0"/>
                          </a:solidFill>
                        </a:rPr>
                        <a:t>HOL - Getting started with Azure App Service Web Apps</a:t>
                      </a:r>
                    </a:p>
                  </a:txBody>
                  <a:tcPr/>
                </a:tc>
                <a:extLst>
                  <a:ext uri="{0D108BD9-81ED-4DB2-BD59-A6C34878D82A}">
                    <a16:rowId xmlns:a16="http://schemas.microsoft.com/office/drawing/2014/main" val="2437535365"/>
                  </a:ext>
                </a:extLst>
              </a:tr>
              <a:tr h="370840">
                <a:tc>
                  <a:txBody>
                    <a:bodyPr/>
                    <a:lstStyle/>
                    <a:p>
                      <a:r>
                        <a:rPr lang="en-US" dirty="0">
                          <a:solidFill>
                            <a:srgbClr val="0070C0"/>
                          </a:solidFill>
                        </a:rPr>
                        <a:t>16:50 – 17:00</a:t>
                      </a:r>
                    </a:p>
                  </a:txBody>
                  <a:tcPr/>
                </a:tc>
                <a:tc>
                  <a:txBody>
                    <a:bodyPr/>
                    <a:lstStyle/>
                    <a:p>
                      <a:r>
                        <a:rPr lang="en-US" dirty="0">
                          <a:solidFill>
                            <a:srgbClr val="0070C0"/>
                          </a:solidFill>
                        </a:rPr>
                        <a:t>10</a:t>
                      </a:r>
                    </a:p>
                  </a:txBody>
                  <a:tcPr/>
                </a:tc>
                <a:tc>
                  <a:txBody>
                    <a:bodyPr/>
                    <a:lstStyle/>
                    <a:p>
                      <a:r>
                        <a:rPr lang="en-US" dirty="0">
                          <a:solidFill>
                            <a:srgbClr val="0070C0"/>
                          </a:solidFill>
                        </a:rPr>
                        <a:t>Conclusion</a:t>
                      </a:r>
                    </a:p>
                  </a:txBody>
                  <a:tcPr/>
                </a:tc>
                <a:extLst>
                  <a:ext uri="{0D108BD9-81ED-4DB2-BD59-A6C34878D82A}">
                    <a16:rowId xmlns:a16="http://schemas.microsoft.com/office/drawing/2014/main" val="3627853582"/>
                  </a:ext>
                </a:extLst>
              </a:tr>
            </a:tbl>
          </a:graphicData>
        </a:graphic>
      </p:graphicFrame>
    </p:spTree>
    <p:extLst>
      <p:ext uri="{BB962C8B-B14F-4D97-AF65-F5344CB8AC3E}">
        <p14:creationId xmlns:p14="http://schemas.microsoft.com/office/powerpoint/2010/main" val="199570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 Framework</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8688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643911" y="440917"/>
            <a:ext cx="10906500" cy="6173079"/>
          </a:xfrm>
          <a:prstGeom prst="rect">
            <a:avLst/>
          </a:prstGeom>
        </p:spPr>
      </p:pic>
    </p:spTree>
    <p:extLst>
      <p:ext uri="{BB962C8B-B14F-4D97-AF65-F5344CB8AC3E}">
        <p14:creationId xmlns:p14="http://schemas.microsoft.com/office/powerpoint/2010/main" val="1160625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468953" y="948677"/>
            <a:ext cx="11254095" cy="4960648"/>
          </a:xfrm>
          <a:prstGeom prst="rect">
            <a:avLst/>
          </a:prstGeom>
        </p:spPr>
      </p:pic>
    </p:spTree>
    <p:extLst>
      <p:ext uri="{BB962C8B-B14F-4D97-AF65-F5344CB8AC3E}">
        <p14:creationId xmlns:p14="http://schemas.microsoft.com/office/powerpoint/2010/main" val="3129157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2" y="487"/>
            <a:ext cx="12244353" cy="6857027"/>
          </a:xfrm>
          <a:prstGeom prst="rect">
            <a:avLst/>
          </a:prstGeom>
          <a:solidFill>
            <a:srgbClr val="7A3491"/>
          </a:solidFill>
          <a:ln w="0">
            <a:solidFill>
              <a:srgbClr val="7A349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1004728" y="1911659"/>
            <a:ext cx="2803979" cy="2803979"/>
          </a:xfrm>
          <a:prstGeom prst="ellipse">
            <a:avLst/>
          </a:prstGeom>
          <a:solidFill>
            <a:srgbClr val="9847B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4761082" y="1937779"/>
            <a:ext cx="2803979" cy="2803979"/>
          </a:xfrm>
          <a:prstGeom prst="ellipse">
            <a:avLst/>
          </a:prstGeom>
          <a:solidFill>
            <a:srgbClr val="9847B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8342696" y="1991941"/>
            <a:ext cx="2803979" cy="2803979"/>
          </a:xfrm>
          <a:prstGeom prst="ellipse">
            <a:avLst/>
          </a:prstGeom>
          <a:solidFill>
            <a:srgbClr val="9847B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642750" y="4851862"/>
            <a:ext cx="11122827" cy="896060"/>
            <a:chOff x="655637" y="4590436"/>
            <a:chExt cx="11345863" cy="914028"/>
          </a:xfrm>
        </p:grpSpPr>
        <p:sp>
          <p:nvSpPr>
            <p:cNvPr id="14" name="Title 2"/>
            <p:cNvSpPr txBox="1">
              <a:spLocks/>
            </p:cNvSpPr>
            <p:nvPr/>
          </p:nvSpPr>
          <p:spPr>
            <a:xfrm>
              <a:off x="655637" y="4590436"/>
              <a:ext cx="3531231" cy="914028"/>
            </a:xfrm>
            <a:prstGeom prst="rect">
              <a:avLst/>
            </a:prstGeom>
            <a:noFill/>
          </p:spPr>
          <p:txBody>
            <a:bodyPr vert="horz" wrap="square" lIns="194986" tIns="121866" rIns="194986" bIns="121866" rtlCol="0" anchor="t" anchorCtr="0">
              <a:noAutofit/>
            </a:bodyPr>
            <a:lstStyle>
              <a:lvl1pPr algn="l" defTabSz="932468"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algn="ctr" defTabSz="1243082">
                <a:defRPr/>
              </a:pPr>
              <a:r>
                <a:rPr sz="3921" spc="-133" dirty="0">
                  <a:solidFill>
                    <a:srgbClr val="FFFFFF"/>
                  </a:solidFill>
                </a:rPr>
                <a:t>.NET Innovation</a:t>
              </a:r>
            </a:p>
          </p:txBody>
        </p:sp>
        <p:sp>
          <p:nvSpPr>
            <p:cNvPr id="15" name="Title 2"/>
            <p:cNvSpPr txBox="1">
              <a:spLocks/>
            </p:cNvSpPr>
            <p:nvPr/>
          </p:nvSpPr>
          <p:spPr>
            <a:xfrm>
              <a:off x="8256814" y="4590436"/>
              <a:ext cx="3744686" cy="914028"/>
            </a:xfrm>
            <a:prstGeom prst="rect">
              <a:avLst/>
            </a:prstGeom>
            <a:noFill/>
          </p:spPr>
          <p:txBody>
            <a:bodyPr vert="horz" wrap="square" lIns="194986" tIns="121866" rIns="194986" bIns="121866" rtlCol="0" anchor="t" anchorCtr="0">
              <a:noAutofit/>
            </a:bodyPr>
            <a:lstStyle>
              <a:lvl1pPr algn="l" defTabSz="932468"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algn="ctr" defTabSz="1243082">
                <a:defRPr/>
              </a:pPr>
              <a:r>
                <a:rPr sz="3921" spc="-133" dirty="0">
                  <a:solidFill>
                    <a:srgbClr val="FFFFFF"/>
                  </a:solidFill>
                </a:rPr>
                <a:t>Cross-Platform</a:t>
              </a:r>
            </a:p>
          </p:txBody>
        </p:sp>
        <p:sp>
          <p:nvSpPr>
            <p:cNvPr id="13" name="Title 2"/>
            <p:cNvSpPr txBox="1">
              <a:spLocks/>
            </p:cNvSpPr>
            <p:nvPr/>
          </p:nvSpPr>
          <p:spPr>
            <a:xfrm>
              <a:off x="4604359" y="4590437"/>
              <a:ext cx="3819525" cy="914027"/>
            </a:xfrm>
            <a:prstGeom prst="rect">
              <a:avLst/>
            </a:prstGeom>
            <a:noFill/>
          </p:spPr>
          <p:txBody>
            <a:bodyPr vert="horz" wrap="square" lIns="194986" tIns="121866" rIns="194986" bIns="121866" rtlCol="0" anchor="t" anchorCtr="0">
              <a:noAutofit/>
            </a:bodyPr>
            <a:lstStyle>
              <a:lvl1pPr algn="l" defTabSz="932468"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algn="ctr" defTabSz="1243082">
                <a:defRPr/>
              </a:pPr>
              <a:r>
                <a:rPr sz="3921" spc="-133" dirty="0">
                  <a:solidFill>
                    <a:srgbClr val="FFFFFF"/>
                  </a:solidFill>
                </a:rPr>
                <a:t>Open Source</a:t>
              </a:r>
            </a:p>
          </p:txBody>
        </p:sp>
      </p:grpSp>
      <p:pic>
        <p:nvPicPr>
          <p:cNvPr id="21" name="Picture 20"/>
          <p:cNvPicPr>
            <a:picLocks noChangeAspect="1"/>
          </p:cNvPicPr>
          <p:nvPr/>
        </p:nvPicPr>
        <p:blipFill>
          <a:blip r:embed="rId3"/>
          <a:stretch>
            <a:fillRect/>
          </a:stretch>
        </p:blipFill>
        <p:spPr>
          <a:xfrm>
            <a:off x="1020144" y="2486062"/>
            <a:ext cx="2788563" cy="1734117"/>
          </a:xfrm>
          <a:prstGeom prst="rect">
            <a:avLst/>
          </a:prstGeom>
        </p:spPr>
      </p:pic>
      <p:sp>
        <p:nvSpPr>
          <p:cNvPr id="19" name="Title 1"/>
          <p:cNvSpPr>
            <a:spLocks noGrp="1"/>
          </p:cNvSpPr>
          <p:nvPr>
            <p:ph type="title"/>
          </p:nvPr>
        </p:nvSpPr>
        <p:spPr>
          <a:xfrm>
            <a:off x="359020" y="289963"/>
            <a:ext cx="11467743" cy="899537"/>
          </a:xfrm>
        </p:spPr>
        <p:txBody>
          <a:bodyPr/>
          <a:lstStyle/>
          <a:p>
            <a:r>
              <a:rPr lang="en-US" dirty="0">
                <a:solidFill>
                  <a:schemeClr val="tx1"/>
                </a:solidFill>
              </a:rPr>
              <a:t>The road ahead for .NET</a:t>
            </a:r>
            <a:endParaRPr lang="en-US" sz="4313" dirty="0">
              <a:solidFill>
                <a:schemeClr val="tx1"/>
              </a:solidFill>
            </a:endParaRPr>
          </a:p>
        </p:txBody>
      </p:sp>
      <p:grpSp>
        <p:nvGrpSpPr>
          <p:cNvPr id="5" name="Group 4"/>
          <p:cNvGrpSpPr/>
          <p:nvPr/>
        </p:nvGrpSpPr>
        <p:grpSpPr>
          <a:xfrm>
            <a:off x="8258289" y="1205848"/>
            <a:ext cx="3475361" cy="3573051"/>
            <a:chOff x="8508241" y="572556"/>
            <a:chExt cx="3545049" cy="3644698"/>
          </a:xfrm>
        </p:grpSpPr>
        <p:pic>
          <p:nvPicPr>
            <p:cNvPr id="2" name="Picture 1"/>
            <p:cNvPicPr>
              <a:picLocks noChangeAspect="1"/>
            </p:cNvPicPr>
            <p:nvPr/>
          </p:nvPicPr>
          <p:blipFill>
            <a:blip r:embed="rId4"/>
            <a:stretch>
              <a:fillRect/>
            </a:stretch>
          </p:blipFill>
          <p:spPr>
            <a:xfrm>
              <a:off x="9152158" y="572556"/>
              <a:ext cx="2901132" cy="1660264"/>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8241" y="1665576"/>
              <a:ext cx="2747961" cy="2551678"/>
            </a:xfrm>
            <a:prstGeom prst="rect">
              <a:avLst/>
            </a:prstGeom>
          </p:spPr>
        </p:pic>
      </p:grpSp>
      <p:pic>
        <p:nvPicPr>
          <p:cNvPr id="18" name="Picture 17"/>
          <p:cNvPicPr>
            <a:picLocks noChangeAspect="1"/>
          </p:cNvPicPr>
          <p:nvPr/>
        </p:nvPicPr>
        <p:blipFill>
          <a:blip r:embed="rId6"/>
          <a:stretch>
            <a:fillRect/>
          </a:stretch>
        </p:blipFill>
        <p:spPr>
          <a:xfrm>
            <a:off x="10489181" y="2609408"/>
            <a:ext cx="1072370" cy="130524"/>
          </a:xfrm>
          <a:prstGeom prst="rect">
            <a:avLst/>
          </a:prstGeom>
        </p:spPr>
      </p:pic>
      <p:pic>
        <p:nvPicPr>
          <p:cNvPr id="22" name="Picture 21"/>
          <p:cNvPicPr>
            <a:picLocks noChangeAspect="1"/>
          </p:cNvPicPr>
          <p:nvPr/>
        </p:nvPicPr>
        <p:blipFill>
          <a:blip r:embed="rId7">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0601078" y="2066464"/>
            <a:ext cx="257341" cy="302979"/>
          </a:xfrm>
          <a:prstGeom prst="rect">
            <a:avLst/>
          </a:prstGeom>
        </p:spPr>
      </p:pic>
      <p:pic>
        <p:nvPicPr>
          <p:cNvPr id="23" name="Picture 2" descr="http://files.softicons.com/download/system-icons/windows-8-metro-icons-by-dakirby309/png/512x512/Folders%20&amp;%20OS/Linux.png"/>
          <p:cNvPicPr>
            <a:picLocks noChangeAspect="1" noChangeArrowheads="1"/>
          </p:cNvPicPr>
          <p:nvPr/>
        </p:nvPicPr>
        <p:blipFill>
          <a:blip r:embed="rId8" cstate="print">
            <a:duotone>
              <a:prstClr val="black"/>
              <a:schemeClr val="accent4">
                <a:tint val="45000"/>
                <a:satMod val="400000"/>
              </a:schemeClr>
            </a:duotone>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231138" y="2070809"/>
            <a:ext cx="369821" cy="36307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temp\WinAzure_rgb_Wht_S.png"/>
          <p:cNvPicPr>
            <a:picLocks noChangeAspect="1" noChangeArrowheads="1"/>
          </p:cNvPicPr>
          <p:nvPr/>
        </p:nvPicPr>
        <p:blipFill rotWithShape="1">
          <a:blip r:embed="rId10" cstate="print">
            <a:duotone>
              <a:prstClr val="black"/>
              <a:schemeClr val="accent4">
                <a:tint val="45000"/>
                <a:satMod val="400000"/>
              </a:schemeClr>
            </a:duotone>
            <a:extLst>
              <a:ext uri="{28A0092B-C50C-407E-A947-70E740481C1C}">
                <a14:useLocalDpi xmlns:a14="http://schemas.microsoft.com/office/drawing/2010/main" val="0"/>
              </a:ext>
            </a:extLst>
          </a:blip>
          <a:srcRect l="3371" t="15460" r="80628" b="15496"/>
          <a:stretch/>
        </p:blipFill>
        <p:spPr bwMode="auto">
          <a:xfrm>
            <a:off x="9933157" y="2095393"/>
            <a:ext cx="309558" cy="31438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719163" y="1761719"/>
            <a:ext cx="1346705" cy="392245"/>
          </a:xfrm>
          <a:prstGeom prst="rect">
            <a:avLst/>
          </a:prstGeom>
        </p:spPr>
        <p:txBody>
          <a:bodyPr wrap="none">
            <a:spAutoFit/>
          </a:bodyPr>
          <a:lstStyle/>
          <a:p>
            <a:pPr defTabSz="913911"/>
            <a:r>
              <a:rPr lang="en-US" sz="1961" b="1" dirty="0">
                <a:solidFill>
                  <a:srgbClr val="20359D"/>
                </a:solidFill>
                <a:cs typeface="Segoe UI" panose="020B0502040204020203" pitchFamily="34" charset="0"/>
              </a:rPr>
              <a:t>.NET Core</a:t>
            </a:r>
          </a:p>
        </p:txBody>
      </p:sp>
      <p:pic>
        <p:nvPicPr>
          <p:cNvPr id="7" name="Picture 6"/>
          <p:cNvPicPr>
            <a:picLocks noChangeAspect="1"/>
          </p:cNvPicPr>
          <p:nvPr/>
        </p:nvPicPr>
        <p:blipFill>
          <a:blip r:embed="rId11"/>
          <a:stretch>
            <a:fillRect/>
          </a:stretch>
        </p:blipFill>
        <p:spPr>
          <a:xfrm>
            <a:off x="1340619" y="2609054"/>
            <a:ext cx="2110333" cy="1279273"/>
          </a:xfrm>
          <a:prstGeom prst="rect">
            <a:avLst/>
          </a:prstGeom>
        </p:spPr>
      </p:pic>
      <p:pic>
        <p:nvPicPr>
          <p:cNvPr id="29" name="Picture 28"/>
          <p:cNvPicPr>
            <a:picLocks noChangeAspect="1"/>
          </p:cNvPicPr>
          <p:nvPr/>
        </p:nvPicPr>
        <p:blipFill>
          <a:blip r:embed="rId12"/>
          <a:stretch>
            <a:fillRect/>
          </a:stretch>
        </p:blipFill>
        <p:spPr>
          <a:xfrm>
            <a:off x="5361286" y="2161163"/>
            <a:ext cx="1497319" cy="554423"/>
          </a:xfrm>
          <a:prstGeom prst="rect">
            <a:avLst/>
          </a:prstGeom>
        </p:spPr>
      </p:pic>
      <p:sp>
        <p:nvSpPr>
          <p:cNvPr id="9" name="Curved Left Arrow 8"/>
          <p:cNvSpPr/>
          <p:nvPr/>
        </p:nvSpPr>
        <p:spPr bwMode="auto">
          <a:xfrm>
            <a:off x="7082844" y="2831995"/>
            <a:ext cx="382928" cy="1124238"/>
          </a:xfrm>
          <a:prstGeom prst="curvedLef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Curved Left Arrow 29"/>
          <p:cNvSpPr/>
          <p:nvPr/>
        </p:nvSpPr>
        <p:spPr bwMode="auto">
          <a:xfrm rot="10800000">
            <a:off x="4894539" y="2831996"/>
            <a:ext cx="382928" cy="1124238"/>
          </a:xfrm>
          <a:prstGeom prst="curvedLef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28" name="Picture 4" descr="https://cdn1.iconfinder.com/data/icons/simple-icons/1024/github-1024-black.png"/>
          <p:cNvPicPr>
            <a:picLocks noChangeAspect="1" noChangeArrowheads="1"/>
          </p:cNvPicPr>
          <p:nvPr/>
        </p:nvPicPr>
        <p:blipFill rotWithShape="1">
          <a:blip r:embed="rId13" cstate="print">
            <a:lum bright="70000" contrast="-70000"/>
            <a:extLst>
              <a:ext uri="{28A0092B-C50C-407E-A947-70E740481C1C}">
                <a14:useLocalDpi xmlns:a14="http://schemas.microsoft.com/office/drawing/2010/main" val="0"/>
              </a:ext>
            </a:extLst>
          </a:blip>
          <a:srcRect l="15266" t="16523" r="15004" b="14617"/>
          <a:stretch/>
        </p:blipFill>
        <p:spPr bwMode="auto">
          <a:xfrm>
            <a:off x="6258983" y="2887797"/>
            <a:ext cx="747022" cy="737684"/>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5668189" y="3673680"/>
            <a:ext cx="992595" cy="933985"/>
            <a:chOff x="2016733" y="3878216"/>
            <a:chExt cx="1012499" cy="952713"/>
          </a:xfrm>
        </p:grpSpPr>
        <p:sp>
          <p:nvSpPr>
            <p:cNvPr id="32" name="Rectangle 31"/>
            <p:cNvSpPr/>
            <p:nvPr/>
          </p:nvSpPr>
          <p:spPr bwMode="auto">
            <a:xfrm>
              <a:off x="2016733" y="3878216"/>
              <a:ext cx="1012499" cy="952713"/>
            </a:xfrm>
            <a:prstGeom prst="rect">
              <a:avLst/>
            </a:prstGeom>
            <a:solidFill>
              <a:srgbClr val="682A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25"/>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2197810" y="3896011"/>
              <a:ext cx="782397" cy="934918"/>
            </a:xfrm>
            <a:prstGeom prst="rect">
              <a:avLst/>
            </a:prstGeom>
          </p:spPr>
        </p:pic>
      </p:grpSp>
      <p:pic>
        <p:nvPicPr>
          <p:cNvPr id="1030" name="Picture 6" descr=".NET Foundatio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445557" y="2887134"/>
            <a:ext cx="736546" cy="73654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rotWithShape="1">
          <a:blip r:embed="rId16" cstate="print">
            <a:biLevel thresh="25000"/>
            <a:extLst>
              <a:ext uri="{28A0092B-C50C-407E-A947-70E740481C1C}">
                <a14:useLocalDpi xmlns:a14="http://schemas.microsoft.com/office/drawing/2010/main" val="0"/>
              </a:ext>
            </a:extLst>
          </a:blip>
          <a:srcRect/>
          <a:stretch/>
        </p:blipFill>
        <p:spPr>
          <a:xfrm>
            <a:off x="8889547" y="3635914"/>
            <a:ext cx="717789" cy="571855"/>
          </a:xfrm>
          <a:prstGeom prst="rect">
            <a:avLst/>
          </a:prstGeom>
        </p:spPr>
      </p:pic>
      <p:sp>
        <p:nvSpPr>
          <p:cNvPr id="33" name="Rectangle 32"/>
          <p:cNvSpPr/>
          <p:nvPr/>
        </p:nvSpPr>
        <p:spPr>
          <a:xfrm>
            <a:off x="9966703" y="1542144"/>
            <a:ext cx="954776" cy="301727"/>
          </a:xfrm>
          <a:prstGeom prst="rect">
            <a:avLst/>
          </a:prstGeom>
        </p:spPr>
        <p:txBody>
          <a:bodyPr wrap="none">
            <a:spAutoFit/>
          </a:bodyPr>
          <a:lstStyle/>
          <a:p>
            <a:pPr defTabSz="913911"/>
            <a:r>
              <a:rPr lang="en-US" sz="1372" dirty="0">
                <a:solidFill>
                  <a:srgbClr val="20359D"/>
                </a:solidFill>
                <a:cs typeface="Segoe UI" panose="020B0502040204020203" pitchFamily="34" charset="0"/>
              </a:rPr>
              <a:t>ASP.NET 5</a:t>
            </a:r>
          </a:p>
        </p:txBody>
      </p:sp>
      <p:pic>
        <p:nvPicPr>
          <p:cNvPr id="20" name="Picture 1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460606" y="3401794"/>
            <a:ext cx="883851" cy="375040"/>
          </a:xfrm>
          <a:prstGeom prst="rect">
            <a:avLst/>
          </a:prstGeom>
        </p:spPr>
      </p:pic>
      <p:pic>
        <p:nvPicPr>
          <p:cNvPr id="34" name="Picture 33"/>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9487997" y="3023458"/>
            <a:ext cx="734828" cy="720898"/>
          </a:xfrm>
          <a:prstGeom prst="rect">
            <a:avLst/>
          </a:prstGeom>
        </p:spPr>
      </p:pic>
      <p:pic>
        <p:nvPicPr>
          <p:cNvPr id="1026" name="Picture 2" descr="http://cdn.flaticon.com/png/256/37966.png"/>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t="30843" b="35137"/>
          <a:stretch/>
        </p:blipFill>
        <p:spPr bwMode="auto">
          <a:xfrm>
            <a:off x="10419862" y="3028490"/>
            <a:ext cx="1304651" cy="373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33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290552" y="168089"/>
            <a:ext cx="11654187" cy="899410"/>
          </a:xfrm>
        </p:spPr>
        <p:txBody>
          <a:bodyPr/>
          <a:lstStyle/>
          <a:p>
            <a:r>
              <a:rPr lang="en-US" sz="4704" dirty="0"/>
              <a:t>Why is Microsoft open sourcing .NET?</a:t>
            </a:r>
          </a:p>
        </p:txBody>
      </p:sp>
      <p:grpSp>
        <p:nvGrpSpPr>
          <p:cNvPr id="7" name="Group 6"/>
          <p:cNvGrpSpPr/>
          <p:nvPr/>
        </p:nvGrpSpPr>
        <p:grpSpPr>
          <a:xfrm>
            <a:off x="864" y="2082810"/>
            <a:ext cx="6034184" cy="3152019"/>
            <a:chOff x="881" y="2124078"/>
            <a:chExt cx="6155182" cy="3215224"/>
          </a:xfrm>
        </p:grpSpPr>
        <p:sp>
          <p:nvSpPr>
            <p:cNvPr id="23" name="Text Placeholder 2"/>
            <p:cNvSpPr txBox="1">
              <a:spLocks/>
            </p:cNvSpPr>
            <p:nvPr/>
          </p:nvSpPr>
          <p:spPr>
            <a:xfrm>
              <a:off x="881" y="2124078"/>
              <a:ext cx="6155182" cy="3147724"/>
            </a:xfrm>
            <a:prstGeom prst="rect">
              <a:avLst/>
            </a:prstGeom>
            <a:solidFill>
              <a:srgbClr val="68217A"/>
            </a:solidFill>
          </p:spPr>
          <p:txBody>
            <a:bodyPr wrap="square" lIns="548562" tIns="195044" bIns="195044">
              <a:noAutofit/>
            </a:bodyPr>
            <a:lstStyle>
              <a:lvl1pPr marL="0" marR="0" indent="0" algn="l" defTabSz="544277" rtl="0" eaLnBrk="1" fontAlgn="auto" latinLnBrk="0" hangingPunct="1">
                <a:lnSpc>
                  <a:spcPct val="100000"/>
                </a:lnSpc>
                <a:spcBef>
                  <a:spcPts val="1224"/>
                </a:spcBef>
                <a:spcAft>
                  <a:spcPts val="0"/>
                </a:spcAft>
                <a:buClr>
                  <a:schemeClr val="tx1"/>
                </a:buClr>
                <a:buSzTx/>
                <a:buFont typeface="Wingdings" pitchFamily="2" charset="2"/>
                <a:buNone/>
                <a:tabLst/>
                <a:defRPr sz="3264" kern="1200" spc="0" baseline="0">
                  <a:solidFill>
                    <a:srgbClr val="FFFFFF"/>
                  </a:solidFill>
                  <a:latin typeface="Segoe UI Light"/>
                  <a:ea typeface="+mn-ea"/>
                  <a:cs typeface="Segoe UI Light"/>
                </a:defRPr>
              </a:lvl1pPr>
              <a:lvl2pPr marL="0" marR="0" indent="0" algn="l" defTabSz="544277" rtl="0" eaLnBrk="1" fontAlgn="auto" latinLnBrk="0" hangingPunct="1">
                <a:lnSpc>
                  <a:spcPct val="100000"/>
                </a:lnSpc>
                <a:spcBef>
                  <a:spcPts val="1080"/>
                </a:spcBef>
                <a:spcAft>
                  <a:spcPts val="0"/>
                </a:spcAft>
                <a:buClrTx/>
                <a:buSzTx/>
                <a:buFont typeface="Arial"/>
                <a:buNone/>
                <a:tabLst/>
                <a:defRPr sz="1904" kern="1200" spc="0" baseline="0">
                  <a:solidFill>
                    <a:srgbClr val="FFFFFF"/>
                  </a:solidFill>
                  <a:latin typeface="Segoe UI Light"/>
                  <a:ea typeface="+mn-ea"/>
                  <a:cs typeface="Segoe UI Light"/>
                </a:defRPr>
              </a:lvl2pPr>
              <a:lvl3pPr marL="231673" marR="0" indent="0" algn="l" defTabSz="544277" rtl="0" eaLnBrk="1" fontAlgn="auto" latinLnBrk="0" hangingPunct="1">
                <a:lnSpc>
                  <a:spcPct val="100000"/>
                </a:lnSpc>
                <a:spcBef>
                  <a:spcPct val="20000"/>
                </a:spcBef>
                <a:spcAft>
                  <a:spcPts val="0"/>
                </a:spcAft>
                <a:buClrTx/>
                <a:buSzTx/>
                <a:buFont typeface="Arial"/>
                <a:buNone/>
                <a:tabLst/>
                <a:defRPr sz="1904" kern="1200" spc="0" baseline="0">
                  <a:solidFill>
                    <a:srgbClr val="FFFFFF"/>
                  </a:solidFill>
                  <a:latin typeface="Segoe UI Light"/>
                  <a:ea typeface="+mn-ea"/>
                  <a:cs typeface="Segoe UI Light"/>
                </a:defRPr>
              </a:lvl3pPr>
              <a:lvl4pPr marL="460170" marR="0" indent="0" algn="l" defTabSz="544277" rtl="0" eaLnBrk="1" fontAlgn="auto" latinLnBrk="0" hangingPunct="1">
                <a:lnSpc>
                  <a:spcPct val="100000"/>
                </a:lnSpc>
                <a:spcBef>
                  <a:spcPct val="20000"/>
                </a:spcBef>
                <a:spcAft>
                  <a:spcPts val="0"/>
                </a:spcAft>
                <a:buClrTx/>
                <a:buSzTx/>
                <a:buFont typeface="Arial"/>
                <a:buNone/>
                <a:tabLst/>
                <a:defRPr sz="1768" kern="1200" spc="0" baseline="0">
                  <a:solidFill>
                    <a:srgbClr val="FFFFFF"/>
                  </a:solidFill>
                  <a:latin typeface="Segoe UI Light"/>
                  <a:ea typeface="+mn-ea"/>
                  <a:cs typeface="Segoe UI Light"/>
                </a:defRPr>
              </a:lvl4pPr>
              <a:lvl5pPr marL="685494" marR="0" indent="0" algn="l" defTabSz="544277" rtl="0" eaLnBrk="1" fontAlgn="auto" latinLnBrk="0" hangingPunct="1">
                <a:lnSpc>
                  <a:spcPct val="100000"/>
                </a:lnSpc>
                <a:spcBef>
                  <a:spcPct val="20000"/>
                </a:spcBef>
                <a:spcAft>
                  <a:spcPts val="0"/>
                </a:spcAft>
                <a:buClrTx/>
                <a:buSzTx/>
                <a:buFont typeface="Arial"/>
                <a:buNone/>
                <a:tabLst/>
                <a:defRPr sz="1768" kern="1200" spc="0" baseline="0">
                  <a:solidFill>
                    <a:srgbClr val="FFFFFF"/>
                  </a:solidFill>
                  <a:latin typeface="Segoe UI Light"/>
                  <a:ea typeface="+mn-ea"/>
                  <a:cs typeface="Segoe UI Light"/>
                </a:defRPr>
              </a:lvl5pPr>
              <a:lvl6pPr marL="256390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30065"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623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2394"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9pPr>
            </a:lstStyle>
            <a:p>
              <a:pPr>
                <a:spcBef>
                  <a:spcPts val="0"/>
                </a:spcBef>
                <a:buClr>
                  <a:srgbClr val="616161"/>
                </a:buClr>
                <a:defRPr/>
              </a:pPr>
              <a:endParaRPr lang="en-US" sz="3200" dirty="0"/>
            </a:p>
          </p:txBody>
        </p:sp>
        <p:pic>
          <p:nvPicPr>
            <p:cNvPr id="28" name="Picture 27"/>
            <p:cNvPicPr>
              <a:picLocks noChangeAspect="1"/>
            </p:cNvPicPr>
            <p:nvPr/>
          </p:nvPicPr>
          <p:blipFill rotWithShape="1">
            <a:blip r:embed="rId3"/>
            <a:srcRect t="89036"/>
            <a:stretch/>
          </p:blipFill>
          <p:spPr>
            <a:xfrm>
              <a:off x="53775" y="5040630"/>
              <a:ext cx="6061922" cy="244117"/>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2480" y="3591648"/>
              <a:ext cx="1431957" cy="1329674"/>
            </a:xfrm>
            <a:prstGeom prst="rect">
              <a:avLst/>
            </a:prstGeom>
          </p:spPr>
        </p:pic>
        <p:pic>
          <p:nvPicPr>
            <p:cNvPr id="14" name="Picture 13"/>
            <p:cNvPicPr>
              <a:picLocks noChangeAspect="1"/>
            </p:cNvPicPr>
            <p:nvPr/>
          </p:nvPicPr>
          <p:blipFill>
            <a:blip r:embed="rId5"/>
            <a:stretch>
              <a:fillRect/>
            </a:stretch>
          </p:blipFill>
          <p:spPr>
            <a:xfrm>
              <a:off x="3167837" y="3719244"/>
              <a:ext cx="1811543" cy="1151173"/>
            </a:xfrm>
            <a:prstGeom prst="rect">
              <a:avLst/>
            </a:prstGeom>
          </p:spPr>
        </p:pic>
        <p:pic>
          <p:nvPicPr>
            <p:cNvPr id="21" name="Picture 20"/>
            <p:cNvPicPr>
              <a:picLocks noChangeAspect="1"/>
            </p:cNvPicPr>
            <p:nvPr/>
          </p:nvPicPr>
          <p:blipFill>
            <a:blip r:embed="rId6">
              <a:duotone>
                <a:prstClr val="black"/>
                <a:srgbClr val="0072C6">
                  <a:tint val="45000"/>
                  <a:satMod val="400000"/>
                </a:srgbClr>
              </a:duotone>
              <a:extLst>
                <a:ext uri="{28A0092B-C50C-407E-A947-70E740481C1C}">
                  <a14:useLocalDpi xmlns:a14="http://schemas.microsoft.com/office/drawing/2010/main" val="0"/>
                </a:ext>
              </a:extLst>
            </a:blip>
            <a:stretch>
              <a:fillRect/>
            </a:stretch>
          </p:blipFill>
          <p:spPr>
            <a:xfrm>
              <a:off x="4262249" y="4195297"/>
              <a:ext cx="262501" cy="309054"/>
            </a:xfrm>
            <a:prstGeom prst="rect">
              <a:avLst/>
            </a:prstGeom>
          </p:spPr>
        </p:pic>
        <p:pic>
          <p:nvPicPr>
            <p:cNvPr id="22" name="Picture 2" descr="http://files.softicons.com/download/system-icons/windows-8-metro-icons-by-dakirby309/png/512x512/Folders%20&amp;%20OS/Linux.png"/>
            <p:cNvPicPr>
              <a:picLocks noChangeAspect="1" noChangeArrowheads="1"/>
            </p:cNvPicPr>
            <p:nvPr/>
          </p:nvPicPr>
          <p:blipFill>
            <a:blip r:embed="rId7" cstate="print">
              <a:duotone>
                <a:prstClr val="black"/>
                <a:srgbClr val="0072C6">
                  <a:tint val="45000"/>
                  <a:satMod val="400000"/>
                </a:srgbClr>
              </a:duotone>
              <a:extLst>
                <a:ext uri="{28A0092B-C50C-407E-A947-70E740481C1C}">
                  <a14:useLocalDpi xmlns:a14="http://schemas.microsoft.com/office/drawing/2010/main" val="0"/>
                </a:ext>
              </a:extLst>
            </a:blip>
            <a:srcRect/>
            <a:stretch>
              <a:fillRect/>
            </a:stretch>
          </p:blipFill>
          <p:spPr bwMode="auto">
            <a:xfrm>
              <a:off x="3899751" y="4206729"/>
              <a:ext cx="377237" cy="37035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C:\temp\WinAzure_rgb_Wht_S.png"/>
            <p:cNvPicPr>
              <a:picLocks noChangeAspect="1" noChangeArrowheads="1"/>
            </p:cNvPicPr>
            <p:nvPr/>
          </p:nvPicPr>
          <p:blipFill rotWithShape="1">
            <a:blip r:embed="rId8" cstate="print">
              <a:duotone>
                <a:prstClr val="black"/>
                <a:srgbClr val="0072C6">
                  <a:tint val="45000"/>
                  <a:satMod val="400000"/>
                </a:srgbClr>
              </a:duotone>
              <a:extLst>
                <a:ext uri="{28A0092B-C50C-407E-A947-70E740481C1C}">
                  <a14:useLocalDpi xmlns:a14="http://schemas.microsoft.com/office/drawing/2010/main" val="0"/>
                </a:ext>
              </a:extLst>
            </a:blip>
            <a:srcRect l="3371" t="15460" r="80628" b="15496"/>
            <a:stretch/>
          </p:blipFill>
          <p:spPr bwMode="auto">
            <a:xfrm>
              <a:off x="3588990" y="4231559"/>
              <a:ext cx="315765" cy="32069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81117" y="2183494"/>
              <a:ext cx="5483852" cy="1077218"/>
            </a:xfrm>
            <a:prstGeom prst="rect">
              <a:avLst/>
            </a:prstGeom>
          </p:spPr>
          <p:txBody>
            <a:bodyPr wrap="square">
              <a:spAutoFit/>
            </a:bodyPr>
            <a:lstStyle/>
            <a:p>
              <a:pPr defTabSz="913911">
                <a:buClr>
                  <a:srgbClr val="616161"/>
                </a:buClr>
                <a:defRPr/>
              </a:pPr>
              <a:r>
                <a:rPr lang="en-US" sz="3137" dirty="0">
                  <a:solidFill>
                    <a:prstClr val="white"/>
                  </a:solidFill>
                  <a:latin typeface="Segoe UI Light" panose="020B0502040204020203" pitchFamily="34" charset="0"/>
                  <a:cs typeface="Segoe UI Light" panose="020B0502040204020203" pitchFamily="34" charset="0"/>
                </a:rPr>
                <a:t>Lay the foundation for a </a:t>
              </a:r>
            </a:p>
            <a:p>
              <a:pPr defTabSz="913911">
                <a:buClr>
                  <a:srgbClr val="616161"/>
                </a:buClr>
                <a:defRPr/>
              </a:pPr>
              <a:r>
                <a:rPr lang="en-US" sz="3137" dirty="0">
                  <a:solidFill>
                    <a:prstClr val="white"/>
                  </a:solidFill>
                  <a:latin typeface="Segoe UI Light" panose="020B0502040204020203" pitchFamily="34" charset="0"/>
                  <a:cs typeface="Segoe UI Light" panose="020B0502040204020203" pitchFamily="34" charset="0"/>
                </a:rPr>
                <a:t>.NET cross-platform</a:t>
              </a:r>
            </a:p>
          </p:txBody>
        </p:sp>
        <p:sp>
          <p:nvSpPr>
            <p:cNvPr id="5" name="Rectangle 4"/>
            <p:cNvSpPr/>
            <p:nvPr/>
          </p:nvSpPr>
          <p:spPr>
            <a:xfrm>
              <a:off x="1641353" y="3420069"/>
              <a:ext cx="758541" cy="364395"/>
            </a:xfrm>
            <a:prstGeom prst="rect">
              <a:avLst/>
            </a:prstGeom>
          </p:spPr>
          <p:txBody>
            <a:bodyPr wrap="none">
              <a:spAutoFit/>
            </a:bodyPr>
            <a:lstStyle/>
            <a:p>
              <a:pPr defTabSz="913911"/>
              <a:r>
                <a:rPr lang="en-US" sz="1733" dirty="0">
                  <a:solidFill>
                    <a:prstClr val="white"/>
                  </a:solidFill>
                  <a:latin typeface="Segoe UI" panose="020B0502040204020203" pitchFamily="34" charset="0"/>
                  <a:cs typeface="Segoe UI" panose="020B0502040204020203" pitchFamily="34" charset="0"/>
                </a:rPr>
                <a:t>Client</a:t>
              </a:r>
            </a:p>
          </p:txBody>
        </p:sp>
        <p:sp>
          <p:nvSpPr>
            <p:cNvPr id="33" name="Rectangle 32"/>
            <p:cNvSpPr/>
            <p:nvPr/>
          </p:nvSpPr>
          <p:spPr>
            <a:xfrm>
              <a:off x="3147612" y="3420070"/>
              <a:ext cx="2085314" cy="364395"/>
            </a:xfrm>
            <a:prstGeom prst="rect">
              <a:avLst/>
            </a:prstGeom>
          </p:spPr>
          <p:txBody>
            <a:bodyPr wrap="none">
              <a:spAutoFit/>
            </a:bodyPr>
            <a:lstStyle/>
            <a:p>
              <a:pPr defTabSz="913911"/>
              <a:r>
                <a:rPr lang="en-US" sz="1733" dirty="0">
                  <a:solidFill>
                    <a:prstClr val="white"/>
                  </a:solidFill>
                  <a:latin typeface="Segoe UI" panose="020B0502040204020203" pitchFamily="34" charset="0"/>
                  <a:cs typeface="Segoe UI" panose="020B0502040204020203" pitchFamily="34" charset="0"/>
                </a:rPr>
                <a:t>Cloud and Services</a:t>
              </a:r>
            </a:p>
          </p:txBody>
        </p:sp>
        <p:sp>
          <p:nvSpPr>
            <p:cNvPr id="34" name="Rectangle 33"/>
            <p:cNvSpPr/>
            <p:nvPr/>
          </p:nvSpPr>
          <p:spPr>
            <a:xfrm>
              <a:off x="2107529" y="4974907"/>
              <a:ext cx="2191818" cy="364395"/>
            </a:xfrm>
            <a:prstGeom prst="rect">
              <a:avLst/>
            </a:prstGeom>
          </p:spPr>
          <p:txBody>
            <a:bodyPr wrap="none">
              <a:spAutoFit/>
            </a:bodyPr>
            <a:lstStyle/>
            <a:p>
              <a:pPr defTabSz="913911"/>
              <a:r>
                <a:rPr lang="en-US" sz="1733" dirty="0">
                  <a:solidFill>
                    <a:srgbClr val="616161">
                      <a:lumMod val="50000"/>
                    </a:srgbClr>
                  </a:solidFill>
                  <a:latin typeface="Segoe UI" panose="020B0502040204020203" pitchFamily="34" charset="0"/>
                  <a:cs typeface="Segoe UI" panose="020B0502040204020203" pitchFamily="34" charset="0"/>
                </a:rPr>
                <a:t>.NET cross-platform</a:t>
              </a:r>
            </a:p>
          </p:txBody>
        </p:sp>
      </p:grpSp>
      <p:grpSp>
        <p:nvGrpSpPr>
          <p:cNvPr id="6" name="Group 5"/>
          <p:cNvGrpSpPr/>
          <p:nvPr/>
        </p:nvGrpSpPr>
        <p:grpSpPr>
          <a:xfrm>
            <a:off x="6094585" y="2082811"/>
            <a:ext cx="6096551" cy="3152018"/>
            <a:chOff x="6216793" y="2124078"/>
            <a:chExt cx="6218800" cy="3215223"/>
          </a:xfrm>
        </p:grpSpPr>
        <p:grpSp>
          <p:nvGrpSpPr>
            <p:cNvPr id="30" name="Group 29"/>
            <p:cNvGrpSpPr/>
            <p:nvPr/>
          </p:nvGrpSpPr>
          <p:grpSpPr>
            <a:xfrm>
              <a:off x="6216793" y="2124078"/>
              <a:ext cx="6218800" cy="3160673"/>
              <a:chOff x="6216793" y="2124078"/>
              <a:chExt cx="6218800" cy="3160673"/>
            </a:xfrm>
          </p:grpSpPr>
          <p:sp>
            <p:nvSpPr>
              <p:cNvPr id="24" name="Text Placeholder 3"/>
              <p:cNvSpPr txBox="1">
                <a:spLocks/>
              </p:cNvSpPr>
              <p:nvPr/>
            </p:nvSpPr>
            <p:spPr>
              <a:xfrm>
                <a:off x="6216793" y="2124078"/>
                <a:ext cx="6218800" cy="3147724"/>
              </a:xfrm>
              <a:prstGeom prst="rect">
                <a:avLst/>
              </a:prstGeom>
              <a:solidFill>
                <a:srgbClr val="36ABD9"/>
              </a:solidFill>
            </p:spPr>
            <p:txBody>
              <a:bodyPr wrap="square" lIns="243805" tIns="195044" rIns="243805" bIns="195044">
                <a:noAutofit/>
              </a:bodyPr>
              <a:lstStyle>
                <a:lvl1pPr marL="0" marR="0" indent="0" algn="l" defTabSz="544277" rtl="0" eaLnBrk="1" fontAlgn="auto" latinLnBrk="0" hangingPunct="1">
                  <a:lnSpc>
                    <a:spcPct val="100000"/>
                  </a:lnSpc>
                  <a:spcBef>
                    <a:spcPts val="1224"/>
                  </a:spcBef>
                  <a:spcAft>
                    <a:spcPts val="0"/>
                  </a:spcAft>
                  <a:buClr>
                    <a:schemeClr val="tx1"/>
                  </a:buClr>
                  <a:buSzTx/>
                  <a:buFont typeface="Wingdings" pitchFamily="2" charset="2"/>
                  <a:buNone/>
                  <a:tabLst/>
                  <a:defRPr sz="3264" kern="1200" spc="0" baseline="0">
                    <a:solidFill>
                      <a:srgbClr val="FFFFFF"/>
                    </a:solidFill>
                    <a:latin typeface="Segoe UI Light"/>
                    <a:ea typeface="+mn-ea"/>
                    <a:cs typeface="Segoe UI Light"/>
                  </a:defRPr>
                </a:lvl1pPr>
                <a:lvl2pPr marL="0" marR="0" indent="0" algn="l" defTabSz="544277" rtl="0" eaLnBrk="1" fontAlgn="auto" latinLnBrk="0" hangingPunct="1">
                  <a:lnSpc>
                    <a:spcPct val="100000"/>
                  </a:lnSpc>
                  <a:spcBef>
                    <a:spcPts val="1080"/>
                  </a:spcBef>
                  <a:spcAft>
                    <a:spcPts val="0"/>
                  </a:spcAft>
                  <a:buClrTx/>
                  <a:buSzTx/>
                  <a:buFont typeface="Arial"/>
                  <a:buNone/>
                  <a:tabLst/>
                  <a:defRPr sz="1904" kern="1200" spc="0" baseline="0">
                    <a:solidFill>
                      <a:srgbClr val="FFFFFF"/>
                    </a:solidFill>
                    <a:latin typeface="Segoe UI Light"/>
                    <a:ea typeface="+mn-ea"/>
                    <a:cs typeface="Segoe UI Light"/>
                  </a:defRPr>
                </a:lvl2pPr>
                <a:lvl3pPr marL="231673" marR="0" indent="0" algn="l" defTabSz="544277" rtl="0" eaLnBrk="1" fontAlgn="auto" latinLnBrk="0" hangingPunct="1">
                  <a:lnSpc>
                    <a:spcPct val="100000"/>
                  </a:lnSpc>
                  <a:spcBef>
                    <a:spcPct val="20000"/>
                  </a:spcBef>
                  <a:spcAft>
                    <a:spcPts val="0"/>
                  </a:spcAft>
                  <a:buClrTx/>
                  <a:buSzTx/>
                  <a:buFont typeface="Arial"/>
                  <a:buNone/>
                  <a:tabLst/>
                  <a:defRPr sz="1904" kern="1200" spc="0" baseline="0">
                    <a:solidFill>
                      <a:srgbClr val="FFFFFF"/>
                    </a:solidFill>
                    <a:latin typeface="Segoe UI Light"/>
                    <a:ea typeface="+mn-ea"/>
                    <a:cs typeface="Segoe UI Light"/>
                  </a:defRPr>
                </a:lvl3pPr>
                <a:lvl4pPr marL="460170" marR="0" indent="0" algn="l" defTabSz="544277" rtl="0" eaLnBrk="1" fontAlgn="auto" latinLnBrk="0" hangingPunct="1">
                  <a:lnSpc>
                    <a:spcPct val="100000"/>
                  </a:lnSpc>
                  <a:spcBef>
                    <a:spcPct val="20000"/>
                  </a:spcBef>
                  <a:spcAft>
                    <a:spcPts val="0"/>
                  </a:spcAft>
                  <a:buClrTx/>
                  <a:buSzTx/>
                  <a:buFont typeface="Arial"/>
                  <a:buNone/>
                  <a:tabLst/>
                  <a:defRPr sz="1768" kern="1200" spc="0" baseline="0">
                    <a:solidFill>
                      <a:srgbClr val="FFFFFF"/>
                    </a:solidFill>
                    <a:latin typeface="Segoe UI Light"/>
                    <a:ea typeface="+mn-ea"/>
                    <a:cs typeface="Segoe UI Light"/>
                  </a:defRPr>
                </a:lvl4pPr>
                <a:lvl5pPr marL="685494" marR="0" indent="0" algn="l" defTabSz="544277" rtl="0" eaLnBrk="1" fontAlgn="auto" latinLnBrk="0" hangingPunct="1">
                  <a:lnSpc>
                    <a:spcPct val="100000"/>
                  </a:lnSpc>
                  <a:spcBef>
                    <a:spcPct val="20000"/>
                  </a:spcBef>
                  <a:spcAft>
                    <a:spcPts val="0"/>
                  </a:spcAft>
                  <a:buClrTx/>
                  <a:buSzTx/>
                  <a:buFont typeface="Arial"/>
                  <a:buNone/>
                  <a:tabLst/>
                  <a:defRPr sz="1768" kern="1200" spc="0" baseline="0">
                    <a:solidFill>
                      <a:srgbClr val="FFFFFF"/>
                    </a:solidFill>
                    <a:latin typeface="Segoe UI Light"/>
                    <a:ea typeface="+mn-ea"/>
                    <a:cs typeface="Segoe UI Light"/>
                  </a:defRPr>
                </a:lvl5pPr>
                <a:lvl6pPr marL="256390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30065"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623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2394"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9pPr>
              </a:lstStyle>
              <a:p>
                <a:pPr>
                  <a:buClr>
                    <a:srgbClr val="616161"/>
                  </a:buClr>
                  <a:defRPr/>
                </a:pPr>
                <a:r>
                  <a:rPr lang="en-US" sz="3200" dirty="0"/>
                  <a:t>Leverage a stronger ecosystem,</a:t>
                </a:r>
              </a:p>
            </p:txBody>
          </p:sp>
          <p:pic>
            <p:nvPicPr>
              <p:cNvPr id="25" name="Picture 24"/>
              <p:cNvPicPr>
                <a:picLocks noChangeAspect="1"/>
              </p:cNvPicPr>
              <p:nvPr/>
            </p:nvPicPr>
            <p:blipFill>
              <a:blip r:embed="rId3"/>
              <a:stretch>
                <a:fillRect/>
              </a:stretch>
            </p:blipFill>
            <p:spPr>
              <a:xfrm>
                <a:off x="6272575" y="3040161"/>
                <a:ext cx="6061922" cy="2244590"/>
              </a:xfrm>
              <a:prstGeom prst="rect">
                <a:avLst/>
              </a:prstGeom>
            </p:spPr>
          </p:pic>
        </p:grpSp>
        <p:sp>
          <p:nvSpPr>
            <p:cNvPr id="35" name="Rectangle 34"/>
            <p:cNvSpPr/>
            <p:nvPr/>
          </p:nvSpPr>
          <p:spPr>
            <a:xfrm>
              <a:off x="8402311" y="4974906"/>
              <a:ext cx="1747851" cy="364395"/>
            </a:xfrm>
            <a:prstGeom prst="rect">
              <a:avLst/>
            </a:prstGeom>
          </p:spPr>
          <p:txBody>
            <a:bodyPr wrap="none">
              <a:spAutoFit/>
            </a:bodyPr>
            <a:lstStyle/>
            <a:p>
              <a:pPr defTabSz="913911"/>
              <a:r>
                <a:rPr lang="en-US" sz="1733" dirty="0">
                  <a:solidFill>
                    <a:srgbClr val="616161">
                      <a:lumMod val="50000"/>
                    </a:srgbClr>
                  </a:solidFill>
                  <a:latin typeface="Segoe UI" panose="020B0502040204020203" pitchFamily="34" charset="0"/>
                  <a:cs typeface="Segoe UI" panose="020B0502040204020203" pitchFamily="34" charset="0"/>
                </a:rPr>
                <a:t>.NET ecosystem</a:t>
              </a:r>
            </a:p>
          </p:txBody>
        </p:sp>
      </p:grpSp>
      <p:sp>
        <p:nvSpPr>
          <p:cNvPr id="20" name="Title 1"/>
          <p:cNvSpPr txBox="1">
            <a:spLocks/>
          </p:cNvSpPr>
          <p:nvPr/>
        </p:nvSpPr>
        <p:spPr>
          <a:xfrm>
            <a:off x="269239" y="5445956"/>
            <a:ext cx="11654187" cy="899410"/>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3921" dirty="0"/>
              <a:t>Our services, tools are attractive to a larger audience!</a:t>
            </a:r>
          </a:p>
        </p:txBody>
      </p:sp>
    </p:spTree>
    <p:extLst>
      <p:ext uri="{BB962C8B-B14F-4D97-AF65-F5344CB8AC3E}">
        <p14:creationId xmlns:p14="http://schemas.microsoft.com/office/powerpoint/2010/main" val="403366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90552" y="168089"/>
            <a:ext cx="11654187" cy="899410"/>
          </a:xfrm>
        </p:spPr>
        <p:txBody>
          <a:bodyPr/>
          <a:lstStyle/>
          <a:p>
            <a:r>
              <a:rPr lang="en-US" sz="4704" dirty="0"/>
              <a:t>Open Source way of work</a:t>
            </a:r>
          </a:p>
        </p:txBody>
      </p:sp>
      <p:sp>
        <p:nvSpPr>
          <p:cNvPr id="5" name="Text Placeholder 2"/>
          <p:cNvSpPr txBox="1">
            <a:spLocks/>
          </p:cNvSpPr>
          <p:nvPr/>
        </p:nvSpPr>
        <p:spPr>
          <a:xfrm>
            <a:off x="864" y="2082810"/>
            <a:ext cx="6034184" cy="3085846"/>
          </a:xfrm>
          <a:prstGeom prst="rect">
            <a:avLst/>
          </a:prstGeom>
          <a:solidFill>
            <a:srgbClr val="68217A"/>
          </a:solidFill>
        </p:spPr>
        <p:txBody>
          <a:bodyPr wrap="square" lIns="548562" tIns="195044" bIns="195044">
            <a:noAutofit/>
          </a:bodyPr>
          <a:lstStyle>
            <a:lvl1pPr marL="0" marR="0" indent="0" algn="l" defTabSz="544277" rtl="0" eaLnBrk="1" fontAlgn="auto" latinLnBrk="0" hangingPunct="1">
              <a:lnSpc>
                <a:spcPct val="100000"/>
              </a:lnSpc>
              <a:spcBef>
                <a:spcPts val="1224"/>
              </a:spcBef>
              <a:spcAft>
                <a:spcPts val="0"/>
              </a:spcAft>
              <a:buClr>
                <a:schemeClr val="tx1"/>
              </a:buClr>
              <a:buSzTx/>
              <a:buFont typeface="Wingdings" pitchFamily="2" charset="2"/>
              <a:buNone/>
              <a:tabLst/>
              <a:defRPr sz="3264" kern="1200" spc="0" baseline="0">
                <a:solidFill>
                  <a:srgbClr val="FFFFFF"/>
                </a:solidFill>
                <a:latin typeface="Segoe UI Light"/>
                <a:ea typeface="+mn-ea"/>
                <a:cs typeface="Segoe UI Light"/>
              </a:defRPr>
            </a:lvl1pPr>
            <a:lvl2pPr marL="0" marR="0" indent="0" algn="l" defTabSz="544277" rtl="0" eaLnBrk="1" fontAlgn="auto" latinLnBrk="0" hangingPunct="1">
              <a:lnSpc>
                <a:spcPct val="100000"/>
              </a:lnSpc>
              <a:spcBef>
                <a:spcPts val="1080"/>
              </a:spcBef>
              <a:spcAft>
                <a:spcPts val="0"/>
              </a:spcAft>
              <a:buClrTx/>
              <a:buSzTx/>
              <a:buFont typeface="Arial"/>
              <a:buNone/>
              <a:tabLst/>
              <a:defRPr sz="1904" kern="1200" spc="0" baseline="0">
                <a:solidFill>
                  <a:srgbClr val="FFFFFF"/>
                </a:solidFill>
                <a:latin typeface="Segoe UI Light"/>
                <a:ea typeface="+mn-ea"/>
                <a:cs typeface="Segoe UI Light"/>
              </a:defRPr>
            </a:lvl2pPr>
            <a:lvl3pPr marL="231673" marR="0" indent="0" algn="l" defTabSz="544277" rtl="0" eaLnBrk="1" fontAlgn="auto" latinLnBrk="0" hangingPunct="1">
              <a:lnSpc>
                <a:spcPct val="100000"/>
              </a:lnSpc>
              <a:spcBef>
                <a:spcPct val="20000"/>
              </a:spcBef>
              <a:spcAft>
                <a:spcPts val="0"/>
              </a:spcAft>
              <a:buClrTx/>
              <a:buSzTx/>
              <a:buFont typeface="Arial"/>
              <a:buNone/>
              <a:tabLst/>
              <a:defRPr sz="1904" kern="1200" spc="0" baseline="0">
                <a:solidFill>
                  <a:srgbClr val="FFFFFF"/>
                </a:solidFill>
                <a:latin typeface="Segoe UI Light"/>
                <a:ea typeface="+mn-ea"/>
                <a:cs typeface="Segoe UI Light"/>
              </a:defRPr>
            </a:lvl3pPr>
            <a:lvl4pPr marL="460170" marR="0" indent="0" algn="l" defTabSz="544277" rtl="0" eaLnBrk="1" fontAlgn="auto" latinLnBrk="0" hangingPunct="1">
              <a:lnSpc>
                <a:spcPct val="100000"/>
              </a:lnSpc>
              <a:spcBef>
                <a:spcPct val="20000"/>
              </a:spcBef>
              <a:spcAft>
                <a:spcPts val="0"/>
              </a:spcAft>
              <a:buClrTx/>
              <a:buSzTx/>
              <a:buFont typeface="Arial"/>
              <a:buNone/>
              <a:tabLst/>
              <a:defRPr sz="1768" kern="1200" spc="0" baseline="0">
                <a:solidFill>
                  <a:srgbClr val="FFFFFF"/>
                </a:solidFill>
                <a:latin typeface="Segoe UI Light"/>
                <a:ea typeface="+mn-ea"/>
                <a:cs typeface="Segoe UI Light"/>
              </a:defRPr>
            </a:lvl4pPr>
            <a:lvl5pPr marL="685494" marR="0" indent="0" algn="l" defTabSz="544277" rtl="0" eaLnBrk="1" fontAlgn="auto" latinLnBrk="0" hangingPunct="1">
              <a:lnSpc>
                <a:spcPct val="100000"/>
              </a:lnSpc>
              <a:spcBef>
                <a:spcPct val="20000"/>
              </a:spcBef>
              <a:spcAft>
                <a:spcPts val="0"/>
              </a:spcAft>
              <a:buClrTx/>
              <a:buSzTx/>
              <a:buFont typeface="Arial"/>
              <a:buNone/>
              <a:tabLst/>
              <a:defRPr sz="1768" kern="1200" spc="0" baseline="0">
                <a:solidFill>
                  <a:srgbClr val="FFFFFF"/>
                </a:solidFill>
                <a:latin typeface="Segoe UI Light"/>
                <a:ea typeface="+mn-ea"/>
                <a:cs typeface="Segoe UI Light"/>
              </a:defRPr>
            </a:lvl5pPr>
            <a:lvl6pPr marL="256390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30065"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623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2394"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9pPr>
          </a:lstStyle>
          <a:p>
            <a:pPr>
              <a:spcBef>
                <a:spcPts val="0"/>
              </a:spcBef>
              <a:buClr>
                <a:srgbClr val="616161"/>
              </a:buClr>
              <a:defRPr/>
            </a:pPr>
            <a:endParaRPr lang="en-US" sz="3200" dirty="0"/>
          </a:p>
        </p:txBody>
      </p:sp>
      <p:sp>
        <p:nvSpPr>
          <p:cNvPr id="12" name="Rectangle 11"/>
          <p:cNvSpPr/>
          <p:nvPr/>
        </p:nvSpPr>
        <p:spPr>
          <a:xfrm>
            <a:off x="187301" y="2234539"/>
            <a:ext cx="5753308" cy="573280"/>
          </a:xfrm>
          <a:prstGeom prst="rect">
            <a:avLst/>
          </a:prstGeom>
        </p:spPr>
        <p:txBody>
          <a:bodyPr wrap="square">
            <a:spAutoFit/>
          </a:bodyPr>
          <a:lstStyle/>
          <a:p>
            <a:pPr defTabSz="913911">
              <a:buClr>
                <a:srgbClr val="616161"/>
              </a:buClr>
              <a:defRPr/>
            </a:pPr>
            <a:r>
              <a:rPr lang="en-US" sz="3137" dirty="0">
                <a:solidFill>
                  <a:prstClr val="white"/>
                </a:solidFill>
                <a:latin typeface="Segoe UI Light" panose="020B0502040204020203" pitchFamily="34" charset="0"/>
                <a:cs typeface="Segoe UI Light" panose="020B0502040204020203" pitchFamily="34" charset="0"/>
              </a:rPr>
              <a:t>.NET development in the Open</a:t>
            </a:r>
          </a:p>
        </p:txBody>
      </p:sp>
      <p:sp>
        <p:nvSpPr>
          <p:cNvPr id="19" name="Text Placeholder 3"/>
          <p:cNvSpPr txBox="1">
            <a:spLocks/>
          </p:cNvSpPr>
          <p:nvPr/>
        </p:nvSpPr>
        <p:spPr>
          <a:xfrm>
            <a:off x="6094585" y="2082810"/>
            <a:ext cx="6096551" cy="3085846"/>
          </a:xfrm>
          <a:prstGeom prst="rect">
            <a:avLst/>
          </a:prstGeom>
          <a:solidFill>
            <a:srgbClr val="36ABD9"/>
          </a:solidFill>
        </p:spPr>
        <p:txBody>
          <a:bodyPr wrap="square" lIns="243805" tIns="195044" rIns="243805" bIns="195044">
            <a:noAutofit/>
          </a:bodyPr>
          <a:lstStyle>
            <a:lvl1pPr marL="0" marR="0" indent="0" algn="l" defTabSz="544277" rtl="0" eaLnBrk="1" fontAlgn="auto" latinLnBrk="0" hangingPunct="1">
              <a:lnSpc>
                <a:spcPct val="100000"/>
              </a:lnSpc>
              <a:spcBef>
                <a:spcPts val="1224"/>
              </a:spcBef>
              <a:spcAft>
                <a:spcPts val="0"/>
              </a:spcAft>
              <a:buClr>
                <a:schemeClr val="tx1"/>
              </a:buClr>
              <a:buSzTx/>
              <a:buFont typeface="Wingdings" pitchFamily="2" charset="2"/>
              <a:buNone/>
              <a:tabLst/>
              <a:defRPr sz="3264" kern="1200" spc="0" baseline="0">
                <a:solidFill>
                  <a:srgbClr val="FFFFFF"/>
                </a:solidFill>
                <a:latin typeface="Segoe UI Light"/>
                <a:ea typeface="+mn-ea"/>
                <a:cs typeface="Segoe UI Light"/>
              </a:defRPr>
            </a:lvl1pPr>
            <a:lvl2pPr marL="0" marR="0" indent="0" algn="l" defTabSz="544277" rtl="0" eaLnBrk="1" fontAlgn="auto" latinLnBrk="0" hangingPunct="1">
              <a:lnSpc>
                <a:spcPct val="100000"/>
              </a:lnSpc>
              <a:spcBef>
                <a:spcPts val="1080"/>
              </a:spcBef>
              <a:spcAft>
                <a:spcPts val="0"/>
              </a:spcAft>
              <a:buClrTx/>
              <a:buSzTx/>
              <a:buFont typeface="Arial"/>
              <a:buNone/>
              <a:tabLst/>
              <a:defRPr sz="1904" kern="1200" spc="0" baseline="0">
                <a:solidFill>
                  <a:srgbClr val="FFFFFF"/>
                </a:solidFill>
                <a:latin typeface="Segoe UI Light"/>
                <a:ea typeface="+mn-ea"/>
                <a:cs typeface="Segoe UI Light"/>
              </a:defRPr>
            </a:lvl2pPr>
            <a:lvl3pPr marL="231673" marR="0" indent="0" algn="l" defTabSz="544277" rtl="0" eaLnBrk="1" fontAlgn="auto" latinLnBrk="0" hangingPunct="1">
              <a:lnSpc>
                <a:spcPct val="100000"/>
              </a:lnSpc>
              <a:spcBef>
                <a:spcPct val="20000"/>
              </a:spcBef>
              <a:spcAft>
                <a:spcPts val="0"/>
              </a:spcAft>
              <a:buClrTx/>
              <a:buSzTx/>
              <a:buFont typeface="Arial"/>
              <a:buNone/>
              <a:tabLst/>
              <a:defRPr sz="1904" kern="1200" spc="0" baseline="0">
                <a:solidFill>
                  <a:srgbClr val="FFFFFF"/>
                </a:solidFill>
                <a:latin typeface="Segoe UI Light"/>
                <a:ea typeface="+mn-ea"/>
                <a:cs typeface="Segoe UI Light"/>
              </a:defRPr>
            </a:lvl3pPr>
            <a:lvl4pPr marL="460170" marR="0" indent="0" algn="l" defTabSz="544277" rtl="0" eaLnBrk="1" fontAlgn="auto" latinLnBrk="0" hangingPunct="1">
              <a:lnSpc>
                <a:spcPct val="100000"/>
              </a:lnSpc>
              <a:spcBef>
                <a:spcPct val="20000"/>
              </a:spcBef>
              <a:spcAft>
                <a:spcPts val="0"/>
              </a:spcAft>
              <a:buClrTx/>
              <a:buSzTx/>
              <a:buFont typeface="Arial"/>
              <a:buNone/>
              <a:tabLst/>
              <a:defRPr sz="1768" kern="1200" spc="0" baseline="0">
                <a:solidFill>
                  <a:srgbClr val="FFFFFF"/>
                </a:solidFill>
                <a:latin typeface="Segoe UI Light"/>
                <a:ea typeface="+mn-ea"/>
                <a:cs typeface="Segoe UI Light"/>
              </a:defRPr>
            </a:lvl4pPr>
            <a:lvl5pPr marL="685494" marR="0" indent="0" algn="l" defTabSz="544277" rtl="0" eaLnBrk="1" fontAlgn="auto" latinLnBrk="0" hangingPunct="1">
              <a:lnSpc>
                <a:spcPct val="100000"/>
              </a:lnSpc>
              <a:spcBef>
                <a:spcPct val="20000"/>
              </a:spcBef>
              <a:spcAft>
                <a:spcPts val="0"/>
              </a:spcAft>
              <a:buClrTx/>
              <a:buSzTx/>
              <a:buFont typeface="Arial"/>
              <a:buNone/>
              <a:tabLst/>
              <a:defRPr sz="1768" kern="1200" spc="0" baseline="0">
                <a:solidFill>
                  <a:srgbClr val="FFFFFF"/>
                </a:solidFill>
                <a:latin typeface="Segoe UI Light"/>
                <a:ea typeface="+mn-ea"/>
                <a:cs typeface="Segoe UI Light"/>
              </a:defRPr>
            </a:lvl5pPr>
            <a:lvl6pPr marL="256390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30065"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623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2394"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9pPr>
          </a:lstStyle>
          <a:p>
            <a:pPr>
              <a:buClr>
                <a:srgbClr val="616161"/>
              </a:buClr>
              <a:defRPr/>
            </a:pPr>
            <a:r>
              <a:rPr lang="en-US" sz="3200" dirty="0"/>
              <a:t>.NET accepts contributions!</a:t>
            </a:r>
          </a:p>
        </p:txBody>
      </p:sp>
      <p:pic>
        <p:nvPicPr>
          <p:cNvPr id="20" name="Picture 19"/>
          <p:cNvPicPr>
            <a:picLocks noChangeAspect="1"/>
          </p:cNvPicPr>
          <p:nvPr/>
        </p:nvPicPr>
        <p:blipFill>
          <a:blip r:embed="rId3"/>
          <a:stretch>
            <a:fillRect/>
          </a:stretch>
        </p:blipFill>
        <p:spPr>
          <a:xfrm>
            <a:off x="877565" y="4442052"/>
            <a:ext cx="1621006" cy="600221"/>
          </a:xfrm>
          <a:prstGeom prst="rect">
            <a:avLst/>
          </a:prstGeom>
        </p:spPr>
      </p:pic>
      <p:pic>
        <p:nvPicPr>
          <p:cNvPr id="24" name="Picture 4" descr="https://cdn1.iconfinder.com/data/icons/simple-icons/1024/github-1024-black.png"/>
          <p:cNvPicPr>
            <a:picLocks noChangeAspect="1" noChangeArrowheads="1"/>
          </p:cNvPicPr>
          <p:nvPr/>
        </p:nvPicPr>
        <p:blipFill rotWithShape="1">
          <a:blip r:embed="rId4" cstate="print">
            <a:lum bright="70000" contrast="-70000"/>
            <a:extLst>
              <a:ext uri="{28A0092B-C50C-407E-A947-70E740481C1C}">
                <a14:useLocalDpi xmlns:a14="http://schemas.microsoft.com/office/drawing/2010/main" val="0"/>
              </a:ext>
            </a:extLst>
          </a:blip>
          <a:srcRect l="15266" t="16523" r="15004" b="14617"/>
          <a:stretch/>
        </p:blipFill>
        <p:spPr bwMode="auto">
          <a:xfrm>
            <a:off x="1324488" y="3269995"/>
            <a:ext cx="794933" cy="784996"/>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p:cNvGrpSpPr>
            <a:grpSpLocks noChangeAspect="1"/>
          </p:cNvGrpSpPr>
          <p:nvPr/>
        </p:nvGrpSpPr>
        <p:grpSpPr>
          <a:xfrm>
            <a:off x="405482" y="3586278"/>
            <a:ext cx="652911" cy="614358"/>
            <a:chOff x="2016733" y="3878216"/>
            <a:chExt cx="1012499" cy="952713"/>
          </a:xfrm>
        </p:grpSpPr>
        <p:sp>
          <p:nvSpPr>
            <p:cNvPr id="29" name="Rectangle 28"/>
            <p:cNvSpPr/>
            <p:nvPr/>
          </p:nvSpPr>
          <p:spPr bwMode="auto">
            <a:xfrm>
              <a:off x="2016733" y="3878216"/>
              <a:ext cx="1012499" cy="952713"/>
            </a:xfrm>
            <a:prstGeom prst="rect">
              <a:avLst/>
            </a:prstGeom>
            <a:solidFill>
              <a:srgbClr val="682A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30" name="Picture 29"/>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2197810" y="3896011"/>
              <a:ext cx="782397" cy="934918"/>
            </a:xfrm>
            <a:prstGeom prst="rect">
              <a:avLst/>
            </a:prstGeom>
          </p:spPr>
        </p:pic>
      </p:grpSp>
      <p:grpSp>
        <p:nvGrpSpPr>
          <p:cNvPr id="31" name="Group 30"/>
          <p:cNvGrpSpPr>
            <a:grpSpLocks noChangeAspect="1"/>
          </p:cNvGrpSpPr>
          <p:nvPr/>
        </p:nvGrpSpPr>
        <p:grpSpPr>
          <a:xfrm>
            <a:off x="2297992" y="3606739"/>
            <a:ext cx="652911" cy="614358"/>
            <a:chOff x="2016733" y="3878216"/>
            <a:chExt cx="1012499" cy="952713"/>
          </a:xfrm>
        </p:grpSpPr>
        <p:sp>
          <p:nvSpPr>
            <p:cNvPr id="32" name="Rectangle 31"/>
            <p:cNvSpPr/>
            <p:nvPr/>
          </p:nvSpPr>
          <p:spPr bwMode="auto">
            <a:xfrm>
              <a:off x="2016733" y="3878216"/>
              <a:ext cx="1012499" cy="952713"/>
            </a:xfrm>
            <a:prstGeom prst="rect">
              <a:avLst/>
            </a:prstGeom>
            <a:solidFill>
              <a:srgbClr val="682A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33" name="Picture 32"/>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2197810" y="3896011"/>
              <a:ext cx="782397" cy="934918"/>
            </a:xfrm>
            <a:prstGeom prst="rect">
              <a:avLst/>
            </a:prstGeom>
          </p:spPr>
        </p:pic>
      </p:grpSp>
      <p:grpSp>
        <p:nvGrpSpPr>
          <p:cNvPr id="34" name="Group 33"/>
          <p:cNvGrpSpPr>
            <a:grpSpLocks noChangeAspect="1"/>
          </p:cNvGrpSpPr>
          <p:nvPr/>
        </p:nvGrpSpPr>
        <p:grpSpPr>
          <a:xfrm>
            <a:off x="2129976" y="2869376"/>
            <a:ext cx="652911" cy="614358"/>
            <a:chOff x="2016733" y="3878216"/>
            <a:chExt cx="1012499" cy="952713"/>
          </a:xfrm>
        </p:grpSpPr>
        <p:sp>
          <p:nvSpPr>
            <p:cNvPr id="35" name="Rectangle 34"/>
            <p:cNvSpPr/>
            <p:nvPr/>
          </p:nvSpPr>
          <p:spPr bwMode="auto">
            <a:xfrm>
              <a:off x="2016733" y="3878216"/>
              <a:ext cx="1012499" cy="952713"/>
            </a:xfrm>
            <a:prstGeom prst="rect">
              <a:avLst/>
            </a:prstGeom>
            <a:solidFill>
              <a:srgbClr val="682A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36" name="Picture 35"/>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2197810" y="3896011"/>
              <a:ext cx="782397" cy="934918"/>
            </a:xfrm>
            <a:prstGeom prst="rect">
              <a:avLst/>
            </a:prstGeom>
          </p:spPr>
        </p:pic>
      </p:grpSp>
      <p:grpSp>
        <p:nvGrpSpPr>
          <p:cNvPr id="37" name="Group 36"/>
          <p:cNvGrpSpPr>
            <a:grpSpLocks noChangeAspect="1"/>
          </p:cNvGrpSpPr>
          <p:nvPr/>
        </p:nvGrpSpPr>
        <p:grpSpPr>
          <a:xfrm>
            <a:off x="572858" y="2869375"/>
            <a:ext cx="652911" cy="614358"/>
            <a:chOff x="2016733" y="3878216"/>
            <a:chExt cx="1012499" cy="952713"/>
          </a:xfrm>
        </p:grpSpPr>
        <p:sp>
          <p:nvSpPr>
            <p:cNvPr id="38" name="Rectangle 37"/>
            <p:cNvSpPr/>
            <p:nvPr/>
          </p:nvSpPr>
          <p:spPr bwMode="auto">
            <a:xfrm>
              <a:off x="2016733" y="3878216"/>
              <a:ext cx="1012499" cy="952713"/>
            </a:xfrm>
            <a:prstGeom prst="rect">
              <a:avLst/>
            </a:prstGeom>
            <a:solidFill>
              <a:srgbClr val="682A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39" name="Picture 38"/>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2197810" y="3896011"/>
              <a:ext cx="782397" cy="934918"/>
            </a:xfrm>
            <a:prstGeom prst="rect">
              <a:avLst/>
            </a:prstGeom>
          </p:spPr>
        </p:pic>
      </p:grpSp>
      <p:sp>
        <p:nvSpPr>
          <p:cNvPr id="21" name="Rectangle 20"/>
          <p:cNvSpPr/>
          <p:nvPr/>
        </p:nvSpPr>
        <p:spPr>
          <a:xfrm>
            <a:off x="3067671" y="3046015"/>
            <a:ext cx="2925887" cy="1900875"/>
          </a:xfrm>
          <a:prstGeom prst="rect">
            <a:avLst/>
          </a:prstGeom>
        </p:spPr>
        <p:txBody>
          <a:bodyPr wrap="square">
            <a:spAutoFit/>
          </a:bodyPr>
          <a:lstStyle/>
          <a:p>
            <a:pPr marL="280121" indent="-280121" defTabSz="913911">
              <a:buFont typeface="Arial" panose="020B0604020202020204" pitchFamily="34" charset="0"/>
              <a:buChar char="•"/>
            </a:pPr>
            <a:r>
              <a:rPr lang="en-US" sz="1470" dirty="0">
                <a:solidFill>
                  <a:prstClr val="white"/>
                </a:solidFill>
                <a:latin typeface="Segoe UI Light" panose="020B0502040204020203" pitchFamily="34" charset="0"/>
                <a:cs typeface="Segoe UI Light" panose="020B0502040204020203" pitchFamily="34" charset="0"/>
              </a:rPr>
              <a:t>Live Code changes</a:t>
            </a:r>
          </a:p>
          <a:p>
            <a:pPr marL="280121" indent="-280121" defTabSz="913911">
              <a:buFont typeface="Arial" panose="020B0604020202020204" pitchFamily="34" charset="0"/>
              <a:buChar char="•"/>
            </a:pPr>
            <a:r>
              <a:rPr lang="en-US" sz="1470" dirty="0">
                <a:solidFill>
                  <a:prstClr val="white"/>
                </a:solidFill>
                <a:latin typeface="Segoe UI Light" panose="020B0502040204020203" pitchFamily="34" charset="0"/>
                <a:cs typeface="Segoe UI Light" panose="020B0502040204020203" pitchFamily="34" charset="0"/>
              </a:rPr>
              <a:t>Code Reviews</a:t>
            </a:r>
          </a:p>
          <a:p>
            <a:pPr marL="280121" indent="-280121" defTabSz="913911">
              <a:buFont typeface="Arial" panose="020B0604020202020204" pitchFamily="34" charset="0"/>
              <a:buChar char="•"/>
            </a:pPr>
            <a:r>
              <a:rPr lang="en-US" sz="1470" dirty="0">
                <a:solidFill>
                  <a:prstClr val="white"/>
                </a:solidFill>
                <a:latin typeface="Segoe UI Light" panose="020B0502040204020203" pitchFamily="34" charset="0"/>
                <a:cs typeface="Segoe UI Light" panose="020B0502040204020203" pitchFamily="34" charset="0"/>
              </a:rPr>
              <a:t>Design documents</a:t>
            </a:r>
          </a:p>
          <a:p>
            <a:pPr marL="280121" indent="-280121" defTabSz="913911">
              <a:buFont typeface="Arial" panose="020B0604020202020204" pitchFamily="34" charset="0"/>
              <a:buChar char="•"/>
            </a:pPr>
            <a:r>
              <a:rPr lang="en-US" sz="1470" dirty="0">
                <a:solidFill>
                  <a:prstClr val="white"/>
                </a:solidFill>
                <a:latin typeface="Segoe UI Light" panose="020B0502040204020203" pitchFamily="34" charset="0"/>
                <a:cs typeface="Segoe UI Light" panose="020B0502040204020203" pitchFamily="34" charset="0"/>
              </a:rPr>
              <a:t>Discussions</a:t>
            </a:r>
          </a:p>
          <a:p>
            <a:pPr marL="280121" indent="-280121" defTabSz="913911">
              <a:buFont typeface="Arial" panose="020B0604020202020204" pitchFamily="34" charset="0"/>
              <a:buChar char="•"/>
            </a:pPr>
            <a:r>
              <a:rPr lang="en-US" sz="1470" dirty="0">
                <a:solidFill>
                  <a:prstClr val="white"/>
                </a:solidFill>
                <a:latin typeface="Segoe UI Light" panose="020B0502040204020203" pitchFamily="34" charset="0"/>
                <a:cs typeface="Segoe UI Light" panose="020B0502040204020203" pitchFamily="34" charset="0"/>
              </a:rPr>
              <a:t>Recording design meetings</a:t>
            </a:r>
          </a:p>
          <a:p>
            <a:pPr marL="280121" indent="-280121" defTabSz="913911">
              <a:buFont typeface="Arial" panose="020B0604020202020204" pitchFamily="34" charset="0"/>
              <a:buChar char="•"/>
            </a:pPr>
            <a:r>
              <a:rPr lang="en-US" sz="1470" dirty="0">
                <a:solidFill>
                  <a:prstClr val="white"/>
                </a:solidFill>
                <a:latin typeface="Segoe UI Light" panose="020B0502040204020203" pitchFamily="34" charset="0"/>
                <a:cs typeface="Segoe UI Light" panose="020B0502040204020203" pitchFamily="34" charset="0"/>
              </a:rPr>
              <a:t>Recording pull requests discussions</a:t>
            </a:r>
          </a:p>
          <a:p>
            <a:pPr marL="280121" indent="-280121" defTabSz="913911">
              <a:buFont typeface="Arial" panose="020B0604020202020204" pitchFamily="34" charset="0"/>
              <a:buChar char="•"/>
            </a:pPr>
            <a:r>
              <a:rPr lang="en-US" sz="1470" dirty="0">
                <a:solidFill>
                  <a:prstClr val="white"/>
                </a:solidFill>
                <a:latin typeface="Segoe UI Light" panose="020B0502040204020203" pitchFamily="34" charset="0"/>
                <a:cs typeface="Segoe UI Light" panose="020B0502040204020203" pitchFamily="34" charset="0"/>
              </a:rPr>
              <a:t>Bug tracking</a:t>
            </a:r>
          </a:p>
        </p:txBody>
      </p:sp>
      <p:sp>
        <p:nvSpPr>
          <p:cNvPr id="41" name="Rectangle 40"/>
          <p:cNvSpPr/>
          <p:nvPr/>
        </p:nvSpPr>
        <p:spPr>
          <a:xfrm>
            <a:off x="9185831" y="3031731"/>
            <a:ext cx="2925887" cy="995697"/>
          </a:xfrm>
          <a:prstGeom prst="rect">
            <a:avLst/>
          </a:prstGeom>
        </p:spPr>
        <p:txBody>
          <a:bodyPr wrap="square">
            <a:spAutoFit/>
          </a:bodyPr>
          <a:lstStyle/>
          <a:p>
            <a:pPr marL="280121" indent="-280121" defTabSz="913911">
              <a:buFont typeface="Arial" panose="020B0604020202020204" pitchFamily="34" charset="0"/>
              <a:buChar char="•"/>
            </a:pPr>
            <a:r>
              <a:rPr lang="en-US" sz="1470" dirty="0">
                <a:solidFill>
                  <a:prstClr val="white"/>
                </a:solidFill>
                <a:latin typeface="Segoe UI Light" panose="020B0502040204020203" pitchFamily="34" charset="0"/>
                <a:cs typeface="Segoe UI Light" panose="020B0502040204020203" pitchFamily="34" charset="0"/>
              </a:rPr>
              <a:t>Github Pull request model</a:t>
            </a:r>
          </a:p>
          <a:p>
            <a:pPr marL="280121" indent="-280121" defTabSz="913911">
              <a:buFont typeface="Arial" panose="020B0604020202020204" pitchFamily="34" charset="0"/>
              <a:buChar char="•"/>
            </a:pPr>
            <a:r>
              <a:rPr lang="en-US" sz="1470" dirty="0">
                <a:solidFill>
                  <a:prstClr val="white"/>
                </a:solidFill>
                <a:latin typeface="Segoe UI Light" panose="020B0502040204020203" pitchFamily="34" charset="0"/>
                <a:cs typeface="Segoe UI Light" panose="020B0502040204020203" pitchFamily="34" charset="0"/>
              </a:rPr>
              <a:t>Criteria of acceptance based on Roadmap and Quality</a:t>
            </a:r>
          </a:p>
          <a:p>
            <a:pPr marL="280121" indent="-280121" defTabSz="913911">
              <a:buFont typeface="Arial" panose="020B0604020202020204" pitchFamily="34" charset="0"/>
              <a:buChar char="•"/>
            </a:pPr>
            <a:endParaRPr lang="en-US" sz="1470" dirty="0">
              <a:solidFill>
                <a:prstClr val="white"/>
              </a:solidFill>
              <a:latin typeface="Segoe UI Light" panose="020B0502040204020203" pitchFamily="34" charset="0"/>
              <a:cs typeface="Segoe UI Light" panose="020B0502040204020203" pitchFamily="34" charset="0"/>
            </a:endParaRPr>
          </a:p>
        </p:txBody>
      </p:sp>
      <p:sp>
        <p:nvSpPr>
          <p:cNvPr id="2048" name="Up Arrow 2047"/>
          <p:cNvSpPr/>
          <p:nvPr/>
        </p:nvSpPr>
        <p:spPr>
          <a:xfrm>
            <a:off x="1343176" y="4034502"/>
            <a:ext cx="314468" cy="231903"/>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defTabSz="913911"/>
            <a:endParaRPr lang="en-US" sz="1733">
              <a:solidFill>
                <a:prstClr val="white"/>
              </a:solidFill>
            </a:endParaRPr>
          </a:p>
        </p:txBody>
      </p:sp>
      <p:sp>
        <p:nvSpPr>
          <p:cNvPr id="44" name="Up Arrow 43"/>
          <p:cNvSpPr/>
          <p:nvPr/>
        </p:nvSpPr>
        <p:spPr>
          <a:xfrm>
            <a:off x="1841132" y="4039492"/>
            <a:ext cx="314468" cy="231903"/>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defTabSz="913911"/>
            <a:endParaRPr lang="en-US" sz="1733">
              <a:solidFill>
                <a:prstClr val="white"/>
              </a:solidFill>
            </a:endParaRPr>
          </a:p>
        </p:txBody>
      </p:sp>
      <p:pic>
        <p:nvPicPr>
          <p:cNvPr id="45" name="Picture 44"/>
          <p:cNvPicPr>
            <a:picLocks noChangeAspect="1"/>
          </p:cNvPicPr>
          <p:nvPr/>
        </p:nvPicPr>
        <p:blipFill>
          <a:blip r:embed="rId3"/>
          <a:stretch>
            <a:fillRect/>
          </a:stretch>
        </p:blipFill>
        <p:spPr>
          <a:xfrm>
            <a:off x="6763350" y="4420485"/>
            <a:ext cx="1621006" cy="600221"/>
          </a:xfrm>
          <a:prstGeom prst="rect">
            <a:avLst/>
          </a:prstGeom>
        </p:spPr>
      </p:pic>
      <p:pic>
        <p:nvPicPr>
          <p:cNvPr id="46" name="Picture 4" descr="https://cdn1.iconfinder.com/data/icons/simple-icons/1024/github-1024-black.png"/>
          <p:cNvPicPr>
            <a:picLocks noChangeAspect="1" noChangeArrowheads="1"/>
          </p:cNvPicPr>
          <p:nvPr/>
        </p:nvPicPr>
        <p:blipFill rotWithShape="1">
          <a:blip r:embed="rId4" cstate="print">
            <a:lum bright="70000" contrast="-70000"/>
            <a:extLst>
              <a:ext uri="{28A0092B-C50C-407E-A947-70E740481C1C}">
                <a14:useLocalDpi xmlns:a14="http://schemas.microsoft.com/office/drawing/2010/main" val="0"/>
              </a:ext>
            </a:extLst>
          </a:blip>
          <a:srcRect l="15266" t="16523" r="15004" b="14617"/>
          <a:stretch/>
        </p:blipFill>
        <p:spPr bwMode="auto">
          <a:xfrm>
            <a:off x="7209379" y="3429911"/>
            <a:ext cx="794933" cy="784996"/>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oup 46"/>
          <p:cNvGrpSpPr>
            <a:grpSpLocks noChangeAspect="1"/>
          </p:cNvGrpSpPr>
          <p:nvPr/>
        </p:nvGrpSpPr>
        <p:grpSpPr>
          <a:xfrm>
            <a:off x="6290830" y="3600549"/>
            <a:ext cx="652911" cy="614358"/>
            <a:chOff x="2016733" y="3878216"/>
            <a:chExt cx="1012499" cy="952713"/>
          </a:xfrm>
        </p:grpSpPr>
        <p:sp>
          <p:nvSpPr>
            <p:cNvPr id="48" name="Rectangle 47"/>
            <p:cNvSpPr/>
            <p:nvPr/>
          </p:nvSpPr>
          <p:spPr bwMode="auto">
            <a:xfrm>
              <a:off x="2016733" y="3878216"/>
              <a:ext cx="1012499" cy="952713"/>
            </a:xfrm>
            <a:prstGeom prst="rect">
              <a:avLst/>
            </a:prstGeom>
            <a:solidFill>
              <a:srgbClr val="682A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49" name="Picture 48"/>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2197810" y="3896011"/>
              <a:ext cx="782397" cy="934918"/>
            </a:xfrm>
            <a:prstGeom prst="rect">
              <a:avLst/>
            </a:prstGeom>
          </p:spPr>
        </p:pic>
      </p:grpSp>
      <p:grpSp>
        <p:nvGrpSpPr>
          <p:cNvPr id="50" name="Group 49"/>
          <p:cNvGrpSpPr>
            <a:grpSpLocks noChangeAspect="1"/>
          </p:cNvGrpSpPr>
          <p:nvPr/>
        </p:nvGrpSpPr>
        <p:grpSpPr>
          <a:xfrm>
            <a:off x="8183340" y="3621011"/>
            <a:ext cx="652911" cy="614358"/>
            <a:chOff x="2016733" y="3878216"/>
            <a:chExt cx="1012499" cy="952713"/>
          </a:xfrm>
        </p:grpSpPr>
        <p:sp>
          <p:nvSpPr>
            <p:cNvPr id="51" name="Rectangle 50"/>
            <p:cNvSpPr/>
            <p:nvPr/>
          </p:nvSpPr>
          <p:spPr bwMode="auto">
            <a:xfrm>
              <a:off x="2016733" y="3878216"/>
              <a:ext cx="1012499" cy="952713"/>
            </a:xfrm>
            <a:prstGeom prst="rect">
              <a:avLst/>
            </a:prstGeom>
            <a:solidFill>
              <a:srgbClr val="682A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52" name="Picture 51"/>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2197810" y="3896011"/>
              <a:ext cx="782397" cy="934918"/>
            </a:xfrm>
            <a:prstGeom prst="rect">
              <a:avLst/>
            </a:prstGeom>
          </p:spPr>
        </p:pic>
      </p:grpSp>
      <p:grpSp>
        <p:nvGrpSpPr>
          <p:cNvPr id="53" name="Group 52"/>
          <p:cNvGrpSpPr>
            <a:grpSpLocks noChangeAspect="1"/>
          </p:cNvGrpSpPr>
          <p:nvPr/>
        </p:nvGrpSpPr>
        <p:grpSpPr>
          <a:xfrm>
            <a:off x="8015324" y="2883648"/>
            <a:ext cx="652911" cy="614358"/>
            <a:chOff x="2016733" y="3878216"/>
            <a:chExt cx="1012499" cy="952713"/>
          </a:xfrm>
        </p:grpSpPr>
        <p:sp>
          <p:nvSpPr>
            <p:cNvPr id="54" name="Rectangle 53"/>
            <p:cNvSpPr/>
            <p:nvPr/>
          </p:nvSpPr>
          <p:spPr bwMode="auto">
            <a:xfrm>
              <a:off x="2016733" y="3878216"/>
              <a:ext cx="1012499" cy="952713"/>
            </a:xfrm>
            <a:prstGeom prst="rect">
              <a:avLst/>
            </a:prstGeom>
            <a:solidFill>
              <a:srgbClr val="682A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55" name="Picture 54"/>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2197810" y="3896011"/>
              <a:ext cx="782397" cy="934918"/>
            </a:xfrm>
            <a:prstGeom prst="rect">
              <a:avLst/>
            </a:prstGeom>
          </p:spPr>
        </p:pic>
      </p:grpSp>
      <p:grpSp>
        <p:nvGrpSpPr>
          <p:cNvPr id="56" name="Group 55"/>
          <p:cNvGrpSpPr>
            <a:grpSpLocks noChangeAspect="1"/>
          </p:cNvGrpSpPr>
          <p:nvPr/>
        </p:nvGrpSpPr>
        <p:grpSpPr>
          <a:xfrm>
            <a:off x="6458205" y="2883647"/>
            <a:ext cx="652911" cy="614358"/>
            <a:chOff x="2016733" y="3878216"/>
            <a:chExt cx="1012499" cy="952713"/>
          </a:xfrm>
        </p:grpSpPr>
        <p:sp>
          <p:nvSpPr>
            <p:cNvPr id="57" name="Rectangle 56"/>
            <p:cNvSpPr/>
            <p:nvPr/>
          </p:nvSpPr>
          <p:spPr bwMode="auto">
            <a:xfrm>
              <a:off x="2016733" y="3878216"/>
              <a:ext cx="1012499" cy="952713"/>
            </a:xfrm>
            <a:prstGeom prst="rect">
              <a:avLst/>
            </a:prstGeom>
            <a:solidFill>
              <a:srgbClr val="682A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58" name="Picture 57"/>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2197810" y="3896011"/>
              <a:ext cx="782397" cy="934918"/>
            </a:xfrm>
            <a:prstGeom prst="rect">
              <a:avLst/>
            </a:prstGeom>
          </p:spPr>
        </p:pic>
      </p:grpSp>
      <p:sp>
        <p:nvSpPr>
          <p:cNvPr id="59" name="Up Arrow 58"/>
          <p:cNvSpPr/>
          <p:nvPr/>
        </p:nvSpPr>
        <p:spPr>
          <a:xfrm rot="7052713">
            <a:off x="6844178" y="3853093"/>
            <a:ext cx="314468" cy="231903"/>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defTabSz="913911"/>
            <a:endParaRPr lang="en-US" sz="1733">
              <a:solidFill>
                <a:prstClr val="white"/>
              </a:solidFill>
            </a:endParaRPr>
          </a:p>
        </p:txBody>
      </p:sp>
      <p:sp>
        <p:nvSpPr>
          <p:cNvPr id="61" name="Up Arrow 60"/>
          <p:cNvSpPr/>
          <p:nvPr/>
        </p:nvSpPr>
        <p:spPr>
          <a:xfrm rot="8234745">
            <a:off x="6981805" y="3470949"/>
            <a:ext cx="314468" cy="231903"/>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defTabSz="913911"/>
            <a:endParaRPr lang="en-US" sz="1733">
              <a:solidFill>
                <a:prstClr val="white"/>
              </a:solidFill>
            </a:endParaRPr>
          </a:p>
        </p:txBody>
      </p:sp>
      <p:sp>
        <p:nvSpPr>
          <p:cNvPr id="62" name="Up Arrow 61"/>
          <p:cNvSpPr/>
          <p:nvPr/>
        </p:nvSpPr>
        <p:spPr>
          <a:xfrm rot="13003915">
            <a:off x="7911196" y="3426103"/>
            <a:ext cx="314468" cy="231903"/>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defTabSz="913911"/>
            <a:endParaRPr lang="en-US" sz="1733">
              <a:solidFill>
                <a:prstClr val="white"/>
              </a:solidFill>
            </a:endParaRPr>
          </a:p>
        </p:txBody>
      </p:sp>
      <p:sp>
        <p:nvSpPr>
          <p:cNvPr id="63" name="Up Arrow 62"/>
          <p:cNvSpPr/>
          <p:nvPr/>
        </p:nvSpPr>
        <p:spPr>
          <a:xfrm rot="14057365">
            <a:off x="7997368" y="3842809"/>
            <a:ext cx="314468" cy="231903"/>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defTabSz="913911"/>
            <a:endParaRPr lang="en-US" sz="1733">
              <a:solidFill>
                <a:prstClr val="white"/>
              </a:solidFill>
            </a:endParaRPr>
          </a:p>
        </p:txBody>
      </p:sp>
      <p:sp>
        <p:nvSpPr>
          <p:cNvPr id="64" name="Rectangle 63"/>
          <p:cNvSpPr/>
          <p:nvPr/>
        </p:nvSpPr>
        <p:spPr>
          <a:xfrm>
            <a:off x="9215845" y="4002525"/>
            <a:ext cx="2925887" cy="995697"/>
          </a:xfrm>
          <a:prstGeom prst="rect">
            <a:avLst/>
          </a:prstGeom>
        </p:spPr>
        <p:txBody>
          <a:bodyPr wrap="square">
            <a:spAutoFit/>
          </a:bodyPr>
          <a:lstStyle/>
          <a:p>
            <a:pPr defTabSz="913911"/>
            <a:r>
              <a:rPr lang="en-US" sz="1470" dirty="0">
                <a:solidFill>
                  <a:prstClr val="white"/>
                </a:solidFill>
                <a:latin typeface="Segoe UI Light" panose="020B0502040204020203" pitchFamily="34" charset="0"/>
                <a:cs typeface="Segoe UI Light" panose="020B0502040204020203" pitchFamily="34" charset="0"/>
              </a:rPr>
              <a:t>Other inputs:</a:t>
            </a:r>
          </a:p>
          <a:p>
            <a:pPr marL="737078" lvl="1" indent="-280121" defTabSz="913911">
              <a:buFont typeface="Arial" panose="020B0604020202020204" pitchFamily="34" charset="0"/>
              <a:buChar char="•"/>
            </a:pPr>
            <a:r>
              <a:rPr lang="en-US" sz="1470" dirty="0">
                <a:solidFill>
                  <a:prstClr val="white"/>
                </a:solidFill>
                <a:latin typeface="Segoe UI Light" panose="020B0502040204020203" pitchFamily="34" charset="0"/>
                <a:cs typeface="Segoe UI Light" panose="020B0502040204020203" pitchFamily="34" charset="0"/>
              </a:rPr>
              <a:t>User Voice</a:t>
            </a:r>
          </a:p>
          <a:p>
            <a:pPr marL="737078" lvl="1" indent="-280121" defTabSz="913911">
              <a:buFont typeface="Arial" panose="020B0604020202020204" pitchFamily="34" charset="0"/>
              <a:buChar char="•"/>
            </a:pPr>
            <a:r>
              <a:rPr lang="en-US" sz="1470" dirty="0">
                <a:solidFill>
                  <a:prstClr val="white"/>
                </a:solidFill>
                <a:latin typeface="Segoe UI Light" panose="020B0502040204020203" pitchFamily="34" charset="0"/>
                <a:cs typeface="Segoe UI Light" panose="020B0502040204020203" pitchFamily="34" charset="0"/>
              </a:rPr>
              <a:t>Connect</a:t>
            </a:r>
          </a:p>
          <a:p>
            <a:pPr defTabSz="913911"/>
            <a:endParaRPr lang="en-US" sz="1470" dirty="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08759409"/>
      </p:ext>
    </p:extLst>
  </p:cSld>
  <p:clrMapOvr>
    <a:masterClrMapping/>
  </p:clrMapOvr>
  <p:transition>
    <p:fade/>
  </p:transition>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Custom 4">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Azure Medium">
  <a:themeElements>
    <a:clrScheme name="Custom 3">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1614</Words>
  <Application>Microsoft Office PowerPoint</Application>
  <PresentationFormat>Widescreen</PresentationFormat>
  <Paragraphs>234</Paragraphs>
  <Slides>20</Slides>
  <Notes>10</Notes>
  <HiddenSlides>0</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20</vt:i4>
      </vt:variant>
    </vt:vector>
  </HeadingPairs>
  <TitlesOfParts>
    <vt:vector size="36" baseType="lpstr">
      <vt:lpstr>ＭＳ Ｐゴシック</vt:lpstr>
      <vt:lpstr>Arial</vt:lpstr>
      <vt:lpstr>Calibri</vt:lpstr>
      <vt:lpstr>Consolas</vt:lpstr>
      <vt:lpstr>Segoe UI</vt:lpstr>
      <vt:lpstr>Segoe UI Light</vt:lpstr>
      <vt:lpstr>Segoe UI Semibold</vt:lpstr>
      <vt:lpstr>Wingdings</vt:lpstr>
      <vt:lpstr>Deck Title Slide</vt:lpstr>
      <vt:lpstr>Azure Medium</vt:lpstr>
      <vt:lpstr>Azure Green</vt:lpstr>
      <vt:lpstr>Azure Graphite</vt:lpstr>
      <vt:lpstr>Azure Dark</vt:lpstr>
      <vt:lpstr>Azure Basic</vt:lpstr>
      <vt:lpstr>Azure Noir</vt:lpstr>
      <vt:lpstr>1_Azure Medium</vt:lpstr>
      <vt:lpstr>PowerPoint Presentation</vt:lpstr>
      <vt:lpstr>Introduction to ASP.NET Core &amp; Visual Studio Code</vt:lpstr>
      <vt:lpstr>PowerPoint Presentation</vt:lpstr>
      <vt:lpstr>.NET Framework</vt:lpstr>
      <vt:lpstr>PowerPoint Presentation</vt:lpstr>
      <vt:lpstr>PowerPoint Presentation</vt:lpstr>
      <vt:lpstr>The road ahead for .NET</vt:lpstr>
      <vt:lpstr>Why is Microsoft open sourcing .NET?</vt:lpstr>
      <vt:lpstr>Open Source way of work</vt:lpstr>
      <vt:lpstr>.NET Core</vt:lpstr>
      <vt:lpstr>.NET 2015</vt:lpstr>
      <vt:lpstr>Open sourcing .NET</vt:lpstr>
      <vt:lpstr>PowerPoint Presentation</vt:lpstr>
      <vt:lpstr>ASP.NET Core 1.0 New, but still one project type</vt:lpstr>
      <vt:lpstr>ASP.NET Core 1.0</vt:lpstr>
      <vt:lpstr>ASP.NET Core 1.0 – Key Values</vt:lpstr>
      <vt:lpstr>ASP.NET 2015 in a Nutshell</vt:lpstr>
      <vt:lpstr>Visual Studio Code</vt:lpstr>
      <vt:lpstr>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2016-06-03T07:56:18Z</dcterms:created>
  <dcterms:modified xsi:type="dcterms:W3CDTF">2016-06-03T07:56:25Z</dcterms:modified>
</cp:coreProperties>
</file>