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82" r:id="rId5"/>
    <p:sldId id="291" r:id="rId6"/>
    <p:sldId id="326" r:id="rId7"/>
    <p:sldId id="284" r:id="rId8"/>
    <p:sldId id="327" r:id="rId9"/>
    <p:sldId id="297" r:id="rId10"/>
    <p:sldId id="305" r:id="rId11"/>
    <p:sldId id="328" r:id="rId12"/>
    <p:sldId id="329" r:id="rId13"/>
    <p:sldId id="296"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24D03-51F7-442B-AAD2-378C21D2F35C}" v="6" dt="2024-10-07T02:59:02.702"/>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77" autoAdjust="0"/>
  </p:normalViewPr>
  <p:slideViewPr>
    <p:cSldViewPr snapToGrid="0">
      <p:cViewPr varScale="1">
        <p:scale>
          <a:sx n="65" d="100"/>
          <a:sy n="65" d="100"/>
        </p:scale>
        <p:origin x="1358" y="5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DFFE2-6FDC-4432-B325-D7485C973B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3EEE82-F5B5-4EE5-88F1-1400CF17E1D8}">
      <dgm:prSet/>
      <dgm:spPr/>
      <dgm:t>
        <a:bodyPr/>
        <a:lstStyle/>
        <a:p>
          <a:r>
            <a:rPr lang="en-US" b="1" dirty="0"/>
            <a:t>Time Efficiency</a:t>
          </a:r>
          <a:r>
            <a:rPr lang="en-US" dirty="0"/>
            <a:t>: Saves viewers and analysts considerable time by providing condensed games.</a:t>
          </a:r>
        </a:p>
      </dgm:t>
    </dgm:pt>
    <dgm:pt modelId="{8C4190FE-5DCE-47A1-8DF4-29A9CA1FD21F}" type="parTrans" cxnId="{9BD2B277-3490-494A-821E-FC8BC485CCEC}">
      <dgm:prSet/>
      <dgm:spPr/>
      <dgm:t>
        <a:bodyPr/>
        <a:lstStyle/>
        <a:p>
          <a:endParaRPr lang="en-US"/>
        </a:p>
      </dgm:t>
    </dgm:pt>
    <dgm:pt modelId="{8859B1D8-8851-4670-A348-F45310F06BDB}" type="sibTrans" cxnId="{9BD2B277-3490-494A-821E-FC8BC485CCEC}">
      <dgm:prSet/>
      <dgm:spPr/>
      <dgm:t>
        <a:bodyPr/>
        <a:lstStyle/>
        <a:p>
          <a:endParaRPr lang="en-US"/>
        </a:p>
      </dgm:t>
    </dgm:pt>
    <dgm:pt modelId="{B5B80B7F-65C6-49EF-AB7F-ACE88C825577}">
      <dgm:prSet/>
      <dgm:spPr/>
      <dgm:t>
        <a:bodyPr/>
        <a:lstStyle/>
        <a:p>
          <a:r>
            <a:rPr lang="en-US" b="1" dirty="0"/>
            <a:t>Enhanced Engagement</a:t>
          </a:r>
          <a:r>
            <a:rPr lang="en-US" dirty="0"/>
            <a:t>: Increases global fan interaction with the NBA.</a:t>
          </a:r>
        </a:p>
      </dgm:t>
    </dgm:pt>
    <dgm:pt modelId="{F6483A22-0576-4082-B4F9-78142F3C2A89}" type="parTrans" cxnId="{EBA5B803-DAEF-4F47-9110-499820E589CA}">
      <dgm:prSet/>
      <dgm:spPr/>
      <dgm:t>
        <a:bodyPr/>
        <a:lstStyle/>
        <a:p>
          <a:endParaRPr lang="en-US"/>
        </a:p>
      </dgm:t>
    </dgm:pt>
    <dgm:pt modelId="{EE599D67-75FF-4300-865B-40B74207A817}" type="sibTrans" cxnId="{EBA5B803-DAEF-4F47-9110-499820E589CA}">
      <dgm:prSet/>
      <dgm:spPr/>
      <dgm:t>
        <a:bodyPr/>
        <a:lstStyle/>
        <a:p>
          <a:endParaRPr lang="en-US"/>
        </a:p>
      </dgm:t>
    </dgm:pt>
    <dgm:pt modelId="{2C9915D9-6805-425F-ADC4-D455464EBDB2}">
      <dgm:prSet/>
      <dgm:spPr/>
      <dgm:t>
        <a:bodyPr/>
        <a:lstStyle/>
        <a:p>
          <a:r>
            <a:rPr lang="en-US" b="1" dirty="0"/>
            <a:t>Technological Innovation</a:t>
          </a:r>
          <a:r>
            <a:rPr lang="en-US" dirty="0"/>
            <a:t>: Leverages AI to provide new ways to consume sports content.</a:t>
          </a:r>
        </a:p>
      </dgm:t>
    </dgm:pt>
    <dgm:pt modelId="{4BEA3211-E959-430F-9A3A-1395C287054B}" type="parTrans" cxnId="{2F51D077-8FCB-4950-B886-F127ABEF9722}">
      <dgm:prSet/>
      <dgm:spPr/>
      <dgm:t>
        <a:bodyPr/>
        <a:lstStyle/>
        <a:p>
          <a:endParaRPr lang="en-US"/>
        </a:p>
      </dgm:t>
    </dgm:pt>
    <dgm:pt modelId="{7A45C107-98F2-4F48-9ACD-784394BB4598}" type="sibTrans" cxnId="{2F51D077-8FCB-4950-B886-F127ABEF9722}">
      <dgm:prSet/>
      <dgm:spPr/>
      <dgm:t>
        <a:bodyPr/>
        <a:lstStyle/>
        <a:p>
          <a:endParaRPr lang="en-US"/>
        </a:p>
      </dgm:t>
    </dgm:pt>
    <dgm:pt modelId="{C4A2CC3F-623F-48E0-B797-01D3E3513745}" type="pres">
      <dgm:prSet presAssocID="{6FBDFFE2-6FDC-4432-B325-D7485C973BFC}" presName="root" presStyleCnt="0">
        <dgm:presLayoutVars>
          <dgm:dir/>
          <dgm:resizeHandles val="exact"/>
        </dgm:presLayoutVars>
      </dgm:prSet>
      <dgm:spPr/>
    </dgm:pt>
    <dgm:pt modelId="{5F0C9CEB-8FD7-4A46-B16F-53B81FD32CD4}" type="pres">
      <dgm:prSet presAssocID="{E33EEE82-F5B5-4EE5-88F1-1400CF17E1D8}" presName="compNode" presStyleCnt="0"/>
      <dgm:spPr/>
    </dgm:pt>
    <dgm:pt modelId="{FC823031-86DE-4E01-B186-3FD895DC83B0}" type="pres">
      <dgm:prSet presAssocID="{E33EEE82-F5B5-4EE5-88F1-1400CF17E1D8}" presName="bgRect" presStyleLbl="bgShp" presStyleIdx="0" presStyleCnt="3"/>
      <dgm:spPr/>
    </dgm:pt>
    <dgm:pt modelId="{BC7FEA37-659B-40DE-A4D7-1CAF4242CE64}" type="pres">
      <dgm:prSet presAssocID="{E33EEE82-F5B5-4EE5-88F1-1400CF17E1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CC31C3F0-2DC9-4617-8429-9887A6663316}" type="pres">
      <dgm:prSet presAssocID="{E33EEE82-F5B5-4EE5-88F1-1400CF17E1D8}" presName="spaceRect" presStyleCnt="0"/>
      <dgm:spPr/>
    </dgm:pt>
    <dgm:pt modelId="{A9DD3A78-2E22-46CF-A26D-9FA046611E94}" type="pres">
      <dgm:prSet presAssocID="{E33EEE82-F5B5-4EE5-88F1-1400CF17E1D8}" presName="parTx" presStyleLbl="revTx" presStyleIdx="0" presStyleCnt="3">
        <dgm:presLayoutVars>
          <dgm:chMax val="0"/>
          <dgm:chPref val="0"/>
        </dgm:presLayoutVars>
      </dgm:prSet>
      <dgm:spPr/>
    </dgm:pt>
    <dgm:pt modelId="{326EF980-0ADB-4EC7-A7EA-4E49736533AE}" type="pres">
      <dgm:prSet presAssocID="{8859B1D8-8851-4670-A348-F45310F06BDB}" presName="sibTrans" presStyleCnt="0"/>
      <dgm:spPr/>
    </dgm:pt>
    <dgm:pt modelId="{53A24CDC-D144-4D85-A2D0-D66FE8386819}" type="pres">
      <dgm:prSet presAssocID="{B5B80B7F-65C6-49EF-AB7F-ACE88C825577}" presName="compNode" presStyleCnt="0"/>
      <dgm:spPr/>
    </dgm:pt>
    <dgm:pt modelId="{618BE3E9-C7F3-42F7-89A8-F0DC4F2688EC}" type="pres">
      <dgm:prSet presAssocID="{B5B80B7F-65C6-49EF-AB7F-ACE88C825577}" presName="bgRect" presStyleLbl="bgShp" presStyleIdx="1" presStyleCnt="3"/>
      <dgm:spPr/>
    </dgm:pt>
    <dgm:pt modelId="{BEBB6FDC-C483-44AE-85F0-0C9801F3701E}" type="pres">
      <dgm:prSet presAssocID="{B5B80B7F-65C6-49EF-AB7F-ACE88C8255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588232EE-17E6-4D91-AD77-B584F506CCAF}" type="pres">
      <dgm:prSet presAssocID="{B5B80B7F-65C6-49EF-AB7F-ACE88C825577}" presName="spaceRect" presStyleCnt="0"/>
      <dgm:spPr/>
    </dgm:pt>
    <dgm:pt modelId="{7AD78FB7-3C54-497F-87EA-84E5106DBD2B}" type="pres">
      <dgm:prSet presAssocID="{B5B80B7F-65C6-49EF-AB7F-ACE88C825577}" presName="parTx" presStyleLbl="revTx" presStyleIdx="1" presStyleCnt="3">
        <dgm:presLayoutVars>
          <dgm:chMax val="0"/>
          <dgm:chPref val="0"/>
        </dgm:presLayoutVars>
      </dgm:prSet>
      <dgm:spPr/>
    </dgm:pt>
    <dgm:pt modelId="{B7B27922-9A9E-48F5-992F-543328299C82}" type="pres">
      <dgm:prSet presAssocID="{EE599D67-75FF-4300-865B-40B74207A817}" presName="sibTrans" presStyleCnt="0"/>
      <dgm:spPr/>
    </dgm:pt>
    <dgm:pt modelId="{E421D4A8-F89E-4FA3-A1E3-04BDBA29A39F}" type="pres">
      <dgm:prSet presAssocID="{2C9915D9-6805-425F-ADC4-D455464EBDB2}" presName="compNode" presStyleCnt="0"/>
      <dgm:spPr/>
    </dgm:pt>
    <dgm:pt modelId="{A8A2A41E-AACB-4E5A-99CA-723B0B71DCF2}" type="pres">
      <dgm:prSet presAssocID="{2C9915D9-6805-425F-ADC4-D455464EBDB2}" presName="bgRect" presStyleLbl="bgShp" presStyleIdx="2" presStyleCnt="3"/>
      <dgm:spPr/>
    </dgm:pt>
    <dgm:pt modelId="{E94C8F4D-2257-4077-A987-5393051D6FA5}" type="pres">
      <dgm:prSet presAssocID="{2C9915D9-6805-425F-ADC4-D455464EBD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7522361B-864A-49DF-AB81-E192653EE504}" type="pres">
      <dgm:prSet presAssocID="{2C9915D9-6805-425F-ADC4-D455464EBDB2}" presName="spaceRect" presStyleCnt="0"/>
      <dgm:spPr/>
    </dgm:pt>
    <dgm:pt modelId="{D5E83232-1E1E-4305-8930-4B0602149B33}" type="pres">
      <dgm:prSet presAssocID="{2C9915D9-6805-425F-ADC4-D455464EBDB2}" presName="parTx" presStyleLbl="revTx" presStyleIdx="2" presStyleCnt="3">
        <dgm:presLayoutVars>
          <dgm:chMax val="0"/>
          <dgm:chPref val="0"/>
        </dgm:presLayoutVars>
      </dgm:prSet>
      <dgm:spPr/>
    </dgm:pt>
  </dgm:ptLst>
  <dgm:cxnLst>
    <dgm:cxn modelId="{EBA5B803-DAEF-4F47-9110-499820E589CA}" srcId="{6FBDFFE2-6FDC-4432-B325-D7485C973BFC}" destId="{B5B80B7F-65C6-49EF-AB7F-ACE88C825577}" srcOrd="1" destOrd="0" parTransId="{F6483A22-0576-4082-B4F9-78142F3C2A89}" sibTransId="{EE599D67-75FF-4300-865B-40B74207A817}"/>
    <dgm:cxn modelId="{AA666C66-A85A-4935-80A5-96F868DD212A}" type="presOf" srcId="{B5B80B7F-65C6-49EF-AB7F-ACE88C825577}" destId="{7AD78FB7-3C54-497F-87EA-84E5106DBD2B}" srcOrd="0" destOrd="0" presId="urn:microsoft.com/office/officeart/2018/2/layout/IconVerticalSolidList"/>
    <dgm:cxn modelId="{0D7ADF74-076C-4BC8-97F1-1F7BF1B1209E}" type="presOf" srcId="{2C9915D9-6805-425F-ADC4-D455464EBDB2}" destId="{D5E83232-1E1E-4305-8930-4B0602149B33}" srcOrd="0" destOrd="0" presId="urn:microsoft.com/office/officeart/2018/2/layout/IconVerticalSolidList"/>
    <dgm:cxn modelId="{9BD2B277-3490-494A-821E-FC8BC485CCEC}" srcId="{6FBDFFE2-6FDC-4432-B325-D7485C973BFC}" destId="{E33EEE82-F5B5-4EE5-88F1-1400CF17E1D8}" srcOrd="0" destOrd="0" parTransId="{8C4190FE-5DCE-47A1-8DF4-29A9CA1FD21F}" sibTransId="{8859B1D8-8851-4670-A348-F45310F06BDB}"/>
    <dgm:cxn modelId="{2F51D077-8FCB-4950-B886-F127ABEF9722}" srcId="{6FBDFFE2-6FDC-4432-B325-D7485C973BFC}" destId="{2C9915D9-6805-425F-ADC4-D455464EBDB2}" srcOrd="2" destOrd="0" parTransId="{4BEA3211-E959-430F-9A3A-1395C287054B}" sibTransId="{7A45C107-98F2-4F48-9ACD-784394BB4598}"/>
    <dgm:cxn modelId="{C696CAC6-2FAF-4E07-823F-05E68D2D37BA}" type="presOf" srcId="{6FBDFFE2-6FDC-4432-B325-D7485C973BFC}" destId="{C4A2CC3F-623F-48E0-B797-01D3E3513745}" srcOrd="0" destOrd="0" presId="urn:microsoft.com/office/officeart/2018/2/layout/IconVerticalSolidList"/>
    <dgm:cxn modelId="{53B76DFB-3D46-4342-B782-A2ED976A3187}" type="presOf" srcId="{E33EEE82-F5B5-4EE5-88F1-1400CF17E1D8}" destId="{A9DD3A78-2E22-46CF-A26D-9FA046611E94}" srcOrd="0" destOrd="0" presId="urn:microsoft.com/office/officeart/2018/2/layout/IconVerticalSolidList"/>
    <dgm:cxn modelId="{A6B0AF50-6D59-4FFA-BED1-895DC89D8F6D}" type="presParOf" srcId="{C4A2CC3F-623F-48E0-B797-01D3E3513745}" destId="{5F0C9CEB-8FD7-4A46-B16F-53B81FD32CD4}" srcOrd="0" destOrd="0" presId="urn:microsoft.com/office/officeart/2018/2/layout/IconVerticalSolidList"/>
    <dgm:cxn modelId="{80FD9CF5-7803-4E8B-8A09-98582A9F9AA3}" type="presParOf" srcId="{5F0C9CEB-8FD7-4A46-B16F-53B81FD32CD4}" destId="{FC823031-86DE-4E01-B186-3FD895DC83B0}" srcOrd="0" destOrd="0" presId="urn:microsoft.com/office/officeart/2018/2/layout/IconVerticalSolidList"/>
    <dgm:cxn modelId="{B128B040-DAC1-4929-9AD9-6A142E5ACDBC}" type="presParOf" srcId="{5F0C9CEB-8FD7-4A46-B16F-53B81FD32CD4}" destId="{BC7FEA37-659B-40DE-A4D7-1CAF4242CE64}" srcOrd="1" destOrd="0" presId="urn:microsoft.com/office/officeart/2018/2/layout/IconVerticalSolidList"/>
    <dgm:cxn modelId="{355E3704-505C-4ED0-9EA7-227DD4F7FF97}" type="presParOf" srcId="{5F0C9CEB-8FD7-4A46-B16F-53B81FD32CD4}" destId="{CC31C3F0-2DC9-4617-8429-9887A6663316}" srcOrd="2" destOrd="0" presId="urn:microsoft.com/office/officeart/2018/2/layout/IconVerticalSolidList"/>
    <dgm:cxn modelId="{0EBBAB73-28FC-4864-874F-79BD0F021406}" type="presParOf" srcId="{5F0C9CEB-8FD7-4A46-B16F-53B81FD32CD4}" destId="{A9DD3A78-2E22-46CF-A26D-9FA046611E94}" srcOrd="3" destOrd="0" presId="urn:microsoft.com/office/officeart/2018/2/layout/IconVerticalSolidList"/>
    <dgm:cxn modelId="{7ECA3F07-690E-44D3-ADE2-5B72688D54A8}" type="presParOf" srcId="{C4A2CC3F-623F-48E0-B797-01D3E3513745}" destId="{326EF980-0ADB-4EC7-A7EA-4E49736533AE}" srcOrd="1" destOrd="0" presId="urn:microsoft.com/office/officeart/2018/2/layout/IconVerticalSolidList"/>
    <dgm:cxn modelId="{7051EED9-1760-40C6-BEF6-F653B043E984}" type="presParOf" srcId="{C4A2CC3F-623F-48E0-B797-01D3E3513745}" destId="{53A24CDC-D144-4D85-A2D0-D66FE8386819}" srcOrd="2" destOrd="0" presId="urn:microsoft.com/office/officeart/2018/2/layout/IconVerticalSolidList"/>
    <dgm:cxn modelId="{6EBB88AB-97F2-47DC-9DC0-E4B41772DF44}" type="presParOf" srcId="{53A24CDC-D144-4D85-A2D0-D66FE8386819}" destId="{618BE3E9-C7F3-42F7-89A8-F0DC4F2688EC}" srcOrd="0" destOrd="0" presId="urn:microsoft.com/office/officeart/2018/2/layout/IconVerticalSolidList"/>
    <dgm:cxn modelId="{C15F2835-855A-414A-9D7B-DF606FE97E21}" type="presParOf" srcId="{53A24CDC-D144-4D85-A2D0-D66FE8386819}" destId="{BEBB6FDC-C483-44AE-85F0-0C9801F3701E}" srcOrd="1" destOrd="0" presId="urn:microsoft.com/office/officeart/2018/2/layout/IconVerticalSolidList"/>
    <dgm:cxn modelId="{96513B94-5BC6-429E-A788-8392DDF6C77B}" type="presParOf" srcId="{53A24CDC-D144-4D85-A2D0-D66FE8386819}" destId="{588232EE-17E6-4D91-AD77-B584F506CCAF}" srcOrd="2" destOrd="0" presId="urn:microsoft.com/office/officeart/2018/2/layout/IconVerticalSolidList"/>
    <dgm:cxn modelId="{898D2E35-9F5A-418D-AB98-89D904D8A154}" type="presParOf" srcId="{53A24CDC-D144-4D85-A2D0-D66FE8386819}" destId="{7AD78FB7-3C54-497F-87EA-84E5106DBD2B}" srcOrd="3" destOrd="0" presId="urn:microsoft.com/office/officeart/2018/2/layout/IconVerticalSolidList"/>
    <dgm:cxn modelId="{357B8EE2-BE87-4763-8142-C235A150248A}" type="presParOf" srcId="{C4A2CC3F-623F-48E0-B797-01D3E3513745}" destId="{B7B27922-9A9E-48F5-992F-543328299C82}" srcOrd="3" destOrd="0" presId="urn:microsoft.com/office/officeart/2018/2/layout/IconVerticalSolidList"/>
    <dgm:cxn modelId="{BE103B50-FB12-4505-95A4-E981696BBB91}" type="presParOf" srcId="{C4A2CC3F-623F-48E0-B797-01D3E3513745}" destId="{E421D4A8-F89E-4FA3-A1E3-04BDBA29A39F}" srcOrd="4" destOrd="0" presId="urn:microsoft.com/office/officeart/2018/2/layout/IconVerticalSolidList"/>
    <dgm:cxn modelId="{336404C3-D97B-440F-9F15-B8D3D419BF25}" type="presParOf" srcId="{E421D4A8-F89E-4FA3-A1E3-04BDBA29A39F}" destId="{A8A2A41E-AACB-4E5A-99CA-723B0B71DCF2}" srcOrd="0" destOrd="0" presId="urn:microsoft.com/office/officeart/2018/2/layout/IconVerticalSolidList"/>
    <dgm:cxn modelId="{795315B3-EDB0-4CAA-80C1-A66AEA094994}" type="presParOf" srcId="{E421D4A8-F89E-4FA3-A1E3-04BDBA29A39F}" destId="{E94C8F4D-2257-4077-A987-5393051D6FA5}" srcOrd="1" destOrd="0" presId="urn:microsoft.com/office/officeart/2018/2/layout/IconVerticalSolidList"/>
    <dgm:cxn modelId="{732250CC-9F19-4D79-B187-0E7444434BED}" type="presParOf" srcId="{E421D4A8-F89E-4FA3-A1E3-04BDBA29A39F}" destId="{7522361B-864A-49DF-AB81-E192653EE504}" srcOrd="2" destOrd="0" presId="urn:microsoft.com/office/officeart/2018/2/layout/IconVerticalSolidList"/>
    <dgm:cxn modelId="{CD85ED34-CF47-42E1-8AE6-50791A6F3DB3}" type="presParOf" srcId="{E421D4A8-F89E-4FA3-A1E3-04BDBA29A39F}" destId="{D5E83232-1E1E-4305-8930-4B0602149B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35418-78E1-490A-9797-A863D172CF75}"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C321A3A8-BA5A-488A-A112-3D11C1EF7358}">
      <dgm:prSet/>
      <dgm:spPr/>
      <dgm:t>
        <a:bodyPr/>
        <a:lstStyle/>
        <a:p>
          <a:pPr>
            <a:defRPr b="1"/>
          </a:pPr>
          <a:r>
            <a:rPr lang="en-GB" b="1" dirty="0"/>
            <a:t>Data Privacy</a:t>
          </a:r>
          <a:r>
            <a:rPr lang="en-GB" dirty="0"/>
            <a:t>:</a:t>
          </a:r>
          <a:endParaRPr lang="en-US" dirty="0"/>
        </a:p>
      </dgm:t>
    </dgm:pt>
    <dgm:pt modelId="{8B51C677-B3CB-462E-8091-EF42400DB0EB}" type="parTrans" cxnId="{3BE81418-5C40-4D51-A268-DDAEEEE6CD37}">
      <dgm:prSet/>
      <dgm:spPr/>
      <dgm:t>
        <a:bodyPr/>
        <a:lstStyle/>
        <a:p>
          <a:endParaRPr lang="en-US"/>
        </a:p>
      </dgm:t>
    </dgm:pt>
    <dgm:pt modelId="{E3B2A48E-A657-4F7A-AACE-337D8C97719C}" type="sibTrans" cxnId="{3BE81418-5C40-4D51-A268-DDAEEEE6CD37}">
      <dgm:prSet/>
      <dgm:spPr/>
      <dgm:t>
        <a:bodyPr/>
        <a:lstStyle/>
        <a:p>
          <a:endParaRPr lang="en-US"/>
        </a:p>
      </dgm:t>
    </dgm:pt>
    <dgm:pt modelId="{38437435-D096-4F3D-9579-93FF6087ABC6}">
      <dgm:prSet/>
      <dgm:spPr/>
      <dgm:t>
        <a:bodyPr/>
        <a:lstStyle/>
        <a:p>
          <a:r>
            <a:rPr lang="en-GB" dirty="0"/>
            <a:t>Video analysis involves players, referees, and fans.</a:t>
          </a:r>
          <a:endParaRPr lang="en-US" dirty="0"/>
        </a:p>
      </dgm:t>
    </dgm:pt>
    <dgm:pt modelId="{3A5FCC22-0B1D-4F3D-9028-2D91BC1BA70B}" type="parTrans" cxnId="{D030A4B6-C8ED-4480-A7D6-8DBD6AF6561F}">
      <dgm:prSet/>
      <dgm:spPr/>
      <dgm:t>
        <a:bodyPr/>
        <a:lstStyle/>
        <a:p>
          <a:endParaRPr lang="en-US"/>
        </a:p>
      </dgm:t>
    </dgm:pt>
    <dgm:pt modelId="{73CF7D9F-53E7-4D57-8F84-2EC12BFBD8E6}" type="sibTrans" cxnId="{D030A4B6-C8ED-4480-A7D6-8DBD6AF6561F}">
      <dgm:prSet/>
      <dgm:spPr/>
      <dgm:t>
        <a:bodyPr/>
        <a:lstStyle/>
        <a:p>
          <a:endParaRPr lang="en-US"/>
        </a:p>
      </dgm:t>
    </dgm:pt>
    <dgm:pt modelId="{5A0938A4-84FA-4904-9322-FA5562F2C716}">
      <dgm:prSet/>
      <dgm:spPr/>
      <dgm:t>
        <a:bodyPr/>
        <a:lstStyle/>
        <a:p>
          <a:r>
            <a:rPr lang="en-GB" dirty="0"/>
            <a:t>Ensuring proper data handling is crucial to prevent misuse.</a:t>
          </a:r>
          <a:endParaRPr lang="en-US" dirty="0"/>
        </a:p>
      </dgm:t>
    </dgm:pt>
    <dgm:pt modelId="{EBE667B4-5404-485E-B884-47B7996B257A}" type="parTrans" cxnId="{AD5E7B8E-6D68-4146-833C-C6944776635A}">
      <dgm:prSet/>
      <dgm:spPr/>
      <dgm:t>
        <a:bodyPr/>
        <a:lstStyle/>
        <a:p>
          <a:endParaRPr lang="en-US"/>
        </a:p>
      </dgm:t>
    </dgm:pt>
    <dgm:pt modelId="{9A1F88DC-F66E-43E2-928F-12ACB46F27A8}" type="sibTrans" cxnId="{AD5E7B8E-6D68-4146-833C-C6944776635A}">
      <dgm:prSet/>
      <dgm:spPr/>
      <dgm:t>
        <a:bodyPr/>
        <a:lstStyle/>
        <a:p>
          <a:endParaRPr lang="en-US"/>
        </a:p>
      </dgm:t>
    </dgm:pt>
    <dgm:pt modelId="{0804D85A-F25A-4F47-9213-5819847ABC5F}">
      <dgm:prSet/>
      <dgm:spPr/>
      <dgm:t>
        <a:bodyPr/>
        <a:lstStyle/>
        <a:p>
          <a:pPr>
            <a:defRPr b="1"/>
          </a:pPr>
          <a:r>
            <a:rPr lang="en-GB" b="1" dirty="0"/>
            <a:t>Algorithmic Bias</a:t>
          </a:r>
          <a:r>
            <a:rPr lang="en-GB" dirty="0"/>
            <a:t>:</a:t>
          </a:r>
          <a:endParaRPr lang="en-US" dirty="0"/>
        </a:p>
      </dgm:t>
    </dgm:pt>
    <dgm:pt modelId="{C0BD8862-E55B-4ED1-A62C-D16D73F7BD85}" type="parTrans" cxnId="{18490B94-862F-4367-8AAD-7BBD92304E9A}">
      <dgm:prSet/>
      <dgm:spPr/>
      <dgm:t>
        <a:bodyPr/>
        <a:lstStyle/>
        <a:p>
          <a:endParaRPr lang="en-US"/>
        </a:p>
      </dgm:t>
    </dgm:pt>
    <dgm:pt modelId="{707640B0-8309-4B07-B8DC-91B917BEF4A6}" type="sibTrans" cxnId="{18490B94-862F-4367-8AAD-7BBD92304E9A}">
      <dgm:prSet/>
      <dgm:spPr/>
      <dgm:t>
        <a:bodyPr/>
        <a:lstStyle/>
        <a:p>
          <a:endParaRPr lang="en-US"/>
        </a:p>
      </dgm:t>
    </dgm:pt>
    <dgm:pt modelId="{5BCF4F92-9A38-4008-993D-1B11802D7086}">
      <dgm:prSet/>
      <dgm:spPr/>
      <dgm:t>
        <a:bodyPr/>
        <a:lstStyle/>
        <a:p>
          <a:r>
            <a:rPr lang="en-GB" dirty="0"/>
            <a:t>Imbalance in training data may lead to biased highlights.</a:t>
          </a:r>
          <a:endParaRPr lang="en-US" dirty="0"/>
        </a:p>
      </dgm:t>
    </dgm:pt>
    <dgm:pt modelId="{AC2D89ED-304E-4E6C-A8D9-C86F20BA5118}" type="parTrans" cxnId="{C9DAC18F-801D-44FA-813A-77BC32B255DF}">
      <dgm:prSet/>
      <dgm:spPr/>
      <dgm:t>
        <a:bodyPr/>
        <a:lstStyle/>
        <a:p>
          <a:endParaRPr lang="en-US"/>
        </a:p>
      </dgm:t>
    </dgm:pt>
    <dgm:pt modelId="{8BCFA4A2-4804-4E30-9E58-5CB6AA6536E0}" type="sibTrans" cxnId="{C9DAC18F-801D-44FA-813A-77BC32B255DF}">
      <dgm:prSet/>
      <dgm:spPr/>
      <dgm:t>
        <a:bodyPr/>
        <a:lstStyle/>
        <a:p>
          <a:endParaRPr lang="en-US"/>
        </a:p>
      </dgm:t>
    </dgm:pt>
    <dgm:pt modelId="{0E2C5E16-2035-40C1-9CC2-C4269E77E4B0}">
      <dgm:prSet/>
      <dgm:spPr/>
      <dgm:t>
        <a:bodyPr/>
        <a:lstStyle/>
        <a:p>
          <a:r>
            <a:rPr lang="en-GB" dirty="0"/>
            <a:t>Mitigation: Aim for diverse and balanced datasets.</a:t>
          </a:r>
          <a:endParaRPr lang="en-US" dirty="0"/>
        </a:p>
      </dgm:t>
    </dgm:pt>
    <dgm:pt modelId="{08626A62-6E61-4D53-9BA8-201A7910B671}" type="parTrans" cxnId="{AD3264FB-040B-4ECE-AF19-379C031C97B0}">
      <dgm:prSet/>
      <dgm:spPr/>
      <dgm:t>
        <a:bodyPr/>
        <a:lstStyle/>
        <a:p>
          <a:endParaRPr lang="en-US"/>
        </a:p>
      </dgm:t>
    </dgm:pt>
    <dgm:pt modelId="{AF9CE0B0-C03D-43B3-91D6-9230533D898A}" type="sibTrans" cxnId="{AD3264FB-040B-4ECE-AF19-379C031C97B0}">
      <dgm:prSet/>
      <dgm:spPr/>
      <dgm:t>
        <a:bodyPr/>
        <a:lstStyle/>
        <a:p>
          <a:endParaRPr lang="en-US"/>
        </a:p>
      </dgm:t>
    </dgm:pt>
    <dgm:pt modelId="{E57F5C5E-03B2-4415-A7DD-C81CE2BBE0C0}" type="pres">
      <dgm:prSet presAssocID="{1FC35418-78E1-490A-9797-A863D172CF75}" presName="root" presStyleCnt="0">
        <dgm:presLayoutVars>
          <dgm:dir/>
          <dgm:resizeHandles val="exact"/>
        </dgm:presLayoutVars>
      </dgm:prSet>
      <dgm:spPr/>
    </dgm:pt>
    <dgm:pt modelId="{1F76C336-7F89-45C2-BC41-9768F4B807AF}" type="pres">
      <dgm:prSet presAssocID="{C321A3A8-BA5A-488A-A112-3D11C1EF7358}" presName="compNode" presStyleCnt="0"/>
      <dgm:spPr/>
    </dgm:pt>
    <dgm:pt modelId="{8E544415-1CED-4705-BF15-A4B4B6010BF2}" type="pres">
      <dgm:prSet presAssocID="{C321A3A8-BA5A-488A-A112-3D11C1EF73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ort Balls"/>
        </a:ext>
      </dgm:extLst>
    </dgm:pt>
    <dgm:pt modelId="{597CDD6C-F2F6-4AC3-A5B7-EB2336EB79D1}" type="pres">
      <dgm:prSet presAssocID="{C321A3A8-BA5A-488A-A112-3D11C1EF7358}" presName="iconSpace" presStyleCnt="0"/>
      <dgm:spPr/>
    </dgm:pt>
    <dgm:pt modelId="{34FA36A1-792E-4068-B674-7FDDA3E8D271}" type="pres">
      <dgm:prSet presAssocID="{C321A3A8-BA5A-488A-A112-3D11C1EF7358}" presName="parTx" presStyleLbl="revTx" presStyleIdx="0" presStyleCnt="4">
        <dgm:presLayoutVars>
          <dgm:chMax val="0"/>
          <dgm:chPref val="0"/>
        </dgm:presLayoutVars>
      </dgm:prSet>
      <dgm:spPr/>
    </dgm:pt>
    <dgm:pt modelId="{32F3495F-4FB9-40B2-8BEC-211074D3C469}" type="pres">
      <dgm:prSet presAssocID="{C321A3A8-BA5A-488A-A112-3D11C1EF7358}" presName="txSpace" presStyleCnt="0"/>
      <dgm:spPr/>
    </dgm:pt>
    <dgm:pt modelId="{6458578F-ADC6-44D9-91BD-8EF8F30B19F3}" type="pres">
      <dgm:prSet presAssocID="{C321A3A8-BA5A-488A-A112-3D11C1EF7358}" presName="desTx" presStyleLbl="revTx" presStyleIdx="1" presStyleCnt="4">
        <dgm:presLayoutVars/>
      </dgm:prSet>
      <dgm:spPr/>
    </dgm:pt>
    <dgm:pt modelId="{79974FB5-89DF-4772-B636-95D41F83C260}" type="pres">
      <dgm:prSet presAssocID="{E3B2A48E-A657-4F7A-AACE-337D8C97719C}" presName="sibTrans" presStyleCnt="0"/>
      <dgm:spPr/>
    </dgm:pt>
    <dgm:pt modelId="{AC74427F-22A9-4739-8502-FA601CFADCC4}" type="pres">
      <dgm:prSet presAssocID="{0804D85A-F25A-4F47-9213-5819847ABC5F}" presName="compNode" presStyleCnt="0"/>
      <dgm:spPr/>
    </dgm:pt>
    <dgm:pt modelId="{B356DD88-02AF-4CEE-8E39-146C193EC977}" type="pres">
      <dgm:prSet presAssocID="{0804D85A-F25A-4F47-9213-5819847ABC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8CB7C339-69C4-4C46-804A-D984C64C5E72}" type="pres">
      <dgm:prSet presAssocID="{0804D85A-F25A-4F47-9213-5819847ABC5F}" presName="iconSpace" presStyleCnt="0"/>
      <dgm:spPr/>
    </dgm:pt>
    <dgm:pt modelId="{9F783E6D-BEA6-4381-B053-5EA78406969B}" type="pres">
      <dgm:prSet presAssocID="{0804D85A-F25A-4F47-9213-5819847ABC5F}" presName="parTx" presStyleLbl="revTx" presStyleIdx="2" presStyleCnt="4">
        <dgm:presLayoutVars>
          <dgm:chMax val="0"/>
          <dgm:chPref val="0"/>
        </dgm:presLayoutVars>
      </dgm:prSet>
      <dgm:spPr/>
    </dgm:pt>
    <dgm:pt modelId="{29F55389-0582-4496-9E5E-42B63E38CBE0}" type="pres">
      <dgm:prSet presAssocID="{0804D85A-F25A-4F47-9213-5819847ABC5F}" presName="txSpace" presStyleCnt="0"/>
      <dgm:spPr/>
    </dgm:pt>
    <dgm:pt modelId="{0252E313-7A20-458C-8611-F7FED9A68347}" type="pres">
      <dgm:prSet presAssocID="{0804D85A-F25A-4F47-9213-5819847ABC5F}" presName="desTx" presStyleLbl="revTx" presStyleIdx="3" presStyleCnt="4">
        <dgm:presLayoutVars/>
      </dgm:prSet>
      <dgm:spPr/>
    </dgm:pt>
  </dgm:ptLst>
  <dgm:cxnLst>
    <dgm:cxn modelId="{3BE81418-5C40-4D51-A268-DDAEEEE6CD37}" srcId="{1FC35418-78E1-490A-9797-A863D172CF75}" destId="{C321A3A8-BA5A-488A-A112-3D11C1EF7358}" srcOrd="0" destOrd="0" parTransId="{8B51C677-B3CB-462E-8091-EF42400DB0EB}" sibTransId="{E3B2A48E-A657-4F7A-AACE-337D8C97719C}"/>
    <dgm:cxn modelId="{84946D21-9A9A-40A5-B63A-F65ED3D4455F}" type="presOf" srcId="{C321A3A8-BA5A-488A-A112-3D11C1EF7358}" destId="{34FA36A1-792E-4068-B674-7FDDA3E8D271}" srcOrd="0" destOrd="0" presId="urn:microsoft.com/office/officeart/2018/2/layout/IconLabelDescriptionList"/>
    <dgm:cxn modelId="{C3C05A60-17A5-488A-BF65-30CF5192252E}" type="presOf" srcId="{1FC35418-78E1-490A-9797-A863D172CF75}" destId="{E57F5C5E-03B2-4415-A7DD-C81CE2BBE0C0}" srcOrd="0" destOrd="0" presId="urn:microsoft.com/office/officeart/2018/2/layout/IconLabelDescriptionList"/>
    <dgm:cxn modelId="{A1266641-6653-418D-B328-DEAA0127D612}" type="presOf" srcId="{38437435-D096-4F3D-9579-93FF6087ABC6}" destId="{6458578F-ADC6-44D9-91BD-8EF8F30B19F3}" srcOrd="0" destOrd="0" presId="urn:microsoft.com/office/officeart/2018/2/layout/IconLabelDescriptionList"/>
    <dgm:cxn modelId="{41013B75-7BEB-438A-946D-452165FA8CC1}" type="presOf" srcId="{5A0938A4-84FA-4904-9322-FA5562F2C716}" destId="{6458578F-ADC6-44D9-91BD-8EF8F30B19F3}" srcOrd="0" destOrd="1" presId="urn:microsoft.com/office/officeart/2018/2/layout/IconLabelDescriptionList"/>
    <dgm:cxn modelId="{AD5E7B8E-6D68-4146-833C-C6944776635A}" srcId="{C321A3A8-BA5A-488A-A112-3D11C1EF7358}" destId="{5A0938A4-84FA-4904-9322-FA5562F2C716}" srcOrd="1" destOrd="0" parTransId="{EBE667B4-5404-485E-B884-47B7996B257A}" sibTransId="{9A1F88DC-F66E-43E2-928F-12ACB46F27A8}"/>
    <dgm:cxn modelId="{C9DAC18F-801D-44FA-813A-77BC32B255DF}" srcId="{0804D85A-F25A-4F47-9213-5819847ABC5F}" destId="{5BCF4F92-9A38-4008-993D-1B11802D7086}" srcOrd="0" destOrd="0" parTransId="{AC2D89ED-304E-4E6C-A8D9-C86F20BA5118}" sibTransId="{8BCFA4A2-4804-4E30-9E58-5CB6AA6536E0}"/>
    <dgm:cxn modelId="{18490B94-862F-4367-8AAD-7BBD92304E9A}" srcId="{1FC35418-78E1-490A-9797-A863D172CF75}" destId="{0804D85A-F25A-4F47-9213-5819847ABC5F}" srcOrd="1" destOrd="0" parTransId="{C0BD8862-E55B-4ED1-A62C-D16D73F7BD85}" sibTransId="{707640B0-8309-4B07-B8DC-91B917BEF4A6}"/>
    <dgm:cxn modelId="{17B75CA1-1333-4639-8755-F98D731F0680}" type="presOf" srcId="{5BCF4F92-9A38-4008-993D-1B11802D7086}" destId="{0252E313-7A20-458C-8611-F7FED9A68347}" srcOrd="0" destOrd="0" presId="urn:microsoft.com/office/officeart/2018/2/layout/IconLabelDescriptionList"/>
    <dgm:cxn modelId="{D030A4B6-C8ED-4480-A7D6-8DBD6AF6561F}" srcId="{C321A3A8-BA5A-488A-A112-3D11C1EF7358}" destId="{38437435-D096-4F3D-9579-93FF6087ABC6}" srcOrd="0" destOrd="0" parTransId="{3A5FCC22-0B1D-4F3D-9028-2D91BC1BA70B}" sibTransId="{73CF7D9F-53E7-4D57-8F84-2EC12BFBD8E6}"/>
    <dgm:cxn modelId="{ED4992BA-99D1-4BB5-AF4E-2CF2F6EC7AA3}" type="presOf" srcId="{0804D85A-F25A-4F47-9213-5819847ABC5F}" destId="{9F783E6D-BEA6-4381-B053-5EA78406969B}" srcOrd="0" destOrd="0" presId="urn:microsoft.com/office/officeart/2018/2/layout/IconLabelDescriptionList"/>
    <dgm:cxn modelId="{AD3264FB-040B-4ECE-AF19-379C031C97B0}" srcId="{0804D85A-F25A-4F47-9213-5819847ABC5F}" destId="{0E2C5E16-2035-40C1-9CC2-C4269E77E4B0}" srcOrd="1" destOrd="0" parTransId="{08626A62-6E61-4D53-9BA8-201A7910B671}" sibTransId="{AF9CE0B0-C03D-43B3-91D6-9230533D898A}"/>
    <dgm:cxn modelId="{3DBD68FF-F362-431F-9EF1-FCD92502C645}" type="presOf" srcId="{0E2C5E16-2035-40C1-9CC2-C4269E77E4B0}" destId="{0252E313-7A20-458C-8611-F7FED9A68347}" srcOrd="0" destOrd="1" presId="urn:microsoft.com/office/officeart/2018/2/layout/IconLabelDescriptionList"/>
    <dgm:cxn modelId="{9EE16B10-A33A-4E97-8596-61A0075A1A34}" type="presParOf" srcId="{E57F5C5E-03B2-4415-A7DD-C81CE2BBE0C0}" destId="{1F76C336-7F89-45C2-BC41-9768F4B807AF}" srcOrd="0" destOrd="0" presId="urn:microsoft.com/office/officeart/2018/2/layout/IconLabelDescriptionList"/>
    <dgm:cxn modelId="{C40B7BD8-0B2F-4037-9186-CE4E3EF16043}" type="presParOf" srcId="{1F76C336-7F89-45C2-BC41-9768F4B807AF}" destId="{8E544415-1CED-4705-BF15-A4B4B6010BF2}" srcOrd="0" destOrd="0" presId="urn:microsoft.com/office/officeart/2018/2/layout/IconLabelDescriptionList"/>
    <dgm:cxn modelId="{8A5A832E-8284-4D05-84D6-2F662ABF535E}" type="presParOf" srcId="{1F76C336-7F89-45C2-BC41-9768F4B807AF}" destId="{597CDD6C-F2F6-4AC3-A5B7-EB2336EB79D1}" srcOrd="1" destOrd="0" presId="urn:microsoft.com/office/officeart/2018/2/layout/IconLabelDescriptionList"/>
    <dgm:cxn modelId="{5C817EB3-7A81-4B24-8F68-7E309F594B21}" type="presParOf" srcId="{1F76C336-7F89-45C2-BC41-9768F4B807AF}" destId="{34FA36A1-792E-4068-B674-7FDDA3E8D271}" srcOrd="2" destOrd="0" presId="urn:microsoft.com/office/officeart/2018/2/layout/IconLabelDescriptionList"/>
    <dgm:cxn modelId="{B9713E58-9AD8-47B1-8858-FD9A5C722669}" type="presParOf" srcId="{1F76C336-7F89-45C2-BC41-9768F4B807AF}" destId="{32F3495F-4FB9-40B2-8BEC-211074D3C469}" srcOrd="3" destOrd="0" presId="urn:microsoft.com/office/officeart/2018/2/layout/IconLabelDescriptionList"/>
    <dgm:cxn modelId="{D188EDD0-845A-489C-AC44-84D55B770886}" type="presParOf" srcId="{1F76C336-7F89-45C2-BC41-9768F4B807AF}" destId="{6458578F-ADC6-44D9-91BD-8EF8F30B19F3}" srcOrd="4" destOrd="0" presId="urn:microsoft.com/office/officeart/2018/2/layout/IconLabelDescriptionList"/>
    <dgm:cxn modelId="{D81B4662-60E1-4C14-9492-3569FAB361FE}" type="presParOf" srcId="{E57F5C5E-03B2-4415-A7DD-C81CE2BBE0C0}" destId="{79974FB5-89DF-4772-B636-95D41F83C260}" srcOrd="1" destOrd="0" presId="urn:microsoft.com/office/officeart/2018/2/layout/IconLabelDescriptionList"/>
    <dgm:cxn modelId="{1D7DACA9-3755-4E21-8B2F-30EBEF0268FA}" type="presParOf" srcId="{E57F5C5E-03B2-4415-A7DD-C81CE2BBE0C0}" destId="{AC74427F-22A9-4739-8502-FA601CFADCC4}" srcOrd="2" destOrd="0" presId="urn:microsoft.com/office/officeart/2018/2/layout/IconLabelDescriptionList"/>
    <dgm:cxn modelId="{DE312669-064E-4E65-968B-CA93624AE546}" type="presParOf" srcId="{AC74427F-22A9-4739-8502-FA601CFADCC4}" destId="{B356DD88-02AF-4CEE-8E39-146C193EC977}" srcOrd="0" destOrd="0" presId="urn:microsoft.com/office/officeart/2018/2/layout/IconLabelDescriptionList"/>
    <dgm:cxn modelId="{9FB7CA0C-7D47-4A2F-9C50-57D81FA02763}" type="presParOf" srcId="{AC74427F-22A9-4739-8502-FA601CFADCC4}" destId="{8CB7C339-69C4-4C46-804A-D984C64C5E72}" srcOrd="1" destOrd="0" presId="urn:microsoft.com/office/officeart/2018/2/layout/IconLabelDescriptionList"/>
    <dgm:cxn modelId="{FDDC0ADB-7073-41EA-AC1F-2E22E4F0D048}" type="presParOf" srcId="{AC74427F-22A9-4739-8502-FA601CFADCC4}" destId="{9F783E6D-BEA6-4381-B053-5EA78406969B}" srcOrd="2" destOrd="0" presId="urn:microsoft.com/office/officeart/2018/2/layout/IconLabelDescriptionList"/>
    <dgm:cxn modelId="{4D186D55-519B-46E2-A25D-0706E96B10E4}" type="presParOf" srcId="{AC74427F-22A9-4739-8502-FA601CFADCC4}" destId="{29F55389-0582-4496-9E5E-42B63E38CBE0}" srcOrd="3" destOrd="0" presId="urn:microsoft.com/office/officeart/2018/2/layout/IconLabelDescriptionList"/>
    <dgm:cxn modelId="{C6F9ABB3-2358-401E-B01D-664DB2CA8E95}" type="presParOf" srcId="{AC74427F-22A9-4739-8502-FA601CFADCC4}" destId="{0252E313-7A20-458C-8611-F7FED9A6834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61C90B-6B57-4DA8-909B-14197139A6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D18F60-2EBF-470F-A53B-550BC45C516E}">
      <dgm:prSet/>
      <dgm:spPr/>
      <dgm:t>
        <a:bodyPr/>
        <a:lstStyle/>
        <a:p>
          <a:r>
            <a:rPr lang="en-US" dirty="0"/>
            <a:t>Training Setup:</a:t>
          </a:r>
        </a:p>
      </dgm:t>
    </dgm:pt>
    <dgm:pt modelId="{2E469810-4835-4852-8293-E0E89DC96344}" type="parTrans" cxnId="{00386992-D2BE-47E1-81C4-DAB07C5A8866}">
      <dgm:prSet/>
      <dgm:spPr/>
      <dgm:t>
        <a:bodyPr/>
        <a:lstStyle/>
        <a:p>
          <a:endParaRPr lang="en-US"/>
        </a:p>
      </dgm:t>
    </dgm:pt>
    <dgm:pt modelId="{7FB32600-686C-4760-93B3-989C102063C0}" type="sibTrans" cxnId="{00386992-D2BE-47E1-81C4-DAB07C5A8866}">
      <dgm:prSet/>
      <dgm:spPr/>
      <dgm:t>
        <a:bodyPr/>
        <a:lstStyle/>
        <a:p>
          <a:endParaRPr lang="en-US"/>
        </a:p>
      </dgm:t>
    </dgm:pt>
    <dgm:pt modelId="{249B84FC-3E85-4B4D-947F-0DB711C50073}">
      <dgm:prSet/>
      <dgm:spPr/>
      <dgm:t>
        <a:bodyPr/>
        <a:lstStyle/>
        <a:p>
          <a:r>
            <a:rPr lang="en-US" dirty="0"/>
            <a:t>Configuration File (YAML):</a:t>
          </a:r>
        </a:p>
      </dgm:t>
    </dgm:pt>
    <dgm:pt modelId="{08734DFF-FF93-4D11-8CD3-DD9D46C8846B}" type="parTrans" cxnId="{3D5879D2-411A-43E4-873C-C35EFE8B6A5D}">
      <dgm:prSet/>
      <dgm:spPr/>
      <dgm:t>
        <a:bodyPr/>
        <a:lstStyle/>
        <a:p>
          <a:endParaRPr lang="en-US"/>
        </a:p>
      </dgm:t>
    </dgm:pt>
    <dgm:pt modelId="{9D2FC149-45C6-4600-8313-8C521229CA36}" type="sibTrans" cxnId="{3D5879D2-411A-43E4-873C-C35EFE8B6A5D}">
      <dgm:prSet/>
      <dgm:spPr/>
      <dgm:t>
        <a:bodyPr/>
        <a:lstStyle/>
        <a:p>
          <a:endParaRPr lang="en-US"/>
        </a:p>
      </dgm:t>
    </dgm:pt>
    <dgm:pt modelId="{92C6D8AB-DAEF-462E-8EED-69C35E06E766}">
      <dgm:prSet/>
      <dgm:spPr/>
      <dgm:t>
        <a:bodyPr/>
        <a:lstStyle/>
        <a:p>
          <a:r>
            <a:rPr lang="en-US" dirty="0"/>
            <a:t>Specified paths to training, validation, and test datasets.</a:t>
          </a:r>
        </a:p>
      </dgm:t>
    </dgm:pt>
    <dgm:pt modelId="{B82C4C84-D828-46D8-BB8A-B9DC03064D2E}" type="parTrans" cxnId="{4389B8FA-55F4-424E-9B64-759EEED439AA}">
      <dgm:prSet/>
      <dgm:spPr/>
      <dgm:t>
        <a:bodyPr/>
        <a:lstStyle/>
        <a:p>
          <a:endParaRPr lang="en-US"/>
        </a:p>
      </dgm:t>
    </dgm:pt>
    <dgm:pt modelId="{D3D0B845-A6F4-4732-8D73-0EA1E5C089A9}" type="sibTrans" cxnId="{4389B8FA-55F4-424E-9B64-759EEED439AA}">
      <dgm:prSet/>
      <dgm:spPr/>
      <dgm:t>
        <a:bodyPr/>
        <a:lstStyle/>
        <a:p>
          <a:endParaRPr lang="en-US"/>
        </a:p>
      </dgm:t>
    </dgm:pt>
    <dgm:pt modelId="{8F5905CB-DBB1-483B-820A-E39EBF842430}">
      <dgm:prSet/>
      <dgm:spPr/>
      <dgm:t>
        <a:bodyPr/>
        <a:lstStyle/>
        <a:p>
          <a:r>
            <a:rPr lang="en-US" dirty="0"/>
            <a:t>Defined parameters such as batch size, number of epochs, and model architecture.</a:t>
          </a:r>
        </a:p>
      </dgm:t>
    </dgm:pt>
    <dgm:pt modelId="{0AF0347C-5689-440C-A917-A5DA0FDC0628}" type="parTrans" cxnId="{84E9ABB3-112C-414D-8270-1A9AA887A09A}">
      <dgm:prSet/>
      <dgm:spPr/>
      <dgm:t>
        <a:bodyPr/>
        <a:lstStyle/>
        <a:p>
          <a:endParaRPr lang="en-US"/>
        </a:p>
      </dgm:t>
    </dgm:pt>
    <dgm:pt modelId="{4D12D043-7289-4F87-BB32-96DB7306FBF8}" type="sibTrans" cxnId="{84E9ABB3-112C-414D-8270-1A9AA887A09A}">
      <dgm:prSet/>
      <dgm:spPr/>
      <dgm:t>
        <a:bodyPr/>
        <a:lstStyle/>
        <a:p>
          <a:endParaRPr lang="en-US"/>
        </a:p>
      </dgm:t>
    </dgm:pt>
    <dgm:pt modelId="{D1EBD3AF-256B-431D-A561-31F64D2E5A94}">
      <dgm:prSet/>
      <dgm:spPr/>
      <dgm:t>
        <a:bodyPr/>
        <a:lstStyle/>
        <a:p>
          <a:r>
            <a:rPr lang="en-US" dirty="0"/>
            <a:t>Data Split:</a:t>
          </a:r>
        </a:p>
      </dgm:t>
    </dgm:pt>
    <dgm:pt modelId="{4E44BDC6-B756-4F54-810B-D1569178AE75}" type="parTrans" cxnId="{E559E8A2-5D82-4200-A7A6-4D0FC938548F}">
      <dgm:prSet/>
      <dgm:spPr/>
      <dgm:t>
        <a:bodyPr/>
        <a:lstStyle/>
        <a:p>
          <a:endParaRPr lang="en-US"/>
        </a:p>
      </dgm:t>
    </dgm:pt>
    <dgm:pt modelId="{7E260C9A-0B2A-4313-85AB-0E2B359DA573}" type="sibTrans" cxnId="{E559E8A2-5D82-4200-A7A6-4D0FC938548F}">
      <dgm:prSet/>
      <dgm:spPr/>
      <dgm:t>
        <a:bodyPr/>
        <a:lstStyle/>
        <a:p>
          <a:endParaRPr lang="en-US"/>
        </a:p>
      </dgm:t>
    </dgm:pt>
    <dgm:pt modelId="{FF5EFD19-B64E-4DBC-AA2D-1AC21C4A04A1}">
      <dgm:prSet/>
      <dgm:spPr/>
      <dgm:t>
        <a:bodyPr/>
        <a:lstStyle/>
        <a:p>
          <a:r>
            <a:rPr lang="en-US" dirty="0"/>
            <a:t>Training Data (70%): Used to train the model to learn patterns and detect key events.</a:t>
          </a:r>
        </a:p>
      </dgm:t>
    </dgm:pt>
    <dgm:pt modelId="{822AD350-DB3A-4882-9A2F-76B150C7190E}" type="parTrans" cxnId="{740BA730-6AE3-478C-9A4B-ABC5B189B1DC}">
      <dgm:prSet/>
      <dgm:spPr/>
      <dgm:t>
        <a:bodyPr/>
        <a:lstStyle/>
        <a:p>
          <a:endParaRPr lang="en-US"/>
        </a:p>
      </dgm:t>
    </dgm:pt>
    <dgm:pt modelId="{E5237913-9667-4EA9-8F4B-629D4B0E915B}" type="sibTrans" cxnId="{740BA730-6AE3-478C-9A4B-ABC5B189B1DC}">
      <dgm:prSet/>
      <dgm:spPr/>
      <dgm:t>
        <a:bodyPr/>
        <a:lstStyle/>
        <a:p>
          <a:endParaRPr lang="en-US"/>
        </a:p>
      </dgm:t>
    </dgm:pt>
    <dgm:pt modelId="{CCF8B2CF-566D-47DF-B633-0FEA921C8D9F}">
      <dgm:prSet/>
      <dgm:spPr/>
      <dgm:t>
        <a:bodyPr/>
        <a:lstStyle/>
        <a:p>
          <a:r>
            <a:rPr lang="en-US" dirty="0"/>
            <a:t>Validation Data (15%): Evaluated during training to tune hyperparameters and prevent overfitting.</a:t>
          </a:r>
        </a:p>
      </dgm:t>
    </dgm:pt>
    <dgm:pt modelId="{D109DAF6-0699-4AB5-BD86-E0FE0800AF52}" type="parTrans" cxnId="{D9D49482-8A81-41CF-9A0A-D62876F9A959}">
      <dgm:prSet/>
      <dgm:spPr/>
      <dgm:t>
        <a:bodyPr/>
        <a:lstStyle/>
        <a:p>
          <a:endParaRPr lang="en-US"/>
        </a:p>
      </dgm:t>
    </dgm:pt>
    <dgm:pt modelId="{EA6A9A7C-227E-43C9-B91A-93D6302D5B48}" type="sibTrans" cxnId="{D9D49482-8A81-41CF-9A0A-D62876F9A959}">
      <dgm:prSet/>
      <dgm:spPr/>
      <dgm:t>
        <a:bodyPr/>
        <a:lstStyle/>
        <a:p>
          <a:endParaRPr lang="en-US"/>
        </a:p>
      </dgm:t>
    </dgm:pt>
    <dgm:pt modelId="{22A1152C-1239-4E60-993F-4C8F84F4D8B3}">
      <dgm:prSet/>
      <dgm:spPr/>
      <dgm:t>
        <a:bodyPr/>
        <a:lstStyle/>
        <a:p>
          <a:r>
            <a:rPr lang="en-US" dirty="0"/>
            <a:t>Test Data (15%): Set aside for final evaluation to determine the model’s performance on unseen data.</a:t>
          </a:r>
        </a:p>
      </dgm:t>
    </dgm:pt>
    <dgm:pt modelId="{AE4C9F55-173A-4D97-B102-1EB4643E371A}" type="parTrans" cxnId="{A7BCB552-228B-489A-B8E4-0908450B2E6C}">
      <dgm:prSet/>
      <dgm:spPr/>
      <dgm:t>
        <a:bodyPr/>
        <a:lstStyle/>
        <a:p>
          <a:endParaRPr lang="en-US"/>
        </a:p>
      </dgm:t>
    </dgm:pt>
    <dgm:pt modelId="{32A1EC1A-0C08-4C1E-B812-B0F7A2135927}" type="sibTrans" cxnId="{A7BCB552-228B-489A-B8E4-0908450B2E6C}">
      <dgm:prSet/>
      <dgm:spPr/>
      <dgm:t>
        <a:bodyPr/>
        <a:lstStyle/>
        <a:p>
          <a:endParaRPr lang="en-US"/>
        </a:p>
      </dgm:t>
    </dgm:pt>
    <dgm:pt modelId="{C8FB91BC-6B05-46EB-A6EA-1D13E77967E7}">
      <dgm:prSet/>
      <dgm:spPr/>
      <dgm:t>
        <a:bodyPr/>
        <a:lstStyle/>
        <a:p>
          <a:r>
            <a:rPr lang="en-US" dirty="0"/>
            <a:t>Training Process:</a:t>
          </a:r>
        </a:p>
      </dgm:t>
    </dgm:pt>
    <dgm:pt modelId="{3C412ED5-4060-425F-8C86-64D1AAF487F9}" type="parTrans" cxnId="{E5DB6D55-09E3-4B51-801E-4737115BB304}">
      <dgm:prSet/>
      <dgm:spPr/>
      <dgm:t>
        <a:bodyPr/>
        <a:lstStyle/>
        <a:p>
          <a:endParaRPr lang="en-US"/>
        </a:p>
      </dgm:t>
    </dgm:pt>
    <dgm:pt modelId="{071FB78F-5470-4D6B-8369-7552462F8962}" type="sibTrans" cxnId="{E5DB6D55-09E3-4B51-801E-4737115BB304}">
      <dgm:prSet/>
      <dgm:spPr/>
      <dgm:t>
        <a:bodyPr/>
        <a:lstStyle/>
        <a:p>
          <a:endParaRPr lang="en-US"/>
        </a:p>
      </dgm:t>
    </dgm:pt>
    <dgm:pt modelId="{6C1B2012-6660-41D6-AB37-3F2842651787}">
      <dgm:prSet/>
      <dgm:spPr/>
      <dgm:t>
        <a:bodyPr/>
        <a:lstStyle/>
        <a:p>
          <a:r>
            <a:rPr lang="en-US" dirty="0"/>
            <a:t>Used GPU acceleration to train the model efficiently.</a:t>
          </a:r>
        </a:p>
      </dgm:t>
    </dgm:pt>
    <dgm:pt modelId="{3F376299-C4C6-4096-8DC7-30B137D880A0}" type="parTrans" cxnId="{3E2A8D7F-2B35-4E47-AD0B-0D6DDEB28615}">
      <dgm:prSet/>
      <dgm:spPr/>
      <dgm:t>
        <a:bodyPr/>
        <a:lstStyle/>
        <a:p>
          <a:endParaRPr lang="en-US"/>
        </a:p>
      </dgm:t>
    </dgm:pt>
    <dgm:pt modelId="{DC159951-1E97-4E2D-8D63-81E20AF312C2}" type="sibTrans" cxnId="{3E2A8D7F-2B35-4E47-AD0B-0D6DDEB28615}">
      <dgm:prSet/>
      <dgm:spPr/>
      <dgm:t>
        <a:bodyPr/>
        <a:lstStyle/>
        <a:p>
          <a:endParaRPr lang="en-US"/>
        </a:p>
      </dgm:t>
    </dgm:pt>
    <dgm:pt modelId="{3787AD30-8225-4F01-9704-C3F3DC8EA042}">
      <dgm:prSet/>
      <dgm:spPr/>
      <dgm:t>
        <a:bodyPr/>
        <a:lstStyle/>
        <a:p>
          <a:r>
            <a:rPr lang="en-US" dirty="0"/>
            <a:t>Ran multiple epochs to minimize the loss function, adjusting learning rates based on initial performance.</a:t>
          </a:r>
        </a:p>
      </dgm:t>
    </dgm:pt>
    <dgm:pt modelId="{79271CA4-F372-4C53-99FF-7E86ECD1508B}" type="parTrans" cxnId="{8021D612-895F-4604-8181-20F4542CE486}">
      <dgm:prSet/>
      <dgm:spPr/>
      <dgm:t>
        <a:bodyPr/>
        <a:lstStyle/>
        <a:p>
          <a:endParaRPr lang="en-US"/>
        </a:p>
      </dgm:t>
    </dgm:pt>
    <dgm:pt modelId="{136FA6E1-7540-4D81-9928-1AD6A2A24FA7}" type="sibTrans" cxnId="{8021D612-895F-4604-8181-20F4542CE486}">
      <dgm:prSet/>
      <dgm:spPr/>
      <dgm:t>
        <a:bodyPr/>
        <a:lstStyle/>
        <a:p>
          <a:endParaRPr lang="en-US"/>
        </a:p>
      </dgm:t>
    </dgm:pt>
    <dgm:pt modelId="{0C7E9277-DF12-4AD0-92D6-7D4A2D0E447A}">
      <dgm:prSet/>
      <dgm:spPr/>
      <dgm:t>
        <a:bodyPr/>
        <a:lstStyle/>
        <a:p>
          <a:r>
            <a:rPr lang="en-US" dirty="0"/>
            <a:t>Evaluation Metrics:</a:t>
          </a:r>
        </a:p>
      </dgm:t>
    </dgm:pt>
    <dgm:pt modelId="{891BAAFF-D6BB-46AE-8FFB-B957FA0B06B4}" type="parTrans" cxnId="{DD15A8F0-714F-46C5-BAA2-091583762B5B}">
      <dgm:prSet/>
      <dgm:spPr/>
      <dgm:t>
        <a:bodyPr/>
        <a:lstStyle/>
        <a:p>
          <a:endParaRPr lang="en-US"/>
        </a:p>
      </dgm:t>
    </dgm:pt>
    <dgm:pt modelId="{0DF5CE98-90E6-4B75-8DBC-AFAF81644D91}" type="sibTrans" cxnId="{DD15A8F0-714F-46C5-BAA2-091583762B5B}">
      <dgm:prSet/>
      <dgm:spPr/>
      <dgm:t>
        <a:bodyPr/>
        <a:lstStyle/>
        <a:p>
          <a:endParaRPr lang="en-US"/>
        </a:p>
      </dgm:t>
    </dgm:pt>
    <dgm:pt modelId="{7CE32299-5F43-4F54-832A-68D16D4E4CB3}">
      <dgm:prSet/>
      <dgm:spPr/>
      <dgm:t>
        <a:bodyPr/>
        <a:lstStyle/>
        <a:p>
          <a:r>
            <a:rPr lang="en-US" dirty="0"/>
            <a:t>Mean Average Precision (map): Measured the accuracy of object detection, specifically made baskets and key events.</a:t>
          </a:r>
        </a:p>
      </dgm:t>
    </dgm:pt>
    <dgm:pt modelId="{0878B441-549F-4AD8-AB41-9CB4C6F837B7}" type="parTrans" cxnId="{75A3C9F8-6272-46B3-B2BD-52ED75DBE212}">
      <dgm:prSet/>
      <dgm:spPr/>
      <dgm:t>
        <a:bodyPr/>
        <a:lstStyle/>
        <a:p>
          <a:endParaRPr lang="en-US"/>
        </a:p>
      </dgm:t>
    </dgm:pt>
    <dgm:pt modelId="{AFD62C40-1041-4388-B4DA-503895D53DF4}" type="sibTrans" cxnId="{75A3C9F8-6272-46B3-B2BD-52ED75DBE212}">
      <dgm:prSet/>
      <dgm:spPr/>
      <dgm:t>
        <a:bodyPr/>
        <a:lstStyle/>
        <a:p>
          <a:endParaRPr lang="en-US"/>
        </a:p>
      </dgm:t>
    </dgm:pt>
    <dgm:pt modelId="{DACF1F54-F41E-4D42-8F76-94BCD0E57062}">
      <dgm:prSet/>
      <dgm:spPr/>
      <dgm:t>
        <a:bodyPr/>
        <a:lstStyle/>
        <a:p>
          <a:r>
            <a:rPr lang="en-US" dirty="0"/>
            <a:t>Loss Metrics: Monitored classification and localization losses during training.</a:t>
          </a:r>
        </a:p>
      </dgm:t>
    </dgm:pt>
    <dgm:pt modelId="{33F4A6E7-E62D-4EDB-A378-A13F134D2A7D}" type="parTrans" cxnId="{5B2B3CE4-ACE4-46F7-9E4D-7AECA9582A43}">
      <dgm:prSet/>
      <dgm:spPr/>
      <dgm:t>
        <a:bodyPr/>
        <a:lstStyle/>
        <a:p>
          <a:endParaRPr lang="en-US"/>
        </a:p>
      </dgm:t>
    </dgm:pt>
    <dgm:pt modelId="{0F202CCF-4A11-4510-8F39-75EEB5480E01}" type="sibTrans" cxnId="{5B2B3CE4-ACE4-46F7-9E4D-7AECA9582A43}">
      <dgm:prSet/>
      <dgm:spPr/>
      <dgm:t>
        <a:bodyPr/>
        <a:lstStyle/>
        <a:p>
          <a:endParaRPr lang="en-US"/>
        </a:p>
      </dgm:t>
    </dgm:pt>
    <dgm:pt modelId="{DC28645F-EE32-46B8-A269-2670E689D891}">
      <dgm:prSet/>
      <dgm:spPr/>
      <dgm:t>
        <a:bodyPr/>
        <a:lstStyle/>
        <a:p>
          <a:r>
            <a:rPr lang="en-US" dirty="0"/>
            <a:t>Validation Results:</a:t>
          </a:r>
        </a:p>
      </dgm:t>
    </dgm:pt>
    <dgm:pt modelId="{29C75752-8DFE-4CA9-AC2F-37D41EF56E26}" type="parTrans" cxnId="{0ED22A02-CFD0-45B0-8F25-B96FC0A1A7E3}">
      <dgm:prSet/>
      <dgm:spPr/>
      <dgm:t>
        <a:bodyPr/>
        <a:lstStyle/>
        <a:p>
          <a:endParaRPr lang="en-US"/>
        </a:p>
      </dgm:t>
    </dgm:pt>
    <dgm:pt modelId="{C085FFCF-0B33-48E1-AD00-42512862E9F9}" type="sibTrans" cxnId="{0ED22A02-CFD0-45B0-8F25-B96FC0A1A7E3}">
      <dgm:prSet/>
      <dgm:spPr/>
      <dgm:t>
        <a:bodyPr/>
        <a:lstStyle/>
        <a:p>
          <a:endParaRPr lang="en-US"/>
        </a:p>
      </dgm:t>
    </dgm:pt>
    <dgm:pt modelId="{58B6950D-8DC8-4F18-B8FF-E1E0FFCE3658}">
      <dgm:prSet/>
      <dgm:spPr/>
      <dgm:t>
        <a:bodyPr/>
        <a:lstStyle/>
        <a:p>
          <a:r>
            <a:rPr lang="en-US" dirty="0"/>
            <a:t>map Score provided insights into the model’s precision and recall, indicating how well it could identify critical moments.</a:t>
          </a:r>
        </a:p>
      </dgm:t>
    </dgm:pt>
    <dgm:pt modelId="{DD7C7B57-D654-453A-9834-F05F0BF863E7}" type="parTrans" cxnId="{88E085C7-11DC-46D5-BB98-DA93A92FDA7D}">
      <dgm:prSet/>
      <dgm:spPr/>
      <dgm:t>
        <a:bodyPr/>
        <a:lstStyle/>
        <a:p>
          <a:endParaRPr lang="en-US"/>
        </a:p>
      </dgm:t>
    </dgm:pt>
    <dgm:pt modelId="{E30A45DA-F3DF-41F1-9F4D-6D48AA32F38D}" type="sibTrans" cxnId="{88E085C7-11DC-46D5-BB98-DA93A92FDA7D}">
      <dgm:prSet/>
      <dgm:spPr/>
      <dgm:t>
        <a:bodyPr/>
        <a:lstStyle/>
        <a:p>
          <a:endParaRPr lang="en-US"/>
        </a:p>
      </dgm:t>
    </dgm:pt>
    <dgm:pt modelId="{1F81C629-ADD7-4143-B44E-26C94BBC1EB0}">
      <dgm:prSet/>
      <dgm:spPr/>
      <dgm:t>
        <a:bodyPr/>
        <a:lstStyle/>
        <a:p>
          <a:r>
            <a:rPr lang="en-US" dirty="0"/>
            <a:t>Iterative Improvements:</a:t>
          </a:r>
        </a:p>
      </dgm:t>
    </dgm:pt>
    <dgm:pt modelId="{A305A90D-6F88-4794-A681-0E88003B60DF}" type="parTrans" cxnId="{5999A482-5E18-443E-9466-86FA1E035248}">
      <dgm:prSet/>
      <dgm:spPr/>
      <dgm:t>
        <a:bodyPr/>
        <a:lstStyle/>
        <a:p>
          <a:endParaRPr lang="en-US"/>
        </a:p>
      </dgm:t>
    </dgm:pt>
    <dgm:pt modelId="{F36F0AE9-AE93-4E48-8529-D518152C92A0}" type="sibTrans" cxnId="{5999A482-5E18-443E-9466-86FA1E035248}">
      <dgm:prSet/>
      <dgm:spPr/>
      <dgm:t>
        <a:bodyPr/>
        <a:lstStyle/>
        <a:p>
          <a:endParaRPr lang="en-US"/>
        </a:p>
      </dgm:t>
    </dgm:pt>
    <dgm:pt modelId="{9699F9AB-317E-4D4E-AFE1-F2CFFEF45735}">
      <dgm:prSet/>
      <dgm:spPr/>
      <dgm:t>
        <a:bodyPr/>
        <a:lstStyle/>
        <a:p>
          <a:r>
            <a:rPr lang="en-US" dirty="0"/>
            <a:t>Fine-tuned model based on validation and test results to </a:t>
          </a:r>
          <a:r>
            <a:rPr lang="en-GB" noProof="0" dirty="0"/>
            <a:t>optimise</a:t>
          </a:r>
          <a:r>
            <a:rPr lang="en-US" dirty="0"/>
            <a:t> highlight selection.</a:t>
          </a:r>
        </a:p>
      </dgm:t>
    </dgm:pt>
    <dgm:pt modelId="{B428BA3A-90AE-4A44-B8F2-115D6DBE7927}" type="parTrans" cxnId="{6984D268-A39B-41FF-B04A-2734114EF74D}">
      <dgm:prSet/>
      <dgm:spPr/>
      <dgm:t>
        <a:bodyPr/>
        <a:lstStyle/>
        <a:p>
          <a:endParaRPr lang="en-US"/>
        </a:p>
      </dgm:t>
    </dgm:pt>
    <dgm:pt modelId="{6B429343-C134-4FC9-9434-38C0197945E6}" type="sibTrans" cxnId="{6984D268-A39B-41FF-B04A-2734114EF74D}">
      <dgm:prSet/>
      <dgm:spPr/>
      <dgm:t>
        <a:bodyPr/>
        <a:lstStyle/>
        <a:p>
          <a:endParaRPr lang="en-US"/>
        </a:p>
      </dgm:t>
    </dgm:pt>
    <dgm:pt modelId="{D31B3294-5144-4039-845C-710D0EFD79AC}" type="pres">
      <dgm:prSet presAssocID="{C861C90B-6B57-4DA8-909B-14197139A6B8}" presName="linear" presStyleCnt="0">
        <dgm:presLayoutVars>
          <dgm:animLvl val="lvl"/>
          <dgm:resizeHandles val="exact"/>
        </dgm:presLayoutVars>
      </dgm:prSet>
      <dgm:spPr/>
    </dgm:pt>
    <dgm:pt modelId="{C9750C42-8054-4924-A9B1-643BA7EA7F3A}" type="pres">
      <dgm:prSet presAssocID="{3BD18F60-2EBF-470F-A53B-550BC45C516E}" presName="parentText" presStyleLbl="node1" presStyleIdx="0" presStyleCnt="4">
        <dgm:presLayoutVars>
          <dgm:chMax val="0"/>
          <dgm:bulletEnabled val="1"/>
        </dgm:presLayoutVars>
      </dgm:prSet>
      <dgm:spPr/>
    </dgm:pt>
    <dgm:pt modelId="{FA556B70-3D25-4BD2-8E5F-29EA400BC262}" type="pres">
      <dgm:prSet presAssocID="{3BD18F60-2EBF-470F-A53B-550BC45C516E}" presName="childText" presStyleLbl="revTx" presStyleIdx="0" presStyleCnt="4">
        <dgm:presLayoutVars>
          <dgm:bulletEnabled val="1"/>
        </dgm:presLayoutVars>
      </dgm:prSet>
      <dgm:spPr/>
    </dgm:pt>
    <dgm:pt modelId="{FECE36FC-74E9-4A08-8C91-4527A0D30AD7}" type="pres">
      <dgm:prSet presAssocID="{C8FB91BC-6B05-46EB-A6EA-1D13E77967E7}" presName="parentText" presStyleLbl="node1" presStyleIdx="1" presStyleCnt="4">
        <dgm:presLayoutVars>
          <dgm:chMax val="0"/>
          <dgm:bulletEnabled val="1"/>
        </dgm:presLayoutVars>
      </dgm:prSet>
      <dgm:spPr/>
    </dgm:pt>
    <dgm:pt modelId="{66FE5905-9455-4B3D-9BAB-A41826767D75}" type="pres">
      <dgm:prSet presAssocID="{C8FB91BC-6B05-46EB-A6EA-1D13E77967E7}" presName="childText" presStyleLbl="revTx" presStyleIdx="1" presStyleCnt="4">
        <dgm:presLayoutVars>
          <dgm:bulletEnabled val="1"/>
        </dgm:presLayoutVars>
      </dgm:prSet>
      <dgm:spPr/>
    </dgm:pt>
    <dgm:pt modelId="{123A5D54-1CA1-43D9-B4DB-98D74A3F41FC}" type="pres">
      <dgm:prSet presAssocID="{0C7E9277-DF12-4AD0-92D6-7D4A2D0E447A}" presName="parentText" presStyleLbl="node1" presStyleIdx="2" presStyleCnt="4">
        <dgm:presLayoutVars>
          <dgm:chMax val="0"/>
          <dgm:bulletEnabled val="1"/>
        </dgm:presLayoutVars>
      </dgm:prSet>
      <dgm:spPr/>
    </dgm:pt>
    <dgm:pt modelId="{8BC0FE6B-C385-41F6-89A3-A2F3BE9FBBFA}" type="pres">
      <dgm:prSet presAssocID="{0C7E9277-DF12-4AD0-92D6-7D4A2D0E447A}" presName="childText" presStyleLbl="revTx" presStyleIdx="2" presStyleCnt="4">
        <dgm:presLayoutVars>
          <dgm:bulletEnabled val="1"/>
        </dgm:presLayoutVars>
      </dgm:prSet>
      <dgm:spPr/>
    </dgm:pt>
    <dgm:pt modelId="{C33A7A6D-A08A-47BB-92BD-F8089A96BA0A}" type="pres">
      <dgm:prSet presAssocID="{1F81C629-ADD7-4143-B44E-26C94BBC1EB0}" presName="parentText" presStyleLbl="node1" presStyleIdx="3" presStyleCnt="4">
        <dgm:presLayoutVars>
          <dgm:chMax val="0"/>
          <dgm:bulletEnabled val="1"/>
        </dgm:presLayoutVars>
      </dgm:prSet>
      <dgm:spPr/>
    </dgm:pt>
    <dgm:pt modelId="{9B8D2540-81CC-4306-A855-7B5D579ACBFF}" type="pres">
      <dgm:prSet presAssocID="{1F81C629-ADD7-4143-B44E-26C94BBC1EB0}" presName="childText" presStyleLbl="revTx" presStyleIdx="3" presStyleCnt="4">
        <dgm:presLayoutVars>
          <dgm:bulletEnabled val="1"/>
        </dgm:presLayoutVars>
      </dgm:prSet>
      <dgm:spPr/>
    </dgm:pt>
  </dgm:ptLst>
  <dgm:cxnLst>
    <dgm:cxn modelId="{EB256D01-9F6E-4EE8-8F18-0C82657DC9AF}" type="presOf" srcId="{3787AD30-8225-4F01-9704-C3F3DC8EA042}" destId="{66FE5905-9455-4B3D-9BAB-A41826767D75}" srcOrd="0" destOrd="1" presId="urn:microsoft.com/office/officeart/2005/8/layout/vList2"/>
    <dgm:cxn modelId="{0ED22A02-CFD0-45B0-8F25-B96FC0A1A7E3}" srcId="{0C7E9277-DF12-4AD0-92D6-7D4A2D0E447A}" destId="{DC28645F-EE32-46B8-A269-2670E689D891}" srcOrd="2" destOrd="0" parTransId="{29C75752-8DFE-4CA9-AC2F-37D41EF56E26}" sibTransId="{C085FFCF-0B33-48E1-AD00-42512862E9F9}"/>
    <dgm:cxn modelId="{8021D612-895F-4604-8181-20F4542CE486}" srcId="{C8FB91BC-6B05-46EB-A6EA-1D13E77967E7}" destId="{3787AD30-8225-4F01-9704-C3F3DC8EA042}" srcOrd="1" destOrd="0" parTransId="{79271CA4-F372-4C53-99FF-7E86ECD1508B}" sibTransId="{136FA6E1-7540-4D81-9928-1AD6A2A24FA7}"/>
    <dgm:cxn modelId="{10EE1D20-647B-4145-AFB2-2A12EDD3E1A4}" type="presOf" srcId="{8F5905CB-DBB1-483B-820A-E39EBF842430}" destId="{FA556B70-3D25-4BD2-8E5F-29EA400BC262}" srcOrd="0" destOrd="2" presId="urn:microsoft.com/office/officeart/2005/8/layout/vList2"/>
    <dgm:cxn modelId="{2A888320-A57B-4881-BD56-88BD45C8A779}" type="presOf" srcId="{C861C90B-6B57-4DA8-909B-14197139A6B8}" destId="{D31B3294-5144-4039-845C-710D0EFD79AC}" srcOrd="0" destOrd="0" presId="urn:microsoft.com/office/officeart/2005/8/layout/vList2"/>
    <dgm:cxn modelId="{B21D9920-9551-4CCB-A5BC-878E07B09295}" type="presOf" srcId="{249B84FC-3E85-4B4D-947F-0DB711C50073}" destId="{FA556B70-3D25-4BD2-8E5F-29EA400BC262}" srcOrd="0" destOrd="0" presId="urn:microsoft.com/office/officeart/2005/8/layout/vList2"/>
    <dgm:cxn modelId="{64D91A21-B9FD-421A-B523-87861FB4B5AC}" type="presOf" srcId="{DC28645F-EE32-46B8-A269-2670E689D891}" destId="{8BC0FE6B-C385-41F6-89A3-A2F3BE9FBBFA}" srcOrd="0" destOrd="2" presId="urn:microsoft.com/office/officeart/2005/8/layout/vList2"/>
    <dgm:cxn modelId="{99B29622-5E97-4EFF-AA38-3C532BEE47BC}" type="presOf" srcId="{3BD18F60-2EBF-470F-A53B-550BC45C516E}" destId="{C9750C42-8054-4924-A9B1-643BA7EA7F3A}" srcOrd="0" destOrd="0" presId="urn:microsoft.com/office/officeart/2005/8/layout/vList2"/>
    <dgm:cxn modelId="{740BA730-6AE3-478C-9A4B-ABC5B189B1DC}" srcId="{D1EBD3AF-256B-431D-A561-31F64D2E5A94}" destId="{FF5EFD19-B64E-4DBC-AA2D-1AC21C4A04A1}" srcOrd="0" destOrd="0" parTransId="{822AD350-DB3A-4882-9A2F-76B150C7190E}" sibTransId="{E5237913-9667-4EA9-8F4B-629D4B0E915B}"/>
    <dgm:cxn modelId="{05BBB832-A0BC-4439-AF0F-317BE8DD6C00}" type="presOf" srcId="{D1EBD3AF-256B-431D-A561-31F64D2E5A94}" destId="{FA556B70-3D25-4BD2-8E5F-29EA400BC262}" srcOrd="0" destOrd="3" presId="urn:microsoft.com/office/officeart/2005/8/layout/vList2"/>
    <dgm:cxn modelId="{BBF82338-98D3-4870-BE7B-4FE61B661C55}" type="presOf" srcId="{9699F9AB-317E-4D4E-AFE1-F2CFFEF45735}" destId="{9B8D2540-81CC-4306-A855-7B5D579ACBFF}" srcOrd="0" destOrd="0" presId="urn:microsoft.com/office/officeart/2005/8/layout/vList2"/>
    <dgm:cxn modelId="{A48F713D-BC89-433E-B30F-9B5E32813902}" type="presOf" srcId="{1F81C629-ADD7-4143-B44E-26C94BBC1EB0}" destId="{C33A7A6D-A08A-47BB-92BD-F8089A96BA0A}" srcOrd="0" destOrd="0" presId="urn:microsoft.com/office/officeart/2005/8/layout/vList2"/>
    <dgm:cxn modelId="{BEB5BA60-FAC4-4EAB-926E-B9D799C3932F}" type="presOf" srcId="{6C1B2012-6660-41D6-AB37-3F2842651787}" destId="{66FE5905-9455-4B3D-9BAB-A41826767D75}" srcOrd="0" destOrd="0" presId="urn:microsoft.com/office/officeart/2005/8/layout/vList2"/>
    <dgm:cxn modelId="{F3E11543-9690-46C5-AEF2-7745DCBA5FCC}" type="presOf" srcId="{7CE32299-5F43-4F54-832A-68D16D4E4CB3}" destId="{8BC0FE6B-C385-41F6-89A3-A2F3BE9FBBFA}" srcOrd="0" destOrd="0" presId="urn:microsoft.com/office/officeart/2005/8/layout/vList2"/>
    <dgm:cxn modelId="{6984D268-A39B-41FF-B04A-2734114EF74D}" srcId="{1F81C629-ADD7-4143-B44E-26C94BBC1EB0}" destId="{9699F9AB-317E-4D4E-AFE1-F2CFFEF45735}" srcOrd="0" destOrd="0" parTransId="{B428BA3A-90AE-4A44-B8F2-115D6DBE7927}" sibTransId="{6B429343-C134-4FC9-9434-38C0197945E6}"/>
    <dgm:cxn modelId="{7460184D-C499-4BB2-BEA7-C313E6DD56F7}" type="presOf" srcId="{CCF8B2CF-566D-47DF-B633-0FEA921C8D9F}" destId="{FA556B70-3D25-4BD2-8E5F-29EA400BC262}" srcOrd="0" destOrd="5" presId="urn:microsoft.com/office/officeart/2005/8/layout/vList2"/>
    <dgm:cxn modelId="{A7BCB552-228B-489A-B8E4-0908450B2E6C}" srcId="{D1EBD3AF-256B-431D-A561-31F64D2E5A94}" destId="{22A1152C-1239-4E60-993F-4C8F84F4D8B3}" srcOrd="2" destOrd="0" parTransId="{AE4C9F55-173A-4D97-B102-1EB4643E371A}" sibTransId="{32A1EC1A-0C08-4C1E-B812-B0F7A2135927}"/>
    <dgm:cxn modelId="{E5DB6D55-09E3-4B51-801E-4737115BB304}" srcId="{C861C90B-6B57-4DA8-909B-14197139A6B8}" destId="{C8FB91BC-6B05-46EB-A6EA-1D13E77967E7}" srcOrd="1" destOrd="0" parTransId="{3C412ED5-4060-425F-8C86-64D1AAF487F9}" sibTransId="{071FB78F-5470-4D6B-8369-7552462F8962}"/>
    <dgm:cxn modelId="{9902CD76-728C-4D12-8773-0BD77504056A}" type="presOf" srcId="{0C7E9277-DF12-4AD0-92D6-7D4A2D0E447A}" destId="{123A5D54-1CA1-43D9-B4DB-98D74A3F41FC}" srcOrd="0" destOrd="0" presId="urn:microsoft.com/office/officeart/2005/8/layout/vList2"/>
    <dgm:cxn modelId="{3E2A8D7F-2B35-4E47-AD0B-0D6DDEB28615}" srcId="{C8FB91BC-6B05-46EB-A6EA-1D13E77967E7}" destId="{6C1B2012-6660-41D6-AB37-3F2842651787}" srcOrd="0" destOrd="0" parTransId="{3F376299-C4C6-4096-8DC7-30B137D880A0}" sibTransId="{DC159951-1E97-4E2D-8D63-81E20AF312C2}"/>
    <dgm:cxn modelId="{5FC5EC81-FDEF-4E65-911E-35B7B649823C}" type="presOf" srcId="{C8FB91BC-6B05-46EB-A6EA-1D13E77967E7}" destId="{FECE36FC-74E9-4A08-8C91-4527A0D30AD7}" srcOrd="0" destOrd="0" presId="urn:microsoft.com/office/officeart/2005/8/layout/vList2"/>
    <dgm:cxn modelId="{D9D49482-8A81-41CF-9A0A-D62876F9A959}" srcId="{D1EBD3AF-256B-431D-A561-31F64D2E5A94}" destId="{CCF8B2CF-566D-47DF-B633-0FEA921C8D9F}" srcOrd="1" destOrd="0" parTransId="{D109DAF6-0699-4AB5-BD86-E0FE0800AF52}" sibTransId="{EA6A9A7C-227E-43C9-B91A-93D6302D5B48}"/>
    <dgm:cxn modelId="{5999A482-5E18-443E-9466-86FA1E035248}" srcId="{C861C90B-6B57-4DA8-909B-14197139A6B8}" destId="{1F81C629-ADD7-4143-B44E-26C94BBC1EB0}" srcOrd="3" destOrd="0" parTransId="{A305A90D-6F88-4794-A681-0E88003B60DF}" sibTransId="{F36F0AE9-AE93-4E48-8529-D518152C92A0}"/>
    <dgm:cxn modelId="{00386992-D2BE-47E1-81C4-DAB07C5A8866}" srcId="{C861C90B-6B57-4DA8-909B-14197139A6B8}" destId="{3BD18F60-2EBF-470F-A53B-550BC45C516E}" srcOrd="0" destOrd="0" parTransId="{2E469810-4835-4852-8293-E0E89DC96344}" sibTransId="{7FB32600-686C-4760-93B3-989C102063C0}"/>
    <dgm:cxn modelId="{E559E8A2-5D82-4200-A7A6-4D0FC938548F}" srcId="{3BD18F60-2EBF-470F-A53B-550BC45C516E}" destId="{D1EBD3AF-256B-431D-A561-31F64D2E5A94}" srcOrd="1" destOrd="0" parTransId="{4E44BDC6-B756-4F54-810B-D1569178AE75}" sibTransId="{7E260C9A-0B2A-4313-85AB-0E2B359DA573}"/>
    <dgm:cxn modelId="{0F9F54A6-8675-4091-BB0B-6C16A2541975}" type="presOf" srcId="{92C6D8AB-DAEF-462E-8EED-69C35E06E766}" destId="{FA556B70-3D25-4BD2-8E5F-29EA400BC262}" srcOrd="0" destOrd="1" presId="urn:microsoft.com/office/officeart/2005/8/layout/vList2"/>
    <dgm:cxn modelId="{1770A0AD-0CF9-4A8D-ABE5-E663ED50B012}" type="presOf" srcId="{22A1152C-1239-4E60-993F-4C8F84F4D8B3}" destId="{FA556B70-3D25-4BD2-8E5F-29EA400BC262}" srcOrd="0" destOrd="6" presId="urn:microsoft.com/office/officeart/2005/8/layout/vList2"/>
    <dgm:cxn modelId="{84E9ABB3-112C-414D-8270-1A9AA887A09A}" srcId="{249B84FC-3E85-4B4D-947F-0DB711C50073}" destId="{8F5905CB-DBB1-483B-820A-E39EBF842430}" srcOrd="1" destOrd="0" parTransId="{0AF0347C-5689-440C-A917-A5DA0FDC0628}" sibTransId="{4D12D043-7289-4F87-BB32-96DB7306FBF8}"/>
    <dgm:cxn modelId="{88E085C7-11DC-46D5-BB98-DA93A92FDA7D}" srcId="{DC28645F-EE32-46B8-A269-2670E689D891}" destId="{58B6950D-8DC8-4F18-B8FF-E1E0FFCE3658}" srcOrd="0" destOrd="0" parTransId="{DD7C7B57-D654-453A-9834-F05F0BF863E7}" sibTransId="{E30A45DA-F3DF-41F1-9F4D-6D48AA32F38D}"/>
    <dgm:cxn modelId="{35CFC5CA-2C12-495B-9C1A-2CFB79B5C442}" type="presOf" srcId="{58B6950D-8DC8-4F18-B8FF-E1E0FFCE3658}" destId="{8BC0FE6B-C385-41F6-89A3-A2F3BE9FBBFA}" srcOrd="0" destOrd="3" presId="urn:microsoft.com/office/officeart/2005/8/layout/vList2"/>
    <dgm:cxn modelId="{3D5879D2-411A-43E4-873C-C35EFE8B6A5D}" srcId="{3BD18F60-2EBF-470F-A53B-550BC45C516E}" destId="{249B84FC-3E85-4B4D-947F-0DB711C50073}" srcOrd="0" destOrd="0" parTransId="{08734DFF-FF93-4D11-8CD3-DD9D46C8846B}" sibTransId="{9D2FC149-45C6-4600-8313-8C521229CA36}"/>
    <dgm:cxn modelId="{DC900ADC-B958-4F13-B7E5-F43B13A51C1C}" type="presOf" srcId="{DACF1F54-F41E-4D42-8F76-94BCD0E57062}" destId="{8BC0FE6B-C385-41F6-89A3-A2F3BE9FBBFA}" srcOrd="0" destOrd="1" presId="urn:microsoft.com/office/officeart/2005/8/layout/vList2"/>
    <dgm:cxn modelId="{5B2B3CE4-ACE4-46F7-9E4D-7AECA9582A43}" srcId="{0C7E9277-DF12-4AD0-92D6-7D4A2D0E447A}" destId="{DACF1F54-F41E-4D42-8F76-94BCD0E57062}" srcOrd="1" destOrd="0" parTransId="{33F4A6E7-E62D-4EDB-A378-A13F134D2A7D}" sibTransId="{0F202CCF-4A11-4510-8F39-75EEB5480E01}"/>
    <dgm:cxn modelId="{84DF28E9-2392-45F7-803E-E6C740A8F25D}" type="presOf" srcId="{FF5EFD19-B64E-4DBC-AA2D-1AC21C4A04A1}" destId="{FA556B70-3D25-4BD2-8E5F-29EA400BC262}" srcOrd="0" destOrd="4" presId="urn:microsoft.com/office/officeart/2005/8/layout/vList2"/>
    <dgm:cxn modelId="{DD15A8F0-714F-46C5-BAA2-091583762B5B}" srcId="{C861C90B-6B57-4DA8-909B-14197139A6B8}" destId="{0C7E9277-DF12-4AD0-92D6-7D4A2D0E447A}" srcOrd="2" destOrd="0" parTransId="{891BAAFF-D6BB-46AE-8FFB-B957FA0B06B4}" sibTransId="{0DF5CE98-90E6-4B75-8DBC-AFAF81644D91}"/>
    <dgm:cxn modelId="{75A3C9F8-6272-46B3-B2BD-52ED75DBE212}" srcId="{0C7E9277-DF12-4AD0-92D6-7D4A2D0E447A}" destId="{7CE32299-5F43-4F54-832A-68D16D4E4CB3}" srcOrd="0" destOrd="0" parTransId="{0878B441-549F-4AD8-AB41-9CB4C6F837B7}" sibTransId="{AFD62C40-1041-4388-B4DA-503895D53DF4}"/>
    <dgm:cxn modelId="{4389B8FA-55F4-424E-9B64-759EEED439AA}" srcId="{249B84FC-3E85-4B4D-947F-0DB711C50073}" destId="{92C6D8AB-DAEF-462E-8EED-69C35E06E766}" srcOrd="0" destOrd="0" parTransId="{B82C4C84-D828-46D8-BB8A-B9DC03064D2E}" sibTransId="{D3D0B845-A6F4-4732-8D73-0EA1E5C089A9}"/>
    <dgm:cxn modelId="{BC6EC198-19BD-495D-AD2D-2B78288E8A32}" type="presParOf" srcId="{D31B3294-5144-4039-845C-710D0EFD79AC}" destId="{C9750C42-8054-4924-A9B1-643BA7EA7F3A}" srcOrd="0" destOrd="0" presId="urn:microsoft.com/office/officeart/2005/8/layout/vList2"/>
    <dgm:cxn modelId="{AC4F0572-1BF4-4508-8AB1-2E91485BF196}" type="presParOf" srcId="{D31B3294-5144-4039-845C-710D0EFD79AC}" destId="{FA556B70-3D25-4BD2-8E5F-29EA400BC262}" srcOrd="1" destOrd="0" presId="urn:microsoft.com/office/officeart/2005/8/layout/vList2"/>
    <dgm:cxn modelId="{32ED1443-4780-472D-A028-B35717C3570D}" type="presParOf" srcId="{D31B3294-5144-4039-845C-710D0EFD79AC}" destId="{FECE36FC-74E9-4A08-8C91-4527A0D30AD7}" srcOrd="2" destOrd="0" presId="urn:microsoft.com/office/officeart/2005/8/layout/vList2"/>
    <dgm:cxn modelId="{F6754964-F8A1-4A44-80EA-287609A822CB}" type="presParOf" srcId="{D31B3294-5144-4039-845C-710D0EFD79AC}" destId="{66FE5905-9455-4B3D-9BAB-A41826767D75}" srcOrd="3" destOrd="0" presId="urn:microsoft.com/office/officeart/2005/8/layout/vList2"/>
    <dgm:cxn modelId="{87BCB0C2-358F-41D8-B146-92A70D5F61B3}" type="presParOf" srcId="{D31B3294-5144-4039-845C-710D0EFD79AC}" destId="{123A5D54-1CA1-43D9-B4DB-98D74A3F41FC}" srcOrd="4" destOrd="0" presId="urn:microsoft.com/office/officeart/2005/8/layout/vList2"/>
    <dgm:cxn modelId="{58D75425-2A38-46F0-A96C-1CBBBE194A88}" type="presParOf" srcId="{D31B3294-5144-4039-845C-710D0EFD79AC}" destId="{8BC0FE6B-C385-41F6-89A3-A2F3BE9FBBFA}" srcOrd="5" destOrd="0" presId="urn:microsoft.com/office/officeart/2005/8/layout/vList2"/>
    <dgm:cxn modelId="{67C07C76-70E7-4A3B-BBF0-4D5359447F86}" type="presParOf" srcId="{D31B3294-5144-4039-845C-710D0EFD79AC}" destId="{C33A7A6D-A08A-47BB-92BD-F8089A96BA0A}" srcOrd="6" destOrd="0" presId="urn:microsoft.com/office/officeart/2005/8/layout/vList2"/>
    <dgm:cxn modelId="{5BFA6B80-7A2E-4070-BB39-19FA4C4E7F24}" type="presParOf" srcId="{D31B3294-5144-4039-845C-710D0EFD79AC}" destId="{9B8D2540-81CC-4306-A855-7B5D579ACBF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23031-86DE-4E01-B186-3FD895DC83B0}">
      <dsp:nvSpPr>
        <dsp:cNvPr id="0" name=""/>
        <dsp:cNvSpPr/>
      </dsp:nvSpPr>
      <dsp:spPr>
        <a:xfrm>
          <a:off x="0" y="699"/>
          <a:ext cx="6023727"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FEA37-659B-40DE-A4D7-1CAF4242CE64}">
      <dsp:nvSpPr>
        <dsp:cNvPr id="0" name=""/>
        <dsp:cNvSpPr/>
      </dsp:nvSpPr>
      <dsp:spPr>
        <a:xfrm>
          <a:off x="494836" y="368759"/>
          <a:ext cx="899703" cy="899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D3A78-2E22-46CF-A26D-9FA046611E94}">
      <dsp:nvSpPr>
        <dsp:cNvPr id="0" name=""/>
        <dsp:cNvSpPr/>
      </dsp:nvSpPr>
      <dsp:spPr>
        <a:xfrm>
          <a:off x="1889377" y="699"/>
          <a:ext cx="4134349"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66800">
            <a:lnSpc>
              <a:spcPct val="90000"/>
            </a:lnSpc>
            <a:spcBef>
              <a:spcPct val="0"/>
            </a:spcBef>
            <a:spcAft>
              <a:spcPct val="35000"/>
            </a:spcAft>
            <a:buNone/>
          </a:pPr>
          <a:r>
            <a:rPr lang="en-US" sz="2400" b="1" kern="1200" dirty="0"/>
            <a:t>Time Efficiency</a:t>
          </a:r>
          <a:r>
            <a:rPr lang="en-US" sz="2400" kern="1200" dirty="0"/>
            <a:t>: Saves viewers and analysts considerable time by providing condensed games.</a:t>
          </a:r>
        </a:p>
      </dsp:txBody>
      <dsp:txXfrm>
        <a:off x="1889377" y="699"/>
        <a:ext cx="4134349" cy="1635824"/>
      </dsp:txXfrm>
    </dsp:sp>
    <dsp:sp modelId="{618BE3E9-C7F3-42F7-89A8-F0DC4F2688EC}">
      <dsp:nvSpPr>
        <dsp:cNvPr id="0" name=""/>
        <dsp:cNvSpPr/>
      </dsp:nvSpPr>
      <dsp:spPr>
        <a:xfrm>
          <a:off x="0" y="2045479"/>
          <a:ext cx="6023727"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B6FDC-C483-44AE-85F0-0C9801F3701E}">
      <dsp:nvSpPr>
        <dsp:cNvPr id="0" name=""/>
        <dsp:cNvSpPr/>
      </dsp:nvSpPr>
      <dsp:spPr>
        <a:xfrm>
          <a:off x="494836" y="2413540"/>
          <a:ext cx="899703" cy="899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D78FB7-3C54-497F-87EA-84E5106DBD2B}">
      <dsp:nvSpPr>
        <dsp:cNvPr id="0" name=""/>
        <dsp:cNvSpPr/>
      </dsp:nvSpPr>
      <dsp:spPr>
        <a:xfrm>
          <a:off x="1889377" y="2045479"/>
          <a:ext cx="4134349"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66800">
            <a:lnSpc>
              <a:spcPct val="90000"/>
            </a:lnSpc>
            <a:spcBef>
              <a:spcPct val="0"/>
            </a:spcBef>
            <a:spcAft>
              <a:spcPct val="35000"/>
            </a:spcAft>
            <a:buNone/>
          </a:pPr>
          <a:r>
            <a:rPr lang="en-US" sz="2400" b="1" kern="1200" dirty="0"/>
            <a:t>Enhanced Engagement</a:t>
          </a:r>
          <a:r>
            <a:rPr lang="en-US" sz="2400" kern="1200" dirty="0"/>
            <a:t>: Increases global fan interaction with the NBA.</a:t>
          </a:r>
        </a:p>
      </dsp:txBody>
      <dsp:txXfrm>
        <a:off x="1889377" y="2045479"/>
        <a:ext cx="4134349" cy="1635824"/>
      </dsp:txXfrm>
    </dsp:sp>
    <dsp:sp modelId="{A8A2A41E-AACB-4E5A-99CA-723B0B71DCF2}">
      <dsp:nvSpPr>
        <dsp:cNvPr id="0" name=""/>
        <dsp:cNvSpPr/>
      </dsp:nvSpPr>
      <dsp:spPr>
        <a:xfrm>
          <a:off x="0" y="4090260"/>
          <a:ext cx="6023727"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C8F4D-2257-4077-A987-5393051D6FA5}">
      <dsp:nvSpPr>
        <dsp:cNvPr id="0" name=""/>
        <dsp:cNvSpPr/>
      </dsp:nvSpPr>
      <dsp:spPr>
        <a:xfrm>
          <a:off x="494836" y="4458320"/>
          <a:ext cx="899703" cy="899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83232-1E1E-4305-8930-4B0602149B33}">
      <dsp:nvSpPr>
        <dsp:cNvPr id="0" name=""/>
        <dsp:cNvSpPr/>
      </dsp:nvSpPr>
      <dsp:spPr>
        <a:xfrm>
          <a:off x="1889377" y="4090260"/>
          <a:ext cx="4134349"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66800">
            <a:lnSpc>
              <a:spcPct val="90000"/>
            </a:lnSpc>
            <a:spcBef>
              <a:spcPct val="0"/>
            </a:spcBef>
            <a:spcAft>
              <a:spcPct val="35000"/>
            </a:spcAft>
            <a:buNone/>
          </a:pPr>
          <a:r>
            <a:rPr lang="en-US" sz="2400" b="1" kern="1200" dirty="0"/>
            <a:t>Technological Innovation</a:t>
          </a:r>
          <a:r>
            <a:rPr lang="en-US" sz="2400" kern="1200" dirty="0"/>
            <a:t>: Leverages AI to provide new ways to consume sports content.</a:t>
          </a:r>
        </a:p>
      </dsp:txBody>
      <dsp:txXfrm>
        <a:off x="1889377" y="4090260"/>
        <a:ext cx="4134349" cy="163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44415-1CED-4705-BF15-A4B4B6010BF2}">
      <dsp:nvSpPr>
        <dsp:cNvPr id="0" name=""/>
        <dsp:cNvSpPr/>
      </dsp:nvSpPr>
      <dsp:spPr>
        <a:xfrm>
          <a:off x="1933" y="905869"/>
          <a:ext cx="1479515" cy="1479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A36A1-792E-4068-B674-7FDDA3E8D271}">
      <dsp:nvSpPr>
        <dsp:cNvPr id="0" name=""/>
        <dsp:cNvSpPr/>
      </dsp:nvSpPr>
      <dsp:spPr>
        <a:xfrm>
          <a:off x="1933" y="2528095"/>
          <a:ext cx="4227187" cy="63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b="1" kern="1200" dirty="0"/>
            <a:t>Data Privacy</a:t>
          </a:r>
          <a:r>
            <a:rPr lang="en-GB" sz="3600" kern="1200" dirty="0"/>
            <a:t>:</a:t>
          </a:r>
          <a:endParaRPr lang="en-US" sz="3600" kern="1200" dirty="0"/>
        </a:p>
      </dsp:txBody>
      <dsp:txXfrm>
        <a:off x="1933" y="2528095"/>
        <a:ext cx="4227187" cy="634078"/>
      </dsp:txXfrm>
    </dsp:sp>
    <dsp:sp modelId="{6458578F-ADC6-44D9-91BD-8EF8F30B19F3}">
      <dsp:nvSpPr>
        <dsp:cNvPr id="0" name=""/>
        <dsp:cNvSpPr/>
      </dsp:nvSpPr>
      <dsp:spPr>
        <a:xfrm>
          <a:off x="1933" y="3228550"/>
          <a:ext cx="4227187" cy="99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dirty="0"/>
            <a:t>Video analysis involves players, referees, and fans.</a:t>
          </a:r>
          <a:endParaRPr lang="en-US" sz="1700" kern="1200" dirty="0"/>
        </a:p>
        <a:p>
          <a:pPr marL="0" lvl="0" indent="0" algn="l" defTabSz="755650">
            <a:lnSpc>
              <a:spcPct val="90000"/>
            </a:lnSpc>
            <a:spcBef>
              <a:spcPct val="0"/>
            </a:spcBef>
            <a:spcAft>
              <a:spcPct val="35000"/>
            </a:spcAft>
            <a:buNone/>
          </a:pPr>
          <a:r>
            <a:rPr lang="en-GB" sz="1700" kern="1200" dirty="0"/>
            <a:t>Ensuring proper data handling is crucial to prevent misuse.</a:t>
          </a:r>
          <a:endParaRPr lang="en-US" sz="1700" kern="1200" dirty="0"/>
        </a:p>
      </dsp:txBody>
      <dsp:txXfrm>
        <a:off x="1933" y="3228550"/>
        <a:ext cx="4227187" cy="996167"/>
      </dsp:txXfrm>
    </dsp:sp>
    <dsp:sp modelId="{B356DD88-02AF-4CEE-8E39-146C193EC977}">
      <dsp:nvSpPr>
        <dsp:cNvPr id="0" name=""/>
        <dsp:cNvSpPr/>
      </dsp:nvSpPr>
      <dsp:spPr>
        <a:xfrm>
          <a:off x="4968878" y="905869"/>
          <a:ext cx="1479515" cy="1479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83E6D-BEA6-4381-B053-5EA78406969B}">
      <dsp:nvSpPr>
        <dsp:cNvPr id="0" name=""/>
        <dsp:cNvSpPr/>
      </dsp:nvSpPr>
      <dsp:spPr>
        <a:xfrm>
          <a:off x="4968878" y="2528095"/>
          <a:ext cx="4227187" cy="63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b="1" kern="1200" dirty="0"/>
            <a:t>Algorithmic Bias</a:t>
          </a:r>
          <a:r>
            <a:rPr lang="en-GB" sz="3600" kern="1200" dirty="0"/>
            <a:t>:</a:t>
          </a:r>
          <a:endParaRPr lang="en-US" sz="3600" kern="1200" dirty="0"/>
        </a:p>
      </dsp:txBody>
      <dsp:txXfrm>
        <a:off x="4968878" y="2528095"/>
        <a:ext cx="4227187" cy="634078"/>
      </dsp:txXfrm>
    </dsp:sp>
    <dsp:sp modelId="{0252E313-7A20-458C-8611-F7FED9A68347}">
      <dsp:nvSpPr>
        <dsp:cNvPr id="0" name=""/>
        <dsp:cNvSpPr/>
      </dsp:nvSpPr>
      <dsp:spPr>
        <a:xfrm>
          <a:off x="4968878" y="3228550"/>
          <a:ext cx="4227187" cy="99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dirty="0"/>
            <a:t>Imbalance in training data may lead to biased highlights.</a:t>
          </a:r>
          <a:endParaRPr lang="en-US" sz="1700" kern="1200" dirty="0"/>
        </a:p>
        <a:p>
          <a:pPr marL="0" lvl="0" indent="0" algn="l" defTabSz="755650">
            <a:lnSpc>
              <a:spcPct val="90000"/>
            </a:lnSpc>
            <a:spcBef>
              <a:spcPct val="0"/>
            </a:spcBef>
            <a:spcAft>
              <a:spcPct val="35000"/>
            </a:spcAft>
            <a:buNone/>
          </a:pPr>
          <a:r>
            <a:rPr lang="en-GB" sz="1700" kern="1200" dirty="0"/>
            <a:t>Mitigation: Aim for diverse and balanced datasets.</a:t>
          </a:r>
          <a:endParaRPr lang="en-US" sz="1700" kern="1200" dirty="0"/>
        </a:p>
      </dsp:txBody>
      <dsp:txXfrm>
        <a:off x="4968878" y="3228550"/>
        <a:ext cx="4227187" cy="996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50C42-8054-4924-A9B1-643BA7EA7F3A}">
      <dsp:nvSpPr>
        <dsp:cNvPr id="0" name=""/>
        <dsp:cNvSpPr/>
      </dsp:nvSpPr>
      <dsp:spPr>
        <a:xfrm>
          <a:off x="0" y="309551"/>
          <a:ext cx="60237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Training Setup:</a:t>
          </a:r>
        </a:p>
      </dsp:txBody>
      <dsp:txXfrm>
        <a:off x="18277" y="327828"/>
        <a:ext cx="5987173" cy="337846"/>
      </dsp:txXfrm>
    </dsp:sp>
    <dsp:sp modelId="{FA556B70-3D25-4BD2-8E5F-29EA400BC262}">
      <dsp:nvSpPr>
        <dsp:cNvPr id="0" name=""/>
        <dsp:cNvSpPr/>
      </dsp:nvSpPr>
      <dsp:spPr>
        <a:xfrm>
          <a:off x="0" y="683951"/>
          <a:ext cx="6023727"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Configuration File (YAML):</a:t>
          </a:r>
        </a:p>
        <a:p>
          <a:pPr marL="228600" lvl="2" indent="-114300" algn="l" defTabSz="533400">
            <a:lnSpc>
              <a:spcPct val="90000"/>
            </a:lnSpc>
            <a:spcBef>
              <a:spcPct val="0"/>
            </a:spcBef>
            <a:spcAft>
              <a:spcPct val="20000"/>
            </a:spcAft>
            <a:buChar char="•"/>
          </a:pPr>
          <a:r>
            <a:rPr lang="en-US" sz="1200" kern="1200" dirty="0"/>
            <a:t>Specified paths to training, validation, and test datasets.</a:t>
          </a:r>
        </a:p>
        <a:p>
          <a:pPr marL="228600" lvl="2" indent="-114300" algn="l" defTabSz="533400">
            <a:lnSpc>
              <a:spcPct val="90000"/>
            </a:lnSpc>
            <a:spcBef>
              <a:spcPct val="0"/>
            </a:spcBef>
            <a:spcAft>
              <a:spcPct val="20000"/>
            </a:spcAft>
            <a:buChar char="•"/>
          </a:pPr>
          <a:r>
            <a:rPr lang="en-US" sz="1200" kern="1200" dirty="0"/>
            <a:t>Defined parameters such as batch size, number of epochs, and model architecture.</a:t>
          </a:r>
        </a:p>
        <a:p>
          <a:pPr marL="114300" lvl="1" indent="-114300" algn="l" defTabSz="533400">
            <a:lnSpc>
              <a:spcPct val="90000"/>
            </a:lnSpc>
            <a:spcBef>
              <a:spcPct val="0"/>
            </a:spcBef>
            <a:spcAft>
              <a:spcPct val="20000"/>
            </a:spcAft>
            <a:buChar char="•"/>
          </a:pPr>
          <a:r>
            <a:rPr lang="en-US" sz="1200" kern="1200" dirty="0"/>
            <a:t>Data Split:</a:t>
          </a:r>
        </a:p>
        <a:p>
          <a:pPr marL="228600" lvl="2" indent="-114300" algn="l" defTabSz="533400">
            <a:lnSpc>
              <a:spcPct val="90000"/>
            </a:lnSpc>
            <a:spcBef>
              <a:spcPct val="0"/>
            </a:spcBef>
            <a:spcAft>
              <a:spcPct val="20000"/>
            </a:spcAft>
            <a:buChar char="•"/>
          </a:pPr>
          <a:r>
            <a:rPr lang="en-US" sz="1200" kern="1200" dirty="0"/>
            <a:t>Training Data (70%): Used to train the model to learn patterns and detect key events.</a:t>
          </a:r>
        </a:p>
        <a:p>
          <a:pPr marL="228600" lvl="2" indent="-114300" algn="l" defTabSz="533400">
            <a:lnSpc>
              <a:spcPct val="90000"/>
            </a:lnSpc>
            <a:spcBef>
              <a:spcPct val="0"/>
            </a:spcBef>
            <a:spcAft>
              <a:spcPct val="20000"/>
            </a:spcAft>
            <a:buChar char="•"/>
          </a:pPr>
          <a:r>
            <a:rPr lang="en-US" sz="1200" kern="1200" dirty="0"/>
            <a:t>Validation Data (15%): Evaluated during training to tune hyperparameters and prevent overfitting.</a:t>
          </a:r>
        </a:p>
        <a:p>
          <a:pPr marL="228600" lvl="2" indent="-114300" algn="l" defTabSz="533400">
            <a:lnSpc>
              <a:spcPct val="90000"/>
            </a:lnSpc>
            <a:spcBef>
              <a:spcPct val="0"/>
            </a:spcBef>
            <a:spcAft>
              <a:spcPct val="20000"/>
            </a:spcAft>
            <a:buChar char="•"/>
          </a:pPr>
          <a:r>
            <a:rPr lang="en-US" sz="1200" kern="1200" dirty="0"/>
            <a:t>Test Data (15%): Set aside for final evaluation to determine the model’s performance on unseen data.</a:t>
          </a:r>
        </a:p>
      </dsp:txBody>
      <dsp:txXfrm>
        <a:off x="0" y="683951"/>
        <a:ext cx="6023727" cy="1689120"/>
      </dsp:txXfrm>
    </dsp:sp>
    <dsp:sp modelId="{FECE36FC-74E9-4A08-8C91-4527A0D30AD7}">
      <dsp:nvSpPr>
        <dsp:cNvPr id="0" name=""/>
        <dsp:cNvSpPr/>
      </dsp:nvSpPr>
      <dsp:spPr>
        <a:xfrm>
          <a:off x="0" y="2373072"/>
          <a:ext cx="60237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Training Process:</a:t>
          </a:r>
        </a:p>
      </dsp:txBody>
      <dsp:txXfrm>
        <a:off x="18277" y="2391349"/>
        <a:ext cx="5987173" cy="337846"/>
      </dsp:txXfrm>
    </dsp:sp>
    <dsp:sp modelId="{66FE5905-9455-4B3D-9BAB-A41826767D75}">
      <dsp:nvSpPr>
        <dsp:cNvPr id="0" name=""/>
        <dsp:cNvSpPr/>
      </dsp:nvSpPr>
      <dsp:spPr>
        <a:xfrm>
          <a:off x="0" y="2747471"/>
          <a:ext cx="6023727"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Used GPU acceleration to train the model efficiently.</a:t>
          </a:r>
        </a:p>
        <a:p>
          <a:pPr marL="114300" lvl="1" indent="-114300" algn="l" defTabSz="533400">
            <a:lnSpc>
              <a:spcPct val="90000"/>
            </a:lnSpc>
            <a:spcBef>
              <a:spcPct val="0"/>
            </a:spcBef>
            <a:spcAft>
              <a:spcPct val="20000"/>
            </a:spcAft>
            <a:buChar char="•"/>
          </a:pPr>
          <a:r>
            <a:rPr lang="en-US" sz="1200" kern="1200" dirty="0"/>
            <a:t>Ran multiple epochs to minimize the loss function, adjusting learning rates based on initial performance.</a:t>
          </a:r>
        </a:p>
      </dsp:txBody>
      <dsp:txXfrm>
        <a:off x="0" y="2747471"/>
        <a:ext cx="6023727" cy="563040"/>
      </dsp:txXfrm>
    </dsp:sp>
    <dsp:sp modelId="{123A5D54-1CA1-43D9-B4DB-98D74A3F41FC}">
      <dsp:nvSpPr>
        <dsp:cNvPr id="0" name=""/>
        <dsp:cNvSpPr/>
      </dsp:nvSpPr>
      <dsp:spPr>
        <a:xfrm>
          <a:off x="0" y="3310511"/>
          <a:ext cx="60237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Evaluation Metrics:</a:t>
          </a:r>
        </a:p>
      </dsp:txBody>
      <dsp:txXfrm>
        <a:off x="18277" y="3328788"/>
        <a:ext cx="5987173" cy="337846"/>
      </dsp:txXfrm>
    </dsp:sp>
    <dsp:sp modelId="{8BC0FE6B-C385-41F6-89A3-A2F3BE9FBBFA}">
      <dsp:nvSpPr>
        <dsp:cNvPr id="0" name=""/>
        <dsp:cNvSpPr/>
      </dsp:nvSpPr>
      <dsp:spPr>
        <a:xfrm>
          <a:off x="0" y="3684912"/>
          <a:ext cx="6023727"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Mean Average Precision (map): Measured the accuracy of object detection, specifically made baskets and key events.</a:t>
          </a:r>
        </a:p>
        <a:p>
          <a:pPr marL="114300" lvl="1" indent="-114300" algn="l" defTabSz="533400">
            <a:lnSpc>
              <a:spcPct val="90000"/>
            </a:lnSpc>
            <a:spcBef>
              <a:spcPct val="0"/>
            </a:spcBef>
            <a:spcAft>
              <a:spcPct val="20000"/>
            </a:spcAft>
            <a:buChar char="•"/>
          </a:pPr>
          <a:r>
            <a:rPr lang="en-US" sz="1200" kern="1200" dirty="0"/>
            <a:t>Loss Metrics: Monitored classification and localization losses during training.</a:t>
          </a:r>
        </a:p>
        <a:p>
          <a:pPr marL="114300" lvl="1" indent="-114300" algn="l" defTabSz="533400">
            <a:lnSpc>
              <a:spcPct val="90000"/>
            </a:lnSpc>
            <a:spcBef>
              <a:spcPct val="0"/>
            </a:spcBef>
            <a:spcAft>
              <a:spcPct val="20000"/>
            </a:spcAft>
            <a:buChar char="•"/>
          </a:pPr>
          <a:r>
            <a:rPr lang="en-US" sz="1200" kern="1200" dirty="0"/>
            <a:t>Validation Results:</a:t>
          </a:r>
        </a:p>
        <a:p>
          <a:pPr marL="228600" lvl="2" indent="-114300" algn="l" defTabSz="533400">
            <a:lnSpc>
              <a:spcPct val="90000"/>
            </a:lnSpc>
            <a:spcBef>
              <a:spcPct val="0"/>
            </a:spcBef>
            <a:spcAft>
              <a:spcPct val="20000"/>
            </a:spcAft>
            <a:buChar char="•"/>
          </a:pPr>
          <a:r>
            <a:rPr lang="en-US" sz="1200" kern="1200" dirty="0"/>
            <a:t>map Score provided insights into the model’s precision and recall, indicating how well it could identify critical moments.</a:t>
          </a:r>
        </a:p>
      </dsp:txBody>
      <dsp:txXfrm>
        <a:off x="0" y="3684912"/>
        <a:ext cx="6023727" cy="1092960"/>
      </dsp:txXfrm>
    </dsp:sp>
    <dsp:sp modelId="{C33A7A6D-A08A-47BB-92BD-F8089A96BA0A}">
      <dsp:nvSpPr>
        <dsp:cNvPr id="0" name=""/>
        <dsp:cNvSpPr/>
      </dsp:nvSpPr>
      <dsp:spPr>
        <a:xfrm>
          <a:off x="0" y="4777871"/>
          <a:ext cx="60237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Iterative Improvements:</a:t>
          </a:r>
        </a:p>
      </dsp:txBody>
      <dsp:txXfrm>
        <a:off x="18277" y="4796148"/>
        <a:ext cx="5987173" cy="337846"/>
      </dsp:txXfrm>
    </dsp:sp>
    <dsp:sp modelId="{9B8D2540-81CC-4306-A855-7B5D579ACBFF}">
      <dsp:nvSpPr>
        <dsp:cNvPr id="0" name=""/>
        <dsp:cNvSpPr/>
      </dsp:nvSpPr>
      <dsp:spPr>
        <a:xfrm>
          <a:off x="0" y="5152272"/>
          <a:ext cx="6023727"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Fine-tuned model based on validation and test results to </a:t>
          </a:r>
          <a:r>
            <a:rPr lang="en-GB" sz="1200" kern="1200" noProof="0" dirty="0"/>
            <a:t>optimise</a:t>
          </a:r>
          <a:r>
            <a:rPr lang="en-US" sz="1200" kern="1200" dirty="0"/>
            <a:t> highlight selection.</a:t>
          </a:r>
        </a:p>
      </dsp:txBody>
      <dsp:txXfrm>
        <a:off x="0" y="5152272"/>
        <a:ext cx="6023727" cy="264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16/10/2024</a:t>
            </a:fld>
            <a:endParaRPr lang="en-GB"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16/10/2024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dirty="0"/>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dirty="0"/>
          </a:p>
        </p:txBody>
      </p:sp>
    </p:spTree>
    <p:extLst>
      <p:ext uri="{BB962C8B-B14F-4D97-AF65-F5344CB8AC3E}">
        <p14:creationId xmlns:p14="http://schemas.microsoft.com/office/powerpoint/2010/main" val="97627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dirty="0"/>
          </a:p>
        </p:txBody>
      </p:sp>
    </p:spTree>
    <p:extLst>
      <p:ext uri="{BB962C8B-B14F-4D97-AF65-F5344CB8AC3E}">
        <p14:creationId xmlns:p14="http://schemas.microsoft.com/office/powerpoint/2010/main" val="135513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6</a:t>
            </a:fld>
            <a:endParaRPr lang="en-GB" dirty="0"/>
          </a:p>
        </p:txBody>
      </p:sp>
    </p:spTree>
    <p:extLst>
      <p:ext uri="{BB962C8B-B14F-4D97-AF65-F5344CB8AC3E}">
        <p14:creationId xmlns:p14="http://schemas.microsoft.com/office/powerpoint/2010/main" val="253321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mAP</a:t>
            </a:r>
            <a:r>
              <a:rPr lang="en-US" i="1"/>
              <a:t> takes into account both precision (how many detected objects are correct) and recall (how many relevant objects were detected), giving a balanced measure of model performance.</a:t>
            </a:r>
            <a:endParaRPr lang="en-US"/>
          </a:p>
          <a:p>
            <a:endParaRPr lang="en-GB"/>
          </a:p>
        </p:txBody>
      </p:sp>
      <p:sp>
        <p:nvSpPr>
          <p:cNvPr id="4" name="Slide Number Placeholder 3"/>
          <p:cNvSpPr>
            <a:spLocks noGrp="1"/>
          </p:cNvSpPr>
          <p:nvPr>
            <p:ph type="sldNum" sz="quarter" idx="5"/>
          </p:nvPr>
        </p:nvSpPr>
        <p:spPr/>
        <p:txBody>
          <a:bodyPr/>
          <a:lstStyle/>
          <a:p>
            <a:pPr rtl="0"/>
            <a:fld id="{8530193B-564F-4854-8A52-728F3FB19C85}" type="slidenum">
              <a:rPr lang="en-GB" noProof="0" smtClean="0"/>
              <a:t>8</a:t>
            </a:fld>
            <a:endParaRPr lang="en-GB" noProof="0" dirty="0"/>
          </a:p>
        </p:txBody>
      </p:sp>
    </p:spTree>
    <p:extLst>
      <p:ext uri="{BB962C8B-B14F-4D97-AF65-F5344CB8AC3E}">
        <p14:creationId xmlns:p14="http://schemas.microsoft.com/office/powerpoint/2010/main" val="270453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b="1" dirty="0"/>
              <a:t>Why did you choose YOLO for object detection?</a:t>
            </a:r>
            <a:br>
              <a:rPr lang="en-US" dirty="0"/>
            </a:br>
            <a:r>
              <a:rPr lang="en-US" dirty="0"/>
              <a:t>YOLO is known for its speed and accuracy in real-time object detection tasks. It can efficiently detect objects in each frame of a video, which is crucial for this application that involves analyzing basketball games.</a:t>
            </a:r>
          </a:p>
          <a:p>
            <a:r>
              <a:rPr lang="en-US" b="1" dirty="0"/>
              <a:t>How does the video processing pipeline work?</a:t>
            </a:r>
            <a:br>
              <a:rPr lang="en-US" dirty="0"/>
            </a:br>
            <a:r>
              <a:rPr lang="en-US" dirty="0"/>
              <a:t>The uploaded video is analyzed frame by frame using the YOLO models. First, the video is processed for all objects, and then a specific model detects made baskets. These key moments are extracted and stitched together to form the highlight video.</a:t>
            </a:r>
          </a:p>
          <a:p>
            <a:r>
              <a:rPr lang="en-US" b="1" dirty="0"/>
              <a:t>How are the API routes implemented?</a:t>
            </a:r>
            <a:br>
              <a:rPr lang="en-US" dirty="0"/>
            </a:br>
            <a:r>
              <a:rPr lang="en-US" dirty="0"/>
              <a:t>The API routes fetch data (like league standings or leaders) from the NBA Stats API using the requests library. Parameters such as the season and stat category are passed in the URL, and the response is processed and returned as JSON to the frontend.</a:t>
            </a:r>
          </a:p>
          <a:p>
            <a:r>
              <a:rPr lang="en-US" b="1" dirty="0"/>
              <a:t>What happens when an error occurs during video processing?</a:t>
            </a:r>
            <a:br>
              <a:rPr lang="en-US" dirty="0"/>
            </a:br>
            <a:r>
              <a:rPr lang="en-US" dirty="0"/>
              <a:t>If any error occurs, the try-except block catches it, prints the error message to the console, and returns a JSON response with the error to the client, ensuring graceful failure.</a:t>
            </a:r>
          </a:p>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dirty="0"/>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dirty="0"/>
              <a:t>Click icon to add picture</a:t>
            </a:r>
            <a:endParaRPr lang="en-GB"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dirty="0">
                <a:solidFill>
                  <a:schemeClr val="tx1">
                    <a:lumMod val="50000"/>
                    <a:lumOff val="50000"/>
                  </a:schemeClr>
                </a:solidFill>
                <a:latin typeface="Corbel" panose="020B0503020204020204" pitchFamily="34" charset="0"/>
              </a:rPr>
              <a:t>WOODGROVE</a:t>
            </a:r>
            <a:r>
              <a:rPr lang="en-GB" sz="1600" b="1" spc="-100" noProof="0" dirty="0">
                <a:solidFill>
                  <a:schemeClr val="accent1"/>
                </a:solidFill>
                <a:latin typeface="Corbel" panose="020B0503020204020204" pitchFamily="34" charset="0"/>
              </a:rPr>
              <a:t> </a:t>
            </a:r>
            <a:r>
              <a:rPr lang="en-GB" sz="1600" b="1" spc="-10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xfuel.com/en/free-photo-eudsq"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a:blip r:embed="rId3">
            <a:duotone>
              <a:prstClr val="black"/>
              <a:schemeClr val="tx2">
                <a:tint val="45000"/>
                <a:satMod val="400000"/>
              </a:schemeClr>
            </a:duotone>
            <a:extLst>
              <a:ext uri="{837473B0-CC2E-450A-ABE3-18F120FF3D39}">
                <a1611:picAttrSrcUrl xmlns:a1611="http://schemas.microsoft.com/office/drawing/2016/11/main" r:id="rId4"/>
              </a:ext>
            </a:extLst>
          </a:blip>
          <a:srcRect/>
          <a:stretch/>
        </p:blipFill>
        <p:spPr>
          <a:xfrm>
            <a:off x="7391400" y="0"/>
            <a:ext cx="4800600" cy="6858000"/>
          </a:xfrm>
          <a:solidFill>
            <a:schemeClr val="tx1"/>
          </a:solidFill>
        </p:spPr>
      </p:pic>
      <p:sp>
        <p:nvSpPr>
          <p:cNvPr id="16" name="TextBox 15">
            <a:extLst>
              <a:ext uri="{FF2B5EF4-FFF2-40B4-BE49-F238E27FC236}">
                <a16:creationId xmlns:a16="http://schemas.microsoft.com/office/drawing/2014/main" id="{E2F2BFDF-E9F2-4569-A9F2-E1FFCB7FB82D}"/>
              </a:ext>
            </a:extLst>
          </p:cNvPr>
          <p:cNvSpPr txBox="1"/>
          <p:nvPr/>
        </p:nvSpPr>
        <p:spPr>
          <a:xfrm>
            <a:off x="4077479" y="2631233"/>
            <a:ext cx="3007762" cy="588490"/>
          </a:xfrm>
          <a:prstGeom prst="rect">
            <a:avLst/>
          </a:prstGeom>
          <a:noFill/>
        </p:spPr>
        <p:txBody>
          <a:bodyPr wrap="square" lIns="0" tIns="36000" rIns="0" bIns="0" rtlCol="0">
            <a:spAutoFit/>
          </a:bodyPr>
          <a:lstStyle/>
          <a:p>
            <a:pPr algn="r" rtl="0">
              <a:lnSpc>
                <a:spcPts val="1400"/>
              </a:lnSpc>
            </a:pPr>
            <a:r>
              <a:rPr lang="en-GB" sz="2400" b="1" spc="-100" dirty="0">
                <a:solidFill>
                  <a:schemeClr val="accent1"/>
                </a:solidFill>
                <a:latin typeface="Corbel" panose="020B0503020204020204" pitchFamily="34" charset="0"/>
              </a:rPr>
              <a:t>Oreoluwa Dopemu</a:t>
            </a:r>
          </a:p>
          <a:p>
            <a:pPr algn="r" rtl="0">
              <a:lnSpc>
                <a:spcPts val="1400"/>
              </a:lnSpc>
            </a:pPr>
            <a:br>
              <a:rPr lang="en-GB" sz="2400" b="1" spc="-100" dirty="0">
                <a:solidFill>
                  <a:schemeClr val="accent1"/>
                </a:solidFill>
                <a:latin typeface="Corbel" panose="020B0503020204020204" pitchFamily="34" charset="0"/>
              </a:rPr>
            </a:br>
            <a:r>
              <a:rPr lang="en-GB" sz="2000" b="1" spc="-100" dirty="0">
                <a:solidFill>
                  <a:schemeClr val="tx1"/>
                </a:solidFill>
                <a:latin typeface="Arial" panose="020B0604020202020204" pitchFamily="34" charset="0"/>
                <a:cs typeface="Arial" panose="020B0604020202020204" pitchFamily="34" charset="0"/>
              </a:rPr>
              <a:t>2305729</a:t>
            </a:r>
            <a:endParaRPr lang="en-GB" sz="2400" b="1" spc="-1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SmartSwish AI</a:t>
            </a:r>
            <a:br>
              <a:rPr lang="en-GB" dirty="0"/>
            </a:br>
            <a:r>
              <a:rPr lang="en-GB" dirty="0"/>
              <a:t>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A new way to consume NBA and basketball content</a:t>
            </a:r>
          </a:p>
        </p:txBody>
      </p:sp>
      <p:sp>
        <p:nvSpPr>
          <p:cNvPr id="2" name="TextBox 1">
            <a:extLst>
              <a:ext uri="{FF2B5EF4-FFF2-40B4-BE49-F238E27FC236}">
                <a16:creationId xmlns:a16="http://schemas.microsoft.com/office/drawing/2014/main" id="{99175426-5CA3-7C23-209C-8312AB2AEA8C}"/>
              </a:ext>
            </a:extLst>
          </p:cNvPr>
          <p:cNvSpPr txBox="1"/>
          <p:nvPr/>
        </p:nvSpPr>
        <p:spPr>
          <a:xfrm>
            <a:off x="5205663" y="3429000"/>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accent1"/>
                </a:solidFill>
                <a:latin typeface="Corbel" panose="020B0503020204020204" pitchFamily="34" charset="0"/>
              </a:rPr>
              <a:t>Supervisor:</a:t>
            </a:r>
            <a:br>
              <a:rPr lang="en-GB" sz="1600" b="1" spc="-100" dirty="0">
                <a:solidFill>
                  <a:schemeClr val="accent1"/>
                </a:solidFill>
                <a:latin typeface="Corbel" panose="020B0503020204020204" pitchFamily="34" charset="0"/>
              </a:rPr>
            </a:br>
            <a:r>
              <a:rPr lang="en-GB" sz="1400" b="1" spc="-100" dirty="0">
                <a:solidFill>
                  <a:schemeClr val="tx1"/>
                </a:solidFill>
                <a:latin typeface="Arial" panose="020B0604020202020204" pitchFamily="34" charset="0"/>
                <a:cs typeface="Arial" panose="020B0604020202020204" pitchFamily="34" charset="0"/>
              </a:rPr>
              <a:t>Nasir Ibrahim</a:t>
            </a:r>
            <a:endParaRPr lang="en-GB" sz="1600" b="1" spc="-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174360" y="2112793"/>
            <a:ext cx="6798250" cy="1674470"/>
          </a:xfrm>
        </p:spPr>
        <p:txBody>
          <a:bodyPr rtlCol="0"/>
          <a:lstStyle/>
          <a:p>
            <a:r>
              <a:rPr lang="en-GB" dirty="0"/>
              <a:t>THANK YOU</a:t>
            </a:r>
          </a:p>
        </p:txBody>
      </p:sp>
      <p:sp>
        <p:nvSpPr>
          <p:cNvPr id="17" name="Text Placeholder 16">
            <a:extLst>
              <a:ext uri="{FF2B5EF4-FFF2-40B4-BE49-F238E27FC236}">
                <a16:creationId xmlns:a16="http://schemas.microsoft.com/office/drawing/2014/main" id="{C16F11B5-0449-92DF-8BCE-B60381D55F69}"/>
              </a:ext>
            </a:extLst>
          </p:cNvPr>
          <p:cNvSpPr>
            <a:spLocks noGrp="1"/>
          </p:cNvSpPr>
          <p:nvPr>
            <p:ph type="body" sz="quarter" idx="15"/>
          </p:nvPr>
        </p:nvSpPr>
        <p:spPr>
          <a:xfrm>
            <a:off x="3667259" y="3787775"/>
            <a:ext cx="3329850" cy="382887"/>
          </a:xfrm>
        </p:spPr>
        <p:txBody>
          <a:bodyPr/>
          <a:lstStyle/>
          <a:p>
            <a:r>
              <a:rPr lang="en-GB" dirty="0"/>
              <a:t>Any Questions?</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9198000" cy="432000"/>
          </a:xfrm>
        </p:spPr>
        <p:txBody>
          <a:bodyPr rtlCol="0" anchor="ctr">
            <a:normAutofit/>
          </a:bodyPr>
          <a:lstStyle/>
          <a:p>
            <a:pPr rtl="0"/>
            <a:r>
              <a:rPr lang="en-GB" sz="3000" dirty="0"/>
              <a:t>BACKGROUND INFO</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447502" y="6401750"/>
            <a:ext cx="278418" cy="274324"/>
          </a:xfrm>
        </p:spPr>
        <p:txBody>
          <a:bodyPr rtlCol="0" anchor="ctr">
            <a:normAutofit/>
          </a:bodyPr>
          <a:lstStyle/>
          <a:p>
            <a:pPr rtl="0">
              <a:spcAft>
                <a:spcPts val="600"/>
              </a:spcAft>
            </a:pPr>
            <a:fld id="{19B51A1E-902D-48AF-9020-955120F399B6}" type="slidenum">
              <a:rPr lang="en-GB" smtClean="0"/>
              <a:pPr rtl="0">
                <a:spcAft>
                  <a:spcPts val="600"/>
                </a:spcAft>
              </a:pPr>
              <a:t>2</a:t>
            </a:fld>
            <a:endParaRPr lang="en-GB" dirty="0"/>
          </a:p>
        </p:txBody>
      </p:sp>
      <p:pic>
        <p:nvPicPr>
          <p:cNvPr id="9" name="Picture Placeholder 8" descr="Bar chart with solid fill">
            <a:extLst>
              <a:ext uri="{FF2B5EF4-FFF2-40B4-BE49-F238E27FC236}">
                <a16:creationId xmlns:a16="http://schemas.microsoft.com/office/drawing/2014/main" id="{804D2684-B8EF-41B8-9C43-86A9D34E655A}"/>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p:blipFill>
        <p:spPr>
          <a:xfrm>
            <a:off x="0" y="1393754"/>
            <a:ext cx="4435831" cy="4435831"/>
          </a:xfrm>
        </p:spPr>
      </p:pic>
      <p:pic>
        <p:nvPicPr>
          <p:cNvPr id="8" name="Picture 7">
            <a:extLst>
              <a:ext uri="{FF2B5EF4-FFF2-40B4-BE49-F238E27FC236}">
                <a16:creationId xmlns:a16="http://schemas.microsoft.com/office/drawing/2014/main" id="{6987CE36-F3BB-7ED6-8A92-851E974950AE}"/>
              </a:ext>
            </a:extLst>
          </p:cNvPr>
          <p:cNvPicPr>
            <a:picLocks noChangeAspect="1"/>
          </p:cNvPicPr>
          <p:nvPr/>
        </p:nvPicPr>
        <p:blipFill>
          <a:blip r:embed="rId5"/>
          <a:stretch>
            <a:fillRect/>
          </a:stretch>
        </p:blipFill>
        <p:spPr>
          <a:xfrm>
            <a:off x="3998810" y="2447392"/>
            <a:ext cx="7799815" cy="2924929"/>
          </a:xfrm>
          <a:prstGeom prst="rect">
            <a:avLst/>
          </a:prstGeom>
          <a:noFill/>
        </p:spPr>
      </p:pic>
      <p:pic>
        <p:nvPicPr>
          <p:cNvPr id="10" name="Picture 9">
            <a:extLst>
              <a:ext uri="{FF2B5EF4-FFF2-40B4-BE49-F238E27FC236}">
                <a16:creationId xmlns:a16="http://schemas.microsoft.com/office/drawing/2014/main" id="{A4CA6647-86E4-8767-9975-6608800F37ED}"/>
              </a:ext>
            </a:extLst>
          </p:cNvPr>
          <p:cNvPicPr>
            <a:picLocks noChangeAspect="1"/>
          </p:cNvPicPr>
          <p:nvPr/>
        </p:nvPicPr>
        <p:blipFill>
          <a:blip r:embed="rId6"/>
          <a:stretch>
            <a:fillRect/>
          </a:stretch>
        </p:blipFill>
        <p:spPr>
          <a:xfrm>
            <a:off x="1685309" y="5372321"/>
            <a:ext cx="8821381" cy="914528"/>
          </a:xfrm>
          <a:prstGeom prst="rect">
            <a:avLst/>
          </a:prstGeom>
        </p:spPr>
      </p:pic>
      <p:sp>
        <p:nvSpPr>
          <p:cNvPr id="11" name="Rectangle 4">
            <a:extLst>
              <a:ext uri="{FF2B5EF4-FFF2-40B4-BE49-F238E27FC236}">
                <a16:creationId xmlns:a16="http://schemas.microsoft.com/office/drawing/2014/main" id="{FD113404-A28D-6581-F412-E71AE8B38128}"/>
              </a:ext>
            </a:extLst>
          </p:cNvPr>
          <p:cNvSpPr>
            <a:spLocks noChangeArrowheads="1"/>
          </p:cNvSpPr>
          <p:nvPr/>
        </p:nvSpPr>
        <p:spPr bwMode="auto">
          <a:xfrm>
            <a:off x="4141974" y="571151"/>
            <a:ext cx="79986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NBA games are lengthy, and </a:t>
            </a:r>
            <a:r>
              <a:rPr kumimoji="0" lang="en-GB" altLang="en-US" sz="1800" b="0" i="0" u="none" strike="noStrike" cap="none" normalizeH="0" baseline="0" dirty="0">
                <a:ln>
                  <a:noFill/>
                </a:ln>
                <a:solidFill>
                  <a:schemeClr val="tx1"/>
                </a:solidFill>
                <a:effectLst/>
                <a:latin typeface="Arial" panose="020B0604020202020204" pitchFamily="34" charset="0"/>
              </a:rPr>
              <a:t>time zones</a:t>
            </a:r>
            <a:r>
              <a:rPr kumimoji="0" lang="en-US" altLang="en-US" sz="1800" b="0" i="0" u="none" strike="noStrike" cap="none" normalizeH="0" baseline="0" dirty="0">
                <a:ln>
                  <a:noFill/>
                </a:ln>
                <a:solidFill>
                  <a:schemeClr val="tx1"/>
                </a:solidFill>
                <a:effectLst/>
                <a:latin typeface="Arial" panose="020B0604020202020204" pitchFamily="34" charset="0"/>
              </a:rPr>
              <a:t> make live viewing difficult.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Global coverage is often insufficient, reducing fan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 Overview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of an AI tool to create quick, automated NBA game highlights.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70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5752443-B5B7-C2EC-7125-EBEF921B47D9}"/>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GB" smtClean="0"/>
              <a:pPr>
                <a:spcAft>
                  <a:spcPts val="600"/>
                </a:spcAft>
              </a:pPr>
              <a:t>3</a:t>
            </a:fld>
            <a:endParaRPr lang="en-GB" dirty="0"/>
          </a:p>
        </p:txBody>
      </p:sp>
      <p:sp>
        <p:nvSpPr>
          <p:cNvPr id="2" name="Title 1">
            <a:extLst>
              <a:ext uri="{FF2B5EF4-FFF2-40B4-BE49-F238E27FC236}">
                <a16:creationId xmlns:a16="http://schemas.microsoft.com/office/drawing/2014/main" id="{A3758D85-8591-D282-EFBE-56A6B7593A6A}"/>
              </a:ext>
            </a:extLst>
          </p:cNvPr>
          <p:cNvSpPr>
            <a:spLocks noGrp="1"/>
          </p:cNvSpPr>
          <p:nvPr>
            <p:ph type="title"/>
          </p:nvPr>
        </p:nvSpPr>
        <p:spPr>
          <a:xfrm>
            <a:off x="432001" y="457200"/>
            <a:ext cx="3159612" cy="1600200"/>
          </a:xfrm>
        </p:spPr>
        <p:txBody>
          <a:bodyPr vert="horz" lIns="0" tIns="0" rIns="0" bIns="0" rtlCol="0" anchor="b">
            <a:normAutofit/>
          </a:bodyPr>
          <a:lstStyle/>
          <a:p>
            <a:r>
              <a:rPr lang="en-US" dirty="0"/>
              <a:t>Justification for the Project</a:t>
            </a:r>
            <a:br>
              <a:rPr lang="en-US" dirty="0"/>
            </a:br>
            <a:endParaRPr lang="en-GB" dirty="0"/>
          </a:p>
        </p:txBody>
      </p:sp>
      <p:sp>
        <p:nvSpPr>
          <p:cNvPr id="16" name="Text Placeholder 3">
            <a:extLst>
              <a:ext uri="{FF2B5EF4-FFF2-40B4-BE49-F238E27FC236}">
                <a16:creationId xmlns:a16="http://schemas.microsoft.com/office/drawing/2014/main" id="{1A22E233-EE4A-36AE-3F56-3AD99542845F}"/>
              </a:ext>
            </a:extLst>
          </p:cNvPr>
          <p:cNvSpPr>
            <a:spLocks noGrp="1"/>
          </p:cNvSpPr>
          <p:nvPr>
            <p:ph type="body" sz="half" idx="2"/>
          </p:nvPr>
        </p:nvSpPr>
        <p:spPr>
          <a:xfrm>
            <a:off x="432001" y="2057400"/>
            <a:ext cx="3159612" cy="4126584"/>
          </a:xfrm>
        </p:spPr>
        <p:txBody>
          <a:bodyPr/>
          <a:lstStyle/>
          <a:p>
            <a:endParaRPr lang="en-US" dirty="0"/>
          </a:p>
        </p:txBody>
      </p:sp>
      <p:graphicFrame>
        <p:nvGraphicFramePr>
          <p:cNvPr id="12" name="TextBox 9">
            <a:extLst>
              <a:ext uri="{FF2B5EF4-FFF2-40B4-BE49-F238E27FC236}">
                <a16:creationId xmlns:a16="http://schemas.microsoft.com/office/drawing/2014/main" id="{C4D59A9B-353E-8AD0-E60C-72FFF24CE963}"/>
              </a:ext>
            </a:extLst>
          </p:cNvPr>
          <p:cNvGraphicFramePr/>
          <p:nvPr>
            <p:extLst>
              <p:ext uri="{D42A27DB-BD31-4B8C-83A1-F6EECF244321}">
                <p14:modId xmlns:p14="http://schemas.microsoft.com/office/powerpoint/2010/main" val="323766436"/>
              </p:ext>
            </p:extLst>
          </p:nvPr>
        </p:nvGraphicFramePr>
        <p:xfrm>
          <a:off x="3770722" y="457201"/>
          <a:ext cx="6023727" cy="5726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61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AI Analysis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Condensing NBA games into highlights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Pros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2520000"/>
          </a:xfrm>
        </p:spPr>
        <p:txBody>
          <a:bodyPr rtlCol="0"/>
          <a:lstStyle/>
          <a:p>
            <a:pPr rtl="0"/>
            <a:r>
              <a:rPr lang="en-GB" dirty="0"/>
              <a:t>Allows a quick way of watching NBA footage</a:t>
            </a:r>
          </a:p>
          <a:p>
            <a:pPr rtl="0"/>
            <a:r>
              <a:rPr lang="en-GB" dirty="0"/>
              <a:t>Captures the essence and nature of an NBA game without watching the full game</a:t>
            </a:r>
          </a:p>
          <a:p>
            <a:pPr rtl="0"/>
            <a:r>
              <a:rPr lang="en-GB" dirty="0"/>
              <a:t>Saves human time of compiling highlights manually</a:t>
            </a:r>
          </a:p>
          <a:p>
            <a:pPr rtl="0"/>
            <a:r>
              <a:rPr lang="en-GB" dirty="0"/>
              <a:t>Removes possibility of fan bias from highlights</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Cons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dirty="0"/>
              <a:t>Requires potentially extremely complex algorithms</a:t>
            </a:r>
          </a:p>
          <a:p>
            <a:pPr rtl="0"/>
            <a:r>
              <a:rPr lang="en-GB" dirty="0"/>
              <a:t>Needs long stretches of footage in order to be interpreted</a:t>
            </a:r>
          </a:p>
          <a:p>
            <a:pPr rtl="0"/>
            <a:r>
              <a:rPr lang="en-GB" dirty="0"/>
              <a:t>Could take a lot of space to compile and concatenate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4</a:t>
            </a:fld>
            <a:endParaRPr lang="en-GB" dirty="0"/>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42DB-2C78-8A28-8138-D14FD1453561}"/>
              </a:ext>
            </a:extLst>
          </p:cNvPr>
          <p:cNvSpPr>
            <a:spLocks noGrp="1"/>
          </p:cNvSpPr>
          <p:nvPr>
            <p:ph type="title"/>
          </p:nvPr>
        </p:nvSpPr>
        <p:spPr>
          <a:xfrm>
            <a:off x="431999" y="431999"/>
            <a:ext cx="10359825" cy="987225"/>
          </a:xfrm>
        </p:spPr>
        <p:txBody>
          <a:bodyPr anchor="ctr">
            <a:normAutofit/>
          </a:bodyPr>
          <a:lstStyle/>
          <a:p>
            <a:r>
              <a:rPr lang="en-GB" b="1" dirty="0"/>
              <a:t>Ethical Considerations</a:t>
            </a:r>
            <a:br>
              <a:rPr lang="en-GB" b="1" dirty="0"/>
            </a:br>
            <a:endParaRPr lang="en-GB" dirty="0"/>
          </a:p>
        </p:txBody>
      </p:sp>
      <p:sp>
        <p:nvSpPr>
          <p:cNvPr id="5" name="Slide Number Placeholder 4">
            <a:extLst>
              <a:ext uri="{FF2B5EF4-FFF2-40B4-BE49-F238E27FC236}">
                <a16:creationId xmlns:a16="http://schemas.microsoft.com/office/drawing/2014/main" id="{F850C5CF-4A01-7C7A-B56F-FDF267E3512A}"/>
              </a:ext>
            </a:extLst>
          </p:cNvPr>
          <p:cNvSpPr>
            <a:spLocks noGrp="1"/>
          </p:cNvSpPr>
          <p:nvPr>
            <p:ph type="sldNum" sz="quarter" idx="33"/>
          </p:nvPr>
        </p:nvSpPr>
        <p:spPr>
          <a:xfrm>
            <a:off x="11447502" y="6401750"/>
            <a:ext cx="278418" cy="274324"/>
          </a:xfrm>
        </p:spPr>
        <p:txBody>
          <a:bodyPr anchor="ctr">
            <a:normAutofit/>
          </a:bodyPr>
          <a:lstStyle/>
          <a:p>
            <a:pPr rtl="0">
              <a:spcAft>
                <a:spcPts val="600"/>
              </a:spcAft>
            </a:pPr>
            <a:fld id="{19B51A1E-902D-48AF-9020-955120F399B6}" type="slidenum">
              <a:rPr lang="en-GB" noProof="0" smtClean="0"/>
              <a:pPr rtl="0">
                <a:spcAft>
                  <a:spcPts val="600"/>
                </a:spcAft>
              </a:pPr>
              <a:t>5</a:t>
            </a:fld>
            <a:endParaRPr lang="en-GB" noProof="0" dirty="0"/>
          </a:p>
        </p:txBody>
      </p:sp>
      <p:graphicFrame>
        <p:nvGraphicFramePr>
          <p:cNvPr id="7" name="Content Placeholder 3">
            <a:extLst>
              <a:ext uri="{FF2B5EF4-FFF2-40B4-BE49-F238E27FC236}">
                <a16:creationId xmlns:a16="http://schemas.microsoft.com/office/drawing/2014/main" id="{094BAAF3-D5CB-BE32-4432-8F637D634357}"/>
              </a:ext>
            </a:extLst>
          </p:cNvPr>
          <p:cNvGraphicFramePr>
            <a:graphicFrameLocks noGrp="1"/>
          </p:cNvGraphicFramePr>
          <p:nvPr>
            <p:ph idx="1"/>
            <p:extLst>
              <p:ext uri="{D42A27DB-BD31-4B8C-83A1-F6EECF244321}">
                <p14:modId xmlns:p14="http://schemas.microsoft.com/office/powerpoint/2010/main" val="3382252746"/>
              </p:ext>
            </p:extLst>
          </p:nvPr>
        </p:nvGraphicFramePr>
        <p:xfrm>
          <a:off x="432000" y="1046375"/>
          <a:ext cx="9198000" cy="5130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en-US" b="1" dirty="0"/>
              <a:t>Approach and Methodology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rtlCol="0"/>
          <a:lstStyle/>
          <a:p>
            <a:pPr rtl="0"/>
            <a:r>
              <a:rPr lang="en-GB" dirty="0"/>
              <a:t>Video Techniques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6</a:t>
            </a:fld>
            <a:endParaRPr lang="en-GB" dirty="0"/>
          </a:p>
        </p:txBody>
      </p:sp>
      <p:sp>
        <p:nvSpPr>
          <p:cNvPr id="5" name="TextBox 4">
            <a:extLst>
              <a:ext uri="{FF2B5EF4-FFF2-40B4-BE49-F238E27FC236}">
                <a16:creationId xmlns:a16="http://schemas.microsoft.com/office/drawing/2014/main" id="{BEE6FAE8-B12B-D837-CDF8-F281E4343003}"/>
              </a:ext>
            </a:extLst>
          </p:cNvPr>
          <p:cNvSpPr txBox="1"/>
          <p:nvPr/>
        </p:nvSpPr>
        <p:spPr>
          <a:xfrm>
            <a:off x="431800" y="1533525"/>
            <a:ext cx="5788025" cy="646331"/>
          </a:xfrm>
          <a:prstGeom prst="rect">
            <a:avLst/>
          </a:prstGeom>
          <a:noFill/>
        </p:spPr>
        <p:txBody>
          <a:bodyPr wrap="square" rtlCol="0">
            <a:sp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026" name="Picture 2">
            <a:extLst>
              <a:ext uri="{FF2B5EF4-FFF2-40B4-BE49-F238E27FC236}">
                <a16:creationId xmlns:a16="http://schemas.microsoft.com/office/drawing/2014/main" id="{3F84FF55-4345-0C7E-C30C-425DF7AF6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416983"/>
            <a:ext cx="3576305" cy="18789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DF2FF6-4310-AF5C-B0BA-2818A9B44795}"/>
              </a:ext>
            </a:extLst>
          </p:cNvPr>
          <p:cNvSpPr txBox="1"/>
          <p:nvPr/>
        </p:nvSpPr>
        <p:spPr>
          <a:xfrm>
            <a:off x="223360" y="3392200"/>
            <a:ext cx="5409228" cy="1815882"/>
          </a:xfrm>
          <a:prstGeom prst="rect">
            <a:avLst/>
          </a:prstGeom>
          <a:noFill/>
        </p:spPr>
        <p:txBody>
          <a:bodyPr wrap="square">
            <a:spAutoFit/>
          </a:bodyPr>
          <a:lstStyle/>
          <a:p>
            <a:r>
              <a:rPr lang="en-US" sz="1600" b="1" dirty="0"/>
              <a:t>AI Model Used</a:t>
            </a:r>
            <a:r>
              <a:rPr lang="en-US" sz="1600" dirty="0"/>
              <a:t>: Implementation of YOLO (You Only Look Once) for object detection.</a:t>
            </a:r>
          </a:p>
          <a:p>
            <a:endParaRPr lang="en-US" sz="1600" dirty="0"/>
          </a:p>
          <a:p>
            <a:r>
              <a:rPr lang="en-US" sz="1600" b="1" dirty="0"/>
              <a:t>Data Labeling Process</a:t>
            </a:r>
            <a:r>
              <a:rPr lang="en-US" sz="1600" dirty="0"/>
              <a:t>:</a:t>
            </a:r>
          </a:p>
          <a:p>
            <a:pPr lvl="1"/>
            <a:r>
              <a:rPr lang="en-US" sz="1600" dirty="0"/>
              <a:t>Annotated frames using labelImg for training.</a:t>
            </a:r>
          </a:p>
          <a:p>
            <a:pPr lvl="1"/>
            <a:r>
              <a:rPr lang="en-US" sz="1600" dirty="0"/>
              <a:t>Focused on detecting made baskets, basketballs, blocks, steals, etc.</a:t>
            </a:r>
          </a:p>
        </p:txBody>
      </p:sp>
      <p:pic>
        <p:nvPicPr>
          <p:cNvPr id="3074" name="Picture 2" descr="March Madness — Analyze video to detect players, teams, and who attempted  the basket | by Priya Dwivedi | Towards Data Science">
            <a:extLst>
              <a:ext uri="{FF2B5EF4-FFF2-40B4-BE49-F238E27FC236}">
                <a16:creationId xmlns:a16="http://schemas.microsoft.com/office/drawing/2014/main" id="{45AD6933-AAE0-D631-49D8-3AE55364C3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4139"/>
          <a:stretch/>
        </p:blipFill>
        <p:spPr bwMode="auto">
          <a:xfrm>
            <a:off x="7848610" y="2587142"/>
            <a:ext cx="4193828" cy="2133477"/>
          </a:xfrm>
          <a:prstGeom prst="rect">
            <a:avLst/>
          </a:prstGeom>
          <a:solidFill>
            <a:srgbClr val="FFFFFF"/>
          </a:solidFill>
        </p:spPr>
      </p:pic>
      <p:sp>
        <p:nvSpPr>
          <p:cNvPr id="8" name="Content Placeholder 3">
            <a:extLst>
              <a:ext uri="{FF2B5EF4-FFF2-40B4-BE49-F238E27FC236}">
                <a16:creationId xmlns:a16="http://schemas.microsoft.com/office/drawing/2014/main" id="{0CB28CB7-5AF2-94A7-AEB0-2E8000A3DBF6}"/>
              </a:ext>
            </a:extLst>
          </p:cNvPr>
          <p:cNvSpPr txBox="1">
            <a:spLocks/>
          </p:cNvSpPr>
          <p:nvPr/>
        </p:nvSpPr>
        <p:spPr>
          <a:xfrm>
            <a:off x="5273389" y="4816879"/>
            <a:ext cx="4973525" cy="23869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Time constraint of acquiring knowledge of object tracking</a:t>
            </a:r>
          </a:p>
          <a:p>
            <a:r>
              <a:rPr lang="en-GB" sz="1600" dirty="0"/>
              <a:t>Difficulty and complexity of algorithms</a:t>
            </a:r>
          </a:p>
          <a:p>
            <a:r>
              <a:rPr lang="en-GB" sz="1600" dirty="0"/>
              <a:t>Requires heavy CPU usage</a:t>
            </a:r>
          </a:p>
          <a:p>
            <a:r>
              <a:rPr lang="en-GB" sz="1600" dirty="0"/>
              <a:t>Takes time to run algorithm for all frames</a:t>
            </a:r>
          </a:p>
          <a:p>
            <a:r>
              <a:rPr lang="en-GB" sz="1600" dirty="0"/>
              <a:t>Training an AI model takes extensive time</a:t>
            </a:r>
          </a:p>
        </p:txBody>
      </p:sp>
      <p:pic>
        <p:nvPicPr>
          <p:cNvPr id="9" name="Picture 2">
            <a:extLst>
              <a:ext uri="{FF2B5EF4-FFF2-40B4-BE49-F238E27FC236}">
                <a16:creationId xmlns:a16="http://schemas.microsoft.com/office/drawing/2014/main" id="{41112E43-B5D5-7E78-FE78-749DCB738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10" y="118084"/>
            <a:ext cx="4210924" cy="23869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5654145-D9F5-CBAD-34AA-3FF12D113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014" y="1300591"/>
            <a:ext cx="3306687" cy="199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3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56A6E-88C5-376E-DE8D-8899391293B1}"/>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GB" smtClean="0"/>
              <a:pPr>
                <a:spcAft>
                  <a:spcPts val="600"/>
                </a:spcAft>
              </a:pPr>
              <a:t>7</a:t>
            </a:fld>
            <a:endParaRPr lang="en-GB" dirty="0"/>
          </a:p>
        </p:txBody>
      </p:sp>
      <p:sp>
        <p:nvSpPr>
          <p:cNvPr id="2" name="Title 1">
            <a:extLst>
              <a:ext uri="{FF2B5EF4-FFF2-40B4-BE49-F238E27FC236}">
                <a16:creationId xmlns:a16="http://schemas.microsoft.com/office/drawing/2014/main" id="{D288D2F2-EF2C-DE25-361F-8ACD0BF1945D}"/>
              </a:ext>
            </a:extLst>
          </p:cNvPr>
          <p:cNvSpPr>
            <a:spLocks noGrp="1"/>
          </p:cNvSpPr>
          <p:nvPr>
            <p:ph type="title"/>
          </p:nvPr>
        </p:nvSpPr>
        <p:spPr>
          <a:xfrm>
            <a:off x="432001" y="457200"/>
            <a:ext cx="3159612" cy="1600200"/>
          </a:xfrm>
        </p:spPr>
        <p:txBody>
          <a:bodyPr vert="horz" lIns="0" tIns="0" rIns="0" bIns="0" rtlCol="0" anchor="b">
            <a:normAutofit/>
          </a:bodyPr>
          <a:lstStyle/>
          <a:p>
            <a:r>
              <a:rPr lang="en-US" dirty="0"/>
              <a:t>Implementation Challenges &amp; Solutions</a:t>
            </a:r>
          </a:p>
        </p:txBody>
      </p:sp>
      <p:sp>
        <p:nvSpPr>
          <p:cNvPr id="6" name="TextBox 5">
            <a:extLst>
              <a:ext uri="{FF2B5EF4-FFF2-40B4-BE49-F238E27FC236}">
                <a16:creationId xmlns:a16="http://schemas.microsoft.com/office/drawing/2014/main" id="{4F5AF8D6-99E6-3543-9F69-F52EB4B4FCFC}"/>
              </a:ext>
            </a:extLst>
          </p:cNvPr>
          <p:cNvSpPr txBox="1"/>
          <p:nvPr/>
        </p:nvSpPr>
        <p:spPr>
          <a:xfrm>
            <a:off x="432001" y="2057400"/>
            <a:ext cx="3159612" cy="4126584"/>
          </a:xfrm>
          <a:prstGeom prst="rect">
            <a:avLst/>
          </a:prstGeom>
        </p:spPr>
        <p:txBody>
          <a:bodyPr vert="horz" lIns="0" tIns="0" rIns="0" bIns="0" rtlCol="0">
            <a:normAutofit/>
          </a:bodyPr>
          <a:lstStyle/>
          <a:p>
            <a:pPr>
              <a:lnSpc>
                <a:spcPct val="90000"/>
              </a:lnSpc>
              <a:spcBef>
                <a:spcPts val="1000"/>
              </a:spcBef>
            </a:pPr>
            <a:r>
              <a:rPr lang="en-GB" sz="1600" b="1" kern="1200" dirty="0">
                <a:latin typeface="+mn-lt"/>
                <a:ea typeface="+mn-ea"/>
                <a:cs typeface="+mn-cs"/>
              </a:rPr>
              <a:t>Challenges</a:t>
            </a:r>
            <a:r>
              <a:rPr lang="en-GB" sz="1600" kern="1200" dirty="0">
                <a:latin typeface="+mn-lt"/>
                <a:ea typeface="+mn-ea"/>
                <a:cs typeface="+mn-cs"/>
              </a:rPr>
              <a:t>:</a:t>
            </a:r>
          </a:p>
          <a:p>
            <a:pPr>
              <a:lnSpc>
                <a:spcPct val="90000"/>
              </a:lnSpc>
              <a:spcBef>
                <a:spcPts val="1000"/>
              </a:spcBef>
            </a:pPr>
            <a:r>
              <a:rPr lang="en-GB" sz="1600" kern="1200" dirty="0">
                <a:latin typeface="+mn-lt"/>
                <a:ea typeface="+mn-ea"/>
                <a:cs typeface="+mn-cs"/>
              </a:rPr>
              <a:t>Difficulty in recognising basketballs under different lighting conditions.</a:t>
            </a:r>
          </a:p>
          <a:p>
            <a:pPr>
              <a:lnSpc>
                <a:spcPct val="90000"/>
              </a:lnSpc>
              <a:spcBef>
                <a:spcPts val="1000"/>
              </a:spcBef>
            </a:pPr>
            <a:r>
              <a:rPr lang="en-GB" sz="1600" kern="1200" dirty="0">
                <a:latin typeface="+mn-lt"/>
                <a:ea typeface="+mn-ea"/>
                <a:cs typeface="+mn-cs"/>
              </a:rPr>
              <a:t>Complex and time-consuming frame-by-frame labeling.</a:t>
            </a:r>
          </a:p>
          <a:p>
            <a:pPr>
              <a:lnSpc>
                <a:spcPct val="90000"/>
              </a:lnSpc>
              <a:spcBef>
                <a:spcPts val="1000"/>
              </a:spcBef>
            </a:pPr>
            <a:r>
              <a:rPr lang="en-GB" sz="1600" b="1" kern="1200" dirty="0">
                <a:latin typeface="+mn-lt"/>
                <a:ea typeface="+mn-ea"/>
                <a:cs typeface="+mn-cs"/>
              </a:rPr>
              <a:t>Solutions</a:t>
            </a:r>
            <a:r>
              <a:rPr lang="en-GB" sz="1600" kern="1200" dirty="0">
                <a:latin typeface="+mn-lt"/>
                <a:ea typeface="+mn-ea"/>
                <a:cs typeface="+mn-cs"/>
              </a:rPr>
              <a:t>:</a:t>
            </a:r>
          </a:p>
          <a:p>
            <a:pPr>
              <a:lnSpc>
                <a:spcPct val="90000"/>
              </a:lnSpc>
              <a:spcBef>
                <a:spcPts val="1000"/>
              </a:spcBef>
            </a:pPr>
            <a:r>
              <a:rPr lang="en-GB" sz="1600" kern="1200" dirty="0">
                <a:latin typeface="+mn-lt"/>
                <a:ea typeface="+mn-ea"/>
                <a:cs typeface="+mn-cs"/>
              </a:rPr>
              <a:t>Enhanced model with new labelled datasets.</a:t>
            </a:r>
          </a:p>
          <a:p>
            <a:pPr>
              <a:lnSpc>
                <a:spcPct val="90000"/>
              </a:lnSpc>
              <a:spcBef>
                <a:spcPts val="1000"/>
              </a:spcBef>
            </a:pPr>
            <a:r>
              <a:rPr lang="en-GB" sz="1600" kern="1200" dirty="0">
                <a:latin typeface="+mn-lt"/>
                <a:ea typeface="+mn-ea"/>
                <a:cs typeface="+mn-cs"/>
              </a:rPr>
              <a:t>Prioritised key events to reduce computational demands.</a:t>
            </a:r>
          </a:p>
        </p:txBody>
      </p:sp>
      <p:pic>
        <p:nvPicPr>
          <p:cNvPr id="10" name="Picture 9" descr="A screen shot of a computer&#10;&#10;Description automatically generated">
            <a:extLst>
              <a:ext uri="{FF2B5EF4-FFF2-40B4-BE49-F238E27FC236}">
                <a16:creationId xmlns:a16="http://schemas.microsoft.com/office/drawing/2014/main" id="{2BB5D0E2-FD58-0885-67E9-AF236AF3BC34}"/>
              </a:ext>
            </a:extLst>
          </p:cNvPr>
          <p:cNvPicPr>
            <a:picLocks noChangeAspect="1"/>
          </p:cNvPicPr>
          <p:nvPr/>
        </p:nvPicPr>
        <p:blipFill>
          <a:blip r:embed="rId2"/>
          <a:stretch>
            <a:fillRect/>
          </a:stretch>
        </p:blipFill>
        <p:spPr>
          <a:xfrm>
            <a:off x="4185276" y="5179375"/>
            <a:ext cx="6846570" cy="1222375"/>
          </a:xfrm>
          <a:prstGeom prst="rect">
            <a:avLst/>
          </a:prstGeom>
        </p:spPr>
      </p:pic>
      <p:pic>
        <p:nvPicPr>
          <p:cNvPr id="11" name="Picture 10" descr="A computer screen shot of a program&#10;&#10;Description automatically generated">
            <a:extLst>
              <a:ext uri="{FF2B5EF4-FFF2-40B4-BE49-F238E27FC236}">
                <a16:creationId xmlns:a16="http://schemas.microsoft.com/office/drawing/2014/main" id="{62AAD921-A5AA-9133-DDBE-5F89346184BD}"/>
              </a:ext>
            </a:extLst>
          </p:cNvPr>
          <p:cNvPicPr>
            <a:picLocks noChangeAspect="1"/>
          </p:cNvPicPr>
          <p:nvPr/>
        </p:nvPicPr>
        <p:blipFill>
          <a:blip r:embed="rId3"/>
          <a:stretch>
            <a:fillRect/>
          </a:stretch>
        </p:blipFill>
        <p:spPr>
          <a:xfrm>
            <a:off x="3646181" y="131569"/>
            <a:ext cx="4114284" cy="2818410"/>
          </a:xfrm>
          <a:prstGeom prst="rect">
            <a:avLst/>
          </a:prstGeom>
        </p:spPr>
      </p:pic>
      <p:pic>
        <p:nvPicPr>
          <p:cNvPr id="12" name="Picture 11" descr="A basketball game with people watching&#10;&#10;Description automatically generated">
            <a:extLst>
              <a:ext uri="{FF2B5EF4-FFF2-40B4-BE49-F238E27FC236}">
                <a16:creationId xmlns:a16="http://schemas.microsoft.com/office/drawing/2014/main" id="{31A2A045-3287-73C6-2B3E-5596B4E0C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011491" y="609600"/>
            <a:ext cx="4075162" cy="2190399"/>
          </a:xfrm>
          <a:prstGeom prst="rect">
            <a:avLst/>
          </a:prstGeom>
          <a:noFill/>
          <a:ln>
            <a:noFill/>
          </a:ln>
        </p:spPr>
      </p:pic>
      <p:pic>
        <p:nvPicPr>
          <p:cNvPr id="13" name="Picture 12" descr="A screen shot of a computer screen&#10;&#10;Description automatically generated">
            <a:extLst>
              <a:ext uri="{FF2B5EF4-FFF2-40B4-BE49-F238E27FC236}">
                <a16:creationId xmlns:a16="http://schemas.microsoft.com/office/drawing/2014/main" id="{4FD8BF7B-2617-4C99-B51F-90B0792D6E8C}"/>
              </a:ext>
            </a:extLst>
          </p:cNvPr>
          <p:cNvPicPr>
            <a:picLocks noChangeAspect="1"/>
          </p:cNvPicPr>
          <p:nvPr/>
        </p:nvPicPr>
        <p:blipFill>
          <a:blip r:embed="rId5"/>
          <a:stretch>
            <a:fillRect/>
          </a:stretch>
        </p:blipFill>
        <p:spPr>
          <a:xfrm>
            <a:off x="4547755" y="3089915"/>
            <a:ext cx="6121612" cy="1815136"/>
          </a:xfrm>
          <a:prstGeom prst="rect">
            <a:avLst/>
          </a:prstGeom>
        </p:spPr>
      </p:pic>
    </p:spTree>
    <p:extLst>
      <p:ext uri="{BB962C8B-B14F-4D97-AF65-F5344CB8AC3E}">
        <p14:creationId xmlns:p14="http://schemas.microsoft.com/office/powerpoint/2010/main" val="428199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570228-C43F-3721-6115-EC02E4E81B4C}"/>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GB" smtClean="0"/>
              <a:pPr>
                <a:spcAft>
                  <a:spcPts val="600"/>
                </a:spcAft>
              </a:pPr>
              <a:t>8</a:t>
            </a:fld>
            <a:endParaRPr lang="en-GB" dirty="0"/>
          </a:p>
        </p:txBody>
      </p:sp>
      <p:sp>
        <p:nvSpPr>
          <p:cNvPr id="3" name="Title 2">
            <a:extLst>
              <a:ext uri="{FF2B5EF4-FFF2-40B4-BE49-F238E27FC236}">
                <a16:creationId xmlns:a16="http://schemas.microsoft.com/office/drawing/2014/main" id="{1CFD8C77-9D41-8732-5D32-336F79100C1D}"/>
              </a:ext>
            </a:extLst>
          </p:cNvPr>
          <p:cNvSpPr>
            <a:spLocks noGrp="1"/>
          </p:cNvSpPr>
          <p:nvPr>
            <p:ph type="title"/>
          </p:nvPr>
        </p:nvSpPr>
        <p:spPr>
          <a:xfrm>
            <a:off x="432001" y="457200"/>
            <a:ext cx="3159612" cy="1600200"/>
          </a:xfrm>
        </p:spPr>
        <p:txBody>
          <a:bodyPr vert="horz" lIns="0" tIns="0" rIns="0" bIns="0" rtlCol="0" anchor="b">
            <a:normAutofit/>
          </a:bodyPr>
          <a:lstStyle/>
          <a:p>
            <a:r>
              <a:rPr lang="en-US" dirty="0"/>
              <a:t>Training the Model</a:t>
            </a:r>
            <a:br>
              <a:rPr lang="en-US" dirty="0"/>
            </a:br>
            <a:endParaRPr lang="en-GB" dirty="0"/>
          </a:p>
        </p:txBody>
      </p:sp>
      <p:sp>
        <p:nvSpPr>
          <p:cNvPr id="13" name="Text Placeholder 3">
            <a:extLst>
              <a:ext uri="{FF2B5EF4-FFF2-40B4-BE49-F238E27FC236}">
                <a16:creationId xmlns:a16="http://schemas.microsoft.com/office/drawing/2014/main" id="{4653850E-237E-16F0-3FA6-B973E11EC1C3}"/>
              </a:ext>
            </a:extLst>
          </p:cNvPr>
          <p:cNvSpPr>
            <a:spLocks noGrp="1"/>
          </p:cNvSpPr>
          <p:nvPr>
            <p:ph type="body" sz="half" idx="2"/>
          </p:nvPr>
        </p:nvSpPr>
        <p:spPr>
          <a:xfrm>
            <a:off x="432001" y="2057400"/>
            <a:ext cx="3159612" cy="4126584"/>
          </a:xfrm>
        </p:spPr>
        <p:txBody>
          <a:bodyPr/>
          <a:lstStyle/>
          <a:p>
            <a:endParaRPr lang="en-US" dirty="0"/>
          </a:p>
        </p:txBody>
      </p:sp>
      <p:graphicFrame>
        <p:nvGraphicFramePr>
          <p:cNvPr id="9" name="TextBox 6">
            <a:extLst>
              <a:ext uri="{FF2B5EF4-FFF2-40B4-BE49-F238E27FC236}">
                <a16:creationId xmlns:a16="http://schemas.microsoft.com/office/drawing/2014/main" id="{12FADC11-3F62-F058-7180-0C9C357543A3}"/>
              </a:ext>
            </a:extLst>
          </p:cNvPr>
          <p:cNvGraphicFramePr/>
          <p:nvPr>
            <p:extLst>
              <p:ext uri="{D42A27DB-BD31-4B8C-83A1-F6EECF244321}">
                <p14:modId xmlns:p14="http://schemas.microsoft.com/office/powerpoint/2010/main" val="1031013755"/>
              </p:ext>
            </p:extLst>
          </p:nvPr>
        </p:nvGraphicFramePr>
        <p:xfrm>
          <a:off x="3770722" y="457201"/>
          <a:ext cx="6023727" cy="5726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0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4459B5-91E8-034A-85D3-CE5F912A2058}"/>
              </a:ext>
            </a:extLst>
          </p:cNvPr>
          <p:cNvSpPr>
            <a:spLocks noGrp="1"/>
          </p:cNvSpPr>
          <p:nvPr>
            <p:ph type="title"/>
          </p:nvPr>
        </p:nvSpPr>
        <p:spPr>
          <a:xfrm>
            <a:off x="432000" y="432000"/>
            <a:ext cx="9198000" cy="432000"/>
          </a:xfrm>
        </p:spPr>
        <p:txBody>
          <a:bodyPr vert="horz" lIns="0" tIns="0" rIns="0" bIns="0" rtlCol="0" anchor="ctr">
            <a:normAutofit fontScale="90000"/>
          </a:bodyPr>
          <a:lstStyle/>
          <a:p>
            <a:r>
              <a:rPr lang="en-GB" sz="3100" b="1" kern="1200" cap="all" spc="-150" baseline="0" dirty="0">
                <a:latin typeface="+mj-lt"/>
                <a:ea typeface="+mj-ea"/>
                <a:cs typeface="+mj-cs"/>
              </a:rPr>
              <a:t>Future Work</a:t>
            </a:r>
            <a:br>
              <a:rPr lang="en-GB" sz="1500" b="1" kern="1200" cap="all" spc="-150" baseline="0" dirty="0">
                <a:latin typeface="+mj-lt"/>
                <a:ea typeface="+mj-ea"/>
                <a:cs typeface="+mj-cs"/>
              </a:rPr>
            </a:br>
            <a:endParaRPr lang="en-GB" sz="1500" b="1" kern="1200" cap="all" spc="-150" baseline="0" dirty="0">
              <a:latin typeface="+mj-lt"/>
              <a:ea typeface="+mj-ea"/>
              <a:cs typeface="+mj-cs"/>
            </a:endParaRPr>
          </a:p>
        </p:txBody>
      </p:sp>
      <p:sp>
        <p:nvSpPr>
          <p:cNvPr id="2" name="Slide Number Placeholder 1">
            <a:extLst>
              <a:ext uri="{FF2B5EF4-FFF2-40B4-BE49-F238E27FC236}">
                <a16:creationId xmlns:a16="http://schemas.microsoft.com/office/drawing/2014/main" id="{960FB177-DF83-F2B9-1986-F2F65C7F8336}"/>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GB" smtClean="0"/>
              <a:pPr>
                <a:spcAft>
                  <a:spcPts val="600"/>
                </a:spcAft>
              </a:pPr>
              <a:t>9</a:t>
            </a:fld>
            <a:endParaRPr lang="en-GB" dirty="0"/>
          </a:p>
        </p:txBody>
      </p:sp>
      <p:sp>
        <p:nvSpPr>
          <p:cNvPr id="18" name="TextBox 17">
            <a:extLst>
              <a:ext uri="{FF2B5EF4-FFF2-40B4-BE49-F238E27FC236}">
                <a16:creationId xmlns:a16="http://schemas.microsoft.com/office/drawing/2014/main" id="{BDC0ADEE-8D84-C5E5-9B33-E57677F8028D}"/>
              </a:ext>
            </a:extLst>
          </p:cNvPr>
          <p:cNvSpPr txBox="1"/>
          <p:nvPr/>
        </p:nvSpPr>
        <p:spPr>
          <a:xfrm>
            <a:off x="432000" y="1046375"/>
            <a:ext cx="9198000" cy="5130588"/>
          </a:xfrm>
          <a:prstGeom prst="rect">
            <a:avLst/>
          </a:prstGeom>
        </p:spPr>
        <p:txBody>
          <a:bodyPr vert="horz" lIns="0" tIns="0" rIns="0" bIns="0" rtlCol="0">
            <a:normAutofit/>
          </a:bodyPr>
          <a:lstStyle/>
          <a:p>
            <a:pPr marL="266700" indent="-266700">
              <a:lnSpc>
                <a:spcPct val="90000"/>
              </a:lnSpc>
              <a:spcBef>
                <a:spcPts val="1000"/>
              </a:spcBef>
              <a:buFont typeface="Arial" panose="020B0604020202020204" pitchFamily="34" charset="0"/>
              <a:buChar char="•"/>
            </a:pPr>
            <a:r>
              <a:rPr lang="en-GB" b="1" dirty="0"/>
              <a:t>Tool Enhancement</a:t>
            </a:r>
            <a:r>
              <a:rPr lang="en-GB" dirty="0"/>
              <a:t>:</a:t>
            </a:r>
          </a:p>
          <a:p>
            <a:pPr marL="266700" lvl="1" indent="-266700">
              <a:lnSpc>
                <a:spcPct val="90000"/>
              </a:lnSpc>
              <a:spcBef>
                <a:spcPts val="1000"/>
              </a:spcBef>
              <a:buFont typeface="Arial" panose="020B0604020202020204" pitchFamily="34" charset="0"/>
              <a:buChar char="•"/>
            </a:pPr>
            <a:r>
              <a:rPr lang="en-GB" dirty="0"/>
              <a:t>Improve detection of key plays like blocks, steals, and dunks.</a:t>
            </a:r>
          </a:p>
          <a:p>
            <a:pPr marL="266700" indent="-266700">
              <a:lnSpc>
                <a:spcPct val="90000"/>
              </a:lnSpc>
              <a:spcBef>
                <a:spcPts val="1000"/>
              </a:spcBef>
              <a:buFont typeface="Arial" panose="020B0604020202020204" pitchFamily="34" charset="0"/>
              <a:buChar char="•"/>
            </a:pPr>
            <a:r>
              <a:rPr lang="en-GB" b="1" dirty="0"/>
              <a:t>Web Platform Development</a:t>
            </a:r>
            <a:r>
              <a:rPr lang="en-GB" dirty="0"/>
              <a:t>:</a:t>
            </a:r>
          </a:p>
          <a:p>
            <a:pPr marL="266700" lvl="1" indent="-266700">
              <a:lnSpc>
                <a:spcPct val="90000"/>
              </a:lnSpc>
              <a:spcBef>
                <a:spcPts val="1000"/>
              </a:spcBef>
              <a:buFont typeface="Arial" panose="020B0604020202020204" pitchFamily="34" charset="0"/>
              <a:buChar char="•"/>
            </a:pPr>
            <a:r>
              <a:rPr lang="en-GB" dirty="0"/>
              <a:t>Develop user-friendly interface for uploading and downloading clips. Make the website look far more user friendly</a:t>
            </a:r>
          </a:p>
          <a:p>
            <a:pPr marL="266700" indent="-266700">
              <a:lnSpc>
                <a:spcPct val="90000"/>
              </a:lnSpc>
              <a:spcBef>
                <a:spcPts val="1000"/>
              </a:spcBef>
              <a:buFont typeface="Arial" panose="020B0604020202020204" pitchFamily="34" charset="0"/>
              <a:buChar char="•"/>
            </a:pPr>
            <a:r>
              <a:rPr lang="en-GB" b="1" dirty="0"/>
              <a:t>API Integration</a:t>
            </a:r>
            <a:r>
              <a:rPr lang="en-GB" dirty="0"/>
              <a:t>:</a:t>
            </a:r>
          </a:p>
          <a:p>
            <a:pPr marL="266700" lvl="1" indent="-266700">
              <a:lnSpc>
                <a:spcPct val="90000"/>
              </a:lnSpc>
              <a:spcBef>
                <a:spcPts val="1000"/>
              </a:spcBef>
              <a:buFont typeface="Arial" panose="020B0604020202020204" pitchFamily="34" charset="0"/>
              <a:buChar char="•"/>
            </a:pPr>
            <a:r>
              <a:rPr lang="en-GB" dirty="0"/>
              <a:t>Explore connecting to more live NBA data through APIs, ever-growing possibilities</a:t>
            </a:r>
          </a:p>
          <a:p>
            <a:pPr marL="266700" lvl="1" indent="-266700">
              <a:lnSpc>
                <a:spcPct val="90000"/>
              </a:lnSpc>
              <a:spcBef>
                <a:spcPts val="1000"/>
              </a:spcBef>
              <a:buFont typeface="Arial" panose="020B0604020202020204" pitchFamily="34" charset="0"/>
              <a:buChar char="•"/>
            </a:pPr>
            <a:r>
              <a:rPr lang="en-GB" b="1" dirty="0"/>
              <a:t>Platform Limitations:</a:t>
            </a:r>
          </a:p>
          <a:p>
            <a:pPr marL="266700" lvl="1" indent="-266700">
              <a:lnSpc>
                <a:spcPct val="90000"/>
              </a:lnSpc>
              <a:spcBef>
                <a:spcPts val="1000"/>
              </a:spcBef>
              <a:buFont typeface="Arial" panose="020B0604020202020204" pitchFamily="34" charset="0"/>
              <a:buChar char="•"/>
            </a:pPr>
            <a:r>
              <a:rPr lang="en-GB" dirty="0"/>
              <a:t>CPU struggled to cope with tasks (training)</a:t>
            </a:r>
          </a:p>
        </p:txBody>
      </p:sp>
    </p:spTree>
    <p:extLst>
      <p:ext uri="{BB962C8B-B14F-4D97-AF65-F5344CB8AC3E}">
        <p14:creationId xmlns:p14="http://schemas.microsoft.com/office/powerpoint/2010/main" val="238114275"/>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1DC5EBFA3B541BAE18BEA35C492A7" ma:contentTypeVersion="14" ma:contentTypeDescription="Create a new document." ma:contentTypeScope="" ma:versionID="244ec4d7e92b7cdd7f6b9595caf9e2db">
  <xsd:schema xmlns:xsd="http://www.w3.org/2001/XMLSchema" xmlns:xs="http://www.w3.org/2001/XMLSchema" xmlns:p="http://schemas.microsoft.com/office/2006/metadata/properties" xmlns:ns2="6533fa83-6884-41a8-aa17-3e6ab58ab6dd" xmlns:ns3="adb0a6fe-1b91-4452-89d8-ce94e8f0dcda" targetNamespace="http://schemas.microsoft.com/office/2006/metadata/properties" ma:root="true" ma:fieldsID="775a70d84ee3fac110157276ca22807c" ns2:_="" ns3:_="">
    <xsd:import namespace="6533fa83-6884-41a8-aa17-3e6ab58ab6dd"/>
    <xsd:import namespace="adb0a6fe-1b91-4452-89d8-ce94e8f0dcd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33fa83-6884-41a8-aa17-3e6ab58ab6d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50e7f1c-cfa4-4c3e-97ce-782e311fb4aa"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b0a6fe-1b91-4452-89d8-ce94e8f0dcd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e614c97d-c2c1-4f82-8148-a9f54b986bdd}" ma:internalName="TaxCatchAll" ma:showField="CatchAllData" ma:web="adb0a6fe-1b91-4452-89d8-ce94e8f0dc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533fa83-6884-41a8-aa17-3e6ab58ab6dd" xsi:nil="true"/>
    <TaxCatchAll xmlns="adb0a6fe-1b91-4452-89d8-ce94e8f0dcda" xsi:nil="true"/>
    <lcf76f155ced4ddcb4097134ff3c332f xmlns="6533fa83-6884-41a8-aa17-3e6ab58ab6d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4BC57-5A76-4861-93FD-650C179AD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33fa83-6884-41a8-aa17-3e6ab58ab6dd"/>
    <ds:schemaRef ds:uri="adb0a6fe-1b91-4452-89d8-ce94e8f0dc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934E25-8442-49E9-ABDF-3146C4145F3B}">
  <ds:schemaRefs>
    <ds:schemaRef ds:uri="http://www.w3.org/XML/1998/namespace"/>
    <ds:schemaRef ds:uri="http://purl.org/dc/dcmitype/"/>
    <ds:schemaRef ds:uri="http://purl.org/dc/terms/"/>
    <ds:schemaRef ds:uri="http://schemas.microsoft.com/office/2006/documentManagement/types"/>
    <ds:schemaRef ds:uri="6533fa83-6884-41a8-aa17-3e6ab58ab6dd"/>
    <ds:schemaRef ds:uri="http://schemas.microsoft.com/office/infopath/2007/PartnerControls"/>
    <ds:schemaRef ds:uri="http://purl.org/dc/elements/1.1/"/>
    <ds:schemaRef ds:uri="http://schemas.openxmlformats.org/package/2006/metadata/core-properties"/>
    <ds:schemaRef ds:uri="adb0a6fe-1b91-4452-89d8-ce94e8f0dcda"/>
    <ds:schemaRef ds:uri="http://schemas.microsoft.com/office/2006/metadata/properties"/>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Metadata/LabelInfo.xml><?xml version="1.0" encoding="utf-8"?>
<clbl:labelList xmlns:clbl="http://schemas.microsoft.com/office/2020/mipLabelMetadata">
  <clbl:label id="{eba46400-24e6-4c07-a7c6-cc061e0f8d26}" enabled="0" method="" siteId="{eba46400-24e6-4c07-a7c6-cc061e0f8d26}" removed="1"/>
</clbl:labelList>
</file>

<file path=docProps/app.xml><?xml version="1.0" encoding="utf-8"?>
<Properties xmlns="http://schemas.openxmlformats.org/officeDocument/2006/extended-properties" xmlns:vt="http://schemas.openxmlformats.org/officeDocument/2006/docPropsVTypes">
  <Template>{6246F012-3A73-4264-B765-94010896CE48}tf67328976_win32</Template>
  <TotalTime>3108</TotalTime>
  <Words>864</Words>
  <Application>Microsoft Office PowerPoint</Application>
  <PresentationFormat>Widescreen</PresentationFormat>
  <Paragraphs>102</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Office Theme</vt:lpstr>
      <vt:lpstr>SmartSwish AI Project</vt:lpstr>
      <vt:lpstr>BACKGROUND INFO</vt:lpstr>
      <vt:lpstr>Justification for the Project </vt:lpstr>
      <vt:lpstr>AI Analysis</vt:lpstr>
      <vt:lpstr>Ethical Considerations </vt:lpstr>
      <vt:lpstr>Approach and Methodology</vt:lpstr>
      <vt:lpstr>Implementation Challenges &amp; Solutions</vt:lpstr>
      <vt:lpstr>Training the Model </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Smartswish AI Project</dc:title>
  <dc:creator>OREOLUWA DOPEMU</dc:creator>
  <cp:lastModifiedBy>OREOLUWA DOPEMU</cp:lastModifiedBy>
  <cp:revision>76</cp:revision>
  <dcterms:created xsi:type="dcterms:W3CDTF">2024-04-28T21:20:55Z</dcterms:created>
  <dcterms:modified xsi:type="dcterms:W3CDTF">2024-10-16T16:20:20Z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0x010100FA71DC5EBFA3B541BAE18BEA35C492A7</vt:lpwstr>
  </property>
</Properties>
</file>