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3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40"/>
  </p:notesMasterIdLst>
  <p:handoutMasterIdLst>
    <p:handoutMasterId r:id="rId41"/>
  </p:handoutMasterIdLst>
  <p:sldIdLst>
    <p:sldId id="321" r:id="rId5"/>
    <p:sldId id="256" r:id="rId6"/>
    <p:sldId id="269" r:id="rId7"/>
    <p:sldId id="358" r:id="rId8"/>
    <p:sldId id="374" r:id="rId9"/>
    <p:sldId id="325" r:id="rId10"/>
    <p:sldId id="326" r:id="rId11"/>
    <p:sldId id="355" r:id="rId12"/>
    <p:sldId id="356" r:id="rId13"/>
    <p:sldId id="357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73" r:id="rId37"/>
    <p:sldId id="354" r:id="rId38"/>
    <p:sldId id="274" r:id="rId3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722554-5C84-4A6C-A8B6-E4BB9EE6345C}">
          <p14:sldIdLst>
            <p14:sldId id="321"/>
            <p14:sldId id="256"/>
            <p14:sldId id="269"/>
            <p14:sldId id="358"/>
            <p14:sldId id="374"/>
            <p14:sldId id="325"/>
            <p14:sldId id="326"/>
            <p14:sldId id="355"/>
            <p14:sldId id="356"/>
            <p14:sldId id="357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73"/>
            <p14:sldId id="354"/>
          </p14:sldIdLst>
        </p14:section>
        <p14:section name="sdas" id="{369F3253-C6F8-430B-BB84-3047D8E228EA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BF"/>
    <a:srgbClr val="F1900F"/>
    <a:srgbClr val="6BB700"/>
    <a:srgbClr val="FF8E8E"/>
    <a:srgbClr val="F2F2F2"/>
    <a:srgbClr val="202124"/>
    <a:srgbClr val="2F5994"/>
    <a:srgbClr val="0B5A99"/>
    <a:srgbClr val="216398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8" autoAdjust="0"/>
    <p:restoredTop sz="83784" autoAdjust="0"/>
  </p:normalViewPr>
  <p:slideViewPr>
    <p:cSldViewPr snapToGrid="0">
      <p:cViewPr varScale="1">
        <p:scale>
          <a:sx n="83" d="100"/>
          <a:sy n="83" d="100"/>
        </p:scale>
        <p:origin x="40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20" d="100"/>
        <a:sy n="120" d="100"/>
      </p:scale>
      <p:origin x="0" y="-7949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099D632-82BF-4C22-ADDE-322105F24E29}" type="datetime8">
              <a:rPr lang="en-US" smtClean="0"/>
              <a:t>9/28/2015 8:34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10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0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1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17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C0659-34C9-4BAF-A7FA-59E8DF7289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4B68-CEB9-4770-946E-E1C1ECA8BB16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60CA6-6443-4F2C-80D1-EC33CCCC1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55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_Accent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94066" y="1953628"/>
            <a:ext cx="8453372" cy="2229899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794067" y="4183527"/>
            <a:ext cx="8453371" cy="1793881"/>
          </a:xfrm>
          <a:noFill/>
        </p:spPr>
        <p:txBody>
          <a:bodyPr lIns="146304" tIns="91440" rIns="146304" bIns="91440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634064" y="2084621"/>
            <a:ext cx="1802167" cy="2511982"/>
            <a:chOff x="274638" y="0"/>
            <a:chExt cx="1254126" cy="1747838"/>
          </a:xfrm>
        </p:grpSpPr>
        <p:sp>
          <p:nvSpPr>
            <p:cNvPr id="33" name="Freeform 19"/>
            <p:cNvSpPr>
              <a:spLocks/>
            </p:cNvSpPr>
            <p:nvPr userDrawn="1"/>
          </p:nvSpPr>
          <p:spPr bwMode="auto">
            <a:xfrm>
              <a:off x="654051" y="0"/>
              <a:ext cx="874713" cy="1747838"/>
            </a:xfrm>
            <a:custGeom>
              <a:avLst/>
              <a:gdLst>
                <a:gd name="T0" fmla="*/ 0 w 551"/>
                <a:gd name="T1" fmla="*/ 1101 h 1101"/>
                <a:gd name="T2" fmla="*/ 97 w 551"/>
                <a:gd name="T3" fmla="*/ 1101 h 1101"/>
                <a:gd name="T4" fmla="*/ 551 w 551"/>
                <a:gd name="T5" fmla="*/ 0 h 1101"/>
                <a:gd name="T6" fmla="*/ 453 w 551"/>
                <a:gd name="T7" fmla="*/ 0 h 1101"/>
                <a:gd name="T8" fmla="*/ 0 w 551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1" h="1101">
                  <a:moveTo>
                    <a:pt x="0" y="1101"/>
                  </a:moveTo>
                  <a:lnTo>
                    <a:pt x="97" y="1101"/>
                  </a:lnTo>
                  <a:lnTo>
                    <a:pt x="551" y="0"/>
                  </a:lnTo>
                  <a:lnTo>
                    <a:pt x="453" y="0"/>
                  </a:lnTo>
                  <a:lnTo>
                    <a:pt x="0" y="1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4" name="Freeform 20"/>
            <p:cNvSpPr>
              <a:spLocks/>
            </p:cNvSpPr>
            <p:nvPr userDrawn="1"/>
          </p:nvSpPr>
          <p:spPr bwMode="auto">
            <a:xfrm>
              <a:off x="274638" y="0"/>
              <a:ext cx="877888" cy="1747838"/>
            </a:xfrm>
            <a:custGeom>
              <a:avLst/>
              <a:gdLst>
                <a:gd name="T0" fmla="*/ 456 w 553"/>
                <a:gd name="T1" fmla="*/ 0 h 1101"/>
                <a:gd name="T2" fmla="*/ 0 w 553"/>
                <a:gd name="T3" fmla="*/ 1101 h 1101"/>
                <a:gd name="T4" fmla="*/ 98 w 553"/>
                <a:gd name="T5" fmla="*/ 1101 h 1101"/>
                <a:gd name="T6" fmla="*/ 553 w 553"/>
                <a:gd name="T7" fmla="*/ 0 h 1101"/>
                <a:gd name="T8" fmla="*/ 456 w 553"/>
                <a:gd name="T9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3" h="1101">
                  <a:moveTo>
                    <a:pt x="456" y="0"/>
                  </a:moveTo>
                  <a:lnTo>
                    <a:pt x="0" y="1101"/>
                  </a:lnTo>
                  <a:lnTo>
                    <a:pt x="98" y="1101"/>
                  </a:lnTo>
                  <a:lnTo>
                    <a:pt x="553" y="0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2794065" y="1499208"/>
            <a:ext cx="1044773" cy="454420"/>
          </a:xfrm>
          <a:prstGeom prst="rect">
            <a:avLst/>
          </a:prstGeom>
        </p:spPr>
        <p:txBody>
          <a:bodyPr wrap="none" lIns="146304">
            <a:spAutoFit/>
          </a:bodyPr>
          <a:lstStyle/>
          <a:p>
            <a:r>
              <a:rPr lang="en-US" sz="2353" dirty="0" smtClean="0">
                <a:solidFill>
                  <a:srgbClr val="4D4D4D"/>
                </a:solidFill>
              </a:rPr>
              <a:t>Demo</a:t>
            </a:r>
            <a:endParaRPr lang="en-US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/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1015562"/>
            <a:ext cx="11655078" cy="669927"/>
          </a:xfrm>
        </p:spPr>
        <p:txBody>
          <a:bodyPr/>
          <a:lstStyle>
            <a:lvl1pPr marL="0" indent="0">
              <a:buNone/>
              <a:defRPr sz="3529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enter subtitle</a:t>
            </a:r>
          </a:p>
        </p:txBody>
      </p:sp>
      <p:sp>
        <p:nvSpPr>
          <p:cNvPr id="28" name="Rectangle 27"/>
          <p:cNvSpPr/>
          <p:nvPr userDrawn="1"/>
        </p:nvSpPr>
        <p:spPr bwMode="ltGray">
          <a:xfrm>
            <a:off x="0" y="0"/>
            <a:ext cx="12192000" cy="6852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428" tIns="107571" rIns="143428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0" name="Group 4"/>
          <p:cNvGrpSpPr>
            <a:grpSpLocks noChangeAspect="1"/>
          </p:cNvGrpSpPr>
          <p:nvPr userDrawn="1"/>
        </p:nvGrpSpPr>
        <p:grpSpPr bwMode="auto">
          <a:xfrm>
            <a:off x="10313555" y="6327230"/>
            <a:ext cx="1475366" cy="269276"/>
            <a:chOff x="6627" y="4065"/>
            <a:chExt cx="948" cy="173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6627" y="4065"/>
              <a:ext cx="9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2" name="Freeform 5"/>
            <p:cNvSpPr>
              <a:spLocks/>
            </p:cNvSpPr>
            <p:nvPr userDrawn="1"/>
          </p:nvSpPr>
          <p:spPr bwMode="auto">
            <a:xfrm>
              <a:off x="6664" y="4065"/>
              <a:ext cx="84" cy="171"/>
            </a:xfrm>
            <a:custGeom>
              <a:avLst/>
              <a:gdLst>
                <a:gd name="T0" fmla="*/ 15 w 84"/>
                <a:gd name="T1" fmla="*/ 171 h 171"/>
                <a:gd name="T2" fmla="*/ 0 w 84"/>
                <a:gd name="T3" fmla="*/ 171 h 171"/>
                <a:gd name="T4" fmla="*/ 69 w 84"/>
                <a:gd name="T5" fmla="*/ 0 h 171"/>
                <a:gd name="T6" fmla="*/ 84 w 84"/>
                <a:gd name="T7" fmla="*/ 0 h 171"/>
                <a:gd name="T8" fmla="*/ 15 w 84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71">
                  <a:moveTo>
                    <a:pt x="15" y="171"/>
                  </a:moveTo>
                  <a:lnTo>
                    <a:pt x="0" y="171"/>
                  </a:lnTo>
                  <a:lnTo>
                    <a:pt x="69" y="0"/>
                  </a:lnTo>
                  <a:lnTo>
                    <a:pt x="84" y="0"/>
                  </a:lnTo>
                  <a:lnTo>
                    <a:pt x="15" y="1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3" name="Freeform 6"/>
            <p:cNvSpPr>
              <a:spLocks/>
            </p:cNvSpPr>
            <p:nvPr userDrawn="1"/>
          </p:nvSpPr>
          <p:spPr bwMode="auto">
            <a:xfrm>
              <a:off x="6627" y="4065"/>
              <a:ext cx="85" cy="171"/>
            </a:xfrm>
            <a:custGeom>
              <a:avLst/>
              <a:gdLst>
                <a:gd name="T0" fmla="*/ 15 w 85"/>
                <a:gd name="T1" fmla="*/ 171 h 171"/>
                <a:gd name="T2" fmla="*/ 0 w 85"/>
                <a:gd name="T3" fmla="*/ 171 h 171"/>
                <a:gd name="T4" fmla="*/ 70 w 85"/>
                <a:gd name="T5" fmla="*/ 0 h 171"/>
                <a:gd name="T6" fmla="*/ 85 w 85"/>
                <a:gd name="T7" fmla="*/ 0 h 171"/>
                <a:gd name="T8" fmla="*/ 15 w 8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15" y="171"/>
                  </a:moveTo>
                  <a:lnTo>
                    <a:pt x="0" y="171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5" y="1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4" name="Freeform 7"/>
            <p:cNvSpPr>
              <a:spLocks/>
            </p:cNvSpPr>
            <p:nvPr userDrawn="1"/>
          </p:nvSpPr>
          <p:spPr bwMode="auto">
            <a:xfrm>
              <a:off x="7228" y="4065"/>
              <a:ext cx="85" cy="171"/>
            </a:xfrm>
            <a:custGeom>
              <a:avLst/>
              <a:gdLst>
                <a:gd name="T0" fmla="*/ 15 w 85"/>
                <a:gd name="T1" fmla="*/ 171 h 171"/>
                <a:gd name="T2" fmla="*/ 0 w 85"/>
                <a:gd name="T3" fmla="*/ 171 h 171"/>
                <a:gd name="T4" fmla="*/ 70 w 85"/>
                <a:gd name="T5" fmla="*/ 0 h 171"/>
                <a:gd name="T6" fmla="*/ 85 w 85"/>
                <a:gd name="T7" fmla="*/ 0 h 171"/>
                <a:gd name="T8" fmla="*/ 15 w 85"/>
                <a:gd name="T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71">
                  <a:moveTo>
                    <a:pt x="15" y="171"/>
                  </a:moveTo>
                  <a:lnTo>
                    <a:pt x="0" y="171"/>
                  </a:lnTo>
                  <a:lnTo>
                    <a:pt x="70" y="0"/>
                  </a:lnTo>
                  <a:lnTo>
                    <a:pt x="85" y="0"/>
                  </a:lnTo>
                  <a:lnTo>
                    <a:pt x="15" y="1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5" name="Freeform 8"/>
            <p:cNvSpPr>
              <a:spLocks/>
            </p:cNvSpPr>
            <p:nvPr userDrawn="1"/>
          </p:nvSpPr>
          <p:spPr bwMode="auto">
            <a:xfrm>
              <a:off x="6883" y="4121"/>
              <a:ext cx="101" cy="117"/>
            </a:xfrm>
            <a:custGeom>
              <a:avLst/>
              <a:gdLst>
                <a:gd name="T0" fmla="*/ 207 w 278"/>
                <a:gd name="T1" fmla="*/ 312 h 319"/>
                <a:gd name="T2" fmla="*/ 207 w 278"/>
                <a:gd name="T3" fmla="*/ 265 h 319"/>
                <a:gd name="T4" fmla="*/ 206 w 278"/>
                <a:gd name="T5" fmla="*/ 265 h 319"/>
                <a:gd name="T6" fmla="*/ 190 w 278"/>
                <a:gd name="T7" fmla="*/ 286 h 319"/>
                <a:gd name="T8" fmla="*/ 169 w 278"/>
                <a:gd name="T9" fmla="*/ 303 h 319"/>
                <a:gd name="T10" fmla="*/ 142 w 278"/>
                <a:gd name="T11" fmla="*/ 315 h 319"/>
                <a:gd name="T12" fmla="*/ 111 w 278"/>
                <a:gd name="T13" fmla="*/ 319 h 319"/>
                <a:gd name="T14" fmla="*/ 28 w 278"/>
                <a:gd name="T15" fmla="*/ 287 h 319"/>
                <a:gd name="T16" fmla="*/ 0 w 278"/>
                <a:gd name="T17" fmla="*/ 189 h 319"/>
                <a:gd name="T18" fmla="*/ 0 w 278"/>
                <a:gd name="T19" fmla="*/ 0 h 319"/>
                <a:gd name="T20" fmla="*/ 71 w 278"/>
                <a:gd name="T21" fmla="*/ 0 h 319"/>
                <a:gd name="T22" fmla="*/ 71 w 278"/>
                <a:gd name="T23" fmla="*/ 180 h 319"/>
                <a:gd name="T24" fmla="*/ 76 w 278"/>
                <a:gd name="T25" fmla="*/ 218 h 319"/>
                <a:gd name="T26" fmla="*/ 89 w 278"/>
                <a:gd name="T27" fmla="*/ 243 h 319"/>
                <a:gd name="T28" fmla="*/ 110 w 278"/>
                <a:gd name="T29" fmla="*/ 257 h 319"/>
                <a:gd name="T30" fmla="*/ 136 w 278"/>
                <a:gd name="T31" fmla="*/ 262 h 319"/>
                <a:gd name="T32" fmla="*/ 163 w 278"/>
                <a:gd name="T33" fmla="*/ 256 h 319"/>
                <a:gd name="T34" fmla="*/ 186 w 278"/>
                <a:gd name="T35" fmla="*/ 241 h 319"/>
                <a:gd name="T36" fmla="*/ 201 w 278"/>
                <a:gd name="T37" fmla="*/ 215 h 319"/>
                <a:gd name="T38" fmla="*/ 207 w 278"/>
                <a:gd name="T39" fmla="*/ 180 h 319"/>
                <a:gd name="T40" fmla="*/ 207 w 278"/>
                <a:gd name="T41" fmla="*/ 0 h 319"/>
                <a:gd name="T42" fmla="*/ 278 w 278"/>
                <a:gd name="T43" fmla="*/ 0 h 319"/>
                <a:gd name="T44" fmla="*/ 278 w 278"/>
                <a:gd name="T45" fmla="*/ 312 h 319"/>
                <a:gd name="T46" fmla="*/ 207 w 278"/>
                <a:gd name="T47" fmla="*/ 31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319">
                  <a:moveTo>
                    <a:pt x="207" y="312"/>
                  </a:moveTo>
                  <a:cubicBezTo>
                    <a:pt x="207" y="265"/>
                    <a:pt x="207" y="265"/>
                    <a:pt x="207" y="265"/>
                  </a:cubicBezTo>
                  <a:cubicBezTo>
                    <a:pt x="206" y="265"/>
                    <a:pt x="206" y="265"/>
                    <a:pt x="206" y="265"/>
                  </a:cubicBezTo>
                  <a:cubicBezTo>
                    <a:pt x="201" y="272"/>
                    <a:pt x="196" y="279"/>
                    <a:pt x="190" y="286"/>
                  </a:cubicBezTo>
                  <a:cubicBezTo>
                    <a:pt x="184" y="293"/>
                    <a:pt x="177" y="298"/>
                    <a:pt x="169" y="303"/>
                  </a:cubicBezTo>
                  <a:cubicBezTo>
                    <a:pt x="161" y="308"/>
                    <a:pt x="152" y="312"/>
                    <a:pt x="142" y="315"/>
                  </a:cubicBezTo>
                  <a:cubicBezTo>
                    <a:pt x="133" y="318"/>
                    <a:pt x="122" y="319"/>
                    <a:pt x="111" y="319"/>
                  </a:cubicBezTo>
                  <a:cubicBezTo>
                    <a:pt x="75" y="319"/>
                    <a:pt x="48" y="308"/>
                    <a:pt x="28" y="287"/>
                  </a:cubicBezTo>
                  <a:cubicBezTo>
                    <a:pt x="9" y="265"/>
                    <a:pt x="0" y="232"/>
                    <a:pt x="0" y="1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180"/>
                    <a:pt x="71" y="180"/>
                    <a:pt x="71" y="180"/>
                  </a:cubicBezTo>
                  <a:cubicBezTo>
                    <a:pt x="71" y="195"/>
                    <a:pt x="72" y="208"/>
                    <a:pt x="76" y="218"/>
                  </a:cubicBezTo>
                  <a:cubicBezTo>
                    <a:pt x="79" y="228"/>
                    <a:pt x="83" y="237"/>
                    <a:pt x="89" y="243"/>
                  </a:cubicBezTo>
                  <a:cubicBezTo>
                    <a:pt x="95" y="250"/>
                    <a:pt x="102" y="254"/>
                    <a:pt x="110" y="257"/>
                  </a:cubicBezTo>
                  <a:cubicBezTo>
                    <a:pt x="118" y="260"/>
                    <a:pt x="126" y="262"/>
                    <a:pt x="136" y="262"/>
                  </a:cubicBezTo>
                  <a:cubicBezTo>
                    <a:pt x="146" y="262"/>
                    <a:pt x="155" y="260"/>
                    <a:pt x="163" y="256"/>
                  </a:cubicBezTo>
                  <a:cubicBezTo>
                    <a:pt x="172" y="253"/>
                    <a:pt x="179" y="248"/>
                    <a:pt x="186" y="241"/>
                  </a:cubicBezTo>
                  <a:cubicBezTo>
                    <a:pt x="192" y="234"/>
                    <a:pt x="197" y="225"/>
                    <a:pt x="201" y="215"/>
                  </a:cubicBezTo>
                  <a:cubicBezTo>
                    <a:pt x="205" y="205"/>
                    <a:pt x="207" y="193"/>
                    <a:pt x="207" y="18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78" y="0"/>
                    <a:pt x="278" y="0"/>
                    <a:pt x="278" y="0"/>
                  </a:cubicBezTo>
                  <a:cubicBezTo>
                    <a:pt x="278" y="312"/>
                    <a:pt x="278" y="312"/>
                    <a:pt x="278" y="312"/>
                  </a:cubicBezTo>
                  <a:lnTo>
                    <a:pt x="207" y="31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6" name="Freeform 9"/>
            <p:cNvSpPr>
              <a:spLocks/>
            </p:cNvSpPr>
            <p:nvPr userDrawn="1"/>
          </p:nvSpPr>
          <p:spPr bwMode="auto">
            <a:xfrm>
              <a:off x="7008" y="4065"/>
              <a:ext cx="31" cy="30"/>
            </a:xfrm>
            <a:custGeom>
              <a:avLst/>
              <a:gdLst>
                <a:gd name="T0" fmla="*/ 86 w 86"/>
                <a:gd name="T1" fmla="*/ 42 h 82"/>
                <a:gd name="T2" fmla="*/ 83 w 86"/>
                <a:gd name="T3" fmla="*/ 57 h 82"/>
                <a:gd name="T4" fmla="*/ 74 w 86"/>
                <a:gd name="T5" fmla="*/ 70 h 82"/>
                <a:gd name="T6" fmla="*/ 60 w 86"/>
                <a:gd name="T7" fmla="*/ 79 h 82"/>
                <a:gd name="T8" fmla="*/ 43 w 86"/>
                <a:gd name="T9" fmla="*/ 82 h 82"/>
                <a:gd name="T10" fmla="*/ 25 w 86"/>
                <a:gd name="T11" fmla="*/ 79 h 82"/>
                <a:gd name="T12" fmla="*/ 12 w 86"/>
                <a:gd name="T13" fmla="*/ 70 h 82"/>
                <a:gd name="T14" fmla="*/ 3 w 86"/>
                <a:gd name="T15" fmla="*/ 57 h 82"/>
                <a:gd name="T16" fmla="*/ 0 w 86"/>
                <a:gd name="T17" fmla="*/ 42 h 82"/>
                <a:gd name="T18" fmla="*/ 3 w 86"/>
                <a:gd name="T19" fmla="*/ 25 h 82"/>
                <a:gd name="T20" fmla="*/ 12 w 86"/>
                <a:gd name="T21" fmla="*/ 12 h 82"/>
                <a:gd name="T22" fmla="*/ 26 w 86"/>
                <a:gd name="T23" fmla="*/ 3 h 82"/>
                <a:gd name="T24" fmla="*/ 43 w 86"/>
                <a:gd name="T25" fmla="*/ 0 h 82"/>
                <a:gd name="T26" fmla="*/ 60 w 86"/>
                <a:gd name="T27" fmla="*/ 3 h 82"/>
                <a:gd name="T28" fmla="*/ 73 w 86"/>
                <a:gd name="T29" fmla="*/ 12 h 82"/>
                <a:gd name="T30" fmla="*/ 82 w 86"/>
                <a:gd name="T31" fmla="*/ 25 h 82"/>
                <a:gd name="T32" fmla="*/ 86 w 86"/>
                <a:gd name="T33" fmla="*/ 4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6" h="82">
                  <a:moveTo>
                    <a:pt x="86" y="42"/>
                  </a:moveTo>
                  <a:cubicBezTo>
                    <a:pt x="86" y="47"/>
                    <a:pt x="85" y="52"/>
                    <a:pt x="83" y="57"/>
                  </a:cubicBezTo>
                  <a:cubicBezTo>
                    <a:pt x="80" y="62"/>
                    <a:pt x="77" y="67"/>
                    <a:pt x="74" y="70"/>
                  </a:cubicBezTo>
                  <a:cubicBezTo>
                    <a:pt x="70" y="74"/>
                    <a:pt x="65" y="77"/>
                    <a:pt x="60" y="79"/>
                  </a:cubicBezTo>
                  <a:cubicBezTo>
                    <a:pt x="55" y="81"/>
                    <a:pt x="49" y="82"/>
                    <a:pt x="43" y="82"/>
                  </a:cubicBezTo>
                  <a:cubicBezTo>
                    <a:pt x="36" y="82"/>
                    <a:pt x="31" y="81"/>
                    <a:pt x="25" y="79"/>
                  </a:cubicBezTo>
                  <a:cubicBezTo>
                    <a:pt x="20" y="77"/>
                    <a:pt x="16" y="74"/>
                    <a:pt x="12" y="70"/>
                  </a:cubicBezTo>
                  <a:cubicBezTo>
                    <a:pt x="8" y="67"/>
                    <a:pt x="5" y="62"/>
                    <a:pt x="3" y="57"/>
                  </a:cubicBezTo>
                  <a:cubicBezTo>
                    <a:pt x="1" y="52"/>
                    <a:pt x="0" y="47"/>
                    <a:pt x="0" y="42"/>
                  </a:cubicBezTo>
                  <a:cubicBezTo>
                    <a:pt x="0" y="36"/>
                    <a:pt x="1" y="30"/>
                    <a:pt x="3" y="25"/>
                  </a:cubicBezTo>
                  <a:cubicBezTo>
                    <a:pt x="5" y="20"/>
                    <a:pt x="8" y="16"/>
                    <a:pt x="12" y="12"/>
                  </a:cubicBezTo>
                  <a:cubicBezTo>
                    <a:pt x="16" y="8"/>
                    <a:pt x="21" y="5"/>
                    <a:pt x="26" y="3"/>
                  </a:cubicBezTo>
                  <a:cubicBezTo>
                    <a:pt x="31" y="1"/>
                    <a:pt x="36" y="0"/>
                    <a:pt x="43" y="0"/>
                  </a:cubicBezTo>
                  <a:cubicBezTo>
                    <a:pt x="49" y="0"/>
                    <a:pt x="54" y="1"/>
                    <a:pt x="60" y="3"/>
                  </a:cubicBezTo>
                  <a:cubicBezTo>
                    <a:pt x="65" y="5"/>
                    <a:pt x="69" y="8"/>
                    <a:pt x="73" y="12"/>
                  </a:cubicBezTo>
                  <a:cubicBezTo>
                    <a:pt x="77" y="16"/>
                    <a:pt x="80" y="20"/>
                    <a:pt x="82" y="25"/>
                  </a:cubicBezTo>
                  <a:cubicBezTo>
                    <a:pt x="85" y="30"/>
                    <a:pt x="86" y="36"/>
                    <a:pt x="86" y="42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 userDrawn="1"/>
          </p:nvSpPr>
          <p:spPr bwMode="auto">
            <a:xfrm>
              <a:off x="7010" y="4121"/>
              <a:ext cx="26" cy="1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 userDrawn="1"/>
          </p:nvSpPr>
          <p:spPr bwMode="auto">
            <a:xfrm>
              <a:off x="7061" y="4065"/>
              <a:ext cx="25" cy="17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 userDrawn="1"/>
          </p:nvSpPr>
          <p:spPr bwMode="auto">
            <a:xfrm>
              <a:off x="6755" y="4065"/>
              <a:ext cx="113" cy="173"/>
            </a:xfrm>
            <a:custGeom>
              <a:avLst/>
              <a:gdLst>
                <a:gd name="T0" fmla="*/ 310 w 310"/>
                <a:gd name="T1" fmla="*/ 294 h 470"/>
                <a:gd name="T2" fmla="*/ 301 w 310"/>
                <a:gd name="T3" fmla="*/ 364 h 470"/>
                <a:gd name="T4" fmla="*/ 273 w 310"/>
                <a:gd name="T5" fmla="*/ 420 h 470"/>
                <a:gd name="T6" fmla="*/ 227 w 310"/>
                <a:gd name="T7" fmla="*/ 457 h 470"/>
                <a:gd name="T8" fmla="*/ 164 w 310"/>
                <a:gd name="T9" fmla="*/ 470 h 470"/>
                <a:gd name="T10" fmla="*/ 134 w 310"/>
                <a:gd name="T11" fmla="*/ 467 h 470"/>
                <a:gd name="T12" fmla="*/ 109 w 310"/>
                <a:gd name="T13" fmla="*/ 456 h 470"/>
                <a:gd name="T14" fmla="*/ 89 w 310"/>
                <a:gd name="T15" fmla="*/ 441 h 470"/>
                <a:gd name="T16" fmla="*/ 73 w 310"/>
                <a:gd name="T17" fmla="*/ 422 h 470"/>
                <a:gd name="T18" fmla="*/ 72 w 310"/>
                <a:gd name="T19" fmla="*/ 422 h 470"/>
                <a:gd name="T20" fmla="*/ 72 w 310"/>
                <a:gd name="T21" fmla="*/ 462 h 470"/>
                <a:gd name="T22" fmla="*/ 0 w 310"/>
                <a:gd name="T23" fmla="*/ 462 h 470"/>
                <a:gd name="T24" fmla="*/ 0 w 310"/>
                <a:gd name="T25" fmla="*/ 114 h 470"/>
                <a:gd name="T26" fmla="*/ 47 w 310"/>
                <a:gd name="T27" fmla="*/ 0 h 470"/>
                <a:gd name="T28" fmla="*/ 72 w 310"/>
                <a:gd name="T29" fmla="*/ 0 h 470"/>
                <a:gd name="T30" fmla="*/ 72 w 310"/>
                <a:gd name="T31" fmla="*/ 194 h 470"/>
                <a:gd name="T32" fmla="*/ 73 w 310"/>
                <a:gd name="T33" fmla="*/ 194 h 470"/>
                <a:gd name="T34" fmla="*/ 92 w 310"/>
                <a:gd name="T35" fmla="*/ 170 h 470"/>
                <a:gd name="T36" fmla="*/ 115 w 310"/>
                <a:gd name="T37" fmla="*/ 151 h 470"/>
                <a:gd name="T38" fmla="*/ 144 w 310"/>
                <a:gd name="T39" fmla="*/ 139 h 470"/>
                <a:gd name="T40" fmla="*/ 179 w 310"/>
                <a:gd name="T41" fmla="*/ 135 h 470"/>
                <a:gd name="T42" fmla="*/ 238 w 310"/>
                <a:gd name="T43" fmla="*/ 148 h 470"/>
                <a:gd name="T44" fmla="*/ 279 w 310"/>
                <a:gd name="T45" fmla="*/ 182 h 470"/>
                <a:gd name="T46" fmla="*/ 303 w 310"/>
                <a:gd name="T47" fmla="*/ 233 h 470"/>
                <a:gd name="T48" fmla="*/ 310 w 310"/>
                <a:gd name="T49" fmla="*/ 294 h 470"/>
                <a:gd name="T50" fmla="*/ 235 w 310"/>
                <a:gd name="T51" fmla="*/ 293 h 470"/>
                <a:gd name="T52" fmla="*/ 230 w 310"/>
                <a:gd name="T53" fmla="*/ 252 h 470"/>
                <a:gd name="T54" fmla="*/ 214 w 310"/>
                <a:gd name="T55" fmla="*/ 221 h 470"/>
                <a:gd name="T56" fmla="*/ 189 w 310"/>
                <a:gd name="T57" fmla="*/ 201 h 470"/>
                <a:gd name="T58" fmla="*/ 155 w 310"/>
                <a:gd name="T59" fmla="*/ 194 h 470"/>
                <a:gd name="T60" fmla="*/ 121 w 310"/>
                <a:gd name="T61" fmla="*/ 201 h 470"/>
                <a:gd name="T62" fmla="*/ 95 w 310"/>
                <a:gd name="T63" fmla="*/ 220 h 470"/>
                <a:gd name="T64" fmla="*/ 77 w 310"/>
                <a:gd name="T65" fmla="*/ 250 h 470"/>
                <a:gd name="T66" fmla="*/ 71 w 310"/>
                <a:gd name="T67" fmla="*/ 289 h 470"/>
                <a:gd name="T68" fmla="*/ 71 w 310"/>
                <a:gd name="T69" fmla="*/ 331 h 470"/>
                <a:gd name="T70" fmla="*/ 77 w 310"/>
                <a:gd name="T71" fmla="*/ 362 h 470"/>
                <a:gd name="T72" fmla="*/ 93 w 310"/>
                <a:gd name="T73" fmla="*/ 388 h 470"/>
                <a:gd name="T74" fmla="*/ 117 w 310"/>
                <a:gd name="T75" fmla="*/ 405 h 470"/>
                <a:gd name="T76" fmla="*/ 149 w 310"/>
                <a:gd name="T77" fmla="*/ 411 h 470"/>
                <a:gd name="T78" fmla="*/ 185 w 310"/>
                <a:gd name="T79" fmla="*/ 404 h 470"/>
                <a:gd name="T80" fmla="*/ 212 w 310"/>
                <a:gd name="T81" fmla="*/ 382 h 470"/>
                <a:gd name="T82" fmla="*/ 229 w 310"/>
                <a:gd name="T83" fmla="*/ 345 h 470"/>
                <a:gd name="T84" fmla="*/ 235 w 310"/>
                <a:gd name="T85" fmla="*/ 29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0" h="470">
                  <a:moveTo>
                    <a:pt x="310" y="294"/>
                  </a:moveTo>
                  <a:cubicBezTo>
                    <a:pt x="310" y="319"/>
                    <a:pt x="307" y="343"/>
                    <a:pt x="301" y="364"/>
                  </a:cubicBezTo>
                  <a:cubicBezTo>
                    <a:pt x="294" y="386"/>
                    <a:pt x="285" y="404"/>
                    <a:pt x="273" y="420"/>
                  </a:cubicBezTo>
                  <a:cubicBezTo>
                    <a:pt x="260" y="436"/>
                    <a:pt x="245" y="448"/>
                    <a:pt x="227" y="457"/>
                  </a:cubicBezTo>
                  <a:cubicBezTo>
                    <a:pt x="209" y="466"/>
                    <a:pt x="188" y="470"/>
                    <a:pt x="164" y="470"/>
                  </a:cubicBezTo>
                  <a:cubicBezTo>
                    <a:pt x="153" y="470"/>
                    <a:pt x="143" y="469"/>
                    <a:pt x="134" y="467"/>
                  </a:cubicBezTo>
                  <a:cubicBezTo>
                    <a:pt x="124" y="464"/>
                    <a:pt x="116" y="461"/>
                    <a:pt x="109" y="456"/>
                  </a:cubicBezTo>
                  <a:cubicBezTo>
                    <a:pt x="101" y="452"/>
                    <a:pt x="94" y="447"/>
                    <a:pt x="89" y="441"/>
                  </a:cubicBezTo>
                  <a:cubicBezTo>
                    <a:pt x="83" y="435"/>
                    <a:pt x="78" y="429"/>
                    <a:pt x="73" y="422"/>
                  </a:cubicBezTo>
                  <a:cubicBezTo>
                    <a:pt x="72" y="422"/>
                    <a:pt x="72" y="422"/>
                    <a:pt x="72" y="422"/>
                  </a:cubicBezTo>
                  <a:cubicBezTo>
                    <a:pt x="72" y="462"/>
                    <a:pt x="72" y="462"/>
                    <a:pt x="72" y="462"/>
                  </a:cubicBezTo>
                  <a:cubicBezTo>
                    <a:pt x="0" y="462"/>
                    <a:pt x="0" y="462"/>
                    <a:pt x="0" y="462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73" y="194"/>
                    <a:pt x="73" y="194"/>
                    <a:pt x="73" y="194"/>
                  </a:cubicBezTo>
                  <a:cubicBezTo>
                    <a:pt x="79" y="185"/>
                    <a:pt x="85" y="177"/>
                    <a:pt x="92" y="170"/>
                  </a:cubicBezTo>
                  <a:cubicBezTo>
                    <a:pt x="99" y="163"/>
                    <a:pt x="107" y="157"/>
                    <a:pt x="115" y="151"/>
                  </a:cubicBezTo>
                  <a:cubicBezTo>
                    <a:pt x="124" y="146"/>
                    <a:pt x="134" y="142"/>
                    <a:pt x="144" y="139"/>
                  </a:cubicBezTo>
                  <a:cubicBezTo>
                    <a:pt x="155" y="136"/>
                    <a:pt x="166" y="135"/>
                    <a:pt x="179" y="135"/>
                  </a:cubicBezTo>
                  <a:cubicBezTo>
                    <a:pt x="202" y="135"/>
                    <a:pt x="222" y="139"/>
                    <a:pt x="238" y="148"/>
                  </a:cubicBezTo>
                  <a:cubicBezTo>
                    <a:pt x="255" y="156"/>
                    <a:pt x="268" y="168"/>
                    <a:pt x="279" y="182"/>
                  </a:cubicBezTo>
                  <a:cubicBezTo>
                    <a:pt x="290" y="197"/>
                    <a:pt x="297" y="214"/>
                    <a:pt x="303" y="233"/>
                  </a:cubicBezTo>
                  <a:cubicBezTo>
                    <a:pt x="308" y="252"/>
                    <a:pt x="310" y="273"/>
                    <a:pt x="310" y="294"/>
                  </a:cubicBezTo>
                  <a:moveTo>
                    <a:pt x="235" y="293"/>
                  </a:moveTo>
                  <a:cubicBezTo>
                    <a:pt x="235" y="278"/>
                    <a:pt x="234" y="264"/>
                    <a:pt x="230" y="252"/>
                  </a:cubicBezTo>
                  <a:cubicBezTo>
                    <a:pt x="226" y="240"/>
                    <a:pt x="221" y="229"/>
                    <a:pt x="214" y="221"/>
                  </a:cubicBezTo>
                  <a:cubicBezTo>
                    <a:pt x="208" y="212"/>
                    <a:pt x="199" y="205"/>
                    <a:pt x="189" y="201"/>
                  </a:cubicBezTo>
                  <a:cubicBezTo>
                    <a:pt x="179" y="196"/>
                    <a:pt x="168" y="194"/>
                    <a:pt x="155" y="194"/>
                  </a:cubicBezTo>
                  <a:cubicBezTo>
                    <a:pt x="143" y="194"/>
                    <a:pt x="132" y="196"/>
                    <a:pt x="121" y="201"/>
                  </a:cubicBezTo>
                  <a:cubicBezTo>
                    <a:pt x="111" y="205"/>
                    <a:pt x="102" y="212"/>
                    <a:pt x="95" y="220"/>
                  </a:cubicBezTo>
                  <a:cubicBezTo>
                    <a:pt x="87" y="228"/>
                    <a:pt x="81" y="238"/>
                    <a:pt x="77" y="250"/>
                  </a:cubicBezTo>
                  <a:cubicBezTo>
                    <a:pt x="73" y="262"/>
                    <a:pt x="71" y="274"/>
                    <a:pt x="71" y="289"/>
                  </a:cubicBezTo>
                  <a:cubicBezTo>
                    <a:pt x="71" y="331"/>
                    <a:pt x="71" y="331"/>
                    <a:pt x="71" y="331"/>
                  </a:cubicBezTo>
                  <a:cubicBezTo>
                    <a:pt x="71" y="342"/>
                    <a:pt x="73" y="352"/>
                    <a:pt x="77" y="362"/>
                  </a:cubicBezTo>
                  <a:cubicBezTo>
                    <a:pt x="81" y="372"/>
                    <a:pt x="86" y="380"/>
                    <a:pt x="93" y="388"/>
                  </a:cubicBezTo>
                  <a:cubicBezTo>
                    <a:pt x="100" y="395"/>
                    <a:pt x="108" y="401"/>
                    <a:pt x="117" y="405"/>
                  </a:cubicBezTo>
                  <a:cubicBezTo>
                    <a:pt x="127" y="409"/>
                    <a:pt x="137" y="411"/>
                    <a:pt x="149" y="411"/>
                  </a:cubicBezTo>
                  <a:cubicBezTo>
                    <a:pt x="162" y="411"/>
                    <a:pt x="174" y="409"/>
                    <a:pt x="185" y="404"/>
                  </a:cubicBezTo>
                  <a:cubicBezTo>
                    <a:pt x="195" y="399"/>
                    <a:pt x="204" y="391"/>
                    <a:pt x="212" y="382"/>
                  </a:cubicBezTo>
                  <a:cubicBezTo>
                    <a:pt x="219" y="372"/>
                    <a:pt x="225" y="359"/>
                    <a:pt x="229" y="345"/>
                  </a:cubicBezTo>
                  <a:cubicBezTo>
                    <a:pt x="233" y="330"/>
                    <a:pt x="235" y="312"/>
                    <a:pt x="235" y="29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7105" y="4065"/>
              <a:ext cx="110" cy="173"/>
            </a:xfrm>
            <a:custGeom>
              <a:avLst/>
              <a:gdLst>
                <a:gd name="T0" fmla="*/ 233 w 303"/>
                <a:gd name="T1" fmla="*/ 463 h 470"/>
                <a:gd name="T2" fmla="*/ 233 w 303"/>
                <a:gd name="T3" fmla="*/ 414 h 470"/>
                <a:gd name="T4" fmla="*/ 232 w 303"/>
                <a:gd name="T5" fmla="*/ 414 h 470"/>
                <a:gd name="T6" fmla="*/ 214 w 303"/>
                <a:gd name="T7" fmla="*/ 437 h 470"/>
                <a:gd name="T8" fmla="*/ 192 w 303"/>
                <a:gd name="T9" fmla="*/ 455 h 470"/>
                <a:gd name="T10" fmla="*/ 163 w 303"/>
                <a:gd name="T11" fmla="*/ 466 h 470"/>
                <a:gd name="T12" fmla="*/ 129 w 303"/>
                <a:gd name="T13" fmla="*/ 470 h 470"/>
                <a:gd name="T14" fmla="*/ 78 w 303"/>
                <a:gd name="T15" fmla="*/ 460 h 470"/>
                <a:gd name="T16" fmla="*/ 37 w 303"/>
                <a:gd name="T17" fmla="*/ 430 h 470"/>
                <a:gd name="T18" fmla="*/ 9 w 303"/>
                <a:gd name="T19" fmla="*/ 381 h 470"/>
                <a:gd name="T20" fmla="*/ 0 w 303"/>
                <a:gd name="T21" fmla="*/ 314 h 470"/>
                <a:gd name="T22" fmla="*/ 10 w 303"/>
                <a:gd name="T23" fmla="*/ 243 h 470"/>
                <a:gd name="T24" fmla="*/ 39 w 303"/>
                <a:gd name="T25" fmla="*/ 189 h 470"/>
                <a:gd name="T26" fmla="*/ 84 w 303"/>
                <a:gd name="T27" fmla="*/ 154 h 470"/>
                <a:gd name="T28" fmla="*/ 143 w 303"/>
                <a:gd name="T29" fmla="*/ 142 h 470"/>
                <a:gd name="T30" fmla="*/ 173 w 303"/>
                <a:gd name="T31" fmla="*/ 146 h 470"/>
                <a:gd name="T32" fmla="*/ 198 w 303"/>
                <a:gd name="T33" fmla="*/ 156 h 470"/>
                <a:gd name="T34" fmla="*/ 217 w 303"/>
                <a:gd name="T35" fmla="*/ 170 h 470"/>
                <a:gd name="T36" fmla="*/ 232 w 303"/>
                <a:gd name="T37" fmla="*/ 189 h 470"/>
                <a:gd name="T38" fmla="*/ 233 w 303"/>
                <a:gd name="T39" fmla="*/ 189 h 470"/>
                <a:gd name="T40" fmla="*/ 233 w 303"/>
                <a:gd name="T41" fmla="*/ 0 h 470"/>
                <a:gd name="T42" fmla="*/ 303 w 303"/>
                <a:gd name="T43" fmla="*/ 0 h 470"/>
                <a:gd name="T44" fmla="*/ 303 w 303"/>
                <a:gd name="T45" fmla="*/ 463 h 470"/>
                <a:gd name="T46" fmla="*/ 233 w 303"/>
                <a:gd name="T47" fmla="*/ 463 h 470"/>
                <a:gd name="T48" fmla="*/ 233 w 303"/>
                <a:gd name="T49" fmla="*/ 280 h 470"/>
                <a:gd name="T50" fmla="*/ 227 w 303"/>
                <a:gd name="T51" fmla="*/ 249 h 470"/>
                <a:gd name="T52" fmla="*/ 211 w 303"/>
                <a:gd name="T53" fmla="*/ 223 h 470"/>
                <a:gd name="T54" fmla="*/ 187 w 303"/>
                <a:gd name="T55" fmla="*/ 206 h 470"/>
                <a:gd name="T56" fmla="*/ 156 w 303"/>
                <a:gd name="T57" fmla="*/ 200 h 470"/>
                <a:gd name="T58" fmla="*/ 120 w 303"/>
                <a:gd name="T59" fmla="*/ 208 h 470"/>
                <a:gd name="T60" fmla="*/ 94 w 303"/>
                <a:gd name="T61" fmla="*/ 231 h 470"/>
                <a:gd name="T62" fmla="*/ 78 w 303"/>
                <a:gd name="T63" fmla="*/ 266 h 470"/>
                <a:gd name="T64" fmla="*/ 73 w 303"/>
                <a:gd name="T65" fmla="*/ 312 h 470"/>
                <a:gd name="T66" fmla="*/ 79 w 303"/>
                <a:gd name="T67" fmla="*/ 356 h 470"/>
                <a:gd name="T68" fmla="*/ 96 w 303"/>
                <a:gd name="T69" fmla="*/ 387 h 470"/>
                <a:gd name="T70" fmla="*/ 121 w 303"/>
                <a:gd name="T71" fmla="*/ 406 h 470"/>
                <a:gd name="T72" fmla="*/ 153 w 303"/>
                <a:gd name="T73" fmla="*/ 412 h 470"/>
                <a:gd name="T74" fmla="*/ 184 w 303"/>
                <a:gd name="T75" fmla="*/ 406 h 470"/>
                <a:gd name="T76" fmla="*/ 210 w 303"/>
                <a:gd name="T77" fmla="*/ 386 h 470"/>
                <a:gd name="T78" fmla="*/ 227 w 303"/>
                <a:gd name="T79" fmla="*/ 356 h 470"/>
                <a:gd name="T80" fmla="*/ 233 w 303"/>
                <a:gd name="T81" fmla="*/ 315 h 470"/>
                <a:gd name="T82" fmla="*/ 233 w 303"/>
                <a:gd name="T83" fmla="*/ 28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3" h="470">
                  <a:moveTo>
                    <a:pt x="233" y="463"/>
                  </a:moveTo>
                  <a:cubicBezTo>
                    <a:pt x="233" y="414"/>
                    <a:pt x="233" y="414"/>
                    <a:pt x="233" y="414"/>
                  </a:cubicBezTo>
                  <a:cubicBezTo>
                    <a:pt x="232" y="414"/>
                    <a:pt x="232" y="414"/>
                    <a:pt x="232" y="414"/>
                  </a:cubicBezTo>
                  <a:cubicBezTo>
                    <a:pt x="226" y="422"/>
                    <a:pt x="221" y="430"/>
                    <a:pt x="214" y="437"/>
                  </a:cubicBezTo>
                  <a:cubicBezTo>
                    <a:pt x="207" y="444"/>
                    <a:pt x="200" y="450"/>
                    <a:pt x="192" y="455"/>
                  </a:cubicBezTo>
                  <a:cubicBezTo>
                    <a:pt x="183" y="459"/>
                    <a:pt x="174" y="463"/>
                    <a:pt x="163" y="466"/>
                  </a:cubicBezTo>
                  <a:cubicBezTo>
                    <a:pt x="153" y="469"/>
                    <a:pt x="142" y="470"/>
                    <a:pt x="129" y="470"/>
                  </a:cubicBezTo>
                  <a:cubicBezTo>
                    <a:pt x="111" y="470"/>
                    <a:pt x="93" y="467"/>
                    <a:pt x="78" y="460"/>
                  </a:cubicBezTo>
                  <a:cubicBezTo>
                    <a:pt x="62" y="453"/>
                    <a:pt x="48" y="443"/>
                    <a:pt x="37" y="430"/>
                  </a:cubicBezTo>
                  <a:cubicBezTo>
                    <a:pt x="25" y="417"/>
                    <a:pt x="16" y="401"/>
                    <a:pt x="9" y="381"/>
                  </a:cubicBezTo>
                  <a:cubicBezTo>
                    <a:pt x="3" y="362"/>
                    <a:pt x="0" y="339"/>
                    <a:pt x="0" y="314"/>
                  </a:cubicBezTo>
                  <a:cubicBezTo>
                    <a:pt x="0" y="288"/>
                    <a:pt x="3" y="264"/>
                    <a:pt x="10" y="243"/>
                  </a:cubicBezTo>
                  <a:cubicBezTo>
                    <a:pt x="17" y="222"/>
                    <a:pt x="26" y="204"/>
                    <a:pt x="39" y="189"/>
                  </a:cubicBezTo>
                  <a:cubicBezTo>
                    <a:pt x="51" y="174"/>
                    <a:pt x="66" y="162"/>
                    <a:pt x="84" y="154"/>
                  </a:cubicBezTo>
                  <a:cubicBezTo>
                    <a:pt x="102" y="146"/>
                    <a:pt x="121" y="142"/>
                    <a:pt x="143" y="142"/>
                  </a:cubicBezTo>
                  <a:cubicBezTo>
                    <a:pt x="154" y="142"/>
                    <a:pt x="164" y="144"/>
                    <a:pt x="173" y="146"/>
                  </a:cubicBezTo>
                  <a:cubicBezTo>
                    <a:pt x="182" y="148"/>
                    <a:pt x="190" y="151"/>
                    <a:pt x="198" y="156"/>
                  </a:cubicBezTo>
                  <a:cubicBezTo>
                    <a:pt x="205" y="160"/>
                    <a:pt x="211" y="165"/>
                    <a:pt x="217" y="170"/>
                  </a:cubicBezTo>
                  <a:cubicBezTo>
                    <a:pt x="223" y="176"/>
                    <a:pt x="228" y="182"/>
                    <a:pt x="232" y="189"/>
                  </a:cubicBezTo>
                  <a:cubicBezTo>
                    <a:pt x="233" y="189"/>
                    <a:pt x="233" y="189"/>
                    <a:pt x="233" y="189"/>
                  </a:cubicBezTo>
                  <a:cubicBezTo>
                    <a:pt x="233" y="0"/>
                    <a:pt x="233" y="0"/>
                    <a:pt x="233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03" y="463"/>
                    <a:pt x="303" y="463"/>
                    <a:pt x="303" y="463"/>
                  </a:cubicBezTo>
                  <a:lnTo>
                    <a:pt x="233" y="463"/>
                  </a:lnTo>
                  <a:close/>
                  <a:moveTo>
                    <a:pt x="233" y="280"/>
                  </a:moveTo>
                  <a:cubicBezTo>
                    <a:pt x="233" y="269"/>
                    <a:pt x="231" y="259"/>
                    <a:pt x="227" y="249"/>
                  </a:cubicBezTo>
                  <a:cubicBezTo>
                    <a:pt x="223" y="239"/>
                    <a:pt x="218" y="231"/>
                    <a:pt x="211" y="223"/>
                  </a:cubicBezTo>
                  <a:cubicBezTo>
                    <a:pt x="204" y="216"/>
                    <a:pt x="196" y="210"/>
                    <a:pt x="187" y="206"/>
                  </a:cubicBezTo>
                  <a:cubicBezTo>
                    <a:pt x="178" y="202"/>
                    <a:pt x="167" y="200"/>
                    <a:pt x="156" y="200"/>
                  </a:cubicBezTo>
                  <a:cubicBezTo>
                    <a:pt x="143" y="200"/>
                    <a:pt x="130" y="203"/>
                    <a:pt x="120" y="208"/>
                  </a:cubicBezTo>
                  <a:cubicBezTo>
                    <a:pt x="110" y="213"/>
                    <a:pt x="101" y="221"/>
                    <a:pt x="94" y="231"/>
                  </a:cubicBezTo>
                  <a:cubicBezTo>
                    <a:pt x="87" y="240"/>
                    <a:pt x="81" y="252"/>
                    <a:pt x="78" y="266"/>
                  </a:cubicBezTo>
                  <a:cubicBezTo>
                    <a:pt x="75" y="280"/>
                    <a:pt x="73" y="295"/>
                    <a:pt x="73" y="312"/>
                  </a:cubicBezTo>
                  <a:cubicBezTo>
                    <a:pt x="73" y="329"/>
                    <a:pt x="75" y="343"/>
                    <a:pt x="79" y="356"/>
                  </a:cubicBezTo>
                  <a:cubicBezTo>
                    <a:pt x="83" y="369"/>
                    <a:pt x="89" y="379"/>
                    <a:pt x="96" y="387"/>
                  </a:cubicBezTo>
                  <a:cubicBezTo>
                    <a:pt x="103" y="396"/>
                    <a:pt x="111" y="402"/>
                    <a:pt x="121" y="406"/>
                  </a:cubicBezTo>
                  <a:cubicBezTo>
                    <a:pt x="131" y="410"/>
                    <a:pt x="141" y="412"/>
                    <a:pt x="153" y="412"/>
                  </a:cubicBezTo>
                  <a:cubicBezTo>
                    <a:pt x="164" y="412"/>
                    <a:pt x="174" y="410"/>
                    <a:pt x="184" y="406"/>
                  </a:cubicBezTo>
                  <a:cubicBezTo>
                    <a:pt x="194" y="401"/>
                    <a:pt x="202" y="395"/>
                    <a:pt x="210" y="386"/>
                  </a:cubicBezTo>
                  <a:cubicBezTo>
                    <a:pt x="217" y="378"/>
                    <a:pt x="223" y="368"/>
                    <a:pt x="227" y="356"/>
                  </a:cubicBezTo>
                  <a:cubicBezTo>
                    <a:pt x="231" y="343"/>
                    <a:pt x="233" y="330"/>
                    <a:pt x="233" y="315"/>
                  </a:cubicBezTo>
                  <a:lnTo>
                    <a:pt x="233" y="28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7286" y="4131"/>
              <a:ext cx="289" cy="104"/>
            </a:xfrm>
            <a:custGeom>
              <a:avLst/>
              <a:gdLst>
                <a:gd name="T0" fmla="*/ 246 w 289"/>
                <a:gd name="T1" fmla="*/ 104 h 104"/>
                <a:gd name="T2" fmla="*/ 0 w 289"/>
                <a:gd name="T3" fmla="*/ 104 h 104"/>
                <a:gd name="T4" fmla="*/ 42 w 289"/>
                <a:gd name="T5" fmla="*/ 0 h 104"/>
                <a:gd name="T6" fmla="*/ 289 w 289"/>
                <a:gd name="T7" fmla="*/ 0 h 104"/>
                <a:gd name="T8" fmla="*/ 246 w 289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04">
                  <a:moveTo>
                    <a:pt x="246" y="104"/>
                  </a:moveTo>
                  <a:lnTo>
                    <a:pt x="0" y="104"/>
                  </a:lnTo>
                  <a:lnTo>
                    <a:pt x="42" y="0"/>
                  </a:lnTo>
                  <a:lnTo>
                    <a:pt x="289" y="0"/>
                  </a:lnTo>
                  <a:lnTo>
                    <a:pt x="246" y="10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5">
                <a:solidFill>
                  <a:srgbClr val="4D4D4D"/>
                </a:solidFill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 userDrawn="1"/>
          </p:nvSpPr>
          <p:spPr bwMode="auto">
            <a:xfrm>
              <a:off x="7342" y="4139"/>
              <a:ext cx="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882" dirty="0" smtClean="0">
                  <a:solidFill>
                    <a:srgbClr val="FFFFFF"/>
                  </a:solidFill>
                  <a:latin typeface="Segoe UI" panose="020B0502040204020203" pitchFamily="34" charset="0"/>
                </a:rPr>
                <a:t>T</a:t>
              </a:r>
              <a:endParaRPr lang="en-US" altLang="en-US" sz="1765" dirty="0" smtClean="0">
                <a:solidFill>
                  <a:srgbClr val="4D4D4D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 userDrawn="1"/>
          </p:nvSpPr>
          <p:spPr bwMode="auto">
            <a:xfrm>
              <a:off x="7375" y="4139"/>
              <a:ext cx="14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896386"/>
              <a:r>
                <a:rPr lang="en-US" altLang="en-US" sz="882" dirty="0" smtClean="0">
                  <a:solidFill>
                    <a:srgbClr val="FFFFFF"/>
                  </a:solidFill>
                  <a:latin typeface="Segoe UI" panose="020B0502040204020203" pitchFamily="34" charset="0"/>
                </a:rPr>
                <a:t>OUR</a:t>
              </a:r>
              <a:endParaRPr lang="en-US" altLang="en-US" sz="1765" dirty="0" smtClean="0">
                <a:solidFill>
                  <a:srgbClr val="4D4D4D"/>
                </a:solidFill>
                <a:latin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605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image" Target="../media/image5.png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slideLayout" Target="../slideLayouts/slideLayout122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07.xml"/><Relationship Id="rId21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5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20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24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23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14.xml"/><Relationship Id="rId19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Relationship Id="rId22" Type="http://schemas.openxmlformats.org/officeDocument/2006/relationships/slideLayout" Target="../slideLayouts/slideLayout126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  <p:sldLayoutId id="2147485074" r:id="rId4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3" r:id="rId3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5075" r:id="rId2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9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blogs.windows.com/buildingapps/2015/08/20/net-native-what-it-means-for-universal-windows-platform-uwp-developers" TargetMode="External"/><Relationship Id="rId1" Type="http://schemas.openxmlformats.org/officeDocument/2006/relationships/slideLayout" Target="../slideLayouts/slideLayout8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34F68F0-1D97-479E-8476-1F6D336BF15A}" type="slidenum">
              <a:rPr lang="en-US" smtClean="0">
                <a:gradFill>
                  <a:gsLst>
                    <a:gs pos="7965">
                      <a:srgbClr val="737373"/>
                    </a:gs>
                    <a:gs pos="39000">
                      <a:srgbClr val="737373"/>
                    </a:gs>
                  </a:gsLst>
                  <a:lin ang="5400000" scaled="0"/>
                </a:gradFill>
              </a:rPr>
              <a:pPr/>
              <a:t>1</a:t>
            </a:fld>
            <a:endParaRPr lang="en-US" dirty="0">
              <a:gradFill>
                <a:gsLst>
                  <a:gs pos="7965">
                    <a:srgbClr val="737373"/>
                  </a:gs>
                  <a:gs pos="39000">
                    <a:srgbClr val="737373"/>
                  </a:gs>
                </a:gsLst>
                <a:lin ang="5400000" scaled="0"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737373">
                    <a:tint val="75000"/>
                  </a:srgbClr>
                </a:solidFill>
              </a:rPr>
              <a:t>Storybook v0.6_disclosure_to_date_with Windows Hello_4-6 update  </a:t>
            </a:r>
            <a:endParaRPr lang="en-US" dirty="0">
              <a:solidFill>
                <a:srgbClr val="737373">
                  <a:tint val="75000"/>
                </a:srgb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7716"/>
            <a:ext cx="12188825" cy="68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71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9993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Performance</a:t>
            </a:r>
            <a:r>
              <a:rPr lang="en-US" dirty="0"/>
              <a:t> tricks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719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69612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C# is incredibly powerful for </a:t>
            </a:r>
            <a:r>
              <a:rPr lang="en-US" sz="3200" b="1" dirty="0" smtClean="0">
                <a:solidFill>
                  <a:schemeClr val="tx1"/>
                </a:solidFill>
              </a:rPr>
              <a:t>parallelizing</a:t>
            </a:r>
            <a:r>
              <a:rPr lang="en-US" sz="3200" dirty="0" smtClean="0">
                <a:solidFill>
                  <a:schemeClr val="tx1"/>
                </a:solidFill>
              </a:rPr>
              <a:t> things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Do not forget to use </a:t>
            </a:r>
            <a:r>
              <a:rPr lang="en-US" sz="3200" b="1" dirty="0" err="1" smtClean="0">
                <a:solidFill>
                  <a:schemeClr val="tx1"/>
                </a:solidFill>
              </a:rPr>
              <a:t>SemaphoreSlim</a:t>
            </a:r>
            <a:r>
              <a:rPr lang="en-US" sz="3200" dirty="0" smtClean="0">
                <a:solidFill>
                  <a:schemeClr val="tx1"/>
                </a:solidFill>
              </a:rPr>
              <a:t> to protect your critical sections (lock does not work if you have an </a:t>
            </a:r>
            <a:r>
              <a:rPr lang="en-US" sz="3200" dirty="0" err="1" smtClean="0">
                <a:solidFill>
                  <a:schemeClr val="tx1"/>
                </a:solidFill>
              </a:rPr>
              <a:t>async</a:t>
            </a:r>
            <a:r>
              <a:rPr lang="en-US" sz="3200" dirty="0" smtClean="0">
                <a:solidFill>
                  <a:schemeClr val="tx1"/>
                </a:solidFill>
              </a:rPr>
              <a:t> code inside)</a:t>
            </a:r>
          </a:p>
          <a:p>
            <a:pPr marL="0" indent="0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Abuse of </a:t>
            </a:r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Task</a:t>
            </a:r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 and </a:t>
            </a:r>
            <a:r>
              <a:rPr lang="en-US" sz="5400" b="1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Parallel.Foreach</a:t>
            </a:r>
            <a:endParaRPr lang="en-US" sz="5400" b="1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74" y="3195940"/>
            <a:ext cx="4667549" cy="3594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80" y="4280621"/>
            <a:ext cx="6486525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798638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711238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Mostly when </a:t>
            </a:r>
            <a:r>
              <a:rPr lang="en-US" sz="3200" b="1" dirty="0" smtClean="0">
                <a:solidFill>
                  <a:schemeClr val="tx1"/>
                </a:solidFill>
              </a:rPr>
              <a:t>suspending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But you can ask for more time: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Json</a:t>
            </a:r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 serialization could be slow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30" y="3118897"/>
            <a:ext cx="10314594" cy="300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456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81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Really useful for debugging local performance issues (Start, suspend, etc..)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Using debug </a:t>
            </a:r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stopwatch</a:t>
            </a:r>
            <a:endParaRPr lang="en-US" sz="5400" b="1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05" y="3547999"/>
            <a:ext cx="9632501" cy="18231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54942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Using Visual Studio 2015 </a:t>
            </a:r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profiler</a:t>
            </a:r>
            <a:endParaRPr lang="en-US" sz="5400" b="1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4" y="1557684"/>
            <a:ext cx="4725059" cy="2896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24" y="3534109"/>
            <a:ext cx="7120976" cy="3006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68274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Using Visual Studio 2015 </a:t>
            </a:r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profiler</a:t>
            </a:r>
            <a:endParaRPr lang="en-US" sz="5400" b="1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" y="1604355"/>
            <a:ext cx="3158746" cy="51611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159" y="3279878"/>
            <a:ext cx="8458719" cy="171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14719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813958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Fixing</a:t>
            </a:r>
            <a:r>
              <a:rPr lang="en-US" dirty="0"/>
              <a:t> this </a:t>
            </a:r>
            <a:br>
              <a:rPr lang="en-US" dirty="0"/>
            </a:br>
            <a:r>
              <a:rPr lang="en-US" dirty="0"/>
              <a:t>**** </a:t>
            </a:r>
            <a:r>
              <a:rPr lang="en-US" dirty="0" err="1"/>
              <a:t>uncatched</a:t>
            </a:r>
            <a:r>
              <a:rPr lang="en-US" dirty="0"/>
              <a:t> exception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62742" y="4052830"/>
            <a:ext cx="9144000" cy="603694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Or how to debug when everything works well on your computer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1541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First of all, we need </a:t>
            </a:r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tools</a:t>
            </a:r>
            <a:endParaRPr lang="en-US" sz="5400" b="1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Adding </a:t>
            </a:r>
            <a:r>
              <a:rPr lang="en-US" b="1" dirty="0" err="1" smtClean="0"/>
              <a:t>AppInsights</a:t>
            </a:r>
            <a:r>
              <a:rPr lang="en-US" dirty="0" smtClean="0"/>
              <a:t> to your app takes 5 minutes (really)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30" y="3415731"/>
            <a:ext cx="4869828" cy="2716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7551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Enabling </a:t>
            </a:r>
            <a:r>
              <a:rPr lang="en-US" sz="5400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AppInsights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" y="2038005"/>
            <a:ext cx="6362700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914573"/>
            <a:ext cx="6562725" cy="5810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29481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And then magic happens…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880737"/>
            <a:ext cx="5762727" cy="19856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First report was…so </a:t>
            </a:r>
            <a:r>
              <a:rPr lang="en-US" b="1" dirty="0" smtClean="0"/>
              <a:t>sad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 smtClean="0">
                <a:sym typeface="Wingdings" panose="05000000000000000000" pitchFamily="2" charset="2"/>
              </a:rPr>
              <a:t>220</a:t>
            </a:r>
            <a:r>
              <a:rPr lang="en-US" dirty="0" smtClean="0">
                <a:sym typeface="Wingdings" panose="05000000000000000000" pitchFamily="2" charset="2"/>
              </a:rPr>
              <a:t> crashes for </a:t>
            </a:r>
            <a:r>
              <a:rPr lang="en-US" b="1" dirty="0" smtClean="0">
                <a:sym typeface="Wingdings" panose="05000000000000000000" pitchFamily="2" charset="2"/>
              </a:rPr>
              <a:t>71</a:t>
            </a:r>
            <a:r>
              <a:rPr lang="en-US" dirty="0" smtClean="0">
                <a:sym typeface="Wingdings" panose="05000000000000000000" pitchFamily="2" charset="2"/>
              </a:rPr>
              <a:t> users…</a:t>
            </a:r>
            <a:endParaRPr lang="en-US" dirty="0"/>
          </a:p>
        </p:txBody>
      </p:sp>
      <p:pic>
        <p:nvPicPr>
          <p:cNvPr id="1026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674" y="1624533"/>
            <a:ext cx="5401052" cy="50595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4529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01" y="1899547"/>
            <a:ext cx="8964185" cy="1793090"/>
          </a:xfrm>
        </p:spPr>
        <p:txBody>
          <a:bodyPr/>
          <a:lstStyle/>
          <a:p>
            <a:r>
              <a:rPr lang="en-GB" dirty="0" smtClean="0"/>
              <a:t>Universal </a:t>
            </a:r>
            <a:r>
              <a:rPr lang="en-GB" dirty="0" smtClean="0"/>
              <a:t>Windows Platform</a:t>
            </a:r>
            <a:br>
              <a:rPr lang="en-GB" dirty="0" smtClean="0"/>
            </a:br>
            <a:r>
              <a:rPr lang="en-GB" dirty="0" smtClean="0"/>
              <a:t>Lessons Learned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405566" y="4475792"/>
            <a:ext cx="7608765" cy="1317970"/>
            <a:chOff x="728296" y="4168430"/>
            <a:chExt cx="7608765" cy="1571543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728296" y="4168430"/>
              <a:ext cx="7608765" cy="1571543"/>
            </a:xfrm>
            <a:prstGeom prst="rect">
              <a:avLst/>
            </a:prstGeom>
          </p:spPr>
          <p:txBody>
            <a:bodyPr/>
            <a:lstStyle>
              <a:lvl1pPr marL="336145" marR="0" indent="-336145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392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72691" marR="0" indent="-236546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353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784338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961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08435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765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32531" marR="0" indent="-224097" algn="l" defTabSz="914367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765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14509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693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877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061" indent="-228592" algn="l" defTabSz="914367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96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b="1" dirty="0" smtClean="0"/>
                <a:t>João Almeida</a:t>
              </a:r>
            </a:p>
            <a:p>
              <a:pPr marL="0" indent="0">
                <a:buNone/>
              </a:pPr>
              <a:r>
                <a:rPr lang="en-US" sz="1800" dirty="0" smtClean="0"/>
                <a:t>DX – Developer Experience</a:t>
              </a:r>
            </a:p>
            <a:p>
              <a:pPr marL="0" indent="0">
                <a:buNone/>
              </a:pPr>
              <a:r>
                <a:rPr lang="en-US" sz="1400" dirty="0" smtClean="0"/>
                <a:t>joalmeid@microsoft.com</a:t>
              </a:r>
              <a:endParaRPr lang="en-US" sz="1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849999" y="5204706"/>
              <a:ext cx="1669582" cy="307777"/>
              <a:chOff x="1053983" y="6045534"/>
              <a:chExt cx="1669582" cy="307777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53983" y="6101776"/>
                <a:ext cx="246773" cy="200625"/>
              </a:xfrm>
              <a:prstGeom prst="rect">
                <a:avLst/>
              </a:prstGeom>
            </p:spPr>
          </p:pic>
          <p:sp>
            <p:nvSpPr>
              <p:cNvPr id="9" name="Rectangle 8"/>
              <p:cNvSpPr/>
              <p:nvPr/>
            </p:nvSpPr>
            <p:spPr>
              <a:xfrm>
                <a:off x="1300756" y="6045534"/>
                <a:ext cx="14228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@</a:t>
                </a:r>
                <a:r>
                  <a:rPr lang="en-US" sz="1400" dirty="0" err="1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jalmeida</a:t>
                </a:r>
                <a:r>
                  <a:rPr lang="en-US" sz="1400" dirty="0"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+mj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Hunting the beast down…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2050" name="Picture 3" descr="image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35" y="1795549"/>
            <a:ext cx="8553866" cy="47057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34545" y="4305993"/>
            <a:ext cx="4239491" cy="1388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4533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The mystery of “unknown method”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690688"/>
            <a:ext cx="7181850" cy="4819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27870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When there is no </a:t>
            </a:r>
            <a:r>
              <a:rPr lang="en-US" sz="5400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callstack</a:t>
            </a:r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…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18186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err="1" smtClean="0"/>
              <a:t>Task.Run</a:t>
            </a:r>
            <a:r>
              <a:rPr lang="en-US" sz="3600" dirty="0" smtClean="0"/>
              <a:t> and </a:t>
            </a:r>
            <a:r>
              <a:rPr lang="en-US" sz="3600" dirty="0" err="1" smtClean="0"/>
              <a:t>Dispatcher.RunAsync</a:t>
            </a:r>
            <a:r>
              <a:rPr lang="en-US" sz="3600" dirty="0" smtClean="0"/>
              <a:t> has no </a:t>
            </a:r>
            <a:r>
              <a:rPr lang="en-US" sz="3600" dirty="0" err="1" smtClean="0"/>
              <a:t>callstack</a:t>
            </a:r>
            <a:r>
              <a:rPr lang="en-US" sz="3600" dirty="0" smtClean="0"/>
              <a:t> inside user code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2597150"/>
            <a:ext cx="11763375" cy="3714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66910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Never forget try/catch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0" y="1444824"/>
            <a:ext cx="7228410" cy="3027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28" y="4569980"/>
            <a:ext cx="5558591" cy="2168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342450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999313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Publishing</a:t>
            </a:r>
            <a:r>
              <a:rPr lang="en-US" dirty="0"/>
              <a:t> to the store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439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C# want to be C++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Compiling in Release mode use .</a:t>
            </a:r>
            <a:r>
              <a:rPr lang="en-US" dirty="0" err="1" smtClean="0"/>
              <a:t>NetNative</a:t>
            </a:r>
            <a:r>
              <a:rPr lang="en-US" dirty="0" smtClean="0"/>
              <a:t> tools chain by default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it is about generating native </a:t>
            </a:r>
            <a:r>
              <a:rPr lang="en-US" dirty="0" err="1" smtClean="0"/>
              <a:t>code..which</a:t>
            </a:r>
            <a:r>
              <a:rPr lang="en-US" dirty="0" smtClean="0"/>
              <a:t> is </a:t>
            </a:r>
            <a:r>
              <a:rPr lang="en-US" b="1" dirty="0" err="1" smtClean="0"/>
              <a:t>sloooooow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…But </a:t>
            </a:r>
            <a:r>
              <a:rPr lang="en-US" b="1" dirty="0" smtClean="0"/>
              <a:t>faster</a:t>
            </a:r>
            <a:r>
              <a:rPr lang="en-US" dirty="0" smtClean="0"/>
              <a:t> at run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NetNative</a:t>
            </a:r>
            <a:r>
              <a:rPr lang="en-US" dirty="0" smtClean="0"/>
              <a:t> </a:t>
            </a:r>
            <a:r>
              <a:rPr lang="en-US" b="1" u="sng" dirty="0" smtClean="0"/>
              <a:t>does not support all </a:t>
            </a:r>
            <a:r>
              <a:rPr lang="en-US" b="1" u="sng" dirty="0" err="1" smtClean="0"/>
              <a:t>.Net</a:t>
            </a:r>
            <a:r>
              <a:rPr lang="en-US" b="1" u="sng" dirty="0" smtClean="0"/>
              <a:t> features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sz="2200" i="1" dirty="0" smtClean="0">
                <a:hlinkClick r:id="rId2"/>
              </a:rPr>
              <a:t>http</a:t>
            </a:r>
            <a:r>
              <a:rPr lang="en-US" sz="2200" i="1" dirty="0">
                <a:hlinkClick r:id="rId2"/>
              </a:rPr>
              <a:t>://</a:t>
            </a:r>
            <a:r>
              <a:rPr lang="en-US" sz="2200" i="1" dirty="0" smtClean="0">
                <a:hlinkClick r:id="rId2"/>
              </a:rPr>
              <a:t>blogs.windows.com/buildingapps/2015/08/20/net-native-what-it-means-for-universal-windows-platform-uwp-developers</a:t>
            </a:r>
            <a:r>
              <a:rPr lang="en-US" sz="2200" i="1" dirty="0" smtClean="0"/>
              <a:t>)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u="sng" dirty="0" smtClean="0">
                <a:solidFill>
                  <a:schemeClr val="accent2"/>
                </a:solidFill>
              </a:rPr>
              <a:t>Do not forget to test in release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1905887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Publication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225" y="1546168"/>
            <a:ext cx="6713549" cy="5105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6186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Staying connected with </a:t>
            </a:r>
            <a:b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</a:br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your </a:t>
            </a:r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users</a:t>
            </a:r>
            <a:endParaRPr lang="en-US" sz="5400" b="1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Analytics</a:t>
            </a:r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 are the key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35" y="1604356"/>
            <a:ext cx="5228027" cy="4488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40579" y="6192982"/>
            <a:ext cx="505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94" y="1604355"/>
            <a:ext cx="4427800" cy="4488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82625" y="6192982"/>
            <a:ext cx="505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AppInsights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36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Respond to reviews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098617"/>
            <a:ext cx="88773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988066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Goal</a:t>
            </a:r>
            <a:endParaRPr lang="en-GB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742428"/>
            <a:ext cx="5531667" cy="4752070"/>
          </a:xfrm>
        </p:spPr>
        <p:txBody>
          <a:bodyPr/>
          <a:lstStyle/>
          <a:p>
            <a:r>
              <a:rPr lang="en-GB" sz="28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Lessons </a:t>
            </a:r>
            <a:r>
              <a:rPr lang="en-GB" sz="280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learned in a </a:t>
            </a:r>
            <a:r>
              <a:rPr lang="en-GB" sz="280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collection of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Feedbacks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Tricks</a:t>
            </a:r>
            <a:endParaRPr lang="en-GB" sz="28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Thoughts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800" dirty="0" smtClean="0"/>
              <a:t>Learnings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…</a:t>
            </a:r>
            <a:r>
              <a:rPr lang="en-US" sz="2800" dirty="0"/>
              <a:t>that </a:t>
            </a:r>
            <a:r>
              <a:rPr lang="en-US" sz="2800" dirty="0" smtClean="0"/>
              <a:t>we </a:t>
            </a:r>
            <a:r>
              <a:rPr lang="en-US" sz="2800" dirty="0"/>
              <a:t>gathered during the development of an </a:t>
            </a:r>
            <a:r>
              <a:rPr lang="en-US" sz="2800" b="1" dirty="0">
                <a:solidFill>
                  <a:schemeClr val="accent2"/>
                </a:solidFill>
              </a:rPr>
              <a:t>UWP</a:t>
            </a:r>
            <a:r>
              <a:rPr lang="en-US" sz="2800" dirty="0"/>
              <a:t> app.</a:t>
            </a:r>
          </a:p>
          <a:p>
            <a:pPr lvl="1"/>
            <a:endParaRPr lang="en-GB" sz="2800" dirty="0"/>
          </a:p>
          <a:p>
            <a:pPr lvl="1"/>
            <a:endParaRPr lang="en-GB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49738"/>
          <a:stretch/>
        </p:blipFill>
        <p:spPr>
          <a:xfrm>
            <a:off x="7300836" y="0"/>
            <a:ext cx="4916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866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Convenient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Using code template (.</a:t>
            </a:r>
            <a:r>
              <a:rPr lang="en-US" sz="4400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tt</a:t>
            </a:r>
            <a:r>
              <a:rPr lang="en-US" sz="4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) to get typed resources</a:t>
            </a:r>
            <a:endParaRPr lang="en-US" sz="4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98" y="1690688"/>
            <a:ext cx="5904803" cy="5037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760185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Use navigation stack to persist state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25624"/>
            <a:ext cx="10515600" cy="4899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great app has to be able to serialize navigation history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a stack of string is an easy way to keep track of your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Stack can then be serialized using </a:t>
            </a:r>
            <a:r>
              <a:rPr lang="en-US" dirty="0" err="1" smtClean="0"/>
              <a:t>Json</a:t>
            </a:r>
            <a:r>
              <a:rPr lang="en-US" dirty="0" smtClean="0"/>
              <a:t> for instance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3953883"/>
            <a:ext cx="6467475" cy="152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9760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Do not rely on </a:t>
            </a:r>
            <a:r>
              <a:rPr lang="en-US" sz="5400" spc="0" dirty="0" err="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NavigationCache</a:t>
            </a:r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…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 if there are different ways to reach your page because there is only </a:t>
            </a:r>
            <a:r>
              <a:rPr lang="en-US" b="1" dirty="0" smtClean="0"/>
              <a:t>one state </a:t>
            </a:r>
            <a:r>
              <a:rPr lang="en-US" dirty="0" smtClean="0"/>
              <a:t>per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Use a </a:t>
            </a:r>
            <a:r>
              <a:rPr lang="en-US" b="1" dirty="0" smtClean="0"/>
              <a:t>serializable</a:t>
            </a:r>
            <a:r>
              <a:rPr lang="en-US" dirty="0" smtClean="0"/>
              <a:t> state instead…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3894859"/>
            <a:ext cx="612457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247896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3038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design</a:t>
            </a:r>
            <a:br>
              <a:rPr lang="en-GB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Responsive design</a:t>
            </a:r>
          </a:p>
          <a:p>
            <a:pPr lvl="1"/>
            <a:r>
              <a:rPr lang="en-GB" dirty="0"/>
              <a:t>Flexible layout responds to small changes</a:t>
            </a:r>
          </a:p>
          <a:p>
            <a:r>
              <a:rPr lang="en-GB" dirty="0"/>
              <a:t>Many controls handle basic responsiveness</a:t>
            </a:r>
          </a:p>
          <a:p>
            <a:pPr lvl="1"/>
            <a:r>
              <a:rPr lang="en-GB" dirty="0"/>
              <a:t>Adaptive design</a:t>
            </a:r>
          </a:p>
          <a:p>
            <a:r>
              <a:rPr lang="en-GB" dirty="0"/>
              <a:t>Smart layout adjusts to large changes</a:t>
            </a:r>
          </a:p>
          <a:p>
            <a:pPr lvl="1"/>
            <a:r>
              <a:rPr lang="en-GB" dirty="0"/>
              <a:t>Features like visual states aid in this design</a:t>
            </a:r>
          </a:p>
          <a:p>
            <a:r>
              <a:rPr lang="en-GB" dirty="0"/>
              <a:t>Tailored design</a:t>
            </a:r>
          </a:p>
          <a:p>
            <a:pPr lvl="1"/>
            <a:r>
              <a:rPr lang="en-GB" dirty="0"/>
              <a:t>A device-specific app can simplify design </a:t>
            </a:r>
          </a:p>
          <a:p>
            <a:pPr lvl="1"/>
            <a:r>
              <a:rPr lang="en-GB" dirty="0"/>
              <a:t>Some devices have unique design languages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91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6076" y="2238872"/>
            <a:ext cx="11106686" cy="1813958"/>
          </a:xfrm>
        </p:spPr>
        <p:txBody>
          <a:bodyPr/>
          <a:lstStyle/>
          <a:p>
            <a:r>
              <a:rPr lang="en-US" dirty="0"/>
              <a:t>Design tricks 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>
                <a:solidFill>
                  <a:schemeClr val="accent2"/>
                </a:solidFill>
              </a:rPr>
              <a:t>non</a:t>
            </a:r>
            <a:r>
              <a:rPr lang="en-US" dirty="0">
                <a:solidFill>
                  <a:schemeClr val="accent2"/>
                </a:solidFill>
              </a:rPr>
              <a:t>-designers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2476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 smtClean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UI Techniques takeaways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1778" y="1690688"/>
            <a:ext cx="7353161" cy="3896451"/>
          </a:xfrm>
        </p:spPr>
        <p:txBody>
          <a:bodyPr/>
          <a:lstStyle/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 uses resolution independent Effective Pixels</a:t>
            </a:r>
          </a:p>
          <a:p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</a:t>
            </a:r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lgorithm is based on a 4x4 grid</a:t>
            </a:r>
          </a:p>
          <a:p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Ensure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guide points are divisible by 4</a:t>
            </a:r>
          </a:p>
          <a:p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All </a:t>
            </a:r>
            <a:r>
              <a:rPr lang="en-GB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 in XAML are now in Effective </a:t>
            </a:r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Pixels</a:t>
            </a:r>
          </a:p>
          <a:p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Reposition, Reveal, Resize, Replace, Reflow, Re-architect</a:t>
            </a:r>
          </a:p>
          <a:p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Use free </a:t>
            </a:r>
            <a:r>
              <a:rPr lang="en-GB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color</a:t>
            </a:r>
            <a:r>
              <a:rPr lang="en-GB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palettes </a:t>
            </a:r>
          </a:p>
          <a:p>
            <a:pPr lvl="1"/>
            <a:r>
              <a:rPr lang="en-GB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color.adobe.com</a:t>
            </a:r>
          </a:p>
          <a:p>
            <a:pPr lvl="1"/>
            <a:r>
              <a:rPr lang="en-GB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</a:t>
            </a:r>
            <a:r>
              <a:rPr lang="en-GB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olorlovers.com</a:t>
            </a:r>
            <a:endParaRPr lang="en-GB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Think about design before you start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coding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939" y="835313"/>
            <a:ext cx="8303250" cy="53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6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Our pick: Reflow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8590109" cy="4486275"/>
          </a:xfrm>
        </p:spPr>
        <p:txBody>
          <a:bodyPr/>
          <a:lstStyle/>
          <a:p>
            <a:r>
              <a:rPr lang="en-US" dirty="0" smtClean="0"/>
              <a:t>Work with Grid</a:t>
            </a:r>
          </a:p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Move </a:t>
            </a:r>
            <a:r>
              <a:rPr lang="en-US" b="1" dirty="0" smtClean="0"/>
              <a:t>columns</a:t>
            </a:r>
            <a:r>
              <a:rPr lang="en-US" dirty="0" smtClean="0"/>
              <a:t> to </a:t>
            </a:r>
            <a:r>
              <a:rPr lang="en-US" b="1" dirty="0" smtClean="0"/>
              <a:t>lines</a:t>
            </a:r>
            <a:r>
              <a:rPr lang="en-US" dirty="0" smtClean="0"/>
              <a:t> when switching to mobile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82" y="3564659"/>
            <a:ext cx="5055529" cy="32523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655113" y="4791494"/>
            <a:ext cx="829733" cy="4318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111" y="1660784"/>
            <a:ext cx="2609287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Reflow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32" y="2134207"/>
            <a:ext cx="7283335" cy="3286383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0222016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Font sizing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519589"/>
            <a:ext cx="11653523" cy="1169551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Effective pixel is </a:t>
            </a:r>
            <a:r>
              <a:rPr lang="en-US" sz="3200" b="1" dirty="0" smtClean="0">
                <a:solidFill>
                  <a:schemeClr val="tx1"/>
                </a:solidFill>
              </a:rPr>
              <a:t>great</a:t>
            </a:r>
            <a:r>
              <a:rPr lang="en-US" sz="3200" dirty="0" smtClean="0">
                <a:solidFill>
                  <a:schemeClr val="tx1"/>
                </a:solidFill>
              </a:rPr>
              <a:t>….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…</a:t>
            </a:r>
            <a:r>
              <a:rPr lang="en-US" sz="3200" b="1" dirty="0" smtClean="0">
                <a:solidFill>
                  <a:schemeClr val="tx1"/>
                </a:solidFill>
              </a:rPr>
              <a:t>but</a:t>
            </a:r>
            <a:r>
              <a:rPr lang="en-US" sz="3200" dirty="0" smtClean="0">
                <a:solidFill>
                  <a:schemeClr val="tx1"/>
                </a:solidFill>
              </a:rPr>
              <a:t> it does not work well all the times with font sizing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247" y="63119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PC – ratio 100%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4949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37" y="3155460"/>
            <a:ext cx="2011664" cy="30215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950" y="3041303"/>
            <a:ext cx="1762189" cy="31356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2884" y="6311900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49494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Mobile – ratio 200%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949494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15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cs typeface="+mn-cs"/>
              </a:rPr>
              <a:t>Font sizing</a:t>
            </a:r>
            <a:endParaRPr lang="en-US" sz="5400" spc="0" dirty="0">
              <a:gradFill>
                <a:gsLst>
                  <a:gs pos="1250">
                    <a:schemeClr val="tx2"/>
                  </a:gs>
                  <a:gs pos="99000">
                    <a:schemeClr val="tx2"/>
                  </a:gs>
                </a:gsLst>
                <a:lin ang="5400000" scaled="0"/>
              </a:gradFill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Use </a:t>
            </a:r>
            <a:r>
              <a:rPr lang="en-US" sz="3600" b="1" dirty="0" err="1" smtClean="0"/>
              <a:t>Adaptative</a:t>
            </a:r>
            <a:r>
              <a:rPr lang="en-US" sz="3600" dirty="0" smtClean="0"/>
              <a:t> trigger to compensate</a:t>
            </a:r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Or </a:t>
            </a:r>
            <a:r>
              <a:rPr lang="en-US" sz="3600" dirty="0"/>
              <a:t>u</a:t>
            </a:r>
            <a:r>
              <a:rPr lang="en-US" sz="3600" dirty="0" smtClean="0"/>
              <a:t>se a </a:t>
            </a:r>
            <a:r>
              <a:rPr lang="en-US" sz="3600" b="1" dirty="0" err="1" smtClean="0"/>
              <a:t>FixedScaler</a:t>
            </a:r>
            <a:r>
              <a:rPr lang="en-US" sz="3600" dirty="0" smtClean="0"/>
              <a:t> (homemade):</a:t>
            </a:r>
            <a:br>
              <a:rPr lang="en-US" sz="3600" dirty="0" smtClean="0"/>
            </a:br>
            <a:endParaRPr lang="en-US" sz="3600" dirty="0" smtClean="0"/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TextBlock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</a:t>
            </a:r>
            <a:r>
              <a:rPr lang="en-US" sz="18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800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FixedRescaler.FontSize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="30</a:t>
            </a:r>
            <a: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"/&gt;</a:t>
            </a:r>
            <a:br>
              <a:rPr lang="en-US" sz="18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8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Based on attached </a:t>
            </a:r>
            <a:r>
              <a:rPr lang="en-US" sz="2000" dirty="0"/>
              <a:t>property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computes </a:t>
            </a:r>
            <a:r>
              <a:rPr lang="en-US" sz="2000" dirty="0"/>
              <a:t>current ratio: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currentWidth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CoreWindow.GetForCurrentThread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Bounds.Width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 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currentWidth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480.0;</a:t>
            </a:r>
            <a:b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 scales </a:t>
            </a:r>
            <a:r>
              <a:rPr lang="en-US" sz="2000" dirty="0"/>
              <a:t>the font size accordingly</a:t>
            </a:r>
          </a:p>
        </p:txBody>
      </p:sp>
    </p:spTree>
    <p:extLst>
      <p:ext uri="{BB962C8B-B14F-4D97-AF65-F5344CB8AC3E}">
        <p14:creationId xmlns:p14="http://schemas.microsoft.com/office/powerpoint/2010/main" val="34843716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549</Words>
  <Application>Microsoft Office PowerPoint</Application>
  <PresentationFormat>Widescreen</PresentationFormat>
  <Paragraphs>120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BUILD CHARCOAL BACKGROUND</vt:lpstr>
      <vt:lpstr>1_BUILD CHARCOAL BACKGROUND</vt:lpstr>
      <vt:lpstr>BUILD WHITE TEMPLATE</vt:lpstr>
      <vt:lpstr>5-30629_Build_Template_WHITE</vt:lpstr>
      <vt:lpstr>PowerPoint Presentation</vt:lpstr>
      <vt:lpstr>Universal Windows Platform Lessons Learned</vt:lpstr>
      <vt:lpstr>Goal</vt:lpstr>
      <vt:lpstr>Design tricks  for non-designers</vt:lpstr>
      <vt:lpstr>UI Techniques takeaways</vt:lpstr>
      <vt:lpstr>Our pick: Reflow</vt:lpstr>
      <vt:lpstr>Reflow</vt:lpstr>
      <vt:lpstr>Font sizing</vt:lpstr>
      <vt:lpstr>Font sizing</vt:lpstr>
      <vt:lpstr>Performance tricks</vt:lpstr>
      <vt:lpstr>Abuse of Task and Parallel.Foreach</vt:lpstr>
      <vt:lpstr>Json serialization could be slow</vt:lpstr>
      <vt:lpstr>Using debug stopwatch</vt:lpstr>
      <vt:lpstr>Using Visual Studio 2015 profiler</vt:lpstr>
      <vt:lpstr>Using Visual Studio 2015 profiler</vt:lpstr>
      <vt:lpstr>Fixing this  **** uncatched exception</vt:lpstr>
      <vt:lpstr>First of all, we need tools</vt:lpstr>
      <vt:lpstr>Enabling AppInsights</vt:lpstr>
      <vt:lpstr>And then magic happens…</vt:lpstr>
      <vt:lpstr>Hunting the beast down…</vt:lpstr>
      <vt:lpstr>The mystery of “unknown method”</vt:lpstr>
      <vt:lpstr>When there is no callstack…</vt:lpstr>
      <vt:lpstr>Never forget try/catch</vt:lpstr>
      <vt:lpstr>Publishing to the store</vt:lpstr>
      <vt:lpstr>C# want to be C++</vt:lpstr>
      <vt:lpstr>Publication</vt:lpstr>
      <vt:lpstr>Staying connected with  your users</vt:lpstr>
      <vt:lpstr>Analytics are the key</vt:lpstr>
      <vt:lpstr>Respond to reviews</vt:lpstr>
      <vt:lpstr>Convenient tools</vt:lpstr>
      <vt:lpstr>Using code template (.tt) to get typed resources</vt:lpstr>
      <vt:lpstr>Use navigation stack to persist state</vt:lpstr>
      <vt:lpstr>Do not rely on NavigationCache…</vt:lpstr>
      <vt:lpstr>PowerPoint Presentation</vt:lpstr>
      <vt:lpstr>Adaptive 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2015-08-17T14:45:29Z</dcterms:created>
  <dcterms:modified xsi:type="dcterms:W3CDTF">2015-09-28T20:43:47Z</dcterms:modified>
</cp:coreProperties>
</file>