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2.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3.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3855" r:id="rId4"/>
  </p:sldMasterIdLst>
  <p:notesMasterIdLst>
    <p:notesMasterId r:id="rId16"/>
  </p:notesMasterIdLst>
  <p:handoutMasterIdLst>
    <p:handoutMasterId r:id="rId17"/>
  </p:handoutMasterIdLst>
  <p:sldIdLst>
    <p:sldId id="256" r:id="rId5"/>
    <p:sldId id="299" r:id="rId6"/>
    <p:sldId id="300" r:id="rId7"/>
    <p:sldId id="301" r:id="rId8"/>
    <p:sldId id="320" r:id="rId9"/>
    <p:sldId id="322" r:id="rId10"/>
    <p:sldId id="324" r:id="rId11"/>
    <p:sldId id="337" r:id="rId12"/>
    <p:sldId id="332" r:id="rId13"/>
    <p:sldId id="333" r:id="rId14"/>
    <p:sldId id="298" r:id="rId1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202124"/>
    <a:srgbClr val="2F5994"/>
    <a:srgbClr val="0B5A99"/>
    <a:srgbClr val="216398"/>
    <a:srgbClr val="0078D7"/>
    <a:srgbClr val="69A1C7"/>
    <a:srgbClr val="206296"/>
    <a:srgbClr val="6BA2C9"/>
    <a:srgbClr val="6FA7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18" autoAdjust="0"/>
    <p:restoredTop sz="52703" autoAdjust="0"/>
  </p:normalViewPr>
  <p:slideViewPr>
    <p:cSldViewPr snapToGrid="0">
      <p:cViewPr varScale="1">
        <p:scale>
          <a:sx n="43" d="100"/>
          <a:sy n="43" d="100"/>
        </p:scale>
        <p:origin x="1949" y="48"/>
      </p:cViewPr>
      <p:guideLst/>
    </p:cSldViewPr>
  </p:slideViewPr>
  <p:notesTextViewPr>
    <p:cViewPr>
      <p:scale>
        <a:sx n="150" d="100"/>
        <a:sy n="150" d="100"/>
      </p:scale>
      <p:origin x="0" y="0"/>
    </p:cViewPr>
  </p:notesTextViewPr>
  <p:sorterViewPr>
    <p:cViewPr varScale="1">
      <p:scale>
        <a:sx n="1" d="1"/>
        <a:sy n="1" d="1"/>
      </p:scale>
      <p:origin x="0" y="-317"/>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9/11/2015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9/11/2015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916">
              <a:defRPr/>
            </a:pPr>
            <a:r>
              <a:rPr lang="en-GB" dirty="0" smtClean="0"/>
              <a:t>The growth of mobile devices has led to a set of revolutionary experiences allowing developers to reach their customers in new and unique ways .</a:t>
            </a:r>
          </a:p>
          <a:p>
            <a:pPr defTabSz="924916">
              <a:defRPr/>
            </a:pPr>
            <a:endParaRPr lang="en-GB" dirty="0" smtClean="0"/>
          </a:p>
          <a:p>
            <a:pPr defTabSz="924916">
              <a:defRPr/>
            </a:pPr>
            <a:r>
              <a:rPr lang="en-GB" dirty="0" smtClean="0"/>
              <a:t>However, up until now, mobility has been attached to “mobile devices” – or devices that you carry on your person like a phone or tablet.  You sort of “bring the experience with you”.  However, this is a very constrained experience as the screens are small, batteries are limiting, and sharing the experience is typically challenging. How many times have you tried to show everyone in the room a photo?  You have to pass around your phone or have everyone look over your shoulder.</a:t>
            </a:r>
          </a:p>
          <a:p>
            <a:pPr defTabSz="924916">
              <a:defRPr/>
            </a:pPr>
            <a:endParaRPr lang="en-GB" dirty="0" smtClean="0"/>
          </a:p>
          <a:p>
            <a:pPr defTabSz="924916">
              <a:defRPr/>
            </a:pPr>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656611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24916">
              <a:defRPr/>
            </a:pPr>
            <a:r>
              <a:rPr lang="en-GB" dirty="0" smtClean="0"/>
              <a:t>Increasingly, end users are itching to break out of these constraints and have truly mobile EXPERIENCES where they can bring the experience with them to whatever device is most convenient or productive to use. </a:t>
            </a:r>
          </a:p>
          <a:p>
            <a:pPr defTabSz="924916">
              <a:defRPr/>
            </a:pPr>
            <a:endParaRPr lang="en-GB" dirty="0" smtClean="0"/>
          </a:p>
          <a:p>
            <a:pPr defTabSz="924916">
              <a:defRPr/>
            </a:pPr>
            <a:r>
              <a:rPr lang="en-GB" dirty="0" smtClean="0"/>
              <a:t>People want to be at the </a:t>
            </a:r>
            <a:r>
              <a:rPr lang="en-GB" dirty="0" err="1" smtClean="0"/>
              <a:t>center</a:t>
            </a:r>
            <a:r>
              <a:rPr lang="en-GB" dirty="0" smtClean="0"/>
              <a:t> of the experience – not their device.  If there is a big screen and you want to share an experience with a group – you should be able to bring the experience to that screen.</a:t>
            </a:r>
          </a:p>
          <a:p>
            <a:pPr defTabSz="924916">
              <a:defRPr/>
            </a:pPr>
            <a:endParaRPr lang="en-GB" dirty="0" smtClean="0"/>
          </a:p>
          <a:p>
            <a:pPr defTabSz="924916">
              <a:defRPr/>
            </a:pPr>
            <a:r>
              <a:rPr lang="en-GB" dirty="0" smtClean="0"/>
              <a:t>End users want their experiences available on the right device at the right time – allowing them the simplicity of sharing and collaboration.</a:t>
            </a:r>
          </a:p>
          <a:p>
            <a:pPr defTabSz="924916">
              <a:defRPr/>
            </a:pPr>
            <a:endParaRPr lang="en-GB" dirty="0" smtClean="0"/>
          </a:p>
          <a:p>
            <a:pPr defTabSz="924916">
              <a:defRPr/>
            </a:pPr>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807668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 Windows 10 we are blazing a new path forward for MOBILE EXPERIENCES – breaking out of the limited box of just “mobile devices” and all of this is powered with Universal Apps as they can target and run on all devices in the Windows ecosystem.</a:t>
            </a:r>
          </a:p>
          <a:p>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4</a:t>
            </a:fld>
            <a:endParaRPr lang="en-US"/>
          </a:p>
        </p:txBody>
      </p:sp>
    </p:spTree>
    <p:extLst>
      <p:ext uri="{BB962C8B-B14F-4D97-AF65-F5344CB8AC3E}">
        <p14:creationId xmlns:p14="http://schemas.microsoft.com/office/powerpoint/2010/main" val="3789240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OneDrive offers file based cloud storage. However, for a fully functional cloud backend for your mobile app,</a:t>
            </a:r>
            <a:r>
              <a:rPr lang="en-GB" baseline="0" dirty="0" smtClean="0"/>
              <a:t> you should consider using Microsoft Azure, and in particular Azure App Service Mobile Apps.</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5</a:t>
            </a:fld>
            <a:endParaRPr lang="en-US"/>
          </a:p>
        </p:txBody>
      </p:sp>
    </p:spTree>
    <p:extLst>
      <p:ext uri="{BB962C8B-B14F-4D97-AF65-F5344CB8AC3E}">
        <p14:creationId xmlns:p14="http://schemas.microsoft.com/office/powerpoint/2010/main" val="2432325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indent="0">
              <a:buFont typeface="Arial" panose="020B0604020202020204" pitchFamily="34" charset="0"/>
              <a:buNone/>
            </a:pPr>
            <a:r>
              <a:rPr lang="en-US" baseline="0" dirty="0" smtClean="0"/>
              <a:t>App service – What is it?</a:t>
            </a:r>
          </a:p>
          <a:p>
            <a:pPr marL="0" indent="0">
              <a:buFont typeface="Arial" panose="020B0604020202020204" pitchFamily="34" charset="0"/>
              <a:buNone/>
            </a:pPr>
            <a:r>
              <a:rPr lang="en-US" baseline="0" dirty="0" smtClean="0"/>
              <a:t>It is an integrated offering that gives you four components.</a:t>
            </a:r>
          </a:p>
          <a:p>
            <a:pPr marL="0" indent="0">
              <a:buFont typeface="Arial" panose="020B0604020202020204" pitchFamily="34" charset="0"/>
              <a:buNone/>
            </a:pPr>
            <a:r>
              <a:rPr lang="en-US" baseline="0" dirty="0" smtClean="0"/>
              <a:t>The first of these is Web Apps, which is basically Azure Websites rebranded – with some new features of course. The reason for this rebranding is that Azure Websites are a great way of hosting code, not just websites. And in fact under the wrappers, Mobile Apps and API Apps are built on top of Azure Web Apps.</a:t>
            </a:r>
          </a:p>
          <a:p>
            <a:pPr marL="0" indent="0">
              <a:buFont typeface="Arial" panose="020B0604020202020204" pitchFamily="34" charset="0"/>
              <a:buNone/>
            </a:pPr>
            <a:r>
              <a:rPr lang="en-US" baseline="0" dirty="0" smtClean="0"/>
              <a:t>The cool thing about App Service is that all these components can share all the features of Web Apps, because the hosting environment is actually shared.</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[Click] So Mobile Apps you can think of as Mobile Services </a:t>
            </a:r>
            <a:r>
              <a:rPr lang="en-US" baseline="0" dirty="0" err="1" smtClean="0"/>
              <a:t>platformed</a:t>
            </a:r>
            <a:r>
              <a:rPr lang="en-US" baseline="0" dirty="0" smtClean="0"/>
              <a:t> onto Azure App Service.</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Logic apps is about orchestrating multiple pieces of your system together, so business processes. Example is a customer sends an email and a LOGIC app posts the details into your CRM.</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API apps are kind of the glue that connects everything together. You can build an API app that is custom, or you can use one of the connectors that we have in the gallery. So for example, there is </a:t>
            </a:r>
            <a:r>
              <a:rPr lang="en-US" baseline="0" dirty="0" err="1" smtClean="0"/>
              <a:t>SalesForce</a:t>
            </a:r>
            <a:r>
              <a:rPr lang="en-US" baseline="0" dirty="0" smtClean="0"/>
              <a:t> and there’s SQL and a bunch of enterprise connectors. There’s also social network connectors such as </a:t>
            </a:r>
            <a:r>
              <a:rPr lang="en-US" baseline="0" dirty="0" err="1" smtClean="0"/>
              <a:t>Twilio</a:t>
            </a:r>
            <a:r>
              <a:rPr lang="en-US" baseline="0" dirty="0" smtClean="0"/>
              <a:t> and things like that.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722464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this means for Mobile Services customers is that you have more control.</a:t>
            </a:r>
          </a:p>
          <a:p>
            <a:r>
              <a:rPr lang="en-GB" dirty="0" smtClean="0"/>
              <a:t>You</a:t>
            </a:r>
            <a:r>
              <a:rPr lang="en-GB" baseline="0" dirty="0" smtClean="0"/>
              <a:t> have one billing model for all your App Services. You can manage resources so that your busy website gets more resources, while your mobile app clients which use offline sync so are not very chatty , they get less.</a:t>
            </a:r>
          </a:p>
          <a:p>
            <a:endParaRPr lang="en-GB" baseline="0" dirty="0" smtClean="0"/>
          </a:p>
          <a:p>
            <a:r>
              <a:rPr lang="en-GB" baseline="0" dirty="0" smtClean="0"/>
              <a:t>Another important aspect of App Services is that you have a single Gateway, which is technically part of API Apps, which is used by all the components of App Services and provides a single point that handles authentication. </a:t>
            </a:r>
            <a:endParaRPr lang="en-GB" dirty="0" smtClean="0"/>
          </a:p>
          <a:p>
            <a:endParaRPr lang="en-GB"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9/11/2015 2:34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007426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Support for offline sync in Azure App Service Mobile App is easy to implement and a powerful solution.</a:t>
            </a:r>
          </a:p>
          <a:p>
            <a:r>
              <a:rPr lang="en-GB" dirty="0" smtClean="0"/>
              <a:t>By default, it works with SQL Azure for your backend data store, but you can also link it to an on premises SQL Server, or you can use other</a:t>
            </a:r>
            <a:r>
              <a:rPr lang="en-GB" baseline="0" dirty="0" smtClean="0"/>
              <a:t> cloud storage such as SQL Azure Tables, Mongo DB and others.</a:t>
            </a:r>
          </a:p>
          <a:p>
            <a:r>
              <a:rPr lang="en-GB" baseline="0" dirty="0" smtClean="0"/>
              <a:t>Azure App Service is not a Windows client only solution! It supports iOS, Android and Xamarin clients as well.</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8</a:t>
            </a:fld>
            <a:endParaRPr lang="en-US"/>
          </a:p>
        </p:txBody>
      </p:sp>
    </p:spTree>
    <p:extLst>
      <p:ext uri="{BB962C8B-B14F-4D97-AF65-F5344CB8AC3E}">
        <p14:creationId xmlns:p14="http://schemas.microsoft.com/office/powerpoint/2010/main" val="424694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All changes are tracked, so that when connectivity is restored, local changes can be pushed back up to the server and any changes applied server-side by other clients can be pulled back to get the client back in sync.</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Allowing offline data changes introduces the possibility of two clients updating the same data object. Azure Mobile Apps can detect change conflicts and allows your application code to resolve them.</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9</a:t>
            </a:fld>
            <a:endParaRPr lang="en-US"/>
          </a:p>
        </p:txBody>
      </p:sp>
    </p:spTree>
    <p:extLst>
      <p:ext uri="{BB962C8B-B14F-4D97-AF65-F5344CB8AC3E}">
        <p14:creationId xmlns:p14="http://schemas.microsoft.com/office/powerpoint/2010/main" val="25584907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511989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8414118"/>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59474876"/>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719085"/>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88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582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689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046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763236481"/>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321370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35720379"/>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49601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05210767"/>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22656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7925575"/>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2032532893"/>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29520028"/>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031277975"/>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8256054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9862798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01632331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6448595"/>
      </p:ext>
    </p:extLst>
  </p:cSld>
  <p:clrMapOvr>
    <a:masterClrMapping/>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35146"/>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81278130"/>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086816568"/>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52932865"/>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62060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296380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568737970"/>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15948762"/>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575674048"/>
      </p:ext>
    </p:extLst>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95395283"/>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596215803"/>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7804865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06909325"/>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4195923603"/>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137360145"/>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230909523"/>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05972582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6888128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3634089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0406525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60634210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5488785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2576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86090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22476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426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5084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220654029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0579636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56759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3922378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6150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6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505451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None/>
              <a:defRPr lang="en-US" sz="3526"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328" rtl="0" eaLnBrk="1" latinLnBrk="0" hangingPunct="1">
              <a:spcBef>
                <a:spcPct val="20000"/>
              </a:spcBef>
              <a:spcAft>
                <a:spcPts val="1599"/>
              </a:spcAft>
            </a:pPr>
            <a:r>
              <a:rPr lang="en-US" smtClean="0"/>
              <a:t>Click to edit Master text styles</a:t>
            </a:r>
          </a:p>
        </p:txBody>
      </p:sp>
      <p:sp>
        <p:nvSpPr>
          <p:cNvPr id="6" name="Text Placeholder 8"/>
          <p:cNvSpPr>
            <a:spLocks noGrp="1"/>
          </p:cNvSpPr>
          <p:nvPr>
            <p:ph type="body" sz="quarter" idx="16" hasCustomPrompt="1"/>
          </p:nvPr>
        </p:nvSpPr>
        <p:spPr>
          <a:xfrm>
            <a:off x="269241" y="291070"/>
            <a:ext cx="11653523" cy="896552"/>
          </a:xfrm>
        </p:spPr>
        <p:txBody>
          <a:bodyPr vert="horz" lIns="182880" tIns="146304" rIns="182880" bIns="146304" rtlCol="0" anchor="t">
            <a:noAutofit/>
          </a:bodyPr>
          <a:lstStyle>
            <a:lvl1pPr marL="0" indent="0" algn="l" defTabSz="913521" rtl="0" eaLnBrk="1" latinLnBrk="0" hangingPunct="1">
              <a:lnSpc>
                <a:spcPct val="90000"/>
              </a:lnSpc>
              <a:spcBef>
                <a:spcPct val="0"/>
              </a:spcBef>
              <a:buNone/>
              <a:defRPr lang="en-US" sz="470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1" y="1507553"/>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1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7647"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77202189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1"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67065626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34678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
        <p:nvSpPr>
          <p:cNvPr id="5" name="Footer Placeholder 6"/>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99" dirty="0" smtClean="0">
                <a:solidFill>
                  <a:srgbClr val="666666"/>
                </a:solidFill>
              </a:rPr>
              <a:t>MICROSOFT CONFIDENTIAL</a:t>
            </a:r>
          </a:p>
        </p:txBody>
      </p:sp>
    </p:spTree>
    <p:extLst>
      <p:ext uri="{BB962C8B-B14F-4D97-AF65-F5344CB8AC3E}">
        <p14:creationId xmlns:p14="http://schemas.microsoft.com/office/powerpoint/2010/main" val="206734165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5936"/>
          </a:xfrm>
        </p:spPr>
        <p:txBody>
          <a:bodyPr>
            <a:spAutoFit/>
          </a:bodyPr>
          <a:lstStyle>
            <a:lvl3pPr>
              <a:defRPr sz="2350"/>
            </a:lvl3pPr>
            <a:lvl4pPr>
              <a:defRPr sz="1958"/>
            </a:lvl4pPr>
            <a:lvl5pPr>
              <a:defRPr sz="195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562006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Tree>
    <p:extLst>
      <p:ext uri="{BB962C8B-B14F-4D97-AF65-F5344CB8AC3E}">
        <p14:creationId xmlns:p14="http://schemas.microsoft.com/office/powerpoint/2010/main" val="186711663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328"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759567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1" y="1635896"/>
            <a:ext cx="2689275" cy="4931036"/>
          </a:xfrm>
        </p:spPr>
        <p:txBody>
          <a:bodyPr>
            <a:noAutofit/>
          </a:bodyPr>
          <a:lstStyle>
            <a:lvl1pPr marL="335834" indent="-335834">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99910271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1"/>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1" y="1635896"/>
            <a:ext cx="2689275" cy="4931036"/>
          </a:xfrm>
        </p:spPr>
        <p:txBody>
          <a:bodyPr>
            <a:noAutofit/>
          </a:bodyPr>
          <a:lstStyle>
            <a:lvl1pPr marL="0" indent="0">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481621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0"/>
            </a:lvl2pPr>
            <a:lvl3pPr marL="223871" indent="0">
              <a:buNone/>
              <a:defRPr/>
            </a:lvl3pPr>
            <a:lvl4pPr marL="447743" indent="0">
              <a:buNone/>
              <a:defRPr/>
            </a:lvl4pPr>
            <a:lvl5pPr marL="67161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119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61215"/>
          </a:xfrm>
          <a:noFill/>
        </p:spPr>
        <p:txBody>
          <a:bodyPr tIns="91440" bIns="91440" anchor="t" anchorCtr="0">
            <a:spAutoFit/>
          </a:bodyPr>
          <a:lstStyle>
            <a:lvl1pPr>
              <a:defRPr sz="7051"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40753782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397045"/>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36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45263037"/>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6185516"/>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5235333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99103762"/>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50235333"/>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19181002"/>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18699276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4551671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27126325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53286958"/>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917532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404635"/>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36480"/>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00317"/>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4778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0507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79842913"/>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009179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7019823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01263648"/>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480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9981"/>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3737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2162147613"/>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5429640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smtClean="0"/>
              <a:t>0:00</a:t>
            </a:r>
            <a:endParaRPr lang="en-US" dirty="0"/>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52746382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Code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smtClean="0"/>
          </a:p>
        </p:txBody>
      </p:sp>
      <p:sp>
        <p:nvSpPr>
          <p:cNvPr id="5" name="Slide Number Placeholder 4"/>
          <p:cNvSpPr>
            <a:spLocks noGrp="1"/>
          </p:cNvSpPr>
          <p:nvPr>
            <p:ph type="sldNum" sz="quarter" idx="12"/>
          </p:nvPr>
        </p:nvSpPr>
        <p:spPr/>
        <p:txBody>
          <a:bodyPr/>
          <a:lstStyle/>
          <a:p>
            <a:endParaRPr lang="en-US" dirty="0"/>
          </a:p>
        </p:txBody>
      </p:sp>
      <p:sp>
        <p:nvSpPr>
          <p:cNvPr id="7" name="Title 1"/>
          <p:cNvSpPr>
            <a:spLocks noGrp="1"/>
          </p:cNvSpPr>
          <p:nvPr>
            <p:ph type="title"/>
          </p:nvPr>
        </p:nvSpPr>
        <p:spPr>
          <a:xfrm>
            <a:off x="269240" y="289511"/>
            <a:ext cx="11655840" cy="899665"/>
          </a:xfrm>
        </p:spPr>
        <p:txBody>
          <a:bodyPr/>
          <a:lstStyle/>
          <a:p>
            <a:r>
              <a:rPr lang="en-US" smtClean="0"/>
              <a:t>Click to edit Master title style</a:t>
            </a:r>
            <a:endParaRPr lang="en-US"/>
          </a:p>
        </p:txBody>
      </p:sp>
      <p:sp>
        <p:nvSpPr>
          <p:cNvPr id="8" name="Rectangle 7"/>
          <p:cNvSpPr/>
          <p:nvPr userDrawn="1"/>
        </p:nvSpPr>
        <p:spPr>
          <a:xfrm>
            <a:off x="269239" y="1562282"/>
            <a:ext cx="11653522" cy="468605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4464" tIns="89642" rIns="134464" bIns="89642" rtlCol="0" anchor="t" anchorCtr="0"/>
          <a:lstStyle/>
          <a:p>
            <a:pPr algn="ctr"/>
            <a:endParaRPr lang="en-US" sz="1765" dirty="0" err="1" smtClean="0">
              <a:ln w="12700" cmpd="sng">
                <a:solidFill>
                  <a:schemeClr val="tx1"/>
                </a:solidFill>
              </a:ln>
              <a:solidFill>
                <a:schemeClr val="tx2"/>
              </a:solidFill>
            </a:endParaRPr>
          </a:p>
        </p:txBody>
      </p:sp>
      <p:sp>
        <p:nvSpPr>
          <p:cNvPr id="9" name="Text Placeholder 16"/>
          <p:cNvSpPr>
            <a:spLocks noGrp="1"/>
          </p:cNvSpPr>
          <p:nvPr>
            <p:ph type="body" sz="quarter" idx="21" hasCustomPrompt="1"/>
          </p:nvPr>
        </p:nvSpPr>
        <p:spPr>
          <a:xfrm>
            <a:off x="269239" y="1563382"/>
            <a:ext cx="11653522" cy="1692925"/>
          </a:xfrm>
        </p:spPr>
        <p:txBody>
          <a:bodyPr lIns="182880" tIns="182880" rIns="182880" bIns="182880"/>
          <a:lstStyle>
            <a:lvl1pPr marL="112038" indent="-112038">
              <a:lnSpc>
                <a:spcPct val="110000"/>
              </a:lnSpc>
              <a:buFont typeface="Lucida Grande"/>
              <a:buChar char=" "/>
              <a:defRPr sz="1372" baseline="0">
                <a:solidFill>
                  <a:schemeClr val="tx1"/>
                </a:solidFill>
                <a:latin typeface="Consolas"/>
                <a:cs typeface="Consolas"/>
              </a:defRPr>
            </a:lvl1pPr>
            <a:lvl2pPr marL="563307" indent="-112038">
              <a:lnSpc>
                <a:spcPct val="110000"/>
              </a:lnSpc>
              <a:buFont typeface="Lucida Grande"/>
              <a:buChar char=" "/>
              <a:defRPr sz="1372">
                <a:solidFill>
                  <a:schemeClr val="tx1"/>
                </a:solidFill>
                <a:latin typeface="Consolas"/>
              </a:defRPr>
            </a:lvl2pPr>
            <a:lvl3pPr marL="1008350" indent="-112038">
              <a:lnSpc>
                <a:spcPct val="110000"/>
              </a:lnSpc>
              <a:buFont typeface="Lucida Grande"/>
              <a:buChar char=" "/>
              <a:defRPr sz="1372" baseline="0">
                <a:solidFill>
                  <a:schemeClr val="tx1"/>
                </a:solidFill>
                <a:latin typeface="Consolas"/>
              </a:defRPr>
            </a:lvl3pPr>
            <a:lvl4pPr marL="1459619" indent="-112038">
              <a:lnSpc>
                <a:spcPct val="110000"/>
              </a:lnSpc>
              <a:buFont typeface="Lucida Grande"/>
              <a:buChar char=" "/>
              <a:defRPr sz="1372" baseline="0">
                <a:solidFill>
                  <a:schemeClr val="tx1"/>
                </a:solidFill>
                <a:latin typeface="Consolas"/>
              </a:defRPr>
            </a:lvl4pPr>
            <a:lvl5pPr marL="1904662" indent="-112038">
              <a:lnSpc>
                <a:spcPct val="110000"/>
              </a:lnSpc>
              <a:buFont typeface="Lucida Grande"/>
              <a:buChar char=" "/>
              <a:defRPr sz="1372" baseline="0">
                <a:solidFill>
                  <a:schemeClr val="tx1"/>
                </a:solidFill>
                <a:latin typeface="Consolas"/>
              </a:defRPr>
            </a:lvl5pPr>
          </a:lstStyle>
          <a:p>
            <a:pPr lvl="0"/>
            <a:r>
              <a:rPr lang="en-US" dirty="0" smtClean="0"/>
              <a:t>Code Snippet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94634581"/>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11651658"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7844087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94025257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09702114"/>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48713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956611"/>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4219122"/>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60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768449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415144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958640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98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76524351"/>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70492350"/>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3464152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9" Type="http://schemas.openxmlformats.org/officeDocument/2006/relationships/slideLayout" Target="../slideLayouts/slideLayout79.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34" Type="http://schemas.openxmlformats.org/officeDocument/2006/relationships/slideLayout" Target="../slideLayouts/slideLayout74.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33" Type="http://schemas.openxmlformats.org/officeDocument/2006/relationships/slideLayout" Target="../slideLayouts/slideLayout73.xml"/><Relationship Id="rId38" Type="http://schemas.openxmlformats.org/officeDocument/2006/relationships/slideLayout" Target="../slideLayouts/slideLayout78.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41" Type="http://schemas.openxmlformats.org/officeDocument/2006/relationships/theme" Target="../theme/theme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slideLayout" Target="../slideLayouts/slideLayout72.xml"/><Relationship Id="rId37" Type="http://schemas.openxmlformats.org/officeDocument/2006/relationships/slideLayout" Target="../slideLayouts/slideLayout77.xml"/><Relationship Id="rId40" Type="http://schemas.openxmlformats.org/officeDocument/2006/relationships/slideLayout" Target="../slideLayouts/slideLayout80.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36" Type="http://schemas.openxmlformats.org/officeDocument/2006/relationships/slideLayout" Target="../slideLayouts/slideLayout76.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slideLayout" Target="../slideLayouts/slideLayout71.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 Id="rId35" Type="http://schemas.openxmlformats.org/officeDocument/2006/relationships/slideLayout" Target="../slideLayouts/slideLayout7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26" Type="http://schemas.openxmlformats.org/officeDocument/2006/relationships/slideLayout" Target="../slideLayouts/slideLayout106.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slideLayout" Target="../slideLayouts/slideLayout105.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29" Type="http://schemas.openxmlformats.org/officeDocument/2006/relationships/theme" Target="../theme/theme3.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28" Type="http://schemas.openxmlformats.org/officeDocument/2006/relationships/slideLayout" Target="../slideLayouts/slideLayout108.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 Id="rId27" Type="http://schemas.openxmlformats.org/officeDocument/2006/relationships/slideLayout" Target="../slideLayouts/slideLayout107.xml"/><Relationship Id="rId30"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slideLayout" Target="../slideLayouts/slideLayout121.xml"/><Relationship Id="rId18" Type="http://schemas.openxmlformats.org/officeDocument/2006/relationships/slideLayout" Target="../slideLayouts/slideLayout126.xml"/><Relationship Id="rId26" Type="http://schemas.openxmlformats.org/officeDocument/2006/relationships/theme" Target="../theme/theme4.xml"/><Relationship Id="rId3" Type="http://schemas.openxmlformats.org/officeDocument/2006/relationships/slideLayout" Target="../slideLayouts/slideLayout111.xml"/><Relationship Id="rId21" Type="http://schemas.openxmlformats.org/officeDocument/2006/relationships/slideLayout" Target="../slideLayouts/slideLayout129.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17" Type="http://schemas.openxmlformats.org/officeDocument/2006/relationships/slideLayout" Target="../slideLayouts/slideLayout125.xml"/><Relationship Id="rId25" Type="http://schemas.openxmlformats.org/officeDocument/2006/relationships/slideLayout" Target="../slideLayouts/slideLayout133.xml"/><Relationship Id="rId2" Type="http://schemas.openxmlformats.org/officeDocument/2006/relationships/slideLayout" Target="../slideLayouts/slideLayout110.xml"/><Relationship Id="rId16" Type="http://schemas.openxmlformats.org/officeDocument/2006/relationships/slideLayout" Target="../slideLayouts/slideLayout124.xml"/><Relationship Id="rId20" Type="http://schemas.openxmlformats.org/officeDocument/2006/relationships/slideLayout" Target="../slideLayouts/slideLayout128.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24" Type="http://schemas.openxmlformats.org/officeDocument/2006/relationships/slideLayout" Target="../slideLayouts/slideLayout132.xml"/><Relationship Id="rId5" Type="http://schemas.openxmlformats.org/officeDocument/2006/relationships/slideLayout" Target="../slideLayouts/slideLayout113.xml"/><Relationship Id="rId15" Type="http://schemas.openxmlformats.org/officeDocument/2006/relationships/slideLayout" Target="../slideLayouts/slideLayout123.xml"/><Relationship Id="rId23" Type="http://schemas.openxmlformats.org/officeDocument/2006/relationships/slideLayout" Target="../slideLayouts/slideLayout131.xml"/><Relationship Id="rId10" Type="http://schemas.openxmlformats.org/officeDocument/2006/relationships/slideLayout" Target="../slideLayouts/slideLayout118.xml"/><Relationship Id="rId19" Type="http://schemas.openxmlformats.org/officeDocument/2006/relationships/slideLayout" Target="../slideLayouts/slideLayout127.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slideLayout" Target="../slideLayouts/slideLayout122.xml"/><Relationship Id="rId22" Type="http://schemas.openxmlformats.org/officeDocument/2006/relationships/slideLayout" Target="../slideLayouts/slideLayout130.xml"/><Relationship Id="rId27"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702" r:id="rId26"/>
    <p:sldLayoutId id="2147483703" r:id="rId27"/>
    <p:sldLayoutId id="2147485000" r:id="rId28"/>
    <p:sldLayoutId id="2147485001" r:id="rId29"/>
    <p:sldLayoutId id="2147485061" r:id="rId30"/>
    <p:sldLayoutId id="2147485062" r:id="rId31"/>
    <p:sldLayoutId id="2147485063" r:id="rId32"/>
    <p:sldLayoutId id="2147485064" r:id="rId33"/>
    <p:sldLayoutId id="2147485065" r:id="rId34"/>
    <p:sldLayoutId id="2147485066" r:id="rId35"/>
    <p:sldLayoutId id="2147485067" r:id="rId36"/>
    <p:sldLayoutId id="2147485068" r:id="rId37"/>
    <p:sldLayoutId id="2147485069" r:id="rId38"/>
    <p:sldLayoutId id="2147485070" r:id="rId39"/>
    <p:sldLayoutId id="2147485071" r:id="rId4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7" r:id="rId10"/>
    <p:sldLayoutId id="2147485018" r:id="rId11"/>
    <p:sldLayoutId id="2147485019" r:id="rId12"/>
    <p:sldLayoutId id="2147485020" r:id="rId13"/>
    <p:sldLayoutId id="2147485021" r:id="rId14"/>
    <p:sldLayoutId id="2147483725" r:id="rId15"/>
    <p:sldLayoutId id="2147485022" r:id="rId16"/>
    <p:sldLayoutId id="2147485023" r:id="rId17"/>
    <p:sldLayoutId id="2147485024" r:id="rId18"/>
    <p:sldLayoutId id="2147485025" r:id="rId19"/>
    <p:sldLayoutId id="2147485026" r:id="rId20"/>
    <p:sldLayoutId id="2147485027" r:id="rId21"/>
    <p:sldLayoutId id="2147485028" r:id="rId22"/>
    <p:sldLayoutId id="2147485029" r:id="rId23"/>
    <p:sldLayoutId id="2147485030" r:id="rId24"/>
    <p:sldLayoutId id="2147485031" r:id="rId25"/>
    <p:sldLayoutId id="2147485032" r:id="rId26"/>
    <p:sldLayoutId id="2147485033" r:id="rId27"/>
    <p:sldLayoutId id="2147485034" r:id="rId28"/>
    <p:sldLayoutId id="2147485035" r:id="rId29"/>
    <p:sldLayoutId id="2147485036" r:id="rId30"/>
    <p:sldLayoutId id="2147485037" r:id="rId31"/>
    <p:sldLayoutId id="2147485038" r:id="rId32"/>
    <p:sldLayoutId id="2147485039" r:id="rId33"/>
    <p:sldLayoutId id="2147485072" r:id="rId34"/>
    <p:sldLayoutId id="2147485073" r:id="rId35"/>
    <p:sldLayoutId id="2147485074" r:id="rId36"/>
    <p:sldLayoutId id="2147485076" r:id="rId37"/>
    <p:sldLayoutId id="2147485077" r:id="rId38"/>
    <p:sldLayoutId id="2147485079" r:id="rId39"/>
    <p:sldLayoutId id="2147485080" r:id="rId4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5007" r:id="rId11"/>
    <p:sldLayoutId id="2147483718" r:id="rId12"/>
    <p:sldLayoutId id="2147483719" r:id="rId13"/>
    <p:sldLayoutId id="2147485005" r:id="rId14"/>
    <p:sldLayoutId id="2147485006" r:id="rId15"/>
    <p:sldLayoutId id="2147483720" r:id="rId16"/>
    <p:sldLayoutId id="2147483721" r:id="rId17"/>
    <p:sldLayoutId id="2147483722" r:id="rId18"/>
    <p:sldLayoutId id="2147483723" r:id="rId19"/>
    <p:sldLayoutId id="2147483724"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211084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8" r:id="rId12"/>
    <p:sldLayoutId id="2147483869" r:id="rId13"/>
    <p:sldLayoutId id="2147483870" r:id="rId14"/>
    <p:sldLayoutId id="2147483871" r:id="rId15"/>
    <p:sldLayoutId id="2147483873" r:id="rId16"/>
    <p:sldLayoutId id="2147483874" r:id="rId17"/>
    <p:sldLayoutId id="2147483875" r:id="rId18"/>
    <p:sldLayoutId id="2147483876" r:id="rId19"/>
    <p:sldLayoutId id="2147483877" r:id="rId20"/>
    <p:sldLayoutId id="2147483878" r:id="rId21"/>
    <p:sldLayoutId id="2147483879" r:id="rId22"/>
    <p:sldLayoutId id="2147483880" r:id="rId23"/>
    <p:sldLayoutId id="2147483881" r:id="rId24"/>
    <p:sldLayoutId id="2147483882" r:id="rId25"/>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86.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86.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jpeg"/><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46.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8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 Integration</a:t>
            </a:r>
            <a:br>
              <a:rPr lang="en-GB" dirty="0" smtClean="0"/>
            </a:br>
            <a:r>
              <a:rPr lang="en-GB" sz="3600" dirty="0" smtClean="0"/>
              <a:t>Windows 10 Developer Workshop</a:t>
            </a:r>
            <a:endParaRPr lang="en-GB" sz="3600" dirty="0"/>
          </a:p>
        </p:txBody>
      </p:sp>
      <p:sp>
        <p:nvSpPr>
          <p:cNvPr id="3" name="Text Placeholder 2"/>
          <p:cNvSpPr>
            <a:spLocks noGrp="1"/>
          </p:cNvSpPr>
          <p:nvPr>
            <p:ph type="body" sz="quarter" idx="12"/>
          </p:nvPr>
        </p:nvSpPr>
        <p:spPr/>
        <p:txBody>
          <a:bodyPr/>
          <a:lstStyle/>
          <a:p>
            <a:endParaRPr lang="en-GB" dirty="0"/>
          </a:p>
        </p:txBody>
      </p:sp>
    </p:spTree>
    <p:extLst>
      <p:ext uri="{BB962C8B-B14F-4D97-AF65-F5344CB8AC3E}">
        <p14:creationId xmlns:p14="http://schemas.microsoft.com/office/powerpoint/2010/main" val="15628534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6075" y="607595"/>
            <a:ext cx="10120865" cy="2628605"/>
          </a:xfrm>
        </p:spPr>
        <p:txBody>
          <a:bodyPr/>
          <a:lstStyle/>
          <a:p>
            <a:r>
              <a:rPr lang="en-US" dirty="0" smtClean="0"/>
              <a:t>Lab:</a:t>
            </a:r>
            <a:r>
              <a:rPr lang="en-US" dirty="0" smtClean="0"/>
              <a:t/>
            </a:r>
            <a:br>
              <a:rPr lang="en-US" dirty="0" smtClean="0"/>
            </a:br>
            <a:r>
              <a:rPr lang="en-US" dirty="0" smtClean="0"/>
              <a:t>Cloud enabling your mobile </a:t>
            </a:r>
            <a:r>
              <a:rPr lang="en-US" dirty="0"/>
              <a:t>a</a:t>
            </a:r>
            <a:r>
              <a:rPr lang="en-US" dirty="0" smtClean="0"/>
              <a:t>pp</a:t>
            </a:r>
            <a:endParaRPr lang="en-US" dirty="0"/>
          </a:p>
        </p:txBody>
      </p:sp>
      <p:sp>
        <p:nvSpPr>
          <p:cNvPr id="2" name="Text Placeholder 1"/>
          <p:cNvSpPr>
            <a:spLocks noGrp="1"/>
          </p:cNvSpPr>
          <p:nvPr>
            <p:ph type="body" sz="quarter" idx="12"/>
          </p:nvPr>
        </p:nvSpPr>
        <p:spPr/>
        <p:txBody>
          <a:bodyPr/>
          <a:lstStyle/>
          <a:p>
            <a:endParaRPr lang="en-GB"/>
          </a:p>
        </p:txBody>
      </p:sp>
      <p:sp>
        <p:nvSpPr>
          <p:cNvPr id="3" name="Text Placeholder 2"/>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44101502"/>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88032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smtClean="0"/>
              <a:t>Evolution of Mobile </a:t>
            </a:r>
            <a:r>
              <a:rPr lang="en-US" sz="4000" i="1" dirty="0" smtClean="0"/>
              <a:t>Experiences</a:t>
            </a:r>
            <a:endParaRPr lang="en-US" sz="4000" i="1" dirty="0"/>
          </a:p>
        </p:txBody>
      </p:sp>
      <p:sp>
        <p:nvSpPr>
          <p:cNvPr id="5" name="Text Placeholder 4"/>
          <p:cNvSpPr>
            <a:spLocks noGrp="1"/>
          </p:cNvSpPr>
          <p:nvPr>
            <p:ph type="body" sz="quarter" idx="10"/>
          </p:nvPr>
        </p:nvSpPr>
        <p:spPr>
          <a:xfrm>
            <a:off x="269241" y="1189175"/>
            <a:ext cx="5378548" cy="619144"/>
          </a:xfrm>
        </p:spPr>
        <p:txBody>
          <a:bodyPr/>
          <a:lstStyle/>
          <a:p>
            <a:r>
              <a:rPr lang="en-GB" dirty="0" smtClean="0"/>
              <a:t> </a:t>
            </a:r>
            <a:endParaRPr lang="en-GB" dirty="0"/>
          </a:p>
        </p:txBody>
      </p:sp>
      <p:sp>
        <p:nvSpPr>
          <p:cNvPr id="8" name="Text Placeholder 7"/>
          <p:cNvSpPr>
            <a:spLocks noGrp="1"/>
          </p:cNvSpPr>
          <p:nvPr>
            <p:ph type="body" sz="quarter" idx="11"/>
          </p:nvPr>
        </p:nvSpPr>
        <p:spPr>
          <a:xfrm>
            <a:off x="6544214" y="1189175"/>
            <a:ext cx="5378548" cy="619144"/>
          </a:xfrm>
        </p:spPr>
        <p:txBody>
          <a:bodyPr/>
          <a:lstStyle/>
          <a:p>
            <a:r>
              <a:rPr lang="en-GB" dirty="0" smtClean="0"/>
              <a:t> </a:t>
            </a:r>
            <a:endParaRPr lang="en-GB" dirty="0"/>
          </a:p>
        </p:txBody>
      </p:sp>
      <p:sp>
        <p:nvSpPr>
          <p:cNvPr id="4" name="Content Placeholder 3"/>
          <p:cNvSpPr txBox="1">
            <a:spLocks/>
          </p:cNvSpPr>
          <p:nvPr/>
        </p:nvSpPr>
        <p:spPr>
          <a:xfrm>
            <a:off x="6293797" y="1807227"/>
            <a:ext cx="5478422" cy="3186827"/>
          </a:xfrm>
          <a:prstGeom prst="rect">
            <a:avLst/>
          </a:prstGeom>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gradFill>
                  <a:gsLst>
                    <a:gs pos="0">
                      <a:schemeClr val="accent1"/>
                    </a:gs>
                    <a:gs pos="100000">
                      <a:schemeClr val="accent1"/>
                    </a:gs>
                  </a:gsLst>
                  <a:lin ang="5400000" scaled="1"/>
                </a:gra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1867" kern="1200">
                <a:gradFill>
                  <a:gsLst>
                    <a:gs pos="0">
                      <a:schemeClr val="tx1"/>
                    </a:gs>
                    <a:gs pos="100000">
                      <a:schemeClr val="tx1"/>
                    </a:gs>
                  </a:gsLst>
                  <a:lin ang="5400000" scaled="1"/>
                </a:gra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pPr>
              <a:spcBef>
                <a:spcPts val="1200"/>
              </a:spcBef>
              <a:spcAft>
                <a:spcPts val="1200"/>
              </a:spcAft>
            </a:pPr>
            <a:endParaRPr lang="en-US" sz="2000" dirty="0" smtClean="0">
              <a:solidFill>
                <a:schemeClr val="tx1"/>
              </a:solidFill>
              <a:latin typeface="+mn-lt"/>
            </a:endParaRPr>
          </a:p>
        </p:txBody>
      </p:sp>
      <p:sp>
        <p:nvSpPr>
          <p:cNvPr id="16" name="Rectangle 15"/>
          <p:cNvSpPr/>
          <p:nvPr/>
        </p:nvSpPr>
        <p:spPr>
          <a:xfrm>
            <a:off x="300183" y="866015"/>
            <a:ext cx="9374907" cy="369332"/>
          </a:xfrm>
          <a:prstGeom prst="rect">
            <a:avLst/>
          </a:prstGeom>
        </p:spPr>
        <p:txBody>
          <a:bodyPr wrap="square">
            <a:spAutoFit/>
          </a:bodyPr>
          <a:lstStyle/>
          <a:p>
            <a:r>
              <a:rPr lang="en-US" dirty="0" smtClean="0"/>
              <a:t>Reaching your customers in new and unique ways</a:t>
            </a:r>
            <a:endParaRPr lang="en-US" dirty="0"/>
          </a:p>
        </p:txBody>
      </p:sp>
      <p:sp>
        <p:nvSpPr>
          <p:cNvPr id="24" name="Content Placeholder 3"/>
          <p:cNvSpPr txBox="1">
            <a:spLocks/>
          </p:cNvSpPr>
          <p:nvPr/>
        </p:nvSpPr>
        <p:spPr>
          <a:xfrm>
            <a:off x="6112563" y="2083007"/>
            <a:ext cx="5478422" cy="3186827"/>
          </a:xfrm>
          <a:prstGeom prst="rect">
            <a:avLst/>
          </a:prstGeom>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gradFill>
                  <a:gsLst>
                    <a:gs pos="0">
                      <a:schemeClr val="accent1"/>
                    </a:gs>
                    <a:gs pos="100000">
                      <a:schemeClr val="accent1"/>
                    </a:gs>
                  </a:gsLst>
                  <a:lin ang="5400000" scaled="1"/>
                </a:gra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1867" kern="1200">
                <a:gradFill>
                  <a:gsLst>
                    <a:gs pos="0">
                      <a:schemeClr val="tx1"/>
                    </a:gs>
                    <a:gs pos="100000">
                      <a:schemeClr val="tx1"/>
                    </a:gs>
                  </a:gsLst>
                  <a:lin ang="5400000" scaled="1"/>
                </a:gra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pPr>
              <a:spcBef>
                <a:spcPts val="1200"/>
              </a:spcBef>
              <a:spcAft>
                <a:spcPts val="1200"/>
              </a:spcAft>
            </a:pPr>
            <a:r>
              <a:rPr lang="en-US" sz="2000" dirty="0" smtClean="0">
                <a:solidFill>
                  <a:schemeClr val="tx1"/>
                </a:solidFill>
                <a:latin typeface="+mn-lt"/>
              </a:rPr>
              <a:t>Mobile “Devices” led to revolutionary Experiences</a:t>
            </a:r>
          </a:p>
          <a:p>
            <a:pPr>
              <a:spcBef>
                <a:spcPts val="1200"/>
              </a:spcBef>
              <a:spcAft>
                <a:spcPts val="1200"/>
              </a:spcAft>
            </a:pPr>
            <a:r>
              <a:rPr lang="en-US" sz="2000" dirty="0" smtClean="0">
                <a:solidFill>
                  <a:schemeClr val="tx1"/>
                </a:solidFill>
                <a:latin typeface="+mn-lt"/>
              </a:rPr>
              <a:t>“Bring the experience with you”</a:t>
            </a:r>
          </a:p>
          <a:p>
            <a:pPr>
              <a:spcBef>
                <a:spcPts val="1200"/>
              </a:spcBef>
              <a:spcAft>
                <a:spcPts val="1200"/>
              </a:spcAft>
            </a:pPr>
            <a:r>
              <a:rPr lang="en-US" sz="2000" dirty="0" smtClean="0">
                <a:solidFill>
                  <a:schemeClr val="tx1"/>
                </a:solidFill>
                <a:latin typeface="+mn-lt"/>
              </a:rPr>
              <a:t>Came with many constraints (small screen, battery, etc.)</a:t>
            </a:r>
            <a:endParaRPr lang="en-US" sz="2000" dirty="0">
              <a:solidFill>
                <a:schemeClr val="tx1"/>
              </a:solidFill>
              <a:latin typeface="+mn-lt"/>
            </a:endParaRPr>
          </a:p>
          <a:p>
            <a:pPr>
              <a:spcBef>
                <a:spcPts val="0"/>
              </a:spcBef>
              <a:spcAft>
                <a:spcPts val="1200"/>
              </a:spcAft>
            </a:pPr>
            <a:endParaRPr lang="en-US" sz="2000" dirty="0" smtClean="0">
              <a:solidFill>
                <a:schemeClr val="tx1"/>
              </a:solidFill>
              <a:latin typeface="+mn-lt"/>
            </a:endParaRPr>
          </a:p>
          <a:p>
            <a:pPr>
              <a:spcBef>
                <a:spcPts val="0"/>
              </a:spcBef>
              <a:spcAft>
                <a:spcPts val="1200"/>
              </a:spcAft>
            </a:pPr>
            <a:endParaRPr lang="en-US" sz="2000" dirty="0">
              <a:solidFill>
                <a:schemeClr val="tx1"/>
              </a:solidFill>
              <a:latin typeface="+mn-lt"/>
            </a:endParaRPr>
          </a:p>
        </p:txBody>
      </p:sp>
      <p:pic>
        <p:nvPicPr>
          <p:cNvPr id="6" name="Small Tablet"/>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934659" y="2275661"/>
            <a:ext cx="3173214" cy="2718393"/>
          </a:xfrm>
          <a:prstGeom prst="rect">
            <a:avLst/>
          </a:prstGeom>
        </p:spPr>
      </p:pic>
      <p:pic>
        <p:nvPicPr>
          <p:cNvPr id="7" name="Phone"/>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99625" y="2324933"/>
            <a:ext cx="1870455" cy="1720818"/>
          </a:xfrm>
          <a:prstGeom prst="rect">
            <a:avLst/>
          </a:prstGeom>
        </p:spPr>
      </p:pic>
    </p:spTree>
    <p:extLst>
      <p:ext uri="{BB962C8B-B14F-4D97-AF65-F5344CB8AC3E}">
        <p14:creationId xmlns:p14="http://schemas.microsoft.com/office/powerpoint/2010/main" val="3643021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t>Mobile Experiences - not just mobile </a:t>
            </a:r>
            <a:r>
              <a:rPr lang="en-US" sz="4000" dirty="0" smtClean="0"/>
              <a:t>devices</a:t>
            </a:r>
            <a:endParaRPr lang="en-US" sz="4000" dirty="0"/>
          </a:p>
        </p:txBody>
      </p:sp>
      <p:sp>
        <p:nvSpPr>
          <p:cNvPr id="7" name="Text Placeholder 6"/>
          <p:cNvSpPr>
            <a:spLocks noGrp="1"/>
          </p:cNvSpPr>
          <p:nvPr>
            <p:ph type="body" sz="quarter" idx="11"/>
          </p:nvPr>
        </p:nvSpPr>
        <p:spPr>
          <a:xfrm>
            <a:off x="6544214" y="1189175"/>
            <a:ext cx="5378548" cy="619144"/>
          </a:xfrm>
        </p:spPr>
        <p:txBody>
          <a:bodyPr/>
          <a:lstStyle/>
          <a:p>
            <a:r>
              <a:rPr lang="en-GB" dirty="0" smtClean="0"/>
              <a:t> </a:t>
            </a:r>
            <a:endParaRPr lang="en-GB" dirty="0"/>
          </a:p>
        </p:txBody>
      </p:sp>
      <p:sp>
        <p:nvSpPr>
          <p:cNvPr id="4" name="Content Placeholder 3"/>
          <p:cNvSpPr txBox="1">
            <a:spLocks/>
          </p:cNvSpPr>
          <p:nvPr/>
        </p:nvSpPr>
        <p:spPr>
          <a:xfrm>
            <a:off x="6666215" y="2094216"/>
            <a:ext cx="5478422" cy="3186827"/>
          </a:xfrm>
          <a:prstGeom prst="rect">
            <a:avLst/>
          </a:prstGeom>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gradFill>
                  <a:gsLst>
                    <a:gs pos="0">
                      <a:schemeClr val="accent1"/>
                    </a:gs>
                    <a:gs pos="100000">
                      <a:schemeClr val="accent1"/>
                    </a:gs>
                  </a:gsLst>
                  <a:lin ang="5400000" scaled="1"/>
                </a:gra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1867" kern="1200">
                <a:gradFill>
                  <a:gsLst>
                    <a:gs pos="0">
                      <a:schemeClr val="tx1"/>
                    </a:gs>
                    <a:gs pos="100000">
                      <a:schemeClr val="tx1"/>
                    </a:gs>
                  </a:gsLst>
                  <a:lin ang="5400000" scaled="1"/>
                </a:gra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pPr>
              <a:spcBef>
                <a:spcPts val="1200"/>
              </a:spcBef>
              <a:spcAft>
                <a:spcPts val="1200"/>
              </a:spcAft>
            </a:pPr>
            <a:r>
              <a:rPr lang="en-US" sz="2000" dirty="0" smtClean="0">
                <a:solidFill>
                  <a:schemeClr val="tx1"/>
                </a:solidFill>
                <a:latin typeface="+mn-lt"/>
              </a:rPr>
              <a:t>User is the center of the experience, not the device.</a:t>
            </a:r>
          </a:p>
          <a:p>
            <a:pPr>
              <a:spcBef>
                <a:spcPts val="1200"/>
              </a:spcBef>
              <a:spcAft>
                <a:spcPts val="1200"/>
              </a:spcAft>
            </a:pPr>
            <a:r>
              <a:rPr lang="en-US" sz="2000" dirty="0" smtClean="0">
                <a:solidFill>
                  <a:schemeClr val="tx1"/>
                </a:solidFill>
                <a:latin typeface="+mn-lt"/>
              </a:rPr>
              <a:t>Available on the </a:t>
            </a:r>
            <a:r>
              <a:rPr lang="en-US" sz="2000" dirty="0">
                <a:solidFill>
                  <a:schemeClr val="tx1"/>
                </a:solidFill>
                <a:latin typeface="+mn-lt"/>
              </a:rPr>
              <a:t>right device at the right time</a:t>
            </a:r>
          </a:p>
          <a:p>
            <a:pPr>
              <a:spcBef>
                <a:spcPts val="1200"/>
              </a:spcBef>
              <a:spcAft>
                <a:spcPts val="1200"/>
              </a:spcAft>
            </a:pPr>
            <a:r>
              <a:rPr lang="en-US" sz="2000" dirty="0" smtClean="0">
                <a:solidFill>
                  <a:schemeClr val="tx1"/>
                </a:solidFill>
                <a:latin typeface="+mn-lt"/>
              </a:rPr>
              <a:t>Input model optimized for the experience.</a:t>
            </a:r>
          </a:p>
          <a:p>
            <a:pPr>
              <a:spcBef>
                <a:spcPts val="1200"/>
              </a:spcBef>
              <a:spcAft>
                <a:spcPts val="1200"/>
              </a:spcAft>
            </a:pPr>
            <a:r>
              <a:rPr lang="en-US" sz="2000" dirty="0" smtClean="0">
                <a:solidFill>
                  <a:schemeClr val="tx1"/>
                </a:solidFill>
                <a:latin typeface="+mn-lt"/>
              </a:rPr>
              <a:t>Enabling Mobile Experiences with Universal Apps</a:t>
            </a:r>
            <a:endParaRPr lang="en-US" sz="2000" dirty="0">
              <a:solidFill>
                <a:schemeClr val="tx1"/>
              </a:solidFill>
              <a:latin typeface="+mn-lt"/>
            </a:endParaRPr>
          </a:p>
          <a:p>
            <a:pPr>
              <a:spcBef>
                <a:spcPts val="0"/>
              </a:spcBef>
              <a:spcAft>
                <a:spcPts val="1200"/>
              </a:spcAft>
            </a:pPr>
            <a:endParaRPr lang="en-US" sz="2000" dirty="0" smtClean="0">
              <a:solidFill>
                <a:schemeClr val="tx1"/>
              </a:solidFill>
              <a:latin typeface="+mn-lt"/>
            </a:endParaRPr>
          </a:p>
          <a:p>
            <a:pPr>
              <a:spcBef>
                <a:spcPts val="0"/>
              </a:spcBef>
              <a:spcAft>
                <a:spcPts val="1200"/>
              </a:spcAft>
            </a:pPr>
            <a:endParaRPr lang="en-US" sz="2000" dirty="0">
              <a:solidFill>
                <a:schemeClr val="tx1"/>
              </a:solidFill>
              <a:latin typeface="+mn-lt"/>
            </a:endParaRPr>
          </a:p>
        </p:txBody>
      </p:sp>
      <p:sp>
        <p:nvSpPr>
          <p:cNvPr id="16" name="Rectangle 15"/>
          <p:cNvSpPr/>
          <p:nvPr/>
        </p:nvSpPr>
        <p:spPr>
          <a:xfrm>
            <a:off x="300183" y="866015"/>
            <a:ext cx="9374907" cy="369332"/>
          </a:xfrm>
          <a:prstGeom prst="rect">
            <a:avLst/>
          </a:prstGeom>
        </p:spPr>
        <p:txBody>
          <a:bodyPr wrap="square">
            <a:spAutoFit/>
          </a:bodyPr>
          <a:lstStyle/>
          <a:p>
            <a:r>
              <a:rPr lang="en-US" dirty="0" smtClean="0"/>
              <a:t>The Experience you want on the device you want</a:t>
            </a:r>
            <a:endParaRPr lang="en-US" dirty="0"/>
          </a:p>
        </p:txBody>
      </p:sp>
      <p:grpSp>
        <p:nvGrpSpPr>
          <p:cNvPr id="5" name="Group 4"/>
          <p:cNvGrpSpPr>
            <a:grpSpLocks noChangeAspect="1"/>
          </p:cNvGrpSpPr>
          <p:nvPr/>
        </p:nvGrpSpPr>
        <p:grpSpPr>
          <a:xfrm>
            <a:off x="460809" y="1367918"/>
            <a:ext cx="3000262" cy="1684239"/>
            <a:chOff x="2345760" y="1273610"/>
            <a:chExt cx="3569638" cy="2003866"/>
          </a:xfrm>
        </p:grpSpPr>
        <p:pic>
          <p:nvPicPr>
            <p:cNvPr id="18" name="Picture 2" descr="https://compass-ssl.surface.com/assets/3e/22/3e22a8d7-25bd-473d-815a-f49e27c515cb.png#desktop-engagingmeetings-new.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2345760" y="1273610"/>
              <a:ext cx="3569638" cy="2003866"/>
            </a:xfrm>
            <a:prstGeom prst="rect">
              <a:avLst/>
            </a:prstGeom>
            <a:noFill/>
            <a:effectLst/>
            <a:extLst>
              <a:ext uri="{909E8E84-426E-40dd-AFC4-6F175D3DCCD1}">
                <a14:hiddenFill xmlns="" xmlns:a14="http://schemas.microsoft.com/office/drawing/2010/main">
                  <a:solidFill>
                    <a:srgbClr val="FFFFFF"/>
                  </a:solidFill>
                </a14:hiddenFill>
              </a:ext>
            </a:extLst>
          </p:spPr>
        </p:pic>
        <p:pic>
          <p:nvPicPr>
            <p:cNvPr id="20" name="Picture 1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72123" y="1375175"/>
              <a:ext cx="3169920" cy="1783080"/>
            </a:xfrm>
            <a:prstGeom prst="rect">
              <a:avLst/>
            </a:prstGeom>
          </p:spPr>
        </p:pic>
      </p:grpSp>
      <p:pic>
        <p:nvPicPr>
          <p:cNvPr id="24" name="Desktop"/>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4026878" y="4015880"/>
            <a:ext cx="2357737" cy="1330101"/>
          </a:xfrm>
          <a:prstGeom prst="rect">
            <a:avLst/>
          </a:prstGeom>
        </p:spPr>
      </p:pic>
      <p:pic>
        <p:nvPicPr>
          <p:cNvPr id="25" name="Small Tablet"/>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026878" y="2096409"/>
            <a:ext cx="1424587" cy="1301825"/>
          </a:xfrm>
          <a:prstGeom prst="rect">
            <a:avLst/>
          </a:prstGeom>
        </p:spPr>
      </p:pic>
      <p:pic>
        <p:nvPicPr>
          <p:cNvPr id="26" name="Phone"/>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016060" y="5563154"/>
            <a:ext cx="1122273" cy="1032491"/>
          </a:xfrm>
          <a:prstGeom prst="rect">
            <a:avLst/>
          </a:prstGeom>
        </p:spPr>
      </p:pic>
      <p:pic>
        <p:nvPicPr>
          <p:cNvPr id="27" name="2-in-1"/>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440861" y="5073742"/>
            <a:ext cx="2373894" cy="1431936"/>
          </a:xfrm>
          <a:prstGeom prst="rect">
            <a:avLst/>
          </a:prstGeom>
        </p:spPr>
      </p:pic>
      <p:pic>
        <p:nvPicPr>
          <p:cNvPr id="28" name="Picture 27" descr="141215_B-hero_01.png"/>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367667" y="3854843"/>
            <a:ext cx="1593273" cy="628734"/>
          </a:xfrm>
          <a:prstGeom prst="rect">
            <a:avLst/>
          </a:prstGeom>
          <a:noFill/>
          <a:ln>
            <a:noFill/>
          </a:ln>
        </p:spPr>
      </p:pic>
      <p:grpSp>
        <p:nvGrpSpPr>
          <p:cNvPr id="15" name="Group 14"/>
          <p:cNvGrpSpPr/>
          <p:nvPr/>
        </p:nvGrpSpPr>
        <p:grpSpPr>
          <a:xfrm>
            <a:off x="1876811" y="3526220"/>
            <a:ext cx="2278497" cy="1293245"/>
            <a:chOff x="1876811" y="3526220"/>
            <a:chExt cx="2278497" cy="1293245"/>
          </a:xfrm>
        </p:grpSpPr>
        <p:grpSp>
          <p:nvGrpSpPr>
            <p:cNvPr id="13" name="Group 12"/>
            <p:cNvGrpSpPr/>
            <p:nvPr/>
          </p:nvGrpSpPr>
          <p:grpSpPr>
            <a:xfrm>
              <a:off x="1876811" y="3526220"/>
              <a:ext cx="2278497" cy="1235112"/>
              <a:chOff x="1876811" y="3526220"/>
              <a:chExt cx="2278497" cy="1235112"/>
            </a:xfrm>
          </p:grpSpPr>
          <p:sp>
            <p:nvSpPr>
              <p:cNvPr id="12" name="Oval 11"/>
              <p:cNvSpPr/>
              <p:nvPr/>
            </p:nvSpPr>
            <p:spPr>
              <a:xfrm>
                <a:off x="2399856" y="3526220"/>
                <a:ext cx="1237785" cy="1235112"/>
              </a:xfrm>
              <a:prstGeom prst="ellipse">
                <a:avLst/>
              </a:prstGeom>
              <a:solidFill>
                <a:schemeClr val="bg1">
                  <a:lumMod val="85000"/>
                </a:schemeClr>
              </a:solidFill>
              <a:ln w="25400">
                <a:solidFill>
                  <a:schemeClr val="tx2">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smtClean="0"/>
              </a:p>
            </p:txBody>
          </p:sp>
          <p:pic>
            <p:nvPicPr>
              <p:cNvPr id="19" name="Picture 18"/>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a:xfrm>
                <a:off x="1876811" y="3754639"/>
                <a:ext cx="2278497" cy="641050"/>
              </a:xfrm>
              <a:prstGeom prst="rect">
                <a:avLst/>
              </a:prstGeom>
            </p:spPr>
          </p:pic>
        </p:grpSp>
        <p:sp>
          <p:nvSpPr>
            <p:cNvPr id="14" name="TextBox 13"/>
            <p:cNvSpPr txBox="1"/>
            <p:nvPr/>
          </p:nvSpPr>
          <p:spPr>
            <a:xfrm>
              <a:off x="2642446" y="4348567"/>
              <a:ext cx="733855" cy="470898"/>
            </a:xfrm>
            <a:prstGeom prst="rect">
              <a:avLst/>
            </a:prstGeom>
            <a:noFill/>
          </p:spPr>
          <p:txBody>
            <a:bodyPr wrap="none" lIns="137160" tIns="109728" rIns="137160" bIns="109728" rtlCol="0">
              <a:spAutoFit/>
            </a:bodyPr>
            <a:lstStyle/>
            <a:p>
              <a:pPr>
                <a:lnSpc>
                  <a:spcPct val="90000"/>
                </a:lnSpc>
                <a:spcBef>
                  <a:spcPts val="600"/>
                </a:spcBef>
              </a:pPr>
              <a:r>
                <a:rPr lang="en-US" dirty="0" smtClean="0">
                  <a:solidFill>
                    <a:schemeClr val="tx2">
                      <a:lumMod val="95000"/>
                      <a:lumOff val="5000"/>
                    </a:schemeClr>
                  </a:solidFill>
                </a:rPr>
                <a:t>User</a:t>
              </a:r>
            </a:p>
          </p:txBody>
        </p:sp>
      </p:grpSp>
    </p:spTree>
    <p:extLst>
      <p:ext uri="{BB962C8B-B14F-4D97-AF65-F5344CB8AC3E}">
        <p14:creationId xmlns:p14="http://schemas.microsoft.com/office/powerpoint/2010/main" val="32938084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par>
                          <p:cTn id="33" fill="hold">
                            <p:stCondLst>
                              <p:cond delay="1500"/>
                            </p:stCondLst>
                            <p:childTnLst>
                              <p:par>
                                <p:cTn id="34" presetID="10" presetClass="entr" presetSubtype="0" fill="hold" nodeType="after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par>
                          <p:cTn id="37" fill="hold">
                            <p:stCondLst>
                              <p:cond delay="2000"/>
                            </p:stCondLst>
                            <p:childTnLst>
                              <p:par>
                                <p:cTn id="38" presetID="10" presetClass="entr" presetSubtype="0" fill="hold"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childTnLst>
                          </p:cTn>
                        </p:par>
                        <p:par>
                          <p:cTn id="41" fill="hold">
                            <p:stCondLst>
                              <p:cond delay="2500"/>
                            </p:stCondLst>
                            <p:childTnLst>
                              <p:par>
                                <p:cTn id="42" presetID="10" presetClass="entr" presetSubtype="0" fill="hold"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9239" y="2210301"/>
            <a:ext cx="11637012" cy="2437399"/>
          </a:xfrm>
        </p:spPr>
        <p:txBody>
          <a:bodyPr/>
          <a:lstStyle/>
          <a:p>
            <a:r>
              <a:rPr lang="en-GB" dirty="0"/>
              <a:t>Create shared mobile experiences whatever the device</a:t>
            </a:r>
            <a:br>
              <a:rPr lang="en-GB" dirty="0"/>
            </a:br>
            <a:endParaRPr lang="en-GB" dirty="0"/>
          </a:p>
        </p:txBody>
      </p:sp>
    </p:spTree>
    <p:extLst>
      <p:ext uri="{BB962C8B-B14F-4D97-AF65-F5344CB8AC3E}">
        <p14:creationId xmlns:p14="http://schemas.microsoft.com/office/powerpoint/2010/main" val="31404270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6076" y="2238872"/>
            <a:ext cx="11106686" cy="1813958"/>
          </a:xfrm>
        </p:spPr>
        <p:txBody>
          <a:bodyPr/>
          <a:lstStyle/>
          <a:p>
            <a:r>
              <a:rPr lang="en-US" dirty="0" smtClean="0"/>
              <a:t>Azure </a:t>
            </a:r>
            <a:r>
              <a:rPr lang="en-US" dirty="0"/>
              <a:t>App </a:t>
            </a:r>
            <a:r>
              <a:rPr lang="en-US" dirty="0" smtClean="0"/>
              <a:t>Service</a:t>
            </a:r>
            <a:br>
              <a:rPr lang="en-US" dirty="0" smtClean="0"/>
            </a:br>
            <a:r>
              <a:rPr lang="en-US" dirty="0" smtClean="0"/>
              <a:t>Mobile Apps</a:t>
            </a:r>
            <a:endParaRPr lang="en-US" dirty="0"/>
          </a:p>
        </p:txBody>
      </p:sp>
    </p:spTree>
    <p:extLst>
      <p:ext uri="{BB962C8B-B14F-4D97-AF65-F5344CB8AC3E}">
        <p14:creationId xmlns:p14="http://schemas.microsoft.com/office/powerpoint/2010/main" val="266053304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Service: one </a:t>
            </a:r>
            <a:r>
              <a:rPr lang="en-US" dirty="0"/>
              <a:t>integrated </a:t>
            </a:r>
            <a:r>
              <a:rPr lang="en-US" dirty="0" smtClean="0"/>
              <a:t>offering</a:t>
            </a:r>
            <a:endParaRPr lang="en-US" dirty="0"/>
          </a:p>
        </p:txBody>
      </p:sp>
      <p:grpSp>
        <p:nvGrpSpPr>
          <p:cNvPr id="41" name="Group 40"/>
          <p:cNvGrpSpPr/>
          <p:nvPr/>
        </p:nvGrpSpPr>
        <p:grpSpPr>
          <a:xfrm>
            <a:off x="4524813" y="3578384"/>
            <a:ext cx="453483" cy="267063"/>
            <a:chOff x="4924540" y="2915646"/>
            <a:chExt cx="462708" cy="272496"/>
          </a:xfrm>
          <a:solidFill>
            <a:schemeClr val="tx1"/>
          </a:solidFill>
        </p:grpSpPr>
        <p:sp>
          <p:nvSpPr>
            <p:cNvPr id="39" name="Rectangle 38"/>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3" name="Group 32"/>
          <p:cNvGrpSpPr/>
          <p:nvPr/>
        </p:nvGrpSpPr>
        <p:grpSpPr>
          <a:xfrm>
            <a:off x="8471800" y="4143749"/>
            <a:ext cx="2582978" cy="1665527"/>
            <a:chOff x="8728103" y="4231511"/>
            <a:chExt cx="2635145" cy="1699165"/>
          </a:xfrm>
        </p:grpSpPr>
        <p:pic>
          <p:nvPicPr>
            <p:cNvPr id="42" name="Picture 4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4157" y="4231511"/>
              <a:ext cx="683036" cy="683036"/>
            </a:xfrm>
            <a:prstGeom prst="flowChartOffpageConnector">
              <a:avLst/>
            </a:prstGeom>
            <a:noFill/>
          </p:spPr>
        </p:pic>
        <p:sp>
          <p:nvSpPr>
            <p:cNvPr id="49" name="TextBox 48"/>
            <p:cNvSpPr txBox="1"/>
            <p:nvPr/>
          </p:nvSpPr>
          <p:spPr>
            <a:xfrm>
              <a:off x="8728103" y="5010007"/>
              <a:ext cx="2635145" cy="544765"/>
            </a:xfrm>
            <a:prstGeom prst="rect">
              <a:avLst/>
            </a:prstGeom>
            <a:noFill/>
          </p:spPr>
          <p:txBody>
            <a:bodyPr wrap="square" lIns="179259" tIns="143407" rIns="179259" bIns="143407"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14192"/>
              <a:r>
                <a:rPr lang="en-US" sz="1765" dirty="0">
                  <a:gradFill>
                    <a:gsLst>
                      <a:gs pos="0">
                        <a:srgbClr val="FFFFFF"/>
                      </a:gs>
                      <a:gs pos="100000">
                        <a:srgbClr val="FFFFFF"/>
                      </a:gs>
                    </a:gsLst>
                    <a:lin ang="5400000" scaled="1"/>
                  </a:gradFill>
                </a:rPr>
                <a:t>API Apps</a:t>
              </a:r>
            </a:p>
          </p:txBody>
        </p:sp>
        <p:sp>
          <p:nvSpPr>
            <p:cNvPr id="54" name="TextBox 53"/>
            <p:cNvSpPr txBox="1"/>
            <p:nvPr/>
          </p:nvSpPr>
          <p:spPr>
            <a:xfrm>
              <a:off x="8728103" y="5444056"/>
              <a:ext cx="2635145" cy="486620"/>
            </a:xfrm>
            <a:prstGeom prst="rect">
              <a:avLst/>
            </a:prstGeom>
            <a:noFill/>
          </p:spPr>
          <p:txBody>
            <a:bodyPr wrap="square" lIns="182802" rIns="182802"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14192"/>
              <a:r>
                <a:rPr lang="en-US" sz="1400" dirty="0">
                  <a:gradFill>
                    <a:gsLst>
                      <a:gs pos="0">
                        <a:srgbClr val="ECECEC">
                          <a:lumMod val="75000"/>
                        </a:srgbClr>
                      </a:gs>
                      <a:gs pos="100000">
                        <a:srgbClr val="ECECEC">
                          <a:lumMod val="75000"/>
                        </a:srgbClr>
                      </a:gs>
                    </a:gsLst>
                    <a:lin ang="5400000" scaled="0"/>
                  </a:gradFill>
                </a:rPr>
                <a:t>Easily build and consume APIs in the cloud</a:t>
              </a:r>
            </a:p>
          </p:txBody>
        </p:sp>
      </p:grpSp>
      <p:grpSp>
        <p:nvGrpSpPr>
          <p:cNvPr id="55" name="Group 54"/>
          <p:cNvGrpSpPr/>
          <p:nvPr/>
        </p:nvGrpSpPr>
        <p:grpSpPr>
          <a:xfrm>
            <a:off x="5359556" y="1739535"/>
            <a:ext cx="3314024" cy="1688614"/>
            <a:chOff x="5434663" y="1339128"/>
            <a:chExt cx="3380957" cy="1722718"/>
          </a:xfrm>
        </p:grpSpPr>
        <p:sp>
          <p:nvSpPr>
            <p:cNvPr id="56" name="TextBox 55"/>
            <p:cNvSpPr txBox="1"/>
            <p:nvPr/>
          </p:nvSpPr>
          <p:spPr>
            <a:xfrm>
              <a:off x="5648241" y="2147024"/>
              <a:ext cx="2929173" cy="544765"/>
            </a:xfrm>
            <a:prstGeom prst="rect">
              <a:avLst/>
            </a:prstGeom>
            <a:noFill/>
          </p:spPr>
          <p:txBody>
            <a:bodyPr wrap="square" lIns="179259" tIns="143407" rIns="179259" bIns="143407"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14192"/>
              <a:r>
                <a:rPr lang="en-US" sz="1765" dirty="0">
                  <a:gradFill>
                    <a:gsLst>
                      <a:gs pos="0">
                        <a:srgbClr val="FFFFFF"/>
                      </a:gs>
                      <a:gs pos="100000">
                        <a:srgbClr val="FFFFFF"/>
                      </a:gs>
                    </a:gsLst>
                    <a:lin ang="5400000" scaled="1"/>
                  </a:gradFill>
                </a:rPr>
                <a:t>Web Apps</a:t>
              </a:r>
            </a:p>
          </p:txBody>
        </p:sp>
        <p:sp>
          <p:nvSpPr>
            <p:cNvPr id="57" name="TextBox 56"/>
            <p:cNvSpPr txBox="1"/>
            <p:nvPr/>
          </p:nvSpPr>
          <p:spPr>
            <a:xfrm>
              <a:off x="5434663" y="2575226"/>
              <a:ext cx="3380957" cy="486620"/>
            </a:xfrm>
            <a:prstGeom prst="rect">
              <a:avLst/>
            </a:prstGeom>
            <a:noFill/>
          </p:spPr>
          <p:txBody>
            <a:bodyPr wrap="square" lIns="182802" rIns="182802" rtlCol="0">
              <a:spAutoFit/>
            </a:bodyPr>
            <a:lstStyle/>
            <a:p>
              <a:pPr algn="ctr" defTabSz="914192">
                <a:lnSpc>
                  <a:spcPts val="1500"/>
                </a:lnSpc>
                <a:defRPr/>
              </a:pPr>
              <a:r>
                <a:rPr lang="en-US" sz="1400" kern="0" dirty="0">
                  <a:gradFill>
                    <a:gsLst>
                      <a:gs pos="0">
                        <a:srgbClr val="ECECEC">
                          <a:lumMod val="75000"/>
                        </a:srgbClr>
                      </a:gs>
                      <a:gs pos="100000">
                        <a:srgbClr val="ECECEC">
                          <a:lumMod val="75000"/>
                        </a:srgbClr>
                      </a:gs>
                    </a:gsLst>
                    <a:lin ang="5400000" scaled="0"/>
                  </a:gradFill>
                  <a:latin typeface="Segoe UI Light"/>
                </a:rPr>
                <a:t>Web apps that scale </a:t>
              </a:r>
              <a:br>
                <a:rPr lang="en-US" sz="1400" kern="0" dirty="0">
                  <a:gradFill>
                    <a:gsLst>
                      <a:gs pos="0">
                        <a:srgbClr val="ECECEC">
                          <a:lumMod val="75000"/>
                        </a:srgbClr>
                      </a:gs>
                      <a:gs pos="100000">
                        <a:srgbClr val="ECECEC">
                          <a:lumMod val="75000"/>
                        </a:srgbClr>
                      </a:gs>
                    </a:gsLst>
                    <a:lin ang="5400000" scaled="0"/>
                  </a:gradFill>
                  <a:latin typeface="Segoe UI Light"/>
                </a:rPr>
              </a:br>
              <a:r>
                <a:rPr lang="en-US" sz="1400" kern="0" dirty="0">
                  <a:gradFill>
                    <a:gsLst>
                      <a:gs pos="0">
                        <a:srgbClr val="ECECEC">
                          <a:lumMod val="75000"/>
                        </a:srgbClr>
                      </a:gs>
                      <a:gs pos="100000">
                        <a:srgbClr val="ECECEC">
                          <a:lumMod val="75000"/>
                        </a:srgbClr>
                      </a:gs>
                    </a:gsLst>
                    <a:lin ang="5400000" scaled="0"/>
                  </a:gradFill>
                  <a:latin typeface="Segoe UI Light"/>
                </a:rPr>
                <a:t>with your business</a:t>
              </a:r>
            </a:p>
          </p:txBody>
        </p:sp>
        <p:pic>
          <p:nvPicPr>
            <p:cNvPr id="58" name="Picture 57"/>
            <p:cNvPicPr>
              <a:picLocks noChangeAspect="1"/>
            </p:cNvPicPr>
            <p:nvPr/>
          </p:nvPicPr>
          <p:blipFill>
            <a:blip r:embed="rId4"/>
            <a:stretch>
              <a:fillRect/>
            </a:stretch>
          </p:blipFill>
          <p:spPr>
            <a:xfrm>
              <a:off x="6781285" y="1339128"/>
              <a:ext cx="724282" cy="707395"/>
            </a:xfrm>
            <a:prstGeom prst="rect">
              <a:avLst/>
            </a:prstGeom>
          </p:spPr>
        </p:pic>
      </p:grpSp>
      <p:grpSp>
        <p:nvGrpSpPr>
          <p:cNvPr id="59" name="Group 58"/>
          <p:cNvGrpSpPr/>
          <p:nvPr/>
        </p:nvGrpSpPr>
        <p:grpSpPr>
          <a:xfrm>
            <a:off x="8471801" y="1692651"/>
            <a:ext cx="2582979" cy="1735498"/>
            <a:chOff x="8642021" y="1291297"/>
            <a:chExt cx="2635146" cy="1770549"/>
          </a:xfrm>
        </p:grpSpPr>
        <p:sp>
          <p:nvSpPr>
            <p:cNvPr id="60" name="TextBox 59"/>
            <p:cNvSpPr txBox="1"/>
            <p:nvPr/>
          </p:nvSpPr>
          <p:spPr>
            <a:xfrm>
              <a:off x="8642022" y="2147024"/>
              <a:ext cx="2635145" cy="544765"/>
            </a:xfrm>
            <a:prstGeom prst="rect">
              <a:avLst/>
            </a:prstGeom>
            <a:noFill/>
          </p:spPr>
          <p:txBody>
            <a:bodyPr wrap="square" lIns="179259" tIns="143407" rIns="179259" bIns="143407"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14192"/>
              <a:r>
                <a:rPr lang="en-US" sz="1765" dirty="0">
                  <a:gradFill>
                    <a:gsLst>
                      <a:gs pos="0">
                        <a:srgbClr val="FFFFFF"/>
                      </a:gs>
                      <a:gs pos="100000">
                        <a:srgbClr val="FFFFFF"/>
                      </a:gs>
                    </a:gsLst>
                    <a:lin ang="5400000" scaled="1"/>
                  </a:gradFill>
                </a:rPr>
                <a:t>Mobile Apps</a:t>
              </a:r>
            </a:p>
          </p:txBody>
        </p:sp>
        <p:sp>
          <p:nvSpPr>
            <p:cNvPr id="61" name="TextBox 60"/>
            <p:cNvSpPr txBox="1"/>
            <p:nvPr/>
          </p:nvSpPr>
          <p:spPr>
            <a:xfrm>
              <a:off x="8642021" y="2575226"/>
              <a:ext cx="2635145" cy="486620"/>
            </a:xfrm>
            <a:prstGeom prst="rect">
              <a:avLst/>
            </a:prstGeom>
            <a:noFill/>
          </p:spPr>
          <p:txBody>
            <a:bodyPr wrap="square" lIns="182802" rIns="182802"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14192"/>
              <a:r>
                <a:rPr lang="en-US" sz="1400" dirty="0">
                  <a:gradFill>
                    <a:gsLst>
                      <a:gs pos="0">
                        <a:srgbClr val="ECECEC">
                          <a:lumMod val="75000"/>
                        </a:srgbClr>
                      </a:gs>
                      <a:gs pos="100000">
                        <a:srgbClr val="ECECEC">
                          <a:lumMod val="75000"/>
                        </a:srgbClr>
                      </a:gs>
                    </a:gsLst>
                    <a:lin ang="5400000" scaled="0"/>
                  </a:gradFill>
                </a:rPr>
                <a:t>Build Mobile apps </a:t>
              </a:r>
              <a:br>
                <a:rPr lang="en-US" sz="1400" dirty="0">
                  <a:gradFill>
                    <a:gsLst>
                      <a:gs pos="0">
                        <a:srgbClr val="ECECEC">
                          <a:lumMod val="75000"/>
                        </a:srgbClr>
                      </a:gs>
                      <a:gs pos="100000">
                        <a:srgbClr val="ECECEC">
                          <a:lumMod val="75000"/>
                        </a:srgbClr>
                      </a:gs>
                    </a:gsLst>
                    <a:lin ang="5400000" scaled="0"/>
                  </a:gradFill>
                </a:rPr>
              </a:br>
              <a:r>
                <a:rPr lang="en-US" sz="1400" dirty="0">
                  <a:gradFill>
                    <a:gsLst>
                      <a:gs pos="0">
                        <a:srgbClr val="ECECEC">
                          <a:lumMod val="75000"/>
                        </a:srgbClr>
                      </a:gs>
                      <a:gs pos="100000">
                        <a:srgbClr val="ECECEC">
                          <a:lumMod val="75000"/>
                        </a:srgbClr>
                      </a:gs>
                    </a:gsLst>
                    <a:lin ang="5400000" scaled="0"/>
                  </a:gradFill>
                </a:rPr>
                <a:t>for any device</a:t>
              </a:r>
            </a:p>
          </p:txBody>
        </p:sp>
        <p:pic>
          <p:nvPicPr>
            <p:cNvPr id="62" name="Picture 61"/>
            <p:cNvPicPr>
              <a:picLocks noChangeAspect="1"/>
            </p:cNvPicPr>
            <p:nvPr/>
          </p:nvPicPr>
          <p:blipFill>
            <a:blip r:embed="rId5"/>
            <a:stretch>
              <a:fillRect/>
            </a:stretch>
          </p:blipFill>
          <p:spPr>
            <a:xfrm>
              <a:off x="9633371" y="1291297"/>
              <a:ext cx="556237" cy="798699"/>
            </a:xfrm>
            <a:prstGeom prst="rect">
              <a:avLst/>
            </a:prstGeom>
          </p:spPr>
        </p:pic>
      </p:grpSp>
      <p:cxnSp>
        <p:nvCxnSpPr>
          <p:cNvPr id="63" name="Straight Connector 62"/>
          <p:cNvCxnSpPr/>
          <p:nvPr/>
        </p:nvCxnSpPr>
        <p:spPr>
          <a:xfrm>
            <a:off x="8411436" y="1734726"/>
            <a:ext cx="0" cy="4050253"/>
          </a:xfrm>
          <a:prstGeom prst="line">
            <a:avLst/>
          </a:prstGeom>
          <a:ln>
            <a:solidFill>
              <a:schemeClr val="tx1">
                <a:lumMod val="9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647853" y="3702111"/>
            <a:ext cx="5406925" cy="0"/>
          </a:xfrm>
          <a:prstGeom prst="line">
            <a:avLst/>
          </a:prstGeom>
          <a:ln>
            <a:solidFill>
              <a:schemeClr val="tx1">
                <a:lumMod val="9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5725080" y="4107559"/>
            <a:ext cx="2582978" cy="1677421"/>
            <a:chOff x="5839825" y="1775527"/>
            <a:chExt cx="2635145" cy="1711300"/>
          </a:xfrm>
        </p:grpSpPr>
        <p:pic>
          <p:nvPicPr>
            <p:cNvPr id="66" name="Picture 65"/>
            <p:cNvPicPr>
              <a:picLocks noChangeAspect="1"/>
            </p:cNvPicPr>
            <p:nvPr/>
          </p:nvPicPr>
          <p:blipFill>
            <a:blip r:embed="rId6"/>
            <a:stretch>
              <a:fillRect/>
            </a:stretch>
          </p:blipFill>
          <p:spPr>
            <a:xfrm>
              <a:off x="6822364" y="1775527"/>
              <a:ext cx="727774" cy="726962"/>
            </a:xfrm>
            <a:prstGeom prst="rect">
              <a:avLst/>
            </a:prstGeom>
          </p:spPr>
        </p:pic>
        <p:sp>
          <p:nvSpPr>
            <p:cNvPr id="67" name="TextBox 66"/>
            <p:cNvSpPr txBox="1"/>
            <p:nvPr/>
          </p:nvSpPr>
          <p:spPr>
            <a:xfrm>
              <a:off x="5839825" y="2575724"/>
              <a:ext cx="2635145" cy="544765"/>
            </a:xfrm>
            <a:prstGeom prst="rect">
              <a:avLst/>
            </a:prstGeom>
            <a:noFill/>
          </p:spPr>
          <p:txBody>
            <a:bodyPr wrap="square" lIns="179259" tIns="143407" rIns="179259" bIns="143407"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14192"/>
              <a:r>
                <a:rPr lang="en-US" sz="1765" dirty="0">
                  <a:gradFill>
                    <a:gsLst>
                      <a:gs pos="0">
                        <a:srgbClr val="FFFFFF"/>
                      </a:gs>
                      <a:gs pos="100000">
                        <a:srgbClr val="FFFFFF"/>
                      </a:gs>
                    </a:gsLst>
                    <a:lin ang="5400000" scaled="1"/>
                  </a:gradFill>
                </a:rPr>
                <a:t>LOGIC Apps</a:t>
              </a:r>
            </a:p>
          </p:txBody>
        </p:sp>
        <p:sp>
          <p:nvSpPr>
            <p:cNvPr id="68" name="TextBox 67"/>
            <p:cNvSpPr txBox="1"/>
            <p:nvPr/>
          </p:nvSpPr>
          <p:spPr>
            <a:xfrm>
              <a:off x="5839825" y="3000276"/>
              <a:ext cx="2635145" cy="486551"/>
            </a:xfrm>
            <a:prstGeom prst="rect">
              <a:avLst/>
            </a:prstGeom>
            <a:noFill/>
          </p:spPr>
          <p:txBody>
            <a:bodyPr wrap="square" lIns="182802" rIns="182802"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14192"/>
              <a:r>
                <a:rPr lang="en-US" sz="1400" dirty="0">
                  <a:gradFill>
                    <a:gsLst>
                      <a:gs pos="0">
                        <a:srgbClr val="ECECEC">
                          <a:lumMod val="75000"/>
                        </a:srgbClr>
                      </a:gs>
                      <a:gs pos="100000">
                        <a:srgbClr val="ECECEC">
                          <a:lumMod val="75000"/>
                        </a:srgbClr>
                      </a:gs>
                    </a:gsLst>
                    <a:lin ang="5400000" scaled="0"/>
                  </a:gradFill>
                </a:rPr>
                <a:t>Automate business process across SaaS and on-premises </a:t>
              </a:r>
            </a:p>
          </p:txBody>
        </p:sp>
      </p:grpSp>
      <p:grpSp>
        <p:nvGrpSpPr>
          <p:cNvPr id="34" name="Group 33"/>
          <p:cNvGrpSpPr/>
          <p:nvPr/>
        </p:nvGrpSpPr>
        <p:grpSpPr>
          <a:xfrm>
            <a:off x="867599" y="2071138"/>
            <a:ext cx="3326461" cy="3350561"/>
            <a:chOff x="827088" y="-3463925"/>
            <a:chExt cx="3891829" cy="3920025"/>
          </a:xfrm>
        </p:grpSpPr>
        <p:sp>
          <p:nvSpPr>
            <p:cNvPr id="36" name="Freeform 5"/>
            <p:cNvSpPr>
              <a:spLocks/>
            </p:cNvSpPr>
            <p:nvPr/>
          </p:nvSpPr>
          <p:spPr bwMode="auto">
            <a:xfrm>
              <a:off x="2921867" y="-1340950"/>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50"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51" name="Freeform 7"/>
            <p:cNvSpPr>
              <a:spLocks/>
            </p:cNvSpPr>
            <p:nvPr/>
          </p:nvSpPr>
          <p:spPr bwMode="auto">
            <a:xfrm>
              <a:off x="2863850" y="-3423640"/>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52"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53"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69"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70"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71"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grpSp>
      <p:sp>
        <p:nvSpPr>
          <p:cNvPr id="2" name="Rectangle 1"/>
          <p:cNvSpPr/>
          <p:nvPr/>
        </p:nvSpPr>
        <p:spPr bwMode="auto">
          <a:xfrm>
            <a:off x="8523654" y="1429139"/>
            <a:ext cx="2418907" cy="2166340"/>
          </a:xfrm>
          <a:prstGeom prst="rect">
            <a:avLst/>
          </a:prstGeom>
          <a:noFill/>
          <a:ln w="444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5734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 Service</a:t>
            </a:r>
            <a:endParaRPr lang="en-US" dirty="0"/>
          </a:p>
        </p:txBody>
      </p:sp>
      <p:sp>
        <p:nvSpPr>
          <p:cNvPr id="7" name="Text Placeholder 6"/>
          <p:cNvSpPr>
            <a:spLocks noGrp="1"/>
          </p:cNvSpPr>
          <p:nvPr>
            <p:ph type="body" sz="quarter" idx="10"/>
          </p:nvPr>
        </p:nvSpPr>
        <p:spPr>
          <a:xfrm>
            <a:off x="269239" y="1189177"/>
            <a:ext cx="11653523" cy="4727448"/>
          </a:xfrm>
        </p:spPr>
        <p:txBody>
          <a:bodyPr/>
          <a:lstStyle/>
          <a:p>
            <a:r>
              <a:rPr lang="en-US" sz="3600" dirty="0"/>
              <a:t>Create web and mobile experiences that share data access and business logic</a:t>
            </a:r>
          </a:p>
          <a:p>
            <a:r>
              <a:rPr lang="en-US" sz="3600" dirty="0"/>
              <a:t>Automate business processes with logic apps</a:t>
            </a:r>
          </a:p>
          <a:p>
            <a:r>
              <a:rPr lang="en-US" sz="3600" dirty="0"/>
              <a:t>Build custom APIs or consume connectors from Marketplace</a:t>
            </a:r>
          </a:p>
          <a:p>
            <a:r>
              <a:rPr lang="en-US" sz="3600" b="1" dirty="0"/>
              <a:t>One common billing model</a:t>
            </a:r>
            <a:r>
              <a:rPr lang="en-US" sz="3600" dirty="0"/>
              <a:t> for all of your App Services</a:t>
            </a:r>
          </a:p>
          <a:p>
            <a:pPr marL="0" indent="0">
              <a:buNone/>
            </a:pPr>
            <a:endParaRPr lang="en-US" sz="3600" dirty="0"/>
          </a:p>
          <a:p>
            <a:r>
              <a:rPr lang="en-US" sz="3600" b="1" dirty="0">
                <a:solidFill>
                  <a:schemeClr val="tx1"/>
                </a:solidFill>
              </a:rPr>
              <a:t>Use a common Gateway to authenticate</a:t>
            </a:r>
          </a:p>
        </p:txBody>
      </p:sp>
    </p:spTree>
    <p:extLst>
      <p:ext uri="{BB962C8B-B14F-4D97-AF65-F5344CB8AC3E}">
        <p14:creationId xmlns:p14="http://schemas.microsoft.com/office/powerpoint/2010/main" val="320615140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Azure </a:t>
            </a:r>
            <a:r>
              <a:rPr lang="en-US" dirty="0" smtClean="0"/>
              <a:t>Mobile App offline sync</a:t>
            </a:r>
            <a:endParaRPr lang="en-US" dirty="0"/>
          </a:p>
        </p:txBody>
      </p:sp>
      <p:sp>
        <p:nvSpPr>
          <p:cNvPr id="6" name="Text Placeholder 5"/>
          <p:cNvSpPr>
            <a:spLocks noGrp="1"/>
          </p:cNvSpPr>
          <p:nvPr>
            <p:ph type="body" sz="quarter" idx="10"/>
          </p:nvPr>
        </p:nvSpPr>
        <p:spPr>
          <a:xfrm>
            <a:off x="269239" y="1189177"/>
            <a:ext cx="11653523" cy="5253169"/>
          </a:xfrm>
        </p:spPr>
        <p:txBody>
          <a:bodyPr/>
          <a:lstStyle/>
          <a:p>
            <a:r>
              <a:rPr lang="en-US" dirty="0"/>
              <a:t>Supports both “primarily online” and </a:t>
            </a:r>
            <a:br>
              <a:rPr lang="en-US" dirty="0"/>
            </a:br>
            <a:r>
              <a:rPr lang="en-US" dirty="0"/>
              <a:t>“occasionally connected” scenarios</a:t>
            </a:r>
          </a:p>
          <a:p>
            <a:pPr marL="334963" lvl="1" indent="-334963">
              <a:buNone/>
            </a:pPr>
            <a:r>
              <a:rPr lang="en-US" dirty="0"/>
              <a:t>Explicit push and pull leaves control to the developer</a:t>
            </a:r>
          </a:p>
          <a:p>
            <a:r>
              <a:rPr lang="en-US" dirty="0" smtClean="0"/>
              <a:t>Works with a variety of server data stores</a:t>
            </a:r>
          </a:p>
          <a:p>
            <a:pPr marL="334963" lvl="1" indent="-334963">
              <a:buNone/>
            </a:pPr>
            <a:r>
              <a:rPr lang="en-US" dirty="0" smtClean="0"/>
              <a:t>SQL, Azure Tables, Mongo, Dynamics CRM, Salesforce, etc.</a:t>
            </a:r>
          </a:p>
          <a:p>
            <a:pPr marL="334963" indent="-334963"/>
            <a:r>
              <a:rPr lang="en-US" dirty="0" smtClean="0"/>
              <a:t>Cross-platform client SDKs</a:t>
            </a:r>
            <a:endParaRPr lang="en-US" dirty="0"/>
          </a:p>
          <a:p>
            <a:pPr marL="334963" lvl="1" indent="-334963">
              <a:buNone/>
            </a:pPr>
            <a:r>
              <a:rPr lang="en-US" dirty="0" smtClean="0"/>
              <a:t>Windows </a:t>
            </a:r>
            <a:r>
              <a:rPr lang="en-US" dirty="0"/>
              <a:t>Universal, Xamarin, iOS, </a:t>
            </a:r>
            <a:r>
              <a:rPr lang="en-US" dirty="0" smtClean="0"/>
              <a:t>Android</a:t>
            </a:r>
          </a:p>
          <a:p>
            <a:pPr marL="334963" indent="-334963"/>
            <a:r>
              <a:rPr lang="en-US" dirty="0"/>
              <a:t>Flexible and powerful</a:t>
            </a:r>
          </a:p>
          <a:p>
            <a:pPr marL="334963" lvl="1" indent="-334963">
              <a:buNone/>
            </a:pPr>
            <a:r>
              <a:rPr lang="en-US" dirty="0"/>
              <a:t>Supports custom local storage layers</a:t>
            </a:r>
          </a:p>
          <a:p>
            <a:pPr marL="334963" lvl="1" indent="-334963">
              <a:buNone/>
            </a:pPr>
            <a:r>
              <a:rPr lang="en-US" dirty="0"/>
              <a:t>Detect and handle conflicts on server or client</a:t>
            </a:r>
          </a:p>
          <a:p>
            <a:pPr marL="336145" lvl="1" indent="0">
              <a:buNone/>
            </a:pPr>
            <a:endParaRPr lang="en-US" dirty="0" smtClean="0"/>
          </a:p>
        </p:txBody>
      </p:sp>
    </p:spTree>
    <p:extLst>
      <p:ext uri="{BB962C8B-B14F-4D97-AF65-F5344CB8AC3E}">
        <p14:creationId xmlns:p14="http://schemas.microsoft.com/office/powerpoint/2010/main" val="2652455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it works</a:t>
            </a:r>
            <a:endParaRPr lang="en-US" dirty="0"/>
          </a:p>
        </p:txBody>
      </p:sp>
      <p:sp>
        <p:nvSpPr>
          <p:cNvPr id="3" name="Text Placeholder 2"/>
          <p:cNvSpPr>
            <a:spLocks noGrp="1"/>
          </p:cNvSpPr>
          <p:nvPr>
            <p:ph type="body" sz="quarter" idx="10"/>
          </p:nvPr>
        </p:nvSpPr>
        <p:spPr>
          <a:xfrm>
            <a:off x="3991087" y="1189177"/>
            <a:ext cx="7931675" cy="4407360"/>
          </a:xfrm>
        </p:spPr>
        <p:txBody>
          <a:bodyPr/>
          <a:lstStyle/>
          <a:p>
            <a:r>
              <a:rPr lang="en-US" sz="2800" dirty="0"/>
              <a:t>Access data from Mobile Services tables even when app is offline</a:t>
            </a:r>
          </a:p>
          <a:p>
            <a:r>
              <a:rPr lang="en-US" sz="2800" dirty="0"/>
              <a:t>Keep a local queue of Create, Update, Delete operations and synchronize with server when app is back online</a:t>
            </a:r>
          </a:p>
          <a:p>
            <a:r>
              <a:rPr lang="en-US" sz="2800" dirty="0"/>
              <a:t>Detect conflicts when same item is changed both locally and on server</a:t>
            </a:r>
          </a:p>
          <a:p>
            <a:r>
              <a:rPr lang="en-US" sz="2800" dirty="0"/>
              <a:t>Use soft delete to remove deleted records from client data stores</a:t>
            </a:r>
          </a:p>
          <a:p>
            <a:r>
              <a:rPr lang="en-US" sz="2800" dirty="0"/>
              <a:t>Can use push notifications to trigger client sync</a:t>
            </a:r>
          </a:p>
        </p:txBody>
      </p:sp>
      <p:pic>
        <p:nvPicPr>
          <p:cNvPr id="6" name="Picture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18642" y="1710853"/>
            <a:ext cx="2347779" cy="1494041"/>
          </a:xfrm>
          <a:prstGeom prst="rect">
            <a:avLst/>
          </a:prstGeom>
        </p:spPr>
      </p:pic>
    </p:spTree>
    <p:extLst>
      <p:ext uri="{BB962C8B-B14F-4D97-AF65-F5344CB8AC3E}">
        <p14:creationId xmlns:p14="http://schemas.microsoft.com/office/powerpoint/2010/main" val="730898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1101</Words>
  <Application>Microsoft Office PowerPoint</Application>
  <PresentationFormat>Widescreen</PresentationFormat>
  <Paragraphs>92</Paragraphs>
  <Slides>11</Slides>
  <Notes>8</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11</vt:i4>
      </vt:variant>
    </vt:vector>
  </HeadingPairs>
  <TitlesOfParts>
    <vt:vector size="26" baseType="lpstr">
      <vt:lpstr>Arial</vt:lpstr>
      <vt:lpstr>Avenir LT Pro 45 Book</vt:lpstr>
      <vt:lpstr>Calibri</vt:lpstr>
      <vt:lpstr>Consolas</vt:lpstr>
      <vt:lpstr>Lucida Grande</vt:lpstr>
      <vt:lpstr>ＭＳ Ｐゴシック</vt:lpstr>
      <vt:lpstr>Segoe UI</vt:lpstr>
      <vt:lpstr>Segoe UI Light</vt:lpstr>
      <vt:lpstr>Segoe UI Semibold</vt:lpstr>
      <vt:lpstr>Segoe UI Semilight</vt:lpstr>
      <vt:lpstr>Wingdings</vt:lpstr>
      <vt:lpstr>BUILD CHARCOAL BACKGROUND</vt:lpstr>
      <vt:lpstr>1_BUILD CHARCOAL BACKGROUND</vt:lpstr>
      <vt:lpstr>BUILD WHITE TEMPLATE</vt:lpstr>
      <vt:lpstr>5-30629_Build_Template_WHITE</vt:lpstr>
      <vt:lpstr>Cloud Integration Windows 10 Developer Workshop</vt:lpstr>
      <vt:lpstr>Evolution of Mobile Experiences</vt:lpstr>
      <vt:lpstr>Mobile Experiences - not just mobile devices</vt:lpstr>
      <vt:lpstr>Create shared mobile experiences whatever the device </vt:lpstr>
      <vt:lpstr>Azure App Service Mobile Apps</vt:lpstr>
      <vt:lpstr>App Service: one integrated offering</vt:lpstr>
      <vt:lpstr>App Service</vt:lpstr>
      <vt:lpstr>Azure Mobile App offline sync</vt:lpstr>
      <vt:lpstr>How it works</vt:lpstr>
      <vt:lpstr>Lab: Cloud enabling your mobile app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2015-08-17T15:20:38Z</dcterms:created>
  <dcterms:modified xsi:type="dcterms:W3CDTF">2015-09-11T13:39:35Z</dcterms:modified>
</cp:coreProperties>
</file>