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63" r:id="rId2"/>
    <p:sldId id="264" r:id="rId3"/>
    <p:sldId id="259" r:id="rId4"/>
    <p:sldId id="272" r:id="rId5"/>
    <p:sldId id="269" r:id="rId6"/>
    <p:sldId id="317" r:id="rId7"/>
    <p:sldId id="313" r:id="rId8"/>
    <p:sldId id="314" r:id="rId9"/>
    <p:sldId id="326" r:id="rId10"/>
    <p:sldId id="315" r:id="rId11"/>
    <p:sldId id="316" r:id="rId12"/>
    <p:sldId id="266" r:id="rId13"/>
    <p:sldId id="345" r:id="rId14"/>
    <p:sldId id="346" r:id="rId15"/>
    <p:sldId id="26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612">
          <p15:clr>
            <a:srgbClr val="A4A3A4"/>
          </p15:clr>
        </p15:guide>
        <p15:guide id="3" orient="horz" pos="712">
          <p15:clr>
            <a:srgbClr val="A4A3A4"/>
          </p15:clr>
        </p15:guide>
        <p15:guide id="4" orient="horz" pos="1253">
          <p15:clr>
            <a:srgbClr val="A4A3A4"/>
          </p15:clr>
        </p15:guide>
        <p15:guide id="5" pos="2880">
          <p15:clr>
            <a:srgbClr val="A4A3A4"/>
          </p15:clr>
        </p15:guide>
        <p15:guide id="6" pos="5617">
          <p15:clr>
            <a:srgbClr val="A4A3A4"/>
          </p15:clr>
        </p15:guide>
        <p15:guide id="7" pos="1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FA5"/>
    <a:srgbClr val="A37219"/>
    <a:srgbClr val="007528"/>
    <a:srgbClr val="298358"/>
    <a:srgbClr val="32BCAD"/>
    <a:srgbClr val="ACC8EA"/>
    <a:srgbClr val="508CD4"/>
    <a:srgbClr val="0078B9"/>
    <a:srgbClr val="81A5D1"/>
    <a:srgbClr val="9AB7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24" autoAdjust="0"/>
    <p:restoredTop sz="59281" autoAdjust="0"/>
  </p:normalViewPr>
  <p:slideViewPr>
    <p:cSldViewPr>
      <p:cViewPr>
        <p:scale>
          <a:sx n="75" d="100"/>
          <a:sy n="75" d="100"/>
        </p:scale>
        <p:origin x="1206" y="-60"/>
      </p:cViewPr>
      <p:guideLst>
        <p:guide orient="horz" pos="2160"/>
        <p:guide orient="horz" pos="3612"/>
        <p:guide orient="horz" pos="712"/>
        <p:guide orient="horz" pos="1253"/>
        <p:guide pos="2880"/>
        <p:guide pos="5617"/>
        <p:guide pos="153"/>
      </p:guideLst>
    </p:cSldViewPr>
  </p:slideViewPr>
  <p:notesTextViewPr>
    <p:cViewPr>
      <p:scale>
        <a:sx n="100" d="100"/>
        <a:sy n="100" d="100"/>
      </p:scale>
      <p:origin x="0" y="0"/>
    </p:cViewPr>
  </p:notesTextViewPr>
  <p:sorterViewPr>
    <p:cViewPr>
      <p:scale>
        <a:sx n="75" d="100"/>
        <a:sy n="75" d="100"/>
      </p:scale>
      <p:origin x="0" y="2406"/>
    </p:cViewPr>
  </p:sorterViewPr>
  <p:notesViewPr>
    <p:cSldViewPr>
      <p:cViewPr varScale="1">
        <p:scale>
          <a:sx n="85" d="100"/>
          <a:sy n="85" d="100"/>
        </p:scale>
        <p:origin x="-383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2AF544-415A-0B49-A866-477D0136A5DE}" type="datetimeFigureOut">
              <a:rPr lang="en-US" smtClean="0">
                <a:latin typeface="Arial" panose="020B0604020202020204" pitchFamily="34" charset="0"/>
              </a:rPr>
              <a:t>5/14/2019</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180BF5-F6DB-CF4F-BE0B-1271BAACCD62}"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9599874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697F5787-4636-46B4-9F75-BD9318F6EA37}" type="datetimeFigureOut">
              <a:rPr lang="en-GB" smtClean="0"/>
              <a:pPr/>
              <a:t>14/05/2019</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A6AE423D-0B8E-479B-BD8E-453FB371F1F3}" type="slidenum">
              <a:rPr lang="en-GB" smtClean="0"/>
              <a:pPr/>
              <a:t>‹#›</a:t>
            </a:fld>
            <a:endParaRPr lang="en-GB" dirty="0"/>
          </a:p>
        </p:txBody>
      </p:sp>
    </p:spTree>
    <p:extLst>
      <p:ext uri="{BB962C8B-B14F-4D97-AF65-F5344CB8AC3E}">
        <p14:creationId xmlns:p14="http://schemas.microsoft.com/office/powerpoint/2010/main" val="39295998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dirty="0" err="1"/>
              <a:t>Điểm</a:t>
            </a:r>
            <a:r>
              <a:rPr lang="vi-VN" dirty="0"/>
              <a:t> </a:t>
            </a:r>
            <a:r>
              <a:rPr lang="vi-VN" dirty="0" err="1"/>
              <a:t>mạnh</a:t>
            </a:r>
            <a:r>
              <a:rPr lang="vi-VN" dirty="0"/>
              <a:t> </a:t>
            </a:r>
            <a:r>
              <a:rPr lang="vi-VN" dirty="0" err="1"/>
              <a:t>của</a:t>
            </a:r>
            <a:r>
              <a:rPr lang="vi-VN" dirty="0"/>
              <a:t> </a:t>
            </a:r>
            <a:r>
              <a:rPr lang="vi-VN" dirty="0" err="1"/>
              <a:t>vieejc</a:t>
            </a:r>
            <a:r>
              <a:rPr lang="vi-VN" dirty="0"/>
              <a:t> </a:t>
            </a:r>
            <a:r>
              <a:rPr lang="vi-VN" dirty="0" err="1"/>
              <a:t>mã</a:t>
            </a:r>
            <a:r>
              <a:rPr lang="vi-VN" dirty="0"/>
              <a:t> </a:t>
            </a:r>
            <a:r>
              <a:rPr lang="vi-VN" dirty="0" err="1"/>
              <a:t>hóa</a:t>
            </a:r>
            <a:r>
              <a:rPr lang="vi-VN" dirty="0"/>
              <a:t> </a:t>
            </a:r>
            <a:r>
              <a:rPr lang="vi-VN" dirty="0" err="1"/>
              <a:t>bằng</a:t>
            </a:r>
            <a:r>
              <a:rPr lang="vi-VN" dirty="0"/>
              <a:t> </a:t>
            </a:r>
            <a:r>
              <a:rPr lang="vi-VN" dirty="0" err="1"/>
              <a:t>Cayley</a:t>
            </a:r>
            <a:r>
              <a:rPr lang="vi-VN" dirty="0"/>
              <a:t> </a:t>
            </a:r>
            <a:r>
              <a:rPr lang="vi-VN" dirty="0" err="1"/>
              <a:t>code</a:t>
            </a:r>
            <a:r>
              <a:rPr lang="vi-VN" dirty="0"/>
              <a:t> </a:t>
            </a:r>
            <a:r>
              <a:rPr lang="vi-VN" dirty="0" err="1"/>
              <a:t>là</a:t>
            </a:r>
            <a:r>
              <a:rPr lang="vi-VN" dirty="0"/>
              <a:t> </a:t>
            </a:r>
            <a:r>
              <a:rPr lang="vi-VN" dirty="0" err="1"/>
              <a:t>có</a:t>
            </a:r>
            <a:r>
              <a:rPr lang="vi-VN" dirty="0"/>
              <a:t> </a:t>
            </a:r>
            <a:r>
              <a:rPr lang="vi-VN" dirty="0" err="1"/>
              <a:t>thể</a:t>
            </a:r>
            <a:r>
              <a:rPr lang="vi-VN" dirty="0"/>
              <a:t> </a:t>
            </a:r>
            <a:r>
              <a:rPr lang="vi-VN" dirty="0" err="1"/>
              <a:t>sử</a:t>
            </a:r>
            <a:r>
              <a:rPr lang="vi-VN" dirty="0"/>
              <a:t> </a:t>
            </a:r>
            <a:r>
              <a:rPr lang="vi-VN" dirty="0" err="1"/>
              <a:t>dụng</a:t>
            </a:r>
            <a:r>
              <a:rPr lang="vi-VN" dirty="0"/>
              <a:t> </a:t>
            </a:r>
            <a:r>
              <a:rPr lang="vi-VN" dirty="0" err="1"/>
              <a:t>những</a:t>
            </a:r>
            <a:r>
              <a:rPr lang="vi-VN" dirty="0"/>
              <a:t> </a:t>
            </a:r>
            <a:r>
              <a:rPr lang="vi-VN" dirty="0" err="1"/>
              <a:t>phép</a:t>
            </a:r>
            <a:r>
              <a:rPr lang="vi-VN" dirty="0"/>
              <a:t> lai </a:t>
            </a:r>
            <a:r>
              <a:rPr lang="vi-VN" dirty="0" err="1"/>
              <a:t>ghép</a:t>
            </a:r>
            <a:r>
              <a:rPr lang="vi-VN" dirty="0"/>
              <a:t>, </a:t>
            </a:r>
            <a:r>
              <a:rPr lang="vi-VN" dirty="0" err="1"/>
              <a:t>đột</a:t>
            </a:r>
            <a:r>
              <a:rPr lang="vi-VN" dirty="0"/>
              <a:t> </a:t>
            </a:r>
            <a:r>
              <a:rPr lang="vi-VN" dirty="0" err="1"/>
              <a:t>biến</a:t>
            </a:r>
            <a:r>
              <a:rPr lang="vi-VN" dirty="0"/>
              <a:t> đơn </a:t>
            </a:r>
            <a:r>
              <a:rPr lang="vi-VN" dirty="0" err="1"/>
              <a:t>giản</a:t>
            </a:r>
            <a:r>
              <a:rPr lang="vi-VN" dirty="0"/>
              <a:t> </a:t>
            </a:r>
            <a:r>
              <a:rPr lang="vi-VN" dirty="0" err="1"/>
              <a:t>đã</a:t>
            </a:r>
            <a:r>
              <a:rPr lang="vi-VN" dirty="0"/>
              <a:t> </a:t>
            </a:r>
            <a:r>
              <a:rPr lang="vi-VN" dirty="0" err="1"/>
              <a:t>có</a:t>
            </a:r>
            <a:r>
              <a:rPr lang="vi-VN" dirty="0"/>
              <a:t> </a:t>
            </a:r>
            <a:r>
              <a:rPr lang="vi-VN" dirty="0" err="1"/>
              <a:t>sẵn</a:t>
            </a:r>
            <a:r>
              <a:rPr lang="vi-VN" dirty="0"/>
              <a:t>. Trong nghiên </a:t>
            </a:r>
            <a:r>
              <a:rPr lang="vi-VN" dirty="0" err="1"/>
              <a:t>cứu</a:t>
            </a:r>
            <a:r>
              <a:rPr lang="vi-VN" dirty="0"/>
              <a:t> </a:t>
            </a:r>
            <a:r>
              <a:rPr lang="vi-VN" dirty="0" err="1"/>
              <a:t>này</a:t>
            </a:r>
            <a:r>
              <a:rPr lang="vi-VN" dirty="0"/>
              <a:t> nhôm </a:t>
            </a:r>
            <a:r>
              <a:rPr lang="vi-VN" dirty="0" err="1"/>
              <a:t>tác</a:t>
            </a:r>
            <a:r>
              <a:rPr lang="vi-VN" dirty="0"/>
              <a:t> </a:t>
            </a:r>
            <a:r>
              <a:rPr lang="vi-VN" dirty="0" err="1"/>
              <a:t>giả</a:t>
            </a:r>
            <a:r>
              <a:rPr lang="vi-VN" dirty="0"/>
              <a:t> </a:t>
            </a:r>
            <a:r>
              <a:rPr lang="vi-VN" dirty="0" err="1"/>
              <a:t>sử</a:t>
            </a:r>
            <a:r>
              <a:rPr lang="vi-VN" dirty="0"/>
              <a:t> </a:t>
            </a:r>
            <a:r>
              <a:rPr lang="vi-VN" dirty="0" err="1"/>
              <a:t>dụng</a:t>
            </a:r>
            <a:r>
              <a:rPr lang="vi-VN" dirty="0"/>
              <a:t> </a:t>
            </a:r>
            <a:r>
              <a:rPr lang="vi-VN" dirty="0" err="1"/>
              <a:t>phép</a:t>
            </a:r>
            <a:r>
              <a:rPr lang="vi-VN" dirty="0"/>
              <a:t> lai </a:t>
            </a:r>
            <a:r>
              <a:rPr lang="vi-VN" dirty="0" err="1"/>
              <a:t>ghép</a:t>
            </a:r>
            <a:r>
              <a:rPr lang="vi-VN" dirty="0"/>
              <a:t> </a:t>
            </a:r>
            <a:r>
              <a:rPr lang="vi-VN" dirty="0" err="1"/>
              <a:t>một</a:t>
            </a:r>
            <a:r>
              <a:rPr lang="vi-VN" dirty="0"/>
              <a:t> </a:t>
            </a:r>
            <a:r>
              <a:rPr lang="vi-VN" dirty="0" err="1"/>
              <a:t>điểm</a:t>
            </a:r>
            <a:r>
              <a:rPr lang="vi-VN" dirty="0"/>
              <a:t> </a:t>
            </a:r>
            <a:r>
              <a:rPr lang="vi-VN" dirty="0" err="1"/>
              <a:t>cắt</a:t>
            </a:r>
            <a:r>
              <a:rPr lang="vi-VN" dirty="0"/>
              <a:t> </a:t>
            </a:r>
            <a:r>
              <a:rPr lang="vi-VN" dirty="0" err="1"/>
              <a:t>để</a:t>
            </a:r>
            <a:r>
              <a:rPr lang="vi-VN" dirty="0"/>
              <a:t> lai </a:t>
            </a:r>
            <a:r>
              <a:rPr lang="vi-VN" dirty="0" err="1"/>
              <a:t>ghép</a:t>
            </a:r>
            <a:r>
              <a:rPr lang="vi-VN" dirty="0"/>
              <a:t> hai </a:t>
            </a:r>
            <a:r>
              <a:rPr lang="vi-VN" dirty="0" err="1"/>
              <a:t>cá</a:t>
            </a:r>
            <a:r>
              <a:rPr lang="vi-VN" dirty="0"/>
              <a:t> </a:t>
            </a:r>
            <a:r>
              <a:rPr lang="vi-VN" dirty="0" err="1"/>
              <a:t>thể</a:t>
            </a:r>
            <a:r>
              <a:rPr lang="vi-VN" dirty="0"/>
              <a:t> trong không gian chung. </a:t>
            </a:r>
            <a:r>
              <a:rPr lang="vi-VN" dirty="0" err="1"/>
              <a:t>Giả</a:t>
            </a:r>
            <a:r>
              <a:rPr lang="vi-VN" dirty="0"/>
              <a:t> </a:t>
            </a:r>
            <a:r>
              <a:rPr lang="vi-VN" dirty="0" err="1"/>
              <a:t>sử</a:t>
            </a:r>
            <a:r>
              <a:rPr lang="vi-VN" dirty="0"/>
              <a:t> </a:t>
            </a:r>
            <a:r>
              <a:rPr lang="vi-VN" dirty="0" err="1"/>
              <a:t>với</a:t>
            </a:r>
            <a:r>
              <a:rPr lang="vi-VN" dirty="0"/>
              <a:t> 2 </a:t>
            </a:r>
            <a:r>
              <a:rPr lang="vi-VN" dirty="0" err="1"/>
              <a:t>cá</a:t>
            </a:r>
            <a:r>
              <a:rPr lang="vi-VN" dirty="0"/>
              <a:t> </a:t>
            </a:r>
            <a:r>
              <a:rPr lang="vi-VN" dirty="0" err="1"/>
              <a:t>thể</a:t>
            </a:r>
            <a:r>
              <a:rPr lang="vi-VN" dirty="0"/>
              <a:t> cha </a:t>
            </a:r>
            <a:r>
              <a:rPr lang="vi-VN" dirty="0" err="1"/>
              <a:t>và</a:t>
            </a:r>
            <a:r>
              <a:rPr lang="vi-VN" dirty="0"/>
              <a:t> </a:t>
            </a:r>
            <a:r>
              <a:rPr lang="vi-VN" dirty="0" err="1"/>
              <a:t>mẹ</a:t>
            </a:r>
            <a:r>
              <a:rPr lang="vi-VN" dirty="0"/>
              <a:t> như trong </a:t>
            </a:r>
            <a:r>
              <a:rPr lang="vi-VN" dirty="0" err="1"/>
              <a:t>hình</a:t>
            </a:r>
            <a:r>
              <a:rPr lang="vi-VN" dirty="0"/>
              <a:t>, </a:t>
            </a:r>
            <a:r>
              <a:rPr lang="vi-VN" dirty="0" err="1"/>
              <a:t>một</a:t>
            </a:r>
            <a:r>
              <a:rPr lang="vi-VN" dirty="0"/>
              <a:t> </a:t>
            </a:r>
            <a:r>
              <a:rPr lang="vi-VN" dirty="0" err="1"/>
              <a:t>điểm</a:t>
            </a:r>
            <a:r>
              <a:rPr lang="vi-VN" dirty="0"/>
              <a:t> </a:t>
            </a:r>
            <a:r>
              <a:rPr lang="vi-VN" dirty="0" err="1"/>
              <a:t>cắt</a:t>
            </a:r>
            <a:r>
              <a:rPr lang="vi-VN" dirty="0"/>
              <a:t> </a:t>
            </a:r>
            <a:r>
              <a:rPr lang="vi-VN" dirty="0" err="1"/>
              <a:t>ngẫu</a:t>
            </a:r>
            <a:r>
              <a:rPr lang="vi-VN" dirty="0"/>
              <a:t> nhiên </a:t>
            </a:r>
            <a:r>
              <a:rPr lang="vi-VN" dirty="0" err="1"/>
              <a:t>sẽ</a:t>
            </a:r>
            <a:r>
              <a:rPr lang="vi-VN" dirty="0"/>
              <a:t> </a:t>
            </a:r>
            <a:r>
              <a:rPr lang="vi-VN" dirty="0" err="1"/>
              <a:t>được</a:t>
            </a:r>
            <a:r>
              <a:rPr lang="vi-VN" dirty="0"/>
              <a:t> </a:t>
            </a:r>
            <a:r>
              <a:rPr lang="vi-VN" dirty="0" err="1"/>
              <a:t>lựa</a:t>
            </a:r>
            <a:r>
              <a:rPr lang="vi-VN" dirty="0"/>
              <a:t> </a:t>
            </a:r>
            <a:r>
              <a:rPr lang="vi-VN" dirty="0" err="1"/>
              <a:t>chọn</a:t>
            </a:r>
            <a:r>
              <a:rPr lang="vi-VN" dirty="0"/>
              <a:t>. Sau </a:t>
            </a:r>
            <a:r>
              <a:rPr lang="vi-VN" dirty="0" err="1"/>
              <a:t>đó</a:t>
            </a:r>
            <a:r>
              <a:rPr lang="vi-VN" dirty="0"/>
              <a:t> ta </a:t>
            </a:r>
            <a:r>
              <a:rPr lang="vi-VN" dirty="0" err="1"/>
              <a:t>thực</a:t>
            </a:r>
            <a:r>
              <a:rPr lang="vi-VN" dirty="0"/>
              <a:t> </a:t>
            </a:r>
            <a:r>
              <a:rPr lang="vi-VN" dirty="0" err="1"/>
              <a:t>hiện</a:t>
            </a:r>
            <a:r>
              <a:rPr lang="vi-VN" dirty="0"/>
              <a:t> </a:t>
            </a:r>
            <a:r>
              <a:rPr lang="vi-VN" dirty="0" err="1"/>
              <a:t>việc</a:t>
            </a:r>
            <a:r>
              <a:rPr lang="vi-VN" dirty="0"/>
              <a:t> hoan </a:t>
            </a:r>
            <a:r>
              <a:rPr lang="vi-VN" dirty="0" err="1"/>
              <a:t>đổi</a:t>
            </a:r>
            <a:r>
              <a:rPr lang="vi-VN" dirty="0"/>
              <a:t> </a:t>
            </a:r>
            <a:r>
              <a:rPr lang="vi-VN" dirty="0" err="1"/>
              <a:t>đoạn</a:t>
            </a:r>
            <a:r>
              <a:rPr lang="vi-VN" dirty="0"/>
              <a:t> </a:t>
            </a:r>
            <a:r>
              <a:rPr lang="vi-VN" dirty="0" err="1"/>
              <a:t>gen</a:t>
            </a:r>
            <a:r>
              <a:rPr lang="vi-VN" dirty="0"/>
              <a:t> sau </a:t>
            </a:r>
            <a:r>
              <a:rPr lang="vi-VN" dirty="0" err="1"/>
              <a:t>điểm</a:t>
            </a:r>
            <a:r>
              <a:rPr lang="vi-VN" dirty="0"/>
              <a:t> </a:t>
            </a:r>
            <a:r>
              <a:rPr lang="vi-VN" dirty="0" err="1"/>
              <a:t>cắt</a:t>
            </a:r>
            <a:r>
              <a:rPr lang="vi-VN" dirty="0"/>
              <a:t> </a:t>
            </a:r>
            <a:r>
              <a:rPr lang="vi-VN" dirty="0" err="1"/>
              <a:t>của</a:t>
            </a:r>
            <a:r>
              <a:rPr lang="vi-VN" dirty="0"/>
              <a:t> 2 </a:t>
            </a:r>
            <a:r>
              <a:rPr lang="vi-VN" dirty="0" err="1"/>
              <a:t>cá</a:t>
            </a:r>
            <a:r>
              <a:rPr lang="vi-VN" dirty="0"/>
              <a:t> </a:t>
            </a:r>
            <a:r>
              <a:rPr lang="vi-VN" dirty="0" err="1"/>
              <a:t>thể</a:t>
            </a:r>
            <a:r>
              <a:rPr lang="vi-VN" dirty="0"/>
              <a:t> cha </a:t>
            </a:r>
            <a:r>
              <a:rPr lang="vi-VN" dirty="0" err="1"/>
              <a:t>mẹ</a:t>
            </a:r>
            <a:r>
              <a:rPr lang="vi-VN" dirty="0"/>
              <a:t> </a:t>
            </a:r>
            <a:r>
              <a:rPr lang="vi-VN" dirty="0" err="1"/>
              <a:t>để</a:t>
            </a:r>
            <a:r>
              <a:rPr lang="vi-VN" dirty="0"/>
              <a:t> </a:t>
            </a:r>
            <a:r>
              <a:rPr lang="vi-VN" dirty="0" err="1"/>
              <a:t>được</a:t>
            </a:r>
            <a:r>
              <a:rPr lang="vi-VN" dirty="0"/>
              <a:t> 2 </a:t>
            </a:r>
            <a:r>
              <a:rPr lang="vi-VN" dirty="0" err="1"/>
              <a:t>cá</a:t>
            </a:r>
            <a:r>
              <a:rPr lang="vi-VN" dirty="0"/>
              <a:t> </a:t>
            </a:r>
            <a:r>
              <a:rPr lang="vi-VN" dirty="0" err="1"/>
              <a:t>thể</a:t>
            </a:r>
            <a:r>
              <a:rPr lang="vi-VN" dirty="0"/>
              <a:t> con tương </a:t>
            </a:r>
            <a:r>
              <a:rPr lang="vi-VN" dirty="0" err="1"/>
              <a:t>ứng</a:t>
            </a:r>
            <a:r>
              <a:rPr lang="vi-VN" dirty="0"/>
              <a:t>. </a:t>
            </a:r>
          </a:p>
        </p:txBody>
      </p:sp>
      <p:sp>
        <p:nvSpPr>
          <p:cNvPr id="4" name="Chỗ dành sẵn cho Số hiệu Bản chiếu 3"/>
          <p:cNvSpPr>
            <a:spLocks noGrp="1"/>
          </p:cNvSpPr>
          <p:nvPr>
            <p:ph type="sldNum" sz="quarter" idx="10"/>
          </p:nvPr>
        </p:nvSpPr>
        <p:spPr/>
        <p:txBody>
          <a:bodyPr/>
          <a:lstStyle/>
          <a:p>
            <a:fld id="{A6AE423D-0B8E-479B-BD8E-453FB371F1F3}" type="slidenum">
              <a:rPr lang="en-GB" smtClean="0"/>
              <a:pPr/>
              <a:t>9</a:t>
            </a:fld>
            <a:endParaRPr lang="en-GB" dirty="0"/>
          </a:p>
        </p:txBody>
      </p:sp>
    </p:spTree>
    <p:extLst>
      <p:ext uri="{BB962C8B-B14F-4D97-AF65-F5344CB8AC3E}">
        <p14:creationId xmlns:p14="http://schemas.microsoft.com/office/powerpoint/2010/main" val="581699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sz="1200" kern="1200" dirty="0">
              <a:solidFill>
                <a:schemeClr val="tx1"/>
              </a:solidFill>
              <a:effectLst/>
              <a:latin typeface="Arial" panose="020B0604020202020204" pitchFamily="34" charset="0"/>
              <a:ea typeface="+mn-ea"/>
              <a:cs typeface="+mn-cs"/>
            </a:endParaRPr>
          </a:p>
        </p:txBody>
      </p:sp>
      <p:sp>
        <p:nvSpPr>
          <p:cNvPr id="4" name="Chỗ dành sẵn cho Số hiệu Bản chiếu 3"/>
          <p:cNvSpPr>
            <a:spLocks noGrp="1"/>
          </p:cNvSpPr>
          <p:nvPr>
            <p:ph type="sldNum" sz="quarter" idx="10"/>
          </p:nvPr>
        </p:nvSpPr>
        <p:spPr/>
        <p:txBody>
          <a:bodyPr/>
          <a:lstStyle/>
          <a:p>
            <a:fld id="{A6AE423D-0B8E-479B-BD8E-453FB371F1F3}" type="slidenum">
              <a:rPr lang="en-GB" smtClean="0"/>
              <a:pPr/>
              <a:t>13</a:t>
            </a:fld>
            <a:endParaRPr lang="en-GB" dirty="0"/>
          </a:p>
        </p:txBody>
      </p:sp>
    </p:spTree>
    <p:extLst>
      <p:ext uri="{BB962C8B-B14F-4D97-AF65-F5344CB8AC3E}">
        <p14:creationId xmlns:p14="http://schemas.microsoft.com/office/powerpoint/2010/main" val="306591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sz="1200" kern="1200" dirty="0">
              <a:solidFill>
                <a:schemeClr val="tx1"/>
              </a:solidFill>
              <a:effectLst/>
              <a:latin typeface="Arial" panose="020B0604020202020204" pitchFamily="34" charset="0"/>
              <a:ea typeface="+mn-ea"/>
              <a:cs typeface="+mn-cs"/>
            </a:endParaRPr>
          </a:p>
        </p:txBody>
      </p:sp>
      <p:sp>
        <p:nvSpPr>
          <p:cNvPr id="4" name="Chỗ dành sẵn cho Số hiệu Bản chiếu 3"/>
          <p:cNvSpPr>
            <a:spLocks noGrp="1"/>
          </p:cNvSpPr>
          <p:nvPr>
            <p:ph type="sldNum" sz="quarter" idx="10"/>
          </p:nvPr>
        </p:nvSpPr>
        <p:spPr/>
        <p:txBody>
          <a:bodyPr/>
          <a:lstStyle/>
          <a:p>
            <a:fld id="{A6AE423D-0B8E-479B-BD8E-453FB371F1F3}" type="slidenum">
              <a:rPr lang="en-GB" smtClean="0"/>
              <a:pPr/>
              <a:t>14</a:t>
            </a:fld>
            <a:endParaRPr lang="en-GB" dirty="0"/>
          </a:p>
        </p:txBody>
      </p:sp>
    </p:spTree>
    <p:extLst>
      <p:ext uri="{BB962C8B-B14F-4D97-AF65-F5344CB8AC3E}">
        <p14:creationId xmlns:p14="http://schemas.microsoft.com/office/powerpoint/2010/main" val="7369688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3224" y="3083142"/>
            <a:ext cx="7314728" cy="993930"/>
          </a:xfrm>
        </p:spPr>
        <p:txBody>
          <a:bodyPr>
            <a:normAutofit/>
          </a:bodyPr>
          <a:lstStyle>
            <a:lvl1pPr algn="l">
              <a:defRPr sz="2800" baseline="0">
                <a:solidFill>
                  <a:srgbClr val="1E00AA"/>
                </a:solidFill>
                <a:latin typeface="Arial" panose="020B0604020202020204" pitchFamily="34" charset="0"/>
                <a:cs typeface="Arial" panose="020B0604020202020204" pitchFamily="34" charset="0"/>
              </a:defRPr>
            </a:lvl1pPr>
          </a:lstStyle>
          <a:p>
            <a:r>
              <a:rPr lang="en-US" dirty="0"/>
              <a:t>Title in Arial bold size 28, left aligned</a:t>
            </a:r>
            <a:endParaRPr lang="en-GB" dirty="0"/>
          </a:p>
        </p:txBody>
      </p:sp>
      <p:sp>
        <p:nvSpPr>
          <p:cNvPr id="3" name="Subtitle 2"/>
          <p:cNvSpPr>
            <a:spLocks noGrp="1"/>
          </p:cNvSpPr>
          <p:nvPr>
            <p:ph type="subTitle" idx="1" hasCustomPrompt="1"/>
          </p:nvPr>
        </p:nvSpPr>
        <p:spPr>
          <a:xfrm>
            <a:off x="673224" y="2717309"/>
            <a:ext cx="7315200" cy="347672"/>
          </a:xfrm>
        </p:spPr>
        <p:txBody>
          <a:bodyPr>
            <a:normAutofit/>
          </a:bodyPr>
          <a:lstStyle>
            <a:lvl1pPr marL="0" indent="0" algn="l">
              <a:buNone/>
              <a:defRPr sz="1600" b="1">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RESEARCH INSTITUTE</a:t>
            </a:r>
            <a:endParaRPr lang="en-GB" dirty="0"/>
          </a:p>
        </p:txBody>
      </p:sp>
      <p:sp>
        <p:nvSpPr>
          <p:cNvPr id="11" name="Text Placeholder 7"/>
          <p:cNvSpPr>
            <a:spLocks noGrp="1"/>
          </p:cNvSpPr>
          <p:nvPr>
            <p:ph type="body" sz="quarter" idx="12" hasCustomPrompt="1"/>
          </p:nvPr>
        </p:nvSpPr>
        <p:spPr>
          <a:xfrm>
            <a:off x="673224" y="4424744"/>
            <a:ext cx="7315200" cy="241920"/>
          </a:xfrm>
        </p:spPr>
        <p:txBody>
          <a:bodyPr>
            <a:normAutofit/>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000" baseline="0">
                <a:latin typeface="Arial" panose="020B0604020202020204" pitchFamily="34" charset="0"/>
                <a:cs typeface="Arial" panose="020B0604020202020204" pitchFamily="34" charset="0"/>
              </a:defRPr>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Name </a:t>
            </a:r>
            <a:r>
              <a:rPr lang="en-US"/>
              <a:t>of presenter</a:t>
            </a:r>
            <a:endParaRPr lang="en-US" dirty="0"/>
          </a:p>
        </p:txBody>
      </p:sp>
      <p:pic>
        <p:nvPicPr>
          <p:cNvPr id="9" name="Picture 7" descr="C:\Users\evonne-lim\Desktop\graphic elemen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47327" y="4158000"/>
            <a:ext cx="2596673" cy="2700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7"/>
          <p:cNvSpPr>
            <a:spLocks noGrp="1"/>
          </p:cNvSpPr>
          <p:nvPr>
            <p:ph type="body" sz="quarter" idx="14" hasCustomPrompt="1"/>
          </p:nvPr>
        </p:nvSpPr>
        <p:spPr>
          <a:xfrm>
            <a:off x="673224" y="4693192"/>
            <a:ext cx="7315200" cy="241920"/>
          </a:xfrm>
        </p:spPr>
        <p:txBody>
          <a:bodyPr>
            <a:normAutofit/>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000" baseline="0">
                <a:latin typeface="Arial" panose="020B0604020202020204" pitchFamily="34" charset="0"/>
                <a:cs typeface="Arial" panose="020B0604020202020204" pitchFamily="34" charset="0"/>
              </a:defRPr>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Date</a:t>
            </a:r>
          </a:p>
        </p:txBody>
      </p:sp>
      <p:pic>
        <p:nvPicPr>
          <p:cNvPr id="1028" name="Picture 4" descr="Kết quả hình ảnh cho soict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691680" y="65839"/>
            <a:ext cx="1276953" cy="17877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ết quả hình ảnh cho hust logo"/>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24544" y="152629"/>
            <a:ext cx="2551417" cy="1700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15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404664"/>
            <a:ext cx="8229600" cy="864096"/>
          </a:xfrm>
        </p:spPr>
        <p:txBody>
          <a:bodyPr>
            <a:normAutofit/>
          </a:bodyPr>
          <a:lstStyle>
            <a:lvl1pPr algn="l">
              <a:defRPr sz="2800" baseline="0">
                <a:solidFill>
                  <a:srgbClr val="1E00AA"/>
                </a:solidFill>
                <a:latin typeface="Arial" panose="020B0604020202020204" pitchFamily="34" charset="0"/>
                <a:cs typeface="Arial" panose="020B0604020202020204" pitchFamily="34" charset="0"/>
              </a:defRPr>
            </a:lvl1pPr>
          </a:lstStyle>
          <a:p>
            <a:r>
              <a:rPr lang="en-US" dirty="0"/>
              <a:t>Content in Arial bold </a:t>
            </a:r>
            <a:r>
              <a:rPr lang="en-US"/>
              <a:t>size 28, </a:t>
            </a:r>
            <a:r>
              <a:rPr lang="en-US" dirty="0"/>
              <a:t>left aligned</a:t>
            </a:r>
            <a:endParaRPr lang="en-GB" dirty="0"/>
          </a:p>
        </p:txBody>
      </p:sp>
      <p:pic>
        <p:nvPicPr>
          <p:cNvPr id="11" name="Picture 2" descr="C:\Users\evonne-lim\Desktop\graphic elemen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80312" y="4509120"/>
            <a:ext cx="1207391" cy="125543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evonne-lim\Desktop\graphic elemen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0800000">
            <a:off x="539552" y="1337707"/>
            <a:ext cx="1207391" cy="1255436"/>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3" hasCustomPrompt="1"/>
          </p:nvPr>
        </p:nvSpPr>
        <p:spPr>
          <a:xfrm>
            <a:off x="1403350" y="1988841"/>
            <a:ext cx="5029200" cy="365760"/>
          </a:xfrm>
        </p:spPr>
        <p:txBody>
          <a:bodyPr>
            <a:normAutofit/>
          </a:bodyPr>
          <a:lstStyle>
            <a:lvl1pPr marL="0" indent="0">
              <a:buNone/>
              <a:defRPr sz="1800" b="1" baseline="0">
                <a:solidFill>
                  <a:srgbClr val="000FA5"/>
                </a:solidFill>
              </a:defRPr>
            </a:lvl1pPr>
          </a:lstStyle>
          <a:p>
            <a:pPr lvl="0"/>
            <a:r>
              <a:rPr lang="en-US" dirty="0"/>
              <a:t>Section One Header</a:t>
            </a:r>
          </a:p>
        </p:txBody>
      </p:sp>
      <p:sp>
        <p:nvSpPr>
          <p:cNvPr id="8" name="Text Placeholder 7"/>
          <p:cNvSpPr>
            <a:spLocks noGrp="1"/>
          </p:cNvSpPr>
          <p:nvPr>
            <p:ph type="body" sz="quarter" idx="14" hasCustomPrompt="1"/>
          </p:nvPr>
        </p:nvSpPr>
        <p:spPr>
          <a:xfrm>
            <a:off x="1403350" y="2649612"/>
            <a:ext cx="5029200" cy="365760"/>
          </a:xfrm>
        </p:spPr>
        <p:txBody>
          <a:bodyPr>
            <a:normAutofit/>
          </a:bodyPr>
          <a:lstStyle>
            <a:lvl1pPr marL="0" indent="0">
              <a:buNone/>
              <a:defRPr sz="1800" b="1" baseline="0">
                <a:solidFill>
                  <a:srgbClr val="000FA5"/>
                </a:solidFill>
              </a:defRPr>
            </a:lvl1pPr>
          </a:lstStyle>
          <a:p>
            <a:pPr lvl="0"/>
            <a:r>
              <a:rPr lang="en-US"/>
              <a:t>Section Two Header</a:t>
            </a:r>
          </a:p>
        </p:txBody>
      </p:sp>
      <p:sp>
        <p:nvSpPr>
          <p:cNvPr id="10" name="Text Placeholder 9"/>
          <p:cNvSpPr>
            <a:spLocks noGrp="1"/>
          </p:cNvSpPr>
          <p:nvPr>
            <p:ph type="body" sz="quarter" idx="15" hasCustomPrompt="1"/>
          </p:nvPr>
        </p:nvSpPr>
        <p:spPr>
          <a:xfrm>
            <a:off x="1403350" y="3325872"/>
            <a:ext cx="5029200" cy="365760"/>
          </a:xfrm>
        </p:spPr>
        <p:txBody>
          <a:bodyPr>
            <a:normAutofit/>
          </a:bodyPr>
          <a:lstStyle>
            <a:lvl1pPr marL="0" indent="0">
              <a:buNone/>
              <a:defRPr sz="1800" b="1" baseline="0">
                <a:solidFill>
                  <a:srgbClr val="000FA5"/>
                </a:solidFill>
              </a:defRPr>
            </a:lvl1pPr>
          </a:lstStyle>
          <a:p>
            <a:pPr lvl="0"/>
            <a:r>
              <a:rPr lang="en-US"/>
              <a:t>Section Three Header</a:t>
            </a:r>
          </a:p>
        </p:txBody>
      </p:sp>
      <p:sp>
        <p:nvSpPr>
          <p:cNvPr id="14" name="Text Placeholder 13"/>
          <p:cNvSpPr>
            <a:spLocks noGrp="1"/>
          </p:cNvSpPr>
          <p:nvPr>
            <p:ph type="body" sz="quarter" idx="16" hasCustomPrompt="1"/>
          </p:nvPr>
        </p:nvSpPr>
        <p:spPr>
          <a:xfrm>
            <a:off x="1403350" y="3992364"/>
            <a:ext cx="5029200" cy="365760"/>
          </a:xfrm>
        </p:spPr>
        <p:txBody>
          <a:bodyPr>
            <a:noAutofit/>
          </a:bodyPr>
          <a:lstStyle>
            <a:lvl1pPr marL="0" indent="0">
              <a:buNone/>
              <a:defRPr sz="1800" b="1" baseline="0">
                <a:solidFill>
                  <a:srgbClr val="000FA5"/>
                </a:solidFill>
              </a:defRPr>
            </a:lvl1pPr>
          </a:lstStyle>
          <a:p>
            <a:pPr lvl="0"/>
            <a:r>
              <a:rPr lang="en-US"/>
              <a:t>Section Four Header</a:t>
            </a:r>
          </a:p>
        </p:txBody>
      </p:sp>
      <p:sp>
        <p:nvSpPr>
          <p:cNvPr id="16" name="Text Placeholder 15"/>
          <p:cNvSpPr>
            <a:spLocks noGrp="1"/>
          </p:cNvSpPr>
          <p:nvPr>
            <p:ph type="body" sz="quarter" idx="17" hasCustomPrompt="1"/>
          </p:nvPr>
        </p:nvSpPr>
        <p:spPr>
          <a:xfrm>
            <a:off x="6732588" y="1988840"/>
            <a:ext cx="731520" cy="365760"/>
          </a:xfrm>
        </p:spPr>
        <p:txBody>
          <a:bodyPr>
            <a:noAutofit/>
          </a:bodyPr>
          <a:lstStyle>
            <a:lvl1pPr marL="0" indent="0">
              <a:buNone/>
              <a:defRPr sz="1800" b="1">
                <a:solidFill>
                  <a:srgbClr val="000FA5"/>
                </a:solidFill>
              </a:defRPr>
            </a:lvl1pPr>
          </a:lstStyle>
          <a:p>
            <a:pPr lvl="0"/>
            <a:r>
              <a:rPr lang="en-US"/>
              <a:t>Page</a:t>
            </a:r>
          </a:p>
        </p:txBody>
      </p:sp>
      <p:sp>
        <p:nvSpPr>
          <p:cNvPr id="18" name="Text Placeholder 17"/>
          <p:cNvSpPr>
            <a:spLocks noGrp="1"/>
          </p:cNvSpPr>
          <p:nvPr>
            <p:ph type="body" sz="quarter" idx="18" hasCustomPrompt="1"/>
          </p:nvPr>
        </p:nvSpPr>
        <p:spPr>
          <a:xfrm>
            <a:off x="6732588" y="2649612"/>
            <a:ext cx="731520" cy="365760"/>
          </a:xfrm>
        </p:spPr>
        <p:txBody>
          <a:bodyPr>
            <a:noAutofit/>
          </a:bodyPr>
          <a:lstStyle>
            <a:lvl1pPr marL="0" indent="0">
              <a:buNone/>
              <a:defRPr sz="1800" b="1">
                <a:solidFill>
                  <a:srgbClr val="000FA5"/>
                </a:solidFill>
              </a:defRPr>
            </a:lvl1pPr>
          </a:lstStyle>
          <a:p>
            <a:pPr lvl="0"/>
            <a:r>
              <a:rPr lang="en-US"/>
              <a:t>Page</a:t>
            </a:r>
          </a:p>
        </p:txBody>
      </p:sp>
      <p:sp>
        <p:nvSpPr>
          <p:cNvPr id="20" name="Text Placeholder 19"/>
          <p:cNvSpPr>
            <a:spLocks noGrp="1"/>
          </p:cNvSpPr>
          <p:nvPr>
            <p:ph type="body" sz="quarter" idx="19" hasCustomPrompt="1"/>
          </p:nvPr>
        </p:nvSpPr>
        <p:spPr>
          <a:xfrm>
            <a:off x="6732588" y="3325872"/>
            <a:ext cx="731520" cy="365760"/>
          </a:xfrm>
        </p:spPr>
        <p:txBody>
          <a:bodyPr>
            <a:noAutofit/>
          </a:bodyPr>
          <a:lstStyle>
            <a:lvl1pPr marL="0" indent="0">
              <a:buNone/>
              <a:defRPr sz="1800" b="1" i="0">
                <a:solidFill>
                  <a:srgbClr val="000FA5"/>
                </a:solidFill>
              </a:defRPr>
            </a:lvl1pPr>
          </a:lstStyle>
          <a:p>
            <a:pPr lvl="0"/>
            <a:r>
              <a:rPr lang="en-US"/>
              <a:t>Page</a:t>
            </a:r>
          </a:p>
        </p:txBody>
      </p:sp>
      <p:sp>
        <p:nvSpPr>
          <p:cNvPr id="22" name="Text Placeholder 21"/>
          <p:cNvSpPr>
            <a:spLocks noGrp="1"/>
          </p:cNvSpPr>
          <p:nvPr>
            <p:ph type="body" sz="quarter" idx="20" hasCustomPrompt="1"/>
          </p:nvPr>
        </p:nvSpPr>
        <p:spPr>
          <a:xfrm>
            <a:off x="6732588" y="3992364"/>
            <a:ext cx="731520" cy="365760"/>
          </a:xfrm>
        </p:spPr>
        <p:txBody>
          <a:bodyPr>
            <a:noAutofit/>
          </a:bodyPr>
          <a:lstStyle>
            <a:lvl1pPr marL="0" indent="0">
              <a:buNone/>
              <a:defRPr sz="1800" b="1">
                <a:solidFill>
                  <a:srgbClr val="000FA5"/>
                </a:solidFill>
              </a:defRPr>
            </a:lvl1pPr>
          </a:lstStyle>
          <a:p>
            <a:pPr lvl="0"/>
            <a:r>
              <a:rPr lang="en-US"/>
              <a:t>Page</a:t>
            </a:r>
          </a:p>
        </p:txBody>
      </p:sp>
      <p:sp>
        <p:nvSpPr>
          <p:cNvPr id="27" name="Text Placeholder 26"/>
          <p:cNvSpPr>
            <a:spLocks noGrp="1"/>
          </p:cNvSpPr>
          <p:nvPr>
            <p:ph type="body" sz="quarter" idx="21" hasCustomPrompt="1"/>
          </p:nvPr>
        </p:nvSpPr>
        <p:spPr>
          <a:xfrm>
            <a:off x="1403350" y="4632325"/>
            <a:ext cx="5029200" cy="365760"/>
          </a:xfrm>
        </p:spPr>
        <p:txBody>
          <a:bodyPr>
            <a:noAutofit/>
          </a:bodyPr>
          <a:lstStyle>
            <a:lvl1pPr marL="0" indent="0">
              <a:buNone/>
              <a:defRPr sz="1800" b="1" baseline="0">
                <a:solidFill>
                  <a:srgbClr val="000FA5"/>
                </a:solidFill>
              </a:defRPr>
            </a:lvl1pPr>
          </a:lstStyle>
          <a:p>
            <a:pPr lvl="0"/>
            <a:r>
              <a:rPr lang="en-US"/>
              <a:t>Section Five Header</a:t>
            </a:r>
          </a:p>
        </p:txBody>
      </p:sp>
      <p:sp>
        <p:nvSpPr>
          <p:cNvPr id="29" name="Text Placeholder 28"/>
          <p:cNvSpPr>
            <a:spLocks noGrp="1"/>
          </p:cNvSpPr>
          <p:nvPr>
            <p:ph type="body" sz="quarter" idx="22" hasCustomPrompt="1"/>
          </p:nvPr>
        </p:nvSpPr>
        <p:spPr>
          <a:xfrm>
            <a:off x="6732588" y="4627736"/>
            <a:ext cx="731520" cy="365760"/>
          </a:xfrm>
        </p:spPr>
        <p:txBody>
          <a:bodyPr>
            <a:normAutofit/>
          </a:bodyPr>
          <a:lstStyle>
            <a:lvl1pPr marL="0" indent="0">
              <a:buNone/>
              <a:defRPr sz="1800" b="1">
                <a:solidFill>
                  <a:srgbClr val="000FA5"/>
                </a:solidFill>
              </a:defRPr>
            </a:lvl1pPr>
          </a:lstStyle>
          <a:p>
            <a:pPr lvl="0"/>
            <a:r>
              <a:rPr lang="en-US"/>
              <a:t>Page</a:t>
            </a:r>
          </a:p>
        </p:txBody>
      </p:sp>
    </p:spTree>
    <p:extLst>
      <p:ext uri="{BB962C8B-B14F-4D97-AF65-F5344CB8AC3E}">
        <p14:creationId xmlns:p14="http://schemas.microsoft.com/office/powerpoint/2010/main" val="205086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4500" y="115200"/>
            <a:ext cx="8229600" cy="864000"/>
          </a:xfrm>
        </p:spPr>
        <p:txBody>
          <a:bodyPr lIns="91440"/>
          <a:lstStyle>
            <a:lvl1pPr algn="l">
              <a:defRPr baseline="0">
                <a:latin typeface="Arial" panose="020B0604020202020204" pitchFamily="34" charset="0"/>
                <a:cs typeface="Arial" panose="020B0604020202020204" pitchFamily="34" charset="0"/>
              </a:defRPr>
            </a:lvl1pPr>
          </a:lstStyle>
          <a:p>
            <a:r>
              <a:rPr lang="en-US" dirty="0"/>
              <a:t>Title in Arial bold size 25, left aligned</a:t>
            </a:r>
            <a:endParaRPr lang="en-GB" dirty="0"/>
          </a:p>
        </p:txBody>
      </p:sp>
      <p:sp>
        <p:nvSpPr>
          <p:cNvPr id="3" name="Content Placeholder 2"/>
          <p:cNvSpPr>
            <a:spLocks noGrp="1"/>
          </p:cNvSpPr>
          <p:nvPr>
            <p:ph idx="1"/>
          </p:nvPr>
        </p:nvSpPr>
        <p:spPr>
          <a:xfrm>
            <a:off x="460281" y="1124744"/>
            <a:ext cx="8229600" cy="4612438"/>
          </a:xfrm>
        </p:spPr>
        <p:txBody>
          <a:bodyPr lIns="91440"/>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Section Divider">
    <p:bg>
      <p:bgPr>
        <a:solidFill>
          <a:srgbClr val="000FA5"/>
        </a:solidFill>
        <a:effectLst/>
      </p:bgPr>
    </p:bg>
    <p:spTree>
      <p:nvGrpSpPr>
        <p:cNvPr id="1" name=""/>
        <p:cNvGrpSpPr/>
        <p:nvPr/>
      </p:nvGrpSpPr>
      <p:grpSpPr>
        <a:xfrm>
          <a:off x="0" y="0"/>
          <a:ext cx="0" cy="0"/>
          <a:chOff x="0" y="0"/>
          <a:chExt cx="0" cy="0"/>
        </a:xfrm>
      </p:grpSpPr>
      <p:pic>
        <p:nvPicPr>
          <p:cNvPr id="10" name="Picture 2" descr="C:\Users\evonne-lim\Work\Branding - Brand guide updates\work\graphic element (whit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47328" y="4158000"/>
            <a:ext cx="2596672" cy="270000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a:spLocks noGrp="1"/>
          </p:cNvSpPr>
          <p:nvPr>
            <p:ph type="title" hasCustomPrompt="1"/>
          </p:nvPr>
        </p:nvSpPr>
        <p:spPr>
          <a:xfrm>
            <a:off x="879500" y="2924944"/>
            <a:ext cx="7385000" cy="553998"/>
          </a:xfrm>
        </p:spPr>
        <p:txBody>
          <a:bodyPr>
            <a:spAutoFit/>
          </a:bodyPr>
          <a:lstStyle>
            <a:lvl1pPr algn="ctr">
              <a:defRPr sz="3000" baseline="0">
                <a:solidFill>
                  <a:schemeClr val="bg1"/>
                </a:solidFill>
                <a:latin typeface="Arial" panose="020B0604020202020204" pitchFamily="34" charset="0"/>
                <a:cs typeface="Arial" panose="020B0604020202020204" pitchFamily="34" charset="0"/>
              </a:defRPr>
            </a:lvl1pPr>
          </a:lstStyle>
          <a:p>
            <a:r>
              <a:rPr lang="en-US" dirty="0"/>
              <a:t>Insert section header in Arial bold 30pt</a:t>
            </a:r>
            <a:endParaRPr lang="en-GB" dirty="0"/>
          </a:p>
        </p:txBody>
      </p:sp>
    </p:spTree>
    <p:extLst>
      <p:ext uri="{BB962C8B-B14F-4D97-AF65-F5344CB8AC3E}">
        <p14:creationId xmlns:p14="http://schemas.microsoft.com/office/powerpoint/2010/main" val="95256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ntact Us">
    <p:spTree>
      <p:nvGrpSpPr>
        <p:cNvPr id="1" name=""/>
        <p:cNvGrpSpPr/>
        <p:nvPr/>
      </p:nvGrpSpPr>
      <p:grpSpPr>
        <a:xfrm>
          <a:off x="0" y="0"/>
          <a:ext cx="0" cy="0"/>
          <a:chOff x="0" y="0"/>
          <a:chExt cx="0" cy="0"/>
        </a:xfrm>
      </p:grpSpPr>
      <p:sp>
        <p:nvSpPr>
          <p:cNvPr id="5" name="Text Placeholder 8"/>
          <p:cNvSpPr>
            <a:spLocks noGrp="1"/>
          </p:cNvSpPr>
          <p:nvPr>
            <p:ph type="body" sz="quarter" idx="13" hasCustomPrompt="1"/>
          </p:nvPr>
        </p:nvSpPr>
        <p:spPr>
          <a:xfrm>
            <a:off x="468311" y="1560202"/>
            <a:ext cx="4114800" cy="274320"/>
          </a:xfrm>
        </p:spPr>
        <p:txBody>
          <a:bodyPr/>
          <a:lstStyle>
            <a:lvl1pPr marL="0" indent="0">
              <a:buNone/>
              <a:defRPr sz="1400" baseline="0"/>
            </a:lvl1pPr>
          </a:lstStyle>
          <a:p>
            <a:pPr lvl="0"/>
            <a:r>
              <a:rPr lang="en-US"/>
              <a:t>Research Institute</a:t>
            </a:r>
          </a:p>
        </p:txBody>
      </p:sp>
      <p:sp>
        <p:nvSpPr>
          <p:cNvPr id="7" name="Text Placeholder 10"/>
          <p:cNvSpPr>
            <a:spLocks noGrp="1"/>
          </p:cNvSpPr>
          <p:nvPr>
            <p:ph type="body" sz="quarter" idx="14" hasCustomPrompt="1"/>
          </p:nvPr>
        </p:nvSpPr>
        <p:spPr>
          <a:xfrm>
            <a:off x="468311" y="1851668"/>
            <a:ext cx="4114800" cy="274320"/>
          </a:xfrm>
        </p:spPr>
        <p:txBody>
          <a:bodyPr/>
          <a:lstStyle>
            <a:lvl1pPr marL="0" indent="0">
              <a:buNone/>
              <a:defRPr sz="1400"/>
            </a:lvl1pPr>
          </a:lstStyle>
          <a:p>
            <a:pPr lvl="0"/>
            <a:r>
              <a:rPr lang="en-US"/>
              <a:t>Designation</a:t>
            </a:r>
          </a:p>
        </p:txBody>
      </p:sp>
      <p:sp>
        <p:nvSpPr>
          <p:cNvPr id="8" name="Text Placeholder 12"/>
          <p:cNvSpPr>
            <a:spLocks noGrp="1"/>
          </p:cNvSpPr>
          <p:nvPr>
            <p:ph type="body" sz="quarter" idx="15" hasCustomPrompt="1"/>
          </p:nvPr>
        </p:nvSpPr>
        <p:spPr>
          <a:xfrm>
            <a:off x="468311" y="2143134"/>
            <a:ext cx="4114800" cy="274320"/>
          </a:xfrm>
        </p:spPr>
        <p:txBody>
          <a:bodyPr/>
          <a:lstStyle>
            <a:lvl1pPr marL="0" indent="0">
              <a:buNone/>
              <a:defRPr sz="1400"/>
            </a:lvl1pPr>
          </a:lstStyle>
          <a:p>
            <a:pPr lvl="0"/>
            <a:r>
              <a:rPr lang="en-US"/>
              <a:t>Tel:</a:t>
            </a:r>
          </a:p>
        </p:txBody>
      </p:sp>
      <p:sp>
        <p:nvSpPr>
          <p:cNvPr id="9" name="Text Placeholder 14"/>
          <p:cNvSpPr>
            <a:spLocks noGrp="1"/>
          </p:cNvSpPr>
          <p:nvPr>
            <p:ph type="body" sz="quarter" idx="16" hasCustomPrompt="1"/>
          </p:nvPr>
        </p:nvSpPr>
        <p:spPr>
          <a:xfrm>
            <a:off x="468311" y="2434600"/>
            <a:ext cx="4114800" cy="274320"/>
          </a:xfrm>
        </p:spPr>
        <p:txBody>
          <a:bodyPr/>
          <a:lstStyle>
            <a:lvl1pPr marL="0" indent="0">
              <a:buNone/>
              <a:defRPr sz="1400"/>
            </a:lvl1pPr>
          </a:lstStyle>
          <a:p>
            <a:pPr lvl="0"/>
            <a:r>
              <a:rPr lang="en-US"/>
              <a:t>Email:</a:t>
            </a:r>
          </a:p>
        </p:txBody>
      </p:sp>
      <p:sp>
        <p:nvSpPr>
          <p:cNvPr id="10" name="Text Placeholder 10"/>
          <p:cNvSpPr>
            <a:spLocks noGrp="1"/>
          </p:cNvSpPr>
          <p:nvPr>
            <p:ph type="body" sz="quarter" idx="25" hasCustomPrompt="1"/>
          </p:nvPr>
        </p:nvSpPr>
        <p:spPr>
          <a:xfrm>
            <a:off x="468311" y="1268736"/>
            <a:ext cx="4114800" cy="274320"/>
          </a:xfrm>
        </p:spPr>
        <p:txBody>
          <a:bodyPr/>
          <a:lstStyle>
            <a:lvl1pPr marL="0" indent="0">
              <a:buNone/>
              <a:defRPr sz="1400" b="1" baseline="0"/>
            </a:lvl1pPr>
          </a:lstStyle>
          <a:p>
            <a:pPr lvl="0"/>
            <a:r>
              <a:rPr lang="en-US"/>
              <a:t>Name</a:t>
            </a:r>
          </a:p>
        </p:txBody>
      </p:sp>
      <p:sp>
        <p:nvSpPr>
          <p:cNvPr id="11" name="Text Placeholder 8"/>
          <p:cNvSpPr>
            <a:spLocks noGrp="1"/>
          </p:cNvSpPr>
          <p:nvPr>
            <p:ph type="body" sz="quarter" idx="26" hasCustomPrompt="1"/>
          </p:nvPr>
        </p:nvSpPr>
        <p:spPr>
          <a:xfrm>
            <a:off x="467544" y="3288418"/>
            <a:ext cx="4114800" cy="274320"/>
          </a:xfrm>
        </p:spPr>
        <p:txBody>
          <a:bodyPr/>
          <a:lstStyle>
            <a:lvl1pPr marL="0" indent="0">
              <a:buNone/>
              <a:defRPr sz="1400" baseline="0"/>
            </a:lvl1pPr>
          </a:lstStyle>
          <a:p>
            <a:pPr lvl="0"/>
            <a:r>
              <a:rPr lang="en-US"/>
              <a:t>Research Institute</a:t>
            </a:r>
          </a:p>
        </p:txBody>
      </p:sp>
      <p:sp>
        <p:nvSpPr>
          <p:cNvPr id="12" name="Text Placeholder 10"/>
          <p:cNvSpPr>
            <a:spLocks noGrp="1"/>
          </p:cNvSpPr>
          <p:nvPr>
            <p:ph type="body" sz="quarter" idx="27" hasCustomPrompt="1"/>
          </p:nvPr>
        </p:nvSpPr>
        <p:spPr>
          <a:xfrm>
            <a:off x="467544" y="3579884"/>
            <a:ext cx="4114800" cy="274320"/>
          </a:xfrm>
        </p:spPr>
        <p:txBody>
          <a:bodyPr/>
          <a:lstStyle>
            <a:lvl1pPr marL="0" indent="0">
              <a:buNone/>
              <a:defRPr sz="1400"/>
            </a:lvl1pPr>
          </a:lstStyle>
          <a:p>
            <a:pPr lvl="0"/>
            <a:r>
              <a:rPr lang="en-US"/>
              <a:t>Designation</a:t>
            </a:r>
          </a:p>
        </p:txBody>
      </p:sp>
      <p:sp>
        <p:nvSpPr>
          <p:cNvPr id="13" name="Text Placeholder 12"/>
          <p:cNvSpPr>
            <a:spLocks noGrp="1"/>
          </p:cNvSpPr>
          <p:nvPr>
            <p:ph type="body" sz="quarter" idx="28" hasCustomPrompt="1"/>
          </p:nvPr>
        </p:nvSpPr>
        <p:spPr>
          <a:xfrm>
            <a:off x="467544" y="3871350"/>
            <a:ext cx="4114800" cy="274320"/>
          </a:xfrm>
        </p:spPr>
        <p:txBody>
          <a:bodyPr/>
          <a:lstStyle>
            <a:lvl1pPr marL="0" indent="0">
              <a:buNone/>
              <a:defRPr sz="1400"/>
            </a:lvl1pPr>
          </a:lstStyle>
          <a:p>
            <a:pPr lvl="0"/>
            <a:r>
              <a:rPr lang="en-US"/>
              <a:t>Tel:</a:t>
            </a:r>
          </a:p>
        </p:txBody>
      </p:sp>
      <p:sp>
        <p:nvSpPr>
          <p:cNvPr id="14" name="Text Placeholder 14"/>
          <p:cNvSpPr>
            <a:spLocks noGrp="1"/>
          </p:cNvSpPr>
          <p:nvPr>
            <p:ph type="body" sz="quarter" idx="29" hasCustomPrompt="1"/>
          </p:nvPr>
        </p:nvSpPr>
        <p:spPr>
          <a:xfrm>
            <a:off x="467544" y="4162816"/>
            <a:ext cx="4114800" cy="274320"/>
          </a:xfrm>
        </p:spPr>
        <p:txBody>
          <a:bodyPr/>
          <a:lstStyle>
            <a:lvl1pPr marL="0" indent="0">
              <a:buNone/>
              <a:defRPr sz="1400"/>
            </a:lvl1pPr>
          </a:lstStyle>
          <a:p>
            <a:pPr lvl="0"/>
            <a:r>
              <a:rPr lang="en-US"/>
              <a:t>Email:</a:t>
            </a:r>
          </a:p>
        </p:txBody>
      </p:sp>
      <p:sp>
        <p:nvSpPr>
          <p:cNvPr id="15" name="Text Placeholder 10"/>
          <p:cNvSpPr>
            <a:spLocks noGrp="1"/>
          </p:cNvSpPr>
          <p:nvPr>
            <p:ph type="body" sz="quarter" idx="30" hasCustomPrompt="1"/>
          </p:nvPr>
        </p:nvSpPr>
        <p:spPr>
          <a:xfrm>
            <a:off x="467544" y="2996952"/>
            <a:ext cx="4114800" cy="274320"/>
          </a:xfrm>
        </p:spPr>
        <p:txBody>
          <a:bodyPr/>
          <a:lstStyle>
            <a:lvl1pPr marL="0" indent="0">
              <a:buNone/>
              <a:defRPr sz="1400" b="1" baseline="0"/>
            </a:lvl1pPr>
          </a:lstStyle>
          <a:p>
            <a:pPr lvl="0"/>
            <a:r>
              <a:rPr lang="en-US"/>
              <a:t>Name</a:t>
            </a:r>
          </a:p>
        </p:txBody>
      </p:sp>
      <p:sp>
        <p:nvSpPr>
          <p:cNvPr id="16" name="Text Placeholder 39"/>
          <p:cNvSpPr>
            <a:spLocks noGrp="1"/>
          </p:cNvSpPr>
          <p:nvPr>
            <p:ph type="body" sz="quarter" idx="31" hasCustomPrompt="1"/>
          </p:nvPr>
        </p:nvSpPr>
        <p:spPr>
          <a:xfrm>
            <a:off x="4716016" y="1268761"/>
            <a:ext cx="2743200" cy="1371600"/>
          </a:xfrm>
        </p:spPr>
        <p:txBody>
          <a:bodyPr>
            <a:normAutofit/>
          </a:bodyPr>
          <a:lstStyle>
            <a:lvl1pPr marL="0" indent="0">
              <a:buNone/>
              <a:defRPr sz="1200" baseline="0"/>
            </a:lvl1pPr>
          </a:lstStyle>
          <a:p>
            <a:pPr lvl="0"/>
            <a:r>
              <a:rPr lang="en-US" dirty="0"/>
              <a:t>Insert Research Institute logo here </a:t>
            </a:r>
          </a:p>
        </p:txBody>
      </p:sp>
      <p:sp>
        <p:nvSpPr>
          <p:cNvPr id="17" name="Text Placeholder 39"/>
          <p:cNvSpPr>
            <a:spLocks noGrp="1"/>
          </p:cNvSpPr>
          <p:nvPr>
            <p:ph type="body" sz="quarter" idx="32" hasCustomPrompt="1"/>
          </p:nvPr>
        </p:nvSpPr>
        <p:spPr>
          <a:xfrm>
            <a:off x="4716016" y="2996952"/>
            <a:ext cx="2743200" cy="1371600"/>
          </a:xfrm>
        </p:spPr>
        <p:txBody>
          <a:bodyPr>
            <a:normAutofit/>
          </a:bodyPr>
          <a:lstStyle>
            <a:lvl1pPr marL="0" indent="0">
              <a:buNone/>
              <a:defRPr sz="1200" baseline="0"/>
            </a:lvl1pPr>
          </a:lstStyle>
          <a:p>
            <a:pPr lvl="0"/>
            <a:r>
              <a:rPr lang="en-US"/>
              <a:t>Insert Research Institute logo here </a:t>
            </a:r>
          </a:p>
        </p:txBody>
      </p:sp>
      <p:sp>
        <p:nvSpPr>
          <p:cNvPr id="18" name="Rectangle 17"/>
          <p:cNvSpPr/>
          <p:nvPr userDrawn="1"/>
        </p:nvSpPr>
        <p:spPr>
          <a:xfrm>
            <a:off x="388715" y="404664"/>
            <a:ext cx="1840568" cy="477054"/>
          </a:xfrm>
          <a:prstGeom prst="rect">
            <a:avLst/>
          </a:prstGeom>
        </p:spPr>
        <p:txBody>
          <a:bodyPr wrap="none">
            <a:spAutoFit/>
          </a:bodyPr>
          <a:lstStyle/>
          <a:p>
            <a:pPr algn="l"/>
            <a:r>
              <a:rPr lang="en-US" sz="2500" b="1" kern="1200" baseline="0">
                <a:solidFill>
                  <a:srgbClr val="1E00AA"/>
                </a:solidFill>
                <a:latin typeface="Arial" panose="020B0604020202020204" pitchFamily="34" charset="0"/>
                <a:ea typeface="+mj-ea"/>
                <a:cs typeface="Arial" panose="020B0604020202020204" pitchFamily="34" charset="0"/>
              </a:rPr>
              <a:t>Contact us</a:t>
            </a:r>
          </a:p>
        </p:txBody>
      </p:sp>
    </p:spTree>
    <p:extLst>
      <p:ext uri="{BB962C8B-B14F-4D97-AF65-F5344CB8AC3E}">
        <p14:creationId xmlns:p14="http://schemas.microsoft.com/office/powerpoint/2010/main" val="2742942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Back Cover">
    <p:spTree>
      <p:nvGrpSpPr>
        <p:cNvPr id="1" name=""/>
        <p:cNvGrpSpPr/>
        <p:nvPr/>
      </p:nvGrpSpPr>
      <p:grpSpPr>
        <a:xfrm>
          <a:off x="0" y="0"/>
          <a:ext cx="0" cy="0"/>
          <a:chOff x="0" y="0"/>
          <a:chExt cx="0" cy="0"/>
        </a:xfrm>
      </p:grpSpPr>
      <p:pic>
        <p:nvPicPr>
          <p:cNvPr id="5" name="Picture 7" descr="C:\Users\evonne-lim\Desktop\graphic elemen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47327" y="4158000"/>
            <a:ext cx="2596673" cy="2700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Kết quả hình ảnh cho soict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267744" y="3118461"/>
            <a:ext cx="1276953" cy="178773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Kết quả hình ảnh cho hust logo"/>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51520" y="3205251"/>
            <a:ext cx="2551417" cy="170094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Kết quả hình ảnh cho thank you"/>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059832" y="0"/>
            <a:ext cx="5829300" cy="2876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41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5200"/>
            <a:ext cx="8229600" cy="505488"/>
          </a:xfrm>
          <a:prstGeom prst="rect">
            <a:avLst/>
          </a:prstGeom>
        </p:spPr>
        <p:txBody>
          <a:bodyPr vert="horz" lIns="91440" tIns="45720" rIns="91440" bIns="45720" rtlCol="0" anchor="t">
            <a:normAutofit/>
          </a:bodyPr>
          <a:lstStyle/>
          <a:p>
            <a:r>
              <a:rPr lang="en-US" dirty="0"/>
              <a:t>Title in Arial bold size 25, left aligned</a:t>
            </a:r>
            <a:endParaRPr lang="en-GB" dirty="0"/>
          </a:p>
        </p:txBody>
      </p:sp>
      <p:sp>
        <p:nvSpPr>
          <p:cNvPr id="3" name="Text Placeholder 2"/>
          <p:cNvSpPr>
            <a:spLocks noGrp="1"/>
          </p:cNvSpPr>
          <p:nvPr>
            <p:ph type="body" idx="1"/>
          </p:nvPr>
        </p:nvSpPr>
        <p:spPr>
          <a:xfrm>
            <a:off x="457200" y="908720"/>
            <a:ext cx="8229600" cy="46124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Slide Number Placeholder 5"/>
          <p:cNvSpPr txBox="1">
            <a:spLocks/>
          </p:cNvSpPr>
          <p:nvPr userDrawn="1"/>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B78BDA8-D60F-4FDE-A05C-5882F3D646E1}" type="slidenum">
              <a:rPr lang="en-US" sz="900" smtClean="0">
                <a:latin typeface="Arial" panose="020B0604020202020204" pitchFamily="34" charset="0"/>
                <a:cs typeface="Arial" panose="020B0604020202020204" pitchFamily="34" charset="0"/>
              </a:rPr>
              <a:pPr/>
              <a:t>‹#›</a:t>
            </a:fld>
            <a:endParaRPr lang="en-US" sz="900">
              <a:latin typeface="Arial" panose="020B0604020202020204" pitchFamily="34" charset="0"/>
              <a:cs typeface="Arial" panose="020B0604020202020204" pitchFamily="34" charset="0"/>
            </a:endParaRPr>
          </a:p>
        </p:txBody>
      </p:sp>
      <p:pic>
        <p:nvPicPr>
          <p:cNvPr id="6" name="Picture 4" descr="Kết quả hình ảnh cho soict logo"/>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5227" y="5877272"/>
            <a:ext cx="668341" cy="93567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7" r:id="rId1"/>
    <p:sldLayoutId id="2147483669" r:id="rId2"/>
    <p:sldLayoutId id="2147483650" r:id="rId3"/>
    <p:sldLayoutId id="2147483672" r:id="rId4"/>
    <p:sldLayoutId id="2147483671" r:id="rId5"/>
    <p:sldLayoutId id="2147483674" r:id="rId6"/>
  </p:sldLayoutIdLst>
  <p:hf sldNum="0" hdr="0" ftr="0" dt="0"/>
  <p:txStyles>
    <p:titleStyle>
      <a:lvl1pPr algn="l" defTabSz="914400" rtl="0" eaLnBrk="1" latinLnBrk="0" hangingPunct="1">
        <a:spcBef>
          <a:spcPct val="0"/>
        </a:spcBef>
        <a:buNone/>
        <a:defRPr sz="2500" b="1" kern="1200" baseline="0">
          <a:solidFill>
            <a:schemeClr val="tx1"/>
          </a:solidFill>
          <a:latin typeface="Arial" pitchFamily="34" charset="0"/>
          <a:ea typeface="+mj-ea"/>
          <a:cs typeface="Arial" pitchFamily="34" charset="0"/>
        </a:defRPr>
      </a:lvl1pPr>
    </p:titleStyle>
    <p:bodyStyle>
      <a:lvl1pPr marL="2286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1pPr>
      <a:lvl2pPr marL="457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6858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914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3.xml"/><Relationship Id="rId5" Type="http://schemas.openxmlformats.org/officeDocument/2006/relationships/image" Target="../media/image15.emf"/><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7544" y="2348880"/>
            <a:ext cx="7520408" cy="1368152"/>
          </a:xfrm>
        </p:spPr>
        <p:txBody>
          <a:bodyPr>
            <a:normAutofit/>
          </a:bodyPr>
          <a:lstStyle/>
          <a:p>
            <a:pPr algn="ctr"/>
            <a:r>
              <a:rPr lang="en-SG" sz="3200" i="1" dirty="0"/>
              <a:t>CBLS </a:t>
            </a:r>
            <a:r>
              <a:rPr lang="en-SG" sz="3200" i="1" dirty="0" err="1"/>
              <a:t>Miniproject</a:t>
            </a:r>
            <a:r>
              <a:rPr lang="en-SG" sz="3200" i="1" dirty="0"/>
              <a:t> Min-Max-Type Multi Knapsack Problem</a:t>
            </a:r>
          </a:p>
        </p:txBody>
      </p:sp>
      <p:sp>
        <p:nvSpPr>
          <p:cNvPr id="8" name="Text Placeholder 7"/>
          <p:cNvSpPr>
            <a:spLocks noGrp="1"/>
          </p:cNvSpPr>
          <p:nvPr>
            <p:ph type="body" sz="quarter" idx="12"/>
          </p:nvPr>
        </p:nvSpPr>
        <p:spPr>
          <a:xfrm>
            <a:off x="1156048" y="4941168"/>
            <a:ext cx="7520408" cy="1512168"/>
          </a:xfrm>
        </p:spPr>
        <p:txBody>
          <a:bodyPr>
            <a:normAutofit/>
          </a:bodyPr>
          <a:lstStyle/>
          <a:p>
            <a:r>
              <a:rPr lang="en-SG" sz="2000" b="1" dirty="0" err="1">
                <a:solidFill>
                  <a:srgbClr val="000FA5"/>
                </a:solidFill>
              </a:rPr>
              <a:t>Giáo</a:t>
            </a:r>
            <a:r>
              <a:rPr lang="en-SG" sz="2000" b="1" dirty="0">
                <a:solidFill>
                  <a:srgbClr val="000FA5"/>
                </a:solidFill>
              </a:rPr>
              <a:t> </a:t>
            </a:r>
            <a:r>
              <a:rPr lang="en-SG" sz="2000" b="1" dirty="0" err="1">
                <a:solidFill>
                  <a:srgbClr val="000FA5"/>
                </a:solidFill>
              </a:rPr>
              <a:t>viên</a:t>
            </a:r>
            <a:r>
              <a:rPr lang="en-SG" sz="2000" b="1" dirty="0">
                <a:solidFill>
                  <a:srgbClr val="000FA5"/>
                </a:solidFill>
              </a:rPr>
              <a:t> </a:t>
            </a:r>
            <a:r>
              <a:rPr lang="en-SG" sz="2000" b="1" dirty="0" err="1">
                <a:solidFill>
                  <a:srgbClr val="000FA5"/>
                </a:solidFill>
              </a:rPr>
              <a:t>hướng</a:t>
            </a:r>
            <a:r>
              <a:rPr lang="en-SG" sz="2000" b="1" dirty="0">
                <a:solidFill>
                  <a:srgbClr val="000FA5"/>
                </a:solidFill>
              </a:rPr>
              <a:t> </a:t>
            </a:r>
            <a:r>
              <a:rPr lang="en-SG" sz="2000" b="1" dirty="0" err="1">
                <a:solidFill>
                  <a:srgbClr val="000FA5"/>
                </a:solidFill>
              </a:rPr>
              <a:t>dẫn</a:t>
            </a:r>
            <a:r>
              <a:rPr lang="en-SG" sz="2000" b="1" dirty="0">
                <a:solidFill>
                  <a:srgbClr val="000FA5"/>
                </a:solidFill>
              </a:rPr>
              <a:t> : TS. </a:t>
            </a:r>
            <a:r>
              <a:rPr lang="en-SG" sz="2000" b="1" dirty="0" err="1">
                <a:solidFill>
                  <a:srgbClr val="000FA5"/>
                </a:solidFill>
              </a:rPr>
              <a:t>Phạm</a:t>
            </a:r>
            <a:r>
              <a:rPr lang="en-SG" sz="2000" b="1" dirty="0">
                <a:solidFill>
                  <a:srgbClr val="000FA5"/>
                </a:solidFill>
              </a:rPr>
              <a:t> Quang </a:t>
            </a:r>
            <a:r>
              <a:rPr lang="en-SG" sz="2000" b="1" dirty="0" err="1">
                <a:solidFill>
                  <a:srgbClr val="000FA5"/>
                </a:solidFill>
              </a:rPr>
              <a:t>Dũng</a:t>
            </a:r>
            <a:endParaRPr lang="en-SG" sz="2000" b="1" dirty="0">
              <a:solidFill>
                <a:srgbClr val="000FA5"/>
              </a:solidFill>
            </a:endParaRPr>
          </a:p>
          <a:p>
            <a:endParaRPr lang="en-SG" sz="2000" dirty="0">
              <a:solidFill>
                <a:srgbClr val="000FA5"/>
              </a:solidFill>
            </a:endParaRPr>
          </a:p>
          <a:p>
            <a:r>
              <a:rPr lang="en-SG" sz="2000" b="1" dirty="0" err="1">
                <a:solidFill>
                  <a:srgbClr val="000FA5"/>
                </a:solidFill>
              </a:rPr>
              <a:t>Sinh</a:t>
            </a:r>
            <a:r>
              <a:rPr lang="en-SG" sz="2000" b="1" dirty="0">
                <a:solidFill>
                  <a:srgbClr val="000FA5"/>
                </a:solidFill>
              </a:rPr>
              <a:t> </a:t>
            </a:r>
            <a:r>
              <a:rPr lang="en-SG" sz="2000" b="1" dirty="0" err="1">
                <a:solidFill>
                  <a:srgbClr val="000FA5"/>
                </a:solidFill>
              </a:rPr>
              <a:t>viên</a:t>
            </a:r>
            <a:r>
              <a:rPr lang="en-SG" sz="2000" b="1" dirty="0">
                <a:solidFill>
                  <a:srgbClr val="000FA5"/>
                </a:solidFill>
              </a:rPr>
              <a:t> </a:t>
            </a:r>
            <a:r>
              <a:rPr lang="en-SG" sz="2000" b="1" dirty="0" err="1">
                <a:solidFill>
                  <a:srgbClr val="000FA5"/>
                </a:solidFill>
              </a:rPr>
              <a:t>th</a:t>
            </a:r>
            <a:r>
              <a:rPr lang="en-US" sz="2000" b="1" dirty="0" err="1">
                <a:solidFill>
                  <a:srgbClr val="000FA5"/>
                </a:solidFill>
              </a:rPr>
              <a:t>ực</a:t>
            </a:r>
            <a:r>
              <a:rPr lang="en-US" sz="2000" b="1" dirty="0">
                <a:solidFill>
                  <a:srgbClr val="000FA5"/>
                </a:solidFill>
              </a:rPr>
              <a:t> </a:t>
            </a:r>
            <a:r>
              <a:rPr lang="en-US" sz="2000" b="1" dirty="0" err="1">
                <a:solidFill>
                  <a:srgbClr val="000FA5"/>
                </a:solidFill>
              </a:rPr>
              <a:t>hiện</a:t>
            </a:r>
            <a:r>
              <a:rPr lang="en-US" sz="2000" b="1" dirty="0">
                <a:solidFill>
                  <a:srgbClr val="000FA5"/>
                </a:solidFill>
              </a:rPr>
              <a:t>: </a:t>
            </a:r>
            <a:r>
              <a:rPr lang="en-US" sz="2000" dirty="0">
                <a:solidFill>
                  <a:srgbClr val="000FA5"/>
                </a:solidFill>
              </a:rPr>
              <a:t>	</a:t>
            </a:r>
            <a:r>
              <a:rPr lang="en-US" sz="2000" b="1" dirty="0" err="1">
                <a:solidFill>
                  <a:srgbClr val="000FA5"/>
                </a:solidFill>
              </a:rPr>
              <a:t>Trần</a:t>
            </a:r>
            <a:r>
              <a:rPr lang="en-US" sz="2000" b="1" dirty="0">
                <a:solidFill>
                  <a:srgbClr val="000FA5"/>
                </a:solidFill>
              </a:rPr>
              <a:t> Bá Trung – 20154000</a:t>
            </a:r>
          </a:p>
          <a:p>
            <a:r>
              <a:rPr lang="en-US" sz="2000" b="1" dirty="0">
                <a:solidFill>
                  <a:srgbClr val="000FA5"/>
                </a:solidFill>
              </a:rPr>
              <a:t>			          	 Vũ </a:t>
            </a:r>
            <a:r>
              <a:rPr lang="en-US" sz="2000" b="1" dirty="0" err="1">
                <a:solidFill>
                  <a:srgbClr val="000FA5"/>
                </a:solidFill>
              </a:rPr>
              <a:t>đức</a:t>
            </a:r>
            <a:r>
              <a:rPr lang="en-US" sz="2000" b="1" dirty="0">
                <a:solidFill>
                  <a:srgbClr val="000FA5"/>
                </a:solidFill>
              </a:rPr>
              <a:t> </a:t>
            </a:r>
            <a:r>
              <a:rPr lang="en-US" sz="2000" b="1" dirty="0" err="1">
                <a:solidFill>
                  <a:srgbClr val="000FA5"/>
                </a:solidFill>
              </a:rPr>
              <a:t>Toàn</a:t>
            </a:r>
            <a:r>
              <a:rPr lang="en-US" sz="2000" b="1" dirty="0">
                <a:solidFill>
                  <a:srgbClr val="000FA5"/>
                </a:solidFill>
              </a:rPr>
              <a:t> – 20154000</a:t>
            </a:r>
            <a:endParaRPr lang="en-SG" sz="2000" b="1" dirty="0">
              <a:solidFill>
                <a:srgbClr val="000FA5"/>
              </a:solidFill>
            </a:endParaRPr>
          </a:p>
          <a:p>
            <a:endParaRPr lang="en-SG" sz="2000" b="1" dirty="0">
              <a:solidFill>
                <a:srgbClr val="000FA5"/>
              </a:solidFill>
            </a:endParaRPr>
          </a:p>
          <a:p>
            <a:endParaRPr lang="en-SG" b="1" dirty="0">
              <a:solidFill>
                <a:srgbClr val="000FA5"/>
              </a:solidFill>
            </a:endParaRPr>
          </a:p>
        </p:txBody>
      </p:sp>
    </p:spTree>
    <p:extLst>
      <p:ext uri="{BB962C8B-B14F-4D97-AF65-F5344CB8AC3E}">
        <p14:creationId xmlns:p14="http://schemas.microsoft.com/office/powerpoint/2010/main" val="2369468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438542" y="1549255"/>
            <a:ext cx="8229600" cy="4612438"/>
          </a:xfrm>
        </p:spPr>
        <p:txBody>
          <a:bodyPr>
            <a:normAutofit/>
          </a:bodyPr>
          <a:lstStyle/>
          <a:p>
            <a:pPr lvl="1"/>
            <a:r>
              <a:rPr lang="vi-VN" sz="2200" b="1" dirty="0">
                <a:solidFill>
                  <a:srgbClr val="000FA5"/>
                </a:solidFill>
              </a:rPr>
              <a:t>Đột biến</a:t>
            </a:r>
            <a:r>
              <a:rPr lang="en-SG" sz="2200" b="1" dirty="0">
                <a:solidFill>
                  <a:srgbClr val="000FA5"/>
                </a:solidFill>
              </a:rPr>
              <a:t>:</a:t>
            </a:r>
          </a:p>
          <a:p>
            <a:pPr marL="457200" lvl="2" indent="0">
              <a:buNone/>
            </a:pPr>
            <a:r>
              <a:rPr lang="vi-VN" sz="2000" dirty="0">
                <a:solidFill>
                  <a:srgbClr val="000FA5"/>
                </a:solidFill>
              </a:rPr>
              <a:t>Sử dụng đột biến theo điể</a:t>
            </a:r>
            <a:r>
              <a:rPr lang="en-US" sz="2000" dirty="0">
                <a:solidFill>
                  <a:srgbClr val="000FA5"/>
                </a:solidFill>
              </a:rPr>
              <a:t>m</a:t>
            </a:r>
            <a:r>
              <a:rPr lang="vi-VN" sz="2000" dirty="0">
                <a:solidFill>
                  <a:srgbClr val="000FA5"/>
                </a:solidFill>
              </a:rPr>
              <a:t>:</a:t>
            </a:r>
            <a:endParaRPr lang="en-SG" sz="2000" dirty="0">
              <a:solidFill>
                <a:srgbClr val="000FA5"/>
              </a:solidFill>
            </a:endParaRPr>
          </a:p>
          <a:p>
            <a:pPr lvl="3"/>
            <a:r>
              <a:rPr lang="vi-VN" sz="2000" dirty="0">
                <a:solidFill>
                  <a:srgbClr val="000FA5"/>
                </a:solidFill>
              </a:rPr>
              <a:t>Chọn ngẫu nhiên một items </a:t>
            </a:r>
          </a:p>
          <a:p>
            <a:pPr lvl="3"/>
            <a:r>
              <a:rPr lang="vi-VN" sz="2000" dirty="0">
                <a:solidFill>
                  <a:srgbClr val="000FA5"/>
                </a:solidFill>
              </a:rPr>
              <a:t>Thay </a:t>
            </a:r>
            <a:r>
              <a:rPr lang="en-US" sz="2000" dirty="0" err="1">
                <a:solidFill>
                  <a:srgbClr val="000FA5"/>
                </a:solidFill>
              </a:rPr>
              <a:t>thê</a:t>
            </a:r>
            <a:r>
              <a:rPr lang="en-US" sz="2000" dirty="0">
                <a:solidFill>
                  <a:srgbClr val="000FA5"/>
                </a:solidFill>
              </a:rPr>
              <a:t>́</a:t>
            </a:r>
            <a:r>
              <a:rPr lang="vi-VN" sz="2000" dirty="0">
                <a:solidFill>
                  <a:srgbClr val="000FA5"/>
                </a:solidFill>
              </a:rPr>
              <a:t> </a:t>
            </a:r>
            <a:r>
              <a:rPr lang="en-US" sz="2000" dirty="0" err="1">
                <a:solidFill>
                  <a:srgbClr val="000FA5"/>
                </a:solidFill>
              </a:rPr>
              <a:t>bằng</a:t>
            </a:r>
            <a:r>
              <a:rPr lang="en-US" sz="2000" dirty="0">
                <a:solidFill>
                  <a:srgbClr val="000FA5"/>
                </a:solidFill>
              </a:rPr>
              <a:t> </a:t>
            </a:r>
            <a:r>
              <a:rPr lang="en-US" sz="2000" dirty="0" err="1">
                <a:solidFill>
                  <a:srgbClr val="000FA5"/>
                </a:solidFill>
              </a:rPr>
              <a:t>một</a:t>
            </a:r>
            <a:r>
              <a:rPr lang="en-US" sz="2000" dirty="0">
                <a:solidFill>
                  <a:srgbClr val="000FA5"/>
                </a:solidFill>
              </a:rPr>
              <a:t> </a:t>
            </a:r>
            <a:r>
              <a:rPr lang="vi-VN" sz="2000" dirty="0">
                <a:solidFill>
                  <a:srgbClr val="000FA5"/>
                </a:solidFill>
              </a:rPr>
              <a:t>bin từ binIndices và khác</a:t>
            </a:r>
            <a:r>
              <a:rPr lang="en-US" sz="2000" dirty="0">
                <a:solidFill>
                  <a:srgbClr val="000FA5"/>
                </a:solidFill>
              </a:rPr>
              <a:t> </a:t>
            </a:r>
            <a:r>
              <a:rPr lang="en-US" sz="2000" dirty="0" err="1">
                <a:solidFill>
                  <a:srgbClr val="000FA5"/>
                </a:solidFill>
              </a:rPr>
              <a:t>gia</a:t>
            </a:r>
            <a:r>
              <a:rPr lang="en-US" sz="2000" dirty="0">
                <a:solidFill>
                  <a:srgbClr val="000FA5"/>
                </a:solidFill>
              </a:rPr>
              <a:t>́ trị </a:t>
            </a:r>
            <a:r>
              <a:rPr lang="vi-VN" sz="2000" dirty="0">
                <a:solidFill>
                  <a:srgbClr val="000FA5"/>
                </a:solidFill>
              </a:rPr>
              <a:t>bin hiện tại</a:t>
            </a:r>
            <a:endParaRPr lang="en-US" sz="2000" dirty="0">
              <a:solidFill>
                <a:srgbClr val="000FA5"/>
              </a:solidFill>
            </a:endParaRPr>
          </a:p>
          <a:p>
            <a:pPr lvl="3"/>
            <a:endParaRPr lang="en-US" sz="1800" dirty="0">
              <a:solidFill>
                <a:srgbClr val="000FA5"/>
              </a:solidFill>
            </a:endParaRPr>
          </a:p>
          <a:p>
            <a:pPr lvl="3"/>
            <a:endParaRPr lang="en-US" sz="1800" dirty="0">
              <a:solidFill>
                <a:srgbClr val="000FA5"/>
              </a:solidFill>
            </a:endParaRPr>
          </a:p>
          <a:p>
            <a:pPr marL="685800" lvl="3" indent="0">
              <a:buNone/>
            </a:pPr>
            <a:endParaRPr lang="en-SG" sz="2000" dirty="0">
              <a:solidFill>
                <a:srgbClr val="000FA5"/>
              </a:solidFill>
            </a:endParaRPr>
          </a:p>
          <a:p>
            <a:pPr lvl="1"/>
            <a:endParaRPr lang="en-US" sz="2200" b="1" u="sng" dirty="0">
              <a:solidFill>
                <a:srgbClr val="000FA5"/>
              </a:solidFill>
            </a:endParaRPr>
          </a:p>
          <a:p>
            <a:pPr lvl="1"/>
            <a:r>
              <a:rPr lang="vi-VN" sz="2200" b="1" dirty="0">
                <a:solidFill>
                  <a:srgbClr val="000FA5"/>
                </a:solidFill>
              </a:rPr>
              <a:t>Chọn cá thể cho đời sau </a:t>
            </a:r>
            <a:r>
              <a:rPr lang="en-SG" sz="2200" b="1" dirty="0">
                <a:solidFill>
                  <a:srgbClr val="000FA5"/>
                </a:solidFill>
              </a:rPr>
              <a:t>:</a:t>
            </a:r>
          </a:p>
          <a:p>
            <a:pPr lvl="2"/>
            <a:r>
              <a:rPr lang="vi-VN" sz="2000" dirty="0">
                <a:solidFill>
                  <a:srgbClr val="000FA5"/>
                </a:solidFill>
              </a:rPr>
              <a:t>Chọn các cá thể có </a:t>
            </a:r>
            <a:r>
              <a:rPr lang="en-US" sz="2000" dirty="0">
                <a:solidFill>
                  <a:srgbClr val="000FA5"/>
                </a:solidFill>
              </a:rPr>
              <a:t>violation</a:t>
            </a:r>
            <a:r>
              <a:rPr lang="vi-VN" sz="2000" dirty="0">
                <a:solidFill>
                  <a:srgbClr val="000FA5"/>
                </a:solidFill>
              </a:rPr>
              <a:t> tốt nhất</a:t>
            </a:r>
            <a:r>
              <a:rPr lang="en-US" sz="2000" dirty="0">
                <a:solidFill>
                  <a:srgbClr val="000FA5"/>
                </a:solidFill>
              </a:rPr>
              <a:t> (</a:t>
            </a:r>
            <a:r>
              <a:rPr lang="en-US" sz="2000" dirty="0" err="1">
                <a:solidFill>
                  <a:srgbClr val="000FA5"/>
                </a:solidFill>
              </a:rPr>
              <a:t>nho</a:t>
            </a:r>
            <a:r>
              <a:rPr lang="en-US" sz="2000" dirty="0">
                <a:solidFill>
                  <a:srgbClr val="000FA5"/>
                </a:solidFill>
              </a:rPr>
              <a:t>̉ </a:t>
            </a:r>
            <a:r>
              <a:rPr lang="en-US" sz="2000" dirty="0" err="1">
                <a:solidFill>
                  <a:srgbClr val="000FA5"/>
                </a:solidFill>
              </a:rPr>
              <a:t>nhất</a:t>
            </a:r>
            <a:r>
              <a:rPr lang="en-US" sz="2000" dirty="0">
                <a:solidFill>
                  <a:srgbClr val="000FA5"/>
                </a:solidFill>
              </a:rPr>
              <a:t>) </a:t>
            </a:r>
            <a:r>
              <a:rPr lang="en-US" sz="2000" dirty="0" err="1">
                <a:solidFill>
                  <a:srgbClr val="000FA5"/>
                </a:solidFill>
              </a:rPr>
              <a:t>tư</a:t>
            </a:r>
            <a:r>
              <a:rPr lang="en-US" sz="2000" dirty="0">
                <a:solidFill>
                  <a:srgbClr val="000FA5"/>
                </a:solidFill>
              </a:rPr>
              <a:t>̀ </a:t>
            </a:r>
            <a:r>
              <a:rPr lang="en-US" sz="2000" dirty="0" err="1">
                <a:solidFill>
                  <a:srgbClr val="000FA5"/>
                </a:solidFill>
              </a:rPr>
              <a:t>thê</a:t>
            </a:r>
            <a:r>
              <a:rPr lang="en-US" sz="2000" dirty="0">
                <a:solidFill>
                  <a:srgbClr val="000FA5"/>
                </a:solidFill>
              </a:rPr>
              <a:t>́ </a:t>
            </a:r>
            <a:r>
              <a:rPr lang="en-US" sz="2000" dirty="0" err="1">
                <a:solidFill>
                  <a:srgbClr val="000FA5"/>
                </a:solidFill>
              </a:rPr>
              <a:t>hê</a:t>
            </a:r>
            <a:r>
              <a:rPr lang="en-US" sz="2000" dirty="0">
                <a:solidFill>
                  <a:srgbClr val="000FA5"/>
                </a:solidFill>
              </a:rPr>
              <a:t>̣ tr</a:t>
            </a:r>
            <a:r>
              <a:rPr lang="vi-VN" sz="2000" dirty="0">
                <a:solidFill>
                  <a:srgbClr val="000FA5"/>
                </a:solidFill>
              </a:rPr>
              <a:t>ư</a:t>
            </a:r>
            <a:r>
              <a:rPr lang="en-US" sz="2000" dirty="0" err="1">
                <a:solidFill>
                  <a:srgbClr val="000FA5"/>
                </a:solidFill>
              </a:rPr>
              <a:t>ớc</a:t>
            </a:r>
            <a:r>
              <a:rPr lang="en-US" sz="2000" dirty="0">
                <a:solidFill>
                  <a:srgbClr val="000FA5"/>
                </a:solidFill>
              </a:rPr>
              <a:t> </a:t>
            </a:r>
            <a:r>
              <a:rPr lang="en-US" sz="2000" dirty="0" err="1">
                <a:solidFill>
                  <a:srgbClr val="000FA5"/>
                </a:solidFill>
              </a:rPr>
              <a:t>đưa</a:t>
            </a:r>
            <a:r>
              <a:rPr lang="en-US" sz="2000" dirty="0">
                <a:solidFill>
                  <a:srgbClr val="000FA5"/>
                </a:solidFill>
              </a:rPr>
              <a:t> </a:t>
            </a:r>
            <a:r>
              <a:rPr lang="en-US" sz="2000" dirty="0" err="1">
                <a:solidFill>
                  <a:srgbClr val="000FA5"/>
                </a:solidFill>
              </a:rPr>
              <a:t>vào</a:t>
            </a:r>
            <a:r>
              <a:rPr lang="en-US" sz="2000" dirty="0">
                <a:solidFill>
                  <a:srgbClr val="000FA5"/>
                </a:solidFill>
              </a:rPr>
              <a:t>  </a:t>
            </a:r>
            <a:r>
              <a:rPr lang="en-US" sz="2000" dirty="0" err="1">
                <a:solidFill>
                  <a:srgbClr val="000FA5"/>
                </a:solidFill>
              </a:rPr>
              <a:t>thê</a:t>
            </a:r>
            <a:r>
              <a:rPr lang="en-US" sz="2000" dirty="0">
                <a:solidFill>
                  <a:srgbClr val="000FA5"/>
                </a:solidFill>
              </a:rPr>
              <a:t>́ </a:t>
            </a:r>
            <a:r>
              <a:rPr lang="en-US" sz="2000" dirty="0" err="1">
                <a:solidFill>
                  <a:srgbClr val="000FA5"/>
                </a:solidFill>
              </a:rPr>
              <a:t>hê</a:t>
            </a:r>
            <a:r>
              <a:rPr lang="en-US" sz="2000" dirty="0">
                <a:solidFill>
                  <a:srgbClr val="000FA5"/>
                </a:solidFill>
              </a:rPr>
              <a:t>̣ </a:t>
            </a:r>
            <a:r>
              <a:rPr lang="en-US" sz="2000" dirty="0" err="1">
                <a:solidFill>
                  <a:srgbClr val="000FA5"/>
                </a:solidFill>
              </a:rPr>
              <a:t>sau</a:t>
            </a:r>
            <a:endParaRPr lang="vi-VN" sz="2000" dirty="0">
              <a:solidFill>
                <a:srgbClr val="000FA5"/>
              </a:solidFill>
            </a:endParaRPr>
          </a:p>
        </p:txBody>
      </p:sp>
      <p:pic>
        <p:nvPicPr>
          <p:cNvPr id="4" name="Hình ảnh 19">
            <a:extLst>
              <a:ext uri="{FF2B5EF4-FFF2-40B4-BE49-F238E27FC236}">
                <a16:creationId xmlns:a16="http://schemas.microsoft.com/office/drawing/2014/main" id="{60EB8EE8-E7DE-46B2-B07A-137BE37D8346}"/>
              </a:ext>
            </a:extLst>
          </p:cNvPr>
          <p:cNvPicPr>
            <a:picLocks noChangeAspect="1"/>
          </p:cNvPicPr>
          <p:nvPr/>
        </p:nvPicPr>
        <p:blipFill>
          <a:blip r:embed="rId2"/>
          <a:stretch>
            <a:fillRect/>
          </a:stretch>
        </p:blipFill>
        <p:spPr>
          <a:xfrm>
            <a:off x="846302" y="3606233"/>
            <a:ext cx="7597213" cy="609281"/>
          </a:xfrm>
          <a:prstGeom prst="rect">
            <a:avLst/>
          </a:prstGeom>
        </p:spPr>
      </p:pic>
      <p:pic>
        <p:nvPicPr>
          <p:cNvPr id="2" name="Picture 1">
            <a:extLst>
              <a:ext uri="{FF2B5EF4-FFF2-40B4-BE49-F238E27FC236}">
                <a16:creationId xmlns:a16="http://schemas.microsoft.com/office/drawing/2014/main" id="{9DC888D1-83A4-4F8B-B6E0-F4DECBDF3DA7}"/>
              </a:ext>
            </a:extLst>
          </p:cNvPr>
          <p:cNvPicPr>
            <a:picLocks noChangeAspect="1"/>
          </p:cNvPicPr>
          <p:nvPr/>
        </p:nvPicPr>
        <p:blipFill>
          <a:blip r:embed="rId3"/>
          <a:stretch>
            <a:fillRect/>
          </a:stretch>
        </p:blipFill>
        <p:spPr>
          <a:xfrm>
            <a:off x="3221409" y="3624794"/>
            <a:ext cx="1457325" cy="523875"/>
          </a:xfrm>
          <a:prstGeom prst="rect">
            <a:avLst/>
          </a:prstGeom>
        </p:spPr>
      </p:pic>
      <p:pic>
        <p:nvPicPr>
          <p:cNvPr id="6" name="Picture 5">
            <a:extLst>
              <a:ext uri="{FF2B5EF4-FFF2-40B4-BE49-F238E27FC236}">
                <a16:creationId xmlns:a16="http://schemas.microsoft.com/office/drawing/2014/main" id="{1CB3FB7F-F220-4DF6-B0F4-012658939D40}"/>
              </a:ext>
            </a:extLst>
          </p:cNvPr>
          <p:cNvPicPr>
            <a:picLocks noChangeAspect="1"/>
          </p:cNvPicPr>
          <p:nvPr/>
        </p:nvPicPr>
        <p:blipFill>
          <a:blip r:embed="rId4"/>
          <a:stretch>
            <a:fillRect/>
          </a:stretch>
        </p:blipFill>
        <p:spPr>
          <a:xfrm>
            <a:off x="7452320" y="3624794"/>
            <a:ext cx="485775" cy="504825"/>
          </a:xfrm>
          <a:prstGeom prst="rect">
            <a:avLst/>
          </a:prstGeom>
        </p:spPr>
      </p:pic>
      <p:pic>
        <p:nvPicPr>
          <p:cNvPr id="5" name="Hình ảnh 20">
            <a:extLst>
              <a:ext uri="{FF2B5EF4-FFF2-40B4-BE49-F238E27FC236}">
                <a16:creationId xmlns:a16="http://schemas.microsoft.com/office/drawing/2014/main" id="{0CE9701C-4816-4AB9-B1C1-93611CC88213}"/>
              </a:ext>
            </a:extLst>
          </p:cNvPr>
          <p:cNvPicPr>
            <a:picLocks noChangeAspect="1"/>
          </p:cNvPicPr>
          <p:nvPr/>
        </p:nvPicPr>
        <p:blipFill>
          <a:blip r:embed="rId5"/>
          <a:stretch>
            <a:fillRect/>
          </a:stretch>
        </p:blipFill>
        <p:spPr>
          <a:xfrm>
            <a:off x="5580112" y="2996952"/>
            <a:ext cx="507690" cy="609281"/>
          </a:xfrm>
          <a:prstGeom prst="rect">
            <a:avLst/>
          </a:prstGeom>
        </p:spPr>
      </p:pic>
      <p:sp>
        <p:nvSpPr>
          <p:cNvPr id="11" name="Rectangle 10">
            <a:extLst>
              <a:ext uri="{FF2B5EF4-FFF2-40B4-BE49-F238E27FC236}">
                <a16:creationId xmlns:a16="http://schemas.microsoft.com/office/drawing/2014/main" id="{80C5F8C5-DB9C-4CE1-BA7F-0F57FE6C7C55}"/>
              </a:ext>
            </a:extLst>
          </p:cNvPr>
          <p:cNvSpPr/>
          <p:nvPr/>
        </p:nvSpPr>
        <p:spPr>
          <a:xfrm>
            <a:off x="2346" y="0"/>
            <a:ext cx="9141654" cy="1015219"/>
          </a:xfrm>
          <a:prstGeom prst="rect">
            <a:avLst/>
          </a:prstGeom>
          <a:solidFill>
            <a:schemeClr val="accent5">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p>
          <a:p>
            <a:pPr algn="ctr"/>
            <a:endParaRPr lang="en-US" sz="3600" b="1" dirty="0"/>
          </a:p>
        </p:txBody>
      </p:sp>
      <p:sp>
        <p:nvSpPr>
          <p:cNvPr id="12" name="Rectangle 11">
            <a:extLst>
              <a:ext uri="{FF2B5EF4-FFF2-40B4-BE49-F238E27FC236}">
                <a16:creationId xmlns:a16="http://schemas.microsoft.com/office/drawing/2014/main" id="{E9EE1276-7569-4A59-8D4F-B9979161C699}"/>
              </a:ext>
            </a:extLst>
          </p:cNvPr>
          <p:cNvSpPr/>
          <p:nvPr/>
        </p:nvSpPr>
        <p:spPr>
          <a:xfrm>
            <a:off x="-23601" y="1083165"/>
            <a:ext cx="9169668" cy="59769"/>
          </a:xfrm>
          <a:prstGeom prst="rect">
            <a:avLst/>
          </a:prstGeom>
          <a:solidFill>
            <a:schemeClr val="accent5">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2">
            <a:extLst>
              <a:ext uri="{FF2B5EF4-FFF2-40B4-BE49-F238E27FC236}">
                <a16:creationId xmlns:a16="http://schemas.microsoft.com/office/drawing/2014/main" id="{1A6AF29E-503B-4DC1-BCFC-B39E76AF3291}"/>
              </a:ext>
            </a:extLst>
          </p:cNvPr>
          <p:cNvSpPr>
            <a:spLocks noGrp="1"/>
          </p:cNvSpPr>
          <p:nvPr>
            <p:ph type="title"/>
          </p:nvPr>
        </p:nvSpPr>
        <p:spPr>
          <a:xfrm>
            <a:off x="454323" y="163734"/>
            <a:ext cx="8213819" cy="979200"/>
          </a:xfrm>
        </p:spPr>
        <p:txBody>
          <a:bodyPr>
            <a:normAutofit/>
          </a:bodyPr>
          <a:lstStyle/>
          <a:p>
            <a:pPr algn="ctr"/>
            <a:r>
              <a:rPr lang="en-US" sz="3600" dirty="0" err="1">
                <a:solidFill>
                  <a:schemeClr val="bg1"/>
                </a:solidFill>
              </a:rPr>
              <a:t>Giải</a:t>
            </a:r>
            <a:r>
              <a:rPr lang="en-US" sz="3600" dirty="0">
                <a:solidFill>
                  <a:schemeClr val="bg1"/>
                </a:solidFill>
              </a:rPr>
              <a:t> </a:t>
            </a:r>
            <a:r>
              <a:rPr lang="en-US" sz="3600" dirty="0" err="1">
                <a:solidFill>
                  <a:schemeClr val="bg1"/>
                </a:solidFill>
              </a:rPr>
              <a:t>thuật</a:t>
            </a:r>
            <a:r>
              <a:rPr lang="en-US" sz="3600" dirty="0">
                <a:solidFill>
                  <a:schemeClr val="bg1"/>
                </a:solidFill>
              </a:rPr>
              <a:t> di </a:t>
            </a:r>
            <a:r>
              <a:rPr lang="en-US" sz="3600" dirty="0" err="1">
                <a:solidFill>
                  <a:schemeClr val="bg1"/>
                </a:solidFill>
              </a:rPr>
              <a:t>truyền</a:t>
            </a:r>
            <a:endParaRPr lang="en-US" sz="3600" dirty="0">
              <a:solidFill>
                <a:schemeClr val="bg1"/>
              </a:solidFill>
            </a:endParaRPr>
          </a:p>
        </p:txBody>
      </p:sp>
    </p:spTree>
    <p:extLst>
      <p:ext uri="{BB962C8B-B14F-4D97-AF65-F5344CB8AC3E}">
        <p14:creationId xmlns:p14="http://schemas.microsoft.com/office/powerpoint/2010/main" val="286908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2" end="2"/>
                                            </p:txEl>
                                          </p:spTgt>
                                        </p:tgtEl>
                                        <p:attrNameLst>
                                          <p:attrName>style.visibility</p:attrName>
                                        </p:attrNameLst>
                                      </p:cBhvr>
                                      <p:to>
                                        <p:strVal val="visible"/>
                                      </p:to>
                                    </p:set>
                                    <p:animEffect transition="in" filter="fade">
                                      <p:cBhvr>
                                        <p:cTn id="10" dur="500"/>
                                        <p:tgtEl>
                                          <p:spTgt spid="1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xEl>
                                              <p:pRg st="3" end="3"/>
                                            </p:txEl>
                                          </p:spTgt>
                                        </p:tgtEl>
                                        <p:attrNameLst>
                                          <p:attrName>style.visibility</p:attrName>
                                        </p:attrNameLst>
                                      </p:cBhvr>
                                      <p:to>
                                        <p:strVal val="visible"/>
                                      </p:to>
                                    </p:set>
                                    <p:animEffect transition="in" filter="fade">
                                      <p:cBhvr>
                                        <p:cTn id="18" dur="500"/>
                                        <p:tgtEl>
                                          <p:spTgt spid="14">
                                            <p:txEl>
                                              <p:pRg st="3" end="3"/>
                                            </p:txEl>
                                          </p:spTgt>
                                        </p:tgtEl>
                                      </p:cBhvr>
                                    </p:animEffect>
                                  </p:childTnLst>
                                </p:cTn>
                              </p:par>
                              <p:par>
                                <p:cTn id="19" presetID="50" presetClass="path" presetSubtype="0" accel="50000" decel="50000" fill="hold" nodeType="withEffect">
                                  <p:stCondLst>
                                    <p:cond delay="0"/>
                                  </p:stCondLst>
                                  <p:childTnLst>
                                    <p:animMotion origin="layout" path="M -0.00312 -1.48148E-6 L 0.10208 -1.48148E-6 C 0.14879 -1.48148E-6 0.20729 0.02431 0.20729 0.04445 L 0.20729 0.08889 " pathEditMode="relative" rAng="0" ptsTypes="AAAA">
                                      <p:cBhvr>
                                        <p:cTn id="20" dur="2000" fill="hold"/>
                                        <p:tgtEl>
                                          <p:spTgt spid="5"/>
                                        </p:tgtEl>
                                        <p:attrNameLst>
                                          <p:attrName>ppt_x</p:attrName>
                                          <p:attrName>ppt_y</p:attrName>
                                        </p:attrNameLst>
                                      </p:cBhvr>
                                      <p:rCtr x="10521" y="44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457200" y="1306668"/>
            <a:ext cx="8229600" cy="4612438"/>
          </a:xfrm>
        </p:spPr>
        <p:txBody>
          <a:bodyPr>
            <a:normAutofit/>
          </a:bodyPr>
          <a:lstStyle/>
          <a:p>
            <a:pPr marL="228600" lvl="1" indent="0">
              <a:buNone/>
            </a:pPr>
            <a:r>
              <a:rPr lang="en-SG" sz="2400" b="1" dirty="0">
                <a:solidFill>
                  <a:srgbClr val="000FA5"/>
                </a:solidFill>
              </a:rPr>
              <a:t>Local Search:</a:t>
            </a:r>
            <a:endParaRPr lang="en-SG" sz="2000" dirty="0">
              <a:solidFill>
                <a:srgbClr val="000FA5"/>
              </a:solidFill>
            </a:endParaRPr>
          </a:p>
          <a:p>
            <a:pPr lvl="1">
              <a:buFont typeface="Arial" panose="020B0604020202020204" pitchFamily="34" charset="0"/>
              <a:buChar char="•"/>
            </a:pPr>
            <a:r>
              <a:rPr lang="en-SG" sz="2000" dirty="0" err="1">
                <a:solidFill>
                  <a:srgbClr val="000FA5"/>
                </a:solidFill>
              </a:rPr>
              <a:t>Chọn</a:t>
            </a:r>
            <a:r>
              <a:rPr lang="en-SG" sz="2000" dirty="0">
                <a:solidFill>
                  <a:srgbClr val="000FA5"/>
                </a:solidFill>
              </a:rPr>
              <a:t> l</a:t>
            </a:r>
            <a:r>
              <a:rPr lang="en-US" sz="2000" dirty="0" err="1">
                <a:solidFill>
                  <a:srgbClr val="000FA5"/>
                </a:solidFill>
              </a:rPr>
              <a:t>ời</a:t>
            </a:r>
            <a:r>
              <a:rPr lang="en-US" sz="2000" dirty="0">
                <a:solidFill>
                  <a:srgbClr val="000FA5"/>
                </a:solidFill>
              </a:rPr>
              <a:t> </a:t>
            </a:r>
            <a:r>
              <a:rPr lang="en-US" sz="2000" dirty="0" err="1">
                <a:solidFill>
                  <a:srgbClr val="000FA5"/>
                </a:solidFill>
              </a:rPr>
              <a:t>giải</a:t>
            </a:r>
            <a:r>
              <a:rPr lang="en-US" sz="2000" dirty="0">
                <a:solidFill>
                  <a:srgbClr val="000FA5"/>
                </a:solidFill>
              </a:rPr>
              <a:t> </a:t>
            </a:r>
            <a:r>
              <a:rPr lang="en-US" sz="2000" dirty="0" err="1">
                <a:solidFill>
                  <a:srgbClr val="000FA5"/>
                </a:solidFill>
              </a:rPr>
              <a:t>tốt</a:t>
            </a:r>
            <a:r>
              <a:rPr lang="en-US" sz="2000" dirty="0">
                <a:solidFill>
                  <a:srgbClr val="000FA5"/>
                </a:solidFill>
              </a:rPr>
              <a:t> </a:t>
            </a:r>
            <a:r>
              <a:rPr lang="en-US" sz="2000" dirty="0" err="1">
                <a:solidFill>
                  <a:srgbClr val="000FA5"/>
                </a:solidFill>
              </a:rPr>
              <a:t>nhất</a:t>
            </a:r>
            <a:r>
              <a:rPr lang="en-US" sz="2000" dirty="0">
                <a:solidFill>
                  <a:srgbClr val="000FA5"/>
                </a:solidFill>
              </a:rPr>
              <a:t> </a:t>
            </a:r>
            <a:r>
              <a:rPr lang="en-US" sz="2000" dirty="0" err="1">
                <a:solidFill>
                  <a:srgbClr val="000FA5"/>
                </a:solidFill>
              </a:rPr>
              <a:t>thu</a:t>
            </a:r>
            <a:r>
              <a:rPr lang="en-US" sz="2000" dirty="0">
                <a:solidFill>
                  <a:srgbClr val="000FA5"/>
                </a:solidFill>
              </a:rPr>
              <a:t> đ</a:t>
            </a:r>
            <a:r>
              <a:rPr lang="vi-VN" sz="2000" dirty="0">
                <a:solidFill>
                  <a:srgbClr val="000FA5"/>
                </a:solidFill>
              </a:rPr>
              <a:t>ư</a:t>
            </a:r>
            <a:r>
              <a:rPr lang="en-US" sz="2000" dirty="0" err="1">
                <a:solidFill>
                  <a:srgbClr val="000FA5"/>
                </a:solidFill>
              </a:rPr>
              <a:t>ợc</a:t>
            </a:r>
            <a:r>
              <a:rPr lang="en-US" sz="2000" dirty="0">
                <a:solidFill>
                  <a:srgbClr val="000FA5"/>
                </a:solidFill>
              </a:rPr>
              <a:t> </a:t>
            </a:r>
            <a:r>
              <a:rPr lang="en-US" sz="2000" dirty="0" err="1">
                <a:solidFill>
                  <a:srgbClr val="000FA5"/>
                </a:solidFill>
              </a:rPr>
              <a:t>tại</a:t>
            </a:r>
            <a:r>
              <a:rPr lang="en-US" sz="2000" dirty="0">
                <a:solidFill>
                  <a:srgbClr val="000FA5"/>
                </a:solidFill>
              </a:rPr>
              <a:t> </a:t>
            </a:r>
            <a:r>
              <a:rPr lang="en-US" sz="2000" dirty="0" err="1">
                <a:solidFill>
                  <a:srgbClr val="000FA5"/>
                </a:solidFill>
              </a:rPr>
              <a:t>thê</a:t>
            </a:r>
            <a:r>
              <a:rPr lang="en-US" sz="2000" dirty="0">
                <a:solidFill>
                  <a:srgbClr val="000FA5"/>
                </a:solidFill>
              </a:rPr>
              <a:t>́ </a:t>
            </a:r>
            <a:r>
              <a:rPr lang="en-US" sz="2000" dirty="0" err="1">
                <a:solidFill>
                  <a:srgbClr val="000FA5"/>
                </a:solidFill>
              </a:rPr>
              <a:t>hê</a:t>
            </a:r>
            <a:r>
              <a:rPr lang="en-US" sz="2000" dirty="0">
                <a:solidFill>
                  <a:srgbClr val="000FA5"/>
                </a:solidFill>
              </a:rPr>
              <a:t>̣ </a:t>
            </a:r>
            <a:r>
              <a:rPr lang="en-US" sz="2000" dirty="0" err="1">
                <a:solidFill>
                  <a:srgbClr val="000FA5"/>
                </a:solidFill>
              </a:rPr>
              <a:t>hiện</a:t>
            </a:r>
            <a:r>
              <a:rPr lang="en-US" sz="2000" dirty="0">
                <a:solidFill>
                  <a:srgbClr val="000FA5"/>
                </a:solidFill>
              </a:rPr>
              <a:t> </a:t>
            </a:r>
            <a:r>
              <a:rPr lang="en-US" sz="2000" dirty="0" err="1">
                <a:solidFill>
                  <a:srgbClr val="000FA5"/>
                </a:solidFill>
              </a:rPr>
              <a:t>tại</a:t>
            </a:r>
            <a:r>
              <a:rPr lang="en-US" sz="2000" dirty="0">
                <a:solidFill>
                  <a:srgbClr val="000FA5"/>
                </a:solidFill>
              </a:rPr>
              <a:t> </a:t>
            </a:r>
            <a:r>
              <a:rPr lang="en-US" sz="2000" dirty="0" err="1">
                <a:solidFill>
                  <a:srgbClr val="000FA5"/>
                </a:solidFill>
              </a:rPr>
              <a:t>của</a:t>
            </a:r>
            <a:r>
              <a:rPr lang="en-US" sz="2000" dirty="0">
                <a:solidFill>
                  <a:srgbClr val="000FA5"/>
                </a:solidFill>
              </a:rPr>
              <a:t> </a:t>
            </a:r>
            <a:r>
              <a:rPr lang="en-US" sz="2000" dirty="0" err="1">
                <a:solidFill>
                  <a:srgbClr val="000FA5"/>
                </a:solidFill>
              </a:rPr>
              <a:t>giải</a:t>
            </a:r>
            <a:r>
              <a:rPr lang="en-US" sz="2000" dirty="0">
                <a:solidFill>
                  <a:srgbClr val="000FA5"/>
                </a:solidFill>
              </a:rPr>
              <a:t> </a:t>
            </a:r>
            <a:r>
              <a:rPr lang="en-US" sz="2000" dirty="0" err="1">
                <a:solidFill>
                  <a:srgbClr val="000FA5"/>
                </a:solidFill>
              </a:rPr>
              <a:t>thuật</a:t>
            </a:r>
            <a:r>
              <a:rPr lang="en-US" sz="2000" dirty="0">
                <a:solidFill>
                  <a:srgbClr val="000FA5"/>
                </a:solidFill>
              </a:rPr>
              <a:t> di </a:t>
            </a:r>
            <a:r>
              <a:rPr lang="en-US" sz="2000" dirty="0" err="1">
                <a:solidFill>
                  <a:srgbClr val="000FA5"/>
                </a:solidFill>
              </a:rPr>
              <a:t>truyền</a:t>
            </a:r>
            <a:r>
              <a:rPr lang="en-US" sz="2000" dirty="0">
                <a:solidFill>
                  <a:srgbClr val="000FA5"/>
                </a:solidFill>
              </a:rPr>
              <a:t>.</a:t>
            </a:r>
            <a:endParaRPr lang="en-SG" sz="2000" dirty="0">
              <a:solidFill>
                <a:srgbClr val="000FA5"/>
              </a:solidFill>
            </a:endParaRPr>
          </a:p>
          <a:p>
            <a:pPr lvl="1">
              <a:buFont typeface="Arial" panose="020B0604020202020204" pitchFamily="34" charset="0"/>
              <a:buChar char="•"/>
            </a:pPr>
            <a:r>
              <a:rPr lang="en-US" sz="2000" dirty="0" err="1">
                <a:solidFill>
                  <a:srgbClr val="000FA5"/>
                </a:solidFill>
              </a:rPr>
              <a:t>Sư</a:t>
            </a:r>
            <a:r>
              <a:rPr lang="en-US" sz="2000" dirty="0">
                <a:solidFill>
                  <a:srgbClr val="000FA5"/>
                </a:solidFill>
              </a:rPr>
              <a:t>̉ </a:t>
            </a:r>
            <a:r>
              <a:rPr lang="en-US" sz="2000" dirty="0" err="1">
                <a:solidFill>
                  <a:srgbClr val="000FA5"/>
                </a:solidFill>
              </a:rPr>
              <a:t>dụng</a:t>
            </a:r>
            <a:r>
              <a:rPr lang="en-US" sz="2000" dirty="0">
                <a:solidFill>
                  <a:srgbClr val="000FA5"/>
                </a:solidFill>
              </a:rPr>
              <a:t> </a:t>
            </a:r>
            <a:r>
              <a:rPr lang="vi-VN" sz="2000" dirty="0">
                <a:solidFill>
                  <a:srgbClr val="000FA5"/>
                </a:solidFill>
              </a:rPr>
              <a:t>Steepest Ascent Hill Climbing</a:t>
            </a:r>
            <a:r>
              <a:rPr lang="en-US" sz="2000" dirty="0">
                <a:solidFill>
                  <a:srgbClr val="000FA5"/>
                </a:solidFill>
              </a:rPr>
              <a:t>:</a:t>
            </a:r>
            <a:endParaRPr lang="vi-VN" sz="2000" dirty="0">
              <a:solidFill>
                <a:srgbClr val="000FA5"/>
              </a:solidFill>
            </a:endParaRPr>
          </a:p>
          <a:p>
            <a:pPr lvl="3">
              <a:buFont typeface="Arial" panose="020B0604020202020204" pitchFamily="34" charset="0"/>
              <a:buChar char="•"/>
            </a:pPr>
            <a:r>
              <a:rPr lang="en-US" sz="2000" dirty="0" err="1">
                <a:solidFill>
                  <a:srgbClr val="000FA5"/>
                </a:solidFill>
              </a:rPr>
              <a:t>Mỗi</a:t>
            </a:r>
            <a:r>
              <a:rPr lang="en-US" sz="2000" dirty="0">
                <a:solidFill>
                  <a:srgbClr val="000FA5"/>
                </a:solidFill>
              </a:rPr>
              <a:t> </a:t>
            </a:r>
            <a:r>
              <a:rPr lang="en-US" sz="2000" dirty="0" err="1">
                <a:solidFill>
                  <a:srgbClr val="000FA5"/>
                </a:solidFill>
              </a:rPr>
              <a:t>một</a:t>
            </a:r>
            <a:r>
              <a:rPr lang="en-US" sz="2000" dirty="0">
                <a:solidFill>
                  <a:srgbClr val="000FA5"/>
                </a:solidFill>
              </a:rPr>
              <a:t> items </a:t>
            </a:r>
            <a:r>
              <a:rPr lang="en-US" sz="2000" dirty="0" err="1">
                <a:solidFill>
                  <a:srgbClr val="000FA5"/>
                </a:solidFill>
              </a:rPr>
              <a:t>thực</a:t>
            </a:r>
            <a:r>
              <a:rPr lang="en-US" sz="2000" dirty="0">
                <a:solidFill>
                  <a:srgbClr val="000FA5"/>
                </a:solidFill>
              </a:rPr>
              <a:t> </a:t>
            </a:r>
            <a:r>
              <a:rPr lang="en-US" sz="2000" dirty="0" err="1">
                <a:solidFill>
                  <a:srgbClr val="000FA5"/>
                </a:solidFill>
              </a:rPr>
              <a:t>hiện</a:t>
            </a:r>
            <a:r>
              <a:rPr lang="en-US" sz="2000" dirty="0">
                <a:solidFill>
                  <a:srgbClr val="000FA5"/>
                </a:solidFill>
              </a:rPr>
              <a:t>: </a:t>
            </a:r>
            <a:r>
              <a:rPr lang="vi-VN" sz="2000" dirty="0">
                <a:solidFill>
                  <a:srgbClr val="000FA5"/>
                </a:solidFill>
              </a:rPr>
              <a:t>Thay </a:t>
            </a:r>
            <a:r>
              <a:rPr lang="en-US" sz="2000" dirty="0" err="1">
                <a:solidFill>
                  <a:srgbClr val="000FA5"/>
                </a:solidFill>
              </a:rPr>
              <a:t>thê</a:t>
            </a:r>
            <a:r>
              <a:rPr lang="en-US" sz="2000" dirty="0">
                <a:solidFill>
                  <a:srgbClr val="000FA5"/>
                </a:solidFill>
              </a:rPr>
              <a:t>́</a:t>
            </a:r>
            <a:r>
              <a:rPr lang="vi-VN" sz="2000" dirty="0">
                <a:solidFill>
                  <a:srgbClr val="000FA5"/>
                </a:solidFill>
              </a:rPr>
              <a:t> </a:t>
            </a:r>
            <a:r>
              <a:rPr lang="en-US" sz="2000" dirty="0" err="1">
                <a:solidFill>
                  <a:srgbClr val="000FA5"/>
                </a:solidFill>
              </a:rPr>
              <a:t>bằng</a:t>
            </a:r>
            <a:r>
              <a:rPr lang="en-US" sz="2000" dirty="0">
                <a:solidFill>
                  <a:srgbClr val="000FA5"/>
                </a:solidFill>
              </a:rPr>
              <a:t> </a:t>
            </a:r>
            <a:r>
              <a:rPr lang="en-US" sz="2000" dirty="0" err="1">
                <a:solidFill>
                  <a:srgbClr val="000FA5"/>
                </a:solidFill>
              </a:rPr>
              <a:t>một</a:t>
            </a:r>
            <a:r>
              <a:rPr lang="en-US" sz="2000" dirty="0">
                <a:solidFill>
                  <a:srgbClr val="000FA5"/>
                </a:solidFill>
              </a:rPr>
              <a:t> </a:t>
            </a:r>
            <a:r>
              <a:rPr lang="vi-VN" sz="2000" dirty="0">
                <a:solidFill>
                  <a:srgbClr val="000FA5"/>
                </a:solidFill>
              </a:rPr>
              <a:t>bin</a:t>
            </a:r>
            <a:r>
              <a:rPr lang="en-US" sz="2000" dirty="0">
                <a:solidFill>
                  <a:srgbClr val="000FA5"/>
                </a:solidFill>
              </a:rPr>
              <a:t> </a:t>
            </a:r>
            <a:r>
              <a:rPr lang="en-US" sz="2000" dirty="0" err="1">
                <a:solidFill>
                  <a:srgbClr val="000FA5"/>
                </a:solidFill>
              </a:rPr>
              <a:t>lấy</a:t>
            </a:r>
            <a:r>
              <a:rPr lang="en-US" sz="2000" dirty="0">
                <a:solidFill>
                  <a:srgbClr val="000FA5"/>
                </a:solidFill>
              </a:rPr>
              <a:t> </a:t>
            </a:r>
            <a:r>
              <a:rPr lang="en-US" sz="2000" dirty="0" err="1">
                <a:solidFill>
                  <a:srgbClr val="000FA5"/>
                </a:solidFill>
              </a:rPr>
              <a:t>ngẫu</a:t>
            </a:r>
            <a:r>
              <a:rPr lang="en-US" sz="2000" dirty="0">
                <a:solidFill>
                  <a:srgbClr val="000FA5"/>
                </a:solidFill>
              </a:rPr>
              <a:t> </a:t>
            </a:r>
            <a:r>
              <a:rPr lang="en-US" sz="2000" dirty="0" err="1">
                <a:solidFill>
                  <a:srgbClr val="000FA5"/>
                </a:solidFill>
              </a:rPr>
              <a:t>nhiên</a:t>
            </a:r>
            <a:r>
              <a:rPr lang="en-US" sz="2000" dirty="0">
                <a:solidFill>
                  <a:srgbClr val="000FA5"/>
                </a:solidFill>
              </a:rPr>
              <a:t> </a:t>
            </a:r>
            <a:r>
              <a:rPr lang="vi-VN" sz="2000" dirty="0">
                <a:solidFill>
                  <a:srgbClr val="000FA5"/>
                </a:solidFill>
              </a:rPr>
              <a:t> từ binIndices và khác</a:t>
            </a:r>
            <a:r>
              <a:rPr lang="en-US" sz="2000" dirty="0">
                <a:solidFill>
                  <a:srgbClr val="000FA5"/>
                </a:solidFill>
              </a:rPr>
              <a:t> </a:t>
            </a:r>
            <a:r>
              <a:rPr lang="en-US" sz="2000" dirty="0" err="1">
                <a:solidFill>
                  <a:srgbClr val="000FA5"/>
                </a:solidFill>
              </a:rPr>
              <a:t>gia</a:t>
            </a:r>
            <a:r>
              <a:rPr lang="en-US" sz="2000" dirty="0">
                <a:solidFill>
                  <a:srgbClr val="000FA5"/>
                </a:solidFill>
              </a:rPr>
              <a:t>́ trị </a:t>
            </a:r>
            <a:r>
              <a:rPr lang="vi-VN" sz="2000" dirty="0">
                <a:solidFill>
                  <a:srgbClr val="000FA5"/>
                </a:solidFill>
              </a:rPr>
              <a:t>bin hiện tại</a:t>
            </a:r>
            <a:r>
              <a:rPr lang="en-US" sz="2000" dirty="0">
                <a:solidFill>
                  <a:srgbClr val="000FA5"/>
                </a:solidFill>
              </a:rPr>
              <a:t>, </a:t>
            </a:r>
            <a:r>
              <a:rPr lang="en-US" sz="2000" dirty="0" err="1">
                <a:solidFill>
                  <a:srgbClr val="000FA5"/>
                </a:solidFill>
              </a:rPr>
              <a:t>tính</a:t>
            </a:r>
            <a:r>
              <a:rPr lang="en-US" sz="2000" dirty="0">
                <a:solidFill>
                  <a:srgbClr val="000FA5"/>
                </a:solidFill>
              </a:rPr>
              <a:t> </a:t>
            </a:r>
            <a:r>
              <a:rPr lang="en-US" sz="2000" dirty="0" err="1">
                <a:solidFill>
                  <a:srgbClr val="000FA5"/>
                </a:solidFill>
              </a:rPr>
              <a:t>gia</a:t>
            </a:r>
            <a:r>
              <a:rPr lang="en-US" sz="2000" dirty="0">
                <a:solidFill>
                  <a:srgbClr val="000FA5"/>
                </a:solidFill>
              </a:rPr>
              <a:t>́ trị </a:t>
            </a:r>
            <a:r>
              <a:rPr lang="en-US" sz="2000" dirty="0" err="1">
                <a:solidFill>
                  <a:srgbClr val="000FA5"/>
                </a:solidFill>
              </a:rPr>
              <a:t>gia</a:t>
            </a:r>
            <a:r>
              <a:rPr lang="en-US" sz="2000" dirty="0">
                <a:solidFill>
                  <a:srgbClr val="000FA5"/>
                </a:solidFill>
              </a:rPr>
              <a:t>́ trị </a:t>
            </a:r>
            <a:r>
              <a:rPr lang="en-US" sz="2000" dirty="0" err="1">
                <a:solidFill>
                  <a:srgbClr val="000FA5"/>
                </a:solidFill>
              </a:rPr>
              <a:t>hàm</a:t>
            </a:r>
            <a:r>
              <a:rPr lang="en-US" sz="2000" dirty="0">
                <a:solidFill>
                  <a:srgbClr val="000FA5"/>
                </a:solidFill>
              </a:rPr>
              <a:t> </a:t>
            </a:r>
            <a:r>
              <a:rPr lang="en-US" sz="2000" dirty="0" err="1">
                <a:solidFill>
                  <a:srgbClr val="000FA5"/>
                </a:solidFill>
              </a:rPr>
              <a:t>mục</a:t>
            </a:r>
            <a:r>
              <a:rPr lang="en-US" sz="2000" dirty="0">
                <a:solidFill>
                  <a:srgbClr val="000FA5"/>
                </a:solidFill>
              </a:rPr>
              <a:t> </a:t>
            </a:r>
            <a:r>
              <a:rPr lang="en-US" sz="2000" dirty="0" err="1">
                <a:solidFill>
                  <a:srgbClr val="000FA5"/>
                </a:solidFill>
              </a:rPr>
              <a:t>tiêu</a:t>
            </a:r>
            <a:r>
              <a:rPr lang="en-US" sz="2000" dirty="0">
                <a:solidFill>
                  <a:srgbClr val="000FA5"/>
                </a:solidFill>
              </a:rPr>
              <a:t>.</a:t>
            </a:r>
          </a:p>
          <a:p>
            <a:pPr lvl="3">
              <a:buFont typeface="Arial" panose="020B0604020202020204" pitchFamily="34" charset="0"/>
              <a:buChar char="•"/>
            </a:pPr>
            <a:r>
              <a:rPr lang="en-US" sz="2000" dirty="0" err="1">
                <a:solidFill>
                  <a:srgbClr val="000FA5"/>
                </a:solidFill>
              </a:rPr>
              <a:t>Chuyển</a:t>
            </a:r>
            <a:r>
              <a:rPr lang="en-US" sz="2000" dirty="0">
                <a:solidFill>
                  <a:srgbClr val="000FA5"/>
                </a:solidFill>
              </a:rPr>
              <a:t> </a:t>
            </a:r>
            <a:r>
              <a:rPr lang="en-US" sz="2000" dirty="0" err="1">
                <a:solidFill>
                  <a:srgbClr val="000FA5"/>
                </a:solidFill>
              </a:rPr>
              <a:t>lời</a:t>
            </a:r>
            <a:r>
              <a:rPr lang="en-US" sz="2000" dirty="0">
                <a:solidFill>
                  <a:srgbClr val="000FA5"/>
                </a:solidFill>
              </a:rPr>
              <a:t> </a:t>
            </a:r>
            <a:r>
              <a:rPr lang="en-US" sz="2000" dirty="0" err="1">
                <a:solidFill>
                  <a:srgbClr val="000FA5"/>
                </a:solidFill>
              </a:rPr>
              <a:t>giải</a:t>
            </a:r>
            <a:r>
              <a:rPr lang="en-US" sz="2000" dirty="0">
                <a:solidFill>
                  <a:srgbClr val="000FA5"/>
                </a:solidFill>
              </a:rPr>
              <a:t> </a:t>
            </a:r>
            <a:r>
              <a:rPr lang="en-US" sz="2000" dirty="0" err="1">
                <a:solidFill>
                  <a:srgbClr val="000FA5"/>
                </a:solidFill>
              </a:rPr>
              <a:t>hiện</a:t>
            </a:r>
            <a:r>
              <a:rPr lang="en-US" sz="2000" dirty="0">
                <a:solidFill>
                  <a:srgbClr val="000FA5"/>
                </a:solidFill>
              </a:rPr>
              <a:t> </a:t>
            </a:r>
            <a:r>
              <a:rPr lang="en-US" sz="2000" dirty="0" err="1">
                <a:solidFill>
                  <a:srgbClr val="000FA5"/>
                </a:solidFill>
              </a:rPr>
              <a:t>tại</a:t>
            </a:r>
            <a:r>
              <a:rPr lang="en-US" sz="2000" dirty="0">
                <a:solidFill>
                  <a:srgbClr val="000FA5"/>
                </a:solidFill>
              </a:rPr>
              <a:t> </a:t>
            </a:r>
            <a:r>
              <a:rPr lang="en-US" sz="2000" dirty="0" err="1">
                <a:solidFill>
                  <a:srgbClr val="000FA5"/>
                </a:solidFill>
              </a:rPr>
              <a:t>đến</a:t>
            </a:r>
            <a:r>
              <a:rPr lang="en-US" sz="2000" dirty="0">
                <a:solidFill>
                  <a:srgbClr val="000FA5"/>
                </a:solidFill>
              </a:rPr>
              <a:t> </a:t>
            </a:r>
            <a:r>
              <a:rPr lang="en-US" sz="2000" dirty="0" err="1">
                <a:solidFill>
                  <a:srgbClr val="000FA5"/>
                </a:solidFill>
              </a:rPr>
              <a:t>lời</a:t>
            </a:r>
            <a:r>
              <a:rPr lang="en-US" sz="2000" dirty="0">
                <a:solidFill>
                  <a:srgbClr val="000FA5"/>
                </a:solidFill>
              </a:rPr>
              <a:t> </a:t>
            </a:r>
            <a:r>
              <a:rPr lang="en-US" sz="2000" dirty="0" err="1">
                <a:solidFill>
                  <a:srgbClr val="000FA5"/>
                </a:solidFill>
              </a:rPr>
              <a:t>giải</a:t>
            </a:r>
            <a:r>
              <a:rPr lang="en-US" sz="2000" dirty="0">
                <a:solidFill>
                  <a:srgbClr val="000FA5"/>
                </a:solidFill>
              </a:rPr>
              <a:t> có </a:t>
            </a:r>
            <a:r>
              <a:rPr lang="en-US" sz="2000" dirty="0" err="1">
                <a:solidFill>
                  <a:srgbClr val="000FA5"/>
                </a:solidFill>
              </a:rPr>
              <a:t>hàm</a:t>
            </a:r>
            <a:r>
              <a:rPr lang="en-US" sz="2000" dirty="0">
                <a:solidFill>
                  <a:srgbClr val="000FA5"/>
                </a:solidFill>
              </a:rPr>
              <a:t> </a:t>
            </a:r>
            <a:r>
              <a:rPr lang="en-US" sz="2000" dirty="0" err="1">
                <a:solidFill>
                  <a:srgbClr val="000FA5"/>
                </a:solidFill>
              </a:rPr>
              <a:t>mục</a:t>
            </a:r>
            <a:r>
              <a:rPr lang="en-US" sz="2000" dirty="0">
                <a:solidFill>
                  <a:srgbClr val="000FA5"/>
                </a:solidFill>
              </a:rPr>
              <a:t> </a:t>
            </a:r>
            <a:r>
              <a:rPr lang="en-US" sz="2000" dirty="0" err="1">
                <a:solidFill>
                  <a:srgbClr val="000FA5"/>
                </a:solidFill>
              </a:rPr>
              <a:t>tiêu</a:t>
            </a:r>
            <a:r>
              <a:rPr lang="en-US" sz="2000" dirty="0">
                <a:solidFill>
                  <a:srgbClr val="000FA5"/>
                </a:solidFill>
              </a:rPr>
              <a:t> bé </a:t>
            </a:r>
            <a:r>
              <a:rPr lang="en-US" sz="2000" dirty="0" err="1">
                <a:solidFill>
                  <a:srgbClr val="000FA5"/>
                </a:solidFill>
              </a:rPr>
              <a:t>nhất</a:t>
            </a:r>
            <a:r>
              <a:rPr lang="en-US" sz="2000" dirty="0">
                <a:solidFill>
                  <a:srgbClr val="000FA5"/>
                </a:solidFill>
              </a:rPr>
              <a:t>.</a:t>
            </a:r>
          </a:p>
          <a:p>
            <a:pPr lvl="3">
              <a:buFont typeface="Arial" panose="020B0604020202020204" pitchFamily="34" charset="0"/>
              <a:buChar char="•"/>
            </a:pPr>
            <a:r>
              <a:rPr lang="vi-VN" sz="2000" dirty="0">
                <a:solidFill>
                  <a:srgbClr val="000FA5"/>
                </a:solidFill>
              </a:rPr>
              <a:t>Tiếp tục lặp cho đến khi không thu được lời giải tối hơn sau 10 vòng lặp.</a:t>
            </a:r>
            <a:endParaRPr lang="en-SG" sz="2000" dirty="0">
              <a:solidFill>
                <a:srgbClr val="000FA5"/>
              </a:solidFill>
            </a:endParaRPr>
          </a:p>
          <a:p>
            <a:pPr marL="228600" lvl="1" indent="0">
              <a:buNone/>
            </a:pPr>
            <a:endParaRPr lang="en-SG" sz="2200" b="1" u="sng" dirty="0">
              <a:solidFill>
                <a:srgbClr val="000FA5"/>
              </a:solidFill>
            </a:endParaRPr>
          </a:p>
        </p:txBody>
      </p:sp>
      <p:sp>
        <p:nvSpPr>
          <p:cNvPr id="6" name="Rectangle 5">
            <a:extLst>
              <a:ext uri="{FF2B5EF4-FFF2-40B4-BE49-F238E27FC236}">
                <a16:creationId xmlns:a16="http://schemas.microsoft.com/office/drawing/2014/main" id="{4B41CEFA-BDC8-4A29-927B-0BCBC58D6549}"/>
              </a:ext>
            </a:extLst>
          </p:cNvPr>
          <p:cNvSpPr/>
          <p:nvPr/>
        </p:nvSpPr>
        <p:spPr>
          <a:xfrm>
            <a:off x="2346" y="0"/>
            <a:ext cx="9141654" cy="1015219"/>
          </a:xfrm>
          <a:prstGeom prst="rect">
            <a:avLst/>
          </a:prstGeom>
          <a:solidFill>
            <a:schemeClr val="accent5">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p>
          <a:p>
            <a:pPr algn="ctr"/>
            <a:endParaRPr lang="en-US" sz="3600" b="1" dirty="0"/>
          </a:p>
        </p:txBody>
      </p:sp>
      <p:sp>
        <p:nvSpPr>
          <p:cNvPr id="7" name="Rectangle 6">
            <a:extLst>
              <a:ext uri="{FF2B5EF4-FFF2-40B4-BE49-F238E27FC236}">
                <a16:creationId xmlns:a16="http://schemas.microsoft.com/office/drawing/2014/main" id="{E8B38460-3A70-42CA-A388-A2FCDD958AC9}"/>
              </a:ext>
            </a:extLst>
          </p:cNvPr>
          <p:cNvSpPr/>
          <p:nvPr/>
        </p:nvSpPr>
        <p:spPr>
          <a:xfrm>
            <a:off x="-23601" y="1083165"/>
            <a:ext cx="9169668" cy="59769"/>
          </a:xfrm>
          <a:prstGeom prst="rect">
            <a:avLst/>
          </a:prstGeom>
          <a:solidFill>
            <a:schemeClr val="accent5">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2">
            <a:extLst>
              <a:ext uri="{FF2B5EF4-FFF2-40B4-BE49-F238E27FC236}">
                <a16:creationId xmlns:a16="http://schemas.microsoft.com/office/drawing/2014/main" id="{6C0F7131-42B3-4527-B99F-7FC0F0DADA41}"/>
              </a:ext>
            </a:extLst>
          </p:cNvPr>
          <p:cNvSpPr>
            <a:spLocks noGrp="1"/>
          </p:cNvSpPr>
          <p:nvPr>
            <p:ph type="title"/>
          </p:nvPr>
        </p:nvSpPr>
        <p:spPr>
          <a:xfrm>
            <a:off x="454323" y="163734"/>
            <a:ext cx="8213819" cy="979200"/>
          </a:xfrm>
        </p:spPr>
        <p:txBody>
          <a:bodyPr>
            <a:normAutofit/>
          </a:bodyPr>
          <a:lstStyle/>
          <a:p>
            <a:pPr algn="ctr"/>
            <a:r>
              <a:rPr lang="en-US" sz="3600" dirty="0" err="1">
                <a:solidFill>
                  <a:schemeClr val="bg1"/>
                </a:solidFill>
              </a:rPr>
              <a:t>Giải</a:t>
            </a:r>
            <a:r>
              <a:rPr lang="en-US" sz="3600" dirty="0">
                <a:solidFill>
                  <a:schemeClr val="bg1"/>
                </a:solidFill>
              </a:rPr>
              <a:t> </a:t>
            </a:r>
            <a:r>
              <a:rPr lang="en-US" sz="3600" dirty="0" err="1">
                <a:solidFill>
                  <a:schemeClr val="bg1"/>
                </a:solidFill>
              </a:rPr>
              <a:t>thuật</a:t>
            </a:r>
            <a:r>
              <a:rPr lang="en-US" sz="3600" dirty="0">
                <a:solidFill>
                  <a:schemeClr val="bg1"/>
                </a:solidFill>
              </a:rPr>
              <a:t> di </a:t>
            </a:r>
            <a:r>
              <a:rPr lang="en-US" sz="3600" dirty="0" err="1">
                <a:solidFill>
                  <a:schemeClr val="bg1"/>
                </a:solidFill>
              </a:rPr>
              <a:t>truyền</a:t>
            </a:r>
            <a:endParaRPr lang="en-US" sz="3600" dirty="0">
              <a:solidFill>
                <a:schemeClr val="bg1"/>
              </a:solidFill>
            </a:endParaRPr>
          </a:p>
        </p:txBody>
      </p:sp>
    </p:spTree>
    <p:extLst>
      <p:ext uri="{BB962C8B-B14F-4D97-AF65-F5344CB8AC3E}">
        <p14:creationId xmlns:p14="http://schemas.microsoft.com/office/powerpoint/2010/main" val="2837054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9500" y="2924944"/>
            <a:ext cx="7385000" cy="769441"/>
          </a:xfrm>
        </p:spPr>
        <p:txBody>
          <a:bodyPr/>
          <a:lstStyle/>
          <a:p>
            <a:r>
              <a:rPr lang="en-US" sz="4400" dirty="0" err="1"/>
              <a:t>Kết</a:t>
            </a:r>
            <a:r>
              <a:rPr lang="en-US" sz="4400" dirty="0"/>
              <a:t> </a:t>
            </a:r>
            <a:r>
              <a:rPr lang="en-US" sz="4400" dirty="0" err="1"/>
              <a:t>quả</a:t>
            </a:r>
            <a:r>
              <a:rPr lang="en-US" sz="4400" dirty="0"/>
              <a:t> </a:t>
            </a:r>
            <a:r>
              <a:rPr lang="en-US" sz="4400" dirty="0" err="1"/>
              <a:t>thực</a:t>
            </a:r>
            <a:r>
              <a:rPr lang="en-US" sz="4400" dirty="0"/>
              <a:t> </a:t>
            </a:r>
            <a:r>
              <a:rPr lang="en-US" sz="4400" dirty="0" err="1"/>
              <a:t>nghiệp</a:t>
            </a:r>
            <a:endParaRPr lang="en-US" sz="4400" dirty="0"/>
          </a:p>
        </p:txBody>
      </p:sp>
    </p:spTree>
    <p:extLst>
      <p:ext uri="{BB962C8B-B14F-4D97-AF65-F5344CB8AC3E}">
        <p14:creationId xmlns:p14="http://schemas.microsoft.com/office/powerpoint/2010/main" val="1818081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465090" y="1292852"/>
            <a:ext cx="8213819" cy="5328592"/>
          </a:xfrm>
        </p:spPr>
        <p:txBody>
          <a:bodyPr>
            <a:normAutofit/>
          </a:bodyPr>
          <a:lstStyle/>
          <a:p>
            <a:r>
              <a:rPr lang="vi-VN" sz="2200" b="1" dirty="0" err="1">
                <a:solidFill>
                  <a:srgbClr val="000FA5"/>
                </a:solidFill>
              </a:rPr>
              <a:t>Dữ</a:t>
            </a:r>
            <a:r>
              <a:rPr lang="vi-VN" sz="2200" b="1" dirty="0">
                <a:solidFill>
                  <a:srgbClr val="000FA5"/>
                </a:solidFill>
              </a:rPr>
              <a:t> </a:t>
            </a:r>
            <a:r>
              <a:rPr lang="vi-VN" sz="2200" b="1" dirty="0" err="1">
                <a:solidFill>
                  <a:srgbClr val="000FA5"/>
                </a:solidFill>
              </a:rPr>
              <a:t>liệu</a:t>
            </a:r>
            <a:r>
              <a:rPr lang="vi-VN" sz="2200" b="1" dirty="0">
                <a:solidFill>
                  <a:srgbClr val="000FA5"/>
                </a:solidFill>
              </a:rPr>
              <a:t> </a:t>
            </a:r>
            <a:r>
              <a:rPr lang="vi-VN" sz="2200" b="1" dirty="0" err="1">
                <a:solidFill>
                  <a:srgbClr val="000FA5"/>
                </a:solidFill>
              </a:rPr>
              <a:t>thực</a:t>
            </a:r>
            <a:r>
              <a:rPr lang="vi-VN" sz="2200" b="1" dirty="0">
                <a:solidFill>
                  <a:srgbClr val="000FA5"/>
                </a:solidFill>
              </a:rPr>
              <a:t> </a:t>
            </a:r>
            <a:r>
              <a:rPr lang="vi-VN" sz="2200" b="1" dirty="0" err="1">
                <a:solidFill>
                  <a:srgbClr val="000FA5"/>
                </a:solidFill>
              </a:rPr>
              <a:t>nghiệm</a:t>
            </a:r>
            <a:endParaRPr lang="vi-VN" sz="2200" b="1" dirty="0">
              <a:solidFill>
                <a:srgbClr val="000FA5"/>
              </a:solidFill>
            </a:endParaRPr>
          </a:p>
          <a:p>
            <a:pPr lvl="1"/>
            <a:r>
              <a:rPr lang="vi-VN" sz="2000" dirty="0">
                <a:solidFill>
                  <a:srgbClr val="000FA5"/>
                </a:solidFill>
              </a:rPr>
              <a:t>Dữ liệu</a:t>
            </a:r>
            <a:r>
              <a:rPr lang="en-US" sz="2000" dirty="0">
                <a:solidFill>
                  <a:srgbClr val="000FA5"/>
                </a:solidFill>
              </a:rPr>
              <a:t>: 1000 items </a:t>
            </a:r>
            <a:r>
              <a:rPr lang="en-US" sz="2000" dirty="0" err="1">
                <a:solidFill>
                  <a:srgbClr val="000FA5"/>
                </a:solidFill>
              </a:rPr>
              <a:t>va</a:t>
            </a:r>
            <a:r>
              <a:rPr lang="en-US" sz="2000" dirty="0">
                <a:solidFill>
                  <a:srgbClr val="000FA5"/>
                </a:solidFill>
              </a:rPr>
              <a:t>̀ 3000 items</a:t>
            </a:r>
          </a:p>
          <a:p>
            <a:pPr marL="228600" lvl="1" indent="0">
              <a:buNone/>
            </a:pPr>
            <a:endParaRPr lang="vi-VN" sz="2000" dirty="0">
              <a:solidFill>
                <a:srgbClr val="000FA5"/>
              </a:solidFill>
            </a:endParaRPr>
          </a:p>
          <a:p>
            <a:r>
              <a:rPr lang="vi-VN" sz="2200" b="1" dirty="0">
                <a:solidFill>
                  <a:srgbClr val="000FA5"/>
                </a:solidFill>
              </a:rPr>
              <a:t>Tham số thực nghiệm</a:t>
            </a:r>
          </a:p>
          <a:p>
            <a:pPr marL="228600" lvl="1" indent="0">
              <a:buNone/>
            </a:pPr>
            <a:endParaRPr lang="vi-VN" sz="2000" b="1" dirty="0">
              <a:solidFill>
                <a:srgbClr val="000FA5"/>
              </a:solidFill>
            </a:endParaRPr>
          </a:p>
        </p:txBody>
      </p:sp>
      <p:graphicFrame>
        <p:nvGraphicFramePr>
          <p:cNvPr id="2" name="Bảng 1">
            <a:extLst>
              <a:ext uri="{FF2B5EF4-FFF2-40B4-BE49-F238E27FC236}">
                <a16:creationId xmlns:a16="http://schemas.microsoft.com/office/drawing/2014/main" id="{A2B7C404-D17D-49EB-A792-CB0CF7EDDBDC}"/>
              </a:ext>
            </a:extLst>
          </p:cNvPr>
          <p:cNvGraphicFramePr>
            <a:graphicFrameLocks noGrp="1"/>
          </p:cNvGraphicFramePr>
          <p:nvPr>
            <p:extLst>
              <p:ext uri="{D42A27DB-BD31-4B8C-83A1-F6EECF244321}">
                <p14:modId xmlns:p14="http://schemas.microsoft.com/office/powerpoint/2010/main" val="2303132515"/>
              </p:ext>
            </p:extLst>
          </p:nvPr>
        </p:nvGraphicFramePr>
        <p:xfrm>
          <a:off x="926482" y="2996952"/>
          <a:ext cx="7291036" cy="3062298"/>
        </p:xfrm>
        <a:graphic>
          <a:graphicData uri="http://schemas.openxmlformats.org/drawingml/2006/table">
            <a:tbl>
              <a:tblPr firstRow="1" bandRow="1">
                <a:tableStyleId>{5C22544A-7EE6-4342-B048-85BDC9FD1C3A}</a:tableStyleId>
              </a:tblPr>
              <a:tblGrid>
                <a:gridCol w="3645518">
                  <a:extLst>
                    <a:ext uri="{9D8B030D-6E8A-4147-A177-3AD203B41FA5}">
                      <a16:colId xmlns:a16="http://schemas.microsoft.com/office/drawing/2014/main" val="1462418943"/>
                    </a:ext>
                  </a:extLst>
                </a:gridCol>
                <a:gridCol w="3645518">
                  <a:extLst>
                    <a:ext uri="{9D8B030D-6E8A-4147-A177-3AD203B41FA5}">
                      <a16:colId xmlns:a16="http://schemas.microsoft.com/office/drawing/2014/main" val="2084187218"/>
                    </a:ext>
                  </a:extLst>
                </a:gridCol>
              </a:tblGrid>
              <a:tr h="501287">
                <a:tc>
                  <a:txBody>
                    <a:bodyPr/>
                    <a:lstStyle/>
                    <a:p>
                      <a:pPr algn="ctr"/>
                      <a:r>
                        <a:rPr lang="vi-VN" sz="2200" dirty="0">
                          <a:latin typeface="+mn-lt"/>
                        </a:rPr>
                        <a:t>Tham </a:t>
                      </a:r>
                      <a:r>
                        <a:rPr lang="vi-VN" sz="2200" dirty="0" err="1">
                          <a:latin typeface="+mn-lt"/>
                        </a:rPr>
                        <a:t>số</a:t>
                      </a:r>
                      <a:r>
                        <a:rPr lang="vi-VN" sz="2200" dirty="0">
                          <a:latin typeface="+mn-lt"/>
                        </a:rPr>
                        <a:t> </a:t>
                      </a:r>
                      <a:r>
                        <a:rPr lang="vi-VN" sz="2200" dirty="0" err="1">
                          <a:latin typeface="+mn-lt"/>
                        </a:rPr>
                        <a:t>thực</a:t>
                      </a:r>
                      <a:r>
                        <a:rPr lang="vi-VN" sz="2200" dirty="0">
                          <a:latin typeface="+mn-lt"/>
                        </a:rPr>
                        <a:t> </a:t>
                      </a:r>
                      <a:r>
                        <a:rPr lang="vi-VN" sz="2200" dirty="0" err="1">
                          <a:latin typeface="+mn-lt"/>
                        </a:rPr>
                        <a:t>nghiệm</a:t>
                      </a:r>
                      <a:endParaRPr lang="vi-VN" sz="2200" dirty="0">
                        <a:latin typeface="+mn-lt"/>
                      </a:endParaRPr>
                    </a:p>
                  </a:txBody>
                  <a:tcPr/>
                </a:tc>
                <a:tc>
                  <a:txBody>
                    <a:bodyPr/>
                    <a:lstStyle/>
                    <a:p>
                      <a:pPr algn="ctr"/>
                      <a:r>
                        <a:rPr lang="vi-VN" sz="2200" dirty="0" err="1">
                          <a:latin typeface="+mn-lt"/>
                        </a:rPr>
                        <a:t>Giá</a:t>
                      </a:r>
                      <a:r>
                        <a:rPr lang="vi-VN" sz="2200" dirty="0">
                          <a:latin typeface="+mn-lt"/>
                        </a:rPr>
                        <a:t> </a:t>
                      </a:r>
                      <a:r>
                        <a:rPr lang="vi-VN" sz="2200" dirty="0" err="1">
                          <a:latin typeface="+mn-lt"/>
                        </a:rPr>
                        <a:t>trị</a:t>
                      </a:r>
                      <a:endParaRPr lang="vi-VN" sz="2200" dirty="0">
                        <a:latin typeface="+mn-lt"/>
                      </a:endParaRPr>
                    </a:p>
                  </a:txBody>
                  <a:tcPr/>
                </a:tc>
                <a:extLst>
                  <a:ext uri="{0D108BD9-81ED-4DB2-BD59-A6C34878D82A}">
                    <a16:rowId xmlns:a16="http://schemas.microsoft.com/office/drawing/2014/main" val="2236074207"/>
                  </a:ext>
                </a:extLst>
              </a:tr>
              <a:tr h="501287">
                <a:tc>
                  <a:txBody>
                    <a:bodyPr/>
                    <a:lstStyle/>
                    <a:p>
                      <a:pPr algn="ctr"/>
                      <a:r>
                        <a:rPr lang="en-US" b="1" dirty="0" err="1">
                          <a:latin typeface="+mn-lt"/>
                          <a:cs typeface="Times New Roman" panose="02020603050405020304" pitchFamily="18" charset="0"/>
                        </a:rPr>
                        <a:t>Kích</a:t>
                      </a:r>
                      <a:r>
                        <a:rPr lang="en-US" b="1" dirty="0">
                          <a:latin typeface="+mn-lt"/>
                          <a:cs typeface="Times New Roman" panose="02020603050405020304" pitchFamily="18" charset="0"/>
                        </a:rPr>
                        <a:t> </a:t>
                      </a:r>
                      <a:r>
                        <a:rPr lang="en-US" b="1" dirty="0" err="1">
                          <a:latin typeface="+mn-lt"/>
                          <a:cs typeface="Times New Roman" panose="02020603050405020304" pitchFamily="18" charset="0"/>
                        </a:rPr>
                        <a:t>th</a:t>
                      </a:r>
                      <a:r>
                        <a:rPr lang="vi-VN" b="1" dirty="0" err="1">
                          <a:latin typeface="+mn-lt"/>
                          <a:cs typeface="Times New Roman" panose="02020603050405020304" pitchFamily="18" charset="0"/>
                        </a:rPr>
                        <a:t>ước</a:t>
                      </a:r>
                      <a:r>
                        <a:rPr lang="vi-VN" b="1" dirty="0">
                          <a:latin typeface="+mn-lt"/>
                          <a:cs typeface="Times New Roman" panose="02020603050405020304" pitchFamily="18" charset="0"/>
                        </a:rPr>
                        <a:t> </a:t>
                      </a:r>
                      <a:r>
                        <a:rPr lang="vi-VN" b="1" dirty="0" err="1">
                          <a:latin typeface="+mn-lt"/>
                          <a:cs typeface="Times New Roman" panose="02020603050405020304" pitchFamily="18" charset="0"/>
                        </a:rPr>
                        <a:t>quần</a:t>
                      </a:r>
                      <a:r>
                        <a:rPr lang="vi-VN" b="1" dirty="0">
                          <a:latin typeface="+mn-lt"/>
                          <a:cs typeface="Times New Roman" panose="02020603050405020304" pitchFamily="18" charset="0"/>
                        </a:rPr>
                        <a:t> </a:t>
                      </a:r>
                      <a:r>
                        <a:rPr lang="vi-VN" b="1" dirty="0" err="1">
                          <a:latin typeface="+mn-lt"/>
                          <a:cs typeface="Times New Roman" panose="02020603050405020304" pitchFamily="18" charset="0"/>
                        </a:rPr>
                        <a:t>thể</a:t>
                      </a:r>
                      <a:endParaRPr lang="vi-VN" b="1" dirty="0">
                        <a:latin typeface="+mn-lt"/>
                        <a:cs typeface="Times New Roman" panose="02020603050405020304" pitchFamily="18" charset="0"/>
                      </a:endParaRPr>
                    </a:p>
                  </a:txBody>
                  <a:tcPr/>
                </a:tc>
                <a:tc>
                  <a:txBody>
                    <a:bodyPr/>
                    <a:lstStyle/>
                    <a:p>
                      <a:pPr algn="ctr"/>
                      <a:r>
                        <a:rPr lang="en-US" b="1" dirty="0">
                          <a:latin typeface="+mn-lt"/>
                        </a:rPr>
                        <a:t>2</a:t>
                      </a:r>
                      <a:r>
                        <a:rPr lang="vi-VN" b="1" dirty="0">
                          <a:latin typeface="+mn-lt"/>
                        </a:rPr>
                        <a:t>00</a:t>
                      </a:r>
                    </a:p>
                  </a:txBody>
                  <a:tcPr/>
                </a:tc>
                <a:extLst>
                  <a:ext uri="{0D108BD9-81ED-4DB2-BD59-A6C34878D82A}">
                    <a16:rowId xmlns:a16="http://schemas.microsoft.com/office/drawing/2014/main" val="4223909716"/>
                  </a:ext>
                </a:extLst>
              </a:tr>
              <a:tr h="501287">
                <a:tc>
                  <a:txBody>
                    <a:bodyPr/>
                    <a:lstStyle/>
                    <a:p>
                      <a:pPr algn="ctr"/>
                      <a:r>
                        <a:rPr lang="vi-VN" b="1" dirty="0" err="1">
                          <a:latin typeface="+mn-lt"/>
                        </a:rPr>
                        <a:t>Số</a:t>
                      </a:r>
                      <a:r>
                        <a:rPr lang="vi-VN" b="1" dirty="0">
                          <a:latin typeface="+mn-lt"/>
                        </a:rPr>
                        <a:t> </a:t>
                      </a:r>
                      <a:r>
                        <a:rPr lang="vi-VN" b="1" dirty="0" err="1">
                          <a:latin typeface="+mn-lt"/>
                        </a:rPr>
                        <a:t>thế</a:t>
                      </a:r>
                      <a:r>
                        <a:rPr lang="vi-VN" b="1" dirty="0">
                          <a:latin typeface="+mn-lt"/>
                        </a:rPr>
                        <a:t> </a:t>
                      </a:r>
                      <a:r>
                        <a:rPr lang="vi-VN" b="1" dirty="0" err="1">
                          <a:latin typeface="+mn-lt"/>
                        </a:rPr>
                        <a:t>hệ</a:t>
                      </a:r>
                      <a:endParaRPr lang="vi-VN" b="1" dirty="0">
                        <a:latin typeface="+mn-lt"/>
                      </a:endParaRPr>
                    </a:p>
                  </a:txBody>
                  <a:tcPr/>
                </a:tc>
                <a:tc>
                  <a:txBody>
                    <a:bodyPr/>
                    <a:lstStyle/>
                    <a:p>
                      <a:pPr algn="ctr"/>
                      <a:r>
                        <a:rPr lang="en-US" b="1" dirty="0">
                          <a:latin typeface="+mn-lt"/>
                        </a:rPr>
                        <a:t>2</a:t>
                      </a:r>
                      <a:r>
                        <a:rPr lang="vi-VN" b="1" dirty="0">
                          <a:latin typeface="+mn-lt"/>
                        </a:rPr>
                        <a:t>00</a:t>
                      </a:r>
                    </a:p>
                  </a:txBody>
                  <a:tcPr/>
                </a:tc>
                <a:extLst>
                  <a:ext uri="{0D108BD9-81ED-4DB2-BD59-A6C34878D82A}">
                    <a16:rowId xmlns:a16="http://schemas.microsoft.com/office/drawing/2014/main" val="442300651"/>
                  </a:ext>
                </a:extLst>
              </a:tr>
              <a:tr h="501287">
                <a:tc>
                  <a:txBody>
                    <a:bodyPr/>
                    <a:lstStyle/>
                    <a:p>
                      <a:pPr algn="ctr"/>
                      <a:r>
                        <a:rPr lang="vi-VN" b="1" dirty="0" err="1">
                          <a:latin typeface="+mn-lt"/>
                        </a:rPr>
                        <a:t>Tỉ</a:t>
                      </a:r>
                      <a:r>
                        <a:rPr lang="vi-VN" b="1" dirty="0">
                          <a:latin typeface="+mn-lt"/>
                        </a:rPr>
                        <a:t> </a:t>
                      </a:r>
                      <a:r>
                        <a:rPr lang="vi-VN" b="1" dirty="0" err="1">
                          <a:latin typeface="+mn-lt"/>
                        </a:rPr>
                        <a:t>lệ</a:t>
                      </a:r>
                      <a:r>
                        <a:rPr lang="vi-VN" b="1" dirty="0">
                          <a:latin typeface="+mn-lt"/>
                        </a:rPr>
                        <a:t> lai </a:t>
                      </a:r>
                      <a:r>
                        <a:rPr lang="vi-VN" b="1" dirty="0" err="1">
                          <a:latin typeface="+mn-lt"/>
                        </a:rPr>
                        <a:t>ghép</a:t>
                      </a:r>
                      <a:endParaRPr lang="vi-VN" b="1" dirty="0">
                        <a:latin typeface="+mn-lt"/>
                      </a:endParaRPr>
                    </a:p>
                  </a:txBody>
                  <a:tcPr/>
                </a:tc>
                <a:tc>
                  <a:txBody>
                    <a:bodyPr/>
                    <a:lstStyle/>
                    <a:p>
                      <a:pPr algn="ctr"/>
                      <a:r>
                        <a:rPr lang="vi-VN" b="1" dirty="0">
                          <a:latin typeface="+mn-lt"/>
                        </a:rPr>
                        <a:t>0.</a:t>
                      </a:r>
                      <a:r>
                        <a:rPr lang="en-US" b="1" dirty="0">
                          <a:latin typeface="+mn-lt"/>
                        </a:rPr>
                        <a:t>8</a:t>
                      </a:r>
                      <a:endParaRPr lang="vi-VN" b="1" dirty="0">
                        <a:latin typeface="+mn-lt"/>
                      </a:endParaRPr>
                    </a:p>
                  </a:txBody>
                  <a:tcPr/>
                </a:tc>
                <a:extLst>
                  <a:ext uri="{0D108BD9-81ED-4DB2-BD59-A6C34878D82A}">
                    <a16:rowId xmlns:a16="http://schemas.microsoft.com/office/drawing/2014/main" val="1970888961"/>
                  </a:ext>
                </a:extLst>
              </a:tr>
              <a:tr h="501287">
                <a:tc>
                  <a:txBody>
                    <a:bodyPr/>
                    <a:lstStyle/>
                    <a:p>
                      <a:pPr algn="ctr"/>
                      <a:r>
                        <a:rPr lang="vi-VN" b="1" dirty="0" err="1">
                          <a:latin typeface="+mn-lt"/>
                        </a:rPr>
                        <a:t>Tỉ</a:t>
                      </a:r>
                      <a:r>
                        <a:rPr lang="vi-VN" b="1" dirty="0">
                          <a:latin typeface="+mn-lt"/>
                        </a:rPr>
                        <a:t> </a:t>
                      </a:r>
                      <a:r>
                        <a:rPr lang="vi-VN" b="1" dirty="0" err="1">
                          <a:latin typeface="+mn-lt"/>
                        </a:rPr>
                        <a:t>lệ</a:t>
                      </a:r>
                      <a:r>
                        <a:rPr lang="vi-VN" b="1" dirty="0">
                          <a:latin typeface="+mn-lt"/>
                        </a:rPr>
                        <a:t> </a:t>
                      </a:r>
                      <a:r>
                        <a:rPr lang="vi-VN" b="1" dirty="0" err="1">
                          <a:latin typeface="+mn-lt"/>
                        </a:rPr>
                        <a:t>đột</a:t>
                      </a:r>
                      <a:r>
                        <a:rPr lang="vi-VN" b="1" dirty="0">
                          <a:latin typeface="+mn-lt"/>
                        </a:rPr>
                        <a:t> </a:t>
                      </a:r>
                      <a:r>
                        <a:rPr lang="vi-VN" b="1" dirty="0" err="1">
                          <a:latin typeface="+mn-lt"/>
                        </a:rPr>
                        <a:t>biến</a:t>
                      </a:r>
                      <a:endParaRPr lang="vi-VN" b="1" dirty="0">
                        <a:latin typeface="+mn-lt"/>
                      </a:endParaRPr>
                    </a:p>
                  </a:txBody>
                  <a:tcPr/>
                </a:tc>
                <a:tc>
                  <a:txBody>
                    <a:bodyPr/>
                    <a:lstStyle/>
                    <a:p>
                      <a:pPr algn="ctr"/>
                      <a:r>
                        <a:rPr lang="vi-VN" b="1" dirty="0">
                          <a:latin typeface="+mn-lt"/>
                        </a:rPr>
                        <a:t>0.</a:t>
                      </a:r>
                      <a:r>
                        <a:rPr lang="en-US" b="1" dirty="0">
                          <a:latin typeface="+mn-lt"/>
                        </a:rPr>
                        <a:t>2</a:t>
                      </a:r>
                      <a:endParaRPr lang="vi-VN" b="1" dirty="0">
                        <a:latin typeface="+mn-lt"/>
                      </a:endParaRPr>
                    </a:p>
                  </a:txBody>
                  <a:tcPr/>
                </a:tc>
                <a:extLst>
                  <a:ext uri="{0D108BD9-81ED-4DB2-BD59-A6C34878D82A}">
                    <a16:rowId xmlns:a16="http://schemas.microsoft.com/office/drawing/2014/main" val="2376942355"/>
                  </a:ext>
                </a:extLst>
              </a:tr>
              <a:tr h="555863">
                <a:tc>
                  <a:txBody>
                    <a:bodyPr/>
                    <a:lstStyle/>
                    <a:p>
                      <a:pPr algn="ctr"/>
                      <a:r>
                        <a:rPr lang="vi-VN" b="1" dirty="0" err="1">
                          <a:latin typeface="+mn-lt"/>
                        </a:rPr>
                        <a:t>Số</a:t>
                      </a:r>
                      <a:r>
                        <a:rPr lang="vi-VN" b="1" dirty="0">
                          <a:latin typeface="+mn-lt"/>
                        </a:rPr>
                        <a:t> </a:t>
                      </a:r>
                      <a:r>
                        <a:rPr lang="vi-VN" b="1" dirty="0" err="1">
                          <a:latin typeface="+mn-lt"/>
                        </a:rPr>
                        <a:t>lần</a:t>
                      </a:r>
                      <a:r>
                        <a:rPr lang="vi-VN" b="1" dirty="0">
                          <a:latin typeface="+mn-lt"/>
                        </a:rPr>
                        <a:t> </a:t>
                      </a:r>
                      <a:r>
                        <a:rPr lang="vi-VN" b="1" dirty="0" err="1">
                          <a:latin typeface="+mn-lt"/>
                        </a:rPr>
                        <a:t>chạy</a:t>
                      </a:r>
                      <a:r>
                        <a:rPr lang="vi-VN" b="1" dirty="0">
                          <a:latin typeface="+mn-lt"/>
                        </a:rPr>
                        <a:t>/</a:t>
                      </a:r>
                      <a:r>
                        <a:rPr lang="vi-VN" b="1" dirty="0" err="1">
                          <a:latin typeface="+mn-lt"/>
                        </a:rPr>
                        <a:t>bộ</a:t>
                      </a:r>
                      <a:r>
                        <a:rPr lang="vi-VN" b="1" dirty="0">
                          <a:latin typeface="+mn-lt"/>
                        </a:rPr>
                        <a:t> </a:t>
                      </a:r>
                      <a:r>
                        <a:rPr lang="vi-VN" b="1" dirty="0" err="1">
                          <a:latin typeface="+mn-lt"/>
                        </a:rPr>
                        <a:t>dữ</a:t>
                      </a:r>
                      <a:r>
                        <a:rPr lang="vi-VN" b="1" dirty="0">
                          <a:latin typeface="+mn-lt"/>
                        </a:rPr>
                        <a:t> </a:t>
                      </a:r>
                      <a:r>
                        <a:rPr lang="vi-VN" b="1" dirty="0" err="1">
                          <a:latin typeface="+mn-lt"/>
                        </a:rPr>
                        <a:t>liệu</a:t>
                      </a:r>
                      <a:endParaRPr lang="vi-VN" b="1" dirty="0">
                        <a:latin typeface="+mn-lt"/>
                      </a:endParaRPr>
                    </a:p>
                  </a:txBody>
                  <a:tcPr/>
                </a:tc>
                <a:tc>
                  <a:txBody>
                    <a:bodyPr/>
                    <a:lstStyle/>
                    <a:p>
                      <a:pPr algn="ctr"/>
                      <a:r>
                        <a:rPr lang="en-US" b="1" dirty="0">
                          <a:latin typeface="+mn-lt"/>
                        </a:rPr>
                        <a:t>2</a:t>
                      </a:r>
                      <a:r>
                        <a:rPr lang="vi-VN" b="1" dirty="0">
                          <a:latin typeface="+mn-lt"/>
                        </a:rPr>
                        <a:t>0</a:t>
                      </a:r>
                    </a:p>
                  </a:txBody>
                  <a:tcPr/>
                </a:tc>
                <a:extLst>
                  <a:ext uri="{0D108BD9-81ED-4DB2-BD59-A6C34878D82A}">
                    <a16:rowId xmlns:a16="http://schemas.microsoft.com/office/drawing/2014/main" val="1483106677"/>
                  </a:ext>
                </a:extLst>
              </a:tr>
            </a:tbl>
          </a:graphicData>
        </a:graphic>
      </p:graphicFrame>
      <p:sp>
        <p:nvSpPr>
          <p:cNvPr id="5" name="Rectangle 4">
            <a:extLst>
              <a:ext uri="{FF2B5EF4-FFF2-40B4-BE49-F238E27FC236}">
                <a16:creationId xmlns:a16="http://schemas.microsoft.com/office/drawing/2014/main" id="{105A7DF4-8AAA-4B2A-8671-FA0861257FD1}"/>
              </a:ext>
            </a:extLst>
          </p:cNvPr>
          <p:cNvSpPr/>
          <p:nvPr/>
        </p:nvSpPr>
        <p:spPr>
          <a:xfrm>
            <a:off x="2346" y="0"/>
            <a:ext cx="9141654" cy="1015219"/>
          </a:xfrm>
          <a:prstGeom prst="rect">
            <a:avLst/>
          </a:prstGeom>
          <a:solidFill>
            <a:schemeClr val="accent5">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p>
          <a:p>
            <a:pPr algn="ctr"/>
            <a:endParaRPr lang="en-US" sz="3600" b="1" dirty="0"/>
          </a:p>
        </p:txBody>
      </p:sp>
      <p:sp>
        <p:nvSpPr>
          <p:cNvPr id="6" name="Rectangle 5">
            <a:extLst>
              <a:ext uri="{FF2B5EF4-FFF2-40B4-BE49-F238E27FC236}">
                <a16:creationId xmlns:a16="http://schemas.microsoft.com/office/drawing/2014/main" id="{968F474D-9739-48BC-B3D3-F1B0D38683D0}"/>
              </a:ext>
            </a:extLst>
          </p:cNvPr>
          <p:cNvSpPr/>
          <p:nvPr/>
        </p:nvSpPr>
        <p:spPr>
          <a:xfrm>
            <a:off x="-23601" y="1083165"/>
            <a:ext cx="9169668" cy="59769"/>
          </a:xfrm>
          <a:prstGeom prst="rect">
            <a:avLst/>
          </a:prstGeom>
          <a:solidFill>
            <a:schemeClr val="accent5">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2">
            <a:extLst>
              <a:ext uri="{FF2B5EF4-FFF2-40B4-BE49-F238E27FC236}">
                <a16:creationId xmlns:a16="http://schemas.microsoft.com/office/drawing/2014/main" id="{4979627A-F43D-4D47-8A27-1EEB8150EF79}"/>
              </a:ext>
            </a:extLst>
          </p:cNvPr>
          <p:cNvSpPr txBox="1">
            <a:spLocks/>
          </p:cNvSpPr>
          <p:nvPr/>
        </p:nvSpPr>
        <p:spPr>
          <a:xfrm>
            <a:off x="454323" y="163734"/>
            <a:ext cx="8213819" cy="9792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2500" b="1" kern="1200" baseline="0">
                <a:solidFill>
                  <a:schemeClr val="tx1"/>
                </a:solidFill>
                <a:latin typeface="Arial" pitchFamily="34" charset="0"/>
                <a:ea typeface="+mj-ea"/>
                <a:cs typeface="Arial" pitchFamily="34" charset="0"/>
              </a:defRPr>
            </a:lvl1pPr>
          </a:lstStyle>
          <a:p>
            <a:pPr algn="ctr"/>
            <a:r>
              <a:rPr lang="en-US" sz="3600" dirty="0" err="1">
                <a:solidFill>
                  <a:schemeClr val="bg1"/>
                </a:solidFill>
              </a:rPr>
              <a:t>Kết</a:t>
            </a:r>
            <a:r>
              <a:rPr lang="en-US" sz="3600" dirty="0">
                <a:solidFill>
                  <a:schemeClr val="bg1"/>
                </a:solidFill>
              </a:rPr>
              <a:t> </a:t>
            </a:r>
            <a:r>
              <a:rPr lang="en-US" sz="3600" dirty="0" err="1">
                <a:solidFill>
                  <a:schemeClr val="bg1"/>
                </a:solidFill>
              </a:rPr>
              <a:t>quả</a:t>
            </a:r>
            <a:r>
              <a:rPr lang="en-US" sz="3600" dirty="0">
                <a:solidFill>
                  <a:schemeClr val="bg1"/>
                </a:solidFill>
              </a:rPr>
              <a:t> </a:t>
            </a:r>
            <a:r>
              <a:rPr lang="en-US" sz="3600" dirty="0" err="1">
                <a:solidFill>
                  <a:schemeClr val="bg1"/>
                </a:solidFill>
              </a:rPr>
              <a:t>thực</a:t>
            </a:r>
            <a:r>
              <a:rPr lang="en-US" sz="3600" dirty="0">
                <a:solidFill>
                  <a:schemeClr val="bg1"/>
                </a:solidFill>
              </a:rPr>
              <a:t> </a:t>
            </a:r>
            <a:r>
              <a:rPr lang="en-US" sz="3600" dirty="0" err="1">
                <a:solidFill>
                  <a:schemeClr val="bg1"/>
                </a:solidFill>
              </a:rPr>
              <a:t>nghiệm</a:t>
            </a:r>
            <a:endParaRPr lang="en-US" sz="3600" dirty="0">
              <a:solidFill>
                <a:schemeClr val="bg1"/>
              </a:solidFill>
            </a:endParaRPr>
          </a:p>
        </p:txBody>
      </p:sp>
    </p:spTree>
    <p:extLst>
      <p:ext uri="{BB962C8B-B14F-4D97-AF65-F5344CB8AC3E}">
        <p14:creationId xmlns:p14="http://schemas.microsoft.com/office/powerpoint/2010/main" val="1201432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vi-VN" sz="3200" dirty="0">
                <a:solidFill>
                  <a:schemeClr val="accent1">
                    <a:lumMod val="75000"/>
                  </a:schemeClr>
                </a:solidFill>
              </a:rPr>
              <a:t>5. </a:t>
            </a:r>
            <a:r>
              <a:rPr lang="vi-VN" sz="3200" dirty="0" err="1">
                <a:solidFill>
                  <a:schemeClr val="accent1">
                    <a:lumMod val="75000"/>
                  </a:schemeClr>
                </a:solidFill>
              </a:rPr>
              <a:t>Kết</a:t>
            </a:r>
            <a:r>
              <a:rPr lang="vi-VN" sz="3200" dirty="0">
                <a:solidFill>
                  <a:schemeClr val="accent1">
                    <a:lumMod val="75000"/>
                  </a:schemeClr>
                </a:solidFill>
              </a:rPr>
              <a:t> </a:t>
            </a:r>
            <a:r>
              <a:rPr lang="vi-VN" sz="3200" dirty="0" err="1">
                <a:solidFill>
                  <a:schemeClr val="accent1">
                    <a:lumMod val="75000"/>
                  </a:schemeClr>
                </a:solidFill>
              </a:rPr>
              <a:t>quả</a:t>
            </a:r>
            <a:r>
              <a:rPr lang="vi-VN" sz="3200" dirty="0">
                <a:solidFill>
                  <a:schemeClr val="accent1">
                    <a:lumMod val="75000"/>
                  </a:schemeClr>
                </a:solidFill>
              </a:rPr>
              <a:t> </a:t>
            </a:r>
            <a:r>
              <a:rPr lang="vi-VN" sz="3200" dirty="0" err="1">
                <a:solidFill>
                  <a:schemeClr val="accent1">
                    <a:lumMod val="75000"/>
                  </a:schemeClr>
                </a:solidFill>
              </a:rPr>
              <a:t>thực</a:t>
            </a:r>
            <a:r>
              <a:rPr lang="vi-VN" sz="3200" dirty="0">
                <a:solidFill>
                  <a:schemeClr val="accent1">
                    <a:lumMod val="75000"/>
                  </a:schemeClr>
                </a:solidFill>
              </a:rPr>
              <a:t> </a:t>
            </a:r>
            <a:r>
              <a:rPr lang="vi-VN" sz="3200" dirty="0" err="1">
                <a:solidFill>
                  <a:schemeClr val="accent1">
                    <a:lumMod val="75000"/>
                  </a:schemeClr>
                </a:solidFill>
              </a:rPr>
              <a:t>nghiệm</a:t>
            </a:r>
            <a:endParaRPr lang="en-SG" sz="3200" dirty="0">
              <a:solidFill>
                <a:schemeClr val="accent1">
                  <a:lumMod val="75000"/>
                </a:schemeClr>
              </a:solidFill>
            </a:endParaRPr>
          </a:p>
        </p:txBody>
      </p:sp>
      <p:sp>
        <p:nvSpPr>
          <p:cNvPr id="14" name="Content Placeholder 13"/>
          <p:cNvSpPr>
            <a:spLocks noGrp="1"/>
          </p:cNvSpPr>
          <p:nvPr>
            <p:ph idx="1"/>
          </p:nvPr>
        </p:nvSpPr>
        <p:spPr>
          <a:xfrm>
            <a:off x="444500" y="840919"/>
            <a:ext cx="8213819" cy="5328592"/>
          </a:xfrm>
        </p:spPr>
        <p:txBody>
          <a:bodyPr>
            <a:normAutofit/>
          </a:bodyPr>
          <a:lstStyle/>
          <a:p>
            <a:r>
              <a:rPr lang="en-US" sz="2200" b="1" dirty="0" err="1">
                <a:solidFill>
                  <a:srgbClr val="000FA5"/>
                </a:solidFill>
              </a:rPr>
              <a:t>Kết</a:t>
            </a:r>
            <a:r>
              <a:rPr lang="en-US" sz="2200" b="1" dirty="0">
                <a:solidFill>
                  <a:srgbClr val="000FA5"/>
                </a:solidFill>
              </a:rPr>
              <a:t> quả:</a:t>
            </a:r>
          </a:p>
          <a:p>
            <a:pPr marL="0" indent="0">
              <a:buNone/>
            </a:pPr>
            <a:r>
              <a:rPr lang="en-US" sz="2200" dirty="0" err="1">
                <a:solidFill>
                  <a:srgbClr val="000FA5"/>
                </a:solidFill>
              </a:rPr>
              <a:t>Kết</a:t>
            </a:r>
            <a:r>
              <a:rPr lang="en-US" sz="2200" dirty="0">
                <a:solidFill>
                  <a:srgbClr val="000FA5"/>
                </a:solidFill>
              </a:rPr>
              <a:t> quả </a:t>
            </a:r>
            <a:r>
              <a:rPr lang="en-US" sz="2200" dirty="0" err="1">
                <a:solidFill>
                  <a:srgbClr val="000FA5"/>
                </a:solidFill>
              </a:rPr>
              <a:t>tốt</a:t>
            </a:r>
            <a:r>
              <a:rPr lang="en-US" sz="2200" dirty="0">
                <a:solidFill>
                  <a:srgbClr val="000FA5"/>
                </a:solidFill>
              </a:rPr>
              <a:t> </a:t>
            </a:r>
            <a:r>
              <a:rPr lang="en-US" sz="2200" dirty="0" err="1">
                <a:solidFill>
                  <a:srgbClr val="000FA5"/>
                </a:solidFill>
              </a:rPr>
              <a:t>nhất</a:t>
            </a:r>
            <a:r>
              <a:rPr lang="en-US" sz="2200" dirty="0">
                <a:solidFill>
                  <a:srgbClr val="000FA5"/>
                </a:solidFill>
              </a:rPr>
              <a:t> </a:t>
            </a:r>
            <a:r>
              <a:rPr lang="en-US" sz="2200" dirty="0" err="1">
                <a:solidFill>
                  <a:srgbClr val="000FA5"/>
                </a:solidFill>
              </a:rPr>
              <a:t>sau</a:t>
            </a:r>
            <a:r>
              <a:rPr lang="en-US" sz="2200" dirty="0">
                <a:solidFill>
                  <a:srgbClr val="000FA5"/>
                </a:solidFill>
              </a:rPr>
              <a:t> 30 </a:t>
            </a:r>
            <a:r>
              <a:rPr lang="en-US" sz="2200" dirty="0" err="1">
                <a:solidFill>
                  <a:srgbClr val="000FA5"/>
                </a:solidFill>
              </a:rPr>
              <a:t>lần</a:t>
            </a:r>
            <a:r>
              <a:rPr lang="en-US" sz="2200" dirty="0">
                <a:solidFill>
                  <a:srgbClr val="000FA5"/>
                </a:solidFill>
              </a:rPr>
              <a:t> </a:t>
            </a:r>
            <a:r>
              <a:rPr lang="en-US" sz="2200" dirty="0" err="1">
                <a:solidFill>
                  <a:srgbClr val="000FA5"/>
                </a:solidFill>
              </a:rPr>
              <a:t>chạy</a:t>
            </a:r>
            <a:r>
              <a:rPr lang="en-US" sz="2200" dirty="0">
                <a:solidFill>
                  <a:srgbClr val="000FA5"/>
                </a:solidFill>
              </a:rPr>
              <a:t>.</a:t>
            </a:r>
            <a:endParaRPr lang="vi-VN" sz="2200" dirty="0">
              <a:solidFill>
                <a:srgbClr val="000FA5"/>
              </a:solidFill>
            </a:endParaRPr>
          </a:p>
          <a:p>
            <a:pPr marL="228600" lvl="1" indent="0">
              <a:buNone/>
            </a:pPr>
            <a:endParaRPr lang="en-US" sz="2000" b="1" dirty="0">
              <a:solidFill>
                <a:srgbClr val="000FA5"/>
              </a:solidFill>
            </a:endParaRPr>
          </a:p>
          <a:p>
            <a:pPr marL="228600" lvl="1" indent="0">
              <a:buNone/>
            </a:pPr>
            <a:endParaRPr lang="en-US" sz="2000" b="1" dirty="0">
              <a:solidFill>
                <a:srgbClr val="000FA5"/>
              </a:solidFill>
            </a:endParaRPr>
          </a:p>
          <a:p>
            <a:pPr marL="228600" lvl="1" indent="0">
              <a:buNone/>
            </a:pPr>
            <a:endParaRPr lang="en-US" sz="2000" b="1" dirty="0">
              <a:solidFill>
                <a:srgbClr val="000FA5"/>
              </a:solidFill>
            </a:endParaRPr>
          </a:p>
          <a:p>
            <a:pPr marL="228600" lvl="1" indent="0">
              <a:buNone/>
            </a:pPr>
            <a:endParaRPr lang="en-US" sz="2000" b="1" dirty="0">
              <a:solidFill>
                <a:srgbClr val="000FA5"/>
              </a:solidFill>
            </a:endParaRPr>
          </a:p>
          <a:p>
            <a:pPr marL="228600" lvl="1" indent="0">
              <a:buNone/>
            </a:pPr>
            <a:endParaRPr lang="en-US" sz="2000" b="1" dirty="0">
              <a:solidFill>
                <a:srgbClr val="000FA5"/>
              </a:solidFill>
            </a:endParaRPr>
          </a:p>
          <a:p>
            <a:pPr marL="228600" lvl="1" indent="0">
              <a:buNone/>
            </a:pPr>
            <a:r>
              <a:rPr lang="en-US" sz="2000" b="1" dirty="0" err="1">
                <a:solidFill>
                  <a:srgbClr val="000FA5"/>
                </a:solidFill>
              </a:rPr>
              <a:t>Nhận</a:t>
            </a:r>
            <a:r>
              <a:rPr lang="en-US" sz="2000" b="1" dirty="0">
                <a:solidFill>
                  <a:srgbClr val="000FA5"/>
                </a:solidFill>
              </a:rPr>
              <a:t> </a:t>
            </a:r>
            <a:r>
              <a:rPr lang="en-US" sz="2000" b="1" dirty="0" err="1">
                <a:solidFill>
                  <a:srgbClr val="000FA5"/>
                </a:solidFill>
              </a:rPr>
              <a:t>xét</a:t>
            </a:r>
            <a:r>
              <a:rPr lang="en-US" sz="2000" b="1" dirty="0">
                <a:solidFill>
                  <a:srgbClr val="000FA5"/>
                </a:solidFill>
              </a:rPr>
              <a:t>:</a:t>
            </a:r>
          </a:p>
          <a:p>
            <a:pPr lvl="1"/>
            <a:r>
              <a:rPr lang="en-US" sz="2000" dirty="0" err="1">
                <a:solidFill>
                  <a:srgbClr val="000FA5"/>
                </a:solidFill>
              </a:rPr>
              <a:t>Khởi</a:t>
            </a:r>
            <a:r>
              <a:rPr lang="en-US" sz="2000" dirty="0">
                <a:solidFill>
                  <a:srgbClr val="000FA5"/>
                </a:solidFill>
              </a:rPr>
              <a:t> </a:t>
            </a:r>
            <a:r>
              <a:rPr lang="en-US" sz="2000" dirty="0" err="1">
                <a:solidFill>
                  <a:srgbClr val="000FA5"/>
                </a:solidFill>
              </a:rPr>
              <a:t>tạo</a:t>
            </a:r>
            <a:r>
              <a:rPr lang="en-US" sz="2000" dirty="0">
                <a:solidFill>
                  <a:srgbClr val="000FA5"/>
                </a:solidFill>
              </a:rPr>
              <a:t> heuristic </a:t>
            </a:r>
            <a:r>
              <a:rPr lang="en-US" sz="2000" dirty="0" err="1">
                <a:solidFill>
                  <a:srgbClr val="000FA5"/>
                </a:solidFill>
              </a:rPr>
              <a:t>tạo</a:t>
            </a:r>
            <a:r>
              <a:rPr lang="en-US" sz="2000" dirty="0">
                <a:solidFill>
                  <a:srgbClr val="000FA5"/>
                </a:solidFill>
              </a:rPr>
              <a:t> ra </a:t>
            </a:r>
            <a:r>
              <a:rPr lang="en-US" sz="2000" dirty="0" err="1">
                <a:solidFill>
                  <a:srgbClr val="000FA5"/>
                </a:solidFill>
              </a:rPr>
              <a:t>những</a:t>
            </a:r>
            <a:r>
              <a:rPr lang="en-US" sz="2000" dirty="0">
                <a:solidFill>
                  <a:srgbClr val="000FA5"/>
                </a:solidFill>
              </a:rPr>
              <a:t> l</a:t>
            </a:r>
            <a:r>
              <a:rPr lang="vi-VN" sz="2000" dirty="0">
                <a:solidFill>
                  <a:srgbClr val="000FA5"/>
                </a:solidFill>
              </a:rPr>
              <a:t>ơ</a:t>
            </a:r>
            <a:r>
              <a:rPr lang="en-US" sz="2000" dirty="0">
                <a:solidFill>
                  <a:srgbClr val="000FA5"/>
                </a:solidFill>
              </a:rPr>
              <a:t>̀</a:t>
            </a:r>
            <a:r>
              <a:rPr lang="en-US" sz="2000" dirty="0" err="1">
                <a:solidFill>
                  <a:srgbClr val="000FA5"/>
                </a:solidFill>
              </a:rPr>
              <a:t>i</a:t>
            </a:r>
            <a:r>
              <a:rPr lang="en-US" sz="2000" dirty="0">
                <a:solidFill>
                  <a:srgbClr val="000FA5"/>
                </a:solidFill>
              </a:rPr>
              <a:t> </a:t>
            </a:r>
            <a:r>
              <a:rPr lang="en-US" sz="2000" dirty="0" err="1">
                <a:solidFill>
                  <a:srgbClr val="000FA5"/>
                </a:solidFill>
              </a:rPr>
              <a:t>giải</a:t>
            </a:r>
            <a:r>
              <a:rPr lang="en-US" sz="2000" dirty="0">
                <a:solidFill>
                  <a:srgbClr val="000FA5"/>
                </a:solidFill>
              </a:rPr>
              <a:t> </a:t>
            </a:r>
            <a:r>
              <a:rPr lang="en-US" sz="2000" dirty="0" err="1">
                <a:solidFill>
                  <a:srgbClr val="000FA5"/>
                </a:solidFill>
              </a:rPr>
              <a:t>chất</a:t>
            </a:r>
            <a:r>
              <a:rPr lang="en-US" sz="2000" dirty="0">
                <a:solidFill>
                  <a:srgbClr val="000FA5"/>
                </a:solidFill>
              </a:rPr>
              <a:t> l</a:t>
            </a:r>
            <a:r>
              <a:rPr lang="vi-VN" sz="2000" dirty="0">
                <a:solidFill>
                  <a:srgbClr val="000FA5"/>
                </a:solidFill>
              </a:rPr>
              <a:t>ư</a:t>
            </a:r>
            <a:r>
              <a:rPr lang="en-US" sz="2000" dirty="0" err="1">
                <a:solidFill>
                  <a:srgbClr val="000FA5"/>
                </a:solidFill>
              </a:rPr>
              <a:t>ợng</a:t>
            </a:r>
            <a:r>
              <a:rPr lang="en-US" sz="2000" dirty="0">
                <a:solidFill>
                  <a:srgbClr val="000FA5"/>
                </a:solidFill>
              </a:rPr>
              <a:t>.</a:t>
            </a:r>
          </a:p>
          <a:p>
            <a:pPr lvl="1"/>
            <a:r>
              <a:rPr lang="en-US" sz="2000" dirty="0" err="1">
                <a:solidFill>
                  <a:srgbClr val="000FA5"/>
                </a:solidFill>
              </a:rPr>
              <a:t>Giải</a:t>
            </a:r>
            <a:r>
              <a:rPr lang="en-US" sz="2000" dirty="0">
                <a:solidFill>
                  <a:srgbClr val="000FA5"/>
                </a:solidFill>
              </a:rPr>
              <a:t> </a:t>
            </a:r>
            <a:r>
              <a:rPr lang="en-US" sz="2000" dirty="0" err="1">
                <a:solidFill>
                  <a:srgbClr val="000FA5"/>
                </a:solidFill>
              </a:rPr>
              <a:t>thuật</a:t>
            </a:r>
            <a:r>
              <a:rPr lang="en-US" sz="2000" dirty="0">
                <a:solidFill>
                  <a:srgbClr val="000FA5"/>
                </a:solidFill>
              </a:rPr>
              <a:t> di </a:t>
            </a:r>
            <a:r>
              <a:rPr lang="en-US" sz="2000" dirty="0" err="1">
                <a:solidFill>
                  <a:srgbClr val="000FA5"/>
                </a:solidFill>
              </a:rPr>
              <a:t>truyền</a:t>
            </a:r>
            <a:r>
              <a:rPr lang="en-US" sz="2000" dirty="0">
                <a:solidFill>
                  <a:srgbClr val="000FA5"/>
                </a:solidFill>
              </a:rPr>
              <a:t> </a:t>
            </a:r>
            <a:r>
              <a:rPr lang="en-US" sz="2000" dirty="0" err="1">
                <a:solidFill>
                  <a:srgbClr val="000FA5"/>
                </a:solidFill>
              </a:rPr>
              <a:t>va</a:t>
            </a:r>
            <a:r>
              <a:rPr lang="en-US" sz="2000" dirty="0">
                <a:solidFill>
                  <a:srgbClr val="000FA5"/>
                </a:solidFill>
              </a:rPr>
              <a:t>̀ local search </a:t>
            </a:r>
            <a:r>
              <a:rPr lang="en-US" sz="2000" dirty="0" err="1">
                <a:solidFill>
                  <a:srgbClr val="000FA5"/>
                </a:solidFill>
              </a:rPr>
              <a:t>cải</a:t>
            </a:r>
            <a:r>
              <a:rPr lang="en-US" sz="2000" dirty="0">
                <a:solidFill>
                  <a:srgbClr val="000FA5"/>
                </a:solidFill>
              </a:rPr>
              <a:t> </a:t>
            </a:r>
            <a:r>
              <a:rPr lang="en-US" sz="2000" dirty="0" err="1">
                <a:solidFill>
                  <a:srgbClr val="000FA5"/>
                </a:solidFill>
              </a:rPr>
              <a:t>thiện</a:t>
            </a:r>
            <a:r>
              <a:rPr lang="en-US" sz="2000" dirty="0">
                <a:solidFill>
                  <a:srgbClr val="000FA5"/>
                </a:solidFill>
              </a:rPr>
              <a:t> </a:t>
            </a:r>
            <a:r>
              <a:rPr lang="en-US" sz="2000" dirty="0" err="1">
                <a:solidFill>
                  <a:srgbClr val="000FA5"/>
                </a:solidFill>
              </a:rPr>
              <a:t>chất</a:t>
            </a:r>
            <a:r>
              <a:rPr lang="en-US" sz="2000" dirty="0">
                <a:solidFill>
                  <a:srgbClr val="000FA5"/>
                </a:solidFill>
              </a:rPr>
              <a:t> l</a:t>
            </a:r>
            <a:r>
              <a:rPr lang="vi-VN" sz="2000" dirty="0">
                <a:solidFill>
                  <a:srgbClr val="000FA5"/>
                </a:solidFill>
              </a:rPr>
              <a:t>ư</a:t>
            </a:r>
            <a:r>
              <a:rPr lang="en-US" sz="2000" dirty="0" err="1">
                <a:solidFill>
                  <a:srgbClr val="000FA5"/>
                </a:solidFill>
              </a:rPr>
              <a:t>ợng</a:t>
            </a:r>
            <a:r>
              <a:rPr lang="en-US" sz="2000" dirty="0">
                <a:solidFill>
                  <a:srgbClr val="000FA5"/>
                </a:solidFill>
              </a:rPr>
              <a:t> l</a:t>
            </a:r>
            <a:r>
              <a:rPr lang="vi-VN" sz="2000" dirty="0">
                <a:solidFill>
                  <a:srgbClr val="000FA5"/>
                </a:solidFill>
              </a:rPr>
              <a:t>ơ</a:t>
            </a:r>
            <a:r>
              <a:rPr lang="en-US" sz="2000" dirty="0">
                <a:solidFill>
                  <a:srgbClr val="000FA5"/>
                </a:solidFill>
              </a:rPr>
              <a:t>̀</a:t>
            </a:r>
            <a:r>
              <a:rPr lang="en-US" sz="2000" dirty="0" err="1">
                <a:solidFill>
                  <a:srgbClr val="000FA5"/>
                </a:solidFill>
              </a:rPr>
              <a:t>i</a:t>
            </a:r>
            <a:r>
              <a:rPr lang="en-US" sz="2000" dirty="0">
                <a:solidFill>
                  <a:srgbClr val="000FA5"/>
                </a:solidFill>
              </a:rPr>
              <a:t> </a:t>
            </a:r>
            <a:r>
              <a:rPr lang="en-US" sz="2000" dirty="0" err="1">
                <a:solidFill>
                  <a:srgbClr val="000FA5"/>
                </a:solidFill>
              </a:rPr>
              <a:t>giải</a:t>
            </a:r>
            <a:r>
              <a:rPr lang="en-US" sz="2000" dirty="0">
                <a:solidFill>
                  <a:srgbClr val="000FA5"/>
                </a:solidFill>
              </a:rPr>
              <a:t> </a:t>
            </a:r>
            <a:r>
              <a:rPr lang="en-US" sz="2000" dirty="0" err="1">
                <a:solidFill>
                  <a:srgbClr val="000FA5"/>
                </a:solidFill>
              </a:rPr>
              <a:t>không</a:t>
            </a:r>
            <a:r>
              <a:rPr lang="en-US" sz="2000" dirty="0">
                <a:solidFill>
                  <a:srgbClr val="000FA5"/>
                </a:solidFill>
              </a:rPr>
              <a:t> </a:t>
            </a:r>
            <a:r>
              <a:rPr lang="en-US" sz="2000" dirty="0" err="1">
                <a:solidFill>
                  <a:srgbClr val="000FA5"/>
                </a:solidFill>
              </a:rPr>
              <a:t>đáng</a:t>
            </a:r>
            <a:r>
              <a:rPr lang="en-US" sz="2000" dirty="0">
                <a:solidFill>
                  <a:srgbClr val="000FA5"/>
                </a:solidFill>
              </a:rPr>
              <a:t> </a:t>
            </a:r>
            <a:r>
              <a:rPr lang="en-US" sz="2000" dirty="0" err="1">
                <a:solidFill>
                  <a:srgbClr val="000FA5"/>
                </a:solidFill>
              </a:rPr>
              <a:t>kê</a:t>
            </a:r>
            <a:r>
              <a:rPr lang="en-US" sz="2000" dirty="0">
                <a:solidFill>
                  <a:srgbClr val="000FA5"/>
                </a:solidFill>
              </a:rPr>
              <a:t>̉ </a:t>
            </a:r>
            <a:r>
              <a:rPr lang="en-US" sz="2000" dirty="0" err="1">
                <a:solidFill>
                  <a:srgbClr val="000FA5"/>
                </a:solidFill>
              </a:rPr>
              <a:t>sau</a:t>
            </a:r>
            <a:r>
              <a:rPr lang="en-US" sz="2000" dirty="0">
                <a:solidFill>
                  <a:srgbClr val="000FA5"/>
                </a:solidFill>
              </a:rPr>
              <a:t> </a:t>
            </a:r>
            <a:r>
              <a:rPr lang="en-US" sz="2000" dirty="0" err="1">
                <a:solidFill>
                  <a:srgbClr val="000FA5"/>
                </a:solidFill>
              </a:rPr>
              <a:t>một</a:t>
            </a:r>
            <a:r>
              <a:rPr lang="en-US" sz="2000" dirty="0">
                <a:solidFill>
                  <a:srgbClr val="000FA5"/>
                </a:solidFill>
              </a:rPr>
              <a:t> </a:t>
            </a:r>
            <a:r>
              <a:rPr lang="en-US" sz="2000" dirty="0" err="1">
                <a:solidFill>
                  <a:srgbClr val="000FA5"/>
                </a:solidFill>
              </a:rPr>
              <a:t>sô</a:t>
            </a:r>
            <a:r>
              <a:rPr lang="en-US" sz="2000" dirty="0">
                <a:solidFill>
                  <a:srgbClr val="000FA5"/>
                </a:solidFill>
              </a:rPr>
              <a:t>́ l</a:t>
            </a:r>
            <a:r>
              <a:rPr lang="vi-VN" sz="2000" dirty="0">
                <a:solidFill>
                  <a:srgbClr val="000FA5"/>
                </a:solidFill>
              </a:rPr>
              <a:t>ư</a:t>
            </a:r>
            <a:r>
              <a:rPr lang="en-US" sz="2000" dirty="0" err="1">
                <a:solidFill>
                  <a:srgbClr val="000FA5"/>
                </a:solidFill>
              </a:rPr>
              <a:t>ợng</a:t>
            </a:r>
            <a:r>
              <a:rPr lang="en-US" sz="2000" dirty="0">
                <a:solidFill>
                  <a:srgbClr val="000FA5"/>
                </a:solidFill>
              </a:rPr>
              <a:t> </a:t>
            </a:r>
            <a:r>
              <a:rPr lang="en-US" sz="2000" dirty="0" err="1">
                <a:solidFill>
                  <a:srgbClr val="000FA5"/>
                </a:solidFill>
              </a:rPr>
              <a:t>vòng</a:t>
            </a:r>
            <a:r>
              <a:rPr lang="en-US" sz="2000" dirty="0">
                <a:solidFill>
                  <a:srgbClr val="000FA5"/>
                </a:solidFill>
              </a:rPr>
              <a:t> </a:t>
            </a:r>
            <a:r>
              <a:rPr lang="en-US" sz="2000" dirty="0" err="1">
                <a:solidFill>
                  <a:srgbClr val="000FA5"/>
                </a:solidFill>
              </a:rPr>
              <a:t>lặp</a:t>
            </a:r>
            <a:r>
              <a:rPr lang="en-US" sz="2000" dirty="0">
                <a:solidFill>
                  <a:srgbClr val="000FA5"/>
                </a:solidFill>
              </a:rPr>
              <a:t>.</a:t>
            </a:r>
          </a:p>
        </p:txBody>
      </p:sp>
      <p:graphicFrame>
        <p:nvGraphicFramePr>
          <p:cNvPr id="2" name="Bảng 1">
            <a:extLst>
              <a:ext uri="{FF2B5EF4-FFF2-40B4-BE49-F238E27FC236}">
                <a16:creationId xmlns:a16="http://schemas.microsoft.com/office/drawing/2014/main" id="{A2B7C404-D17D-49EB-A792-CB0CF7EDDBDC}"/>
              </a:ext>
            </a:extLst>
          </p:cNvPr>
          <p:cNvGraphicFramePr>
            <a:graphicFrameLocks noGrp="1"/>
          </p:cNvGraphicFramePr>
          <p:nvPr>
            <p:extLst>
              <p:ext uri="{D42A27DB-BD31-4B8C-83A1-F6EECF244321}">
                <p14:modId xmlns:p14="http://schemas.microsoft.com/office/powerpoint/2010/main" val="973035235"/>
              </p:ext>
            </p:extLst>
          </p:nvPr>
        </p:nvGraphicFramePr>
        <p:xfrm>
          <a:off x="1619672" y="1916832"/>
          <a:ext cx="4392488" cy="1353178"/>
        </p:xfrm>
        <a:graphic>
          <a:graphicData uri="http://schemas.openxmlformats.org/drawingml/2006/table">
            <a:tbl>
              <a:tblPr firstRow="1" bandRow="1">
                <a:tableStyleId>{5C22544A-7EE6-4342-B048-85BDC9FD1C3A}</a:tableStyleId>
              </a:tblPr>
              <a:tblGrid>
                <a:gridCol w="2196244">
                  <a:extLst>
                    <a:ext uri="{9D8B030D-6E8A-4147-A177-3AD203B41FA5}">
                      <a16:colId xmlns:a16="http://schemas.microsoft.com/office/drawing/2014/main" val="1462418943"/>
                    </a:ext>
                  </a:extLst>
                </a:gridCol>
                <a:gridCol w="2196244">
                  <a:extLst>
                    <a:ext uri="{9D8B030D-6E8A-4147-A177-3AD203B41FA5}">
                      <a16:colId xmlns:a16="http://schemas.microsoft.com/office/drawing/2014/main" val="2084187218"/>
                    </a:ext>
                  </a:extLst>
                </a:gridCol>
              </a:tblGrid>
              <a:tr h="676589">
                <a:tc>
                  <a:txBody>
                    <a:bodyPr/>
                    <a:lstStyle/>
                    <a:p>
                      <a:pPr algn="ctr"/>
                      <a:r>
                        <a:rPr lang="en-US" sz="2000" dirty="0">
                          <a:latin typeface="+mj-lt"/>
                        </a:rPr>
                        <a:t>1000 items</a:t>
                      </a:r>
                      <a:endParaRPr lang="vi-VN" sz="2000" dirty="0">
                        <a:latin typeface="+mj-lt"/>
                      </a:endParaRPr>
                    </a:p>
                  </a:txBody>
                  <a:tcPr/>
                </a:tc>
                <a:tc>
                  <a:txBody>
                    <a:bodyPr/>
                    <a:lstStyle/>
                    <a:p>
                      <a:pPr algn="ctr"/>
                      <a:r>
                        <a:rPr lang="en-US" sz="2000" dirty="0">
                          <a:latin typeface="+mj-lt"/>
                        </a:rPr>
                        <a:t>3000 items</a:t>
                      </a:r>
                      <a:endParaRPr lang="vi-VN" sz="2000" dirty="0">
                        <a:latin typeface="+mj-lt"/>
                      </a:endParaRPr>
                    </a:p>
                  </a:txBody>
                  <a:tcPr/>
                </a:tc>
                <a:extLst>
                  <a:ext uri="{0D108BD9-81ED-4DB2-BD59-A6C34878D82A}">
                    <a16:rowId xmlns:a16="http://schemas.microsoft.com/office/drawing/2014/main" val="2236074207"/>
                  </a:ext>
                </a:extLst>
              </a:tr>
              <a:tr h="676589">
                <a:tc>
                  <a:txBody>
                    <a:bodyPr/>
                    <a:lstStyle/>
                    <a:p>
                      <a:pPr algn="ctr"/>
                      <a:r>
                        <a:rPr lang="en-US" b="1" dirty="0">
                          <a:latin typeface="Times New Roman" panose="02020603050405020304" pitchFamily="18" charset="0"/>
                          <a:cs typeface="Times New Roman" panose="02020603050405020304" pitchFamily="18" charset="0"/>
                        </a:rPr>
                        <a:t>705 items</a:t>
                      </a:r>
                      <a:endParaRPr lang="vi-V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mj-lt"/>
                        </a:rPr>
                        <a:t>2360 items</a:t>
                      </a:r>
                      <a:endParaRPr lang="vi-VN" b="1" dirty="0">
                        <a:latin typeface="+mj-lt"/>
                      </a:endParaRPr>
                    </a:p>
                  </a:txBody>
                  <a:tcPr/>
                </a:tc>
                <a:extLst>
                  <a:ext uri="{0D108BD9-81ED-4DB2-BD59-A6C34878D82A}">
                    <a16:rowId xmlns:a16="http://schemas.microsoft.com/office/drawing/2014/main" val="4223909716"/>
                  </a:ext>
                </a:extLst>
              </a:tr>
            </a:tbl>
          </a:graphicData>
        </a:graphic>
      </p:graphicFrame>
    </p:spTree>
    <p:extLst>
      <p:ext uri="{BB962C8B-B14F-4D97-AF65-F5344CB8AC3E}">
        <p14:creationId xmlns:p14="http://schemas.microsoft.com/office/powerpoint/2010/main" val="1794183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7153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a:t>Tổng</a:t>
            </a:r>
            <a:r>
              <a:rPr lang="en-SG" dirty="0"/>
              <a:t> </a:t>
            </a:r>
            <a:r>
              <a:rPr lang="en-SG" dirty="0" err="1"/>
              <a:t>quan</a:t>
            </a:r>
            <a:endParaRPr lang="en-SG" dirty="0"/>
          </a:p>
        </p:txBody>
      </p:sp>
      <p:sp>
        <p:nvSpPr>
          <p:cNvPr id="3" name="Text Placeholder 2"/>
          <p:cNvSpPr>
            <a:spLocks noGrp="1"/>
          </p:cNvSpPr>
          <p:nvPr>
            <p:ph type="body" sz="quarter" idx="13"/>
          </p:nvPr>
        </p:nvSpPr>
        <p:spPr/>
        <p:txBody>
          <a:bodyPr/>
          <a:lstStyle/>
          <a:p>
            <a:r>
              <a:rPr lang="en-SG" dirty="0" err="1"/>
              <a:t>Mô</a:t>
            </a:r>
            <a:r>
              <a:rPr lang="en-SG" dirty="0"/>
              <a:t> </a:t>
            </a:r>
            <a:r>
              <a:rPr lang="en-SG" dirty="0" err="1"/>
              <a:t>hình</a:t>
            </a:r>
            <a:r>
              <a:rPr lang="en-SG" dirty="0"/>
              <a:t> </a:t>
            </a:r>
            <a:r>
              <a:rPr lang="en-SG" dirty="0" err="1"/>
              <a:t>bài</a:t>
            </a:r>
            <a:r>
              <a:rPr lang="en-SG" dirty="0"/>
              <a:t> </a:t>
            </a:r>
            <a:r>
              <a:rPr lang="en-SG" dirty="0" err="1"/>
              <a:t>toán</a:t>
            </a:r>
            <a:endParaRPr lang="en-SG" dirty="0"/>
          </a:p>
        </p:txBody>
      </p:sp>
      <p:sp>
        <p:nvSpPr>
          <p:cNvPr id="4" name="Text Placeholder 3"/>
          <p:cNvSpPr>
            <a:spLocks noGrp="1"/>
          </p:cNvSpPr>
          <p:nvPr>
            <p:ph type="body" sz="quarter" idx="14"/>
          </p:nvPr>
        </p:nvSpPr>
        <p:spPr/>
        <p:txBody>
          <a:bodyPr/>
          <a:lstStyle/>
          <a:p>
            <a:r>
              <a:rPr lang="en-SG" dirty="0" err="1"/>
              <a:t>Giải</a:t>
            </a:r>
            <a:r>
              <a:rPr lang="en-SG" dirty="0"/>
              <a:t> </a:t>
            </a:r>
            <a:r>
              <a:rPr lang="en-SG" dirty="0" err="1"/>
              <a:t>thuật</a:t>
            </a:r>
            <a:r>
              <a:rPr lang="en-SG" dirty="0"/>
              <a:t> di </a:t>
            </a:r>
            <a:r>
              <a:rPr lang="en-SG" dirty="0" err="1"/>
              <a:t>truyền</a:t>
            </a:r>
            <a:endParaRPr lang="en-SG" dirty="0"/>
          </a:p>
        </p:txBody>
      </p:sp>
      <p:sp>
        <p:nvSpPr>
          <p:cNvPr id="5" name="Text Placeholder 4"/>
          <p:cNvSpPr>
            <a:spLocks noGrp="1"/>
          </p:cNvSpPr>
          <p:nvPr>
            <p:ph type="body" sz="quarter" idx="15"/>
          </p:nvPr>
        </p:nvSpPr>
        <p:spPr/>
        <p:txBody>
          <a:bodyPr/>
          <a:lstStyle/>
          <a:p>
            <a:r>
              <a:rPr lang="en-SG" dirty="0" err="1"/>
              <a:t>Kết</a:t>
            </a:r>
            <a:r>
              <a:rPr lang="en-SG" dirty="0"/>
              <a:t> quả </a:t>
            </a:r>
            <a:r>
              <a:rPr lang="en-SG" dirty="0" err="1"/>
              <a:t>th</a:t>
            </a:r>
            <a:r>
              <a:rPr lang="en-US" dirty="0" err="1"/>
              <a:t>ực</a:t>
            </a:r>
            <a:r>
              <a:rPr lang="en-US" dirty="0"/>
              <a:t> </a:t>
            </a:r>
            <a:r>
              <a:rPr lang="en-US" dirty="0" err="1"/>
              <a:t>nghiệm</a:t>
            </a:r>
            <a:endParaRPr lang="en-SG" dirty="0"/>
          </a:p>
        </p:txBody>
      </p:sp>
      <p:sp>
        <p:nvSpPr>
          <p:cNvPr id="7" name="Text Placeholder 6"/>
          <p:cNvSpPr>
            <a:spLocks noGrp="1"/>
          </p:cNvSpPr>
          <p:nvPr>
            <p:ph type="body" sz="quarter" idx="17"/>
          </p:nvPr>
        </p:nvSpPr>
        <p:spPr/>
        <p:txBody>
          <a:bodyPr/>
          <a:lstStyle/>
          <a:p>
            <a:r>
              <a:rPr lang="en-SG" dirty="0"/>
              <a:t>4</a:t>
            </a:r>
          </a:p>
        </p:txBody>
      </p:sp>
      <p:sp>
        <p:nvSpPr>
          <p:cNvPr id="8" name="Text Placeholder 7"/>
          <p:cNvSpPr>
            <a:spLocks noGrp="1"/>
          </p:cNvSpPr>
          <p:nvPr>
            <p:ph type="body" sz="quarter" idx="18"/>
          </p:nvPr>
        </p:nvSpPr>
        <p:spPr/>
        <p:txBody>
          <a:bodyPr/>
          <a:lstStyle/>
          <a:p>
            <a:r>
              <a:rPr lang="en-SG" dirty="0"/>
              <a:t>7</a:t>
            </a:r>
          </a:p>
        </p:txBody>
      </p:sp>
      <p:sp>
        <p:nvSpPr>
          <p:cNvPr id="9" name="Text Placeholder 8"/>
          <p:cNvSpPr>
            <a:spLocks noGrp="1"/>
          </p:cNvSpPr>
          <p:nvPr>
            <p:ph type="body" sz="quarter" idx="19"/>
          </p:nvPr>
        </p:nvSpPr>
        <p:spPr/>
        <p:txBody>
          <a:bodyPr/>
          <a:lstStyle/>
          <a:p>
            <a:r>
              <a:rPr lang="en-SG" dirty="0"/>
              <a:t>10</a:t>
            </a:r>
          </a:p>
        </p:txBody>
      </p:sp>
    </p:spTree>
    <p:extLst>
      <p:ext uri="{BB962C8B-B14F-4D97-AF65-F5344CB8AC3E}">
        <p14:creationId xmlns:p14="http://schemas.microsoft.com/office/powerpoint/2010/main" val="338446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9500" y="2924944"/>
            <a:ext cx="7385000" cy="769441"/>
          </a:xfrm>
        </p:spPr>
        <p:txBody>
          <a:bodyPr/>
          <a:lstStyle/>
          <a:p>
            <a:r>
              <a:rPr lang="en-US" sz="4400" dirty="0" err="1"/>
              <a:t>Mô</a:t>
            </a:r>
            <a:r>
              <a:rPr lang="en-US" sz="4400" dirty="0"/>
              <a:t> </a:t>
            </a:r>
            <a:r>
              <a:rPr lang="en-US" sz="4400" dirty="0" err="1"/>
              <a:t>hình</a:t>
            </a:r>
            <a:r>
              <a:rPr lang="en-US" sz="4400" dirty="0"/>
              <a:t> </a:t>
            </a:r>
            <a:r>
              <a:rPr lang="en-US" sz="4400" dirty="0" err="1"/>
              <a:t>bài</a:t>
            </a:r>
            <a:r>
              <a:rPr lang="en-US" sz="4400" dirty="0"/>
              <a:t> </a:t>
            </a:r>
            <a:r>
              <a:rPr lang="en-US" sz="4400" dirty="0" err="1"/>
              <a:t>toán</a:t>
            </a:r>
            <a:endParaRPr lang="en-US" sz="4400" dirty="0"/>
          </a:p>
        </p:txBody>
      </p:sp>
    </p:spTree>
    <p:extLst>
      <p:ext uri="{BB962C8B-B14F-4D97-AF65-F5344CB8AC3E}">
        <p14:creationId xmlns:p14="http://schemas.microsoft.com/office/powerpoint/2010/main" val="1381601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454323" y="1306668"/>
            <a:ext cx="8235558" cy="4570604"/>
          </a:xfrm>
        </p:spPr>
        <p:txBody>
          <a:bodyPr>
            <a:normAutofit/>
          </a:bodyPr>
          <a:lstStyle/>
          <a:p>
            <a:pPr marL="0" indent="0">
              <a:buNone/>
            </a:pPr>
            <a:r>
              <a:rPr lang="en-SG" sz="2400" b="1" dirty="0" err="1">
                <a:solidFill>
                  <a:srgbClr val="000FA5"/>
                </a:solidFill>
              </a:rPr>
              <a:t>Bài</a:t>
            </a:r>
            <a:r>
              <a:rPr lang="en-SG" sz="2400" b="1" dirty="0">
                <a:solidFill>
                  <a:srgbClr val="000FA5"/>
                </a:solidFill>
              </a:rPr>
              <a:t> </a:t>
            </a:r>
            <a:r>
              <a:rPr lang="en-SG" sz="2400" b="1" dirty="0" err="1">
                <a:solidFill>
                  <a:srgbClr val="000FA5"/>
                </a:solidFill>
              </a:rPr>
              <a:t>toán</a:t>
            </a:r>
            <a:r>
              <a:rPr lang="en-SG" sz="2400" b="1" dirty="0">
                <a:solidFill>
                  <a:srgbClr val="000FA5"/>
                </a:solidFill>
              </a:rPr>
              <a:t>: Min-Max-Type Multi Knapsack Problem:</a:t>
            </a:r>
          </a:p>
          <a:p>
            <a:pPr lvl="1"/>
            <a:r>
              <a:rPr lang="en-SG" sz="2200" dirty="0" err="1">
                <a:solidFill>
                  <a:srgbClr val="000FA5"/>
                </a:solidFill>
              </a:rPr>
              <a:t>Xếp</a:t>
            </a:r>
            <a:r>
              <a:rPr lang="en-SG" sz="2200" dirty="0">
                <a:solidFill>
                  <a:srgbClr val="000FA5"/>
                </a:solidFill>
              </a:rPr>
              <a:t> n items </a:t>
            </a:r>
            <a:r>
              <a:rPr lang="en-SG" sz="2200" dirty="0" err="1">
                <a:solidFill>
                  <a:srgbClr val="000FA5"/>
                </a:solidFill>
              </a:rPr>
              <a:t>vào</a:t>
            </a:r>
            <a:r>
              <a:rPr lang="en-SG" sz="2200" dirty="0">
                <a:solidFill>
                  <a:srgbClr val="000FA5"/>
                </a:solidFill>
              </a:rPr>
              <a:t> m bins</a:t>
            </a:r>
          </a:p>
          <a:p>
            <a:pPr lvl="1"/>
            <a:r>
              <a:rPr lang="en-SG" sz="2200" dirty="0" err="1">
                <a:solidFill>
                  <a:srgbClr val="000FA5"/>
                </a:solidFill>
              </a:rPr>
              <a:t>Xếp</a:t>
            </a:r>
            <a:r>
              <a:rPr lang="en-SG" sz="2200" dirty="0">
                <a:solidFill>
                  <a:srgbClr val="000FA5"/>
                </a:solidFill>
              </a:rPr>
              <a:t> </a:t>
            </a:r>
            <a:r>
              <a:rPr lang="en-SG" sz="2200" dirty="0" err="1">
                <a:solidFill>
                  <a:srgbClr val="000FA5"/>
                </a:solidFill>
              </a:rPr>
              <a:t>được</a:t>
            </a:r>
            <a:r>
              <a:rPr lang="en-SG" sz="2200" dirty="0">
                <a:solidFill>
                  <a:srgbClr val="000FA5"/>
                </a:solidFill>
              </a:rPr>
              <a:t> </a:t>
            </a:r>
            <a:r>
              <a:rPr lang="en-SG" sz="2200" dirty="0" err="1">
                <a:solidFill>
                  <a:srgbClr val="000FA5"/>
                </a:solidFill>
              </a:rPr>
              <a:t>nhiều</a:t>
            </a:r>
            <a:r>
              <a:rPr lang="en-SG" sz="2200" dirty="0">
                <a:solidFill>
                  <a:srgbClr val="000FA5"/>
                </a:solidFill>
              </a:rPr>
              <a:t> items </a:t>
            </a:r>
            <a:r>
              <a:rPr lang="en-SG" sz="2200" dirty="0" err="1">
                <a:solidFill>
                  <a:srgbClr val="000FA5"/>
                </a:solidFill>
              </a:rPr>
              <a:t>thỏa</a:t>
            </a:r>
            <a:r>
              <a:rPr lang="en-SG" sz="2200" dirty="0">
                <a:solidFill>
                  <a:srgbClr val="000FA5"/>
                </a:solidFill>
              </a:rPr>
              <a:t> </a:t>
            </a:r>
            <a:r>
              <a:rPr lang="en-SG" sz="2200" dirty="0" err="1">
                <a:solidFill>
                  <a:srgbClr val="000FA5"/>
                </a:solidFill>
              </a:rPr>
              <a:t>mãn</a:t>
            </a:r>
            <a:r>
              <a:rPr lang="en-SG" sz="2200" dirty="0">
                <a:solidFill>
                  <a:srgbClr val="000FA5"/>
                </a:solidFill>
              </a:rPr>
              <a:t> </a:t>
            </a:r>
            <a:r>
              <a:rPr lang="en-SG" sz="2200" dirty="0" err="1">
                <a:solidFill>
                  <a:srgbClr val="000FA5"/>
                </a:solidFill>
              </a:rPr>
              <a:t>các</a:t>
            </a:r>
            <a:r>
              <a:rPr lang="en-SG" sz="2200" dirty="0">
                <a:solidFill>
                  <a:srgbClr val="000FA5"/>
                </a:solidFill>
              </a:rPr>
              <a:t> </a:t>
            </a:r>
            <a:r>
              <a:rPr lang="en-SG" sz="2200" dirty="0" err="1">
                <a:solidFill>
                  <a:srgbClr val="000FA5"/>
                </a:solidFill>
              </a:rPr>
              <a:t>điều</a:t>
            </a:r>
            <a:r>
              <a:rPr lang="en-SG" sz="2200" dirty="0">
                <a:solidFill>
                  <a:srgbClr val="000FA5"/>
                </a:solidFill>
              </a:rPr>
              <a:t> </a:t>
            </a:r>
            <a:r>
              <a:rPr lang="en-SG" sz="2200" dirty="0" err="1">
                <a:solidFill>
                  <a:srgbClr val="000FA5"/>
                </a:solidFill>
              </a:rPr>
              <a:t>kiện</a:t>
            </a:r>
            <a:r>
              <a:rPr lang="en-SG" sz="2200" dirty="0">
                <a:solidFill>
                  <a:srgbClr val="000FA5"/>
                </a:solidFill>
              </a:rPr>
              <a:t> </a:t>
            </a:r>
            <a:r>
              <a:rPr lang="en-SG" sz="2200" dirty="0" err="1">
                <a:solidFill>
                  <a:srgbClr val="000FA5"/>
                </a:solidFill>
              </a:rPr>
              <a:t>về</a:t>
            </a:r>
            <a:r>
              <a:rPr lang="en-SG" sz="2200" dirty="0">
                <a:solidFill>
                  <a:srgbClr val="000FA5"/>
                </a:solidFill>
              </a:rPr>
              <a:t>:</a:t>
            </a:r>
          </a:p>
          <a:p>
            <a:pPr marL="228600" lvl="1" indent="0">
              <a:buNone/>
            </a:pPr>
            <a:r>
              <a:rPr lang="en-SG" sz="2200" dirty="0" err="1">
                <a:solidFill>
                  <a:srgbClr val="000FA5"/>
                </a:solidFill>
              </a:rPr>
              <a:t>trọng</a:t>
            </a:r>
            <a:r>
              <a:rPr lang="en-SG" sz="2200" dirty="0">
                <a:solidFill>
                  <a:srgbClr val="000FA5"/>
                </a:solidFill>
              </a:rPr>
              <a:t> </a:t>
            </a:r>
            <a:r>
              <a:rPr lang="en-SG" sz="2200" dirty="0" err="1">
                <a:solidFill>
                  <a:srgbClr val="000FA5"/>
                </a:solidFill>
              </a:rPr>
              <a:t>lương</a:t>
            </a:r>
            <a:r>
              <a:rPr lang="en-SG" sz="2200" dirty="0">
                <a:solidFill>
                  <a:srgbClr val="000FA5"/>
                </a:solidFill>
              </a:rPr>
              <a:t>, </a:t>
            </a:r>
            <a:r>
              <a:rPr lang="en-SG" sz="2200" dirty="0" err="1">
                <a:solidFill>
                  <a:srgbClr val="000FA5"/>
                </a:solidFill>
              </a:rPr>
              <a:t>thể</a:t>
            </a:r>
            <a:r>
              <a:rPr lang="en-SG" sz="2200" dirty="0">
                <a:solidFill>
                  <a:srgbClr val="000FA5"/>
                </a:solidFill>
              </a:rPr>
              <a:t> </a:t>
            </a:r>
            <a:r>
              <a:rPr lang="en-SG" sz="2200" dirty="0" err="1">
                <a:solidFill>
                  <a:srgbClr val="000FA5"/>
                </a:solidFill>
              </a:rPr>
              <a:t>loại</a:t>
            </a:r>
            <a:r>
              <a:rPr lang="en-SG" sz="2200" dirty="0">
                <a:solidFill>
                  <a:srgbClr val="000FA5"/>
                </a:solidFill>
              </a:rPr>
              <a:t>, </a:t>
            </a:r>
            <a:r>
              <a:rPr lang="en-SG" sz="2200" dirty="0" err="1">
                <a:solidFill>
                  <a:srgbClr val="000FA5"/>
                </a:solidFill>
              </a:rPr>
              <a:t>nằm</a:t>
            </a:r>
            <a:r>
              <a:rPr lang="en-SG" sz="2200" dirty="0">
                <a:solidFill>
                  <a:srgbClr val="000FA5"/>
                </a:solidFill>
              </a:rPr>
              <a:t> </a:t>
            </a:r>
            <a:r>
              <a:rPr lang="en-SG" sz="2200" dirty="0" err="1">
                <a:solidFill>
                  <a:srgbClr val="000FA5"/>
                </a:solidFill>
              </a:rPr>
              <a:t>trong</a:t>
            </a:r>
            <a:r>
              <a:rPr lang="en-SG" sz="2200" dirty="0">
                <a:solidFill>
                  <a:srgbClr val="000FA5"/>
                </a:solidFill>
              </a:rPr>
              <a:t> </a:t>
            </a:r>
            <a:r>
              <a:rPr lang="en-SG" sz="2200" dirty="0" err="1">
                <a:solidFill>
                  <a:srgbClr val="000FA5"/>
                </a:solidFill>
              </a:rPr>
              <a:t>tập</a:t>
            </a:r>
            <a:r>
              <a:rPr lang="en-SG" sz="2200" dirty="0">
                <a:solidFill>
                  <a:srgbClr val="000FA5"/>
                </a:solidFill>
              </a:rPr>
              <a:t> </a:t>
            </a:r>
            <a:r>
              <a:rPr lang="en-SG" sz="2200" dirty="0" err="1">
                <a:solidFill>
                  <a:srgbClr val="000FA5"/>
                </a:solidFill>
              </a:rPr>
              <a:t>các</a:t>
            </a:r>
            <a:r>
              <a:rPr lang="en-SG" sz="2200" dirty="0">
                <a:solidFill>
                  <a:srgbClr val="000FA5"/>
                </a:solidFill>
              </a:rPr>
              <a:t> bin </a:t>
            </a:r>
            <a:r>
              <a:rPr lang="en-SG" sz="2200" dirty="0" err="1">
                <a:solidFill>
                  <a:srgbClr val="000FA5"/>
                </a:solidFill>
              </a:rPr>
              <a:t>thỏa</a:t>
            </a:r>
            <a:r>
              <a:rPr lang="en-SG" sz="2200" dirty="0">
                <a:solidFill>
                  <a:srgbClr val="000FA5"/>
                </a:solidFill>
              </a:rPr>
              <a:t> </a:t>
            </a:r>
            <a:r>
              <a:rPr lang="en-SG" sz="2200" dirty="0" err="1">
                <a:solidFill>
                  <a:srgbClr val="000FA5"/>
                </a:solidFill>
              </a:rPr>
              <a:t>mãn</a:t>
            </a:r>
            <a:r>
              <a:rPr lang="en-SG" sz="2200" dirty="0">
                <a:solidFill>
                  <a:srgbClr val="000FA5"/>
                </a:solidFill>
              </a:rPr>
              <a:t>.</a:t>
            </a:r>
          </a:p>
          <a:p>
            <a:pPr marL="228600" lvl="1" indent="0">
              <a:buNone/>
            </a:pPr>
            <a:endParaRPr lang="en-SG" sz="2200" dirty="0">
              <a:solidFill>
                <a:srgbClr val="000FA5"/>
              </a:solidFill>
            </a:endParaRPr>
          </a:p>
          <a:p>
            <a:pPr marL="228600" lvl="1" indent="0">
              <a:buNone/>
            </a:pPr>
            <a:endParaRPr lang="en-SG" sz="2200" dirty="0">
              <a:solidFill>
                <a:srgbClr val="000FA5"/>
              </a:solidFill>
            </a:endParaRPr>
          </a:p>
        </p:txBody>
      </p:sp>
      <p:sp>
        <p:nvSpPr>
          <p:cNvPr id="6" name="Rectangle 5">
            <a:extLst>
              <a:ext uri="{FF2B5EF4-FFF2-40B4-BE49-F238E27FC236}">
                <a16:creationId xmlns:a16="http://schemas.microsoft.com/office/drawing/2014/main" id="{BABC3D15-6E35-4377-A46A-6222BE037DC5}"/>
              </a:ext>
            </a:extLst>
          </p:cNvPr>
          <p:cNvSpPr/>
          <p:nvPr/>
        </p:nvSpPr>
        <p:spPr>
          <a:xfrm>
            <a:off x="2346" y="0"/>
            <a:ext cx="9141654" cy="1015219"/>
          </a:xfrm>
          <a:prstGeom prst="rect">
            <a:avLst/>
          </a:prstGeom>
          <a:solidFill>
            <a:schemeClr val="accent5">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p>
          <a:p>
            <a:pPr algn="ctr"/>
            <a:endParaRPr lang="en-US" sz="3600" b="1" dirty="0"/>
          </a:p>
        </p:txBody>
      </p:sp>
      <p:sp>
        <p:nvSpPr>
          <p:cNvPr id="7" name="Rectangle 6">
            <a:extLst>
              <a:ext uri="{FF2B5EF4-FFF2-40B4-BE49-F238E27FC236}">
                <a16:creationId xmlns:a16="http://schemas.microsoft.com/office/drawing/2014/main" id="{EE40C23D-F6DE-47B9-ADD9-81DCC428527B}"/>
              </a:ext>
            </a:extLst>
          </p:cNvPr>
          <p:cNvSpPr/>
          <p:nvPr/>
        </p:nvSpPr>
        <p:spPr>
          <a:xfrm>
            <a:off x="-23601" y="1083165"/>
            <a:ext cx="9169668" cy="59769"/>
          </a:xfrm>
          <a:prstGeom prst="rect">
            <a:avLst/>
          </a:prstGeom>
          <a:solidFill>
            <a:schemeClr val="accent5">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2">
            <a:extLst>
              <a:ext uri="{FF2B5EF4-FFF2-40B4-BE49-F238E27FC236}">
                <a16:creationId xmlns:a16="http://schemas.microsoft.com/office/drawing/2014/main" id="{E9116F15-1E61-46D5-8C09-B0A56438DD5A}"/>
              </a:ext>
            </a:extLst>
          </p:cNvPr>
          <p:cNvSpPr>
            <a:spLocks noGrp="1"/>
          </p:cNvSpPr>
          <p:nvPr>
            <p:ph type="title"/>
          </p:nvPr>
        </p:nvSpPr>
        <p:spPr>
          <a:xfrm>
            <a:off x="454323" y="163734"/>
            <a:ext cx="8213819" cy="979200"/>
          </a:xfrm>
        </p:spPr>
        <p:txBody>
          <a:bodyPr>
            <a:normAutofit/>
          </a:bodyPr>
          <a:lstStyle/>
          <a:p>
            <a:pPr algn="ctr"/>
            <a:r>
              <a:rPr lang="en-US" sz="3600" dirty="0" err="1">
                <a:solidFill>
                  <a:schemeClr val="bg1"/>
                </a:solidFill>
              </a:rPr>
              <a:t>Mô</a:t>
            </a:r>
            <a:r>
              <a:rPr lang="en-US" sz="3600" dirty="0">
                <a:solidFill>
                  <a:schemeClr val="bg1"/>
                </a:solidFill>
              </a:rPr>
              <a:t> </a:t>
            </a:r>
            <a:r>
              <a:rPr lang="en-US" sz="3600" dirty="0" err="1">
                <a:solidFill>
                  <a:schemeClr val="bg1"/>
                </a:solidFill>
              </a:rPr>
              <a:t>hình</a:t>
            </a:r>
            <a:r>
              <a:rPr lang="en-US" sz="3600" dirty="0">
                <a:solidFill>
                  <a:schemeClr val="bg1"/>
                </a:solidFill>
              </a:rPr>
              <a:t> </a:t>
            </a:r>
            <a:r>
              <a:rPr lang="en-US" sz="3600" dirty="0" err="1">
                <a:solidFill>
                  <a:schemeClr val="bg1"/>
                </a:solidFill>
              </a:rPr>
              <a:t>hóa</a:t>
            </a:r>
            <a:endParaRPr lang="en-US" sz="3600" dirty="0">
              <a:solidFill>
                <a:schemeClr val="bg1"/>
              </a:solidFill>
            </a:endParaRPr>
          </a:p>
        </p:txBody>
      </p:sp>
    </p:spTree>
    <p:extLst>
      <p:ext uri="{BB962C8B-B14F-4D97-AF65-F5344CB8AC3E}">
        <p14:creationId xmlns:p14="http://schemas.microsoft.com/office/powerpoint/2010/main" val="1539114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438542" y="1484784"/>
            <a:ext cx="8229600" cy="4612438"/>
          </a:xfrm>
        </p:spPr>
        <p:txBody>
          <a:bodyPr>
            <a:normAutofit/>
          </a:bodyPr>
          <a:lstStyle/>
          <a:p>
            <a:pPr lvl="1"/>
            <a:r>
              <a:rPr lang="en-SG" sz="2200" b="1" dirty="0" err="1">
                <a:solidFill>
                  <a:schemeClr val="tx2"/>
                </a:solidFill>
              </a:rPr>
              <a:t>Biến</a:t>
            </a:r>
            <a:r>
              <a:rPr lang="en-SG" sz="2200" b="1" dirty="0">
                <a:solidFill>
                  <a:schemeClr val="tx2"/>
                </a:solidFill>
              </a:rPr>
              <a:t>:</a:t>
            </a:r>
          </a:p>
          <a:p>
            <a:pPr lvl="2"/>
            <a:r>
              <a:rPr lang="en-SG" sz="2000" dirty="0">
                <a:solidFill>
                  <a:schemeClr val="tx2"/>
                </a:solidFill>
              </a:rPr>
              <a:t>X = </a:t>
            </a:r>
            <a:r>
              <a:rPr lang="en-SG" sz="2000" dirty="0" err="1">
                <a:solidFill>
                  <a:schemeClr val="tx2"/>
                </a:solidFill>
              </a:rPr>
              <a:t>VarArray</a:t>
            </a:r>
            <a:r>
              <a:rPr lang="en-SG" sz="2000" dirty="0">
                <a:solidFill>
                  <a:schemeClr val="tx2"/>
                </a:solidFill>
              </a:rPr>
              <a:t>(</a:t>
            </a:r>
            <a:r>
              <a:rPr lang="en-SG" sz="2000" dirty="0" err="1">
                <a:solidFill>
                  <a:schemeClr val="tx2"/>
                </a:solidFill>
              </a:rPr>
              <a:t>n_items</a:t>
            </a:r>
            <a:r>
              <a:rPr lang="en-SG" sz="2000" dirty="0">
                <a:solidFill>
                  <a:schemeClr val="tx2"/>
                </a:solidFill>
              </a:rPr>
              <a:t>)</a:t>
            </a:r>
          </a:p>
          <a:p>
            <a:pPr lvl="2"/>
            <a:r>
              <a:rPr lang="en-SG" sz="2000" dirty="0">
                <a:solidFill>
                  <a:schemeClr val="tx2"/>
                </a:solidFill>
              </a:rPr>
              <a:t>X[</a:t>
            </a:r>
            <a:r>
              <a:rPr lang="en-SG" sz="2000" dirty="0" err="1">
                <a:solidFill>
                  <a:schemeClr val="tx2"/>
                </a:solidFill>
              </a:rPr>
              <a:t>i</a:t>
            </a:r>
            <a:r>
              <a:rPr lang="en-SG" sz="2000" dirty="0">
                <a:solidFill>
                  <a:schemeClr val="tx2"/>
                </a:solidFill>
              </a:rPr>
              <a:t>] = b :item I </a:t>
            </a:r>
            <a:r>
              <a:rPr lang="en-SG" sz="2000" dirty="0" err="1">
                <a:solidFill>
                  <a:schemeClr val="tx2"/>
                </a:solidFill>
              </a:rPr>
              <a:t>được</a:t>
            </a:r>
            <a:r>
              <a:rPr lang="en-SG" sz="2000" dirty="0">
                <a:solidFill>
                  <a:schemeClr val="tx2"/>
                </a:solidFill>
              </a:rPr>
              <a:t> </a:t>
            </a:r>
            <a:r>
              <a:rPr lang="en-SG" sz="2000" dirty="0" err="1">
                <a:solidFill>
                  <a:schemeClr val="tx2"/>
                </a:solidFill>
              </a:rPr>
              <a:t>xếp</a:t>
            </a:r>
            <a:r>
              <a:rPr lang="en-SG" sz="2000" dirty="0">
                <a:solidFill>
                  <a:schemeClr val="tx2"/>
                </a:solidFill>
              </a:rPr>
              <a:t> </a:t>
            </a:r>
            <a:r>
              <a:rPr lang="en-SG" sz="2000" dirty="0" err="1">
                <a:solidFill>
                  <a:schemeClr val="tx2"/>
                </a:solidFill>
              </a:rPr>
              <a:t>vào</a:t>
            </a:r>
            <a:r>
              <a:rPr lang="en-SG" sz="2000" dirty="0">
                <a:solidFill>
                  <a:schemeClr val="tx2"/>
                </a:solidFill>
              </a:rPr>
              <a:t> bin b </a:t>
            </a:r>
          </a:p>
          <a:p>
            <a:pPr lvl="2"/>
            <a:r>
              <a:rPr lang="en-SG" sz="2000" dirty="0">
                <a:solidFill>
                  <a:schemeClr val="tx2"/>
                </a:solidFill>
              </a:rPr>
              <a:t>X[</a:t>
            </a:r>
            <a:r>
              <a:rPr lang="en-SG" sz="2000" dirty="0" err="1">
                <a:solidFill>
                  <a:schemeClr val="tx2"/>
                </a:solidFill>
              </a:rPr>
              <a:t>i</a:t>
            </a:r>
            <a:r>
              <a:rPr lang="en-SG" sz="2000" dirty="0">
                <a:solidFill>
                  <a:schemeClr val="tx2"/>
                </a:solidFill>
              </a:rPr>
              <a:t>] = -1 : item </a:t>
            </a:r>
            <a:r>
              <a:rPr lang="en-SG" sz="2000" dirty="0" err="1">
                <a:solidFill>
                  <a:schemeClr val="tx2"/>
                </a:solidFill>
              </a:rPr>
              <a:t>không</a:t>
            </a:r>
            <a:r>
              <a:rPr lang="en-SG" sz="2000" dirty="0">
                <a:solidFill>
                  <a:schemeClr val="tx2"/>
                </a:solidFill>
              </a:rPr>
              <a:t> </a:t>
            </a:r>
            <a:r>
              <a:rPr lang="en-SG" sz="2000" dirty="0" err="1">
                <a:solidFill>
                  <a:schemeClr val="tx2"/>
                </a:solidFill>
              </a:rPr>
              <a:t>được</a:t>
            </a:r>
            <a:r>
              <a:rPr lang="en-SG" sz="2000" dirty="0">
                <a:solidFill>
                  <a:schemeClr val="tx2"/>
                </a:solidFill>
              </a:rPr>
              <a:t> </a:t>
            </a:r>
            <a:r>
              <a:rPr lang="en-SG" sz="2000" dirty="0" err="1">
                <a:solidFill>
                  <a:schemeClr val="tx2"/>
                </a:solidFill>
              </a:rPr>
              <a:t>xếp</a:t>
            </a:r>
            <a:r>
              <a:rPr lang="en-SG" sz="2000" dirty="0">
                <a:solidFill>
                  <a:schemeClr val="tx2"/>
                </a:solidFill>
              </a:rPr>
              <a:t> </a:t>
            </a:r>
            <a:r>
              <a:rPr lang="en-SG" sz="2000" dirty="0" err="1">
                <a:solidFill>
                  <a:schemeClr val="tx2"/>
                </a:solidFill>
              </a:rPr>
              <a:t>vào</a:t>
            </a:r>
            <a:r>
              <a:rPr lang="en-SG" sz="2000" dirty="0">
                <a:solidFill>
                  <a:schemeClr val="tx2"/>
                </a:solidFill>
              </a:rPr>
              <a:t> bin </a:t>
            </a:r>
            <a:r>
              <a:rPr lang="en-SG" sz="2000" dirty="0" err="1">
                <a:solidFill>
                  <a:schemeClr val="tx2"/>
                </a:solidFill>
              </a:rPr>
              <a:t>nào</a:t>
            </a:r>
            <a:r>
              <a:rPr lang="en-SG" sz="2000" dirty="0">
                <a:solidFill>
                  <a:schemeClr val="tx2"/>
                </a:solidFill>
              </a:rPr>
              <a:t>.</a:t>
            </a:r>
          </a:p>
          <a:p>
            <a:pPr lvl="1"/>
            <a:r>
              <a:rPr lang="en-SG" sz="2200" b="1" dirty="0" err="1">
                <a:solidFill>
                  <a:schemeClr val="tx2"/>
                </a:solidFill>
              </a:rPr>
              <a:t>Ràng</a:t>
            </a:r>
            <a:r>
              <a:rPr lang="en-SG" sz="2200" b="1" dirty="0">
                <a:solidFill>
                  <a:schemeClr val="tx2"/>
                </a:solidFill>
              </a:rPr>
              <a:t> </a:t>
            </a:r>
            <a:r>
              <a:rPr lang="en-SG" sz="2200" b="1" dirty="0" err="1">
                <a:solidFill>
                  <a:schemeClr val="tx2"/>
                </a:solidFill>
              </a:rPr>
              <a:t>buộc</a:t>
            </a:r>
            <a:r>
              <a:rPr lang="en-SG" sz="2200" b="1" dirty="0">
                <a:solidFill>
                  <a:schemeClr val="tx2"/>
                </a:solidFill>
              </a:rPr>
              <a:t>:</a:t>
            </a:r>
          </a:p>
          <a:p>
            <a:pPr lvl="2"/>
            <a:r>
              <a:rPr lang="pl-PL" sz="2000" dirty="0">
                <a:solidFill>
                  <a:schemeClr val="tx2"/>
                </a:solidFill>
              </a:rPr>
              <a:t>LW[b] ≤ Σw[i] ≤ W[b],∀i|x[i] = b,b = 1,...,m</a:t>
            </a:r>
            <a:endParaRPr lang="en-SG" sz="2000" dirty="0">
              <a:solidFill>
                <a:schemeClr val="tx2"/>
              </a:solidFill>
            </a:endParaRPr>
          </a:p>
          <a:p>
            <a:pPr lvl="2"/>
            <a:r>
              <a:rPr lang="nn-NO" sz="2000" dirty="0">
                <a:solidFill>
                  <a:schemeClr val="tx2"/>
                </a:solidFill>
              </a:rPr>
              <a:t>Σp[i] ≤ p[b],∀i | X[i] = b,b = 1,...,m</a:t>
            </a:r>
          </a:p>
          <a:p>
            <a:pPr lvl="2"/>
            <a:r>
              <a:rPr lang="nn-NO" sz="2000" dirty="0">
                <a:solidFill>
                  <a:schemeClr val="tx2"/>
                </a:solidFill>
              </a:rPr>
              <a:t>Σ</a:t>
            </a:r>
            <a:r>
              <a:rPr lang="en-SG" sz="2000" dirty="0">
                <a:solidFill>
                  <a:schemeClr val="tx2"/>
                </a:solidFill>
              </a:rPr>
              <a:t>(t[</a:t>
            </a:r>
            <a:r>
              <a:rPr lang="en-SG" sz="2000" dirty="0" err="1">
                <a:solidFill>
                  <a:schemeClr val="tx2"/>
                </a:solidFill>
              </a:rPr>
              <a:t>i</a:t>
            </a:r>
            <a:r>
              <a:rPr lang="en-SG" sz="2000" dirty="0">
                <a:solidFill>
                  <a:schemeClr val="tx2"/>
                </a:solidFill>
              </a:rPr>
              <a:t>]) &lt; T[b],∀</a:t>
            </a:r>
            <a:r>
              <a:rPr lang="en-SG" sz="2000" dirty="0" err="1">
                <a:solidFill>
                  <a:schemeClr val="tx2"/>
                </a:solidFill>
              </a:rPr>
              <a:t>i</a:t>
            </a:r>
            <a:r>
              <a:rPr lang="en-SG" sz="2000" dirty="0">
                <a:solidFill>
                  <a:schemeClr val="tx2"/>
                </a:solidFill>
              </a:rPr>
              <a:t>| X[</a:t>
            </a:r>
            <a:r>
              <a:rPr lang="en-SG" sz="2000" dirty="0" err="1">
                <a:solidFill>
                  <a:schemeClr val="tx2"/>
                </a:solidFill>
              </a:rPr>
              <a:t>i</a:t>
            </a:r>
            <a:r>
              <a:rPr lang="en-SG" sz="2000" dirty="0">
                <a:solidFill>
                  <a:schemeClr val="tx2"/>
                </a:solidFill>
              </a:rPr>
              <a:t>] = b, b = 1,...,m</a:t>
            </a:r>
          </a:p>
          <a:p>
            <a:pPr lvl="2"/>
            <a:r>
              <a:rPr lang="nn-NO" sz="2000" dirty="0">
                <a:solidFill>
                  <a:schemeClr val="tx2"/>
                </a:solidFill>
              </a:rPr>
              <a:t>Σ</a:t>
            </a:r>
            <a:r>
              <a:rPr lang="pt-BR" sz="2000" dirty="0">
                <a:solidFill>
                  <a:schemeClr val="tx2"/>
                </a:solidFill>
              </a:rPr>
              <a:t>(r[i]) &lt; R[b],∀i| X[i] = b,b = 1,...,m</a:t>
            </a:r>
          </a:p>
          <a:p>
            <a:pPr lvl="2"/>
            <a:r>
              <a:rPr lang="nn-NO" sz="2000" dirty="0">
                <a:solidFill>
                  <a:schemeClr val="tx2"/>
                </a:solidFill>
              </a:rPr>
              <a:t>X[i] ∈ Bin[i],i = 1,...,n</a:t>
            </a:r>
            <a:endParaRPr lang="en-SG" sz="2000" dirty="0">
              <a:solidFill>
                <a:schemeClr val="tx2"/>
              </a:solidFill>
            </a:endParaRPr>
          </a:p>
        </p:txBody>
      </p:sp>
      <p:sp>
        <p:nvSpPr>
          <p:cNvPr id="4" name="Rectangle 3">
            <a:extLst>
              <a:ext uri="{FF2B5EF4-FFF2-40B4-BE49-F238E27FC236}">
                <a16:creationId xmlns:a16="http://schemas.microsoft.com/office/drawing/2014/main" id="{B9E1F940-9707-440B-9F15-02EA559C7038}"/>
              </a:ext>
            </a:extLst>
          </p:cNvPr>
          <p:cNvSpPr/>
          <p:nvPr/>
        </p:nvSpPr>
        <p:spPr>
          <a:xfrm>
            <a:off x="2346" y="0"/>
            <a:ext cx="9141654" cy="1015219"/>
          </a:xfrm>
          <a:prstGeom prst="rect">
            <a:avLst/>
          </a:prstGeom>
          <a:solidFill>
            <a:schemeClr val="accent5">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p>
          <a:p>
            <a:pPr algn="ctr"/>
            <a:endParaRPr lang="en-US" sz="3600" b="1" dirty="0"/>
          </a:p>
        </p:txBody>
      </p:sp>
      <p:sp>
        <p:nvSpPr>
          <p:cNvPr id="5" name="Rectangle 4">
            <a:extLst>
              <a:ext uri="{FF2B5EF4-FFF2-40B4-BE49-F238E27FC236}">
                <a16:creationId xmlns:a16="http://schemas.microsoft.com/office/drawing/2014/main" id="{88A56455-A747-4A33-A26D-6826C830ADCA}"/>
              </a:ext>
            </a:extLst>
          </p:cNvPr>
          <p:cNvSpPr/>
          <p:nvPr/>
        </p:nvSpPr>
        <p:spPr>
          <a:xfrm>
            <a:off x="-23601" y="1083165"/>
            <a:ext cx="9169668" cy="59769"/>
          </a:xfrm>
          <a:prstGeom prst="rect">
            <a:avLst/>
          </a:prstGeom>
          <a:solidFill>
            <a:schemeClr val="accent5">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a:extLst>
              <a:ext uri="{FF2B5EF4-FFF2-40B4-BE49-F238E27FC236}">
                <a16:creationId xmlns:a16="http://schemas.microsoft.com/office/drawing/2014/main" id="{9102104E-25FD-4DA9-B4AB-FFBFD9F8EB42}"/>
              </a:ext>
            </a:extLst>
          </p:cNvPr>
          <p:cNvSpPr txBox="1">
            <a:spLocks/>
          </p:cNvSpPr>
          <p:nvPr/>
        </p:nvSpPr>
        <p:spPr>
          <a:xfrm>
            <a:off x="454323" y="163734"/>
            <a:ext cx="8213819" cy="9792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2500" b="1" kern="1200" baseline="0">
                <a:solidFill>
                  <a:schemeClr val="tx1"/>
                </a:solidFill>
                <a:latin typeface="Arial" pitchFamily="34" charset="0"/>
                <a:ea typeface="+mj-ea"/>
                <a:cs typeface="Arial" pitchFamily="34" charset="0"/>
              </a:defRPr>
            </a:lvl1pPr>
          </a:lstStyle>
          <a:p>
            <a:pPr algn="ctr"/>
            <a:r>
              <a:rPr lang="en-US" sz="3600" dirty="0" err="1">
                <a:solidFill>
                  <a:schemeClr val="bg1"/>
                </a:solidFill>
              </a:rPr>
              <a:t>Mô</a:t>
            </a:r>
            <a:r>
              <a:rPr lang="en-US" sz="3600" dirty="0">
                <a:solidFill>
                  <a:schemeClr val="bg1"/>
                </a:solidFill>
              </a:rPr>
              <a:t> </a:t>
            </a:r>
            <a:r>
              <a:rPr lang="en-US" sz="3600" dirty="0" err="1">
                <a:solidFill>
                  <a:schemeClr val="bg1"/>
                </a:solidFill>
              </a:rPr>
              <a:t>hình</a:t>
            </a:r>
            <a:r>
              <a:rPr lang="en-US" sz="3600" dirty="0">
                <a:solidFill>
                  <a:schemeClr val="bg1"/>
                </a:solidFill>
              </a:rPr>
              <a:t> </a:t>
            </a:r>
            <a:r>
              <a:rPr lang="en-US" sz="3600" dirty="0" err="1">
                <a:solidFill>
                  <a:schemeClr val="bg1"/>
                </a:solidFill>
              </a:rPr>
              <a:t>hóa</a:t>
            </a:r>
            <a:endParaRPr lang="en-US" sz="3600" dirty="0">
              <a:solidFill>
                <a:schemeClr val="bg1"/>
              </a:solidFill>
            </a:endParaRPr>
          </a:p>
        </p:txBody>
      </p:sp>
    </p:spTree>
    <p:extLst>
      <p:ext uri="{BB962C8B-B14F-4D97-AF65-F5344CB8AC3E}">
        <p14:creationId xmlns:p14="http://schemas.microsoft.com/office/powerpoint/2010/main" val="384263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9500" y="2924944"/>
            <a:ext cx="7385000" cy="769441"/>
          </a:xfrm>
        </p:spPr>
        <p:txBody>
          <a:bodyPr/>
          <a:lstStyle/>
          <a:p>
            <a:r>
              <a:rPr lang="en-US" sz="4400" dirty="0" err="1"/>
              <a:t>Giải</a:t>
            </a:r>
            <a:r>
              <a:rPr lang="en-US" sz="4400" dirty="0"/>
              <a:t> </a:t>
            </a:r>
            <a:r>
              <a:rPr lang="en-US" sz="4400" dirty="0" err="1"/>
              <a:t>thuật</a:t>
            </a:r>
            <a:r>
              <a:rPr lang="en-US" sz="4400" dirty="0"/>
              <a:t> di </a:t>
            </a:r>
            <a:r>
              <a:rPr lang="en-US" sz="4400" dirty="0" err="1"/>
              <a:t>truyền</a:t>
            </a:r>
            <a:endParaRPr lang="en-US" sz="4400" dirty="0"/>
          </a:p>
        </p:txBody>
      </p:sp>
    </p:spTree>
    <p:extLst>
      <p:ext uri="{BB962C8B-B14F-4D97-AF65-F5344CB8AC3E}">
        <p14:creationId xmlns:p14="http://schemas.microsoft.com/office/powerpoint/2010/main" val="3332049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23601" y="1254406"/>
            <a:ext cx="8064277" cy="5290789"/>
          </a:xfrm>
        </p:spPr>
        <p:txBody>
          <a:bodyPr>
            <a:normAutofit/>
          </a:bodyPr>
          <a:lstStyle/>
          <a:p>
            <a:pPr marL="228600" lvl="1" indent="0">
              <a:buNone/>
            </a:pPr>
            <a:r>
              <a:rPr lang="en-SG" sz="2400" b="1" i="1" dirty="0" err="1">
                <a:solidFill>
                  <a:srgbClr val="000FA5"/>
                </a:solidFill>
              </a:rPr>
              <a:t>Biểu</a:t>
            </a:r>
            <a:r>
              <a:rPr lang="en-SG" sz="2400" b="1" i="1" dirty="0">
                <a:solidFill>
                  <a:srgbClr val="000FA5"/>
                </a:solidFill>
              </a:rPr>
              <a:t> </a:t>
            </a:r>
            <a:r>
              <a:rPr lang="en-SG" sz="2400" b="1" i="1" dirty="0" err="1">
                <a:solidFill>
                  <a:srgbClr val="000FA5"/>
                </a:solidFill>
              </a:rPr>
              <a:t>diễn</a:t>
            </a:r>
            <a:r>
              <a:rPr lang="en-SG" sz="2400" b="1" i="1" dirty="0">
                <a:solidFill>
                  <a:srgbClr val="000FA5"/>
                </a:solidFill>
              </a:rPr>
              <a:t> cá </a:t>
            </a:r>
            <a:r>
              <a:rPr lang="en-SG" sz="2400" b="1" i="1" dirty="0" err="1">
                <a:solidFill>
                  <a:srgbClr val="000FA5"/>
                </a:solidFill>
              </a:rPr>
              <a:t>thê</a:t>
            </a:r>
            <a:r>
              <a:rPr lang="en-SG" sz="2400" b="1" i="1" dirty="0">
                <a:solidFill>
                  <a:srgbClr val="000FA5"/>
                </a:solidFill>
              </a:rPr>
              <a:t>̉:</a:t>
            </a:r>
          </a:p>
          <a:p>
            <a:pPr marL="228600" lvl="1" indent="0">
              <a:buNone/>
            </a:pPr>
            <a:r>
              <a:rPr lang="en-SG" sz="2000" dirty="0" err="1">
                <a:solidFill>
                  <a:srgbClr val="000FA5"/>
                </a:solidFill>
              </a:rPr>
              <a:t>Mỗi</a:t>
            </a:r>
            <a:r>
              <a:rPr lang="en-SG" sz="2000" dirty="0">
                <a:solidFill>
                  <a:srgbClr val="000FA5"/>
                </a:solidFill>
              </a:rPr>
              <a:t> cá </a:t>
            </a:r>
            <a:r>
              <a:rPr lang="en-SG" sz="2000" dirty="0" err="1">
                <a:solidFill>
                  <a:srgbClr val="000FA5"/>
                </a:solidFill>
              </a:rPr>
              <a:t>thê</a:t>
            </a:r>
            <a:r>
              <a:rPr lang="en-SG" sz="2000" dirty="0">
                <a:solidFill>
                  <a:srgbClr val="000FA5"/>
                </a:solidFill>
              </a:rPr>
              <a:t>̉ là </a:t>
            </a:r>
            <a:r>
              <a:rPr lang="en-SG" sz="2000" dirty="0" err="1">
                <a:solidFill>
                  <a:srgbClr val="000FA5"/>
                </a:solidFill>
              </a:rPr>
              <a:t>một</a:t>
            </a:r>
            <a:r>
              <a:rPr lang="en-SG" sz="2000" dirty="0">
                <a:solidFill>
                  <a:srgbClr val="000FA5"/>
                </a:solidFill>
              </a:rPr>
              <a:t> </a:t>
            </a:r>
            <a:r>
              <a:rPr lang="en-SG" sz="2000" dirty="0" err="1">
                <a:solidFill>
                  <a:srgbClr val="000FA5"/>
                </a:solidFill>
              </a:rPr>
              <a:t>mảng</a:t>
            </a:r>
            <a:r>
              <a:rPr lang="en-SG" sz="2000" dirty="0">
                <a:solidFill>
                  <a:srgbClr val="000FA5"/>
                </a:solidFill>
              </a:rPr>
              <a:t> </a:t>
            </a:r>
            <a:r>
              <a:rPr lang="en-SG" sz="2000" dirty="0" err="1">
                <a:solidFill>
                  <a:srgbClr val="000FA5"/>
                </a:solidFill>
              </a:rPr>
              <a:t>một</a:t>
            </a:r>
            <a:r>
              <a:rPr lang="en-SG" sz="2000" dirty="0">
                <a:solidFill>
                  <a:srgbClr val="000FA5"/>
                </a:solidFill>
              </a:rPr>
              <a:t> </a:t>
            </a:r>
            <a:r>
              <a:rPr lang="en-SG" sz="2000" dirty="0" err="1">
                <a:solidFill>
                  <a:srgbClr val="000FA5"/>
                </a:solidFill>
              </a:rPr>
              <a:t>chiều</a:t>
            </a:r>
            <a:r>
              <a:rPr lang="en-SG" sz="2000" dirty="0">
                <a:solidFill>
                  <a:srgbClr val="000FA5"/>
                </a:solidFill>
              </a:rPr>
              <a:t> </a:t>
            </a:r>
          </a:p>
          <a:p>
            <a:pPr marL="228600" lvl="1" indent="0">
              <a:buNone/>
            </a:pPr>
            <a:r>
              <a:rPr lang="en-SG" sz="2000" dirty="0" err="1">
                <a:solidFill>
                  <a:srgbClr val="000FA5"/>
                </a:solidFill>
              </a:rPr>
              <a:t>các</a:t>
            </a:r>
            <a:r>
              <a:rPr lang="en-SG" sz="2000" dirty="0">
                <a:solidFill>
                  <a:srgbClr val="000FA5"/>
                </a:solidFill>
              </a:rPr>
              <a:t> </a:t>
            </a:r>
            <a:r>
              <a:rPr lang="en-SG" sz="2000" dirty="0" err="1">
                <a:solidFill>
                  <a:srgbClr val="000FA5"/>
                </a:solidFill>
              </a:rPr>
              <a:t>phần</a:t>
            </a:r>
            <a:r>
              <a:rPr lang="en-SG" sz="2000" dirty="0">
                <a:solidFill>
                  <a:srgbClr val="000FA5"/>
                </a:solidFill>
              </a:rPr>
              <a:t> t</a:t>
            </a:r>
            <a:r>
              <a:rPr lang="en-US" sz="2000" dirty="0">
                <a:solidFill>
                  <a:srgbClr val="000FA5"/>
                </a:solidFill>
              </a:rPr>
              <a:t>ử</a:t>
            </a:r>
          </a:p>
          <a:p>
            <a:pPr marL="228600" lvl="1" indent="0">
              <a:buNone/>
            </a:pPr>
            <a:endParaRPr lang="en-US" sz="2000" b="1" dirty="0">
              <a:solidFill>
                <a:srgbClr val="000FA5"/>
              </a:solidFill>
            </a:endParaRPr>
          </a:p>
          <a:p>
            <a:pPr marL="228600" lvl="1" indent="0">
              <a:buNone/>
            </a:pPr>
            <a:endParaRPr lang="en-US" sz="2000" b="1" i="1" dirty="0">
              <a:solidFill>
                <a:srgbClr val="000FA5"/>
              </a:solidFill>
            </a:endParaRPr>
          </a:p>
          <a:p>
            <a:pPr marL="228600" lvl="1" indent="0">
              <a:buNone/>
            </a:pPr>
            <a:endParaRPr lang="en-US" sz="2000" b="1" i="1" dirty="0">
              <a:solidFill>
                <a:srgbClr val="000FA5"/>
              </a:solidFill>
            </a:endParaRPr>
          </a:p>
          <a:p>
            <a:pPr marL="228600" lvl="1" indent="0">
              <a:buNone/>
            </a:pPr>
            <a:r>
              <a:rPr lang="en-US" sz="2400" b="1" i="1" dirty="0" err="1">
                <a:solidFill>
                  <a:srgbClr val="000FA5"/>
                </a:solidFill>
              </a:rPr>
              <a:t>Hàm</a:t>
            </a:r>
            <a:r>
              <a:rPr lang="en-US" sz="2400" b="1" i="1" dirty="0">
                <a:solidFill>
                  <a:srgbClr val="000FA5"/>
                </a:solidFill>
              </a:rPr>
              <a:t> </a:t>
            </a:r>
            <a:r>
              <a:rPr lang="en-US" sz="2400" b="1" i="1" dirty="0" err="1">
                <a:solidFill>
                  <a:srgbClr val="000FA5"/>
                </a:solidFill>
              </a:rPr>
              <a:t>mục</a:t>
            </a:r>
            <a:r>
              <a:rPr lang="en-US" sz="2400" b="1" i="1" dirty="0">
                <a:solidFill>
                  <a:srgbClr val="000FA5"/>
                </a:solidFill>
              </a:rPr>
              <a:t> </a:t>
            </a:r>
            <a:r>
              <a:rPr lang="en-US" sz="2400" b="1" i="1" dirty="0" err="1">
                <a:solidFill>
                  <a:srgbClr val="000FA5"/>
                </a:solidFill>
              </a:rPr>
              <a:t>tiêu</a:t>
            </a:r>
            <a:r>
              <a:rPr lang="en-US" sz="2400" b="1" i="1" dirty="0">
                <a:solidFill>
                  <a:srgbClr val="000FA5"/>
                </a:solidFill>
              </a:rPr>
              <a:t>:</a:t>
            </a:r>
          </a:p>
          <a:p>
            <a:pPr marL="228600" lvl="1" indent="0">
              <a:buNone/>
            </a:pPr>
            <a:r>
              <a:rPr lang="en-US" sz="2000" i="1" dirty="0">
                <a:solidFill>
                  <a:srgbClr val="000FA5"/>
                </a:solidFill>
              </a:rPr>
              <a:t> </a:t>
            </a:r>
            <a:r>
              <a:rPr lang="en-US" sz="2000" i="1" dirty="0" err="1">
                <a:solidFill>
                  <a:srgbClr val="000FA5"/>
                </a:solidFill>
              </a:rPr>
              <a:t>Tối</a:t>
            </a:r>
            <a:r>
              <a:rPr lang="en-US" sz="2000" i="1" dirty="0">
                <a:solidFill>
                  <a:srgbClr val="000FA5"/>
                </a:solidFill>
              </a:rPr>
              <a:t> </a:t>
            </a:r>
            <a:r>
              <a:rPr lang="en-US" sz="2000" i="1" dirty="0" err="1">
                <a:solidFill>
                  <a:srgbClr val="000FA5"/>
                </a:solidFill>
              </a:rPr>
              <a:t>thiểu</a:t>
            </a:r>
            <a:r>
              <a:rPr lang="en-US" sz="2000" i="1" dirty="0">
                <a:solidFill>
                  <a:srgbClr val="000FA5"/>
                </a:solidFill>
              </a:rPr>
              <a:t> </a:t>
            </a:r>
            <a:r>
              <a:rPr lang="en-US" sz="2000" i="1" dirty="0" err="1">
                <a:solidFill>
                  <a:srgbClr val="000FA5"/>
                </a:solidFill>
              </a:rPr>
              <a:t>hóa</a:t>
            </a:r>
            <a:r>
              <a:rPr lang="en-US" sz="2000" i="1" dirty="0">
                <a:solidFill>
                  <a:srgbClr val="000FA5"/>
                </a:solidFill>
              </a:rPr>
              <a:t> </a:t>
            </a:r>
            <a:r>
              <a:rPr lang="en-US" sz="2000" i="1" dirty="0" err="1">
                <a:solidFill>
                  <a:srgbClr val="000FA5"/>
                </a:solidFill>
              </a:rPr>
              <a:t>tổng</a:t>
            </a:r>
            <a:r>
              <a:rPr lang="en-US" sz="2000" i="1" dirty="0">
                <a:solidFill>
                  <a:srgbClr val="000FA5"/>
                </a:solidFill>
              </a:rPr>
              <a:t> </a:t>
            </a:r>
            <a:r>
              <a:rPr lang="en-US" sz="2000" i="1" dirty="0" err="1">
                <a:solidFill>
                  <a:srgbClr val="000FA5"/>
                </a:solidFill>
              </a:rPr>
              <a:t>sô</a:t>
            </a:r>
            <a:r>
              <a:rPr lang="en-US" sz="2000" i="1" dirty="0">
                <a:solidFill>
                  <a:srgbClr val="000FA5"/>
                </a:solidFill>
              </a:rPr>
              <a:t>́ vi </a:t>
            </a:r>
            <a:r>
              <a:rPr lang="en-US" sz="2000" i="1" dirty="0" err="1">
                <a:solidFill>
                  <a:srgbClr val="000FA5"/>
                </a:solidFill>
              </a:rPr>
              <a:t>phạm</a:t>
            </a:r>
            <a:r>
              <a:rPr lang="en-US" sz="2000" i="1" dirty="0">
                <a:solidFill>
                  <a:srgbClr val="000FA5"/>
                </a:solidFill>
              </a:rPr>
              <a:t> </a:t>
            </a:r>
            <a:r>
              <a:rPr lang="en-US" sz="2000" i="1" dirty="0" err="1">
                <a:solidFill>
                  <a:srgbClr val="000FA5"/>
                </a:solidFill>
              </a:rPr>
              <a:t>rằng</a:t>
            </a:r>
            <a:r>
              <a:rPr lang="en-US" sz="2000" i="1" dirty="0">
                <a:solidFill>
                  <a:srgbClr val="000FA5"/>
                </a:solidFill>
              </a:rPr>
              <a:t> </a:t>
            </a:r>
          </a:p>
          <a:p>
            <a:pPr marL="228600" lvl="1" indent="0">
              <a:buNone/>
            </a:pPr>
            <a:r>
              <a:rPr lang="en-US" sz="2000" i="1" dirty="0" err="1">
                <a:solidFill>
                  <a:srgbClr val="000FA5"/>
                </a:solidFill>
              </a:rPr>
              <a:t>buộc</a:t>
            </a:r>
            <a:r>
              <a:rPr lang="en-US" sz="2000" i="1" dirty="0">
                <a:solidFill>
                  <a:srgbClr val="000FA5"/>
                </a:solidFill>
              </a:rPr>
              <a:t>.</a:t>
            </a:r>
            <a:endParaRPr lang="en-SG" sz="2000" i="1" dirty="0"/>
          </a:p>
        </p:txBody>
      </p:sp>
      <p:grpSp>
        <p:nvGrpSpPr>
          <p:cNvPr id="4" name="Group 9">
            <a:extLst>
              <a:ext uri="{FF2B5EF4-FFF2-40B4-BE49-F238E27FC236}">
                <a16:creationId xmlns:a16="http://schemas.microsoft.com/office/drawing/2014/main" id="{9D697959-D5D4-47F8-BC0D-0845A6F11D73}"/>
              </a:ext>
            </a:extLst>
          </p:cNvPr>
          <p:cNvGrpSpPr>
            <a:grpSpLocks/>
          </p:cNvGrpSpPr>
          <p:nvPr/>
        </p:nvGrpSpPr>
        <p:grpSpPr bwMode="auto">
          <a:xfrm>
            <a:off x="5238876" y="1210880"/>
            <a:ext cx="3905124" cy="5334318"/>
            <a:chOff x="5582849" y="294358"/>
            <a:chExt cx="3408751" cy="6230267"/>
          </a:xfrm>
        </p:grpSpPr>
        <p:sp>
          <p:nvSpPr>
            <p:cNvPr id="5" name="Rounded Rectangle 29">
              <a:extLst>
                <a:ext uri="{FF2B5EF4-FFF2-40B4-BE49-F238E27FC236}">
                  <a16:creationId xmlns:a16="http://schemas.microsoft.com/office/drawing/2014/main" id="{95FE0B77-7007-4738-BDAF-ABE93CE6DCCF}"/>
                </a:ext>
              </a:extLst>
            </p:cNvPr>
            <p:cNvSpPr/>
            <p:nvPr/>
          </p:nvSpPr>
          <p:spPr bwMode="auto">
            <a:xfrm>
              <a:off x="5906736" y="1118392"/>
              <a:ext cx="2278322" cy="614452"/>
            </a:xfrm>
            <a:prstGeom prst="roundRect">
              <a:avLst/>
            </a:prstGeom>
            <a:solidFill>
              <a:sysClr val="window" lastClr="FFFFFF">
                <a:lumMod val="85000"/>
              </a:sysClr>
            </a:solidFill>
            <a:ln w="9525" cap="flat" cmpd="sng" algn="ctr">
              <a:solidFill>
                <a:srgbClr val="262626"/>
              </a:solidFill>
              <a:prstDash val="solid"/>
              <a:round/>
              <a:headEnd type="none" w="med" len="med"/>
              <a:tailEnd type="none" w="med" len="med"/>
            </a:ln>
            <a:effectLst/>
          </p:spPr>
          <p:txBody>
            <a:bodyPr/>
            <a:lstStyle/>
            <a:p>
              <a:pPr algn="ctr" fontAlgn="auto">
                <a:spcBef>
                  <a:spcPts val="0"/>
                </a:spcBef>
                <a:spcAft>
                  <a:spcPts val="0"/>
                </a:spcAft>
                <a:defRPr/>
              </a:pPr>
              <a:r>
                <a:rPr lang="en-US" sz="2000" b="1" kern="0" baseline="-25000" dirty="0" err="1">
                  <a:solidFill>
                    <a:srgbClr val="262626"/>
                  </a:solidFill>
                  <a:latin typeface="Arial" charset="0"/>
                  <a:ea typeface="ＭＳ Ｐゴシック" pitchFamily="64" charset="-128"/>
                  <a:cs typeface="Arial"/>
                </a:rPr>
                <a:t>Khởi</a:t>
              </a:r>
              <a:r>
                <a:rPr lang="en-US" sz="2000" b="1" kern="0" baseline="-25000" dirty="0">
                  <a:solidFill>
                    <a:srgbClr val="262626"/>
                  </a:solidFill>
                  <a:latin typeface="Arial" charset="0"/>
                  <a:ea typeface="ＭＳ Ｐゴシック" pitchFamily="64" charset="-128"/>
                  <a:cs typeface="Arial"/>
                </a:rPr>
                <a:t> </a:t>
              </a:r>
              <a:r>
                <a:rPr lang="en-US" sz="2000" b="1" kern="0" baseline="-25000" dirty="0" err="1">
                  <a:solidFill>
                    <a:srgbClr val="262626"/>
                  </a:solidFill>
                  <a:latin typeface="Arial" charset="0"/>
                  <a:ea typeface="ＭＳ Ｐゴシック" pitchFamily="64" charset="-128"/>
                  <a:cs typeface="Arial"/>
                </a:rPr>
                <a:t>tạo</a:t>
              </a:r>
              <a:r>
                <a:rPr lang="en-US" sz="2000" b="1" kern="0" baseline="-25000" dirty="0">
                  <a:solidFill>
                    <a:srgbClr val="262626"/>
                  </a:solidFill>
                  <a:latin typeface="Arial" charset="0"/>
                  <a:ea typeface="ＭＳ Ｐゴシック" pitchFamily="64" charset="-128"/>
                  <a:cs typeface="Arial"/>
                </a:rPr>
                <a:t> </a:t>
              </a:r>
              <a:r>
                <a:rPr lang="en-US" sz="2000" b="1" kern="0" baseline="-25000" dirty="0" err="1">
                  <a:solidFill>
                    <a:srgbClr val="262626"/>
                  </a:solidFill>
                  <a:latin typeface="Arial" charset="0"/>
                  <a:ea typeface="ＭＳ Ｐゴシック" pitchFamily="64" charset="-128"/>
                  <a:cs typeface="Arial"/>
                </a:rPr>
                <a:t>quần</a:t>
              </a:r>
              <a:r>
                <a:rPr lang="en-US" sz="2000" b="1" kern="0" baseline="-25000" dirty="0">
                  <a:solidFill>
                    <a:srgbClr val="262626"/>
                  </a:solidFill>
                  <a:latin typeface="Arial" charset="0"/>
                  <a:ea typeface="ＭＳ Ｐゴシック" pitchFamily="64" charset="-128"/>
                  <a:cs typeface="Arial"/>
                </a:rPr>
                <a:t> </a:t>
              </a:r>
              <a:r>
                <a:rPr lang="en-US" sz="2000" b="1" kern="0" baseline="-25000" dirty="0" err="1">
                  <a:solidFill>
                    <a:srgbClr val="262626"/>
                  </a:solidFill>
                  <a:latin typeface="Arial" charset="0"/>
                  <a:ea typeface="ＭＳ Ｐゴシック" pitchFamily="64" charset="-128"/>
                  <a:cs typeface="Arial"/>
                </a:rPr>
                <a:t>thê</a:t>
              </a:r>
              <a:r>
                <a:rPr lang="en-US" sz="2000" b="1" kern="0" baseline="-25000" dirty="0">
                  <a:solidFill>
                    <a:srgbClr val="262626"/>
                  </a:solidFill>
                  <a:latin typeface="Arial" charset="0"/>
                  <a:ea typeface="ＭＳ Ｐゴシック" pitchFamily="64" charset="-128"/>
                  <a:cs typeface="Arial"/>
                </a:rPr>
                <a:t>̉, P</a:t>
              </a:r>
            </a:p>
          </p:txBody>
        </p:sp>
        <p:sp>
          <p:nvSpPr>
            <p:cNvPr id="6" name="Rounded Rectangle 30">
              <a:extLst>
                <a:ext uri="{FF2B5EF4-FFF2-40B4-BE49-F238E27FC236}">
                  <a16:creationId xmlns:a16="http://schemas.microsoft.com/office/drawing/2014/main" id="{AD6D322A-B155-4105-BCCE-1264CC4D1B49}"/>
                </a:ext>
              </a:extLst>
            </p:cNvPr>
            <p:cNvSpPr/>
            <p:nvPr/>
          </p:nvSpPr>
          <p:spPr bwMode="auto">
            <a:xfrm>
              <a:off x="5971830" y="1950365"/>
              <a:ext cx="2160835" cy="614452"/>
            </a:xfrm>
            <a:prstGeom prst="roundRect">
              <a:avLst/>
            </a:prstGeom>
            <a:solidFill>
              <a:sysClr val="window" lastClr="FFFFFF">
                <a:lumMod val="85000"/>
              </a:sysClr>
            </a:solidFill>
            <a:ln w="9525" cap="flat" cmpd="sng" algn="ctr">
              <a:solidFill>
                <a:srgbClr val="262626"/>
              </a:solidFill>
              <a:prstDash val="solid"/>
              <a:round/>
              <a:headEnd type="none" w="med" len="med"/>
              <a:tailEnd type="none" w="med" len="med"/>
            </a:ln>
            <a:effectLst/>
          </p:spPr>
          <p:txBody>
            <a:bodyPr/>
            <a:lstStyle/>
            <a:p>
              <a:pPr algn="ctr" fontAlgn="auto">
                <a:spcBef>
                  <a:spcPts val="0"/>
                </a:spcBef>
                <a:spcAft>
                  <a:spcPts val="0"/>
                </a:spcAft>
                <a:defRPr/>
              </a:pPr>
              <a:r>
                <a:rPr lang="en-US" sz="2000" b="1" kern="0" baseline="-25000" dirty="0" err="1">
                  <a:solidFill>
                    <a:srgbClr val="262626"/>
                  </a:solidFill>
                  <a:latin typeface="Arial" charset="0"/>
                  <a:ea typeface="ＭＳ Ｐゴシック" pitchFamily="64" charset="-128"/>
                  <a:cs typeface="Arial"/>
                </a:rPr>
                <a:t>Đánh</a:t>
              </a:r>
              <a:r>
                <a:rPr lang="en-US" sz="2000" b="1" kern="0" baseline="-25000" dirty="0">
                  <a:solidFill>
                    <a:srgbClr val="262626"/>
                  </a:solidFill>
                  <a:latin typeface="Arial" charset="0"/>
                  <a:ea typeface="ＭＳ Ｐゴシック" pitchFamily="64" charset="-128"/>
                  <a:cs typeface="Arial"/>
                </a:rPr>
                <a:t> </a:t>
              </a:r>
              <a:r>
                <a:rPr lang="en-US" sz="2000" b="1" kern="0" baseline="-25000" dirty="0" err="1">
                  <a:solidFill>
                    <a:srgbClr val="262626"/>
                  </a:solidFill>
                  <a:latin typeface="Arial" charset="0"/>
                  <a:ea typeface="ＭＳ Ｐゴシック" pitchFamily="64" charset="-128"/>
                  <a:cs typeface="Arial"/>
                </a:rPr>
                <a:t>gia</a:t>
              </a:r>
              <a:r>
                <a:rPr lang="en-US" sz="2000" b="1" kern="0" baseline="-25000" dirty="0">
                  <a:solidFill>
                    <a:srgbClr val="262626"/>
                  </a:solidFill>
                  <a:latin typeface="Arial" charset="0"/>
                  <a:ea typeface="ＭＳ Ｐゴシック" pitchFamily="64" charset="-128"/>
                  <a:cs typeface="Arial"/>
                </a:rPr>
                <a:t>́ P</a:t>
              </a:r>
            </a:p>
          </p:txBody>
        </p:sp>
        <p:sp>
          <p:nvSpPr>
            <p:cNvPr id="7" name="Rounded Rectangle 31">
              <a:extLst>
                <a:ext uri="{FF2B5EF4-FFF2-40B4-BE49-F238E27FC236}">
                  <a16:creationId xmlns:a16="http://schemas.microsoft.com/office/drawing/2014/main" id="{0B1AD771-A940-45E2-B638-81E45810C395}"/>
                </a:ext>
              </a:extLst>
            </p:cNvPr>
            <p:cNvSpPr/>
            <p:nvPr/>
          </p:nvSpPr>
          <p:spPr bwMode="auto">
            <a:xfrm>
              <a:off x="5967068" y="3141165"/>
              <a:ext cx="2160834" cy="743059"/>
            </a:xfrm>
            <a:prstGeom prst="roundRect">
              <a:avLst/>
            </a:prstGeom>
            <a:solidFill>
              <a:srgbClr val="1F497D">
                <a:lumMod val="60000"/>
                <a:lumOff val="40000"/>
              </a:srgbClr>
            </a:solidFill>
            <a:ln w="9525" cap="flat" cmpd="sng" algn="ctr">
              <a:solidFill>
                <a:srgbClr val="262626"/>
              </a:solidFill>
              <a:prstDash val="solid"/>
              <a:round/>
              <a:headEnd type="none" w="med" len="med"/>
              <a:tailEnd type="none" w="med" len="med"/>
            </a:ln>
            <a:effectLst/>
          </p:spPr>
          <p:txBody>
            <a:bodyPr/>
            <a:lstStyle/>
            <a:p>
              <a:pPr algn="ctr" fontAlgn="auto">
                <a:spcBef>
                  <a:spcPts val="0"/>
                </a:spcBef>
                <a:spcAft>
                  <a:spcPts val="0"/>
                </a:spcAft>
                <a:defRPr/>
              </a:pPr>
              <a:r>
                <a:rPr lang="en-US" sz="2000" b="1" kern="0" baseline="-25000" dirty="0" err="1">
                  <a:solidFill>
                    <a:srgbClr val="262626"/>
                  </a:solidFill>
                  <a:latin typeface="Arial" charset="0"/>
                  <a:ea typeface="ＭＳ Ｐゴシック" pitchFamily="64" charset="-128"/>
                  <a:cs typeface="Arial"/>
                </a:rPr>
                <a:t>Quần</a:t>
              </a:r>
              <a:r>
                <a:rPr lang="en-US" sz="2000" b="1" kern="0" baseline="-25000" dirty="0">
                  <a:solidFill>
                    <a:srgbClr val="262626"/>
                  </a:solidFill>
                  <a:latin typeface="Arial" charset="0"/>
                  <a:ea typeface="ＭＳ Ｐゴシック" pitchFamily="64" charset="-128"/>
                  <a:cs typeface="Arial"/>
                </a:rPr>
                <a:t> </a:t>
              </a:r>
              <a:r>
                <a:rPr lang="en-US" sz="2000" b="1" kern="0" baseline="-25000" dirty="0" err="1">
                  <a:solidFill>
                    <a:srgbClr val="262626"/>
                  </a:solidFill>
                  <a:latin typeface="Arial" charset="0"/>
                  <a:ea typeface="ＭＳ Ｐゴシック" pitchFamily="64" charset="-128"/>
                  <a:cs typeface="Arial"/>
                </a:rPr>
                <a:t>thê</a:t>
              </a:r>
              <a:r>
                <a:rPr lang="en-US" sz="2000" b="1" kern="0" baseline="-25000" dirty="0">
                  <a:solidFill>
                    <a:srgbClr val="262626"/>
                  </a:solidFill>
                  <a:latin typeface="Arial" charset="0"/>
                  <a:ea typeface="ＭＳ Ｐゴシック" pitchFamily="64" charset="-128"/>
                  <a:cs typeface="Arial"/>
                </a:rPr>
                <a:t>̉  C =  Crossover + Mutation</a:t>
              </a:r>
            </a:p>
          </p:txBody>
        </p:sp>
        <p:sp>
          <p:nvSpPr>
            <p:cNvPr id="8" name="Rounded Rectangle 32">
              <a:extLst>
                <a:ext uri="{FF2B5EF4-FFF2-40B4-BE49-F238E27FC236}">
                  <a16:creationId xmlns:a16="http://schemas.microsoft.com/office/drawing/2014/main" id="{B5B4E2D1-139D-45EC-A4F5-B492A004C47F}"/>
                </a:ext>
              </a:extLst>
            </p:cNvPr>
            <p:cNvSpPr/>
            <p:nvPr/>
          </p:nvSpPr>
          <p:spPr bwMode="auto">
            <a:xfrm>
              <a:off x="5962304" y="4119209"/>
              <a:ext cx="2160835" cy="614452"/>
            </a:xfrm>
            <a:prstGeom prst="roundRect">
              <a:avLst/>
            </a:prstGeom>
            <a:solidFill>
              <a:srgbClr val="1F497D">
                <a:lumMod val="60000"/>
                <a:lumOff val="40000"/>
              </a:srgbClr>
            </a:solidFill>
            <a:ln w="9525" cap="flat" cmpd="sng" algn="ctr">
              <a:solidFill>
                <a:srgbClr val="262626"/>
              </a:solidFill>
              <a:prstDash val="solid"/>
              <a:round/>
              <a:headEnd type="none" w="med" len="med"/>
              <a:tailEnd type="none" w="med" len="med"/>
            </a:ln>
            <a:effectLst/>
          </p:spPr>
          <p:txBody>
            <a:bodyPr/>
            <a:lstStyle/>
            <a:p>
              <a:pPr algn="ctr">
                <a:defRPr/>
              </a:pPr>
              <a:r>
                <a:rPr lang="en-US" sz="2000" b="1" kern="0" baseline="-25000" dirty="0" err="1">
                  <a:solidFill>
                    <a:srgbClr val="262626"/>
                  </a:solidFill>
                  <a:latin typeface="Arial" charset="0"/>
                  <a:ea typeface="ＭＳ Ｐゴシック" pitchFamily="64" charset="-128"/>
                  <a:cs typeface="Arial"/>
                </a:rPr>
                <a:t>Đánh</a:t>
              </a:r>
              <a:r>
                <a:rPr lang="en-US" sz="2000" b="1" kern="0" baseline="-25000" dirty="0">
                  <a:solidFill>
                    <a:srgbClr val="262626"/>
                  </a:solidFill>
                  <a:latin typeface="Arial" charset="0"/>
                  <a:ea typeface="ＭＳ Ｐゴシック" pitchFamily="64" charset="-128"/>
                  <a:cs typeface="Arial"/>
                </a:rPr>
                <a:t> </a:t>
              </a:r>
              <a:r>
                <a:rPr lang="en-US" sz="2000" b="1" kern="0" baseline="-25000" dirty="0" err="1">
                  <a:solidFill>
                    <a:srgbClr val="262626"/>
                  </a:solidFill>
                  <a:latin typeface="Arial" charset="0"/>
                  <a:ea typeface="ＭＳ Ｐゴシック" pitchFamily="64" charset="-128"/>
                  <a:cs typeface="Arial"/>
                </a:rPr>
                <a:t>gia</a:t>
              </a:r>
              <a:r>
                <a:rPr lang="en-US" sz="2000" b="1" kern="0" baseline="-25000" dirty="0">
                  <a:solidFill>
                    <a:srgbClr val="262626"/>
                  </a:solidFill>
                  <a:latin typeface="Arial" charset="0"/>
                  <a:ea typeface="ＭＳ Ｐゴシック" pitchFamily="64" charset="-128"/>
                  <a:cs typeface="Arial"/>
                </a:rPr>
                <a:t>́ C</a:t>
              </a:r>
              <a:endParaRPr lang="en-US" sz="2000" b="1" i="1" kern="0" baseline="-25000" dirty="0">
                <a:solidFill>
                  <a:srgbClr val="262626"/>
                </a:solidFill>
                <a:latin typeface="Arial" charset="0"/>
                <a:ea typeface="ＭＳ Ｐゴシック" pitchFamily="64" charset="-128"/>
                <a:cs typeface="Arial"/>
              </a:endParaRPr>
            </a:p>
            <a:p>
              <a:pPr algn="ctr" fontAlgn="auto">
                <a:spcBef>
                  <a:spcPts val="0"/>
                </a:spcBef>
                <a:spcAft>
                  <a:spcPts val="0"/>
                </a:spcAft>
                <a:defRPr/>
              </a:pPr>
              <a:endParaRPr lang="en-US" sz="2000" b="1" kern="0" baseline="-25000" dirty="0">
                <a:solidFill>
                  <a:srgbClr val="262626"/>
                </a:solidFill>
                <a:latin typeface="Arial" charset="0"/>
                <a:ea typeface="ＭＳ Ｐゴシック" pitchFamily="64" charset="-128"/>
                <a:cs typeface="Arial"/>
              </a:endParaRPr>
            </a:p>
          </p:txBody>
        </p:sp>
        <p:sp>
          <p:nvSpPr>
            <p:cNvPr id="9" name="Rounded Rectangle 33">
              <a:extLst>
                <a:ext uri="{FF2B5EF4-FFF2-40B4-BE49-F238E27FC236}">
                  <a16:creationId xmlns:a16="http://schemas.microsoft.com/office/drawing/2014/main" id="{9FF7525F-FB49-4033-BB07-DFCAD4A00FDA}"/>
                </a:ext>
              </a:extLst>
            </p:cNvPr>
            <p:cNvSpPr/>
            <p:nvPr/>
          </p:nvSpPr>
          <p:spPr bwMode="auto">
            <a:xfrm>
              <a:off x="5968655" y="4949593"/>
              <a:ext cx="2160835" cy="614453"/>
            </a:xfrm>
            <a:prstGeom prst="roundRect">
              <a:avLst/>
            </a:prstGeom>
            <a:solidFill>
              <a:sysClr val="window" lastClr="FFFFFF">
                <a:lumMod val="85000"/>
              </a:sysClr>
            </a:solidFill>
            <a:ln w="9525" cap="flat" cmpd="sng" algn="ctr">
              <a:solidFill>
                <a:srgbClr val="262626"/>
              </a:solidFill>
              <a:prstDash val="solid"/>
              <a:round/>
              <a:headEnd type="none" w="med" len="med"/>
              <a:tailEnd type="none" w="med" len="med"/>
            </a:ln>
            <a:effectLst/>
          </p:spPr>
          <p:txBody>
            <a:bodyPr/>
            <a:lstStyle/>
            <a:p>
              <a:pPr algn="ctr">
                <a:defRPr/>
              </a:pPr>
              <a:r>
                <a:rPr lang="en-US" sz="2000" b="1" kern="0" baseline="-25000" dirty="0">
                  <a:solidFill>
                    <a:srgbClr val="262626"/>
                  </a:solidFill>
                  <a:latin typeface="Arial" charset="0"/>
                  <a:ea typeface="ＭＳ Ｐゴシック" pitchFamily="64" charset="-128"/>
                  <a:cs typeface="Arial"/>
                </a:rPr>
                <a:t>Local search for best solution</a:t>
              </a:r>
            </a:p>
            <a:p>
              <a:pPr algn="ctr" fontAlgn="auto">
                <a:spcBef>
                  <a:spcPts val="0"/>
                </a:spcBef>
                <a:spcAft>
                  <a:spcPts val="0"/>
                </a:spcAft>
                <a:defRPr/>
              </a:pPr>
              <a:endParaRPr lang="en-US" sz="2000" b="1" i="1" kern="0" baseline="-25000" dirty="0">
                <a:solidFill>
                  <a:srgbClr val="262626"/>
                </a:solidFill>
                <a:latin typeface="Arial" charset="0"/>
                <a:ea typeface="ＭＳ Ｐゴシック" pitchFamily="64" charset="-128"/>
                <a:cs typeface="Arial"/>
              </a:endParaRPr>
            </a:p>
          </p:txBody>
        </p:sp>
        <p:cxnSp>
          <p:nvCxnSpPr>
            <p:cNvPr id="10" name="Straight Arrow Connector 30">
              <a:extLst>
                <a:ext uri="{FF2B5EF4-FFF2-40B4-BE49-F238E27FC236}">
                  <a16:creationId xmlns:a16="http://schemas.microsoft.com/office/drawing/2014/main" id="{3DBE747F-A07E-47C6-8EC4-8AF4C460EA3E}"/>
                </a:ext>
              </a:extLst>
            </p:cNvPr>
            <p:cNvCxnSpPr>
              <a:cxnSpLocks noChangeShapeType="1"/>
              <a:stCxn id="6" idx="2"/>
              <a:endCxn id="7" idx="0"/>
            </p:cNvCxnSpPr>
            <p:nvPr/>
          </p:nvCxnSpPr>
          <p:spPr bwMode="auto">
            <a:xfrm flipH="1">
              <a:off x="7047707" y="2564904"/>
              <a:ext cx="4762" cy="576064"/>
            </a:xfrm>
            <a:prstGeom prst="straightConnector1">
              <a:avLst/>
            </a:prstGeom>
            <a:noFill/>
            <a:ln w="9525" algn="ctr">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11" name="Straight Arrow Connector 33">
              <a:extLst>
                <a:ext uri="{FF2B5EF4-FFF2-40B4-BE49-F238E27FC236}">
                  <a16:creationId xmlns:a16="http://schemas.microsoft.com/office/drawing/2014/main" id="{2F06B09C-D1AB-4862-9DF0-B3FFB8FEAE43}"/>
                </a:ext>
              </a:extLst>
            </p:cNvPr>
            <p:cNvCxnSpPr>
              <a:cxnSpLocks noChangeShapeType="1"/>
            </p:cNvCxnSpPr>
            <p:nvPr/>
          </p:nvCxnSpPr>
          <p:spPr bwMode="auto">
            <a:xfrm>
              <a:off x="5584521" y="2652524"/>
              <a:ext cx="1462963" cy="0"/>
            </a:xfrm>
            <a:prstGeom prst="straightConnector1">
              <a:avLst/>
            </a:prstGeom>
            <a:noFill/>
            <a:ln w="9525" algn="ctr">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12" name="Straight Connector 34">
              <a:extLst>
                <a:ext uri="{FF2B5EF4-FFF2-40B4-BE49-F238E27FC236}">
                  <a16:creationId xmlns:a16="http://schemas.microsoft.com/office/drawing/2014/main" id="{D7B382E3-0451-46DC-BD63-9B2A221E95CD}"/>
                </a:ext>
              </a:extLst>
            </p:cNvPr>
            <p:cNvCxnSpPr>
              <a:cxnSpLocks noChangeShapeType="1"/>
            </p:cNvCxnSpPr>
            <p:nvPr/>
          </p:nvCxnSpPr>
          <p:spPr bwMode="auto">
            <a:xfrm>
              <a:off x="5582849" y="2652524"/>
              <a:ext cx="1673" cy="3872101"/>
            </a:xfrm>
            <a:prstGeom prst="line">
              <a:avLst/>
            </a:prstGeom>
            <a:noFill/>
            <a:ln w="9525" algn="ctr">
              <a:solidFill>
                <a:srgbClr val="262626"/>
              </a:solidFill>
              <a:round/>
              <a:headEnd/>
              <a:tailEnd/>
            </a:ln>
            <a:extLst>
              <a:ext uri="{909E8E84-426E-40DD-AFC4-6F175D3DCCD1}">
                <a14:hiddenFill xmlns:a14="http://schemas.microsoft.com/office/drawing/2010/main">
                  <a:noFill/>
                </a14:hiddenFill>
              </a:ext>
            </a:extLst>
          </p:spPr>
        </p:cxnSp>
        <p:cxnSp>
          <p:nvCxnSpPr>
            <p:cNvPr id="15" name="Straight Connector 35">
              <a:extLst>
                <a:ext uri="{FF2B5EF4-FFF2-40B4-BE49-F238E27FC236}">
                  <a16:creationId xmlns:a16="http://schemas.microsoft.com/office/drawing/2014/main" id="{0EA15F2C-27D4-446F-AADC-B6B369A8B34D}"/>
                </a:ext>
              </a:extLst>
            </p:cNvPr>
            <p:cNvCxnSpPr>
              <a:cxnSpLocks noChangeShapeType="1"/>
            </p:cNvCxnSpPr>
            <p:nvPr/>
          </p:nvCxnSpPr>
          <p:spPr bwMode="auto">
            <a:xfrm>
              <a:off x="5584522" y="6524625"/>
              <a:ext cx="1462963" cy="0"/>
            </a:xfrm>
            <a:prstGeom prst="line">
              <a:avLst/>
            </a:prstGeom>
            <a:noFill/>
            <a:ln w="9525" algn="ctr">
              <a:solidFill>
                <a:srgbClr val="262626"/>
              </a:solidFill>
              <a:round/>
              <a:headEnd/>
              <a:tailEnd/>
            </a:ln>
            <a:extLst>
              <a:ext uri="{909E8E84-426E-40DD-AFC4-6F175D3DCCD1}">
                <a14:hiddenFill xmlns:a14="http://schemas.microsoft.com/office/drawing/2010/main">
                  <a:noFill/>
                </a14:hiddenFill>
              </a:ext>
            </a:extLst>
          </p:spPr>
        </p:cxnSp>
        <p:cxnSp>
          <p:nvCxnSpPr>
            <p:cNvPr id="16" name="Straight Connector 36">
              <a:extLst>
                <a:ext uri="{FF2B5EF4-FFF2-40B4-BE49-F238E27FC236}">
                  <a16:creationId xmlns:a16="http://schemas.microsoft.com/office/drawing/2014/main" id="{A9BBE032-18DA-4B5F-B663-123EB9E0C840}"/>
                </a:ext>
              </a:extLst>
            </p:cNvPr>
            <p:cNvCxnSpPr>
              <a:cxnSpLocks noChangeShapeType="1"/>
            </p:cNvCxnSpPr>
            <p:nvPr/>
          </p:nvCxnSpPr>
          <p:spPr bwMode="auto">
            <a:xfrm>
              <a:off x="7046090" y="6186621"/>
              <a:ext cx="0" cy="338004"/>
            </a:xfrm>
            <a:prstGeom prst="line">
              <a:avLst/>
            </a:prstGeom>
            <a:noFill/>
            <a:ln w="9525" algn="ctr">
              <a:solidFill>
                <a:srgbClr val="262626"/>
              </a:solidFill>
              <a:round/>
              <a:headEnd/>
              <a:tailEnd/>
            </a:ln>
            <a:extLst>
              <a:ext uri="{909E8E84-426E-40DD-AFC4-6F175D3DCCD1}">
                <a14:hiddenFill xmlns:a14="http://schemas.microsoft.com/office/drawing/2010/main">
                  <a:noFill/>
                </a14:hiddenFill>
              </a:ext>
            </a:extLst>
          </p:spPr>
        </p:cxnSp>
        <p:sp>
          <p:nvSpPr>
            <p:cNvPr id="17" name="TextBox 37">
              <a:extLst>
                <a:ext uri="{FF2B5EF4-FFF2-40B4-BE49-F238E27FC236}">
                  <a16:creationId xmlns:a16="http://schemas.microsoft.com/office/drawing/2014/main" id="{558A9F78-CCD1-4D7A-8292-F6AB2F3060FF}"/>
                </a:ext>
              </a:extLst>
            </p:cNvPr>
            <p:cNvSpPr txBox="1">
              <a:spLocks noChangeArrowheads="1"/>
            </p:cNvSpPr>
            <p:nvPr/>
          </p:nvSpPr>
          <p:spPr bwMode="auto">
            <a:xfrm>
              <a:off x="7047484" y="2564904"/>
              <a:ext cx="1728102" cy="323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Helvetica Neue Light"/>
                  <a:ea typeface="ＭＳ Ｐゴシック" panose="020B0600070205080204" pitchFamily="34" charset="-128"/>
                </a:defRPr>
              </a:lvl1pPr>
              <a:lvl2pPr marL="742950" indent="-285750">
                <a:spcBef>
                  <a:spcPct val="20000"/>
                </a:spcBef>
                <a:buChar char="–"/>
                <a:defRPr sz="2800">
                  <a:solidFill>
                    <a:schemeClr val="tx1"/>
                  </a:solidFill>
                  <a:latin typeface="Helvetica Neue Light"/>
                  <a:ea typeface="ＭＳ Ｐゴシック" panose="020B0600070205080204" pitchFamily="34" charset="-128"/>
                </a:defRPr>
              </a:lvl2pPr>
              <a:lvl3pPr marL="1143000" indent="-228600">
                <a:spcBef>
                  <a:spcPct val="20000"/>
                </a:spcBef>
                <a:buChar char="•"/>
                <a:defRPr sz="2400">
                  <a:solidFill>
                    <a:schemeClr val="tx1"/>
                  </a:solidFill>
                  <a:latin typeface="Helvetica Neue Light"/>
                  <a:ea typeface="ＭＳ Ｐゴシック" panose="020B0600070205080204" pitchFamily="34" charset="-128"/>
                </a:defRPr>
              </a:lvl3pPr>
              <a:lvl4pPr marL="1600200" indent="-228600">
                <a:spcBef>
                  <a:spcPct val="20000"/>
                </a:spcBef>
                <a:buChar char="–"/>
                <a:defRPr sz="2000">
                  <a:solidFill>
                    <a:schemeClr val="tx1"/>
                  </a:solidFill>
                  <a:latin typeface="Helvetica Neue Light"/>
                  <a:ea typeface="ＭＳ Ｐゴシック" panose="020B0600070205080204" pitchFamily="34" charset="-128"/>
                </a:defRPr>
              </a:lvl4pPr>
              <a:lvl5pPr marL="2057400" indent="-228600">
                <a:spcBef>
                  <a:spcPct val="20000"/>
                </a:spcBef>
                <a:buChar char="»"/>
                <a:defRPr sz="2000">
                  <a:solidFill>
                    <a:schemeClr val="tx1"/>
                  </a:solidFill>
                  <a:latin typeface="Helvetica Neue Light"/>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Helvetica Neue Light"/>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Helvetica Neue Light"/>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Helvetica Neue Light"/>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Helvetica Neue Light"/>
                  <a:ea typeface="ＭＳ Ｐゴシック" panose="020B0600070205080204" pitchFamily="34" charset="-128"/>
                </a:defRPr>
              </a:lvl9pPr>
            </a:lstStyle>
            <a:p>
              <a:pPr fontAlgn="auto">
                <a:spcBef>
                  <a:spcPct val="0"/>
                </a:spcBef>
                <a:spcAft>
                  <a:spcPts val="0"/>
                </a:spcAft>
                <a:buFontTx/>
                <a:buNone/>
                <a:defRPr/>
              </a:pPr>
              <a:r>
                <a:rPr lang="en-US" altLang="en-US" sz="1800" b="1" kern="0" baseline="-25000" dirty="0" err="1">
                  <a:solidFill>
                    <a:srgbClr val="262626"/>
                  </a:solidFill>
                  <a:latin typeface="Arial" panose="020B0604020202020204" pitchFamily="34" charset="0"/>
                  <a:cs typeface="Arial"/>
                </a:rPr>
                <a:t>Điều</a:t>
              </a:r>
              <a:r>
                <a:rPr lang="en-US" altLang="en-US" sz="1800" b="1" kern="0" baseline="-25000" dirty="0">
                  <a:solidFill>
                    <a:srgbClr val="262626"/>
                  </a:solidFill>
                  <a:latin typeface="Arial" panose="020B0604020202020204" pitchFamily="34" charset="0"/>
                  <a:cs typeface="Arial"/>
                </a:rPr>
                <a:t> </a:t>
              </a:r>
              <a:r>
                <a:rPr lang="en-US" altLang="en-US" sz="1800" b="1" kern="0" baseline="-25000" dirty="0" err="1">
                  <a:solidFill>
                    <a:srgbClr val="262626"/>
                  </a:solidFill>
                  <a:latin typeface="Arial" panose="020B0604020202020204" pitchFamily="34" charset="0"/>
                  <a:cs typeface="Arial"/>
                </a:rPr>
                <a:t>kiên</a:t>
              </a:r>
              <a:r>
                <a:rPr lang="en-US" altLang="en-US" sz="1800" b="1" kern="0" baseline="-25000" dirty="0">
                  <a:solidFill>
                    <a:srgbClr val="262626"/>
                  </a:solidFill>
                  <a:latin typeface="Arial" panose="020B0604020202020204" pitchFamily="34" charset="0"/>
                  <a:cs typeface="Arial"/>
                </a:rPr>
                <a:t> </a:t>
              </a:r>
              <a:r>
                <a:rPr lang="en-US" altLang="en-US" sz="1800" b="1" kern="0" baseline="-25000" dirty="0" err="1">
                  <a:solidFill>
                    <a:srgbClr val="262626"/>
                  </a:solidFill>
                  <a:latin typeface="Arial" panose="020B0604020202020204" pitchFamily="34" charset="0"/>
                  <a:cs typeface="Arial"/>
                </a:rPr>
                <a:t>dừng</a:t>
              </a:r>
              <a:r>
                <a:rPr lang="en-US" altLang="en-US" sz="1800" b="1" kern="0" baseline="-25000" dirty="0">
                  <a:solidFill>
                    <a:srgbClr val="262626"/>
                  </a:solidFill>
                  <a:latin typeface="Arial" panose="020B0604020202020204" pitchFamily="34" charset="0"/>
                  <a:cs typeface="Arial"/>
                </a:rPr>
                <a:t>?</a:t>
              </a:r>
            </a:p>
          </p:txBody>
        </p:sp>
        <p:cxnSp>
          <p:nvCxnSpPr>
            <p:cNvPr id="18" name="Straight Connector 38">
              <a:extLst>
                <a:ext uri="{FF2B5EF4-FFF2-40B4-BE49-F238E27FC236}">
                  <a16:creationId xmlns:a16="http://schemas.microsoft.com/office/drawing/2014/main" id="{F4D91CE3-8383-4220-AAC2-90F2892E8FB0}"/>
                </a:ext>
              </a:extLst>
            </p:cNvPr>
            <p:cNvCxnSpPr>
              <a:cxnSpLocks noChangeShapeType="1"/>
            </p:cNvCxnSpPr>
            <p:nvPr/>
          </p:nvCxnSpPr>
          <p:spPr bwMode="auto">
            <a:xfrm>
              <a:off x="7046090" y="2852936"/>
              <a:ext cx="1581829" cy="0"/>
            </a:xfrm>
            <a:prstGeom prst="line">
              <a:avLst/>
            </a:prstGeom>
            <a:noFill/>
            <a:ln w="9525" algn="ctr">
              <a:solidFill>
                <a:srgbClr val="262626"/>
              </a:solidFill>
              <a:round/>
              <a:headEnd/>
              <a:tailEnd/>
            </a:ln>
            <a:extLst>
              <a:ext uri="{909E8E84-426E-40DD-AFC4-6F175D3DCCD1}">
                <a14:hiddenFill xmlns:a14="http://schemas.microsoft.com/office/drawing/2010/main">
                  <a:noFill/>
                </a14:hiddenFill>
              </a:ext>
            </a:extLst>
          </p:spPr>
        </p:cxnSp>
        <p:cxnSp>
          <p:nvCxnSpPr>
            <p:cNvPr id="19" name="Straight Arrow Connector 39">
              <a:extLst>
                <a:ext uri="{FF2B5EF4-FFF2-40B4-BE49-F238E27FC236}">
                  <a16:creationId xmlns:a16="http://schemas.microsoft.com/office/drawing/2014/main" id="{74E9BA4D-DE3B-45C9-9EE3-BCE7230A58B2}"/>
                </a:ext>
              </a:extLst>
            </p:cNvPr>
            <p:cNvCxnSpPr>
              <a:cxnSpLocks noChangeShapeType="1"/>
            </p:cNvCxnSpPr>
            <p:nvPr/>
          </p:nvCxnSpPr>
          <p:spPr bwMode="auto">
            <a:xfrm>
              <a:off x="8627919" y="2852936"/>
              <a:ext cx="0" cy="291620"/>
            </a:xfrm>
            <a:prstGeom prst="straightConnector1">
              <a:avLst/>
            </a:prstGeom>
            <a:noFill/>
            <a:ln w="9525" algn="ctr">
              <a:solidFill>
                <a:srgbClr val="262626"/>
              </a:solidFill>
              <a:round/>
              <a:headEnd/>
              <a:tailEnd type="triangle" w="med" len="med"/>
            </a:ln>
            <a:extLst>
              <a:ext uri="{909E8E84-426E-40DD-AFC4-6F175D3DCCD1}">
                <a14:hiddenFill xmlns:a14="http://schemas.microsoft.com/office/drawing/2010/main">
                  <a:noFill/>
                </a14:hiddenFill>
              </a:ext>
            </a:extLst>
          </p:spPr>
        </p:cxnSp>
        <p:sp>
          <p:nvSpPr>
            <p:cNvPr id="20" name="TextBox 40">
              <a:extLst>
                <a:ext uri="{FF2B5EF4-FFF2-40B4-BE49-F238E27FC236}">
                  <a16:creationId xmlns:a16="http://schemas.microsoft.com/office/drawing/2014/main" id="{472A2BAB-0CAB-4743-A6B5-8307AF055678}"/>
                </a:ext>
              </a:extLst>
            </p:cNvPr>
            <p:cNvSpPr txBox="1">
              <a:spLocks noChangeArrowheads="1"/>
            </p:cNvSpPr>
            <p:nvPr/>
          </p:nvSpPr>
          <p:spPr bwMode="auto">
            <a:xfrm>
              <a:off x="7452331" y="2708920"/>
              <a:ext cx="216013" cy="338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Helvetica Neue Light"/>
                  <a:ea typeface="ＭＳ Ｐゴシック" panose="020B0600070205080204" pitchFamily="34" charset="-128"/>
                </a:defRPr>
              </a:lvl1pPr>
              <a:lvl2pPr marL="742950" indent="-285750">
                <a:spcBef>
                  <a:spcPct val="20000"/>
                </a:spcBef>
                <a:buChar char="–"/>
                <a:defRPr sz="2800">
                  <a:solidFill>
                    <a:schemeClr val="tx1"/>
                  </a:solidFill>
                  <a:latin typeface="Helvetica Neue Light"/>
                  <a:ea typeface="ＭＳ Ｐゴシック" panose="020B0600070205080204" pitchFamily="34" charset="-128"/>
                </a:defRPr>
              </a:lvl2pPr>
              <a:lvl3pPr marL="1143000" indent="-228600">
                <a:spcBef>
                  <a:spcPct val="20000"/>
                </a:spcBef>
                <a:buChar char="•"/>
                <a:defRPr sz="2400">
                  <a:solidFill>
                    <a:schemeClr val="tx1"/>
                  </a:solidFill>
                  <a:latin typeface="Helvetica Neue Light"/>
                  <a:ea typeface="ＭＳ Ｐゴシック" panose="020B0600070205080204" pitchFamily="34" charset="-128"/>
                </a:defRPr>
              </a:lvl3pPr>
              <a:lvl4pPr marL="1600200" indent="-228600">
                <a:spcBef>
                  <a:spcPct val="20000"/>
                </a:spcBef>
                <a:buChar char="–"/>
                <a:defRPr sz="2000">
                  <a:solidFill>
                    <a:schemeClr val="tx1"/>
                  </a:solidFill>
                  <a:latin typeface="Helvetica Neue Light"/>
                  <a:ea typeface="ＭＳ Ｐゴシック" panose="020B0600070205080204" pitchFamily="34" charset="-128"/>
                </a:defRPr>
              </a:lvl4pPr>
              <a:lvl5pPr marL="2057400" indent="-228600">
                <a:spcBef>
                  <a:spcPct val="20000"/>
                </a:spcBef>
                <a:buChar char="»"/>
                <a:defRPr sz="2000">
                  <a:solidFill>
                    <a:schemeClr val="tx1"/>
                  </a:solidFill>
                  <a:latin typeface="Helvetica Neue Light"/>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Helvetica Neue Light"/>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Helvetica Neue Light"/>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Helvetica Neue Light"/>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Helvetica Neue Light"/>
                  <a:ea typeface="ＭＳ Ｐゴシック" panose="020B0600070205080204" pitchFamily="34" charset="-128"/>
                </a:defRPr>
              </a:lvl9pPr>
            </a:lstStyle>
            <a:p>
              <a:pPr fontAlgn="auto">
                <a:spcBef>
                  <a:spcPct val="0"/>
                </a:spcBef>
                <a:spcAft>
                  <a:spcPts val="0"/>
                </a:spcAft>
                <a:buFontTx/>
                <a:buNone/>
                <a:defRPr/>
              </a:pPr>
              <a:r>
                <a:rPr lang="en-US" altLang="en-US" sz="2400" kern="0" baseline="-25000">
                  <a:solidFill>
                    <a:srgbClr val="262626"/>
                  </a:solidFill>
                  <a:latin typeface="Arial" panose="020B0604020202020204" pitchFamily="34" charset="0"/>
                  <a:cs typeface="Arial"/>
                </a:rPr>
                <a:t>Y</a:t>
              </a:r>
            </a:p>
          </p:txBody>
        </p:sp>
        <p:sp>
          <p:nvSpPr>
            <p:cNvPr id="21" name="TextBox 41">
              <a:extLst>
                <a:ext uri="{FF2B5EF4-FFF2-40B4-BE49-F238E27FC236}">
                  <a16:creationId xmlns:a16="http://schemas.microsoft.com/office/drawing/2014/main" id="{E593D3B2-968C-4BAC-8BFE-4853800324F3}"/>
                </a:ext>
              </a:extLst>
            </p:cNvPr>
            <p:cNvSpPr txBox="1">
              <a:spLocks noChangeArrowheads="1"/>
            </p:cNvSpPr>
            <p:nvPr/>
          </p:nvSpPr>
          <p:spPr bwMode="auto">
            <a:xfrm>
              <a:off x="6767668" y="2780928"/>
              <a:ext cx="214617" cy="338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Helvetica Neue Light"/>
                  <a:ea typeface="ＭＳ Ｐゴシック" panose="020B0600070205080204" pitchFamily="34" charset="-128"/>
                </a:defRPr>
              </a:lvl1pPr>
              <a:lvl2pPr marL="742950" indent="-285750">
                <a:spcBef>
                  <a:spcPct val="20000"/>
                </a:spcBef>
                <a:buChar char="–"/>
                <a:defRPr sz="2800">
                  <a:solidFill>
                    <a:schemeClr val="tx1"/>
                  </a:solidFill>
                  <a:latin typeface="Helvetica Neue Light"/>
                  <a:ea typeface="ＭＳ Ｐゴシック" panose="020B0600070205080204" pitchFamily="34" charset="-128"/>
                </a:defRPr>
              </a:lvl2pPr>
              <a:lvl3pPr marL="1143000" indent="-228600">
                <a:spcBef>
                  <a:spcPct val="20000"/>
                </a:spcBef>
                <a:buChar char="•"/>
                <a:defRPr sz="2400">
                  <a:solidFill>
                    <a:schemeClr val="tx1"/>
                  </a:solidFill>
                  <a:latin typeface="Helvetica Neue Light"/>
                  <a:ea typeface="ＭＳ Ｐゴシック" panose="020B0600070205080204" pitchFamily="34" charset="-128"/>
                </a:defRPr>
              </a:lvl3pPr>
              <a:lvl4pPr marL="1600200" indent="-228600">
                <a:spcBef>
                  <a:spcPct val="20000"/>
                </a:spcBef>
                <a:buChar char="–"/>
                <a:defRPr sz="2000">
                  <a:solidFill>
                    <a:schemeClr val="tx1"/>
                  </a:solidFill>
                  <a:latin typeface="Helvetica Neue Light"/>
                  <a:ea typeface="ＭＳ Ｐゴシック" panose="020B0600070205080204" pitchFamily="34" charset="-128"/>
                </a:defRPr>
              </a:lvl4pPr>
              <a:lvl5pPr marL="2057400" indent="-228600">
                <a:spcBef>
                  <a:spcPct val="20000"/>
                </a:spcBef>
                <a:buChar char="»"/>
                <a:defRPr sz="2000">
                  <a:solidFill>
                    <a:schemeClr val="tx1"/>
                  </a:solidFill>
                  <a:latin typeface="Helvetica Neue Light"/>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Helvetica Neue Light"/>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Helvetica Neue Light"/>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Helvetica Neue Light"/>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Helvetica Neue Light"/>
                  <a:ea typeface="ＭＳ Ｐゴシック" panose="020B0600070205080204" pitchFamily="34" charset="-128"/>
                </a:defRPr>
              </a:lvl9pPr>
            </a:lstStyle>
            <a:p>
              <a:pPr fontAlgn="auto">
                <a:spcBef>
                  <a:spcPct val="0"/>
                </a:spcBef>
                <a:spcAft>
                  <a:spcPts val="0"/>
                </a:spcAft>
                <a:buFontTx/>
                <a:buNone/>
                <a:defRPr/>
              </a:pPr>
              <a:r>
                <a:rPr lang="en-US" altLang="en-US" sz="2400" kern="0" baseline="-25000">
                  <a:solidFill>
                    <a:srgbClr val="262626"/>
                  </a:solidFill>
                  <a:latin typeface="Arial" panose="020B0604020202020204" pitchFamily="34" charset="0"/>
                  <a:cs typeface="Arial"/>
                </a:rPr>
                <a:t>N</a:t>
              </a:r>
            </a:p>
          </p:txBody>
        </p:sp>
        <p:sp>
          <p:nvSpPr>
            <p:cNvPr id="22" name="TextBox 42">
              <a:extLst>
                <a:ext uri="{FF2B5EF4-FFF2-40B4-BE49-F238E27FC236}">
                  <a16:creationId xmlns:a16="http://schemas.microsoft.com/office/drawing/2014/main" id="{2E908C89-4BE3-4115-BF60-2E22DD956286}"/>
                </a:ext>
              </a:extLst>
            </p:cNvPr>
            <p:cNvSpPr txBox="1">
              <a:spLocks noChangeArrowheads="1"/>
            </p:cNvSpPr>
            <p:nvPr/>
          </p:nvSpPr>
          <p:spPr bwMode="auto">
            <a:xfrm>
              <a:off x="8343562" y="3090532"/>
              <a:ext cx="648038" cy="338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Helvetica Neue Light"/>
                  <a:ea typeface="ＭＳ Ｐゴシック" panose="020B0600070205080204" pitchFamily="34" charset="-128"/>
                </a:defRPr>
              </a:lvl1pPr>
              <a:lvl2pPr marL="742950" indent="-285750">
                <a:spcBef>
                  <a:spcPct val="20000"/>
                </a:spcBef>
                <a:buChar char="–"/>
                <a:defRPr sz="2800">
                  <a:solidFill>
                    <a:schemeClr val="tx1"/>
                  </a:solidFill>
                  <a:latin typeface="Helvetica Neue Light"/>
                  <a:ea typeface="ＭＳ Ｐゴシック" panose="020B0600070205080204" pitchFamily="34" charset="-128"/>
                </a:defRPr>
              </a:lvl2pPr>
              <a:lvl3pPr marL="1143000" indent="-228600">
                <a:spcBef>
                  <a:spcPct val="20000"/>
                </a:spcBef>
                <a:buChar char="•"/>
                <a:defRPr sz="2400">
                  <a:solidFill>
                    <a:schemeClr val="tx1"/>
                  </a:solidFill>
                  <a:latin typeface="Helvetica Neue Light"/>
                  <a:ea typeface="ＭＳ Ｐゴシック" panose="020B0600070205080204" pitchFamily="34" charset="-128"/>
                </a:defRPr>
              </a:lvl3pPr>
              <a:lvl4pPr marL="1600200" indent="-228600">
                <a:spcBef>
                  <a:spcPct val="20000"/>
                </a:spcBef>
                <a:buChar char="–"/>
                <a:defRPr sz="2000">
                  <a:solidFill>
                    <a:schemeClr val="tx1"/>
                  </a:solidFill>
                  <a:latin typeface="Helvetica Neue Light"/>
                  <a:ea typeface="ＭＳ Ｐゴシック" panose="020B0600070205080204" pitchFamily="34" charset="-128"/>
                </a:defRPr>
              </a:lvl4pPr>
              <a:lvl5pPr marL="2057400" indent="-228600">
                <a:spcBef>
                  <a:spcPct val="20000"/>
                </a:spcBef>
                <a:buChar char="»"/>
                <a:defRPr sz="2000">
                  <a:solidFill>
                    <a:schemeClr val="tx1"/>
                  </a:solidFill>
                  <a:latin typeface="Helvetica Neue Light"/>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Helvetica Neue Light"/>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Helvetica Neue Light"/>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Helvetica Neue Light"/>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Helvetica Neue Light"/>
                  <a:ea typeface="ＭＳ Ｐゴシック" panose="020B0600070205080204" pitchFamily="34" charset="-128"/>
                </a:defRPr>
              </a:lvl9pPr>
            </a:lstStyle>
            <a:p>
              <a:pPr fontAlgn="auto">
                <a:spcBef>
                  <a:spcPct val="0"/>
                </a:spcBef>
                <a:spcAft>
                  <a:spcPts val="0"/>
                </a:spcAft>
                <a:buFontTx/>
                <a:buNone/>
                <a:defRPr/>
              </a:pPr>
              <a:r>
                <a:rPr lang="en-US" altLang="en-US" sz="2400" kern="0" baseline="-25000">
                  <a:solidFill>
                    <a:srgbClr val="262626"/>
                  </a:solidFill>
                  <a:latin typeface="Arial" panose="020B0604020202020204" pitchFamily="34" charset="0"/>
                  <a:cs typeface="Arial"/>
                </a:rPr>
                <a:t>Over</a:t>
              </a:r>
            </a:p>
          </p:txBody>
        </p:sp>
        <p:cxnSp>
          <p:nvCxnSpPr>
            <p:cNvPr id="23" name="Straight Arrow Connector 29">
              <a:extLst>
                <a:ext uri="{FF2B5EF4-FFF2-40B4-BE49-F238E27FC236}">
                  <a16:creationId xmlns:a16="http://schemas.microsoft.com/office/drawing/2014/main" id="{0E38122F-CF97-4B00-847E-976379B61369}"/>
                </a:ext>
              </a:extLst>
            </p:cNvPr>
            <p:cNvCxnSpPr>
              <a:cxnSpLocks noChangeShapeType="1"/>
            </p:cNvCxnSpPr>
            <p:nvPr/>
          </p:nvCxnSpPr>
          <p:spPr bwMode="auto">
            <a:xfrm>
              <a:off x="7049540" y="910328"/>
              <a:ext cx="2929" cy="209078"/>
            </a:xfrm>
            <a:prstGeom prst="straightConnector1">
              <a:avLst/>
            </a:prstGeom>
            <a:noFill/>
            <a:ln w="9525" algn="ctr">
              <a:solidFill>
                <a:srgbClr val="262626"/>
              </a:solidFill>
              <a:round/>
              <a:headEnd/>
              <a:tailEnd type="triangle" w="med" len="med"/>
            </a:ln>
            <a:extLst>
              <a:ext uri="{909E8E84-426E-40DD-AFC4-6F175D3DCCD1}">
                <a14:hiddenFill xmlns:a14="http://schemas.microsoft.com/office/drawing/2010/main">
                  <a:noFill/>
                </a14:hiddenFill>
              </a:ext>
            </a:extLst>
          </p:spPr>
        </p:cxnSp>
        <p:sp>
          <p:nvSpPr>
            <p:cNvPr id="24" name="Rounded Rectangle 46">
              <a:extLst>
                <a:ext uri="{FF2B5EF4-FFF2-40B4-BE49-F238E27FC236}">
                  <a16:creationId xmlns:a16="http://schemas.microsoft.com/office/drawing/2014/main" id="{AECE7D98-7B64-4427-855E-7982FE4A9C8F}"/>
                </a:ext>
              </a:extLst>
            </p:cNvPr>
            <p:cNvSpPr/>
            <p:nvPr/>
          </p:nvSpPr>
          <p:spPr bwMode="auto">
            <a:xfrm>
              <a:off x="5971830" y="294358"/>
              <a:ext cx="2160835" cy="614453"/>
            </a:xfrm>
            <a:prstGeom prst="roundRect">
              <a:avLst/>
            </a:prstGeom>
            <a:solidFill>
              <a:sysClr val="window" lastClr="FFFFFF">
                <a:lumMod val="85000"/>
              </a:sysClr>
            </a:solidFill>
            <a:ln w="9525" cap="flat" cmpd="sng" algn="ctr">
              <a:solidFill>
                <a:srgbClr val="262626"/>
              </a:solidFill>
              <a:prstDash val="solid"/>
              <a:round/>
              <a:headEnd type="none" w="med" len="med"/>
              <a:tailEnd type="none" w="med" len="med"/>
            </a:ln>
            <a:effectLst/>
          </p:spPr>
          <p:txBody>
            <a:bodyPr/>
            <a:lstStyle/>
            <a:p>
              <a:pPr algn="ctr" fontAlgn="auto">
                <a:spcBef>
                  <a:spcPts val="0"/>
                </a:spcBef>
                <a:spcAft>
                  <a:spcPts val="0"/>
                </a:spcAft>
                <a:defRPr/>
              </a:pPr>
              <a:r>
                <a:rPr lang="en-US" sz="2000" b="1" kern="0" baseline="-25000" dirty="0" err="1">
                  <a:solidFill>
                    <a:srgbClr val="262626"/>
                  </a:solidFill>
                  <a:latin typeface="Arial" charset="0"/>
                  <a:ea typeface="ＭＳ Ｐゴシック" pitchFamily="64" charset="-128"/>
                  <a:cs typeface="Arial"/>
                </a:rPr>
                <a:t>Biểu</a:t>
              </a:r>
              <a:r>
                <a:rPr lang="en-US" sz="2000" b="1" kern="0" baseline="-25000" dirty="0">
                  <a:solidFill>
                    <a:srgbClr val="262626"/>
                  </a:solidFill>
                  <a:latin typeface="Arial" charset="0"/>
                  <a:ea typeface="ＭＳ Ｐゴシック" pitchFamily="64" charset="-128"/>
                  <a:cs typeface="Arial"/>
                </a:rPr>
                <a:t> </a:t>
              </a:r>
              <a:r>
                <a:rPr lang="en-US" sz="2000" b="1" kern="0" baseline="-25000" dirty="0" err="1">
                  <a:solidFill>
                    <a:srgbClr val="262626"/>
                  </a:solidFill>
                  <a:latin typeface="Arial" charset="0"/>
                  <a:ea typeface="ＭＳ Ｐゴシック" pitchFamily="64" charset="-128"/>
                  <a:cs typeface="Arial"/>
                </a:rPr>
                <a:t>diễn</a:t>
              </a:r>
              <a:r>
                <a:rPr lang="en-US" sz="2000" b="1" kern="0" baseline="-25000" dirty="0">
                  <a:solidFill>
                    <a:srgbClr val="262626"/>
                  </a:solidFill>
                  <a:latin typeface="Arial" charset="0"/>
                  <a:ea typeface="ＭＳ Ｐゴシック" pitchFamily="64" charset="-128"/>
                  <a:cs typeface="Arial"/>
                </a:rPr>
                <a:t> cá </a:t>
              </a:r>
              <a:r>
                <a:rPr lang="en-US" sz="2000" b="1" kern="0" baseline="-25000" dirty="0" err="1">
                  <a:solidFill>
                    <a:srgbClr val="262626"/>
                  </a:solidFill>
                  <a:latin typeface="Arial" charset="0"/>
                  <a:ea typeface="ＭＳ Ｐゴシック" pitchFamily="64" charset="-128"/>
                  <a:cs typeface="Arial"/>
                </a:rPr>
                <a:t>thê</a:t>
              </a:r>
              <a:r>
                <a:rPr lang="en-US" sz="2000" b="1" kern="0" baseline="-25000" dirty="0">
                  <a:solidFill>
                    <a:srgbClr val="262626"/>
                  </a:solidFill>
                  <a:latin typeface="Arial" charset="0"/>
                  <a:ea typeface="ＭＳ Ｐゴシック" pitchFamily="64" charset="-128"/>
                  <a:cs typeface="Arial"/>
                </a:rPr>
                <a:t>̉</a:t>
              </a:r>
            </a:p>
          </p:txBody>
        </p:sp>
        <p:sp>
          <p:nvSpPr>
            <p:cNvPr id="25" name="Rounded Rectangle 47">
              <a:extLst>
                <a:ext uri="{FF2B5EF4-FFF2-40B4-BE49-F238E27FC236}">
                  <a16:creationId xmlns:a16="http://schemas.microsoft.com/office/drawing/2014/main" id="{CC9D391A-62F7-4468-824D-6746244E909D}"/>
                </a:ext>
              </a:extLst>
            </p:cNvPr>
            <p:cNvSpPr/>
            <p:nvPr/>
          </p:nvSpPr>
          <p:spPr bwMode="auto">
            <a:xfrm>
              <a:off x="5913087" y="5779978"/>
              <a:ext cx="2321190" cy="614452"/>
            </a:xfrm>
            <a:prstGeom prst="roundRect">
              <a:avLst/>
            </a:prstGeom>
            <a:solidFill>
              <a:sysClr val="window" lastClr="FFFFFF">
                <a:lumMod val="85000"/>
              </a:sysClr>
            </a:solidFill>
            <a:ln w="9525" cap="flat" cmpd="sng" algn="ctr">
              <a:solidFill>
                <a:srgbClr val="262626"/>
              </a:solidFill>
              <a:prstDash val="solid"/>
              <a:round/>
              <a:headEnd type="none" w="med" len="med"/>
              <a:tailEnd type="none" w="med" len="med"/>
            </a:ln>
            <a:effectLst/>
          </p:spPr>
          <p:txBody>
            <a:bodyPr/>
            <a:lstStyle/>
            <a:p>
              <a:pPr algn="ctr" fontAlgn="auto">
                <a:spcBef>
                  <a:spcPts val="0"/>
                </a:spcBef>
                <a:spcAft>
                  <a:spcPts val="0"/>
                </a:spcAft>
                <a:defRPr/>
              </a:pPr>
              <a:r>
                <a:rPr lang="en-US" sz="2000" b="1" kern="0" baseline="-25000" dirty="0">
                  <a:solidFill>
                    <a:srgbClr val="262626"/>
                  </a:solidFill>
                  <a:latin typeface="Arial" charset="0"/>
                  <a:ea typeface="ＭＳ Ｐゴシック" pitchFamily="64" charset="-128"/>
                  <a:cs typeface="Arial"/>
                </a:rPr>
                <a:t>Combine P+C and perform selection (</a:t>
              </a:r>
              <a:r>
                <a:rPr lang="en-US" sz="2000" b="1" i="1" kern="0" baseline="-25000" dirty="0">
                  <a:solidFill>
                    <a:srgbClr val="FF0000"/>
                  </a:solidFill>
                  <a:latin typeface="Arial" charset="0"/>
                  <a:ea typeface="ＭＳ Ｐゴシック" pitchFamily="64" charset="-128"/>
                  <a:cs typeface="Arial"/>
                </a:rPr>
                <a:t>elitist</a:t>
              </a:r>
              <a:r>
                <a:rPr lang="en-US" sz="2000" b="1" kern="0" baseline="-25000" dirty="0">
                  <a:solidFill>
                    <a:srgbClr val="262626"/>
                  </a:solidFill>
                  <a:latin typeface="Arial" charset="0"/>
                  <a:ea typeface="ＭＳ Ｐゴシック" pitchFamily="64" charset="-128"/>
                  <a:cs typeface="Arial"/>
                </a:rPr>
                <a:t>)</a:t>
              </a:r>
            </a:p>
          </p:txBody>
        </p:sp>
        <p:cxnSp>
          <p:nvCxnSpPr>
            <p:cNvPr id="26" name="Straight Arrow Connector 29">
              <a:extLst>
                <a:ext uri="{FF2B5EF4-FFF2-40B4-BE49-F238E27FC236}">
                  <a16:creationId xmlns:a16="http://schemas.microsoft.com/office/drawing/2014/main" id="{9C6A7482-B8E8-499D-82D0-DC6FE739C840}"/>
                </a:ext>
              </a:extLst>
            </p:cNvPr>
            <p:cNvCxnSpPr>
              <a:cxnSpLocks noChangeShapeType="1"/>
            </p:cNvCxnSpPr>
            <p:nvPr/>
          </p:nvCxnSpPr>
          <p:spPr bwMode="auto">
            <a:xfrm>
              <a:off x="7042297" y="1726223"/>
              <a:ext cx="2929" cy="209078"/>
            </a:xfrm>
            <a:prstGeom prst="straightConnector1">
              <a:avLst/>
            </a:prstGeom>
            <a:noFill/>
            <a:ln w="9525" algn="ctr">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27" name="Straight Arrow Connector 26">
              <a:extLst>
                <a:ext uri="{FF2B5EF4-FFF2-40B4-BE49-F238E27FC236}">
                  <a16:creationId xmlns:a16="http://schemas.microsoft.com/office/drawing/2014/main" id="{4ED14AB0-D8BE-437B-8ADB-F40D38BDBCC6}"/>
                </a:ext>
              </a:extLst>
            </p:cNvPr>
            <p:cNvCxnSpPr>
              <a:cxnSpLocks noChangeShapeType="1"/>
            </p:cNvCxnSpPr>
            <p:nvPr/>
          </p:nvCxnSpPr>
          <p:spPr bwMode="auto">
            <a:xfrm>
              <a:off x="7050149" y="3897039"/>
              <a:ext cx="2929" cy="209078"/>
            </a:xfrm>
            <a:prstGeom prst="straightConnector1">
              <a:avLst/>
            </a:prstGeom>
            <a:noFill/>
            <a:ln w="9525" algn="ctr">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28" name="Straight Arrow Connector 29">
              <a:extLst>
                <a:ext uri="{FF2B5EF4-FFF2-40B4-BE49-F238E27FC236}">
                  <a16:creationId xmlns:a16="http://schemas.microsoft.com/office/drawing/2014/main" id="{63A7D444-5753-4021-97E9-F6AFC09DD3E5}"/>
                </a:ext>
              </a:extLst>
            </p:cNvPr>
            <p:cNvCxnSpPr>
              <a:cxnSpLocks noChangeShapeType="1"/>
            </p:cNvCxnSpPr>
            <p:nvPr/>
          </p:nvCxnSpPr>
          <p:spPr bwMode="auto">
            <a:xfrm>
              <a:off x="7049538" y="5571545"/>
              <a:ext cx="2929" cy="209078"/>
            </a:xfrm>
            <a:prstGeom prst="straightConnector1">
              <a:avLst/>
            </a:prstGeom>
            <a:noFill/>
            <a:ln w="9525" algn="ctr">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29" name="Straight Arrow Connector 29">
              <a:extLst>
                <a:ext uri="{FF2B5EF4-FFF2-40B4-BE49-F238E27FC236}">
                  <a16:creationId xmlns:a16="http://schemas.microsoft.com/office/drawing/2014/main" id="{50AFEF43-1C40-40BD-B8DF-9CA524FB3E63}"/>
                </a:ext>
              </a:extLst>
            </p:cNvPr>
            <p:cNvCxnSpPr>
              <a:cxnSpLocks noChangeShapeType="1"/>
            </p:cNvCxnSpPr>
            <p:nvPr/>
          </p:nvCxnSpPr>
          <p:spPr bwMode="auto">
            <a:xfrm>
              <a:off x="7049539" y="4733880"/>
              <a:ext cx="2929" cy="209078"/>
            </a:xfrm>
            <a:prstGeom prst="straightConnector1">
              <a:avLst/>
            </a:prstGeom>
            <a:noFill/>
            <a:ln w="9525" algn="ctr">
              <a:solidFill>
                <a:srgbClr val="262626"/>
              </a:solidFill>
              <a:round/>
              <a:headEnd/>
              <a:tailEnd type="triangle" w="med" len="med"/>
            </a:ln>
            <a:extLst>
              <a:ext uri="{909E8E84-426E-40DD-AFC4-6F175D3DCCD1}">
                <a14:hiddenFill xmlns:a14="http://schemas.microsoft.com/office/drawing/2010/main">
                  <a:noFill/>
                </a14:hiddenFill>
              </a:ext>
            </a:extLst>
          </p:spPr>
        </p:cxnSp>
      </p:grpSp>
      <p:pic>
        <p:nvPicPr>
          <p:cNvPr id="30" name="Hình ảnh 9">
            <a:extLst>
              <a:ext uri="{FF2B5EF4-FFF2-40B4-BE49-F238E27FC236}">
                <a16:creationId xmlns:a16="http://schemas.microsoft.com/office/drawing/2014/main" id="{6E7CF391-0FD9-42C8-A46B-BA9F8BE61118}"/>
              </a:ext>
            </a:extLst>
          </p:cNvPr>
          <p:cNvPicPr>
            <a:picLocks noChangeAspect="1"/>
          </p:cNvPicPr>
          <p:nvPr/>
        </p:nvPicPr>
        <p:blipFill>
          <a:blip r:embed="rId2"/>
          <a:stretch>
            <a:fillRect/>
          </a:stretch>
        </p:blipFill>
        <p:spPr>
          <a:xfrm>
            <a:off x="790655" y="2628743"/>
            <a:ext cx="2873886" cy="609281"/>
          </a:xfrm>
          <a:prstGeom prst="rect">
            <a:avLst/>
          </a:prstGeom>
        </p:spPr>
      </p:pic>
      <p:sp>
        <p:nvSpPr>
          <p:cNvPr id="31" name="Rectangle 30">
            <a:extLst>
              <a:ext uri="{FF2B5EF4-FFF2-40B4-BE49-F238E27FC236}">
                <a16:creationId xmlns:a16="http://schemas.microsoft.com/office/drawing/2014/main" id="{632C349E-45FB-4D38-9EE2-81F09356195D}"/>
              </a:ext>
            </a:extLst>
          </p:cNvPr>
          <p:cNvSpPr/>
          <p:nvPr/>
        </p:nvSpPr>
        <p:spPr>
          <a:xfrm>
            <a:off x="2346" y="0"/>
            <a:ext cx="9141654" cy="1015219"/>
          </a:xfrm>
          <a:prstGeom prst="rect">
            <a:avLst/>
          </a:prstGeom>
          <a:solidFill>
            <a:schemeClr val="accent5">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p>
          <a:p>
            <a:pPr algn="ctr"/>
            <a:endParaRPr lang="en-US" sz="3600" b="1" dirty="0"/>
          </a:p>
        </p:txBody>
      </p:sp>
      <p:sp>
        <p:nvSpPr>
          <p:cNvPr id="32" name="Rectangle 31">
            <a:extLst>
              <a:ext uri="{FF2B5EF4-FFF2-40B4-BE49-F238E27FC236}">
                <a16:creationId xmlns:a16="http://schemas.microsoft.com/office/drawing/2014/main" id="{A7C89B4F-0613-44A0-B4D4-FE40379BD7A4}"/>
              </a:ext>
            </a:extLst>
          </p:cNvPr>
          <p:cNvSpPr/>
          <p:nvPr/>
        </p:nvSpPr>
        <p:spPr>
          <a:xfrm>
            <a:off x="-23601" y="1083165"/>
            <a:ext cx="9169668" cy="59769"/>
          </a:xfrm>
          <a:prstGeom prst="rect">
            <a:avLst/>
          </a:prstGeom>
          <a:solidFill>
            <a:schemeClr val="accent5">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itle 2">
            <a:extLst>
              <a:ext uri="{FF2B5EF4-FFF2-40B4-BE49-F238E27FC236}">
                <a16:creationId xmlns:a16="http://schemas.microsoft.com/office/drawing/2014/main" id="{4B5864D6-6301-41D1-BD89-FA0C84A3BC92}"/>
              </a:ext>
            </a:extLst>
          </p:cNvPr>
          <p:cNvSpPr txBox="1">
            <a:spLocks/>
          </p:cNvSpPr>
          <p:nvPr/>
        </p:nvSpPr>
        <p:spPr>
          <a:xfrm>
            <a:off x="454323" y="163734"/>
            <a:ext cx="8213819" cy="9792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2500" b="1" kern="1200" baseline="0">
                <a:solidFill>
                  <a:schemeClr val="tx1"/>
                </a:solidFill>
                <a:latin typeface="Arial" pitchFamily="34" charset="0"/>
                <a:ea typeface="+mj-ea"/>
                <a:cs typeface="Arial" pitchFamily="34" charset="0"/>
              </a:defRPr>
            </a:lvl1pPr>
          </a:lstStyle>
          <a:p>
            <a:pPr algn="ctr"/>
            <a:r>
              <a:rPr lang="en-US" sz="3600">
                <a:solidFill>
                  <a:schemeClr val="bg1"/>
                </a:solidFill>
              </a:rPr>
              <a:t>Mô hình hóa</a:t>
            </a:r>
            <a:endParaRPr lang="en-US" sz="3600" dirty="0">
              <a:solidFill>
                <a:schemeClr val="bg1"/>
              </a:solidFill>
            </a:endParaRPr>
          </a:p>
        </p:txBody>
      </p:sp>
    </p:spTree>
    <p:extLst>
      <p:ext uri="{BB962C8B-B14F-4D97-AF65-F5344CB8AC3E}">
        <p14:creationId xmlns:p14="http://schemas.microsoft.com/office/powerpoint/2010/main" val="65992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438542" y="1412776"/>
            <a:ext cx="8229600" cy="4612438"/>
          </a:xfrm>
        </p:spPr>
        <p:txBody>
          <a:bodyPr>
            <a:normAutofit/>
          </a:bodyPr>
          <a:lstStyle/>
          <a:p>
            <a:pPr marL="228600" lvl="1" indent="0">
              <a:buNone/>
            </a:pPr>
            <a:r>
              <a:rPr lang="vi-VN" sz="2400" b="1" dirty="0">
                <a:solidFill>
                  <a:srgbClr val="000FA5"/>
                </a:solidFill>
              </a:rPr>
              <a:t>Khởi tạo </a:t>
            </a:r>
            <a:r>
              <a:rPr lang="en-US" sz="2400" b="1" dirty="0" err="1">
                <a:solidFill>
                  <a:srgbClr val="000FA5"/>
                </a:solidFill>
              </a:rPr>
              <a:t>quần</a:t>
            </a:r>
            <a:r>
              <a:rPr lang="en-US" sz="2400" b="1" dirty="0">
                <a:solidFill>
                  <a:srgbClr val="000FA5"/>
                </a:solidFill>
              </a:rPr>
              <a:t> </a:t>
            </a:r>
            <a:r>
              <a:rPr lang="en-US" sz="2400" b="1" dirty="0" err="1">
                <a:solidFill>
                  <a:srgbClr val="000FA5"/>
                </a:solidFill>
              </a:rPr>
              <a:t>thê</a:t>
            </a:r>
            <a:r>
              <a:rPr lang="en-US" sz="2400" b="1" dirty="0">
                <a:solidFill>
                  <a:srgbClr val="000FA5"/>
                </a:solidFill>
              </a:rPr>
              <a:t>̉</a:t>
            </a:r>
            <a:r>
              <a:rPr lang="vi-VN" sz="2400" b="1" dirty="0">
                <a:solidFill>
                  <a:srgbClr val="000FA5"/>
                </a:solidFill>
              </a:rPr>
              <a:t> </a:t>
            </a:r>
            <a:endParaRPr lang="en-SG" sz="2400" b="1" dirty="0">
              <a:solidFill>
                <a:srgbClr val="000FA5"/>
              </a:solidFill>
            </a:endParaRPr>
          </a:p>
          <a:p>
            <a:pPr marL="228600" lvl="1" indent="0">
              <a:buNone/>
            </a:pPr>
            <a:endParaRPr lang="en-SG" sz="2000" b="1" dirty="0">
              <a:solidFill>
                <a:srgbClr val="000FA5"/>
              </a:solidFill>
            </a:endParaRPr>
          </a:p>
          <a:p>
            <a:pPr marL="228600" lvl="1" indent="0">
              <a:buNone/>
            </a:pPr>
            <a:r>
              <a:rPr lang="en-SG" sz="2000" b="1" dirty="0">
                <a:solidFill>
                  <a:srgbClr val="000FA5"/>
                </a:solidFill>
              </a:rPr>
              <a:t>  </a:t>
            </a:r>
            <a:r>
              <a:rPr lang="en-SG" sz="2000" b="1" dirty="0" err="1">
                <a:solidFill>
                  <a:srgbClr val="000FA5"/>
                </a:solidFill>
              </a:rPr>
              <a:t>Mỗi</a:t>
            </a:r>
            <a:r>
              <a:rPr lang="en-SG" sz="2000" b="1" dirty="0">
                <a:solidFill>
                  <a:srgbClr val="000FA5"/>
                </a:solidFill>
              </a:rPr>
              <a:t> cá </a:t>
            </a:r>
            <a:r>
              <a:rPr lang="en-SG" sz="2000" b="1" dirty="0" err="1">
                <a:solidFill>
                  <a:srgbClr val="000FA5"/>
                </a:solidFill>
              </a:rPr>
              <a:t>thê</a:t>
            </a:r>
            <a:r>
              <a:rPr lang="en-SG" sz="2000" b="1" dirty="0">
                <a:solidFill>
                  <a:srgbClr val="000FA5"/>
                </a:solidFill>
              </a:rPr>
              <a:t>̉ là </a:t>
            </a:r>
            <a:r>
              <a:rPr lang="en-SG" sz="2000" b="1" dirty="0" err="1">
                <a:solidFill>
                  <a:srgbClr val="000FA5"/>
                </a:solidFill>
              </a:rPr>
              <a:t>một</a:t>
            </a:r>
            <a:r>
              <a:rPr lang="en-SG" sz="2000" b="1" dirty="0">
                <a:solidFill>
                  <a:srgbClr val="000FA5"/>
                </a:solidFill>
              </a:rPr>
              <a:t> </a:t>
            </a:r>
            <a:r>
              <a:rPr lang="en-SG" sz="2000" b="1" dirty="0" err="1">
                <a:solidFill>
                  <a:srgbClr val="000FA5"/>
                </a:solidFill>
              </a:rPr>
              <a:t>mảng</a:t>
            </a:r>
            <a:r>
              <a:rPr lang="en-SG" sz="2000" b="1" dirty="0">
                <a:solidFill>
                  <a:srgbClr val="000FA5"/>
                </a:solidFill>
              </a:rPr>
              <a:t> </a:t>
            </a:r>
            <a:r>
              <a:rPr lang="en-SG" sz="2000" b="1" dirty="0" err="1">
                <a:solidFill>
                  <a:srgbClr val="000FA5"/>
                </a:solidFill>
              </a:rPr>
              <a:t>một</a:t>
            </a:r>
            <a:r>
              <a:rPr lang="en-SG" sz="2000" b="1" dirty="0">
                <a:solidFill>
                  <a:srgbClr val="000FA5"/>
                </a:solidFill>
              </a:rPr>
              <a:t> </a:t>
            </a:r>
            <a:r>
              <a:rPr lang="en-SG" sz="2000" b="1" dirty="0" err="1">
                <a:solidFill>
                  <a:srgbClr val="000FA5"/>
                </a:solidFill>
              </a:rPr>
              <a:t>chiều</a:t>
            </a:r>
            <a:r>
              <a:rPr lang="en-SG" sz="2000" b="1" dirty="0">
                <a:solidFill>
                  <a:srgbClr val="000FA5"/>
                </a:solidFill>
              </a:rPr>
              <a:t> </a:t>
            </a:r>
            <a:r>
              <a:rPr lang="en-SG" sz="2000" b="1" dirty="0" err="1">
                <a:solidFill>
                  <a:srgbClr val="000FA5"/>
                </a:solidFill>
              </a:rPr>
              <a:t>các</a:t>
            </a:r>
            <a:r>
              <a:rPr lang="en-SG" sz="2000" b="1" dirty="0">
                <a:solidFill>
                  <a:srgbClr val="000FA5"/>
                </a:solidFill>
              </a:rPr>
              <a:t> </a:t>
            </a:r>
            <a:r>
              <a:rPr lang="en-SG" sz="2000" b="1" dirty="0" err="1">
                <a:solidFill>
                  <a:srgbClr val="000FA5"/>
                </a:solidFill>
              </a:rPr>
              <a:t>phần</a:t>
            </a:r>
            <a:r>
              <a:rPr lang="en-SG" sz="2000" b="1" dirty="0">
                <a:solidFill>
                  <a:srgbClr val="000FA5"/>
                </a:solidFill>
              </a:rPr>
              <a:t> t</a:t>
            </a:r>
            <a:r>
              <a:rPr lang="en-US" sz="2000" b="1" dirty="0">
                <a:solidFill>
                  <a:srgbClr val="000FA5"/>
                </a:solidFill>
              </a:rPr>
              <a:t>ử: Ban </a:t>
            </a:r>
            <a:r>
              <a:rPr lang="en-US" sz="2000" b="1" dirty="0" err="1">
                <a:solidFill>
                  <a:srgbClr val="000FA5"/>
                </a:solidFill>
              </a:rPr>
              <a:t>đầu</a:t>
            </a:r>
            <a:r>
              <a:rPr lang="en-US" sz="2000" b="1" dirty="0">
                <a:solidFill>
                  <a:srgbClr val="000FA5"/>
                </a:solidFill>
              </a:rPr>
              <a:t> </a:t>
            </a:r>
            <a:r>
              <a:rPr lang="en-US" sz="2000" b="1" dirty="0" err="1">
                <a:solidFill>
                  <a:srgbClr val="000FA5"/>
                </a:solidFill>
              </a:rPr>
              <a:t>gán</a:t>
            </a:r>
            <a:r>
              <a:rPr lang="en-US" sz="2000" b="1" dirty="0">
                <a:solidFill>
                  <a:srgbClr val="000FA5"/>
                </a:solidFill>
              </a:rPr>
              <a:t> </a:t>
            </a:r>
            <a:r>
              <a:rPr lang="en-US" sz="2000" b="1" dirty="0" err="1">
                <a:solidFill>
                  <a:srgbClr val="000FA5"/>
                </a:solidFill>
              </a:rPr>
              <a:t>gia</a:t>
            </a:r>
            <a:r>
              <a:rPr lang="en-US" sz="2000" b="1" dirty="0">
                <a:solidFill>
                  <a:srgbClr val="000FA5"/>
                </a:solidFill>
              </a:rPr>
              <a:t>́ trị  -1  </a:t>
            </a:r>
            <a:r>
              <a:rPr lang="en-US" sz="2000" b="1" dirty="0" err="1">
                <a:solidFill>
                  <a:srgbClr val="000FA5"/>
                </a:solidFill>
              </a:rPr>
              <a:t>cho</a:t>
            </a:r>
            <a:r>
              <a:rPr lang="en-US" sz="2000" b="1" dirty="0">
                <a:solidFill>
                  <a:srgbClr val="000FA5"/>
                </a:solidFill>
              </a:rPr>
              <a:t> </a:t>
            </a:r>
            <a:r>
              <a:rPr lang="en-US" sz="2000" b="1" dirty="0" err="1">
                <a:solidFill>
                  <a:srgbClr val="000FA5"/>
                </a:solidFill>
              </a:rPr>
              <a:t>tất</a:t>
            </a:r>
            <a:r>
              <a:rPr lang="en-US" sz="2000" b="1" dirty="0">
                <a:solidFill>
                  <a:srgbClr val="000FA5"/>
                </a:solidFill>
              </a:rPr>
              <a:t> cả </a:t>
            </a:r>
            <a:r>
              <a:rPr lang="en-US" sz="2000" b="1" dirty="0" err="1">
                <a:solidFill>
                  <a:srgbClr val="000FA5"/>
                </a:solidFill>
              </a:rPr>
              <a:t>phần</a:t>
            </a:r>
            <a:r>
              <a:rPr lang="en-US" sz="2000" b="1" dirty="0">
                <a:solidFill>
                  <a:srgbClr val="000FA5"/>
                </a:solidFill>
              </a:rPr>
              <a:t> </a:t>
            </a:r>
            <a:r>
              <a:rPr lang="en-US" sz="2000" b="1" dirty="0" err="1">
                <a:solidFill>
                  <a:srgbClr val="000FA5"/>
                </a:solidFill>
              </a:rPr>
              <a:t>tư</a:t>
            </a:r>
            <a:r>
              <a:rPr lang="en-US" sz="2000" b="1" dirty="0">
                <a:solidFill>
                  <a:srgbClr val="000FA5"/>
                </a:solidFill>
              </a:rPr>
              <a:t>̉.</a:t>
            </a:r>
          </a:p>
          <a:p>
            <a:pPr marL="228600" lvl="1" indent="0">
              <a:buNone/>
            </a:pPr>
            <a:endParaRPr lang="en-SG" sz="2000" b="1" dirty="0">
              <a:solidFill>
                <a:srgbClr val="000FA5"/>
              </a:solidFill>
            </a:endParaRPr>
          </a:p>
          <a:p>
            <a:pPr marL="228600" lvl="1" indent="0">
              <a:buNone/>
            </a:pPr>
            <a:endParaRPr lang="en-SG" sz="2200" b="1" u="sng" dirty="0">
              <a:solidFill>
                <a:srgbClr val="000FA5"/>
              </a:solidFill>
            </a:endParaRPr>
          </a:p>
          <a:p>
            <a:pPr marL="457200" lvl="2" indent="0">
              <a:buNone/>
            </a:pPr>
            <a:endParaRPr lang="en-US" sz="2000" b="1" dirty="0">
              <a:solidFill>
                <a:srgbClr val="000FA5"/>
              </a:solidFill>
            </a:endParaRPr>
          </a:p>
          <a:p>
            <a:pPr marL="457200" lvl="2" indent="0">
              <a:buNone/>
            </a:pPr>
            <a:r>
              <a:rPr lang="vi-VN" sz="2400" b="1" dirty="0">
                <a:solidFill>
                  <a:srgbClr val="000FA5"/>
                </a:solidFill>
              </a:rPr>
              <a:t>Sử dụng </a:t>
            </a:r>
            <a:r>
              <a:rPr lang="en-US" sz="2400" b="1" dirty="0" err="1">
                <a:solidFill>
                  <a:srgbClr val="000FA5"/>
                </a:solidFill>
              </a:rPr>
              <a:t>kh</a:t>
            </a:r>
            <a:r>
              <a:rPr lang="vi-VN" sz="2400" b="1" dirty="0">
                <a:solidFill>
                  <a:srgbClr val="000FA5"/>
                </a:solidFill>
              </a:rPr>
              <a:t>ơ</a:t>
            </a:r>
            <a:r>
              <a:rPr lang="en-US" sz="2400" b="1" dirty="0">
                <a:solidFill>
                  <a:srgbClr val="000FA5"/>
                </a:solidFill>
              </a:rPr>
              <a:t>̉</a:t>
            </a:r>
            <a:r>
              <a:rPr lang="en-US" sz="2400" b="1" dirty="0" err="1">
                <a:solidFill>
                  <a:srgbClr val="000FA5"/>
                </a:solidFill>
              </a:rPr>
              <a:t>i</a:t>
            </a:r>
            <a:r>
              <a:rPr lang="en-US" sz="2400" b="1" dirty="0">
                <a:solidFill>
                  <a:srgbClr val="000FA5"/>
                </a:solidFill>
              </a:rPr>
              <a:t> </a:t>
            </a:r>
            <a:r>
              <a:rPr lang="en-US" sz="2400" b="1" dirty="0" err="1">
                <a:solidFill>
                  <a:srgbClr val="000FA5"/>
                </a:solidFill>
              </a:rPr>
              <a:t>tạo</a:t>
            </a:r>
            <a:r>
              <a:rPr lang="vi-VN" sz="2400" b="1" dirty="0">
                <a:solidFill>
                  <a:srgbClr val="000FA5"/>
                </a:solidFill>
              </a:rPr>
              <a:t> heuristic :</a:t>
            </a:r>
            <a:endParaRPr lang="en-SG" sz="2400" b="1" dirty="0">
              <a:solidFill>
                <a:srgbClr val="000FA5"/>
              </a:solidFill>
            </a:endParaRPr>
          </a:p>
          <a:p>
            <a:pPr lvl="3"/>
            <a:r>
              <a:rPr lang="vi-VN" sz="2000" b="1" dirty="0">
                <a:solidFill>
                  <a:srgbClr val="000FA5"/>
                </a:solidFill>
              </a:rPr>
              <a:t>Chọn 1 bin ngẫu nhiên xếp các items nhiều nhất có thể vào bin sao cho thảo mãn các điều kiện trọng lượng lớn nhất của bin, tổng số thể loại của bin, tổng số lớp của bin.</a:t>
            </a:r>
          </a:p>
          <a:p>
            <a:pPr lvl="3"/>
            <a:r>
              <a:rPr lang="vi-VN" sz="2000" b="1" dirty="0">
                <a:solidFill>
                  <a:srgbClr val="000FA5"/>
                </a:solidFill>
              </a:rPr>
              <a:t>Lặp lại sao cho xếp hết số items</a:t>
            </a:r>
            <a:r>
              <a:rPr lang="en-US" sz="2000" b="1" dirty="0">
                <a:solidFill>
                  <a:srgbClr val="000FA5"/>
                </a:solidFill>
              </a:rPr>
              <a:t>.</a:t>
            </a:r>
            <a:endParaRPr lang="en-SG" sz="2000" b="1" dirty="0">
              <a:solidFill>
                <a:srgbClr val="000FA5"/>
              </a:solidFill>
            </a:endParaRPr>
          </a:p>
          <a:p>
            <a:pPr marL="685800" lvl="3" indent="0">
              <a:buNone/>
            </a:pPr>
            <a:endParaRPr lang="en-US" sz="1800" b="1" dirty="0">
              <a:solidFill>
                <a:srgbClr val="000FA5"/>
              </a:solidFill>
            </a:endParaRPr>
          </a:p>
        </p:txBody>
      </p:sp>
      <p:pic>
        <p:nvPicPr>
          <p:cNvPr id="4" name="Hình ảnh 7">
            <a:extLst>
              <a:ext uri="{FF2B5EF4-FFF2-40B4-BE49-F238E27FC236}">
                <a16:creationId xmlns:a16="http://schemas.microsoft.com/office/drawing/2014/main" id="{B77C0C28-ED94-4F27-947D-2247084B5443}"/>
              </a:ext>
            </a:extLst>
          </p:cNvPr>
          <p:cNvPicPr>
            <a:picLocks noChangeAspect="1"/>
          </p:cNvPicPr>
          <p:nvPr/>
        </p:nvPicPr>
        <p:blipFill>
          <a:blip r:embed="rId2"/>
          <a:stretch>
            <a:fillRect/>
          </a:stretch>
        </p:blipFill>
        <p:spPr>
          <a:xfrm>
            <a:off x="3707904" y="3124359"/>
            <a:ext cx="4759591" cy="609281"/>
          </a:xfrm>
          <a:prstGeom prst="rect">
            <a:avLst/>
          </a:prstGeom>
        </p:spPr>
      </p:pic>
      <p:pic>
        <p:nvPicPr>
          <p:cNvPr id="5" name="Hình ảnh 9">
            <a:extLst>
              <a:ext uri="{FF2B5EF4-FFF2-40B4-BE49-F238E27FC236}">
                <a16:creationId xmlns:a16="http://schemas.microsoft.com/office/drawing/2014/main" id="{27A9D5F0-DF21-45FE-BF38-0673F0CD4B43}"/>
              </a:ext>
            </a:extLst>
          </p:cNvPr>
          <p:cNvPicPr>
            <a:picLocks noChangeAspect="1"/>
          </p:cNvPicPr>
          <p:nvPr/>
        </p:nvPicPr>
        <p:blipFill>
          <a:blip r:embed="rId3"/>
          <a:stretch>
            <a:fillRect/>
          </a:stretch>
        </p:blipFill>
        <p:spPr>
          <a:xfrm>
            <a:off x="850027" y="3124359"/>
            <a:ext cx="2873886" cy="609281"/>
          </a:xfrm>
          <a:prstGeom prst="rect">
            <a:avLst/>
          </a:prstGeom>
        </p:spPr>
      </p:pic>
      <p:sp>
        <p:nvSpPr>
          <p:cNvPr id="6" name="Rectangle 5">
            <a:extLst>
              <a:ext uri="{FF2B5EF4-FFF2-40B4-BE49-F238E27FC236}">
                <a16:creationId xmlns:a16="http://schemas.microsoft.com/office/drawing/2014/main" id="{8794C62C-FB04-419A-A459-DCFACDA0EEFD}"/>
              </a:ext>
            </a:extLst>
          </p:cNvPr>
          <p:cNvSpPr/>
          <p:nvPr/>
        </p:nvSpPr>
        <p:spPr>
          <a:xfrm>
            <a:off x="2346" y="0"/>
            <a:ext cx="9141654" cy="1015219"/>
          </a:xfrm>
          <a:prstGeom prst="rect">
            <a:avLst/>
          </a:prstGeom>
          <a:solidFill>
            <a:schemeClr val="accent5">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p>
          <a:p>
            <a:pPr algn="ctr"/>
            <a:endParaRPr lang="en-US" sz="3600" b="1" dirty="0"/>
          </a:p>
        </p:txBody>
      </p:sp>
      <p:sp>
        <p:nvSpPr>
          <p:cNvPr id="7" name="Rectangle 6">
            <a:extLst>
              <a:ext uri="{FF2B5EF4-FFF2-40B4-BE49-F238E27FC236}">
                <a16:creationId xmlns:a16="http://schemas.microsoft.com/office/drawing/2014/main" id="{D352C1F0-B477-4A5F-8688-D59552E823F1}"/>
              </a:ext>
            </a:extLst>
          </p:cNvPr>
          <p:cNvSpPr/>
          <p:nvPr/>
        </p:nvSpPr>
        <p:spPr>
          <a:xfrm>
            <a:off x="-23601" y="1083165"/>
            <a:ext cx="9169668" cy="59769"/>
          </a:xfrm>
          <a:prstGeom prst="rect">
            <a:avLst/>
          </a:prstGeom>
          <a:solidFill>
            <a:schemeClr val="accent5">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35C1D2E-23BB-4E8F-9F2E-71853AF1C5DA}"/>
              </a:ext>
            </a:extLst>
          </p:cNvPr>
          <p:cNvSpPr>
            <a:spLocks noGrp="1"/>
          </p:cNvSpPr>
          <p:nvPr>
            <p:ph type="title"/>
          </p:nvPr>
        </p:nvSpPr>
        <p:spPr>
          <a:xfrm>
            <a:off x="454323" y="163734"/>
            <a:ext cx="8213819" cy="979200"/>
          </a:xfrm>
        </p:spPr>
        <p:txBody>
          <a:bodyPr>
            <a:normAutofit/>
          </a:bodyPr>
          <a:lstStyle/>
          <a:p>
            <a:pPr algn="ctr"/>
            <a:r>
              <a:rPr lang="en-US" sz="3600" dirty="0" err="1">
                <a:solidFill>
                  <a:schemeClr val="bg1"/>
                </a:solidFill>
              </a:rPr>
              <a:t>Giải</a:t>
            </a:r>
            <a:r>
              <a:rPr lang="en-US" sz="3600" dirty="0">
                <a:solidFill>
                  <a:schemeClr val="bg1"/>
                </a:solidFill>
              </a:rPr>
              <a:t> </a:t>
            </a:r>
            <a:r>
              <a:rPr lang="en-US" sz="3600" dirty="0" err="1">
                <a:solidFill>
                  <a:schemeClr val="bg1"/>
                </a:solidFill>
              </a:rPr>
              <a:t>thuật</a:t>
            </a:r>
            <a:r>
              <a:rPr lang="en-US" sz="3600" dirty="0">
                <a:solidFill>
                  <a:schemeClr val="bg1"/>
                </a:solidFill>
              </a:rPr>
              <a:t> di </a:t>
            </a:r>
            <a:r>
              <a:rPr lang="en-US" sz="3600" dirty="0" err="1">
                <a:solidFill>
                  <a:schemeClr val="bg1"/>
                </a:solidFill>
              </a:rPr>
              <a:t>truyền</a:t>
            </a:r>
            <a:endParaRPr lang="en-US" sz="3600" dirty="0">
              <a:solidFill>
                <a:schemeClr val="bg1"/>
              </a:solidFill>
            </a:endParaRPr>
          </a:p>
        </p:txBody>
      </p:sp>
    </p:spTree>
    <p:extLst>
      <p:ext uri="{BB962C8B-B14F-4D97-AF65-F5344CB8AC3E}">
        <p14:creationId xmlns:p14="http://schemas.microsoft.com/office/powerpoint/2010/main" val="388148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64" presetClass="path" presetSubtype="0" accel="50000" decel="50000" fill="hold" nodeType="clickEffect">
                                  <p:stCondLst>
                                    <p:cond delay="0"/>
                                  </p:stCondLst>
                                  <p:childTnLst>
                                    <p:animMotion origin="layout" path="M 1.38889E-6 0 L 1.38889E-6 0.16806 " pathEditMode="relative" rAng="0" ptsTypes="AA">
                                      <p:cBhvr>
                                        <p:cTn id="14" dur="2000" fill="hold"/>
                                        <p:tgtEl>
                                          <p:spTgt spid="4"/>
                                        </p:tgtEl>
                                        <p:attrNameLst>
                                          <p:attrName>ppt_x</p:attrName>
                                          <p:attrName>ppt_y</p:attrName>
                                        </p:attrNameLst>
                                      </p:cBhvr>
                                      <p:rCtr x="0" y="84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normAutofit/>
          </a:bodyPr>
          <a:lstStyle/>
          <a:p>
            <a:pPr marL="0" indent="0">
              <a:buNone/>
            </a:pPr>
            <a:endParaRPr lang="en-US" sz="2200" b="1" dirty="0">
              <a:solidFill>
                <a:srgbClr val="000FA5"/>
              </a:solidFill>
            </a:endParaRPr>
          </a:p>
          <a:p>
            <a:pPr marL="0" indent="0">
              <a:buNone/>
            </a:pPr>
            <a:r>
              <a:rPr lang="vi-VN" sz="2400" b="1" dirty="0">
                <a:solidFill>
                  <a:srgbClr val="000FA5"/>
                </a:solidFill>
              </a:rPr>
              <a:t>Toán tử lai ghép</a:t>
            </a:r>
            <a:r>
              <a:rPr lang="en-US" sz="2400" b="1" dirty="0">
                <a:solidFill>
                  <a:srgbClr val="000FA5"/>
                </a:solidFill>
              </a:rPr>
              <a:t>:</a:t>
            </a:r>
          </a:p>
          <a:p>
            <a:pPr marL="0" indent="0">
              <a:buNone/>
            </a:pPr>
            <a:r>
              <a:rPr lang="en-SG" sz="2200" b="1" dirty="0">
                <a:solidFill>
                  <a:srgbClr val="000FA5"/>
                </a:solidFill>
              </a:rPr>
              <a:t>	Lai </a:t>
            </a:r>
            <a:r>
              <a:rPr lang="en-SG" sz="2200" b="1" dirty="0" err="1">
                <a:solidFill>
                  <a:srgbClr val="000FA5"/>
                </a:solidFill>
              </a:rPr>
              <a:t>ghép</a:t>
            </a:r>
            <a:r>
              <a:rPr lang="en-SG" sz="2200" b="1" dirty="0">
                <a:solidFill>
                  <a:srgbClr val="000FA5"/>
                </a:solidFill>
              </a:rPr>
              <a:t> </a:t>
            </a:r>
            <a:r>
              <a:rPr lang="en-SG" sz="2200" b="1" dirty="0" err="1">
                <a:solidFill>
                  <a:srgbClr val="000FA5"/>
                </a:solidFill>
              </a:rPr>
              <a:t>một</a:t>
            </a:r>
            <a:r>
              <a:rPr lang="en-SG" sz="2200" b="1" dirty="0">
                <a:solidFill>
                  <a:srgbClr val="000FA5"/>
                </a:solidFill>
              </a:rPr>
              <a:t> </a:t>
            </a:r>
            <a:r>
              <a:rPr lang="en-SG" sz="2200" b="1" dirty="0" err="1">
                <a:solidFill>
                  <a:srgbClr val="000FA5"/>
                </a:solidFill>
              </a:rPr>
              <a:t>điểm</a:t>
            </a:r>
            <a:r>
              <a:rPr lang="en-SG" sz="2200" b="1" dirty="0">
                <a:solidFill>
                  <a:srgbClr val="000FA5"/>
                </a:solidFill>
              </a:rPr>
              <a:t> </a:t>
            </a:r>
            <a:r>
              <a:rPr lang="en-SG" sz="2200" b="1" dirty="0" err="1">
                <a:solidFill>
                  <a:srgbClr val="000FA5"/>
                </a:solidFill>
              </a:rPr>
              <a:t>cắt</a:t>
            </a:r>
            <a:r>
              <a:rPr lang="en-SG" sz="2200" b="1" dirty="0">
                <a:solidFill>
                  <a:srgbClr val="000FA5"/>
                </a:solidFill>
              </a:rPr>
              <a:t>:</a:t>
            </a:r>
          </a:p>
          <a:p>
            <a:pPr marL="228600" lvl="1" indent="0">
              <a:buNone/>
            </a:pPr>
            <a:endParaRPr lang="en-SG" sz="2000" b="1" dirty="0">
              <a:solidFill>
                <a:srgbClr val="000FA5"/>
              </a:solidFill>
            </a:endParaRPr>
          </a:p>
        </p:txBody>
      </p:sp>
      <p:pic>
        <p:nvPicPr>
          <p:cNvPr id="8" name="Hình ảnh 7">
            <a:extLst>
              <a:ext uri="{FF2B5EF4-FFF2-40B4-BE49-F238E27FC236}">
                <a16:creationId xmlns:a16="http://schemas.microsoft.com/office/drawing/2014/main" id="{3B267C9E-5E45-4099-A25E-B125BA0B75E2}"/>
              </a:ext>
            </a:extLst>
          </p:cNvPr>
          <p:cNvPicPr>
            <a:picLocks noChangeAspect="1"/>
          </p:cNvPicPr>
          <p:nvPr/>
        </p:nvPicPr>
        <p:blipFill>
          <a:blip r:embed="rId3"/>
          <a:stretch>
            <a:fillRect/>
          </a:stretch>
        </p:blipFill>
        <p:spPr>
          <a:xfrm>
            <a:off x="3707905" y="2995423"/>
            <a:ext cx="4759591" cy="609281"/>
          </a:xfrm>
          <a:prstGeom prst="rect">
            <a:avLst/>
          </a:prstGeom>
        </p:spPr>
      </p:pic>
      <p:pic>
        <p:nvPicPr>
          <p:cNvPr id="10" name="Hình ảnh 9">
            <a:extLst>
              <a:ext uri="{FF2B5EF4-FFF2-40B4-BE49-F238E27FC236}">
                <a16:creationId xmlns:a16="http://schemas.microsoft.com/office/drawing/2014/main" id="{00DD5929-2E3C-4C5C-A6DA-D46AAE771030}"/>
              </a:ext>
            </a:extLst>
          </p:cNvPr>
          <p:cNvPicPr>
            <a:picLocks noChangeAspect="1"/>
          </p:cNvPicPr>
          <p:nvPr/>
        </p:nvPicPr>
        <p:blipFill>
          <a:blip r:embed="rId4"/>
          <a:stretch>
            <a:fillRect/>
          </a:stretch>
        </p:blipFill>
        <p:spPr>
          <a:xfrm>
            <a:off x="850028" y="2995423"/>
            <a:ext cx="2873886" cy="609281"/>
          </a:xfrm>
          <a:prstGeom prst="rect">
            <a:avLst/>
          </a:prstGeom>
        </p:spPr>
      </p:pic>
      <p:pic>
        <p:nvPicPr>
          <p:cNvPr id="11" name="Hình ảnh 10">
            <a:extLst>
              <a:ext uri="{FF2B5EF4-FFF2-40B4-BE49-F238E27FC236}">
                <a16:creationId xmlns:a16="http://schemas.microsoft.com/office/drawing/2014/main" id="{ED812952-D905-4C2E-9438-970C7DBB147A}"/>
              </a:ext>
            </a:extLst>
          </p:cNvPr>
          <p:cNvPicPr>
            <a:picLocks noChangeAspect="1"/>
          </p:cNvPicPr>
          <p:nvPr/>
        </p:nvPicPr>
        <p:blipFill>
          <a:blip r:embed="rId5"/>
          <a:stretch>
            <a:fillRect/>
          </a:stretch>
        </p:blipFill>
        <p:spPr>
          <a:xfrm>
            <a:off x="850028" y="4149080"/>
            <a:ext cx="2873886" cy="609281"/>
          </a:xfrm>
          <a:prstGeom prst="rect">
            <a:avLst/>
          </a:prstGeom>
        </p:spPr>
      </p:pic>
      <p:pic>
        <p:nvPicPr>
          <p:cNvPr id="12" name="Hình ảnh 11">
            <a:extLst>
              <a:ext uri="{FF2B5EF4-FFF2-40B4-BE49-F238E27FC236}">
                <a16:creationId xmlns:a16="http://schemas.microsoft.com/office/drawing/2014/main" id="{72B5B98D-563F-457B-810C-25EA5B9872CD}"/>
              </a:ext>
            </a:extLst>
          </p:cNvPr>
          <p:cNvPicPr>
            <a:picLocks noChangeAspect="1"/>
          </p:cNvPicPr>
          <p:nvPr/>
        </p:nvPicPr>
        <p:blipFill>
          <a:blip r:embed="rId6"/>
          <a:stretch>
            <a:fillRect/>
          </a:stretch>
        </p:blipFill>
        <p:spPr>
          <a:xfrm>
            <a:off x="3707904" y="4149080"/>
            <a:ext cx="4759591" cy="609281"/>
          </a:xfrm>
          <a:prstGeom prst="rect">
            <a:avLst/>
          </a:prstGeom>
        </p:spPr>
      </p:pic>
      <p:cxnSp>
        <p:nvCxnSpPr>
          <p:cNvPr id="16" name="Đường nối Thẳng 15">
            <a:extLst>
              <a:ext uri="{FF2B5EF4-FFF2-40B4-BE49-F238E27FC236}">
                <a16:creationId xmlns:a16="http://schemas.microsoft.com/office/drawing/2014/main" id="{8E1D680D-A36B-4BBD-BAA8-9615BD67E5C0}"/>
              </a:ext>
            </a:extLst>
          </p:cNvPr>
          <p:cNvCxnSpPr/>
          <p:nvPr/>
        </p:nvCxnSpPr>
        <p:spPr>
          <a:xfrm>
            <a:off x="1331640" y="2809683"/>
            <a:ext cx="0" cy="20882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52D16F7-560B-4FDF-B596-E1AD9358A286}"/>
              </a:ext>
            </a:extLst>
          </p:cNvPr>
          <p:cNvSpPr/>
          <p:nvPr/>
        </p:nvSpPr>
        <p:spPr>
          <a:xfrm>
            <a:off x="2346" y="0"/>
            <a:ext cx="9141654" cy="1015219"/>
          </a:xfrm>
          <a:prstGeom prst="rect">
            <a:avLst/>
          </a:prstGeom>
          <a:solidFill>
            <a:schemeClr val="accent5">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p>
          <a:p>
            <a:pPr algn="ctr"/>
            <a:endParaRPr lang="en-US" sz="3600" b="1" dirty="0"/>
          </a:p>
        </p:txBody>
      </p:sp>
      <p:sp>
        <p:nvSpPr>
          <p:cNvPr id="15" name="Rectangle 14">
            <a:extLst>
              <a:ext uri="{FF2B5EF4-FFF2-40B4-BE49-F238E27FC236}">
                <a16:creationId xmlns:a16="http://schemas.microsoft.com/office/drawing/2014/main" id="{BAD30708-82AF-43D8-A046-56B171D8AC4F}"/>
              </a:ext>
            </a:extLst>
          </p:cNvPr>
          <p:cNvSpPr/>
          <p:nvPr/>
        </p:nvSpPr>
        <p:spPr>
          <a:xfrm>
            <a:off x="-23601" y="1083165"/>
            <a:ext cx="9169668" cy="59769"/>
          </a:xfrm>
          <a:prstGeom prst="rect">
            <a:avLst/>
          </a:prstGeom>
          <a:solidFill>
            <a:schemeClr val="accent5">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2">
            <a:extLst>
              <a:ext uri="{FF2B5EF4-FFF2-40B4-BE49-F238E27FC236}">
                <a16:creationId xmlns:a16="http://schemas.microsoft.com/office/drawing/2014/main" id="{41C49DB5-4C1B-4DC6-ACC3-9C3F801BA562}"/>
              </a:ext>
            </a:extLst>
          </p:cNvPr>
          <p:cNvSpPr>
            <a:spLocks noGrp="1"/>
          </p:cNvSpPr>
          <p:nvPr>
            <p:ph type="title"/>
          </p:nvPr>
        </p:nvSpPr>
        <p:spPr>
          <a:xfrm>
            <a:off x="454323" y="163734"/>
            <a:ext cx="8213819" cy="979200"/>
          </a:xfrm>
        </p:spPr>
        <p:txBody>
          <a:bodyPr>
            <a:normAutofit/>
          </a:bodyPr>
          <a:lstStyle/>
          <a:p>
            <a:pPr algn="ctr"/>
            <a:r>
              <a:rPr lang="en-US" sz="3600" dirty="0" err="1">
                <a:solidFill>
                  <a:schemeClr val="bg1"/>
                </a:solidFill>
              </a:rPr>
              <a:t>Giải</a:t>
            </a:r>
            <a:r>
              <a:rPr lang="en-US" sz="3600" dirty="0">
                <a:solidFill>
                  <a:schemeClr val="bg1"/>
                </a:solidFill>
              </a:rPr>
              <a:t> </a:t>
            </a:r>
            <a:r>
              <a:rPr lang="en-US" sz="3600" dirty="0" err="1">
                <a:solidFill>
                  <a:schemeClr val="bg1"/>
                </a:solidFill>
              </a:rPr>
              <a:t>thuật</a:t>
            </a:r>
            <a:r>
              <a:rPr lang="en-US" sz="3600" dirty="0">
                <a:solidFill>
                  <a:schemeClr val="bg1"/>
                </a:solidFill>
              </a:rPr>
              <a:t> di </a:t>
            </a:r>
            <a:r>
              <a:rPr lang="en-US" sz="3600" dirty="0" err="1">
                <a:solidFill>
                  <a:schemeClr val="bg1"/>
                </a:solidFill>
              </a:rPr>
              <a:t>truyền</a:t>
            </a:r>
            <a:endParaRPr lang="en-US" sz="3600" dirty="0">
              <a:solidFill>
                <a:schemeClr val="bg1"/>
              </a:solidFill>
            </a:endParaRPr>
          </a:p>
        </p:txBody>
      </p:sp>
    </p:spTree>
    <p:extLst>
      <p:ext uri="{BB962C8B-B14F-4D97-AF65-F5344CB8AC3E}">
        <p14:creationId xmlns:p14="http://schemas.microsoft.com/office/powerpoint/2010/main" val="278739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63" presetClass="path" presetSubtype="0" accel="50000" decel="50000" fill="hold" nodeType="withEffect">
                                  <p:stCondLst>
                                    <p:cond delay="0"/>
                                  </p:stCondLst>
                                  <p:childTnLst>
                                    <p:animMotion origin="layout" path="M -0.03941 0.00115 L 0.2599 0.00115 " pathEditMode="relative" rAng="0" ptsTypes="AA">
                                      <p:cBhvr>
                                        <p:cTn id="23" dur="2000" fill="hold"/>
                                        <p:tgtEl>
                                          <p:spTgt spid="16"/>
                                        </p:tgtEl>
                                        <p:attrNameLst>
                                          <p:attrName>ppt_x</p:attrName>
                                          <p:attrName>ppt_y</p:attrName>
                                        </p:attrNameLst>
                                      </p:cBhvr>
                                      <p:rCtr x="14965" y="0"/>
                                    </p:animMotion>
                                  </p:childTnLst>
                                </p:cTn>
                              </p:par>
                            </p:childTnLst>
                          </p:cTn>
                        </p:par>
                      </p:childTnLst>
                    </p:cTn>
                  </p:par>
                  <p:par>
                    <p:cTn id="24" fill="hold">
                      <p:stCondLst>
                        <p:cond delay="indefinite"/>
                      </p:stCondLst>
                      <p:childTnLst>
                        <p:par>
                          <p:cTn id="25" fill="hold">
                            <p:stCondLst>
                              <p:cond delay="0"/>
                            </p:stCondLst>
                            <p:childTnLst>
                              <p:par>
                                <p:cTn id="26" presetID="64" presetClass="path" presetSubtype="0" accel="50000" decel="50000" fill="hold" nodeType="clickEffect">
                                  <p:stCondLst>
                                    <p:cond delay="0"/>
                                  </p:stCondLst>
                                  <p:childTnLst>
                                    <p:animMotion origin="layout" path="M 1.38889E-6 0 L 2.5E-6 0.16805 " pathEditMode="relative" rAng="0" ptsTypes="AA">
                                      <p:cBhvr>
                                        <p:cTn id="27" dur="2000" fill="hold"/>
                                        <p:tgtEl>
                                          <p:spTgt spid="8"/>
                                        </p:tgtEl>
                                        <p:attrNameLst>
                                          <p:attrName>ppt_x</p:attrName>
                                          <p:attrName>ppt_y</p:attrName>
                                        </p:attrNameLst>
                                      </p:cBhvr>
                                      <p:rCtr x="69" y="7755"/>
                                    </p:animMotion>
                                  </p:childTnLst>
                                </p:cTn>
                              </p:par>
                              <p:par>
                                <p:cTn id="28" presetID="64" presetClass="path" presetSubtype="0" accel="50000" decel="50000" fill="hold" nodeType="withEffect">
                                  <p:stCondLst>
                                    <p:cond delay="0"/>
                                  </p:stCondLst>
                                  <p:childTnLst>
                                    <p:animMotion origin="layout" path="M 1.38889E-6 4.44444E-6 L 2.5E-6 -0.16805 " pathEditMode="relative" rAng="0" ptsTypes="AA">
                                      <p:cBhvr>
                                        <p:cTn id="29" dur="2000" fill="hold"/>
                                        <p:tgtEl>
                                          <p:spTgt spid="12"/>
                                        </p:tgtEl>
                                        <p:attrNameLst>
                                          <p:attrName>ppt_x</p:attrName>
                                          <p:attrName>ppt_y</p:attrName>
                                        </p:attrNameLst>
                                      </p:cBhvr>
                                      <p:rCtr x="69" y="-85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STAR PPT Template 1004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7307</TotalTime>
  <Words>845</Words>
  <Application>Microsoft Office PowerPoint</Application>
  <PresentationFormat>On-screen Show (4:3)</PresentationFormat>
  <Paragraphs>120</Paragraphs>
  <Slides>15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ASTAR PPT Template 10042012</vt:lpstr>
      <vt:lpstr>CBLS Miniproject Min-Max-Type Multi Knapsack Problem</vt:lpstr>
      <vt:lpstr>Tổng quan</vt:lpstr>
      <vt:lpstr>Mô hình bài toán</vt:lpstr>
      <vt:lpstr>Mô hình hóa</vt:lpstr>
      <vt:lpstr>PowerPoint Presentation</vt:lpstr>
      <vt:lpstr>Giải thuật di truyền</vt:lpstr>
      <vt:lpstr>PowerPoint Presentation</vt:lpstr>
      <vt:lpstr>Giải thuật di truyền</vt:lpstr>
      <vt:lpstr>Giải thuật di truyền</vt:lpstr>
      <vt:lpstr>Giải thuật di truyền</vt:lpstr>
      <vt:lpstr>Giải thuật di truyền</vt:lpstr>
      <vt:lpstr>Kết quả thực nghiệp</vt:lpstr>
      <vt:lpstr>PowerPoint Presentation</vt:lpstr>
      <vt:lpstr>5. Kết quả thực nghiệm</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ASTAR CORP COMMS</dc:creator>
  <cp:lastModifiedBy>Tran Ba Trung 20154000</cp:lastModifiedBy>
  <cp:revision>605</cp:revision>
  <dcterms:created xsi:type="dcterms:W3CDTF">2014-03-27T05:25:01Z</dcterms:created>
  <dcterms:modified xsi:type="dcterms:W3CDTF">2019-05-14T08:36:36Z</dcterms:modified>
</cp:coreProperties>
</file>