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8" r:id="rId9"/>
    <p:sldId id="272" r:id="rId10"/>
    <p:sldId id="265" r:id="rId11"/>
    <p:sldId id="267" r:id="rId12"/>
    <p:sldId id="270" r:id="rId13"/>
    <p:sldId id="271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727B7F-761E-4EBF-A2E9-3212668E4AEF}" v="28" dt="2019-05-18T18:12:31.6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36e2a4615773cbd3" providerId="LiveId" clId="{EF727B7F-761E-4EBF-A2E9-3212668E4AEF}"/>
    <pc:docChg chg="modSld">
      <pc:chgData name="" userId="36e2a4615773cbd3" providerId="LiveId" clId="{EF727B7F-761E-4EBF-A2E9-3212668E4AEF}" dt="2019-05-18T18:12:31.625" v="27" actId="20577"/>
      <pc:docMkLst>
        <pc:docMk/>
      </pc:docMkLst>
      <pc:sldChg chg="modSp">
        <pc:chgData name="" userId="36e2a4615773cbd3" providerId="LiveId" clId="{EF727B7F-761E-4EBF-A2E9-3212668E4AEF}" dt="2019-05-18T18:11:33.799" v="9" actId="20577"/>
        <pc:sldMkLst>
          <pc:docMk/>
          <pc:sldMk cId="535642907" sldId="271"/>
        </pc:sldMkLst>
        <pc:graphicFrameChg chg="modGraphic">
          <ac:chgData name="" userId="36e2a4615773cbd3" providerId="LiveId" clId="{EF727B7F-761E-4EBF-A2E9-3212668E4AEF}" dt="2019-05-18T18:11:33.799" v="9" actId="20577"/>
          <ac:graphicFrameMkLst>
            <pc:docMk/>
            <pc:sldMk cId="535642907" sldId="271"/>
            <ac:graphicFrameMk id="6" creationId="{00000000-0000-0000-0000-000000000000}"/>
          </ac:graphicFrameMkLst>
        </pc:graphicFrameChg>
      </pc:sldChg>
      <pc:sldChg chg="modSp">
        <pc:chgData name="" userId="36e2a4615773cbd3" providerId="LiveId" clId="{EF727B7F-761E-4EBF-A2E9-3212668E4AEF}" dt="2019-05-18T18:12:31.625" v="27" actId="20577"/>
        <pc:sldMkLst>
          <pc:docMk/>
          <pc:sldMk cId="3870127160" sldId="272"/>
        </pc:sldMkLst>
        <pc:spChg chg="mod">
          <ac:chgData name="" userId="36e2a4615773cbd3" providerId="LiveId" clId="{EF727B7F-761E-4EBF-A2E9-3212668E4AEF}" dt="2019-05-18T18:12:31.625" v="27" actId="20577"/>
          <ac:spMkLst>
            <pc:docMk/>
            <pc:sldMk cId="3870127160" sldId="272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EF1B7-09D0-46E4-B6AB-1C4522175A8D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4841DC-1BDC-443B-B471-2C7B835E6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0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10F0E-AF2C-47F5-9E1E-7EAB5E6804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131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9853"/>
            <a:ext cx="9144000" cy="2750109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/>
              <a:t>Đề</a:t>
            </a:r>
            <a:r>
              <a:rPr lang="en-US" sz="3600" dirty="0"/>
              <a:t> </a:t>
            </a:r>
            <a:r>
              <a:rPr lang="en-US" sz="3600" dirty="0" err="1"/>
              <a:t>tài</a:t>
            </a:r>
            <a:r>
              <a:rPr lang="en-US" sz="3600" dirty="0"/>
              <a:t>:  </a:t>
            </a:r>
            <a:r>
              <a:rPr lang="en-US" sz="3600" dirty="0" err="1"/>
              <a:t>MultiKnapsack</a:t>
            </a:r>
            <a:r>
              <a:rPr lang="en-US" sz="3600" dirty="0"/>
              <a:t> with </a:t>
            </a:r>
            <a:r>
              <a:rPr lang="en-US" sz="3600" dirty="0" err="1"/>
              <a:t>MinMaxType</a:t>
            </a:r>
            <a:br>
              <a:rPr lang="en-US" sz="3600" dirty="0"/>
            </a:br>
            <a:r>
              <a:rPr lang="en-US" sz="3600" dirty="0"/>
              <a:t>Constraints 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847691"/>
          </a:xfrm>
        </p:spPr>
        <p:txBody>
          <a:bodyPr>
            <a:noAutofit/>
          </a:bodyPr>
          <a:lstStyle/>
          <a:p>
            <a:r>
              <a:rPr lang="en-US" sz="2000" b="1" dirty="0" err="1"/>
              <a:t>Sinh</a:t>
            </a:r>
            <a:r>
              <a:rPr lang="en-US" sz="2000" b="1" dirty="0"/>
              <a:t> </a:t>
            </a:r>
            <a:r>
              <a:rPr lang="en-US" sz="2000" b="1" dirty="0" err="1"/>
              <a:t>viên</a:t>
            </a:r>
            <a:r>
              <a:rPr lang="en-US" sz="2000" b="1" dirty="0"/>
              <a:t> </a:t>
            </a:r>
            <a:r>
              <a:rPr lang="en-US" sz="2000" b="1" dirty="0" err="1"/>
              <a:t>thực</a:t>
            </a:r>
            <a:r>
              <a:rPr lang="en-US" sz="2000" b="1" dirty="0"/>
              <a:t> </a:t>
            </a:r>
            <a:r>
              <a:rPr lang="en-US" sz="2000" b="1" dirty="0" err="1"/>
              <a:t>hiện</a:t>
            </a:r>
            <a:r>
              <a:rPr lang="en-US" sz="1400" dirty="0"/>
              <a:t>: </a:t>
            </a:r>
            <a:r>
              <a:rPr lang="en-US" dirty="0"/>
              <a:t>Nguyễn Thanh Bình – 20150292</a:t>
            </a:r>
          </a:p>
          <a:p>
            <a:r>
              <a:rPr lang="en-US" dirty="0"/>
              <a:t>       		</a:t>
            </a:r>
            <a:r>
              <a:rPr lang="en-US" dirty="0" err="1"/>
              <a:t>Ngô</a:t>
            </a:r>
            <a:r>
              <a:rPr lang="en-US" dirty="0"/>
              <a:t> Minh </a:t>
            </a:r>
            <a:r>
              <a:rPr lang="en-US" dirty="0" err="1"/>
              <a:t>Hải</a:t>
            </a:r>
            <a:r>
              <a:rPr lang="en-US" dirty="0"/>
              <a:t> – 20179659</a:t>
            </a:r>
          </a:p>
          <a:p>
            <a:pPr lvl="2" algn="l"/>
            <a:r>
              <a:rPr lang="en-US" sz="1050" dirty="0"/>
              <a:t>		   				</a:t>
            </a:r>
            <a:r>
              <a:rPr lang="en-US" sz="1800" b="1" dirty="0" err="1"/>
              <a:t>Nhóm</a:t>
            </a:r>
            <a:r>
              <a:rPr lang="en-US" sz="1800" dirty="0"/>
              <a:t>: 7</a:t>
            </a:r>
          </a:p>
          <a:p>
            <a:pPr lvl="2" algn="l"/>
            <a:r>
              <a:rPr lang="en-US" sz="1800" dirty="0"/>
              <a:t>		   				</a:t>
            </a:r>
            <a:r>
              <a:rPr lang="en-US" sz="1800" b="1" dirty="0"/>
              <a:t>GVHD</a:t>
            </a:r>
            <a:r>
              <a:rPr lang="en-US" sz="1800" dirty="0"/>
              <a:t>: </a:t>
            </a:r>
            <a:r>
              <a:rPr lang="en-US" sz="1800" dirty="0" err="1"/>
              <a:t>TS.Phạm</a:t>
            </a:r>
            <a:r>
              <a:rPr lang="en-US" sz="1800" dirty="0"/>
              <a:t> </a:t>
            </a:r>
            <a:r>
              <a:rPr lang="en-US" sz="1800" dirty="0" err="1"/>
              <a:t>Quang</a:t>
            </a:r>
            <a:r>
              <a:rPr lang="en-US" sz="1800" dirty="0"/>
              <a:t> </a:t>
            </a:r>
            <a:r>
              <a:rPr lang="en-US" sz="1800" dirty="0" err="1"/>
              <a:t>Dũng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FD3A-A5FD-4AA9-950A-3C12B7D610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57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27274" cy="1320800"/>
          </a:xfrm>
        </p:spPr>
        <p:txBody>
          <a:bodyPr/>
          <a:lstStyle/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2: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1 </a:t>
            </a:r>
            <a:r>
              <a:rPr lang="en-US" dirty="0" err="1"/>
              <a:t>chiều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1;</a:t>
            </a:r>
          </a:p>
          <a:p>
            <a:pPr lvl="1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thỏa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minLoad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item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item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9162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2: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err="1"/>
                  <a:t>Cách</a:t>
                </a:r>
                <a:r>
                  <a:rPr lang="en-US" dirty="0"/>
                  <a:t> </a:t>
                </a:r>
                <a:r>
                  <a:rPr lang="en-US" dirty="0" err="1"/>
                  <a:t>tính</a:t>
                </a:r>
                <a:r>
                  <a:rPr lang="en-US" dirty="0"/>
                  <a:t> vi </a:t>
                </a:r>
                <a:r>
                  <a:rPr lang="en-US" dirty="0" err="1"/>
                  <a:t>phạm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violation = </a:t>
                </a:r>
                <a:r>
                  <a:rPr lang="en-US" dirty="0" err="1"/>
                  <a:t>W_violation</a:t>
                </a:r>
                <a:r>
                  <a:rPr lang="en-US" dirty="0"/>
                  <a:t> + </a:t>
                </a:r>
                <a:r>
                  <a:rPr lang="en-US" dirty="0" err="1"/>
                  <a:t>LW_violation</a:t>
                </a:r>
                <a:r>
                  <a:rPr lang="en-US" dirty="0"/>
                  <a:t> + </a:t>
                </a:r>
                <a:r>
                  <a:rPr lang="en-US" dirty="0" err="1"/>
                  <a:t>P_violation</a:t>
                </a:r>
                <a:r>
                  <a:rPr lang="en-US" dirty="0"/>
                  <a:t> + alpha * ( </a:t>
                </a:r>
                <a:r>
                  <a:rPr lang="en-US" dirty="0" err="1"/>
                  <a:t>maxT_violation</a:t>
                </a:r>
                <a:r>
                  <a:rPr lang="en-US" dirty="0"/>
                  <a:t> + </a:t>
                </a:r>
                <a:r>
                  <a:rPr lang="en-US" dirty="0" err="1"/>
                  <a:t>maxR_violation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Alpha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hằng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chọn</a:t>
                </a:r>
                <a:r>
                  <a:rPr lang="en-US" dirty="0"/>
                  <a:t> </a:t>
                </a:r>
                <a:r>
                  <a:rPr lang="en-US" dirty="0" err="1"/>
                  <a:t>để</a:t>
                </a:r>
                <a:r>
                  <a:rPr lang="en-US" dirty="0"/>
                  <a:t> </a:t>
                </a:r>
                <a:r>
                  <a:rPr lang="en-US" dirty="0" err="1"/>
                  <a:t>ưu</a:t>
                </a:r>
                <a:r>
                  <a:rPr lang="en-US" dirty="0"/>
                  <a:t> </a:t>
                </a:r>
                <a:r>
                  <a:rPr lang="en-US" dirty="0" err="1"/>
                  <a:t>tiên</a:t>
                </a:r>
                <a:r>
                  <a:rPr lang="en-US" dirty="0"/>
                  <a:t> </a:t>
                </a:r>
                <a:r>
                  <a:rPr lang="en-US" dirty="0" err="1"/>
                  <a:t>về</a:t>
                </a:r>
                <a:r>
                  <a:rPr lang="en-US" dirty="0"/>
                  <a:t> </a:t>
                </a:r>
                <a:r>
                  <a:rPr lang="en-US" dirty="0" err="1"/>
                  <a:t>hướng</a:t>
                </a:r>
                <a:r>
                  <a:rPr lang="en-US" dirty="0"/>
                  <a:t> </a:t>
                </a:r>
                <a:r>
                  <a:rPr lang="en-US" dirty="0" err="1"/>
                  <a:t>tìm</a:t>
                </a:r>
                <a:r>
                  <a:rPr lang="en-US" dirty="0"/>
                  <a:t> </a:t>
                </a:r>
                <a:r>
                  <a:rPr lang="en-US" dirty="0" err="1"/>
                  <a:t>kiếm</a:t>
                </a:r>
                <a:endParaRPr lang="en-US" dirty="0"/>
              </a:p>
              <a:p>
                <a:pPr lvl="1"/>
                <a:r>
                  <a:rPr lang="en-US" dirty="0" err="1"/>
                  <a:t>Đối</a:t>
                </a:r>
                <a:r>
                  <a:rPr lang="en-US" dirty="0"/>
                  <a:t> </a:t>
                </a:r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:r>
                  <a:rPr lang="en-US" dirty="0" err="1"/>
                  <a:t>W_violation</a:t>
                </a:r>
                <a:r>
                  <a:rPr lang="en-US" dirty="0"/>
                  <a:t>, </a:t>
                </a:r>
                <a:r>
                  <a:rPr lang="en-US" dirty="0" err="1"/>
                  <a:t>LW_violation</a:t>
                </a:r>
                <a:r>
                  <a:rPr lang="en-US" dirty="0"/>
                  <a:t>, </a:t>
                </a:r>
                <a:r>
                  <a:rPr lang="en-US" dirty="0" err="1"/>
                  <a:t>P_violation</a:t>
                </a:r>
                <a:r>
                  <a:rPr lang="en-US" dirty="0"/>
                  <a:t>:</a:t>
                </a:r>
              </a:p>
              <a:p>
                <a:pPr lvl="2"/>
                <a:r>
                  <a:rPr lang="en-US" dirty="0"/>
                  <a:t>c </a:t>
                </a:r>
                <a:r>
                  <a:rPr lang="en-US" dirty="0">
                    <a:sym typeface="Symbol" panose="05050102010706020507" pitchFamily="18" charset="2"/>
                  </a:rPr>
                  <a:t></a:t>
                </a:r>
                <a:r>
                  <a:rPr lang="en-US" dirty="0"/>
                  <a:t> a </a:t>
                </a:r>
                <a:r>
                  <a:rPr lang="en-US" dirty="0">
                    <a:sym typeface="Symbol" panose="05050102010706020507" pitchFamily="18" charset="2"/>
                  </a:rPr>
                  <a:t> b: violation(c) 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0         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𝑖𝑓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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𝑏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1         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𝑖𝑓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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𝑏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Đối</a:t>
                </a:r>
                <a:r>
                  <a:rPr lang="en-US" dirty="0"/>
                  <a:t> </a:t>
                </a:r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:r>
                  <a:rPr lang="en-US" dirty="0" err="1"/>
                  <a:t>maxR_violation</a:t>
                </a:r>
                <a:r>
                  <a:rPr lang="en-US" dirty="0"/>
                  <a:t>, </a:t>
                </a:r>
                <a:r>
                  <a:rPr lang="en-US" dirty="0" err="1"/>
                  <a:t>maxT_violation</a:t>
                </a:r>
                <a:r>
                  <a:rPr lang="en-US" dirty="0"/>
                  <a:t>:</a:t>
                </a:r>
              </a:p>
              <a:p>
                <a:pPr lvl="2"/>
                <a:r>
                  <a:rPr lang="en-US" dirty="0"/>
                  <a:t>c </a:t>
                </a:r>
                <a:r>
                  <a:rPr lang="en-US" dirty="0">
                    <a:sym typeface="Symbol" panose="05050102010706020507" pitchFamily="18" charset="2"/>
                  </a:rPr>
                  <a:t></a:t>
                </a:r>
                <a:r>
                  <a:rPr lang="en-US" dirty="0"/>
                  <a:t> a </a:t>
                </a:r>
                <a:r>
                  <a:rPr lang="en-US" dirty="0">
                    <a:sym typeface="Symbol" panose="05050102010706020507" pitchFamily="18" charset="2"/>
                  </a:rPr>
                  <a:t> b: violation(c) = max{0, a - b}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FD3A-A5FD-4AA9-950A-3C12B7D610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28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20869-F7F9-4E2C-B4B5-61DE6002C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2: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6E703-9ECD-42F6-A30D-B29EF8C28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,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n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di </a:t>
            </a:r>
            <a:r>
              <a:rPr lang="en-US" dirty="0" err="1"/>
              <a:t>chuyển</a:t>
            </a:r>
            <a:endParaRPr lang="en-US" dirty="0"/>
          </a:p>
          <a:p>
            <a:pPr lvl="1"/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di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endParaRPr lang="en-US" dirty="0"/>
          </a:p>
          <a:p>
            <a:pPr lvl="1"/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kỷ</a:t>
            </a:r>
            <a:r>
              <a:rPr lang="en-US" dirty="0"/>
              <a:t> </a:t>
            </a:r>
            <a:r>
              <a:rPr lang="en-US" dirty="0" err="1"/>
              <a:t>lục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biết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Nước</a:t>
            </a:r>
            <a:r>
              <a:rPr lang="en-US" dirty="0"/>
              <a:t> di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(X[</a:t>
            </a:r>
            <a:r>
              <a:rPr lang="en-US" dirty="0" err="1"/>
              <a:t>i</a:t>
            </a:r>
            <a:r>
              <a:rPr lang="en-US" dirty="0"/>
              <a:t>], v): di </a:t>
            </a:r>
            <a:r>
              <a:rPr lang="en-US" dirty="0" err="1"/>
              <a:t>chuyển</a:t>
            </a:r>
            <a:r>
              <a:rPr lang="en-US" dirty="0"/>
              <a:t> item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bin X[</a:t>
            </a:r>
            <a:r>
              <a:rPr lang="en-US" dirty="0" err="1"/>
              <a:t>i</a:t>
            </a:r>
            <a:r>
              <a:rPr lang="en-US" dirty="0"/>
              <a:t>] sang bin v</a:t>
            </a:r>
          </a:p>
          <a:p>
            <a:pPr lvl="1"/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getAssignDelta</a:t>
            </a:r>
            <a:r>
              <a:rPr lang="en-US" dirty="0"/>
              <a:t> = (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2 bin) – (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2 bin)</a:t>
            </a:r>
          </a:p>
        </p:txBody>
      </p:sp>
    </p:spTree>
    <p:extLst>
      <p:ext uri="{BB962C8B-B14F-4D97-AF65-F5344CB8AC3E}">
        <p14:creationId xmlns:p14="http://schemas.microsoft.com/office/powerpoint/2010/main" val="1615283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4827807"/>
              </p:ext>
            </p:extLst>
          </p:nvPr>
        </p:nvGraphicFramePr>
        <p:xfrm>
          <a:off x="1751530" y="1481071"/>
          <a:ext cx="7134895" cy="26144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6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6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6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6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69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2006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1000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3000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0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Số</a:t>
                      </a:r>
                      <a:r>
                        <a:rPr lang="en-US" sz="1600" dirty="0">
                          <a:effectLst/>
                        </a:rPr>
                        <a:t> item </a:t>
                      </a:r>
                      <a:r>
                        <a:rPr lang="en-US" sz="1600" dirty="0" err="1">
                          <a:effectLst/>
                        </a:rPr>
                        <a:t>được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xếp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Thời gian 1 step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Số item được xếp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Thời gian 1 step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20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GA + init1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583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138s/step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1907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146s/step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3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Mảng</a:t>
                      </a:r>
                      <a:r>
                        <a:rPr lang="en-US" sz="1400" dirty="0">
                          <a:effectLst/>
                        </a:rPr>
                        <a:t> 1D + init2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631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6,37s/step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2645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10s/step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90918" y="4778062"/>
            <a:ext cx="7701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:Do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chậm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642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3858" y="2605825"/>
            <a:ext cx="8596668" cy="1320800"/>
          </a:xfrm>
        </p:spPr>
        <p:txBody>
          <a:bodyPr/>
          <a:lstStyle/>
          <a:p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ơn</a:t>
            </a:r>
            <a:r>
              <a:rPr lang="en-US" dirty="0"/>
              <a:t> </a:t>
            </a:r>
            <a:r>
              <a:rPr lang="en-US" dirty="0" err="1"/>
              <a:t>thầy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lắng</a:t>
            </a:r>
            <a:r>
              <a:rPr lang="en-US" dirty="0"/>
              <a:t> </a:t>
            </a:r>
            <a:r>
              <a:rPr lang="en-US" dirty="0" err="1"/>
              <a:t>nghe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127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lục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1</a:t>
            </a:r>
          </a:p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2</a:t>
            </a:r>
          </a:p>
          <a:p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FD3A-A5FD-4AA9-950A-3C12B7D610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83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items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 bins</a:t>
            </a:r>
          </a:p>
          <a:p>
            <a:pPr>
              <a:lnSpc>
                <a:spcPct val="120000"/>
              </a:lnSpc>
            </a:pPr>
            <a:r>
              <a:rPr lang="pt-BR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 i (i = 1,…, N) </a:t>
            </a:r>
            <a:br>
              <a:rPr lang="pt-BR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w[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]: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b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p[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]: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b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t[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]: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r[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]: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D[i]: tập các bins mà item i có thể được xếp vào </a:t>
            </a:r>
            <a:endParaRPr lang="en-US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 b </a:t>
            </a:r>
            <a:b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W[b]: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sức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(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2) </a:t>
            </a:r>
            <a:b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LW[b]: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b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P[b]: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sức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(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2) </a:t>
            </a:r>
            <a:b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T[b]: Số lượng thể loại tối đa cho các items trong bin </a:t>
            </a:r>
            <a:br>
              <a:rPr lang="vi-V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R[b]: số lượng lớp tối đa cho các items trong bin </a:t>
            </a:r>
            <a:br>
              <a:rPr lang="vi-V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vi-V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/>
            </a:br>
            <a:br>
              <a:rPr lang="en-US" dirty="0"/>
            </a:br>
            <a:endParaRPr lang="n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FD3A-A5FD-4AA9-950A-3C12B7D610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10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:</a:t>
            </a:r>
          </a:p>
          <a:p>
            <a:pPr lvl="1"/>
            <a:r>
              <a:rPr lang="en-US" sz="2800" dirty="0" err="1"/>
              <a:t>Mỗi</a:t>
            </a:r>
            <a:r>
              <a:rPr lang="en-US" sz="2800" dirty="0"/>
              <a:t> bin b </a:t>
            </a:r>
            <a:br>
              <a:rPr lang="en-US" dirty="0"/>
            </a:br>
            <a:r>
              <a:rPr lang="vi-VN" dirty="0"/>
              <a:t>C1: Tổng trọng số 1 của các items được xếp vào b phải lớn hơn hoặc bằng</a:t>
            </a:r>
            <a:r>
              <a:rPr lang="en-US" dirty="0"/>
              <a:t> </a:t>
            </a:r>
            <a:r>
              <a:rPr lang="vi-VN" dirty="0"/>
              <a:t>LW[b] và nhỏ hơn hoặc bằng W[b]</a:t>
            </a:r>
            <a:br>
              <a:rPr lang="vi-VN" dirty="0"/>
            </a:br>
            <a:r>
              <a:rPr lang="vi-VN" dirty="0"/>
              <a:t>C2: Tổng trọng số 2 của các items được xếp vào b phải nhỏ hơn hoặc</a:t>
            </a:r>
            <a:br>
              <a:rPr lang="vi-VN" dirty="0"/>
            </a:br>
            <a:r>
              <a:rPr lang="vi-VN" dirty="0"/>
              <a:t>bằng P[b]</a:t>
            </a:r>
            <a:br>
              <a:rPr lang="vi-VN" dirty="0"/>
            </a:br>
            <a:r>
              <a:rPr lang="vi-VN" dirty="0"/>
              <a:t>C3: Tổng số thể loại của các items được xếp vào b phải nhỏ hơn hoặc</a:t>
            </a:r>
            <a:br>
              <a:rPr lang="vi-VN" dirty="0"/>
            </a:br>
            <a:r>
              <a:rPr lang="vi-VN" dirty="0"/>
              <a:t>bằng T[b]</a:t>
            </a:r>
            <a:br>
              <a:rPr lang="vi-VN" dirty="0"/>
            </a:br>
            <a:r>
              <a:rPr lang="vi-VN" dirty="0"/>
              <a:t>C4: Tổng số lớp của các items được xếp vào b phải nhỏ hơn hoặc bằng</a:t>
            </a:r>
            <a:r>
              <a:rPr lang="en-US" dirty="0"/>
              <a:t> </a:t>
            </a:r>
            <a:r>
              <a:rPr lang="vi-VN" dirty="0"/>
              <a:t>R[b] </a:t>
            </a:r>
            <a:br>
              <a:rPr lang="vi-V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FD3A-A5FD-4AA9-950A-3C12B7D610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6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020458" cy="1320800"/>
          </a:xfrm>
        </p:spPr>
        <p:txBody>
          <a:bodyPr/>
          <a:lstStyle/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1: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GA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346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minload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binindice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rồi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item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FD3A-A5FD-4AA9-950A-3C12B7D610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84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rồi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random 100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0.8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0,2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violation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rồi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trộn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97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2: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1 </a:t>
            </a:r>
            <a:r>
              <a:rPr lang="en-US" dirty="0" err="1"/>
              <a:t>chiều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67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Sử </a:t>
                </a:r>
                <a:r>
                  <a:rPr lang="en-US" sz="2000" dirty="0" err="1"/>
                  <a:t>dụng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mảng</a:t>
                </a:r>
                <a:r>
                  <a:rPr lang="en-US" sz="2000" dirty="0"/>
                  <a:t> 1 </a:t>
                </a:r>
                <a:r>
                  <a:rPr lang="en-US" sz="2000" dirty="0" err="1"/>
                  <a:t>chiều</a:t>
                </a:r>
                <a:r>
                  <a:rPr lang="en-US" sz="2000" dirty="0"/>
                  <a:t>: X[</a:t>
                </a:r>
                <a:r>
                  <a:rPr lang="en-US" sz="2000" dirty="0" err="1"/>
                  <a:t>i</a:t>
                </a:r>
                <a:r>
                  <a:rPr lang="en-US" sz="2000" dirty="0"/>
                  <a:t>]</a:t>
                </a:r>
              </a:p>
              <a:p>
                <a:pPr marL="0" indent="0">
                  <a:buNone/>
                </a:pPr>
                <a:r>
                  <a:rPr lang="en-US" sz="2000" dirty="0" err="1"/>
                  <a:t>Ràng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buộc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	LW[b] </a:t>
                </a:r>
                <a:r>
                  <a:rPr lang="en-US" sz="2000" dirty="0">
                    <a:sym typeface="Symbol" panose="05050102010706020507" pitchFamily="18" charset="2"/>
                  </a:rPr>
                  <a:t>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𝑋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=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𝑏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𝑤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[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Symbol" panose="05050102010706020507" pitchFamily="18" charset="2"/>
                  </a:rPr>
                  <a:t> W[b]     b = 1,…, M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Symbol" panose="05050102010706020507" pitchFamily="18" charset="2"/>
                  </a:rPr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Symbol" panose="05050102010706020507" pitchFamily="18" charset="2"/>
                  </a:rPr>
                  <a:t> P[b]	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Symbol" panose="05050102010706020507" pitchFamily="18" charset="2"/>
                  </a:rPr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</m:e>
                    </m:nary>
                    <m:r>
                      <a:rPr lang="en-US" sz="2000" b="0" i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</m:oMath>
                </a14:m>
                <a:r>
                  <a:rPr lang="en-US" sz="2000" dirty="0"/>
                  <a:t>b</a:t>
                </a:r>
                <a:r>
                  <a:rPr lang="en-US" sz="2000" baseline="-25000" dirty="0"/>
                  <a:t>t</a:t>
                </a:r>
                <a:r>
                  <a:rPr lang="en-US" sz="2000" dirty="0"/>
                  <a:t>[t[</a:t>
                </a:r>
                <a:r>
                  <a:rPr lang="en-US" sz="2000" dirty="0" err="1"/>
                  <a:t>i</a:t>
                </a:r>
                <a:r>
                  <a:rPr lang="en-US" sz="2000" dirty="0"/>
                  <a:t>]] == 1) </a:t>
                </a:r>
                <a:r>
                  <a:rPr lang="en-US" sz="2000" dirty="0">
                    <a:sym typeface="Symbol" panose="05050102010706020507" pitchFamily="18" charset="2"/>
                  </a:rPr>
                  <a:t> T[b]	b = 1,…, M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Symbol" panose="05050102010706020507" pitchFamily="18" charset="2"/>
                  </a:rPr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</m:e>
                    </m:nary>
                    <m:r>
                      <a:rPr lang="en-US" sz="200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</m:oMath>
                </a14:m>
                <a:r>
                  <a:rPr lang="en-US" sz="2000" dirty="0"/>
                  <a:t>b</a:t>
                </a:r>
                <a:r>
                  <a:rPr lang="en-US" sz="2000" baseline="-25000" dirty="0"/>
                  <a:t>r</a:t>
                </a:r>
                <a:r>
                  <a:rPr lang="en-US" sz="2000" dirty="0"/>
                  <a:t>[r[i]] == 1)  </a:t>
                </a:r>
                <a:r>
                  <a:rPr lang="en-US" sz="2000" dirty="0">
                    <a:sym typeface="Symbol" panose="05050102010706020507" pitchFamily="18" charset="2"/>
                  </a:rPr>
                  <a:t> R[b]	b = 1,…, M	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Symbol" panose="05050102010706020507" pitchFamily="18" charset="2"/>
                  </a:rPr>
                  <a:t>	</a:t>
                </a:r>
                <a:r>
                  <a:rPr lang="en-US" sz="2000" dirty="0" err="1">
                    <a:sym typeface="Symbol" panose="05050102010706020507" pitchFamily="18" charset="2"/>
                  </a:rPr>
                  <a:t>b</a:t>
                </a:r>
                <a:r>
                  <a:rPr lang="en-US" sz="2000" baseline="-25000" dirty="0" err="1">
                    <a:sym typeface="Symbol" panose="05050102010706020507" pitchFamily="18" charset="2"/>
                  </a:rPr>
                  <a:t>t</a:t>
                </a:r>
                <a:r>
                  <a:rPr lang="en-US" sz="2000" dirty="0">
                    <a:sym typeface="Symbol" panose="05050102010706020507" pitchFamily="18" charset="2"/>
                  </a:rPr>
                  <a:t>/</a:t>
                </a:r>
                <a:r>
                  <a:rPr lang="en-US" sz="2000" dirty="0" err="1">
                    <a:sym typeface="Symbol" panose="05050102010706020507" pitchFamily="18" charset="2"/>
                  </a:rPr>
                  <a:t>b</a:t>
                </a:r>
                <a:r>
                  <a:rPr lang="en-US" sz="2000" baseline="-25000" dirty="0" err="1">
                    <a:sym typeface="Symbol" panose="05050102010706020507" pitchFamily="18" charset="2"/>
                  </a:rPr>
                  <a:t>r</a:t>
                </a:r>
                <a:r>
                  <a:rPr lang="en-US" sz="2000" dirty="0">
                    <a:sym typeface="Symbol" panose="05050102010706020507" pitchFamily="18" charset="2"/>
                  </a:rPr>
                  <a:t>: </a:t>
                </a:r>
                <a:r>
                  <a:rPr lang="en-US" sz="2000" dirty="0" err="1">
                    <a:sym typeface="Symbol" panose="05050102010706020507" pitchFamily="18" charset="2"/>
                  </a:rPr>
                  <a:t>là</a:t>
                </a:r>
                <a:r>
                  <a:rPr lang="en-US" sz="2000" dirty="0">
                    <a:sym typeface="Symbol" panose="05050102010706020507" pitchFamily="18" charset="2"/>
                  </a:rPr>
                  <a:t> ma </a:t>
                </a:r>
                <a:r>
                  <a:rPr lang="en-US" sz="2000" dirty="0" err="1">
                    <a:sym typeface="Symbol" panose="05050102010706020507" pitchFamily="18" charset="2"/>
                  </a:rPr>
                  <a:t>trận</a:t>
                </a:r>
                <a:r>
                  <a:rPr lang="en-US" sz="2000" dirty="0">
                    <a:sym typeface="Symbol" panose="05050102010706020507" pitchFamily="18" charset="2"/>
                  </a:rPr>
                  <a:t> 01 </a:t>
                </a:r>
                <a:r>
                  <a:rPr lang="en-US" sz="2000" dirty="0" err="1">
                    <a:sym typeface="Symbol" panose="05050102010706020507" pitchFamily="18" charset="2"/>
                  </a:rPr>
                  <a:t>biểu</a:t>
                </a:r>
                <a:r>
                  <a:rPr lang="en-US" sz="2000" dirty="0">
                    <a:sym typeface="Symbol" panose="05050102010706020507" pitchFamily="18" charset="2"/>
                  </a:rPr>
                  <a:t> </a:t>
                </a:r>
                <a:r>
                  <a:rPr lang="en-US" sz="2000" dirty="0" err="1">
                    <a:sym typeface="Symbol" panose="05050102010706020507" pitchFamily="18" charset="2"/>
                  </a:rPr>
                  <a:t>diễn</a:t>
                </a:r>
                <a:r>
                  <a:rPr lang="en-US" sz="2000" dirty="0">
                    <a:sym typeface="Symbol" panose="05050102010706020507" pitchFamily="18" charset="2"/>
                  </a:rPr>
                  <a:t> </a:t>
                </a:r>
                <a:r>
                  <a:rPr lang="en-US" sz="2000" dirty="0" err="1">
                    <a:sym typeface="Symbol" panose="05050102010706020507" pitchFamily="18" charset="2"/>
                  </a:rPr>
                  <a:t>số</a:t>
                </a:r>
                <a:r>
                  <a:rPr lang="en-US" sz="2000" dirty="0">
                    <a:sym typeface="Symbol" panose="05050102010706020507" pitchFamily="18" charset="2"/>
                  </a:rPr>
                  <a:t> type/class </a:t>
                </a:r>
                <a:r>
                  <a:rPr lang="en-US" sz="2000" dirty="0" err="1">
                    <a:sym typeface="Symbol" panose="05050102010706020507" pitchFamily="18" charset="2"/>
                  </a:rPr>
                  <a:t>của</a:t>
                </a:r>
                <a:r>
                  <a:rPr lang="en-US" sz="2000">
                    <a:sym typeface="Symbol" panose="05050102010706020507" pitchFamily="18" charset="2"/>
                  </a:rPr>
                  <a:t> bin.</a:t>
                </a:r>
                <a:endParaRPr lang="en-US" sz="2000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Symbol" panose="05050102010706020507" pitchFamily="18" charset="2"/>
                  </a:rPr>
                  <a:t>	</a:t>
                </a:r>
                <a:r>
                  <a:rPr lang="en-US" sz="2000" dirty="0" err="1">
                    <a:sym typeface="Symbol" panose="05050102010706020507" pitchFamily="18" charset="2"/>
                  </a:rPr>
                  <a:t>Hàm</a:t>
                </a:r>
                <a:r>
                  <a:rPr lang="en-US" sz="2000" dirty="0">
                    <a:sym typeface="Symbol" panose="05050102010706020507" pitchFamily="18" charset="2"/>
                  </a:rPr>
                  <a:t> </a:t>
                </a:r>
                <a:r>
                  <a:rPr lang="en-US" sz="2000" dirty="0" err="1">
                    <a:sym typeface="Symbol" panose="05050102010706020507" pitchFamily="18" charset="2"/>
                  </a:rPr>
                  <a:t>mục</a:t>
                </a:r>
                <a:r>
                  <a:rPr lang="en-US" sz="2000" dirty="0">
                    <a:sym typeface="Symbol" panose="05050102010706020507" pitchFamily="18" charset="2"/>
                  </a:rPr>
                  <a:t> </a:t>
                </a:r>
                <a:r>
                  <a:rPr lang="en-US" sz="2000" dirty="0" err="1">
                    <a:sym typeface="Symbol" panose="05050102010706020507" pitchFamily="18" charset="2"/>
                  </a:rPr>
                  <a:t>tiêu</a:t>
                </a:r>
                <a:r>
                  <a:rPr lang="en-US" sz="2000" dirty="0">
                    <a:sym typeface="Symbol" panose="05050102010706020507" pitchFamily="18" charset="2"/>
                  </a:rPr>
                  <a:t> </a:t>
                </a:r>
                <a:r>
                  <a:rPr lang="en-US" sz="2000" dirty="0" err="1">
                    <a:sym typeface="Symbol" panose="05050102010706020507" pitchFamily="18" charset="2"/>
                  </a:rPr>
                  <a:t>cần</a:t>
                </a:r>
                <a:r>
                  <a:rPr lang="en-US" sz="2000" dirty="0">
                    <a:sym typeface="Symbol" panose="05050102010706020507" pitchFamily="18" charset="2"/>
                  </a:rPr>
                  <a:t> </a:t>
                </a:r>
                <a:r>
                  <a:rPr lang="en-US" sz="2000" dirty="0" err="1">
                    <a:sym typeface="Symbol" panose="05050102010706020507" pitchFamily="18" charset="2"/>
                  </a:rPr>
                  <a:t>tối</a:t>
                </a:r>
                <a:r>
                  <a:rPr lang="en-US" sz="2000" dirty="0">
                    <a:sym typeface="Symbol" panose="05050102010706020507" pitchFamily="18" charset="2"/>
                  </a:rPr>
                  <a:t> </a:t>
                </a:r>
                <a:r>
                  <a:rPr lang="en-US" sz="2000" dirty="0" err="1">
                    <a:sym typeface="Symbol" panose="05050102010706020507" pitchFamily="18" charset="2"/>
                  </a:rPr>
                  <a:t>đa</a:t>
                </a:r>
                <a:r>
                  <a:rPr lang="en-US" sz="2000" dirty="0">
                    <a:sym typeface="Symbol" panose="05050102010706020507" pitchFamily="18" charset="2"/>
                  </a:rPr>
                  <a:t> </a:t>
                </a:r>
                <a:r>
                  <a:rPr lang="en-US" sz="2000" dirty="0" err="1">
                    <a:sym typeface="Symbol" panose="05050102010706020507" pitchFamily="18" charset="2"/>
                  </a:rPr>
                  <a:t>hóa</a:t>
                </a:r>
                <a:r>
                  <a:rPr lang="en-US" sz="2000" dirty="0">
                    <a:sym typeface="Symbol" panose="05050102010706020507" pitchFamily="18" charset="2"/>
                  </a:rPr>
                  <a:t>:</a:t>
                </a:r>
              </a:p>
              <a:p>
                <a:pPr marL="457200" lvl="1" indent="0">
                  <a:buNone/>
                </a:pPr>
                <a:r>
                  <a:rPr lang="en-US" sz="1800" dirty="0">
                    <a:sym typeface="Symbol" panose="05050102010706020507" pitchFamily="18" charset="2"/>
                  </a:rPr>
                  <a:t>f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𝑏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𝑀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18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𝑖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𝑁</m:t>
                            </m:r>
                          </m:sup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(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𝑋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18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=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𝑏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09" t="-1099" b="-17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FD3A-A5FD-4AA9-950A-3C12B7D610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271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93</TotalTime>
  <Words>684</Words>
  <Application>Microsoft Office PowerPoint</Application>
  <PresentationFormat>Widescreen</PresentationFormat>
  <Paragraphs>112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Cambria Math</vt:lpstr>
      <vt:lpstr>Symbol</vt:lpstr>
      <vt:lpstr>Times New Roman</vt:lpstr>
      <vt:lpstr>Trebuchet MS</vt:lpstr>
      <vt:lpstr>Wingdings 3</vt:lpstr>
      <vt:lpstr>Facet</vt:lpstr>
      <vt:lpstr>Đề tài:  MultiKnapsack with MinMaxType Constraints  </vt:lpstr>
      <vt:lpstr>Mục lục</vt:lpstr>
      <vt:lpstr>Mô tả bài toán </vt:lpstr>
      <vt:lpstr>Mô tả bài toán </vt:lpstr>
      <vt:lpstr>Hướng giải quyết 1: Sử dụng thuật toán GA</vt:lpstr>
      <vt:lpstr>Hướng giải quyết 1</vt:lpstr>
      <vt:lpstr>Hướng giải quyết 1</vt:lpstr>
      <vt:lpstr>Hướng giải quyết 2: Sử dụng mảng 1 chiều</vt:lpstr>
      <vt:lpstr>Hướng giải quyết 2</vt:lpstr>
      <vt:lpstr>Hướng giải quyết 2: Sử dụng mảng 1 chiều</vt:lpstr>
      <vt:lpstr>Hướng giải quyết 2: Tìm kiếm </vt:lpstr>
      <vt:lpstr>Hướng giải quyết 2: Tìm kiếm </vt:lpstr>
      <vt:lpstr>Kết quả và hạn chế</vt:lpstr>
      <vt:lpstr>Cảm ơn thầy và các bạn đã lắng nghe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  MultiKnapsack with MinMaxType Constraints</dc:title>
  <dc:creator>Bình Nguyễn</dc:creator>
  <cp:lastModifiedBy>ngo minh hai 20179659</cp:lastModifiedBy>
  <cp:revision>9</cp:revision>
  <dcterms:created xsi:type="dcterms:W3CDTF">2019-05-14T14:29:32Z</dcterms:created>
  <dcterms:modified xsi:type="dcterms:W3CDTF">2019-05-18T18:12:40Z</dcterms:modified>
</cp:coreProperties>
</file>