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74" r:id="rId15"/>
    <p:sldId id="269" r:id="rId16"/>
    <p:sldId id="275"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43" d="100"/>
          <a:sy n="43" d="100"/>
        </p:scale>
        <p:origin x="4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96223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88431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236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64052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7830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816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03879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38254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00962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201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74188C3B-FEEF-4C81-8652-B815EACCEE8D}"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6652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4188C3B-FEEF-4C81-8652-B815EACCEE8D}"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75437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74188C3B-FEEF-4C81-8652-B815EACCEE8D}"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2385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88C3B-FEEF-4C81-8652-B815EACCEE8D}"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92202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4188C3B-FEEF-4C81-8652-B815EACCEE8D}"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61408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4188C3B-FEEF-4C81-8652-B815EACCEE8D}"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96240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188C3B-FEEF-4C81-8652-B815EACCEE8D}"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0B8344-C5D1-4223-B4D6-FD960C34FE1D}" type="slidenum">
              <a:rPr lang="en-US" smtClean="0"/>
              <a:t>‹#›</a:t>
            </a:fld>
            <a:endParaRPr lang="en-US"/>
          </a:p>
        </p:txBody>
      </p:sp>
    </p:spTree>
    <p:extLst>
      <p:ext uri="{BB962C8B-B14F-4D97-AF65-F5344CB8AC3E}">
        <p14:creationId xmlns:p14="http://schemas.microsoft.com/office/powerpoint/2010/main" val="164233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iêu đề phụ 2">
            <a:extLst>
              <a:ext uri="{FF2B5EF4-FFF2-40B4-BE49-F238E27FC236}">
                <a16:creationId xmlns:a16="http://schemas.microsoft.com/office/drawing/2014/main" id="{F51A7DAE-6888-4746-BBAF-1AF301189446}"/>
              </a:ext>
            </a:extLst>
          </p:cNvPr>
          <p:cNvSpPr>
            <a:spLocks noGrp="1"/>
          </p:cNvSpPr>
          <p:nvPr>
            <p:ph type="subTitle" idx="1"/>
          </p:nvPr>
        </p:nvSpPr>
        <p:spPr>
          <a:xfrm>
            <a:off x="1507067" y="4050833"/>
            <a:ext cx="7766936" cy="1096899"/>
          </a:xfrm>
        </p:spPr>
        <p:txBody>
          <a:bodyPr>
            <a:normAutofit/>
          </a:bodyPr>
          <a:lstStyle/>
          <a:p>
            <a:pPr>
              <a:lnSpc>
                <a:spcPct val="90000"/>
              </a:lnSpc>
            </a:pPr>
            <a:r>
              <a:rPr lang="en-US">
                <a:latin typeface="Calibri" panose="020F0502020204030204" pitchFamily="34" charset="0"/>
                <a:cs typeface="Calibri" panose="020F0502020204030204" pitchFamily="34" charset="0"/>
              </a:rPr>
              <a:t>Nhóm 6</a:t>
            </a:r>
          </a:p>
          <a:p>
            <a:pPr>
              <a:lnSpc>
                <a:spcPct val="90000"/>
              </a:lnSpc>
            </a:pPr>
            <a:r>
              <a:rPr lang="en-US">
                <a:latin typeface="Calibri" panose="020F0502020204030204" pitchFamily="34" charset="0"/>
                <a:cs typeface="Calibri" panose="020F0502020204030204" pitchFamily="34" charset="0"/>
              </a:rPr>
              <a:t>Bùi Đức Hòa – 20151585</a:t>
            </a:r>
          </a:p>
          <a:p>
            <a:pPr>
              <a:lnSpc>
                <a:spcPct val="90000"/>
              </a:lnSpc>
            </a:pPr>
            <a:r>
              <a:rPr lang="en-US">
                <a:latin typeface="Calibri" panose="020F0502020204030204" pitchFamily="34" charset="0"/>
                <a:cs typeface="Calibri" panose="020F0502020204030204" pitchFamily="34" charset="0"/>
              </a:rPr>
              <a:t>Kiều Văn Chuẩn</a:t>
            </a:r>
          </a:p>
        </p:txBody>
      </p:sp>
      <p:sp>
        <p:nvSpPr>
          <p:cNvPr id="2" name="Tiêu đề 1">
            <a:extLst>
              <a:ext uri="{FF2B5EF4-FFF2-40B4-BE49-F238E27FC236}">
                <a16:creationId xmlns:a16="http://schemas.microsoft.com/office/drawing/2014/main" id="{E7768F12-D6CF-4453-A129-1D9A2DE9A948}"/>
              </a:ext>
            </a:extLst>
          </p:cNvPr>
          <p:cNvSpPr>
            <a:spLocks noGrp="1"/>
          </p:cNvSpPr>
          <p:nvPr>
            <p:ph type="ctrTitle"/>
          </p:nvPr>
        </p:nvSpPr>
        <p:spPr>
          <a:xfrm>
            <a:off x="330200" y="1397000"/>
            <a:ext cx="8943803" cy="2653836"/>
          </a:xfrm>
        </p:spPr>
        <p:txBody>
          <a:bodyPr>
            <a:normAutofit/>
          </a:bodyPr>
          <a:lstStyle/>
          <a:p>
            <a:r>
              <a:rPr lang="en-US">
                <a:latin typeface="Calibri" panose="020F0502020204030204" pitchFamily="34" charset="0"/>
                <a:cs typeface="Calibri" panose="020F0502020204030204" pitchFamily="34" charset="0"/>
              </a:rPr>
              <a:t>Báo cáo môn học:</a:t>
            </a:r>
            <a:br>
              <a:rPr lang="en-US">
                <a:latin typeface="Calibri" panose="020F0502020204030204" pitchFamily="34" charset="0"/>
                <a:cs typeface="Calibri" panose="020F0502020204030204" pitchFamily="34" charset="0"/>
              </a:rPr>
            </a:br>
            <a:r>
              <a:rPr lang="en-US" sz="4500">
                <a:latin typeface="Calibri" panose="020F0502020204030204" pitchFamily="34" charset="0"/>
                <a:cs typeface="Calibri" panose="020F0502020204030204" pitchFamily="34" charset="0"/>
              </a:rPr>
              <a:t>Tìm kiếm cục bộ dựa trên ràng buộc</a:t>
            </a:r>
            <a:endParaRPr lang="en-US" sz="4500"/>
          </a:p>
        </p:txBody>
      </p:sp>
    </p:spTree>
    <p:extLst>
      <p:ext uri="{BB962C8B-B14F-4D97-AF65-F5344CB8AC3E}">
        <p14:creationId xmlns:p14="http://schemas.microsoft.com/office/powerpoint/2010/main" val="427894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Chọn lọc: Một phần quần thể có giá trị fitness tốt nhất sẽ đ</a:t>
            </a:r>
            <a:r>
              <a:rPr lang="vi-VN" sz="1800"/>
              <a:t>ư</a:t>
            </a:r>
            <a:r>
              <a:rPr lang="en-US" sz="1800"/>
              <a:t>ợc giữ lại, phần còn lại đ</a:t>
            </a:r>
            <a:r>
              <a:rPr lang="vi-VN" sz="1800"/>
              <a:t>ư</a:t>
            </a:r>
            <a:r>
              <a:rPr lang="en-US" sz="1800"/>
              <a:t>ợc thay thế bằng các cá thể mới đ</a:t>
            </a:r>
            <a:r>
              <a:rPr lang="vi-VN" sz="1800"/>
              <a:t>ư</a:t>
            </a:r>
            <a:r>
              <a:rPr lang="en-US" sz="1800"/>
              <a:t>ợc sinh ra.</a:t>
            </a:r>
            <a:endParaRPr lang="en-US" sz="1600"/>
          </a:p>
          <a:p>
            <a:pPr lvl="1"/>
            <a:r>
              <a:rPr lang="en-US" sz="1800"/>
              <a:t>Hàm fitness: Đánh giá chất l</a:t>
            </a:r>
            <a:r>
              <a:rPr lang="vi-VN" sz="1800"/>
              <a:t>ư</a:t>
            </a:r>
            <a:r>
              <a:rPr lang="en-US" sz="1800"/>
              <a:t>ợng lời giải. Giá trị cao nghĩa là lời giải có chất l</a:t>
            </a:r>
            <a:r>
              <a:rPr lang="vi-VN" sz="1800"/>
              <a:t>ư</a:t>
            </a:r>
            <a:r>
              <a:rPr lang="en-US" sz="1800"/>
              <a:t>ợng tốt</a:t>
            </a:r>
          </a:p>
          <a:p>
            <a:pPr lvl="1"/>
            <a:r>
              <a:rPr lang="en-US" sz="1800"/>
              <a:t>Giá trị hàm fitness bằng tổng số item đ</a:t>
            </a:r>
            <a:r>
              <a:rPr lang="vi-VN" sz="1800"/>
              <a:t>ư</a:t>
            </a:r>
            <a:r>
              <a:rPr lang="en-US" sz="1800"/>
              <a:t>ợc xếp vào bin</a:t>
            </a:r>
          </a:p>
          <a:p>
            <a:pPr marL="0" indent="0">
              <a:buNone/>
            </a:pPr>
            <a:r>
              <a:rPr lang="en-US"/>
              <a:t>	</a:t>
            </a:r>
          </a:p>
        </p:txBody>
      </p:sp>
    </p:spTree>
    <p:extLst>
      <p:ext uri="{BB962C8B-B14F-4D97-AF65-F5344CB8AC3E}">
        <p14:creationId xmlns:p14="http://schemas.microsoft.com/office/powerpoint/2010/main" val="300515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Lai ghép:</a:t>
            </a:r>
          </a:p>
          <a:p>
            <a:pPr marL="457200" lvl="1" indent="0">
              <a:buNone/>
            </a:pPr>
            <a:r>
              <a:rPr lang="en-US" sz="1800"/>
              <a:t>	Tiến hành tráo đổi phần tử giữa 2 cá thể để tạo ra 2 cá thể mới.</a:t>
            </a:r>
          </a:p>
          <a:p>
            <a:pPr marL="457200" lvl="1" indent="0">
              <a:buNone/>
            </a:pPr>
            <a:r>
              <a:rPr lang="en-US" sz="1800"/>
              <a:t>	Chọn 2 chỉ số ngẫu nhiên làm điểm lai ghép.</a:t>
            </a:r>
          </a:p>
          <a:p>
            <a:pPr marL="457200" lvl="1" indent="0">
              <a:buNone/>
            </a:pPr>
            <a:r>
              <a:rPr lang="en-US" sz="1800"/>
              <a:t>	Tráo đổi giá trị của các phần tử có chỉ số nằm trong khoảng 2 phần tử đó.</a:t>
            </a:r>
          </a:p>
          <a:p>
            <a:pPr marL="457200" lvl="1" indent="0">
              <a:buNone/>
            </a:pPr>
            <a:r>
              <a:rPr lang="en-US" sz="1800"/>
              <a:t>	VD:  P1 : -1  0 1 2 3 1 4  0</a:t>
            </a:r>
          </a:p>
          <a:p>
            <a:pPr marL="457200" lvl="1" indent="0">
              <a:buNone/>
            </a:pPr>
            <a:r>
              <a:rPr lang="en-US" sz="1800"/>
              <a:t>		P2:   0 -1 3 4 5 2 1 -1</a:t>
            </a:r>
          </a:p>
          <a:p>
            <a:pPr marL="457200" lvl="1" indent="0">
              <a:buNone/>
            </a:pPr>
            <a:r>
              <a:rPr lang="en-US" sz="1800"/>
              <a:t>	2 điểm lai ghép ngẫu nhiên là 3 và 7</a:t>
            </a:r>
          </a:p>
          <a:p>
            <a:pPr marL="457200" lvl="1" indent="0">
              <a:buNone/>
            </a:pPr>
            <a:r>
              <a:rPr lang="en-US" sz="1800"/>
              <a:t>	=&gt;    C1:  -1  0 </a:t>
            </a:r>
            <a:r>
              <a:rPr lang="en-US" sz="1800">
                <a:solidFill>
                  <a:srgbClr val="FF0000"/>
                </a:solidFill>
              </a:rPr>
              <a:t>3 4 5 2 1  </a:t>
            </a:r>
            <a:r>
              <a:rPr lang="en-US" sz="1800"/>
              <a:t>0</a:t>
            </a:r>
          </a:p>
          <a:p>
            <a:pPr marL="457200" lvl="1" indent="0">
              <a:buNone/>
            </a:pPr>
            <a:r>
              <a:rPr lang="en-US" sz="1800"/>
              <a:t>		C2:   0 -1 </a:t>
            </a:r>
            <a:r>
              <a:rPr lang="en-US" sz="1800">
                <a:solidFill>
                  <a:srgbClr val="FF0000"/>
                </a:solidFill>
              </a:rPr>
              <a:t>1 2 3 1 4 </a:t>
            </a:r>
            <a:r>
              <a:rPr lang="en-US" sz="1800"/>
              <a:t>-1</a:t>
            </a:r>
          </a:p>
          <a:p>
            <a:pPr marL="0" indent="0">
              <a:buNone/>
            </a:pPr>
            <a:r>
              <a:rPr lang="en-US"/>
              <a:t>	</a:t>
            </a:r>
          </a:p>
        </p:txBody>
      </p:sp>
    </p:spTree>
    <p:extLst>
      <p:ext uri="{BB962C8B-B14F-4D97-AF65-F5344CB8AC3E}">
        <p14:creationId xmlns:p14="http://schemas.microsoft.com/office/powerpoint/2010/main" val="267407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Biến dị: Thay đổi giá trị của cá thể một cách ngẫu nhiên, nhằm tránh tr</a:t>
            </a:r>
            <a:r>
              <a:rPr lang="vi-VN" sz="1800"/>
              <a:t>ư</a:t>
            </a:r>
            <a:r>
              <a:rPr lang="en-US" sz="1800"/>
              <a:t>ờng hợp quần thể bị r</a:t>
            </a:r>
            <a:r>
              <a:rPr lang="vi-VN" sz="1800"/>
              <a:t>ơ</a:t>
            </a:r>
            <a:r>
              <a:rPr lang="en-US" sz="1800"/>
              <a:t>i vào tối </a:t>
            </a:r>
            <a:r>
              <a:rPr lang="vi-VN" sz="1800"/>
              <a:t>ư</a:t>
            </a:r>
            <a:r>
              <a:rPr lang="en-US" sz="1800"/>
              <a:t>u cục bộ.</a:t>
            </a:r>
          </a:p>
          <a:p>
            <a:pPr marL="457200" lvl="1" indent="0">
              <a:buNone/>
            </a:pPr>
            <a:r>
              <a:rPr lang="en-US" sz="1800"/>
              <a:t>      Xác suất của biến dị th</a:t>
            </a:r>
            <a:r>
              <a:rPr lang="vi-VN" sz="1800"/>
              <a:t>ư</a:t>
            </a:r>
            <a:r>
              <a:rPr lang="en-US" sz="1800"/>
              <a:t>ờng rất thấp (1-5%) </a:t>
            </a:r>
          </a:p>
          <a:p>
            <a:pPr marL="0" indent="0">
              <a:buNone/>
            </a:pPr>
            <a:r>
              <a:rPr lang="en-US"/>
              <a:t>	</a:t>
            </a:r>
          </a:p>
        </p:txBody>
      </p:sp>
    </p:spTree>
    <p:extLst>
      <p:ext uri="{BB962C8B-B14F-4D97-AF65-F5344CB8AC3E}">
        <p14:creationId xmlns:p14="http://schemas.microsoft.com/office/powerpoint/2010/main" val="406384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Hill Climbing Local Search:</a:t>
            </a:r>
          </a:p>
          <a:p>
            <a:pPr marL="457200" lvl="1" indent="0">
              <a:buNone/>
            </a:pPr>
            <a:r>
              <a:rPr lang="en-US" sz="1800"/>
              <a:t>Khởi tạo lời giải, liên tục cải thiện nó bằng việc thay đổi một vài biến dựa trên tổng các vi phạm ràng buộc (violations).</a:t>
            </a:r>
          </a:p>
          <a:p>
            <a:pPr marL="0" indent="0">
              <a:buNone/>
            </a:pPr>
            <a:r>
              <a:rPr lang="en-US"/>
              <a:t>	</a:t>
            </a:r>
          </a:p>
        </p:txBody>
      </p:sp>
    </p:spTree>
    <p:extLst>
      <p:ext uri="{BB962C8B-B14F-4D97-AF65-F5344CB8AC3E}">
        <p14:creationId xmlns:p14="http://schemas.microsoft.com/office/powerpoint/2010/main" val="156783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Hill Climbing Local Search:</a:t>
            </a:r>
          </a:p>
          <a:p>
            <a:pPr marL="457200" lvl="1" indent="0">
              <a:buNone/>
            </a:pPr>
            <a:r>
              <a:rPr lang="vi-VN" sz="1800">
                <a:latin typeface="Calibri" panose="020F0502020204030204" pitchFamily="34" charset="0"/>
                <a:cs typeface="Calibri" panose="020F0502020204030204" pitchFamily="34" charset="0"/>
              </a:rPr>
              <a:t>nItem : số Item</a:t>
            </a:r>
          </a:p>
          <a:p>
            <a:pPr marL="457200" lvl="1" indent="0">
              <a:buNone/>
            </a:pPr>
            <a:r>
              <a:rPr lang="vi-VN" sz="1800">
                <a:latin typeface="Calibri" panose="020F0502020204030204" pitchFamily="34" charset="0"/>
                <a:cs typeface="Calibri" panose="020F0502020204030204" pitchFamily="34" charset="0"/>
              </a:rPr>
              <a:t>nBin : số Bin</a:t>
            </a:r>
          </a:p>
          <a:p>
            <a:pPr marL="457200" lvl="1" indent="0">
              <a:buNone/>
            </a:pPr>
            <a:r>
              <a:rPr lang="vi-VN" sz="1800">
                <a:latin typeface="Calibri" panose="020F0502020204030204" pitchFamily="34" charset="0"/>
                <a:cs typeface="Calibri" panose="020F0502020204030204" pitchFamily="34" charset="0"/>
              </a:rPr>
              <a:t>X[] : biến quyết định. Có nItem phần tử X[i] là bin mà item[i]  cho vào. </a:t>
            </a:r>
          </a:p>
          <a:p>
            <a:pPr marL="457200" lvl="1" indent="0">
              <a:buNone/>
            </a:pPr>
            <a:r>
              <a:rPr lang="vi-VN" sz="1800">
                <a:latin typeface="Calibri" panose="020F0502020204030204" pitchFamily="34" charset="0"/>
                <a:cs typeface="Calibri" panose="020F0502020204030204" pitchFamily="34" charset="0"/>
              </a:rPr>
              <a:t>Bins[][] : kích thước nBin*2. Bins[i] chứa R và T của bin[i]</a:t>
            </a:r>
          </a:p>
          <a:p>
            <a:pPr marL="457200" lvl="1" indent="0">
              <a:buNone/>
            </a:pPr>
            <a:r>
              <a:rPr lang="vi-VN" sz="1800">
                <a:latin typeface="Calibri" panose="020F0502020204030204" pitchFamily="34" charset="0"/>
                <a:cs typeface="Calibri" panose="020F0502020204030204" pitchFamily="34" charset="0"/>
              </a:rPr>
              <a:t>Bind[][] : kích thước nBin*3. Bind[i] chứa các giá trị về maxload,minload,P của bin[i]</a:t>
            </a:r>
          </a:p>
          <a:p>
            <a:pPr marL="457200" lvl="1" indent="0">
              <a:buNone/>
            </a:pPr>
            <a:r>
              <a:rPr lang="vi-VN" sz="1800">
                <a:latin typeface="Calibri" panose="020F0502020204030204" pitchFamily="34" charset="0"/>
                <a:cs typeface="Calibri" panose="020F0502020204030204" pitchFamily="34" charset="0"/>
              </a:rPr>
              <a:t>Items[][] : kích thước nItem*2. Items[i] chứa các giá trị r và t của Item[i]</a:t>
            </a:r>
          </a:p>
          <a:p>
            <a:pPr marL="457200" lvl="1" indent="0">
              <a:buNone/>
            </a:pPr>
            <a:r>
              <a:rPr lang="vi-VN" sz="1800">
                <a:latin typeface="Calibri" panose="020F0502020204030204" pitchFamily="34" charset="0"/>
                <a:cs typeface="Calibri" panose="020F0502020204030204" pitchFamily="34" charset="0"/>
              </a:rPr>
              <a:t>Itemd[][] :  kích thước nItem*2. Itemd[i] chứa các giá trị w,p của Item[i].</a:t>
            </a:r>
          </a:p>
          <a:p>
            <a:pPr marL="0" indent="0">
              <a:buNone/>
            </a:pPr>
            <a:r>
              <a:rPr lang="en-US"/>
              <a:t>	</a:t>
            </a:r>
          </a:p>
        </p:txBody>
      </p:sp>
    </p:spTree>
    <p:extLst>
      <p:ext uri="{BB962C8B-B14F-4D97-AF65-F5344CB8AC3E}">
        <p14:creationId xmlns:p14="http://schemas.microsoft.com/office/powerpoint/2010/main" val="139655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200"/>
              <a:t>Hill Climbing Local Search:</a:t>
            </a:r>
          </a:p>
          <a:p>
            <a:pPr>
              <a:buFontTx/>
              <a:buChar char="-"/>
            </a:pPr>
            <a:r>
              <a:rPr lang="vi-VN">
                <a:latin typeface="Calibri" panose="020F0502020204030204" pitchFamily="34" charset="0"/>
                <a:cs typeface="Calibri" panose="020F0502020204030204" pitchFamily="34" charset="0"/>
              </a:rPr>
              <a:t>Duyệt từng Bin một với mỗi Bin xét tất cả item quyết định thêm Item vào bin nếu bin thuộc binindice của Item và Item có R và T cùng với R và T của 1 Item thuộc Bin đó và khi thêm Item vào đảm bảo k có vi phạm về maxload và trọng số 2 P</a:t>
            </a:r>
          </a:p>
          <a:p>
            <a:pPr>
              <a:buFontTx/>
              <a:buChar char="-"/>
            </a:pPr>
            <a:endParaRPr lang="vi-VN">
              <a:latin typeface="Calibri" panose="020F0502020204030204" pitchFamily="34" charset="0"/>
              <a:cs typeface="Calibri" panose="020F0502020204030204" pitchFamily="34" charset="0"/>
            </a:endParaRPr>
          </a:p>
          <a:p>
            <a:pPr>
              <a:buFontTx/>
              <a:buChar char="-"/>
            </a:pPr>
            <a:r>
              <a:rPr lang="vi-VN">
                <a:latin typeface="Calibri" panose="020F0502020204030204" pitchFamily="34" charset="0"/>
                <a:cs typeface="Calibri" panose="020F0502020204030204" pitchFamily="34" charset="0"/>
              </a:rPr>
              <a:t>Duyệt lần 2 : xét R và T của Bin nếu R &gt; T thì duyệt tất cả các Item và quyết định thêm Item vào nếu Item thêm vào có T trùng với T của ít nhất 1 Item đã được thêm vào Bin và việc thêm Item đó vào không làm tăng violation của Bin.</a:t>
            </a:r>
          </a:p>
          <a:p>
            <a:pPr marL="0" indent="0">
              <a:buNone/>
            </a:pPr>
            <a:r>
              <a:rPr lang="en-US"/>
              <a:t>	</a:t>
            </a:r>
          </a:p>
        </p:txBody>
      </p:sp>
    </p:spTree>
    <p:extLst>
      <p:ext uri="{BB962C8B-B14F-4D97-AF65-F5344CB8AC3E}">
        <p14:creationId xmlns:p14="http://schemas.microsoft.com/office/powerpoint/2010/main" val="388177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200"/>
              <a:t>Hill Climbing Local Search:</a:t>
            </a:r>
          </a:p>
          <a:p>
            <a:pPr marL="0" indent="0">
              <a:buNone/>
            </a:pPr>
            <a:r>
              <a:rPr lang="en-US"/>
              <a:t>	-   </a:t>
            </a:r>
            <a:r>
              <a:rPr lang="vi-VN"/>
              <a:t>Duyệt lần 3 : xét R và T của mỗi Bin nếu R&lt;=T duyệt qua tất cả Item nếu I</a:t>
            </a:r>
            <a:r>
              <a:rPr lang="en-US"/>
              <a:t>	</a:t>
            </a:r>
            <a:r>
              <a:rPr lang="vi-VN"/>
              <a:t>tem </a:t>
            </a:r>
            <a:r>
              <a:rPr lang="en-US"/>
              <a:t>	</a:t>
            </a:r>
            <a:r>
              <a:rPr lang="vi-VN"/>
              <a:t>nào có T trùng với ít nhất 1 Item trong Bin. Nếu T &lt;= R thì  ngược lại. Và </a:t>
            </a:r>
            <a:r>
              <a:rPr lang="en-US"/>
              <a:t>	</a:t>
            </a:r>
            <a:r>
              <a:rPr lang="vi-VN"/>
              <a:t>khi thêm Item vào Bin thì không làm gia tăng violation của Bin.</a:t>
            </a:r>
          </a:p>
          <a:p>
            <a:pPr marL="0" indent="0">
              <a:buNone/>
            </a:pPr>
            <a:endParaRPr lang="vi-VN"/>
          </a:p>
          <a:p>
            <a:pPr marL="0" indent="0">
              <a:buNone/>
            </a:pPr>
            <a:r>
              <a:rPr lang="en-US"/>
              <a:t>	-   </a:t>
            </a:r>
            <a:r>
              <a:rPr lang="vi-VN"/>
              <a:t>Duyệt lần 4 : duyệt qua tất cả Item nếu Item nào được thêm vào mà không l</a:t>
            </a:r>
            <a:r>
              <a:rPr lang="en-US"/>
              <a:t>	</a:t>
            </a:r>
            <a:r>
              <a:rPr lang="vi-VN"/>
              <a:t>àm tăng violation của Bin thì quyết định thêm Item đó vào .</a:t>
            </a:r>
          </a:p>
          <a:p>
            <a:pPr marL="0" indent="0">
              <a:buNone/>
            </a:pPr>
            <a:endParaRPr lang="en-US"/>
          </a:p>
        </p:txBody>
      </p:sp>
    </p:spTree>
    <p:extLst>
      <p:ext uri="{BB962C8B-B14F-4D97-AF65-F5344CB8AC3E}">
        <p14:creationId xmlns:p14="http://schemas.microsoft.com/office/powerpoint/2010/main" val="158822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normAutofit lnSpcReduction="10000"/>
          </a:bodyPr>
          <a:lstStyle/>
          <a:p>
            <a:r>
              <a:rPr lang="en-US" sz="2200"/>
              <a:t>Hill Climbing Local Search:</a:t>
            </a:r>
          </a:p>
          <a:p>
            <a:pPr>
              <a:buFontTx/>
              <a:buChar char="-"/>
            </a:pPr>
            <a:r>
              <a:rPr lang="en-US" sz="1900"/>
              <a:t>	</a:t>
            </a:r>
            <a:r>
              <a:rPr lang="vi-VN" sz="1900">
                <a:cs typeface="Calibri" panose="020F0502020204030204" pitchFamily="34" charset="0"/>
              </a:rPr>
              <a:t>Mỗi vòng lặp chọn ngẫu nhiên một số biến quyết định không nằm trong Bin có violation = 0 và thay đổi giá trị của biến quyết định đó với các giá trị là các Bin mà Item đó có thể cho vào . Sau đó chọn ra  biến có có sự thay đổi violatio nhỏ nhất và quyết định thay giá trị của biến đó bằng giá trị vừa tìm được nếu giá trị đó không làm thay đổi violation của Bin được thêm vào từ 0 thành &gt; 0.(các biến được chọn không được nằm trong danh sách cấm. Danh sách cấm gồm các biến đã được chọn ở một số vòng lặp trước đó)</a:t>
            </a:r>
          </a:p>
          <a:p>
            <a:pPr>
              <a:buFontTx/>
              <a:buChar char="-"/>
            </a:pPr>
            <a:endParaRPr lang="vi-VN" sz="1900">
              <a:cs typeface="Calibri" panose="020F0502020204030204" pitchFamily="34" charset="0"/>
            </a:endParaRPr>
          </a:p>
          <a:p>
            <a:pPr>
              <a:buFontTx/>
              <a:buChar char="-"/>
            </a:pPr>
            <a:r>
              <a:rPr lang="en-US" sz="1900">
                <a:cs typeface="Calibri" panose="020F0502020204030204" pitchFamily="34" charset="0"/>
              </a:rPr>
              <a:t>  </a:t>
            </a:r>
            <a:r>
              <a:rPr lang="vi-VN" sz="1900">
                <a:cs typeface="Calibri" panose="020F0502020204030204" pitchFamily="34" charset="0"/>
              </a:rPr>
              <a:t>Dùng biến Xbest lưu giá trị X tốt nhất từ trước đến thời điểm hiện tại. Và sau khi kết thúc vòng lặp  lặp lại chiến lược tìm kiếm với các Item chưa được xếp vào Bin có violation = 0.</a:t>
            </a:r>
          </a:p>
          <a:p>
            <a:pPr marL="0" indent="0">
              <a:buNone/>
            </a:pPr>
            <a:r>
              <a:rPr lang="en-US" sz="2000"/>
              <a:t> </a:t>
            </a:r>
          </a:p>
          <a:p>
            <a:pPr marL="0" indent="0">
              <a:buNone/>
            </a:pPr>
            <a:r>
              <a:rPr lang="en-US"/>
              <a:t>	</a:t>
            </a:r>
          </a:p>
        </p:txBody>
      </p:sp>
    </p:spTree>
    <p:extLst>
      <p:ext uri="{BB962C8B-B14F-4D97-AF65-F5344CB8AC3E}">
        <p14:creationId xmlns:p14="http://schemas.microsoft.com/office/powerpoint/2010/main" val="363447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Kết quả thu đ</a:t>
            </a:r>
            <a:r>
              <a:rPr lang="vi-VN">
                <a:latin typeface="Calibri" panose="020F0502020204030204" pitchFamily="34" charset="0"/>
                <a:cs typeface="Calibri" panose="020F0502020204030204" pitchFamily="34" charset="0"/>
              </a:rPr>
              <a:t>ư</a:t>
            </a:r>
            <a:r>
              <a:rPr lang="en-US"/>
              <a:t>ợc</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normAutofit/>
          </a:bodyPr>
          <a:lstStyle/>
          <a:p>
            <a:pPr marL="457200" lvl="1" indent="0">
              <a:buNone/>
            </a:pPr>
            <a:endParaRPr lang="en-US">
              <a:cs typeface="Arial" panose="020B0604020202020204" pitchFamily="34" charset="0"/>
            </a:endParaRPr>
          </a:p>
          <a:p>
            <a:pPr marL="0" indent="0">
              <a:buNone/>
            </a:pPr>
            <a:endParaRPr lang="en-US" sz="2000">
              <a:cs typeface="Arial" panose="020B0604020202020204" pitchFamily="34" charset="0"/>
            </a:endParaRPr>
          </a:p>
          <a:p>
            <a:pPr marL="0" indent="0">
              <a:buNone/>
            </a:pPr>
            <a:r>
              <a:rPr lang="en-US" sz="2000"/>
              <a:t> </a:t>
            </a:r>
          </a:p>
          <a:p>
            <a:pPr marL="0" indent="0">
              <a:buNone/>
            </a:pPr>
            <a:r>
              <a:rPr lang="en-US"/>
              <a:t>	</a:t>
            </a:r>
          </a:p>
        </p:txBody>
      </p:sp>
      <p:graphicFrame>
        <p:nvGraphicFramePr>
          <p:cNvPr id="4" name="Bảng 3">
            <a:extLst>
              <a:ext uri="{FF2B5EF4-FFF2-40B4-BE49-F238E27FC236}">
                <a16:creationId xmlns:a16="http://schemas.microsoft.com/office/drawing/2014/main" id="{CBA5F4CD-C792-43D1-B475-A6B78843784C}"/>
              </a:ext>
            </a:extLst>
          </p:cNvPr>
          <p:cNvGraphicFramePr>
            <a:graphicFrameLocks noGrp="1"/>
          </p:cNvGraphicFramePr>
          <p:nvPr>
            <p:extLst>
              <p:ext uri="{D42A27DB-BD31-4B8C-83A1-F6EECF244321}">
                <p14:modId xmlns:p14="http://schemas.microsoft.com/office/powerpoint/2010/main" val="702264652"/>
              </p:ext>
            </p:extLst>
          </p:nvPr>
        </p:nvGraphicFramePr>
        <p:xfrm>
          <a:off x="1762538" y="1965959"/>
          <a:ext cx="8163340" cy="2089206"/>
        </p:xfrm>
        <a:graphic>
          <a:graphicData uri="http://schemas.openxmlformats.org/drawingml/2006/table">
            <a:tbl>
              <a:tblPr firstRow="1" bandRow="1">
                <a:tableStyleId>{5C22544A-7EE6-4342-B048-85BDC9FD1C3A}</a:tableStyleId>
              </a:tblPr>
              <a:tblGrid>
                <a:gridCol w="2040835">
                  <a:extLst>
                    <a:ext uri="{9D8B030D-6E8A-4147-A177-3AD203B41FA5}">
                      <a16:colId xmlns:a16="http://schemas.microsoft.com/office/drawing/2014/main" val="3900323210"/>
                    </a:ext>
                  </a:extLst>
                </a:gridCol>
                <a:gridCol w="2040835">
                  <a:extLst>
                    <a:ext uri="{9D8B030D-6E8A-4147-A177-3AD203B41FA5}">
                      <a16:colId xmlns:a16="http://schemas.microsoft.com/office/drawing/2014/main" val="888469564"/>
                    </a:ext>
                  </a:extLst>
                </a:gridCol>
                <a:gridCol w="2040835">
                  <a:extLst>
                    <a:ext uri="{9D8B030D-6E8A-4147-A177-3AD203B41FA5}">
                      <a16:colId xmlns:a16="http://schemas.microsoft.com/office/drawing/2014/main" val="554725602"/>
                    </a:ext>
                  </a:extLst>
                </a:gridCol>
                <a:gridCol w="2040835">
                  <a:extLst>
                    <a:ext uri="{9D8B030D-6E8A-4147-A177-3AD203B41FA5}">
                      <a16:colId xmlns:a16="http://schemas.microsoft.com/office/drawing/2014/main" val="980996810"/>
                    </a:ext>
                  </a:extLst>
                </a:gridCol>
              </a:tblGrid>
              <a:tr h="696402">
                <a:tc>
                  <a:txBody>
                    <a:bodyPr/>
                    <a:lstStyle/>
                    <a:p>
                      <a:endParaRPr lang="en-US"/>
                    </a:p>
                  </a:txBody>
                  <a:tcPr/>
                </a:tc>
                <a:tc>
                  <a:txBody>
                    <a:bodyPr/>
                    <a:lstStyle/>
                    <a:p>
                      <a:r>
                        <a:rPr lang="en-US"/>
                        <a:t>Greedy</a:t>
                      </a:r>
                    </a:p>
                  </a:txBody>
                  <a:tcPr/>
                </a:tc>
                <a:tc>
                  <a:txBody>
                    <a:bodyPr/>
                    <a:lstStyle/>
                    <a:p>
                      <a:r>
                        <a:rPr lang="en-US"/>
                        <a:t>Genetic Algorithm</a:t>
                      </a:r>
                    </a:p>
                  </a:txBody>
                  <a:tcPr/>
                </a:tc>
                <a:tc>
                  <a:txBody>
                    <a:bodyPr/>
                    <a:lstStyle/>
                    <a:p>
                      <a:r>
                        <a:rPr lang="en-US"/>
                        <a:t>Local Search</a:t>
                      </a:r>
                    </a:p>
                  </a:txBody>
                  <a:tcPr/>
                </a:tc>
                <a:extLst>
                  <a:ext uri="{0D108BD9-81ED-4DB2-BD59-A6C34878D82A}">
                    <a16:rowId xmlns:a16="http://schemas.microsoft.com/office/drawing/2014/main" val="166810611"/>
                  </a:ext>
                </a:extLst>
              </a:tr>
              <a:tr h="696402">
                <a:tc>
                  <a:txBody>
                    <a:bodyPr/>
                    <a:lstStyle/>
                    <a:p>
                      <a:r>
                        <a:rPr lang="en-US"/>
                        <a:t>Số item đ</a:t>
                      </a:r>
                      <a:r>
                        <a:rPr lang="vi-VN"/>
                        <a:t>ư</a:t>
                      </a:r>
                      <a:r>
                        <a:rPr lang="en-US"/>
                        <a:t>ợc xếp</a:t>
                      </a:r>
                    </a:p>
                  </a:txBody>
                  <a:tcPr/>
                </a:tc>
                <a:tc>
                  <a:txBody>
                    <a:bodyPr/>
                    <a:lstStyle/>
                    <a:p>
                      <a:r>
                        <a:rPr lang="en-US"/>
                        <a:t>1972</a:t>
                      </a:r>
                    </a:p>
                  </a:txBody>
                  <a:tcPr/>
                </a:tc>
                <a:tc>
                  <a:txBody>
                    <a:bodyPr/>
                    <a:lstStyle/>
                    <a:p>
                      <a:r>
                        <a:rPr lang="en-US"/>
                        <a:t>2535</a:t>
                      </a:r>
                    </a:p>
                  </a:txBody>
                  <a:tcPr/>
                </a:tc>
                <a:tc>
                  <a:txBody>
                    <a:bodyPr/>
                    <a:lstStyle/>
                    <a:p>
                      <a:r>
                        <a:rPr lang="en-US"/>
                        <a:t>2667</a:t>
                      </a:r>
                    </a:p>
                  </a:txBody>
                  <a:tcPr/>
                </a:tc>
                <a:extLst>
                  <a:ext uri="{0D108BD9-81ED-4DB2-BD59-A6C34878D82A}">
                    <a16:rowId xmlns:a16="http://schemas.microsoft.com/office/drawing/2014/main" val="290071739"/>
                  </a:ext>
                </a:extLst>
              </a:tr>
              <a:tr h="696402">
                <a:tc>
                  <a:txBody>
                    <a:bodyPr/>
                    <a:lstStyle/>
                    <a:p>
                      <a:r>
                        <a:rPr lang="en-US"/>
                        <a:t>Số vi phạm</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729384243"/>
                  </a:ext>
                </a:extLst>
              </a:tr>
            </a:tbl>
          </a:graphicData>
        </a:graphic>
      </p:graphicFrame>
    </p:spTree>
    <p:extLst>
      <p:ext uri="{BB962C8B-B14F-4D97-AF65-F5344CB8AC3E}">
        <p14:creationId xmlns:p14="http://schemas.microsoft.com/office/powerpoint/2010/main" val="31541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92E805-9556-4074-8374-7F9CBE0C1312}"/>
              </a:ext>
            </a:extLst>
          </p:cNvPr>
          <p:cNvSpPr>
            <a:spLocks noGrp="1"/>
          </p:cNvSpPr>
          <p:nvPr>
            <p:ph type="title"/>
          </p:nvPr>
        </p:nvSpPr>
        <p:spPr/>
        <p:txBody>
          <a:bodyPr/>
          <a:lstStyle/>
          <a:p>
            <a:r>
              <a:rPr lang="en-US"/>
              <a:t>Bài toán</a:t>
            </a:r>
          </a:p>
        </p:txBody>
      </p:sp>
      <p:sp>
        <p:nvSpPr>
          <p:cNvPr id="3" name="Chỗ dành sẵn cho Nội dung 2">
            <a:extLst>
              <a:ext uri="{FF2B5EF4-FFF2-40B4-BE49-F238E27FC236}">
                <a16:creationId xmlns:a16="http://schemas.microsoft.com/office/drawing/2014/main" id="{87E987A4-B1F5-48AB-9F0C-1C93646655EF}"/>
              </a:ext>
            </a:extLst>
          </p:cNvPr>
          <p:cNvSpPr>
            <a:spLocks noGrp="1"/>
          </p:cNvSpPr>
          <p:nvPr>
            <p:ph idx="1"/>
          </p:nvPr>
        </p:nvSpPr>
        <p:spPr>
          <a:xfrm>
            <a:off x="677334" y="1470991"/>
            <a:ext cx="8596668" cy="4876800"/>
          </a:xfrm>
        </p:spPr>
        <p:txBody>
          <a:bodyPr>
            <a:normAutofit fontScale="92500" lnSpcReduction="20000"/>
          </a:bodyPr>
          <a:lstStyle/>
          <a:p>
            <a:r>
              <a:rPr lang="en-US" sz="1900"/>
              <a:t>Cho tập gồm N đồ vật (item) và M thùng (bin)</a:t>
            </a:r>
          </a:p>
          <a:p>
            <a:r>
              <a:rPr lang="en-US" sz="1900"/>
              <a:t>Cần sắp xếp các đồ vật vào các thùng.</a:t>
            </a:r>
          </a:p>
          <a:p>
            <a:r>
              <a:rPr lang="en-US" sz="1900"/>
              <a:t>Mỗi đồ vật có các thuộc tính sau: </a:t>
            </a:r>
          </a:p>
          <a:p>
            <a:pPr lvl="1"/>
            <a:r>
              <a:rPr lang="en-US" sz="1700"/>
              <a:t>w: trọng số 1</a:t>
            </a:r>
          </a:p>
          <a:p>
            <a:pPr lvl="1"/>
            <a:r>
              <a:rPr lang="en-US" sz="1700"/>
              <a:t>p: trọng số 2</a:t>
            </a:r>
          </a:p>
          <a:p>
            <a:pPr lvl="1"/>
            <a:r>
              <a:rPr lang="en-US" sz="1700"/>
              <a:t>t: thể loại 1</a:t>
            </a:r>
          </a:p>
          <a:p>
            <a:pPr lvl="1"/>
            <a:r>
              <a:rPr lang="vi-VN" sz="1700">
                <a:cs typeface="Calibri" panose="020F0502020204030204" pitchFamily="34" charset="0"/>
              </a:rPr>
              <a:t>r: </a:t>
            </a:r>
            <a:r>
              <a:rPr lang="en-US" sz="1700">
                <a:cs typeface="Calibri" panose="020F0502020204030204" pitchFamily="34" charset="0"/>
              </a:rPr>
              <a:t>lớp</a:t>
            </a:r>
          </a:p>
          <a:p>
            <a:pPr lvl="1"/>
            <a:r>
              <a:rPr lang="vi-VN" sz="1700">
                <a:cs typeface="Calibri" panose="020F0502020204030204" pitchFamily="34" charset="0"/>
              </a:rPr>
              <a:t>D: tập các bins mà item có thể được xếp vào </a:t>
            </a:r>
            <a:endParaRPr lang="en-US" sz="1700">
              <a:cs typeface="Calibri" panose="020F0502020204030204" pitchFamily="34" charset="0"/>
            </a:endParaRPr>
          </a:p>
          <a:p>
            <a:r>
              <a:rPr lang="en-US" sz="1900">
                <a:latin typeface="Calibri" panose="020F0502020204030204" pitchFamily="34" charset="0"/>
                <a:cs typeface="Calibri" panose="020F0502020204030204" pitchFamily="34" charset="0"/>
              </a:rPr>
              <a:t>Mỗi thùng có các thuộc tính sau:</a:t>
            </a:r>
          </a:p>
          <a:p>
            <a:pPr lvl="1"/>
            <a:r>
              <a:rPr lang="en-US" sz="1700">
                <a:latin typeface="Calibri" panose="020F0502020204030204" pitchFamily="34" charset="0"/>
                <a:cs typeface="Calibri" panose="020F0502020204030204" pitchFamily="34" charset="0"/>
              </a:rPr>
              <a:t>W: tải tối đa cho trọng số 1</a:t>
            </a:r>
          </a:p>
          <a:p>
            <a:pPr lvl="1"/>
            <a:r>
              <a:rPr lang="en-US" sz="1700">
                <a:latin typeface="Calibri" panose="020F0502020204030204" pitchFamily="34" charset="0"/>
                <a:cs typeface="Calibri" panose="020F0502020204030204" pitchFamily="34" charset="0"/>
              </a:rPr>
              <a:t>LW: tải tối thiểu cho trọng số 1</a:t>
            </a:r>
          </a:p>
          <a:p>
            <a:pPr lvl="1"/>
            <a:r>
              <a:rPr lang="en-US" sz="1700">
                <a:latin typeface="Calibri" panose="020F0502020204030204" pitchFamily="34" charset="0"/>
                <a:cs typeface="Calibri" panose="020F0502020204030204" pitchFamily="34" charset="0"/>
              </a:rPr>
              <a:t>P: tải tối đa cho trọng số 2</a:t>
            </a:r>
          </a:p>
          <a:p>
            <a:pPr lvl="1"/>
            <a:r>
              <a:rPr lang="en-US" sz="1700">
                <a:latin typeface="Calibri" panose="020F0502020204030204" pitchFamily="34" charset="0"/>
                <a:cs typeface="Calibri" panose="020F0502020204030204" pitchFamily="34" charset="0"/>
              </a:rPr>
              <a:t>T:  số l</a:t>
            </a:r>
            <a:r>
              <a:rPr lang="vi-VN" sz="1700">
                <a:latin typeface="Calibri" panose="020F0502020204030204" pitchFamily="34" charset="0"/>
                <a:cs typeface="Calibri" panose="020F0502020204030204" pitchFamily="34" charset="0"/>
              </a:rPr>
              <a:t>ư</a:t>
            </a:r>
            <a:r>
              <a:rPr lang="en-US" sz="1700">
                <a:latin typeface="Calibri" panose="020F0502020204030204" pitchFamily="34" charset="0"/>
                <a:cs typeface="Calibri" panose="020F0502020204030204" pitchFamily="34" charset="0"/>
              </a:rPr>
              <a:t>ợng thể loại khác nhau tối đa của các đồ vật trong thùng</a:t>
            </a:r>
          </a:p>
          <a:p>
            <a:pPr lvl="1"/>
            <a:r>
              <a:rPr lang="en-US" sz="1700">
                <a:latin typeface="Calibri" panose="020F0502020204030204" pitchFamily="34" charset="0"/>
                <a:cs typeface="Calibri" panose="020F0502020204030204" pitchFamily="34" charset="0"/>
              </a:rPr>
              <a:t>R: số l</a:t>
            </a:r>
            <a:r>
              <a:rPr lang="vi-VN" sz="1700">
                <a:latin typeface="Calibri" panose="020F0502020204030204" pitchFamily="34" charset="0"/>
                <a:cs typeface="Calibri" panose="020F0502020204030204" pitchFamily="34" charset="0"/>
              </a:rPr>
              <a:t>ư</a:t>
            </a:r>
            <a:r>
              <a:rPr lang="en-US" sz="1700">
                <a:latin typeface="Calibri" panose="020F0502020204030204" pitchFamily="34" charset="0"/>
                <a:cs typeface="Calibri" panose="020F0502020204030204" pitchFamily="34" charset="0"/>
              </a:rPr>
              <a:t>ợng lớp khác nhau tối đa của các đồ vật trong thùng</a:t>
            </a:r>
          </a:p>
        </p:txBody>
      </p:sp>
    </p:spTree>
    <p:extLst>
      <p:ext uri="{BB962C8B-B14F-4D97-AF65-F5344CB8AC3E}">
        <p14:creationId xmlns:p14="http://schemas.microsoft.com/office/powerpoint/2010/main" val="114327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DA0267-4C8B-46A3-902D-229EDDE2C70F}"/>
              </a:ext>
            </a:extLst>
          </p:cNvPr>
          <p:cNvSpPr>
            <a:spLocks noGrp="1"/>
          </p:cNvSpPr>
          <p:nvPr>
            <p:ph type="title"/>
          </p:nvPr>
        </p:nvSpPr>
        <p:spPr/>
        <p:txBody>
          <a:bodyPr/>
          <a:lstStyle/>
          <a:p>
            <a:r>
              <a:rPr lang="en-US"/>
              <a:t>Bài toán</a:t>
            </a:r>
          </a:p>
        </p:txBody>
      </p:sp>
      <p:sp>
        <p:nvSpPr>
          <p:cNvPr id="3" name="Chỗ dành sẵn cho Nội dung 2">
            <a:extLst>
              <a:ext uri="{FF2B5EF4-FFF2-40B4-BE49-F238E27FC236}">
                <a16:creationId xmlns:a16="http://schemas.microsoft.com/office/drawing/2014/main" id="{641E3211-9B55-45EB-B0D7-C03D940A730C}"/>
              </a:ext>
            </a:extLst>
          </p:cNvPr>
          <p:cNvSpPr>
            <a:spLocks noGrp="1"/>
          </p:cNvSpPr>
          <p:nvPr>
            <p:ph idx="1"/>
          </p:nvPr>
        </p:nvSpPr>
        <p:spPr>
          <a:xfrm>
            <a:off x="677334" y="1378227"/>
            <a:ext cx="8596668" cy="4663136"/>
          </a:xfrm>
        </p:spPr>
        <p:txBody>
          <a:bodyPr/>
          <a:lstStyle/>
          <a:p>
            <a:r>
              <a:rPr lang="en-US" sz="2000"/>
              <a:t>Yêu cầu bài toán: Sắp xếp các đồ vật vào các thùng thỏa mân các điều kiện d</a:t>
            </a:r>
            <a:r>
              <a:rPr lang="vi-VN" sz="2000"/>
              <a:t>ư</a:t>
            </a:r>
            <a:r>
              <a:rPr lang="en-US" sz="2000"/>
              <a:t>ới đây</a:t>
            </a:r>
          </a:p>
          <a:p>
            <a:pPr lvl="1"/>
            <a:r>
              <a:rPr lang="vi-VN" sz="1800">
                <a:latin typeface="Calibri" panose="020F0502020204030204" pitchFamily="34" charset="0"/>
                <a:cs typeface="Calibri" panose="020F0502020204030204" pitchFamily="34" charset="0"/>
              </a:rPr>
              <a:t>Tổng trọng số 1 của các items được xếp vào b phải lớn hơn hoặc bằng</a:t>
            </a:r>
            <a:br>
              <a:rPr lang="vi-VN" sz="1800">
                <a:latin typeface="Calibri" panose="020F0502020204030204" pitchFamily="34" charset="0"/>
                <a:cs typeface="Calibri" panose="020F0502020204030204" pitchFamily="34" charset="0"/>
              </a:rPr>
            </a:br>
            <a:r>
              <a:rPr lang="vi-VN" sz="1800">
                <a:latin typeface="Calibri" panose="020F0502020204030204" pitchFamily="34" charset="0"/>
                <a:cs typeface="Calibri" panose="020F0502020204030204" pitchFamily="34" charset="0"/>
              </a:rPr>
              <a:t>LW[b] và nhỏ hơn hoặc bằng W[b] </a:t>
            </a:r>
            <a:endParaRPr lang="en-US" sz="1800">
              <a:latin typeface="Calibri" panose="020F0502020204030204" pitchFamily="34" charset="0"/>
              <a:cs typeface="Calibri" panose="020F0502020204030204" pitchFamily="34" charset="0"/>
            </a:endParaRPr>
          </a:p>
          <a:p>
            <a:pPr lvl="1"/>
            <a:r>
              <a:rPr lang="vi-VN" sz="1800">
                <a:latin typeface="Calibri" panose="020F0502020204030204" pitchFamily="34" charset="0"/>
                <a:cs typeface="Calibri" panose="020F0502020204030204" pitchFamily="34" charset="0"/>
              </a:rPr>
              <a:t>Tổng trọng số 2 của các items được xếp vào b phải nhỏ hơn hoặc</a:t>
            </a:r>
            <a:br>
              <a:rPr lang="vi-VN" sz="1800">
                <a:latin typeface="Calibri" panose="020F0502020204030204" pitchFamily="34" charset="0"/>
                <a:cs typeface="Calibri" panose="020F0502020204030204" pitchFamily="34" charset="0"/>
              </a:rPr>
            </a:br>
            <a:r>
              <a:rPr lang="vi-VN" sz="1800">
                <a:latin typeface="Calibri" panose="020F0502020204030204" pitchFamily="34" charset="0"/>
                <a:cs typeface="Calibri" panose="020F0502020204030204" pitchFamily="34" charset="0"/>
              </a:rPr>
              <a:t>bằng P[b</a:t>
            </a:r>
            <a:r>
              <a:rPr lang="en-US" sz="1800">
                <a:latin typeface="Calibri" panose="020F0502020204030204" pitchFamily="34" charset="0"/>
                <a:cs typeface="Calibri" panose="020F0502020204030204" pitchFamily="34" charset="0"/>
              </a:rPr>
              <a:t>]</a:t>
            </a:r>
          </a:p>
          <a:p>
            <a:pPr lvl="1"/>
            <a:r>
              <a:rPr lang="vi-VN" sz="1800">
                <a:latin typeface="Calibri" panose="020F0502020204030204" pitchFamily="34" charset="0"/>
                <a:cs typeface="Calibri" panose="020F0502020204030204" pitchFamily="34" charset="0"/>
              </a:rPr>
              <a:t>Tổng số thể loại của các items được xếp vào b phải nhỏ hơn hoặc</a:t>
            </a:r>
            <a:br>
              <a:rPr lang="vi-VN" sz="1800">
                <a:latin typeface="Calibri" panose="020F0502020204030204" pitchFamily="34" charset="0"/>
                <a:cs typeface="Calibri" panose="020F0502020204030204" pitchFamily="34" charset="0"/>
              </a:rPr>
            </a:br>
            <a:r>
              <a:rPr lang="vi-VN" sz="1800">
                <a:latin typeface="Calibri" panose="020F0502020204030204" pitchFamily="34" charset="0"/>
                <a:cs typeface="Calibri" panose="020F0502020204030204" pitchFamily="34" charset="0"/>
              </a:rPr>
              <a:t>bằng T[b] </a:t>
            </a:r>
            <a:endParaRPr lang="en-US" sz="1800">
              <a:latin typeface="Calibri" panose="020F0502020204030204" pitchFamily="34" charset="0"/>
              <a:cs typeface="Calibri" panose="020F0502020204030204" pitchFamily="34" charset="0"/>
            </a:endParaRPr>
          </a:p>
          <a:p>
            <a:pPr lvl="1"/>
            <a:r>
              <a:rPr lang="vi-VN" sz="1800">
                <a:latin typeface="Calibri" panose="020F0502020204030204" pitchFamily="34" charset="0"/>
                <a:cs typeface="Calibri" panose="020F0502020204030204" pitchFamily="34" charset="0"/>
              </a:rPr>
              <a:t>Tổng số lớp của các items được xếp vào b phải nhỏ hơn hoặc bằng</a:t>
            </a:r>
            <a:br>
              <a:rPr lang="vi-VN" sz="1800">
                <a:latin typeface="Calibri" panose="020F0502020204030204" pitchFamily="34" charset="0"/>
                <a:cs typeface="Calibri" panose="020F0502020204030204" pitchFamily="34" charset="0"/>
              </a:rPr>
            </a:br>
            <a:r>
              <a:rPr lang="vi-VN" sz="1800">
                <a:latin typeface="Calibri" panose="020F0502020204030204" pitchFamily="34" charset="0"/>
                <a:cs typeface="Calibri" panose="020F0502020204030204" pitchFamily="34" charset="0"/>
              </a:rPr>
              <a:t>R[b] </a:t>
            </a:r>
            <a:endParaRPr lang="en-US" sz="18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Nhận xét: Bài toán thuộc phân lớp NP – đầy đủ</a:t>
            </a:r>
          </a:p>
        </p:txBody>
      </p:sp>
    </p:spTree>
    <p:extLst>
      <p:ext uri="{BB962C8B-B14F-4D97-AF65-F5344CB8AC3E}">
        <p14:creationId xmlns:p14="http://schemas.microsoft.com/office/powerpoint/2010/main" val="48873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745638-0CEE-4B2C-B7C0-54BF76DD2878}"/>
              </a:ext>
            </a:extLst>
          </p:cNvPr>
          <p:cNvSpPr>
            <a:spLocks noGrp="1"/>
          </p:cNvSpPr>
          <p:nvPr>
            <p:ph type="title"/>
          </p:nvPr>
        </p:nvSpPr>
        <p:spPr/>
        <p:txBody>
          <a:bodyPr/>
          <a:lstStyle/>
          <a:p>
            <a:r>
              <a:rPr lang="en-US"/>
              <a:t>Mô hình hóa</a:t>
            </a:r>
          </a:p>
        </p:txBody>
      </p:sp>
      <p:sp>
        <p:nvSpPr>
          <p:cNvPr id="3" name="Chỗ dành sẵn cho Nội dung 2">
            <a:extLst>
              <a:ext uri="{FF2B5EF4-FFF2-40B4-BE49-F238E27FC236}">
                <a16:creationId xmlns:a16="http://schemas.microsoft.com/office/drawing/2014/main" id="{3D96EA4F-47F7-433D-ACBD-E5B791B27EE2}"/>
              </a:ext>
            </a:extLst>
          </p:cNvPr>
          <p:cNvSpPr>
            <a:spLocks noGrp="1"/>
          </p:cNvSpPr>
          <p:nvPr>
            <p:ph idx="1"/>
          </p:nvPr>
        </p:nvSpPr>
        <p:spPr>
          <a:xfrm>
            <a:off x="677334" y="1364975"/>
            <a:ext cx="8596668" cy="4676388"/>
          </a:xfrm>
        </p:spPr>
        <p:txBody>
          <a:bodyPr/>
          <a:lstStyle/>
          <a:p>
            <a:r>
              <a:rPr lang="en-US"/>
              <a:t>X[i][b], i = 1…N, b = 1…M</a:t>
            </a:r>
          </a:p>
          <a:p>
            <a:pPr marL="0" indent="0">
              <a:buNone/>
            </a:pPr>
            <a:r>
              <a:rPr lang="en-US"/>
              <a:t>	X[i][b] = 1, đồ vật thứ i đ</a:t>
            </a:r>
            <a:r>
              <a:rPr lang="vi-VN"/>
              <a:t>ư</a:t>
            </a:r>
            <a:r>
              <a:rPr lang="en-US"/>
              <a:t>ợc xếp vào thùng b</a:t>
            </a:r>
          </a:p>
          <a:p>
            <a:pPr marL="0" indent="0">
              <a:buNone/>
            </a:pPr>
            <a:r>
              <a:rPr lang="en-US"/>
              <a:t>	X[i][b] = 0, đồ vật thứ i không đ</a:t>
            </a:r>
            <a:r>
              <a:rPr lang="vi-VN"/>
              <a:t>ư</a:t>
            </a:r>
            <a:r>
              <a:rPr lang="en-US"/>
              <a:t>ợc xếp vào thùng b</a:t>
            </a:r>
          </a:p>
          <a:p>
            <a:r>
              <a:rPr lang="en-US"/>
              <a:t>Y[i][b], i = 1…MT, b = 1…M (MT là tổng số thể loại đồ vật khác nhau)</a:t>
            </a:r>
          </a:p>
          <a:p>
            <a:pPr marL="457200" lvl="1" indent="0">
              <a:buNone/>
            </a:pPr>
            <a:r>
              <a:rPr lang="en-US" sz="1800"/>
              <a:t>Y[i][b] = 1, trong thùng b có đồ vật thể loại i</a:t>
            </a:r>
          </a:p>
          <a:p>
            <a:pPr marL="457200" lvl="1" indent="0">
              <a:buNone/>
            </a:pPr>
            <a:r>
              <a:rPr lang="en-US" sz="1800"/>
              <a:t>Y[i][b] = 0, trong thùng b không có đồ vật thể loại i</a:t>
            </a:r>
          </a:p>
          <a:p>
            <a:r>
              <a:rPr lang="en-US"/>
              <a:t>Z[i][b], i = 1…MR, b = 1…M (MR là tổng số lớp đồ vật khác nhau)</a:t>
            </a:r>
          </a:p>
          <a:p>
            <a:pPr marL="457200" lvl="1" indent="0">
              <a:buNone/>
            </a:pPr>
            <a:r>
              <a:rPr lang="en-US" sz="1800"/>
              <a:t>Z[i][b] = 1, trong thùng b có đồ vật lớp i</a:t>
            </a:r>
          </a:p>
          <a:p>
            <a:pPr marL="457200" lvl="1" indent="0">
              <a:buNone/>
            </a:pPr>
            <a:r>
              <a:rPr lang="en-US" sz="1800"/>
              <a:t>Z[i][b] = 0, trong thùng b không có đồ vật lớp i</a:t>
            </a:r>
          </a:p>
          <a:p>
            <a:pPr marL="457200" lvl="1" indent="0">
              <a:buNone/>
            </a:pPr>
            <a:endParaRPr lang="en-US" sz="1800"/>
          </a:p>
          <a:p>
            <a:pPr marL="457200" lvl="1" indent="0">
              <a:buNone/>
            </a:pPr>
            <a:endParaRPr lang="en-US" sz="1800"/>
          </a:p>
          <a:p>
            <a:pPr marL="457200" lvl="1" indent="0">
              <a:buNone/>
            </a:pPr>
            <a:endParaRPr lang="en-US"/>
          </a:p>
        </p:txBody>
      </p:sp>
    </p:spTree>
    <p:extLst>
      <p:ext uri="{BB962C8B-B14F-4D97-AF65-F5344CB8AC3E}">
        <p14:creationId xmlns:p14="http://schemas.microsoft.com/office/powerpoint/2010/main" val="6273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46D811-FE21-4F5A-957E-49775E788932}"/>
              </a:ext>
            </a:extLst>
          </p:cNvPr>
          <p:cNvSpPr>
            <a:spLocks noGrp="1"/>
          </p:cNvSpPr>
          <p:nvPr>
            <p:ph type="title"/>
          </p:nvPr>
        </p:nvSpPr>
        <p:spPr/>
        <p:txBody>
          <a:bodyPr/>
          <a:lstStyle/>
          <a:p>
            <a:r>
              <a:rPr lang="en-US"/>
              <a:t>Mô hình hóa</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5C82A1FF-1FCD-4033-B6C5-0AA54530B7D1}"/>
                  </a:ext>
                </a:extLst>
              </p:cNvPr>
              <p:cNvSpPr>
                <a:spLocks noGrp="1"/>
              </p:cNvSpPr>
              <p:nvPr>
                <p:ph idx="1"/>
              </p:nvPr>
            </p:nvSpPr>
            <p:spPr>
              <a:xfrm>
                <a:off x="677334" y="1338471"/>
                <a:ext cx="8596668" cy="4702892"/>
              </a:xfrm>
            </p:spPr>
            <p:txBody>
              <a:bodyPr/>
              <a:lstStyle/>
              <a:p>
                <a:r>
                  <a:rPr lang="en-US" sz="2000"/>
                  <a:t>Ràng buộc</a:t>
                </a:r>
              </a:p>
              <a:p>
                <a:pPr marL="0" indent="0">
                  <a:buNone/>
                </a:pPr>
                <a:r>
                  <a:rPr lang="en-US" sz="2000"/>
                  <a:t>	</a:t>
                </a:r>
                <a14:m>
                  <m:oMath xmlns:m="http://schemas.openxmlformats.org/officeDocument/2006/math">
                    <m:r>
                      <a:rPr lang="en-US" sz="2000" b="0" i="1" smtClean="0">
                        <a:latin typeface="Cambria Math" panose="02040503050406030204" pitchFamily="18" charset="0"/>
                      </a:rPr>
                      <m:t>𝐿𝑊</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𝑤</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e>
                        </m:d>
                      </m:e>
                    </m:nary>
                    <m:r>
                      <a:rPr lang="en-US" sz="2000" b="0" i="1" smtClean="0">
                        <a:latin typeface="Cambria Math" panose="02040503050406030204" pitchFamily="18" charset="0"/>
                      </a:rPr>
                      <m:t>≤</m:t>
                    </m:r>
                    <m:r>
                      <a:rPr lang="en-US" sz="2000" b="0" i="1" smtClean="0">
                        <a:latin typeface="Cambria Math" panose="02040503050406030204" pitchFamily="18" charset="0"/>
                      </a:rPr>
                      <m:t>𝑊</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𝑝</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e>
                        </m:d>
                      </m:e>
                    </m:nary>
                    <m:r>
                      <a:rPr lang="en-US" sz="2000" b="0" i="1" smtClean="0">
                        <a:latin typeface="Cambria Math" panose="02040503050406030204" pitchFamily="18" charset="0"/>
                      </a:rPr>
                      <m:t>≤</m:t>
                    </m:r>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𝑌</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𝑍</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𝑀𝑇</m:t>
                        </m:r>
                      </m:sup>
                      <m:e>
                        <m:r>
                          <a:rPr lang="en-US" sz="2000" b="0" i="1" smtClean="0">
                            <a:latin typeface="Cambria Math" panose="02040503050406030204" pitchFamily="18" charset="0"/>
                          </a:rPr>
                          <m:t>𝑌</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e>
                    </m:nary>
                  </m:oMath>
                </a14:m>
                <a:endParaRPr lang="en-US" sz="200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𝑀𝑅</m:t>
                        </m:r>
                      </m:sup>
                      <m:e>
                        <m:r>
                          <a:rPr lang="en-US" sz="2000" b="0" i="1" smtClean="0">
                            <a:latin typeface="Cambria Math" panose="02040503050406030204" pitchFamily="18" charset="0"/>
                          </a:rPr>
                          <m:t>𝑍</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𝑅</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a:p>
            </p:txBody>
          </p:sp>
        </mc:Choice>
        <mc:Fallback xmlns="">
          <p:sp>
            <p:nvSpPr>
              <p:cNvPr id="3" name="Chỗ dành sẵn cho Nội dung 2">
                <a:extLst>
                  <a:ext uri="{FF2B5EF4-FFF2-40B4-BE49-F238E27FC236}">
                    <a16:creationId xmlns:a16="http://schemas.microsoft.com/office/drawing/2014/main" id="{5C82A1FF-1FCD-4033-B6C5-0AA54530B7D1}"/>
                  </a:ext>
                </a:extLst>
              </p:cNvPr>
              <p:cNvSpPr>
                <a:spLocks noGrp="1" noRot="1" noChangeAspect="1" noMove="1" noResize="1" noEditPoints="1" noAdjustHandles="1" noChangeArrowheads="1" noChangeShapeType="1" noTextEdit="1"/>
              </p:cNvSpPr>
              <p:nvPr>
                <p:ph idx="1"/>
              </p:nvPr>
            </p:nvSpPr>
            <p:spPr>
              <a:xfrm>
                <a:off x="677334" y="1338471"/>
                <a:ext cx="8596668" cy="4702892"/>
              </a:xfrm>
              <a:blipFill>
                <a:blip r:embed="rId2"/>
                <a:stretch>
                  <a:fillRect l="-284" t="-908"/>
                </a:stretch>
              </a:blipFill>
            </p:spPr>
            <p:txBody>
              <a:bodyPr/>
              <a:lstStyle/>
              <a:p>
                <a:r>
                  <a:rPr lang="en-US">
                    <a:noFill/>
                  </a:rPr>
                  <a:t> </a:t>
                </a:r>
              </a:p>
            </p:txBody>
          </p:sp>
        </mc:Fallback>
      </mc:AlternateContent>
    </p:spTree>
    <p:extLst>
      <p:ext uri="{BB962C8B-B14F-4D97-AF65-F5344CB8AC3E}">
        <p14:creationId xmlns:p14="http://schemas.microsoft.com/office/powerpoint/2010/main" val="331139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Lấy ý t</a:t>
            </a:r>
            <a:r>
              <a:rPr lang="vi-VN" sz="1800"/>
              <a:t>ư</a:t>
            </a:r>
            <a:r>
              <a:rPr lang="en-US" sz="1800"/>
              <a:t>ởng từ thuyết chọn lọc tự nhiên của Darwin</a:t>
            </a:r>
          </a:p>
          <a:p>
            <a:pPr lvl="1"/>
            <a:r>
              <a:rPr lang="en-US" sz="1800"/>
              <a:t>Giải thuật đ</a:t>
            </a:r>
            <a:r>
              <a:rPr lang="vi-VN" sz="1800"/>
              <a:t>ư</a:t>
            </a:r>
            <a:r>
              <a:rPr lang="en-US" sz="1800"/>
              <a:t>a ra lời giải xấp xỉ.</a:t>
            </a:r>
          </a:p>
          <a:p>
            <a:pPr lvl="1"/>
            <a:endParaRPr lang="en-US"/>
          </a:p>
          <a:p>
            <a:pPr marL="0" indent="0">
              <a:buNone/>
            </a:pPr>
            <a:r>
              <a:rPr lang="en-US"/>
              <a:t>	</a:t>
            </a:r>
          </a:p>
        </p:txBody>
      </p:sp>
    </p:spTree>
    <p:extLst>
      <p:ext uri="{BB962C8B-B14F-4D97-AF65-F5344CB8AC3E}">
        <p14:creationId xmlns:p14="http://schemas.microsoft.com/office/powerpoint/2010/main" val="32220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Xây dựng một quần thể là một tập các cá thể một cách ngẫu nhiên với số lượng cá thể bị giới hạn.</a:t>
            </a:r>
          </a:p>
          <a:p>
            <a:pPr lvl="1"/>
            <a:r>
              <a:rPr lang="en-US" sz="1800"/>
              <a:t>Mỗi cá thể là một lời giải của bài toán.</a:t>
            </a:r>
          </a:p>
          <a:p>
            <a:pPr lvl="1"/>
            <a:r>
              <a:rPr lang="en-US" sz="1800"/>
              <a:t>Đánh giá các cá thể bằng một hàm fitness.</a:t>
            </a:r>
          </a:p>
          <a:p>
            <a:pPr lvl="1"/>
            <a:r>
              <a:rPr lang="en-US" sz="1800"/>
              <a:t>Lựa chọn những cá thể tốt để tiến hành lai ghép.</a:t>
            </a:r>
          </a:p>
          <a:p>
            <a:pPr lvl="1"/>
            <a:r>
              <a:rPr lang="en-US" sz="1800"/>
              <a:t>Những cá thể mới có xác suất (rất nhỏ) bị biến dị.</a:t>
            </a:r>
          </a:p>
          <a:p>
            <a:pPr lvl="1"/>
            <a:r>
              <a:rPr lang="en-US" sz="1800"/>
              <a:t>Đưa những cá thể mới vào quần thể, và tiến hành loại bỏ những cá thể yếu kém, không phù hợp, tạo thành 1 quần thể mới.</a:t>
            </a:r>
          </a:p>
          <a:p>
            <a:pPr lvl="1"/>
            <a:r>
              <a:rPr lang="en-US" sz="1800"/>
              <a:t>Lặp lại quá trình đánh giá, chọn lọc, lai ghép .</a:t>
            </a:r>
          </a:p>
          <a:p>
            <a:pPr lvl="1"/>
            <a:endParaRPr lang="en-US"/>
          </a:p>
          <a:p>
            <a:pPr marL="0" indent="0">
              <a:buNone/>
            </a:pPr>
            <a:r>
              <a:rPr lang="en-US"/>
              <a:t>	</a:t>
            </a:r>
          </a:p>
        </p:txBody>
      </p:sp>
    </p:spTree>
    <p:extLst>
      <p:ext uri="{BB962C8B-B14F-4D97-AF65-F5344CB8AC3E}">
        <p14:creationId xmlns:p14="http://schemas.microsoft.com/office/powerpoint/2010/main" val="321138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Cá thể: Một lời giải của bài toán.</a:t>
            </a:r>
          </a:p>
          <a:p>
            <a:pPr marL="914400" lvl="2" indent="0">
              <a:buNone/>
            </a:pPr>
            <a:r>
              <a:rPr lang="en-US" sz="1600"/>
              <a:t>Mảng X[i], i = 1…N</a:t>
            </a:r>
          </a:p>
          <a:p>
            <a:pPr marL="914400" lvl="2" indent="0">
              <a:buNone/>
            </a:pPr>
            <a:r>
              <a:rPr lang="en-US" sz="1600"/>
              <a:t>X[i] = j nếu cho đồ vật i vào thùng j</a:t>
            </a:r>
          </a:p>
          <a:p>
            <a:pPr marL="914400" lvl="2" indent="0">
              <a:buNone/>
            </a:pPr>
            <a:r>
              <a:rPr lang="en-US" sz="1600"/>
              <a:t>X[i] = -1 nếu đồ vật i không đ</a:t>
            </a:r>
            <a:r>
              <a:rPr lang="vi-VN" sz="1600"/>
              <a:t>ư</a:t>
            </a:r>
            <a:r>
              <a:rPr lang="en-US" sz="1600"/>
              <a:t>ợc cho vào thùng nào.</a:t>
            </a:r>
          </a:p>
          <a:p>
            <a:pPr lvl="1"/>
            <a:r>
              <a:rPr lang="en-US" sz="1800"/>
              <a:t>Hàm fitness: Đánh giá chất l</a:t>
            </a:r>
            <a:r>
              <a:rPr lang="vi-VN" sz="1800"/>
              <a:t>ư</a:t>
            </a:r>
            <a:r>
              <a:rPr lang="en-US" sz="1800"/>
              <a:t>ợng lời giải. Giá trị càng cao nghĩa là lời giải có chất l</a:t>
            </a:r>
            <a:r>
              <a:rPr lang="vi-VN" sz="1800"/>
              <a:t>ư</a:t>
            </a:r>
            <a:r>
              <a:rPr lang="en-US" sz="1800"/>
              <a:t>ợng tốt</a:t>
            </a:r>
          </a:p>
          <a:p>
            <a:pPr marL="914400" lvl="2" indent="0">
              <a:buNone/>
            </a:pPr>
            <a:r>
              <a:rPr lang="en-US" sz="1600"/>
              <a:t>Đ</a:t>
            </a:r>
            <a:r>
              <a:rPr lang="vi-VN" sz="1600"/>
              <a:t>ư</a:t>
            </a:r>
            <a:r>
              <a:rPr lang="en-US" sz="1600"/>
              <a:t>ợc tính bằng một hằng số đủ lớn trừ đi tổng số vi phạm ràng buộc và vi phạm trọng số 1.</a:t>
            </a:r>
          </a:p>
          <a:p>
            <a:pPr lvl="1"/>
            <a:endParaRPr lang="en-US" sz="1800"/>
          </a:p>
          <a:p>
            <a:pPr marL="0" indent="0">
              <a:buNone/>
            </a:pPr>
            <a:r>
              <a:rPr lang="en-US"/>
              <a:t>	</a:t>
            </a:r>
          </a:p>
        </p:txBody>
      </p:sp>
    </p:spTree>
    <p:extLst>
      <p:ext uri="{BB962C8B-B14F-4D97-AF65-F5344CB8AC3E}">
        <p14:creationId xmlns:p14="http://schemas.microsoft.com/office/powerpoint/2010/main" val="184547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Chiến l</a:t>
            </a:r>
            <a:r>
              <a:rPr lang="vi-VN" sz="1800"/>
              <a:t>ư</a:t>
            </a:r>
            <a:r>
              <a:rPr lang="en-US" sz="1800"/>
              <a:t>ợc khởi tạo:</a:t>
            </a:r>
          </a:p>
          <a:p>
            <a:pPr marL="914400" lvl="2" indent="0">
              <a:buNone/>
            </a:pPr>
            <a:r>
              <a:rPr lang="en-US" sz="1800"/>
              <a:t>Chiến l</a:t>
            </a:r>
            <a:r>
              <a:rPr lang="vi-VN" sz="1800"/>
              <a:t>ư</a:t>
            </a:r>
            <a:r>
              <a:rPr lang="en-US" sz="1800"/>
              <a:t>ợc 1: Sắp xếp ngẫu nhiên các item vào các bin</a:t>
            </a:r>
          </a:p>
          <a:p>
            <a:pPr marL="914400" lvl="2" indent="0">
              <a:buNone/>
            </a:pPr>
            <a:r>
              <a:rPr lang="en-US" sz="1800"/>
              <a:t>Chiến lược 2: Khởi tạo một hoán vị ngẫu nhiên của một choỗi các số từ 1..N </a:t>
            </a:r>
          </a:p>
          <a:p>
            <a:pPr marL="914400" lvl="2" indent="0">
              <a:buNone/>
            </a:pPr>
            <a:r>
              <a:rPr lang="en-US" sz="1800"/>
              <a:t>Xét các item theo thứ tự của hoán vị trên. Với mỗi item chọn bin đầu tiên có thể chứa item đó.</a:t>
            </a:r>
          </a:p>
          <a:p>
            <a:pPr lvl="1"/>
            <a:endParaRPr lang="en-US" sz="1800"/>
          </a:p>
          <a:p>
            <a:pPr marL="0" indent="0">
              <a:buNone/>
            </a:pPr>
            <a:r>
              <a:rPr lang="en-US"/>
              <a:t>	</a:t>
            </a:r>
          </a:p>
        </p:txBody>
      </p:sp>
    </p:spTree>
    <p:extLst>
      <p:ext uri="{BB962C8B-B14F-4D97-AF65-F5344CB8AC3E}">
        <p14:creationId xmlns:p14="http://schemas.microsoft.com/office/powerpoint/2010/main" val="2021614410"/>
      </p:ext>
    </p:extLst>
  </p:cSld>
  <p:clrMapOvr>
    <a:masterClrMapping/>
  </p:clrMapOvr>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245</TotalTime>
  <Words>1073</Words>
  <Application>Microsoft Office PowerPoint</Application>
  <PresentationFormat>Màn hình rộng</PresentationFormat>
  <Paragraphs>151</Paragraphs>
  <Slides>18</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18</vt:i4>
      </vt:variant>
    </vt:vector>
  </HeadingPairs>
  <TitlesOfParts>
    <vt:vector size="25" baseType="lpstr">
      <vt:lpstr>Arial</vt:lpstr>
      <vt:lpstr>Calibri</vt:lpstr>
      <vt:lpstr>Calibri Light</vt:lpstr>
      <vt:lpstr>Cambria Math</vt:lpstr>
      <vt:lpstr>Times New Roman</vt:lpstr>
      <vt:lpstr>Wingdings 3</vt:lpstr>
      <vt:lpstr>Mặt kim cương</vt:lpstr>
      <vt:lpstr>Báo cáo môn học: Tìm kiếm cục bộ dựa trên ràng buộc</vt:lpstr>
      <vt:lpstr>Bài toán</vt:lpstr>
      <vt:lpstr>Bài toán</vt:lpstr>
      <vt:lpstr>Mô hình hóa</vt:lpstr>
      <vt:lpstr>Mô hình hóa</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Kết quả thu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Tìm kiếm cục bộ  dựa trên ràng buộc</dc:title>
  <dc:creator>Hoa Bui</dc:creator>
  <cp:lastModifiedBy>Hoa Bui</cp:lastModifiedBy>
  <cp:revision>25</cp:revision>
  <dcterms:created xsi:type="dcterms:W3CDTF">2019-05-07T09:57:38Z</dcterms:created>
  <dcterms:modified xsi:type="dcterms:W3CDTF">2019-05-14T16:08:44Z</dcterms:modified>
</cp:coreProperties>
</file>