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.jpeg" ContentType="image/jpeg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88880" y="2160"/>
            <a:ext cx="8025840" cy="1145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305720" y="657000"/>
            <a:ext cx="6532200" cy="142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a50021"/>
                </a:solidFill>
                <a:latin typeface="Arial"/>
                <a:ea typeface="DejaVu Sans"/>
              </a:rPr>
              <a:t>Tìm kiếm cục bộ dựa trên ràng buộc</a:t>
            </a:r>
            <a:br/>
            <a:endParaRPr b="0" lang="en-US" sz="32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727200" y="1735920"/>
            <a:ext cx="7730280" cy="90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a50021"/>
                </a:solidFill>
                <a:latin typeface="Arial"/>
                <a:ea typeface="DejaVu Sans"/>
              </a:rPr>
              <a:t>Đề tài: Multi Knapsack Problem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1305720" y="2797920"/>
            <a:ext cx="5652000" cy="6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4"/>
          <p:cNvSpPr/>
          <p:nvPr/>
        </p:nvSpPr>
        <p:spPr>
          <a:xfrm>
            <a:off x="727200" y="3350880"/>
            <a:ext cx="4607640" cy="6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a50021"/>
                </a:solidFill>
                <a:latin typeface="Arial"/>
                <a:ea typeface="DejaVu Sans"/>
              </a:rPr>
              <a:t>Nhóm sinh viên thực hiện: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5164560" y="4556160"/>
            <a:ext cx="4429440" cy="7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Nguyễn Hữu Hải - 20151197              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Phạm Ngọc Quang - 20152980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88880" y="-87480"/>
            <a:ext cx="802584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2"/>
          <p:cNvSpPr/>
          <p:nvPr/>
        </p:nvSpPr>
        <p:spPr>
          <a:xfrm>
            <a:off x="488880" y="1346040"/>
            <a:ext cx="8025840" cy="49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Các thuật toán di truyền: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Lai ghép: Chọn ra 2 cá thể trong số những cá thể của Population rồi cho lai ghép với nhau theo xác suất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Đột biến: Chọn ra một cá thể rồi sau đó thay đổi một số điểm của cá thể này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398880" y="-151560"/>
            <a:ext cx="802584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3. Genetic Algorithm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88880" y="-87480"/>
            <a:ext cx="802584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2"/>
          <p:cNvSpPr/>
          <p:nvPr/>
        </p:nvSpPr>
        <p:spPr>
          <a:xfrm>
            <a:off x="488880" y="2166840"/>
            <a:ext cx="7508160" cy="50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US" sz="2500" spc="-1" strike="noStrike">
                <a:solidFill>
                  <a:srgbClr val="404040"/>
                </a:solidFill>
                <a:latin typeface="Calibri"/>
                <a:ea typeface="DejaVu Sans"/>
              </a:rPr>
              <a:t>Chọn lọc: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US" sz="2500" spc="-1" strike="noStrike">
                <a:solidFill>
                  <a:srgbClr val="404040"/>
                </a:solidFill>
                <a:latin typeface="Calibri"/>
                <a:ea typeface="DejaVu Sans"/>
              </a:rPr>
              <a:t>Tập quần thể sau khi lai ghép và đột biến ta đưa vào sắp xếp các cá thể theo violations của từng cá thể.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US" sz="2500" spc="-1" strike="noStrike">
                <a:solidFill>
                  <a:srgbClr val="404040"/>
                </a:solidFill>
                <a:latin typeface="Calibri"/>
                <a:ea typeface="DejaVu Sans"/>
              </a:rPr>
              <a:t>Ta giữ lại 50% cá thể tốt nhất của quần thể còn 50% cá thể còn lại thì ta lấy ngẫu nhiên trong số những cá thể còn lại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5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398880" y="-151560"/>
            <a:ext cx="802584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3. Genetic Algorithm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88880" y="-87480"/>
            <a:ext cx="802584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4. Kết quả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604800" y="2440800"/>
            <a:ext cx="6851160" cy="193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US" sz="3200" spc="-1" strike="noStrike">
                <a:solidFill>
                  <a:srgbClr val="404040"/>
                </a:solidFill>
                <a:latin typeface="Calibri"/>
                <a:ea typeface="DejaVu Sans"/>
              </a:rPr>
              <a:t>Bộ dữ liệu 100: Không xếp đc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US" sz="3200" spc="-1" strike="noStrike">
                <a:solidFill>
                  <a:srgbClr val="404040"/>
                </a:solidFill>
                <a:latin typeface="Calibri"/>
                <a:ea typeface="DejaVu Sans"/>
              </a:rPr>
              <a:t>Bộ dữ liệu 1000: xếp được 583 item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US" sz="3200" spc="-1" strike="noStrike">
                <a:solidFill>
                  <a:srgbClr val="404040"/>
                </a:solidFill>
                <a:latin typeface="Calibri"/>
                <a:ea typeface="DejaVu Sans"/>
              </a:rPr>
              <a:t>Bộ dữ liệu 3000: xếp được 2292 item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88880" y="-87480"/>
            <a:ext cx="802584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Nội dung trình bày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88880" y="1346040"/>
            <a:ext cx="8025840" cy="49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90000"/>
              </a:lnSpc>
              <a:spcBef>
                <a:spcPts val="751"/>
              </a:spcBef>
              <a:buClr>
                <a:srgbClr val="404040"/>
              </a:buClr>
              <a:buFont typeface="Calibri Light"/>
              <a:buAutoNum type="arabicPeriod"/>
            </a:pPr>
            <a:r>
              <a:rPr b="0" lang="en-US" sz="2100" spc="-1" strike="noStrike">
                <a:solidFill>
                  <a:srgbClr val="404040"/>
                </a:solidFill>
                <a:latin typeface="Calibri"/>
                <a:ea typeface="DejaVu Sans"/>
              </a:rPr>
              <a:t>Giới thiệu bài toán</a:t>
            </a:r>
            <a:endParaRPr b="0" lang="en-US" sz="21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751"/>
              </a:spcBef>
              <a:buClr>
                <a:srgbClr val="404040"/>
              </a:buClr>
              <a:buFont typeface="Calibri Light"/>
              <a:buAutoNum type="arabicPeriod"/>
            </a:pPr>
            <a:r>
              <a:rPr b="0" lang="en-US" sz="2100" spc="-1" strike="noStrike">
                <a:solidFill>
                  <a:srgbClr val="404040"/>
                </a:solidFill>
                <a:latin typeface="Calibri"/>
                <a:ea typeface="DejaVu Sans"/>
              </a:rPr>
              <a:t>Hill-Climbing</a:t>
            </a:r>
            <a:endParaRPr b="0" lang="en-US" sz="2100" spc="-1" strike="noStrike"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751"/>
              </a:spcBef>
            </a:pPr>
            <a:r>
              <a:rPr b="0" lang="en-US" sz="21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2100" spc="-1" strike="noStrike">
                <a:solidFill>
                  <a:srgbClr val="404040"/>
                </a:solidFill>
                <a:latin typeface="Calibri"/>
                <a:ea typeface="DejaVu Sans"/>
              </a:rPr>
              <a:t>2.1. Mô hình hóa bài toán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US" sz="21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2100" spc="-1" strike="noStrike">
                <a:solidFill>
                  <a:srgbClr val="404040"/>
                </a:solidFill>
                <a:latin typeface="Calibri"/>
                <a:ea typeface="DejaVu Sans"/>
              </a:rPr>
              <a:t>2.2. Khởi tạo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US" sz="21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2100" spc="-1" strike="noStrike">
                <a:solidFill>
                  <a:srgbClr val="404040"/>
                </a:solidFill>
                <a:latin typeface="Calibri"/>
                <a:ea typeface="DejaVu Sans"/>
              </a:rPr>
              <a:t>2.3. Thuật toán tìm kiếm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US" sz="2100" spc="-1" strike="noStrike">
                <a:solidFill>
                  <a:srgbClr val="404040"/>
                </a:solidFill>
                <a:latin typeface="Calibri"/>
                <a:ea typeface="DejaVu Sans"/>
              </a:rPr>
              <a:t>3. Genetic Algorithm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US" sz="21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2100" spc="-1" strike="noStrike">
                <a:solidFill>
                  <a:srgbClr val="404040"/>
                </a:solidFill>
                <a:latin typeface="Calibri"/>
                <a:ea typeface="DejaVu Sans"/>
              </a:rPr>
              <a:t>3.1. Khởi tạo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US" sz="21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2100" spc="-1" strike="noStrike">
                <a:solidFill>
                  <a:srgbClr val="404040"/>
                </a:solidFill>
                <a:latin typeface="Calibri"/>
                <a:ea typeface="DejaVu Sans"/>
              </a:rPr>
              <a:t>3.2. Thuật toán tìm kiếm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US" sz="2100" spc="-1" strike="noStrike">
                <a:solidFill>
                  <a:srgbClr val="404040"/>
                </a:solidFill>
                <a:latin typeface="Calibri"/>
                <a:ea typeface="DejaVu Sans"/>
              </a:rPr>
              <a:t>4. Kết quả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88880" y="-87480"/>
            <a:ext cx="802584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1.Giới thiệu bài toán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230840" y="1237680"/>
            <a:ext cx="4697640" cy="48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spcBef>
                <a:spcPts val="1001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  <a:ea typeface="Times New Roman"/>
              </a:rPr>
              <a:t>N items cần xếp vào M bins</a:t>
            </a:r>
            <a:endParaRPr b="0" lang="en-US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  <a:ea typeface="Times New Roman"/>
              </a:rPr>
              <a:t>Item I (i = 1, …, N)</a:t>
            </a:r>
            <a:endParaRPr b="0" lang="en-US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  <a:ea typeface="Times New Roman"/>
              </a:rPr>
              <a:t>w[i]: trọng số 1</a:t>
            </a:r>
            <a:endParaRPr b="0" lang="en-US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  <a:ea typeface="Times New Roman"/>
              </a:rPr>
              <a:t>p[i]: trọng số 2</a:t>
            </a:r>
            <a:endParaRPr b="0" lang="en-US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  <a:ea typeface="Times New Roman"/>
              </a:rPr>
              <a:t>t[i]: thể loại 1, t[i] in {1, .., MT}</a:t>
            </a:r>
            <a:endParaRPr b="0" lang="en-US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  <a:ea typeface="Times New Roman"/>
              </a:rPr>
              <a:t>r[i]: thể loại 2, r[i] in {1, …, MR}</a:t>
            </a:r>
            <a:endParaRPr b="0" lang="en-US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  <a:ea typeface="Times New Roman"/>
              </a:rPr>
              <a:t>D[i]: tập các bins mà item i có thể xếp vào.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1001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  <a:ea typeface="Times New Roman"/>
              </a:rPr>
              <a:t>Bin b (b = 1, …, M)</a:t>
            </a:r>
            <a:endParaRPr b="0" lang="en-US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  <a:ea typeface="Times New Roman"/>
              </a:rPr>
              <a:t>W[b]: tải tối đa trọng số 1</a:t>
            </a:r>
            <a:endParaRPr b="0" lang="en-US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  <a:ea typeface="Times New Roman"/>
              </a:rPr>
              <a:t>LW[b]: tải tối thiểu trọng số 1</a:t>
            </a:r>
            <a:endParaRPr b="0" lang="en-US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  <a:ea typeface="Times New Roman"/>
              </a:rPr>
              <a:t>P[b]: tải tối đa trọng số 2</a:t>
            </a:r>
            <a:endParaRPr b="0" lang="en-US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  <a:ea typeface="Times New Roman"/>
              </a:rPr>
              <a:t>T[b]: số lượng thể loại 1 tối đa </a:t>
            </a:r>
            <a:endParaRPr b="0" lang="en-US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  <a:ea typeface="Times New Roman"/>
              </a:rPr>
              <a:t>R[b]: số lượng thể loại 2 tối đa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2920" y="-87480"/>
            <a:ext cx="802584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2. Hill-climbing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488880" y="1346040"/>
            <a:ext cx="8025840" cy="49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0">
              <a:lnSpc>
                <a:spcPct val="90000"/>
              </a:lnSpc>
              <a:spcBef>
                <a:spcPts val="751"/>
              </a:spcBef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  <a:ea typeface="DejaVu Sans"/>
              </a:rPr>
              <a:t>2.1. Mô hình hóa bài toán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Biến</a:t>
            </a:r>
            <a:endParaRPr b="0" lang="en-US" sz="20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X[i] = b, b in D[i]: item i được xếp vào bin b</a:t>
            </a:r>
            <a:endParaRPr b="0" lang="en-US" sz="20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Ràng buộc:</a:t>
            </a:r>
            <a:endParaRPr b="0" lang="en-US" sz="2000" spc="-1" strike="noStrike">
              <a:latin typeface="Arial"/>
            </a:endParaRPr>
          </a:p>
          <a:p>
            <a:pPr lvl="2" marL="12002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LW[b] &lt;= sum (w[i]) &lt;= W[b], với i: x[i] == b, b = 1, …, M</a:t>
            </a:r>
            <a:endParaRPr b="0" lang="en-US" sz="2000" spc="-1" strike="noStrike">
              <a:latin typeface="Arial"/>
            </a:endParaRPr>
          </a:p>
          <a:p>
            <a:pPr lvl="2" marL="12002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sum(p[i]) &lt;= P[b], với i: x[i] == b, b = 1, …, M</a:t>
            </a:r>
            <a:endParaRPr b="0" lang="en-US" sz="2000" spc="-1" strike="noStrike">
              <a:latin typeface="Arial"/>
            </a:endParaRPr>
          </a:p>
          <a:p>
            <a:pPr lvl="2" marL="12002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len(set(t[i]) &lt;= T[b], với i: x[i] == b, b = 1, …, M</a:t>
            </a:r>
            <a:endParaRPr b="0" lang="en-US" sz="2000" spc="-1" strike="noStrike">
              <a:latin typeface="Arial"/>
            </a:endParaRPr>
          </a:p>
          <a:p>
            <a:pPr lvl="2" marL="12002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len(set(r[i]) &lt;= R[b], với i: x[i] == b, b = 1, …, M</a:t>
            </a:r>
            <a:endParaRPr b="0" lang="en-US" sz="2000" spc="-1" strike="noStrike">
              <a:latin typeface="Arial"/>
            </a:endParaRPr>
          </a:p>
          <a:p>
            <a:pPr marL="457560">
              <a:lnSpc>
                <a:spcPct val="90000"/>
              </a:lnSpc>
              <a:spcBef>
                <a:spcPts val="751"/>
              </a:spcBef>
            </a:pPr>
            <a:endParaRPr b="0" lang="en-US" sz="2000" spc="-1" strike="noStrike"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751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34080" y="-186120"/>
            <a:ext cx="802584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2.2. Khởi tạo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488880" y="1359000"/>
            <a:ext cx="8139240" cy="549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Ý tưởng: Duyệt qua tất cả các Item và xếp vào bin đầu tiên thỏa mãn điều kiện: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400" spc="-1" strike="noStrike">
              <a:latin typeface="Arial"/>
            </a:endParaRPr>
          </a:p>
          <a:p>
            <a:pPr lvl="2" marL="12002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sum (w[i]) &lt;= W[b], với i: x[i] == b, b = 1, …, M</a:t>
            </a:r>
            <a:endParaRPr b="0" lang="en-US" sz="2400" spc="-1" strike="noStrike">
              <a:latin typeface="Arial"/>
            </a:endParaRPr>
          </a:p>
          <a:p>
            <a:pPr lvl="2" marL="12002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sum(p[i]) &lt;= P[b], với i: x[i] == b, b = 1, …, M</a:t>
            </a:r>
            <a:endParaRPr b="0" lang="en-US" sz="2400" spc="-1" strike="noStrike">
              <a:latin typeface="Arial"/>
            </a:endParaRPr>
          </a:p>
          <a:p>
            <a:pPr lvl="2" marL="12002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len(set(t[i]) &lt;= T[b], với i: x[i] == b, b = 1, …, M</a:t>
            </a:r>
            <a:endParaRPr b="0" lang="en-US" sz="2400" spc="-1" strike="noStrike">
              <a:latin typeface="Arial"/>
            </a:endParaRPr>
          </a:p>
          <a:p>
            <a:pPr lvl="2" marL="12002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len(set(r[i]) &lt;= R[b], với i: x[i] == b, b = 1, …, M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trong tập binIndices của item đó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88880" y="-87480"/>
            <a:ext cx="802584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br/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2.3. Thuật toán tìm kiếm</a:t>
            </a:r>
            <a:br/>
            <a:endParaRPr b="0" lang="en-US" sz="36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488880" y="1346040"/>
            <a:ext cx="8025840" cy="49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  <a:ea typeface="DejaVu Sans"/>
              </a:rPr>
              <a:t>Sử dụng thuật toán Hill-Climbing: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US" sz="2200" spc="-1" strike="noStrike">
                <a:solidFill>
                  <a:srgbClr val="404040"/>
                </a:solidFill>
                <a:latin typeface="Calibri"/>
                <a:ea typeface="DejaVu Sans"/>
              </a:rPr>
              <a:t>- Là một kỹ thuật tối ưu thuộc họ tìm kiếm cục bộ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US" sz="2200" spc="-1" strike="noStrike">
                <a:solidFill>
                  <a:srgbClr val="404040"/>
                </a:solidFill>
                <a:latin typeface="Calibri"/>
                <a:ea typeface="DejaVu Sans"/>
              </a:rPr>
              <a:t>- Ở trạng thái hiện tại, ta xem trạng thái tiếp theo nào tốt nhất thì ta sẽ đi theo trạng thái đó.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88880" y="-87480"/>
            <a:ext cx="802584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br/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2.3. Thuật toán tìm kiếm</a:t>
            </a:r>
            <a:br/>
            <a:endParaRPr b="0" lang="en-US" sz="36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488880" y="1346040"/>
            <a:ext cx="8025840" cy="49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751"/>
              </a:spcBef>
              <a:buClr>
                <a:srgbClr val="404040"/>
              </a:buClr>
              <a:buFont typeface="StarSymbol"/>
              <a:buChar char="-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Hàm Violation(): trả về số vi phạm 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751"/>
              </a:spcBef>
              <a:buClr>
                <a:srgbClr val="404040"/>
              </a:buClr>
              <a:buFont typeface="StarSymbol"/>
              <a:buChar char="-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Hàm getAssignDelta( idx, bin): trả về lượng thay đổi vi phạm khi thay đổi giá trị tại vị trí idx bằng bin 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98880" y="-151560"/>
            <a:ext cx="802584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3. Genetic 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98880" y="1269000"/>
            <a:ext cx="8177760" cy="48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  <a:ea typeface="DejaVu Sans"/>
              </a:rPr>
              <a:t>3.1. Khởi tạo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800" spc="-1" strike="noStrike"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751"/>
              </a:spcBef>
              <a:buClr>
                <a:srgbClr val="404040"/>
              </a:buClr>
              <a:buFont typeface="StarSymbol"/>
              <a:buChar char="-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  <a:ea typeface="DejaVu Sans"/>
              </a:rPr>
              <a:t>Duyệt qua các item rồi chọn bin đầu tiên thỏa mãn thỏa mãn các điều kiện về cận trên của tổng W, P, T, R trong tập binIndices của item đó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88880" y="-87480"/>
            <a:ext cx="802584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2"/>
          <p:cNvSpPr/>
          <p:nvPr/>
        </p:nvSpPr>
        <p:spPr>
          <a:xfrm>
            <a:off x="488880" y="1346040"/>
            <a:ext cx="8319600" cy="49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440" algn="just">
              <a:lnSpc>
                <a:spcPct val="90000"/>
              </a:lnSpc>
              <a:spcBef>
                <a:spcPts val="374"/>
              </a:spcBef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Mô hình thuật toán:</a:t>
            </a:r>
            <a:endParaRPr b="0" lang="en-US" sz="2400" spc="-1" strike="noStrike">
              <a:latin typeface="Arial"/>
            </a:endParaRPr>
          </a:p>
          <a:p>
            <a:pPr marL="343440" algn="just">
              <a:lnSpc>
                <a:spcPct val="90000"/>
              </a:lnSpc>
              <a:spcBef>
                <a:spcPts val="374"/>
              </a:spcBef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Khai báo các class:</a:t>
            </a:r>
            <a:endParaRPr b="0" lang="en-US" sz="2400" spc="-1" strike="noStrike">
              <a:latin typeface="Arial"/>
            </a:endParaRPr>
          </a:p>
          <a:p>
            <a:pPr marL="343440" algn="just">
              <a:lnSpc>
                <a:spcPct val="90000"/>
              </a:lnSpc>
              <a:spcBef>
                <a:spcPts val="374"/>
              </a:spcBef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Gen: Là các item có các thuộc tính w, p, t, r của item đó</a:t>
            </a:r>
            <a:endParaRPr b="0" lang="en-US" sz="2400" spc="-1" strike="noStrike">
              <a:latin typeface="Arial"/>
            </a:endParaRPr>
          </a:p>
          <a:p>
            <a:pPr marL="343440" algn="just">
              <a:lnSpc>
                <a:spcPct val="90000"/>
              </a:lnSpc>
              <a:spcBef>
                <a:spcPts val="374"/>
              </a:spcBef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Individual: Là tập n các Gen, một solution cho bài toán</a:t>
            </a:r>
            <a:endParaRPr b="0" lang="en-US" sz="2400" spc="-1" strike="noStrike">
              <a:latin typeface="Arial"/>
            </a:endParaRPr>
          </a:p>
          <a:p>
            <a:pPr marL="343440" algn="just">
              <a:lnSpc>
                <a:spcPct val="90000"/>
              </a:lnSpc>
              <a:spcBef>
                <a:spcPts val="374"/>
              </a:spcBef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Population: Là tập các Individual các solution có thể của bài toán</a:t>
            </a:r>
            <a:endParaRPr b="0" lang="en-US" sz="2400" spc="-1" strike="noStrike">
              <a:latin typeface="Arial"/>
            </a:endParaRPr>
          </a:p>
          <a:p>
            <a:pPr marL="343440" algn="just">
              <a:lnSpc>
                <a:spcPct val="90000"/>
              </a:lnSpc>
              <a:spcBef>
                <a:spcPts val="374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398880" y="-151560"/>
            <a:ext cx="802584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3. Genetic Algorithm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443</TotalTime>
  <Application>LibreOffice/6.0.7.3$Linux_X86_64 LibreOffice_project/00m0$Build-3</Application>
  <Words>781</Words>
  <Paragraphs>80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2016-07-25T07:53:11Z</dcterms:created>
  <dc:creator>Hang</dc:creator>
  <dc:description/>
  <dc:language>en-US</dc:language>
  <cp:lastModifiedBy/>
  <dcterms:modified xsi:type="dcterms:W3CDTF">2019-05-15T01:57:55Z</dcterms:modified>
  <cp:revision>46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