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189800" y="822960"/>
            <a:ext cx="9142560" cy="23860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ea typeface="DejaVu Sans"/>
              </a:rPr>
              <a:t>Báo cáo môn học:</a:t>
            </a:r>
            <a:br/>
            <a:r>
              <a:rPr b="0" lang="en-US" sz="6000" spc="-1" strike="noStrike">
                <a:solidFill>
                  <a:srgbClr val="000000"/>
                </a:solidFill>
                <a:latin typeface="Calibri Light"/>
                <a:ea typeface="DejaVu Sans"/>
              </a:rPr>
              <a:t>Tìm kiếm cục bộ dựa trên rằng buộc</a:t>
            </a:r>
            <a:endParaRPr b="0" lang="en-US" sz="6000" spc="-1" strike="noStrike">
              <a:latin typeface="Arial"/>
            </a:endParaRPr>
          </a:p>
        </p:txBody>
      </p:sp>
      <p:sp>
        <p:nvSpPr>
          <p:cNvPr id="77" name="CustomShape 2"/>
          <p:cNvSpPr/>
          <p:nvPr/>
        </p:nvSpPr>
        <p:spPr>
          <a:xfrm>
            <a:off x="1737360" y="4014720"/>
            <a:ext cx="9142560" cy="16542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400" spc="-1" strike="noStrike">
                <a:solidFill>
                  <a:srgbClr val="000000"/>
                </a:solidFill>
                <a:latin typeface="Calibri"/>
                <a:ea typeface="DejaVu Sans"/>
              </a:rPr>
              <a:t>GVHD:    TS.Phạm Quang Dũng</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ea typeface="DejaVu Sans"/>
              </a:rPr>
              <a:t>Nhóm 16:</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Hồ Ngọc Văn           -     20154314</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Phạm Văn Thành     -    20153418</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(5)</a:t>
            </a:r>
            <a:endParaRPr b="0" lang="en-US" sz="4400" spc="-1" strike="noStrike">
              <a:latin typeface="Arial"/>
            </a:endParaRPr>
          </a:p>
        </p:txBody>
      </p:sp>
      <p:sp>
        <p:nvSpPr>
          <p:cNvPr id="12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Item chọn Bin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27" name="CustomShape 3"/>
          <p:cNvSpPr/>
          <p:nvPr/>
        </p:nvSpPr>
        <p:spPr>
          <a:xfrm>
            <a:off x="5435280" y="62114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128" name="CustomShape 4"/>
          <p:cNvSpPr/>
          <p:nvPr/>
        </p:nvSpPr>
        <p:spPr>
          <a:xfrm>
            <a:off x="210636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129"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130" name="CustomShape 6"/>
          <p:cNvSpPr/>
          <p:nvPr/>
        </p:nvSpPr>
        <p:spPr>
          <a:xfrm>
            <a:off x="71089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31"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32"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33"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0</a:t>
            </a:r>
            <a:endParaRPr b="0" lang="en-US" sz="2800" spc="-1" strike="noStrike">
              <a:latin typeface="Arial"/>
            </a:endParaRPr>
          </a:p>
        </p:txBody>
      </p:sp>
      <p:sp>
        <p:nvSpPr>
          <p:cNvPr id="134"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3</a:t>
            </a:r>
            <a:endParaRPr b="0" lang="en-US" sz="3200" spc="-1" strike="noStrike">
              <a:latin typeface="Arial"/>
            </a:endParaRPr>
          </a:p>
        </p:txBody>
      </p:sp>
      <p:sp>
        <p:nvSpPr>
          <p:cNvPr id="135"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136"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137"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138" name="CustomShape 14"/>
          <p:cNvSpPr/>
          <p:nvPr/>
        </p:nvSpPr>
        <p:spPr>
          <a:xfrm>
            <a:off x="5898960" y="3138480"/>
            <a:ext cx="603360" cy="103644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39" name="CustomShape 15"/>
          <p:cNvSpPr/>
          <p:nvPr/>
        </p:nvSpPr>
        <p:spPr>
          <a:xfrm>
            <a:off x="5464440" y="3381480"/>
            <a:ext cx="6591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140" name="CustomShape 16"/>
          <p:cNvSpPr/>
          <p:nvPr/>
        </p:nvSpPr>
        <p:spPr>
          <a:xfrm>
            <a:off x="5898960" y="3138480"/>
            <a:ext cx="3828240" cy="103644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41" name="CustomShape 17"/>
          <p:cNvSpPr/>
          <p:nvPr/>
        </p:nvSpPr>
        <p:spPr>
          <a:xfrm>
            <a:off x="7936560" y="3429000"/>
            <a:ext cx="6645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(6)</a:t>
            </a:r>
            <a:endParaRPr b="0" lang="en-US" sz="4400" spc="-1" strike="noStrike">
              <a:latin typeface="Arial"/>
            </a:endParaRPr>
          </a:p>
        </p:txBody>
      </p:sp>
      <p:sp>
        <p:nvSpPr>
          <p:cNvPr id="14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Item chọn Bin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44" name="CustomShape 3"/>
          <p:cNvSpPr/>
          <p:nvPr/>
        </p:nvSpPr>
        <p:spPr>
          <a:xfrm>
            <a:off x="5435280" y="62114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145" name="CustomShape 4"/>
          <p:cNvSpPr/>
          <p:nvPr/>
        </p:nvSpPr>
        <p:spPr>
          <a:xfrm>
            <a:off x="210636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146" name="CustomShape 5"/>
          <p:cNvSpPr/>
          <p:nvPr/>
        </p:nvSpPr>
        <p:spPr>
          <a:xfrm>
            <a:off x="8917560" y="618516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147" name="CustomShape 6"/>
          <p:cNvSpPr/>
          <p:nvPr/>
        </p:nvSpPr>
        <p:spPr>
          <a:xfrm>
            <a:off x="6409080" y="62114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48" name="CustomShape 7"/>
          <p:cNvSpPr/>
          <p:nvPr/>
        </p:nvSpPr>
        <p:spPr>
          <a:xfrm>
            <a:off x="9883440" y="618516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49" name="CustomShape 8"/>
          <p:cNvSpPr/>
          <p:nvPr/>
        </p:nvSpPr>
        <p:spPr>
          <a:xfrm>
            <a:off x="7407720" y="62114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50"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0</a:t>
            </a:r>
            <a:endParaRPr b="0" lang="en-US" sz="2800" spc="-1" strike="noStrike">
              <a:latin typeface="Arial"/>
            </a:endParaRPr>
          </a:p>
        </p:txBody>
      </p:sp>
      <p:sp>
        <p:nvSpPr>
          <p:cNvPr id="151"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0</a:t>
            </a:r>
            <a:endParaRPr b="0" lang="en-US" sz="3200" spc="-1" strike="noStrike">
              <a:latin typeface="Arial"/>
            </a:endParaRPr>
          </a:p>
        </p:txBody>
      </p:sp>
      <p:sp>
        <p:nvSpPr>
          <p:cNvPr id="152"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2</a:t>
            </a:r>
            <a:endParaRPr b="0" lang="en-US" sz="2800" spc="-1" strike="noStrike">
              <a:latin typeface="Arial"/>
            </a:endParaRPr>
          </a:p>
        </p:txBody>
      </p:sp>
      <p:sp>
        <p:nvSpPr>
          <p:cNvPr id="153"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154"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(7)</a:t>
            </a:r>
            <a:endParaRPr b="0" lang="en-US" sz="4400" spc="-1" strike="noStrike">
              <a:latin typeface="Arial"/>
            </a:endParaRPr>
          </a:p>
        </p:txBody>
      </p:sp>
      <p:sp>
        <p:nvSpPr>
          <p:cNvPr id="15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Bin chọn Item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57" name="CustomShape 3"/>
          <p:cNvSpPr/>
          <p:nvPr/>
        </p:nvSpPr>
        <p:spPr>
          <a:xfrm>
            <a:off x="20887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158" name="CustomShape 4"/>
          <p:cNvSpPr/>
          <p:nvPr/>
        </p:nvSpPr>
        <p:spPr>
          <a:xfrm>
            <a:off x="37620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159"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160" name="CustomShape 6"/>
          <p:cNvSpPr/>
          <p:nvPr/>
        </p:nvSpPr>
        <p:spPr>
          <a:xfrm>
            <a:off x="71089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61"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62"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63"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7</a:t>
            </a:r>
            <a:endParaRPr b="0" lang="en-US" sz="2800" spc="-1" strike="noStrike">
              <a:latin typeface="Arial"/>
            </a:endParaRPr>
          </a:p>
        </p:txBody>
      </p:sp>
      <p:sp>
        <p:nvSpPr>
          <p:cNvPr id="164"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11</a:t>
            </a:r>
            <a:endParaRPr b="0" lang="en-US" sz="3200" spc="-1" strike="noStrike">
              <a:latin typeface="Arial"/>
            </a:endParaRPr>
          </a:p>
        </p:txBody>
      </p:sp>
      <p:sp>
        <p:nvSpPr>
          <p:cNvPr id="165"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166"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167"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168" name="CustomShape 14"/>
          <p:cNvSpPr/>
          <p:nvPr/>
        </p:nvSpPr>
        <p:spPr>
          <a:xfrm flipH="1" flipV="1">
            <a:off x="2550600" y="3137040"/>
            <a:ext cx="645120" cy="10533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69" name="CustomShape 15"/>
          <p:cNvSpPr/>
          <p:nvPr/>
        </p:nvSpPr>
        <p:spPr>
          <a:xfrm>
            <a:off x="2117880" y="3398760"/>
            <a:ext cx="8668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170" name="CustomShape 16"/>
          <p:cNvSpPr/>
          <p:nvPr/>
        </p:nvSpPr>
        <p:spPr>
          <a:xfrm flipV="1">
            <a:off x="3198600" y="3137040"/>
            <a:ext cx="1025280" cy="10533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71" name="CustomShape 17"/>
          <p:cNvSpPr/>
          <p:nvPr/>
        </p:nvSpPr>
        <p:spPr>
          <a:xfrm>
            <a:off x="3912840" y="3398760"/>
            <a:ext cx="6645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(8)</a:t>
            </a:r>
            <a:endParaRPr b="0" lang="en-US" sz="4400" spc="-1" strike="noStrike">
              <a:latin typeface="Arial"/>
            </a:endParaRPr>
          </a:p>
        </p:txBody>
      </p:sp>
      <p:sp>
        <p:nvSpPr>
          <p:cNvPr id="17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Bin chọn Item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74" name="CustomShape 3"/>
          <p:cNvSpPr/>
          <p:nvPr/>
        </p:nvSpPr>
        <p:spPr>
          <a:xfrm>
            <a:off x="20887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175" name="CustomShape 4"/>
          <p:cNvSpPr/>
          <p:nvPr/>
        </p:nvSpPr>
        <p:spPr>
          <a:xfrm>
            <a:off x="208872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176"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177" name="CustomShape 6"/>
          <p:cNvSpPr/>
          <p:nvPr/>
        </p:nvSpPr>
        <p:spPr>
          <a:xfrm>
            <a:off x="71089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78"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79"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80"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0</a:t>
            </a:r>
            <a:endParaRPr b="0" lang="en-US" sz="2800" spc="-1" strike="noStrike">
              <a:latin typeface="Arial"/>
            </a:endParaRPr>
          </a:p>
        </p:txBody>
      </p:sp>
      <p:sp>
        <p:nvSpPr>
          <p:cNvPr id="181"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11</a:t>
            </a:r>
            <a:endParaRPr b="0" lang="en-US" sz="3200" spc="-1" strike="noStrike">
              <a:latin typeface="Arial"/>
            </a:endParaRPr>
          </a:p>
        </p:txBody>
      </p:sp>
      <p:sp>
        <p:nvSpPr>
          <p:cNvPr id="182"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183"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184"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185" name="CustomShape 14"/>
          <p:cNvSpPr/>
          <p:nvPr/>
        </p:nvSpPr>
        <p:spPr>
          <a:xfrm flipH="1" flipV="1">
            <a:off x="2550600" y="3137040"/>
            <a:ext cx="723240" cy="104904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86" name="CustomShape 15"/>
          <p:cNvSpPr/>
          <p:nvPr/>
        </p:nvSpPr>
        <p:spPr>
          <a:xfrm flipV="1">
            <a:off x="3276720" y="3137040"/>
            <a:ext cx="2620440" cy="104904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87" name="CustomShape 16"/>
          <p:cNvSpPr/>
          <p:nvPr/>
        </p:nvSpPr>
        <p:spPr>
          <a:xfrm>
            <a:off x="2131920" y="3398040"/>
            <a:ext cx="7531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188" name="CustomShape 17"/>
          <p:cNvSpPr/>
          <p:nvPr/>
        </p:nvSpPr>
        <p:spPr>
          <a:xfrm>
            <a:off x="4741200" y="3096720"/>
            <a:ext cx="7531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189" name="CustomShape 18"/>
          <p:cNvSpPr/>
          <p:nvPr/>
        </p:nvSpPr>
        <p:spPr>
          <a:xfrm flipH="1" flipV="1">
            <a:off x="2550600" y="3137040"/>
            <a:ext cx="3920760" cy="104904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90" name="CustomShape 19"/>
          <p:cNvSpPr/>
          <p:nvPr/>
        </p:nvSpPr>
        <p:spPr>
          <a:xfrm flipH="1">
            <a:off x="4566960" y="3771000"/>
            <a:ext cx="64260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(9)</a:t>
            </a:r>
            <a:endParaRPr b="0" lang="en-US" sz="4400" spc="-1" strike="noStrike">
              <a:latin typeface="Arial"/>
            </a:endParaRPr>
          </a:p>
        </p:txBody>
      </p:sp>
      <p:sp>
        <p:nvSpPr>
          <p:cNvPr id="19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Bin chọn Item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93" name="CustomShape 3"/>
          <p:cNvSpPr/>
          <p:nvPr/>
        </p:nvSpPr>
        <p:spPr>
          <a:xfrm>
            <a:off x="543528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194" name="CustomShape 4"/>
          <p:cNvSpPr/>
          <p:nvPr/>
        </p:nvSpPr>
        <p:spPr>
          <a:xfrm>
            <a:off x="208872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195"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196" name="CustomShape 6"/>
          <p:cNvSpPr/>
          <p:nvPr/>
        </p:nvSpPr>
        <p:spPr>
          <a:xfrm>
            <a:off x="71089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97"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98"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99"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0</a:t>
            </a:r>
            <a:endParaRPr b="0" lang="en-US" sz="2800" spc="-1" strike="noStrike">
              <a:latin typeface="Arial"/>
            </a:endParaRPr>
          </a:p>
        </p:txBody>
      </p:sp>
      <p:sp>
        <p:nvSpPr>
          <p:cNvPr id="200"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3</a:t>
            </a:r>
            <a:endParaRPr b="0" lang="en-US" sz="3200" spc="-1" strike="noStrike">
              <a:latin typeface="Arial"/>
            </a:endParaRPr>
          </a:p>
        </p:txBody>
      </p:sp>
      <p:sp>
        <p:nvSpPr>
          <p:cNvPr id="201"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202"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203"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204" name="CustomShape 14"/>
          <p:cNvSpPr/>
          <p:nvPr/>
        </p:nvSpPr>
        <p:spPr>
          <a:xfrm flipH="1" flipV="1">
            <a:off x="5897520" y="3137040"/>
            <a:ext cx="599400" cy="10983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205" name="CustomShape 15"/>
          <p:cNvSpPr/>
          <p:nvPr/>
        </p:nvSpPr>
        <p:spPr>
          <a:xfrm flipV="1">
            <a:off x="6499800" y="3137040"/>
            <a:ext cx="1071000" cy="10983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206" name="CustomShape 16"/>
          <p:cNvSpPr/>
          <p:nvPr/>
        </p:nvSpPr>
        <p:spPr>
          <a:xfrm>
            <a:off x="5415120" y="3367800"/>
            <a:ext cx="8344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207" name="CustomShape 17"/>
          <p:cNvSpPr/>
          <p:nvPr/>
        </p:nvSpPr>
        <p:spPr>
          <a:xfrm>
            <a:off x="7168320" y="3398760"/>
            <a:ext cx="8344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(10)</a:t>
            </a:r>
            <a:endParaRPr b="0" lang="en-US" sz="4400" spc="-1" strike="noStrike">
              <a:latin typeface="Arial"/>
            </a:endParaRPr>
          </a:p>
        </p:txBody>
      </p:sp>
      <p:sp>
        <p:nvSpPr>
          <p:cNvPr id="20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Bin chọn Item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210" name="CustomShape 3"/>
          <p:cNvSpPr/>
          <p:nvPr/>
        </p:nvSpPr>
        <p:spPr>
          <a:xfrm>
            <a:off x="543528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211" name="CustomShape 4"/>
          <p:cNvSpPr/>
          <p:nvPr/>
        </p:nvSpPr>
        <p:spPr>
          <a:xfrm>
            <a:off x="208872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212"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213" name="CustomShape 6"/>
          <p:cNvSpPr/>
          <p:nvPr/>
        </p:nvSpPr>
        <p:spPr>
          <a:xfrm>
            <a:off x="644796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214"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215"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216"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0</a:t>
            </a:r>
            <a:endParaRPr b="0" lang="en-US" sz="2800" spc="-1" strike="noStrike">
              <a:latin typeface="Arial"/>
            </a:endParaRPr>
          </a:p>
        </p:txBody>
      </p:sp>
      <p:sp>
        <p:nvSpPr>
          <p:cNvPr id="217"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2</a:t>
            </a:r>
            <a:endParaRPr b="0" lang="en-US" sz="3200" spc="-1" strike="noStrike">
              <a:latin typeface="Arial"/>
            </a:endParaRPr>
          </a:p>
        </p:txBody>
      </p:sp>
      <p:sp>
        <p:nvSpPr>
          <p:cNvPr id="218"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219"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220"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221" name="CustomShape 14"/>
          <p:cNvSpPr/>
          <p:nvPr/>
        </p:nvSpPr>
        <p:spPr>
          <a:xfrm flipV="1">
            <a:off x="6447960" y="3137040"/>
            <a:ext cx="2796120" cy="10119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222" name="CustomShape 15"/>
          <p:cNvSpPr/>
          <p:nvPr/>
        </p:nvSpPr>
        <p:spPr>
          <a:xfrm flipV="1">
            <a:off x="6447960" y="3137040"/>
            <a:ext cx="4469400" cy="10119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223" name="CustomShape 16"/>
          <p:cNvSpPr/>
          <p:nvPr/>
        </p:nvSpPr>
        <p:spPr>
          <a:xfrm>
            <a:off x="7846560" y="3138480"/>
            <a:ext cx="71532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224" name="CustomShape 17"/>
          <p:cNvSpPr/>
          <p:nvPr/>
        </p:nvSpPr>
        <p:spPr>
          <a:xfrm>
            <a:off x="9057960" y="3157200"/>
            <a:ext cx="6645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(11)</a:t>
            </a:r>
            <a:endParaRPr b="0" lang="en-US" sz="4400" spc="-1" strike="noStrike">
              <a:latin typeface="Arial"/>
            </a:endParaRPr>
          </a:p>
        </p:txBody>
      </p:sp>
      <p:sp>
        <p:nvSpPr>
          <p:cNvPr id="22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Bin chọn Item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227" name="CustomShape 3"/>
          <p:cNvSpPr/>
          <p:nvPr/>
        </p:nvSpPr>
        <p:spPr>
          <a:xfrm>
            <a:off x="543528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228" name="CustomShape 4"/>
          <p:cNvSpPr/>
          <p:nvPr/>
        </p:nvSpPr>
        <p:spPr>
          <a:xfrm>
            <a:off x="208872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229" name="CustomShape 5"/>
          <p:cNvSpPr/>
          <p:nvPr/>
        </p:nvSpPr>
        <p:spPr>
          <a:xfrm>
            <a:off x="894384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230" name="CustomShape 6"/>
          <p:cNvSpPr/>
          <p:nvPr/>
        </p:nvSpPr>
        <p:spPr>
          <a:xfrm>
            <a:off x="6447960" y="617688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231" name="CustomShape 7"/>
          <p:cNvSpPr/>
          <p:nvPr/>
        </p:nvSpPr>
        <p:spPr>
          <a:xfrm>
            <a:off x="9904320" y="61646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232" name="CustomShape 8"/>
          <p:cNvSpPr/>
          <p:nvPr/>
        </p:nvSpPr>
        <p:spPr>
          <a:xfrm>
            <a:off x="7460280" y="61646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233"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0</a:t>
            </a:r>
            <a:endParaRPr b="0" lang="en-US" sz="2800" spc="-1" strike="noStrike">
              <a:latin typeface="Arial"/>
            </a:endParaRPr>
          </a:p>
        </p:txBody>
      </p:sp>
      <p:sp>
        <p:nvSpPr>
          <p:cNvPr id="234"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0</a:t>
            </a:r>
            <a:endParaRPr b="0" lang="en-US" sz="3200" spc="-1" strike="noStrike">
              <a:latin typeface="Arial"/>
            </a:endParaRPr>
          </a:p>
        </p:txBody>
      </p:sp>
      <p:sp>
        <p:nvSpPr>
          <p:cNvPr id="235"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236"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237"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(12)</a:t>
            </a:r>
            <a:endParaRPr b="0" lang="en-US" sz="4400" spc="-1" strike="noStrike">
              <a:latin typeface="Arial"/>
            </a:endParaRPr>
          </a:p>
        </p:txBody>
      </p:sp>
      <p:sp>
        <p:nvSpPr>
          <p:cNvPr id="23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Một số kết quả từ lời khởi tạo cho các tập dữ liệu:</a:t>
            </a:r>
            <a:endParaRPr b="0" lang="en-US"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5. Chiến lược tìm kiếm (1)</a:t>
            </a:r>
            <a:endParaRPr b="0" lang="en-US" sz="4400" spc="-1" strike="noStrike">
              <a:latin typeface="Arial"/>
            </a:endParaRPr>
          </a:p>
        </p:txBody>
      </p:sp>
      <p:sp>
        <p:nvSpPr>
          <p:cNvPr id="24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Định nghĩa các violations:</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Vi phạm về capacity, minLoad, p.</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Vi phạm về số thể loại và số lớn.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Hàm tính tổng vi phạm của một solution là một hàm tổng có trọng số cho các vi phạm.</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Định nghĩa target:</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Số lượng bin xếp đúng.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Số lượng items xếp đúng.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Hàm tính tổng mục tiêu cho một solution là hàm tổng có trọng số cho (***) và (****)</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Định nghĩa các trọng số cho các violation (target) nhằm hy vọng có thể thu được kết quả tốt hơn nếu đánh trọng số cao cho các violation dễ đạt được hoặc target có ảnh hưởng lớn để đưa lời giải đi theo hướng tốt.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5. Chiến lược tìm kiếm (2)</a:t>
            </a:r>
            <a:endParaRPr b="0" lang="en-US" sz="4400" spc="-1" strike="noStrike">
              <a:latin typeface="Arial"/>
            </a:endParaRPr>
          </a:p>
        </p:txBody>
      </p:sp>
      <p:sp>
        <p:nvSpPr>
          <p:cNvPr id="24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chiến lược tìm kiếm:</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Thực hiện tìm kiếm hillClimbing sử dụng random vị trí mới nếu sau một số vòng lặp kết quả không được cải thiện.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Thực hiện tìm kiếm TabuSearch.</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Thực hiện tìm kiếm lời giải xung quanh bằng:</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Gán một giá trị mới.</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Đổi chỗ 2 vị trí trong lời giải.</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Thực hiện tìm kiếm giảm thiểu violations.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Thực hiện tìm kiếm tối đa hóa target.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Nội dung chính</a:t>
            </a:r>
            <a:endParaRPr b="0" lang="en-US" sz="4400" spc="-1" strike="noStrike">
              <a:latin typeface="Arial"/>
            </a:endParaRPr>
          </a:p>
        </p:txBody>
      </p:sp>
      <p:sp>
        <p:nvSpPr>
          <p:cNvPr id="7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514440" indent="-513000">
              <a:lnSpc>
                <a:spcPct val="15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Bài toán</a:t>
            </a:r>
            <a:endParaRPr b="0" lang="en-US" sz="2800" spc="-1" strike="noStrike">
              <a:latin typeface="Arial"/>
            </a:endParaRPr>
          </a:p>
          <a:p>
            <a:pPr marL="514440" indent="-513000">
              <a:lnSpc>
                <a:spcPct val="15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Ràng buộc bài toán</a:t>
            </a:r>
            <a:endParaRPr b="0" lang="en-US" sz="2800" spc="-1" strike="noStrike">
              <a:latin typeface="Arial"/>
            </a:endParaRPr>
          </a:p>
          <a:p>
            <a:pPr marL="514440" indent="-513000">
              <a:lnSpc>
                <a:spcPct val="15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Tập dữ liệu thử nghiệm</a:t>
            </a:r>
            <a:endParaRPr b="0" lang="en-US" sz="2800" spc="-1" strike="noStrike">
              <a:latin typeface="Arial"/>
            </a:endParaRPr>
          </a:p>
          <a:p>
            <a:pPr marL="514440" indent="-513000">
              <a:lnSpc>
                <a:spcPct val="15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Chiến lược khởi tạo</a:t>
            </a:r>
            <a:endParaRPr b="0" lang="en-US" sz="2800" spc="-1" strike="noStrike">
              <a:latin typeface="Arial"/>
            </a:endParaRPr>
          </a:p>
          <a:p>
            <a:pPr marL="514440" indent="-513000">
              <a:lnSpc>
                <a:spcPct val="15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Chiến lược tìm kiếm</a:t>
            </a:r>
            <a:endParaRPr b="0" lang="en-US" sz="2800" spc="-1" strike="noStrike">
              <a:latin typeface="Arial"/>
            </a:endParaRPr>
          </a:p>
          <a:p>
            <a:pPr marL="514440" indent="-513000">
              <a:lnSpc>
                <a:spcPct val="15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Một số kết quả đạt được</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5. Chiến lược tìm kiếm (3)</a:t>
            </a:r>
            <a:endParaRPr b="0" lang="en-US" sz="4400" spc="-1" strike="noStrike">
              <a:latin typeface="Arial"/>
            </a:endParaRPr>
          </a:p>
        </p:txBody>
      </p:sp>
      <p:sp>
        <p:nvSpPr>
          <p:cNvPr id="24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chiến lược thử nghiệm khác:</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Thực hiện tìm kiếm lời giải bằng việc loại bỏ điều kiện minLoad (gán hệ số của minLoad trong violations weight là 0) sau đó dung lời giải tìm được khởi tạo mới và tìm kiếm trên đó.</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6. Một số kết quả đạt được (1)</a:t>
            </a:r>
            <a:endParaRPr b="0" lang="en-US" sz="4400" spc="-1" strike="noStrike">
              <a:latin typeface="Arial"/>
            </a:endParaRPr>
          </a:p>
        </p:txBody>
      </p:sp>
      <p:sp>
        <p:nvSpPr>
          <p:cNvPr id="24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kết quả tốt nhất đạt được:</a:t>
            </a:r>
            <a:endParaRPr b="0" lang="en-US" sz="2800" spc="-1" strike="noStrike">
              <a:latin typeface="Arial"/>
            </a:endParaRPr>
          </a:p>
        </p:txBody>
      </p:sp>
      <p:graphicFrame>
        <p:nvGraphicFramePr>
          <p:cNvPr id="248" name="Table 3"/>
          <p:cNvGraphicFramePr/>
          <p:nvPr/>
        </p:nvGraphicFramePr>
        <p:xfrm>
          <a:off x="838080" y="2577960"/>
          <a:ext cx="10514160" cy="3588480"/>
        </p:xfrm>
        <a:graphic>
          <a:graphicData uri="http://schemas.openxmlformats.org/drawingml/2006/table">
            <a:tbl>
              <a:tblPr/>
              <a:tblGrid>
                <a:gridCol w="4230000"/>
                <a:gridCol w="3180960"/>
                <a:gridCol w="3103560"/>
              </a:tblGrid>
              <a:tr h="677520">
                <a:tc>
                  <a:txBody>
                    <a:bodyPr lIns="90000" rIns="90000"/>
                    <a:p>
                      <a:pPr algn="ctr">
                        <a:lnSpc>
                          <a:spcPct val="100000"/>
                        </a:lnSpc>
                      </a:pPr>
                      <a:r>
                        <a:rPr b="1" lang="en-US" sz="2400" spc="-1" strike="noStrike">
                          <a:latin typeface="FreeSans"/>
                        </a:rPr>
                        <a:t>Tập</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p>
                      <a:pPr algn="ctr">
                        <a:lnSpc>
                          <a:spcPct val="100000"/>
                        </a:lnSpc>
                      </a:pPr>
                      <a:r>
                        <a:rPr b="1" lang="en-US" sz="2400" spc="-1" strike="noStrike">
                          <a:latin typeface="FreeSans"/>
                        </a:rPr>
                        <a:t>Số items xếp được</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p>
                      <a:pPr algn="ctr">
                        <a:lnSpc>
                          <a:spcPct val="100000"/>
                        </a:lnSpc>
                      </a:pPr>
                      <a:r>
                        <a:rPr b="1" lang="en-US" sz="2400" spc="-1" strike="noStrike">
                          <a:latin typeface="FreeSans"/>
                        </a:rPr>
                        <a:t>Số bin xếp được</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r>
              <a:tr h="727200">
                <a:tc>
                  <a:txBody>
                    <a:bodyPr lIns="90000" rIns="90000"/>
                    <a:p>
                      <a:pPr algn="ctr">
                        <a:lnSpc>
                          <a:spcPct val="100000"/>
                        </a:lnSpc>
                      </a:pPr>
                      <a:r>
                        <a:rPr b="0" lang="en-US" sz="2400" spc="-1" strike="noStrike">
                          <a:latin typeface="FreeSans"/>
                        </a:rPr>
                        <a:t>16 items – 3 bins</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p>
                      <a:pPr algn="ctr">
                        <a:lnSpc>
                          <a:spcPct val="100000"/>
                        </a:lnSpc>
                      </a:pPr>
                      <a:r>
                        <a:rPr b="0" lang="en-US" sz="2400" spc="-1" strike="noStrike">
                          <a:latin typeface="FreeSans"/>
                        </a:rPr>
                        <a:t>16</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p>
                      <a:pPr algn="ctr">
                        <a:lnSpc>
                          <a:spcPct val="100000"/>
                        </a:lnSpc>
                      </a:pPr>
                      <a:r>
                        <a:rPr b="0" lang="en-US" sz="2400" spc="-1" strike="noStrike">
                          <a:latin typeface="FreeSans"/>
                        </a:rPr>
                        <a:t>3</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727200">
                <a:tc>
                  <a:txBody>
                    <a:bodyPr lIns="90000" rIns="90000"/>
                    <a:p>
                      <a:pPr algn="ctr">
                        <a:lnSpc>
                          <a:spcPct val="100000"/>
                        </a:lnSpc>
                      </a:pPr>
                      <a:r>
                        <a:rPr b="0" lang="en-US" sz="2400" spc="-1" strike="noStrike">
                          <a:latin typeface="FreeSans"/>
                        </a:rPr>
                        <a:t>200 items– 100 bins</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p>
                      <a:pPr algn="ctr">
                        <a:lnSpc>
                          <a:spcPct val="100000"/>
                        </a:lnSpc>
                      </a:pPr>
                      <a:r>
                        <a:rPr b="0" lang="en-US" sz="2400" spc="-1" strike="noStrike">
                          <a:latin typeface="FreeSans"/>
                        </a:rPr>
                        <a:t>111</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p>
                      <a:pPr algn="ctr">
                        <a:lnSpc>
                          <a:spcPct val="100000"/>
                        </a:lnSpc>
                      </a:pPr>
                      <a:r>
                        <a:rPr b="0" lang="en-US" sz="2400" spc="-1" strike="noStrike">
                          <a:latin typeface="FreeSans"/>
                        </a:rPr>
                        <a:t>94</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727200">
                <a:tc>
                  <a:txBody>
                    <a:bodyPr lIns="90000" rIns="90000"/>
                    <a:p>
                      <a:pPr algn="ctr">
                        <a:lnSpc>
                          <a:spcPct val="100000"/>
                        </a:lnSpc>
                      </a:pPr>
                      <a:r>
                        <a:rPr b="0" lang="en-US" sz="2400" spc="-1" strike="noStrike">
                          <a:latin typeface="FreeSans"/>
                        </a:rPr>
                        <a:t>1000 items – 1846 bins</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p>
                      <a:pPr algn="ctr">
                        <a:lnSpc>
                          <a:spcPct val="100000"/>
                        </a:lnSpc>
                      </a:pPr>
                      <a:r>
                        <a:rPr b="0" lang="en-US" sz="2400" spc="-1" strike="noStrike">
                          <a:latin typeface="FreeSans"/>
                        </a:rPr>
                        <a:t>596</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p>
                      <a:pPr algn="ctr">
                        <a:lnSpc>
                          <a:spcPct val="100000"/>
                        </a:lnSpc>
                      </a:pPr>
                      <a:r>
                        <a:rPr b="0" lang="en-US" sz="2400" spc="-1" strike="noStrike">
                          <a:latin typeface="FreeSans"/>
                        </a:rPr>
                        <a:t>10</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729720">
                <a:tc>
                  <a:txBody>
                    <a:bodyPr lIns="90000" rIns="90000"/>
                    <a:p>
                      <a:pPr algn="ctr">
                        <a:lnSpc>
                          <a:spcPct val="100000"/>
                        </a:lnSpc>
                      </a:pPr>
                      <a:r>
                        <a:rPr b="0" lang="en-US" sz="2400" spc="-1" strike="noStrike">
                          <a:latin typeface="FreeSans"/>
                        </a:rPr>
                        <a:t>3000 items - 1846 bins</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p>
                      <a:pPr algn="ctr">
                        <a:lnSpc>
                          <a:spcPct val="100000"/>
                        </a:lnSpc>
                      </a:pPr>
                      <a:r>
                        <a:rPr b="0" lang="en-US" sz="2400" spc="-1" strike="noStrike">
                          <a:latin typeface="FreeSans"/>
                        </a:rPr>
                        <a:t>796</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p>
                      <a:pPr algn="ctr">
                        <a:lnSpc>
                          <a:spcPct val="100000"/>
                        </a:lnSpc>
                      </a:pPr>
                      <a:r>
                        <a:rPr b="0" lang="en-US" sz="2400" spc="-1" strike="noStrike">
                          <a:latin typeface="FreeSans"/>
                        </a:rPr>
                        <a:t>1242</a:t>
                      </a:r>
                      <a:endParaRPr b="0" lang="en-US" sz="24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1. Bài toán</a:t>
            </a:r>
            <a:endParaRPr b="0" lang="en-US" sz="4400" spc="-1" strike="noStrike">
              <a:latin typeface="Arial"/>
            </a:endParaRPr>
          </a:p>
          <a:p>
            <a:pPr>
              <a:lnSpc>
                <a:spcPct val="90000"/>
              </a:lnSpc>
            </a:pPr>
            <a:endParaRPr b="0" lang="en-US" sz="4400" spc="-1" strike="noStrike">
              <a:latin typeface="Arial"/>
            </a:endParaRPr>
          </a:p>
        </p:txBody>
      </p:sp>
      <p:sp>
        <p:nvSpPr>
          <p:cNvPr id="81" name="CustomShape 2"/>
          <p:cNvSpPr/>
          <p:nvPr/>
        </p:nvSpPr>
        <p:spPr>
          <a:xfrm>
            <a:off x="838080" y="1825560"/>
            <a:ext cx="10514160" cy="4349880"/>
          </a:xfrm>
          <a:prstGeom prst="rect">
            <a:avLst/>
          </a:prstGeom>
          <a:noFill/>
          <a:ln>
            <a:noFill/>
          </a:ln>
        </p:spPr>
        <p:style>
          <a:lnRef idx="0"/>
          <a:fillRef idx="0"/>
          <a:effectRef idx="0"/>
          <a:fontRef idx="minor"/>
        </p:style>
      </p:sp>
      <p:sp>
        <p:nvSpPr>
          <p:cNvPr id="82" name="CustomShape 3"/>
          <p:cNvSpPr/>
          <p:nvPr/>
        </p:nvSpPr>
        <p:spPr>
          <a:xfrm>
            <a:off x="838080" y="1689840"/>
            <a:ext cx="10682640" cy="6854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83" name="" descr=""/>
          <p:cNvPicPr/>
          <p:nvPr/>
        </p:nvPicPr>
        <p:blipFill>
          <a:blip r:embed="rId1"/>
          <a:stretch/>
        </p:blipFill>
        <p:spPr>
          <a:xfrm>
            <a:off x="1280160" y="1280160"/>
            <a:ext cx="8137440" cy="47239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Ràng buộc bài toán</a:t>
            </a:r>
            <a:endParaRPr b="0" lang="en-US" sz="4400" spc="-1" strike="noStrike">
              <a:latin typeface="Arial"/>
            </a:endParaRPr>
          </a:p>
        </p:txBody>
      </p:sp>
      <p:sp>
        <p:nvSpPr>
          <p:cNvPr id="85" name="CustomShape 2"/>
          <p:cNvSpPr/>
          <p:nvPr/>
        </p:nvSpPr>
        <p:spPr>
          <a:xfrm>
            <a:off x="838080" y="1825560"/>
            <a:ext cx="10514160" cy="4349880"/>
          </a:xfrm>
          <a:prstGeom prst="rect">
            <a:avLst/>
          </a:prstGeom>
          <a:noFill/>
          <a:ln>
            <a:noFill/>
          </a:ln>
        </p:spPr>
        <p:style>
          <a:lnRef idx="0"/>
          <a:fillRef idx="0"/>
          <a:effectRef idx="0"/>
          <a:fontRef idx="minor"/>
        </p:style>
      </p:sp>
      <p:pic>
        <p:nvPicPr>
          <p:cNvPr id="86" name="" descr=""/>
          <p:cNvPicPr/>
          <p:nvPr/>
        </p:nvPicPr>
        <p:blipFill>
          <a:blip r:embed="rId1"/>
          <a:stretch/>
        </p:blipFill>
        <p:spPr>
          <a:xfrm>
            <a:off x="1188720" y="1463040"/>
            <a:ext cx="10257120" cy="4712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a:ea typeface="DejaVu Sans"/>
              </a:rPr>
              <a:t>3. Tập dữ liệu đề xuất</a:t>
            </a:r>
            <a:endParaRPr b="0" lang="en-US" sz="4400" spc="-1" strike="noStrike">
              <a:latin typeface="Arial"/>
            </a:endParaRPr>
          </a:p>
        </p:txBody>
      </p:sp>
      <p:sp>
        <p:nvSpPr>
          <p:cNvPr id="8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Thực hiện thử nghiệm trên các tập dữ liệu:</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MinMaxTypeMultiKnapsackInput-16.json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MinMaxTypeMultiKnapsackInput-50.json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MinMaxTypeMultiKnapsackInput-100.json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MinMaxTypeMultiKnapsackInput-200.json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MinMaxTypeMultiKnapsackInput-100.json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MinMaxTypeMultiKnapsackInput-3000.json</a:t>
            </a:r>
            <a:endParaRPr b="0" lang="en-US" sz="2400" spc="-1" strike="noStrike">
              <a:latin typeface="Arial"/>
            </a:endParaRPr>
          </a:p>
          <a:p>
            <a:pPr marL="228600" indent="-227160">
              <a:lnSpc>
                <a:spcPct val="90000"/>
              </a:lnSpc>
              <a:spcBef>
                <a:spcPts val="100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2 chữ số cuối biểu diễn số lượng items trong các bộ dữ liệu.</a:t>
            </a:r>
            <a:endParaRPr b="0" lang="en-US" sz="2800" spc="-1" strike="noStrike">
              <a:latin typeface="Arial"/>
            </a:endParaRPr>
          </a:p>
          <a:p>
            <a:pPr marL="228600" indent="-227160">
              <a:lnSpc>
                <a:spcPct val="90000"/>
              </a:lnSpc>
              <a:spcBef>
                <a:spcPts val="1001"/>
              </a:spcBef>
              <a:buClr>
                <a:srgbClr val="000000"/>
              </a:buClr>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Tập 16 items, 100 items, 1000 items, 3000 items là các tập được cho sẵn các tập còn lại là tập dữ liệu sinh để kiểm tra kết quả search.</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(1)</a:t>
            </a:r>
            <a:endParaRPr b="0" lang="en-US" sz="4400" spc="-1" strike="noStrike">
              <a:latin typeface="Arial"/>
            </a:endParaRPr>
          </a:p>
        </p:txBody>
      </p:sp>
      <p:sp>
        <p:nvSpPr>
          <p:cNvPr id="9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Thực hiện khởi tạo đứng trên hai ‘góc nhìn’:</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Item chọn Bin</a:t>
            </a:r>
            <a:endParaRPr b="0" lang="en-US" sz="20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Bin chọn Item</a:t>
            </a:r>
            <a:endParaRPr b="0" lang="en-US" sz="2000" spc="-1" strike="noStrike">
              <a:latin typeface="Arial"/>
            </a:endParaRPr>
          </a:p>
          <a:p>
            <a:pPr marL="228600" indent="-22716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Mỗi ‘góc nhìn’ trên thực hiện với 5 cách khác nhau:</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Random ngẫu nhiên</a:t>
            </a:r>
            <a:endParaRPr b="0" lang="en-US" sz="20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Lựa chọn theo chiến lược FirstFit (*)</a:t>
            </a:r>
            <a:endParaRPr b="0" lang="en-US" sz="20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Thực hiện (*) với các items được sắp xếp theo thứ tự giảm dần khả năng có thể xếp (số lượng bins có thể chứ items =&gt; Ưu tiên items khó sắp xếp trước). (**)</a:t>
            </a:r>
            <a:endParaRPr b="0" lang="en-US" sz="20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Thực hiện (*) với các bins được sắp xếp theo thứ tự giảm dần số lượng items có thể xếp cho bin (Ưu tiên bins khó sắp xếp) (***)</a:t>
            </a:r>
            <a:endParaRPr b="0" lang="en-US" sz="2000" spc="-1" strike="noStrike">
              <a:latin typeface="Arial"/>
            </a:endParaRPr>
          </a:p>
          <a:p>
            <a:pPr lvl="1" marL="6858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Combine (**) với (***)</a:t>
            </a:r>
            <a:endParaRPr b="0" lang="en-US" sz="2000" spc="-1" strike="noStrike">
              <a:latin typeface="Arial"/>
            </a:endParaRPr>
          </a:p>
          <a:p>
            <a:pPr marL="228600" indent="-22716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Mục tiêu chính cho khởi tạo: mong muốn có thể tìm kiếm được lời giải tốt hơn xung quanh lời giải ‘tốt’ ban đầu.</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(2)</a:t>
            </a:r>
            <a:endParaRPr b="0" lang="en-US" sz="4400" spc="-1" strike="noStrike">
              <a:latin typeface="Arial"/>
            </a:endParaRPr>
          </a:p>
        </p:txBody>
      </p:sp>
      <p:sp>
        <p:nvSpPr>
          <p:cNvPr id="9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Item chọn Bin</a:t>
            </a:r>
            <a:r>
              <a:rPr b="0" lang="en-US" sz="2400" spc="-1" strike="noStrike">
                <a:solidFill>
                  <a:srgbClr val="000000"/>
                </a:solidFill>
                <a:latin typeface="Calibri"/>
                <a:ea typeface="DejaVu Sans"/>
              </a:rPr>
              <a:t>: thực hiện xếp các items vào các bins có thể xếp nó (khi xếp item vào bin đó thì bin đó vẫn hợp lệ),  ‘góc nhìn’ này cho phép item chọn bin tương ứng cho nó.</a:t>
            </a:r>
            <a:endParaRPr b="0" lang="en-US" sz="2400" spc="-1" strike="noStrike">
              <a:latin typeface="Arial"/>
            </a:endParaRPr>
          </a:p>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Bin chọn Item</a:t>
            </a:r>
            <a:r>
              <a:rPr b="0" lang="en-US" sz="2400" spc="-1" strike="noStrike">
                <a:solidFill>
                  <a:srgbClr val="000000"/>
                </a:solidFill>
                <a:latin typeface="Calibri"/>
                <a:ea typeface="DejaVu Sans"/>
              </a:rPr>
              <a:t>: thực hiện xếp vào các bins các items có thể xếp cho đến khi bin đó không thể xếp thêm, ‘góc nhìn’ này không cho item có thể tự do chọn bin.</a:t>
            </a:r>
            <a:endParaRPr b="0" lang="en-US" sz="2400" spc="-1" strike="noStrike">
              <a:latin typeface="Arial"/>
            </a:endParaRPr>
          </a:p>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Chiến lược FirstFit (FF): </a:t>
            </a:r>
            <a:r>
              <a:rPr b="0" lang="en-US" sz="2400" spc="-1" strike="noStrike">
                <a:solidFill>
                  <a:srgbClr val="000000"/>
                </a:solidFill>
                <a:latin typeface="Calibri"/>
                <a:ea typeface="DejaVu Sans"/>
              </a:rPr>
              <a:t>lần lượt duyệt qua các items (bins) và lựa chọn item (bin) đầu tiên phù hợp.</a:t>
            </a: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(3)</a:t>
            </a:r>
            <a:endParaRPr b="0" lang="en-US" sz="4400" spc="-1" strike="noStrike">
              <a:latin typeface="Arial"/>
            </a:endParaRPr>
          </a:p>
        </p:txBody>
      </p:sp>
      <p:sp>
        <p:nvSpPr>
          <p:cNvPr id="9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Item chọn Bin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95" name="CustomShape 3"/>
          <p:cNvSpPr/>
          <p:nvPr/>
        </p:nvSpPr>
        <p:spPr>
          <a:xfrm>
            <a:off x="20887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96" name="CustomShape 4"/>
          <p:cNvSpPr/>
          <p:nvPr/>
        </p:nvSpPr>
        <p:spPr>
          <a:xfrm>
            <a:off x="37620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97"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98" name="CustomShape 6"/>
          <p:cNvSpPr/>
          <p:nvPr/>
        </p:nvSpPr>
        <p:spPr>
          <a:xfrm>
            <a:off x="71089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99"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00"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01"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7</a:t>
            </a:r>
            <a:endParaRPr b="0" lang="en-US" sz="2800" spc="-1" strike="noStrike">
              <a:latin typeface="Arial"/>
            </a:endParaRPr>
          </a:p>
        </p:txBody>
      </p:sp>
      <p:sp>
        <p:nvSpPr>
          <p:cNvPr id="102"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11</a:t>
            </a:r>
            <a:endParaRPr b="0" lang="en-US" sz="3200" spc="-1" strike="noStrike">
              <a:latin typeface="Arial"/>
            </a:endParaRPr>
          </a:p>
        </p:txBody>
      </p:sp>
      <p:sp>
        <p:nvSpPr>
          <p:cNvPr id="103"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104"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105"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106" name="CustomShape 14"/>
          <p:cNvSpPr/>
          <p:nvPr/>
        </p:nvSpPr>
        <p:spPr>
          <a:xfrm>
            <a:off x="2552040" y="3138480"/>
            <a:ext cx="721080" cy="111060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07" name="CustomShape 15"/>
          <p:cNvSpPr/>
          <p:nvPr/>
        </p:nvSpPr>
        <p:spPr>
          <a:xfrm>
            <a:off x="2175120" y="3454920"/>
            <a:ext cx="7531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False</a:t>
            </a:r>
            <a:endParaRPr b="0" lang="en-US" sz="1800" spc="-1" strike="noStrike">
              <a:latin typeface="Arial"/>
            </a:endParaRPr>
          </a:p>
        </p:txBody>
      </p:sp>
      <p:sp>
        <p:nvSpPr>
          <p:cNvPr id="108" name="CustomShape 16"/>
          <p:cNvSpPr/>
          <p:nvPr/>
        </p:nvSpPr>
        <p:spPr>
          <a:xfrm>
            <a:off x="2552040" y="3138480"/>
            <a:ext cx="3950280" cy="10605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
        <p:nvSpPr>
          <p:cNvPr id="109" name="CustomShape 17"/>
          <p:cNvSpPr/>
          <p:nvPr/>
        </p:nvSpPr>
        <p:spPr>
          <a:xfrm>
            <a:off x="4727880" y="3448800"/>
            <a:ext cx="6645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Chiến lược khởi tạo (4)</a:t>
            </a:r>
            <a:endParaRPr b="0" lang="en-US" sz="4400" spc="-1" strike="noStrike">
              <a:latin typeface="Arial"/>
            </a:endParaRPr>
          </a:p>
        </p:txBody>
      </p:sp>
      <p:sp>
        <p:nvSpPr>
          <p:cNvPr id="11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400" spc="-1" strike="noStrike">
                <a:solidFill>
                  <a:srgbClr val="000000"/>
                </a:solidFill>
                <a:latin typeface="Calibri"/>
                <a:ea typeface="DejaVu Sans"/>
              </a:rPr>
              <a:t>Thực hiện FF theo Item chọn Bin (demo sử dụng w)</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12" name="CustomShape 3"/>
          <p:cNvSpPr/>
          <p:nvPr/>
        </p:nvSpPr>
        <p:spPr>
          <a:xfrm>
            <a:off x="5435280" y="621144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8</a:t>
            </a:r>
            <a:endParaRPr b="0" lang="en-US" sz="1800" spc="-1" strike="noStrike">
              <a:latin typeface="Arial"/>
            </a:endParaRPr>
          </a:p>
        </p:txBody>
      </p:sp>
      <p:sp>
        <p:nvSpPr>
          <p:cNvPr id="113" name="CustomShape 4"/>
          <p:cNvSpPr/>
          <p:nvPr/>
        </p:nvSpPr>
        <p:spPr>
          <a:xfrm>
            <a:off x="37620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7</a:t>
            </a:r>
            <a:endParaRPr b="0" lang="en-US" sz="1800" spc="-1" strike="noStrike">
              <a:latin typeface="Arial"/>
            </a:endParaRPr>
          </a:p>
        </p:txBody>
      </p:sp>
      <p:sp>
        <p:nvSpPr>
          <p:cNvPr id="114" name="CustomShape 5"/>
          <p:cNvSpPr/>
          <p:nvPr/>
        </p:nvSpPr>
        <p:spPr>
          <a:xfrm>
            <a:off x="54352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5</a:t>
            </a:r>
            <a:endParaRPr b="0" lang="en-US" sz="1800" spc="-1" strike="noStrike">
              <a:latin typeface="Arial"/>
            </a:endParaRPr>
          </a:p>
        </p:txBody>
      </p:sp>
      <p:sp>
        <p:nvSpPr>
          <p:cNvPr id="115" name="CustomShape 6"/>
          <p:cNvSpPr/>
          <p:nvPr/>
        </p:nvSpPr>
        <p:spPr>
          <a:xfrm>
            <a:off x="710892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1</a:t>
            </a:r>
            <a:endParaRPr b="0" lang="en-US" sz="1800" spc="-1" strike="noStrike">
              <a:latin typeface="Arial"/>
            </a:endParaRPr>
          </a:p>
        </p:txBody>
      </p:sp>
      <p:sp>
        <p:nvSpPr>
          <p:cNvPr id="116" name="CustomShape 7"/>
          <p:cNvSpPr/>
          <p:nvPr/>
        </p:nvSpPr>
        <p:spPr>
          <a:xfrm>
            <a:off x="878220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3</a:t>
            </a:r>
            <a:endParaRPr b="0" lang="en-US" sz="1800" spc="-1" strike="noStrike">
              <a:latin typeface="Arial"/>
            </a:endParaRPr>
          </a:p>
        </p:txBody>
      </p:sp>
      <p:sp>
        <p:nvSpPr>
          <p:cNvPr id="117" name="CustomShape 8"/>
          <p:cNvSpPr/>
          <p:nvPr/>
        </p:nvSpPr>
        <p:spPr>
          <a:xfrm>
            <a:off x="10455480" y="2607120"/>
            <a:ext cx="925200" cy="5299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latin typeface="Calibri"/>
                <a:ea typeface="DejaVu Sans"/>
              </a:rPr>
              <a:t>2</a:t>
            </a:r>
            <a:endParaRPr b="0" lang="en-US" sz="1800" spc="-1" strike="noStrike">
              <a:latin typeface="Arial"/>
            </a:endParaRPr>
          </a:p>
        </p:txBody>
      </p:sp>
      <p:sp>
        <p:nvSpPr>
          <p:cNvPr id="118" name="CustomShape 9"/>
          <p:cNvSpPr/>
          <p:nvPr/>
        </p:nvSpPr>
        <p:spPr>
          <a:xfrm>
            <a:off x="246348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7</a:t>
            </a:r>
            <a:endParaRPr b="0" lang="en-US" sz="2800" spc="-1" strike="noStrike">
              <a:latin typeface="Arial"/>
            </a:endParaRPr>
          </a:p>
        </p:txBody>
      </p:sp>
      <p:sp>
        <p:nvSpPr>
          <p:cNvPr id="119" name="CustomShape 10"/>
          <p:cNvSpPr/>
          <p:nvPr/>
        </p:nvSpPr>
        <p:spPr>
          <a:xfrm>
            <a:off x="569052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000000"/>
                </a:solidFill>
                <a:latin typeface="Calibri"/>
                <a:ea typeface="DejaVu Sans"/>
              </a:rPr>
              <a:t>3</a:t>
            </a:r>
            <a:endParaRPr b="0" lang="en-US" sz="3200" spc="-1" strike="noStrike">
              <a:latin typeface="Arial"/>
            </a:endParaRPr>
          </a:p>
        </p:txBody>
      </p:sp>
      <p:sp>
        <p:nvSpPr>
          <p:cNvPr id="120" name="CustomShape 11"/>
          <p:cNvSpPr/>
          <p:nvPr/>
        </p:nvSpPr>
        <p:spPr>
          <a:xfrm>
            <a:off x="8917560" y="3818160"/>
            <a:ext cx="1625040" cy="2255760"/>
          </a:xfrm>
          <a:prstGeom prst="flowChartMagneticDisk">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000000"/>
                </a:solidFill>
                <a:latin typeface="Calibri"/>
                <a:ea typeface="DejaVu Sans"/>
              </a:rPr>
              <a:t>10</a:t>
            </a:r>
            <a:endParaRPr b="0" lang="en-US" sz="2800" spc="-1" strike="noStrike">
              <a:latin typeface="Arial"/>
            </a:endParaRPr>
          </a:p>
        </p:txBody>
      </p:sp>
      <p:sp>
        <p:nvSpPr>
          <p:cNvPr id="121" name="CustomShape 12"/>
          <p:cNvSpPr/>
          <p:nvPr/>
        </p:nvSpPr>
        <p:spPr>
          <a:xfrm>
            <a:off x="1111680" y="2688120"/>
            <a:ext cx="8949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Items:</a:t>
            </a:r>
            <a:endParaRPr b="0" lang="en-US" sz="1800" spc="-1" strike="noStrike">
              <a:latin typeface="Arial"/>
            </a:endParaRPr>
          </a:p>
        </p:txBody>
      </p:sp>
      <p:sp>
        <p:nvSpPr>
          <p:cNvPr id="122" name="CustomShape 13"/>
          <p:cNvSpPr/>
          <p:nvPr/>
        </p:nvSpPr>
        <p:spPr>
          <a:xfrm>
            <a:off x="1188720" y="4946760"/>
            <a:ext cx="74088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Bins:</a:t>
            </a:r>
            <a:endParaRPr b="0" lang="en-US" sz="1800" spc="-1" strike="noStrike">
              <a:latin typeface="Arial"/>
            </a:endParaRPr>
          </a:p>
        </p:txBody>
      </p:sp>
      <p:sp>
        <p:nvSpPr>
          <p:cNvPr id="123" name="CustomShape 14"/>
          <p:cNvSpPr/>
          <p:nvPr/>
        </p:nvSpPr>
        <p:spPr>
          <a:xfrm>
            <a:off x="3957480" y="3414240"/>
            <a:ext cx="6645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True</a:t>
            </a:r>
            <a:endParaRPr b="0" lang="en-US" sz="1800" spc="-1" strike="noStrike">
              <a:latin typeface="Arial"/>
            </a:endParaRPr>
          </a:p>
        </p:txBody>
      </p:sp>
      <p:sp>
        <p:nvSpPr>
          <p:cNvPr id="124" name="CustomShape 15"/>
          <p:cNvSpPr/>
          <p:nvPr/>
        </p:nvSpPr>
        <p:spPr>
          <a:xfrm flipH="1">
            <a:off x="3273120" y="3138480"/>
            <a:ext cx="949680" cy="1060560"/>
          </a:xfrm>
          <a:custGeom>
            <a:avLst/>
            <a:gdLst/>
            <a:ahLst/>
            <a:rect l="l" t="t" r="r" b="b"/>
            <a:pathLst>
              <a:path w="21600" h="21600">
                <a:moveTo>
                  <a:pt x="0" y="0"/>
                </a:moveTo>
                <a:lnTo>
                  <a:pt x="21600" y="21600"/>
                </a:lnTo>
              </a:path>
            </a:pathLst>
          </a:custGeom>
          <a:noFill/>
          <a:ln>
            <a:solidFill>
              <a:srgbClr val="3f6ec2"/>
            </a:solidFill>
            <a:round/>
            <a:tailEnd len="med" type="triangle" w="med"/>
          </a:ln>
        </p:spPr>
        <p:style>
          <a:lnRef idx="1">
            <a:schemeClr val="accent1"/>
          </a:lnRef>
          <a:fillRef idx="0">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LibreOffice/6.0.7.3$Linux_X86_64 LibreOffice_project/00m0$Build-3</Application>
  <Words>1181</Words>
  <Paragraphs>198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2019-05-07T14:32:49Z</dcterms:created>
  <dc:creator>Ho Ngoc Van 20154314</dc:creator>
  <dc:description/>
  <dc:language>en-US</dc:language>
  <cp:lastModifiedBy/>
  <dcterms:modified xsi:type="dcterms:W3CDTF">2019-05-07T23:30:56Z</dcterms:modified>
  <cp:revision>48</cp:revision>
  <dc:subject/>
  <dc:title>Báo cáo môn học: Tìm kiếm cục bộ dựa trên rằng buộc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Màn hình rộng</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