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êu đề Bản chiếu">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vi-VN"/>
              <a:t>Bấm để sửa kiểu tiêu đề Bản cái</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p:txBody>
          <a:bodyPr/>
          <a:lstStyle/>
          <a:p>
            <a:fld id="{74188C3B-FEEF-4C81-8652-B815EACCEE8D}"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0B8344-C5D1-4223-B4D6-FD960C34FE1D}" type="slidenum">
              <a:rPr lang="en-US" smtClean="0"/>
              <a:t>‹#›</a:t>
            </a:fld>
            <a:endParaRPr lang="en-US"/>
          </a:p>
        </p:txBody>
      </p:sp>
    </p:spTree>
    <p:extLst>
      <p:ext uri="{BB962C8B-B14F-4D97-AF65-F5344CB8AC3E}">
        <p14:creationId xmlns:p14="http://schemas.microsoft.com/office/powerpoint/2010/main" val="3962237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vi-VN"/>
              <a:t>Bấm để sửa kiểu tiêu đề Bản cái</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74188C3B-FEEF-4C81-8652-B815EACCEE8D}"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0B8344-C5D1-4223-B4D6-FD960C34FE1D}" type="slidenum">
              <a:rPr lang="en-US" smtClean="0"/>
              <a:t>‹#›</a:t>
            </a:fld>
            <a:endParaRPr lang="en-US"/>
          </a:p>
        </p:txBody>
      </p:sp>
    </p:spTree>
    <p:extLst>
      <p:ext uri="{BB962C8B-B14F-4D97-AF65-F5344CB8AC3E}">
        <p14:creationId xmlns:p14="http://schemas.microsoft.com/office/powerpoint/2010/main" val="1884310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vi-VN"/>
              <a:t>Bấm để sửa kiểu tiêu đề Bản cái</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Chỉnh sửa kiểu văn bản của Bản cái</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74188C3B-FEEF-4C81-8652-B815EACCEE8D}"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0B8344-C5D1-4223-B4D6-FD960C34FE1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52368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vi-VN"/>
              <a:t>Bấm để sửa kiểu tiêu đề Bản cái</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74188C3B-FEEF-4C81-8652-B815EACCEE8D}"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0B8344-C5D1-4223-B4D6-FD960C34FE1D}" type="slidenum">
              <a:rPr lang="en-US" smtClean="0"/>
              <a:t>‹#›</a:t>
            </a:fld>
            <a:endParaRPr lang="en-US"/>
          </a:p>
        </p:txBody>
      </p:sp>
    </p:spTree>
    <p:extLst>
      <p:ext uri="{BB962C8B-B14F-4D97-AF65-F5344CB8AC3E}">
        <p14:creationId xmlns:p14="http://schemas.microsoft.com/office/powerpoint/2010/main" val="640522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rích dẫn 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vi-VN"/>
              <a:t>Bấm để sửa kiểu tiêu đề Bản cái</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Chỉnh sửa kiểu văn bản của Bản cái</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74188C3B-FEEF-4C81-8652-B815EACCEE8D}"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0B8344-C5D1-4223-B4D6-FD960C34FE1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378300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Đúng hoặc Sai">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vi-VN"/>
              <a:t>Bấm để sửa kiểu tiêu đề Bản cái</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Chỉnh sửa kiểu văn bản của Bản cái</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74188C3B-FEEF-4C81-8652-B815EACCEE8D}"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0B8344-C5D1-4223-B4D6-FD960C34FE1D}" type="slidenum">
              <a:rPr lang="en-US" smtClean="0"/>
              <a:t>‹#›</a:t>
            </a:fld>
            <a:endParaRPr lang="en-US"/>
          </a:p>
        </p:txBody>
      </p:sp>
    </p:spTree>
    <p:extLst>
      <p:ext uri="{BB962C8B-B14F-4D97-AF65-F5344CB8AC3E}">
        <p14:creationId xmlns:p14="http://schemas.microsoft.com/office/powerpoint/2010/main" val="38164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74188C3B-FEEF-4C81-8652-B815EACCEE8D}"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0B8344-C5D1-4223-B4D6-FD960C34FE1D}" type="slidenum">
              <a:rPr lang="en-US" smtClean="0"/>
              <a:t>‹#›</a:t>
            </a:fld>
            <a:endParaRPr lang="en-US"/>
          </a:p>
        </p:txBody>
      </p:sp>
    </p:spTree>
    <p:extLst>
      <p:ext uri="{BB962C8B-B14F-4D97-AF65-F5344CB8AC3E}">
        <p14:creationId xmlns:p14="http://schemas.microsoft.com/office/powerpoint/2010/main" val="3038797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vi-VN"/>
              <a:t>Bấm để sửa kiểu tiêu đề Bản cái</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74188C3B-FEEF-4C81-8652-B815EACCEE8D}"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0B8344-C5D1-4223-B4D6-FD960C34FE1D}" type="slidenum">
              <a:rPr lang="en-US" smtClean="0"/>
              <a:t>‹#›</a:t>
            </a:fld>
            <a:endParaRPr lang="en-US"/>
          </a:p>
        </p:txBody>
      </p:sp>
    </p:spTree>
    <p:extLst>
      <p:ext uri="{BB962C8B-B14F-4D97-AF65-F5344CB8AC3E}">
        <p14:creationId xmlns:p14="http://schemas.microsoft.com/office/powerpoint/2010/main" val="3382549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vi-VN"/>
              <a:t>Bấm để sửa kiểu tiêu đề Bản cái</a:t>
            </a:r>
            <a:endParaRPr lang="en-US" dirty="0"/>
          </a:p>
        </p:txBody>
      </p:sp>
      <p:sp>
        <p:nvSpPr>
          <p:cNvPr id="3" name="Content Placeholder 2"/>
          <p:cNvSpPr>
            <a:spLocks noGrp="1"/>
          </p:cNvSpPr>
          <p:nvPr>
            <p:ph idx="1"/>
          </p:nvPr>
        </p:nvSpPr>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74188C3B-FEEF-4C81-8652-B815EACCEE8D}"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0B8344-C5D1-4223-B4D6-FD960C34FE1D}" type="slidenum">
              <a:rPr lang="en-US" smtClean="0"/>
              <a:t>‹#›</a:t>
            </a:fld>
            <a:endParaRPr lang="en-US"/>
          </a:p>
        </p:txBody>
      </p:sp>
    </p:spTree>
    <p:extLst>
      <p:ext uri="{BB962C8B-B14F-4D97-AF65-F5344CB8AC3E}">
        <p14:creationId xmlns:p14="http://schemas.microsoft.com/office/powerpoint/2010/main" val="1009627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vi-VN"/>
              <a:t>Bấm để sửa kiểu tiêu đề Bản cái</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74188C3B-FEEF-4C81-8652-B815EACCEE8D}"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0B8344-C5D1-4223-B4D6-FD960C34FE1D}" type="slidenum">
              <a:rPr lang="en-US" smtClean="0"/>
              <a:t>‹#›</a:t>
            </a:fld>
            <a:endParaRPr lang="en-US"/>
          </a:p>
        </p:txBody>
      </p:sp>
    </p:spTree>
    <p:extLst>
      <p:ext uri="{BB962C8B-B14F-4D97-AF65-F5344CB8AC3E}">
        <p14:creationId xmlns:p14="http://schemas.microsoft.com/office/powerpoint/2010/main" val="120174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74188C3B-FEEF-4C81-8652-B815EACCEE8D}" type="datetimeFigureOut">
              <a:rPr lang="en-US" smtClean="0"/>
              <a:t>5/7/2019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0B8344-C5D1-4223-B4D6-FD960C34FE1D}" type="slidenum">
              <a:rPr lang="en-US" smtClean="0"/>
              <a:t>‹#›</a:t>
            </a:fld>
            <a:endParaRPr lang="en-US"/>
          </a:p>
        </p:txBody>
      </p:sp>
    </p:spTree>
    <p:extLst>
      <p:ext uri="{BB962C8B-B14F-4D97-AF65-F5344CB8AC3E}">
        <p14:creationId xmlns:p14="http://schemas.microsoft.com/office/powerpoint/2010/main" val="2665264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vi-VN"/>
              <a:t>Bấm để sửa kiểu tiêu đề Bản cái</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74188C3B-FEEF-4C81-8652-B815EACCEE8D}" type="datetimeFigureOut">
              <a:rPr lang="en-US" smtClean="0"/>
              <a:t>5/7/2019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0B8344-C5D1-4223-B4D6-FD960C34FE1D}" type="slidenum">
              <a:rPr lang="en-US" smtClean="0"/>
              <a:t>‹#›</a:t>
            </a:fld>
            <a:endParaRPr lang="en-US"/>
          </a:p>
        </p:txBody>
      </p:sp>
    </p:spTree>
    <p:extLst>
      <p:ext uri="{BB962C8B-B14F-4D97-AF65-F5344CB8AC3E}">
        <p14:creationId xmlns:p14="http://schemas.microsoft.com/office/powerpoint/2010/main" val="754379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74188C3B-FEEF-4C81-8652-B815EACCEE8D}" type="datetimeFigureOut">
              <a:rPr lang="en-US" smtClean="0"/>
              <a:t>5/7/2019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0B8344-C5D1-4223-B4D6-FD960C34FE1D}" type="slidenum">
              <a:rPr lang="en-US" smtClean="0"/>
              <a:t>‹#›</a:t>
            </a:fld>
            <a:endParaRPr lang="en-US"/>
          </a:p>
        </p:txBody>
      </p:sp>
    </p:spTree>
    <p:extLst>
      <p:ext uri="{BB962C8B-B14F-4D97-AF65-F5344CB8AC3E}">
        <p14:creationId xmlns:p14="http://schemas.microsoft.com/office/powerpoint/2010/main" val="1238508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188C3B-FEEF-4C81-8652-B815EACCEE8D}" type="datetimeFigureOut">
              <a:rPr lang="en-US" smtClean="0"/>
              <a:t>5/7/2019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0B8344-C5D1-4223-B4D6-FD960C34FE1D}" type="slidenum">
              <a:rPr lang="en-US" smtClean="0"/>
              <a:t>‹#›</a:t>
            </a:fld>
            <a:endParaRPr lang="en-US"/>
          </a:p>
        </p:txBody>
      </p:sp>
    </p:spTree>
    <p:extLst>
      <p:ext uri="{BB962C8B-B14F-4D97-AF65-F5344CB8AC3E}">
        <p14:creationId xmlns:p14="http://schemas.microsoft.com/office/powerpoint/2010/main" val="2922028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vi-VN"/>
              <a:t>Bấm để sửa kiểu tiêu đề Bản cái</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vi-VN"/>
              <a:t>Chỉnh sửa kiểu văn bản của Bản cái</a:t>
            </a:r>
          </a:p>
        </p:txBody>
      </p:sp>
      <p:sp>
        <p:nvSpPr>
          <p:cNvPr id="5" name="Date Placeholder 4"/>
          <p:cNvSpPr>
            <a:spLocks noGrp="1"/>
          </p:cNvSpPr>
          <p:nvPr>
            <p:ph type="dt" sz="half" idx="10"/>
          </p:nvPr>
        </p:nvSpPr>
        <p:spPr/>
        <p:txBody>
          <a:bodyPr/>
          <a:lstStyle/>
          <a:p>
            <a:fld id="{74188C3B-FEEF-4C81-8652-B815EACCEE8D}" type="datetimeFigureOut">
              <a:rPr lang="en-US" smtClean="0"/>
              <a:t>5/7/2019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0B8344-C5D1-4223-B4D6-FD960C34FE1D}" type="slidenum">
              <a:rPr lang="en-US" smtClean="0"/>
              <a:t>‹#›</a:t>
            </a:fld>
            <a:endParaRPr lang="en-US"/>
          </a:p>
        </p:txBody>
      </p:sp>
    </p:spTree>
    <p:extLst>
      <p:ext uri="{BB962C8B-B14F-4D97-AF65-F5344CB8AC3E}">
        <p14:creationId xmlns:p14="http://schemas.microsoft.com/office/powerpoint/2010/main" val="2614083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Chỉnh sửa kiểu văn bản của Bản cái</a:t>
            </a:r>
          </a:p>
        </p:txBody>
      </p:sp>
      <p:sp>
        <p:nvSpPr>
          <p:cNvPr id="5" name="Date Placeholder 4"/>
          <p:cNvSpPr>
            <a:spLocks noGrp="1"/>
          </p:cNvSpPr>
          <p:nvPr>
            <p:ph type="dt" sz="half" idx="10"/>
          </p:nvPr>
        </p:nvSpPr>
        <p:spPr/>
        <p:txBody>
          <a:bodyPr/>
          <a:lstStyle/>
          <a:p>
            <a:fld id="{74188C3B-FEEF-4C81-8652-B815EACCEE8D}" type="datetimeFigureOut">
              <a:rPr lang="en-US" smtClean="0"/>
              <a:t>5/7/2019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0B8344-C5D1-4223-B4D6-FD960C34FE1D}" type="slidenum">
              <a:rPr lang="en-US" smtClean="0"/>
              <a:t>‹#›</a:t>
            </a:fld>
            <a:endParaRPr lang="en-US"/>
          </a:p>
        </p:txBody>
      </p:sp>
    </p:spTree>
    <p:extLst>
      <p:ext uri="{BB962C8B-B14F-4D97-AF65-F5344CB8AC3E}">
        <p14:creationId xmlns:p14="http://schemas.microsoft.com/office/powerpoint/2010/main" val="2962408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vi-VN"/>
              <a:t>Bấm để sửa kiểu tiêu đề Bản cái</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4188C3B-FEEF-4C81-8652-B815EACCEE8D}" type="datetimeFigureOut">
              <a:rPr lang="en-US" smtClean="0"/>
              <a:t>5/7/2019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80B8344-C5D1-4223-B4D6-FD960C34FE1D}" type="slidenum">
              <a:rPr lang="en-US" smtClean="0"/>
              <a:t>‹#›</a:t>
            </a:fld>
            <a:endParaRPr lang="en-US"/>
          </a:p>
        </p:txBody>
      </p:sp>
    </p:spTree>
    <p:extLst>
      <p:ext uri="{BB962C8B-B14F-4D97-AF65-F5344CB8AC3E}">
        <p14:creationId xmlns:p14="http://schemas.microsoft.com/office/powerpoint/2010/main" val="1642337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41">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cxnSp>
        <p:nvCxnSpPr>
          <p:cNvPr id="46" name="Straight Connector 45">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Tiêu đề phụ 2">
            <a:extLst>
              <a:ext uri="{FF2B5EF4-FFF2-40B4-BE49-F238E27FC236}">
                <a16:creationId xmlns:a16="http://schemas.microsoft.com/office/drawing/2014/main" id="{F51A7DAE-6888-4746-BBAF-1AF301189446}"/>
              </a:ext>
            </a:extLst>
          </p:cNvPr>
          <p:cNvSpPr>
            <a:spLocks noGrp="1"/>
          </p:cNvSpPr>
          <p:nvPr>
            <p:ph type="subTitle" idx="1"/>
          </p:nvPr>
        </p:nvSpPr>
        <p:spPr>
          <a:xfrm>
            <a:off x="1507067" y="4050833"/>
            <a:ext cx="7766936" cy="1096899"/>
          </a:xfrm>
        </p:spPr>
        <p:txBody>
          <a:bodyPr>
            <a:normAutofit/>
          </a:bodyPr>
          <a:lstStyle/>
          <a:p>
            <a:pPr>
              <a:lnSpc>
                <a:spcPct val="90000"/>
              </a:lnSpc>
            </a:pPr>
            <a:r>
              <a:rPr lang="en-US">
                <a:latin typeface="Calibri" panose="020F0502020204030204" pitchFamily="34" charset="0"/>
                <a:cs typeface="Calibri" panose="020F0502020204030204" pitchFamily="34" charset="0"/>
              </a:rPr>
              <a:t>Nhóm 6</a:t>
            </a:r>
          </a:p>
          <a:p>
            <a:pPr>
              <a:lnSpc>
                <a:spcPct val="90000"/>
              </a:lnSpc>
            </a:pPr>
            <a:r>
              <a:rPr lang="en-US">
                <a:latin typeface="Calibri" panose="020F0502020204030204" pitchFamily="34" charset="0"/>
                <a:cs typeface="Calibri" panose="020F0502020204030204" pitchFamily="34" charset="0"/>
              </a:rPr>
              <a:t>Bùi Đức Hòa – 20151585</a:t>
            </a:r>
          </a:p>
          <a:p>
            <a:pPr>
              <a:lnSpc>
                <a:spcPct val="90000"/>
              </a:lnSpc>
            </a:pPr>
            <a:r>
              <a:rPr lang="en-US">
                <a:latin typeface="Calibri" panose="020F0502020204030204" pitchFamily="34" charset="0"/>
                <a:cs typeface="Calibri" panose="020F0502020204030204" pitchFamily="34" charset="0"/>
              </a:rPr>
              <a:t>Kiều Văn Chuẩn</a:t>
            </a:r>
          </a:p>
        </p:txBody>
      </p:sp>
      <p:sp>
        <p:nvSpPr>
          <p:cNvPr id="2" name="Tiêu đề 1">
            <a:extLst>
              <a:ext uri="{FF2B5EF4-FFF2-40B4-BE49-F238E27FC236}">
                <a16:creationId xmlns:a16="http://schemas.microsoft.com/office/drawing/2014/main" id="{E7768F12-D6CF-4453-A129-1D9A2DE9A948}"/>
              </a:ext>
            </a:extLst>
          </p:cNvPr>
          <p:cNvSpPr>
            <a:spLocks noGrp="1"/>
          </p:cNvSpPr>
          <p:nvPr>
            <p:ph type="ctrTitle"/>
          </p:nvPr>
        </p:nvSpPr>
        <p:spPr>
          <a:xfrm>
            <a:off x="1507067" y="1397000"/>
            <a:ext cx="7766936" cy="2653836"/>
          </a:xfrm>
        </p:spPr>
        <p:txBody>
          <a:bodyPr>
            <a:normAutofit/>
          </a:bodyPr>
          <a:lstStyle/>
          <a:p>
            <a:r>
              <a:rPr lang="en-US">
                <a:latin typeface="Calibri" panose="020F0502020204030204" pitchFamily="34" charset="0"/>
                <a:cs typeface="Calibri" panose="020F0502020204030204" pitchFamily="34" charset="0"/>
              </a:rPr>
              <a:t>Báo cáo môn học:</a:t>
            </a:r>
            <a:br>
              <a:rPr lang="en-US">
                <a:latin typeface="Calibri" panose="020F0502020204030204" pitchFamily="34" charset="0"/>
                <a:cs typeface="Calibri" panose="020F0502020204030204" pitchFamily="34" charset="0"/>
              </a:rPr>
            </a:br>
            <a:r>
              <a:rPr lang="en-US">
                <a:latin typeface="Calibri" panose="020F0502020204030204" pitchFamily="34" charset="0"/>
                <a:cs typeface="Calibri" panose="020F0502020204030204" pitchFamily="34" charset="0"/>
              </a:rPr>
              <a:t>Tìm kiếm cục bộ </a:t>
            </a:r>
            <a:br>
              <a:rPr lang="en-US">
                <a:latin typeface="Calibri" panose="020F0502020204030204" pitchFamily="34" charset="0"/>
                <a:cs typeface="Calibri" panose="020F0502020204030204" pitchFamily="34" charset="0"/>
              </a:rPr>
            </a:br>
            <a:r>
              <a:rPr lang="en-US">
                <a:latin typeface="Calibri" panose="020F0502020204030204" pitchFamily="34" charset="0"/>
                <a:cs typeface="Calibri" panose="020F0502020204030204" pitchFamily="34" charset="0"/>
              </a:rPr>
              <a:t>dựa trên ràng buộc</a:t>
            </a:r>
            <a:endParaRPr lang="en-US"/>
          </a:p>
        </p:txBody>
      </p:sp>
    </p:spTree>
    <p:extLst>
      <p:ext uri="{BB962C8B-B14F-4D97-AF65-F5344CB8AC3E}">
        <p14:creationId xmlns:p14="http://schemas.microsoft.com/office/powerpoint/2010/main" val="4278943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71F4184-F800-45B6-A3AF-AB4406C6A92D}"/>
              </a:ext>
            </a:extLst>
          </p:cNvPr>
          <p:cNvSpPr>
            <a:spLocks noGrp="1"/>
          </p:cNvSpPr>
          <p:nvPr>
            <p:ph type="title"/>
          </p:nvPr>
        </p:nvSpPr>
        <p:spPr/>
        <p:txBody>
          <a:bodyPr/>
          <a:lstStyle/>
          <a:p>
            <a:r>
              <a:rPr lang="en-US"/>
              <a:t>H</a:t>
            </a:r>
            <a:r>
              <a:rPr lang="vi-VN"/>
              <a:t>ư</a:t>
            </a:r>
            <a:r>
              <a:rPr lang="en-US"/>
              <a:t>ớng giải quyết</a:t>
            </a:r>
          </a:p>
        </p:txBody>
      </p:sp>
      <p:sp>
        <p:nvSpPr>
          <p:cNvPr id="3" name="Chỗ dành sẵn cho Nội dung 2">
            <a:extLst>
              <a:ext uri="{FF2B5EF4-FFF2-40B4-BE49-F238E27FC236}">
                <a16:creationId xmlns:a16="http://schemas.microsoft.com/office/drawing/2014/main" id="{2A7F94FA-E990-4DAF-A49A-D05104AF258B}"/>
              </a:ext>
            </a:extLst>
          </p:cNvPr>
          <p:cNvSpPr>
            <a:spLocks noGrp="1"/>
          </p:cNvSpPr>
          <p:nvPr>
            <p:ph idx="1"/>
          </p:nvPr>
        </p:nvSpPr>
        <p:spPr>
          <a:xfrm>
            <a:off x="677334" y="1325217"/>
            <a:ext cx="8596668" cy="4716145"/>
          </a:xfrm>
        </p:spPr>
        <p:txBody>
          <a:bodyPr/>
          <a:lstStyle/>
          <a:p>
            <a:r>
              <a:rPr lang="en-US" sz="2000"/>
              <a:t>Giải thuật di truyền</a:t>
            </a:r>
          </a:p>
          <a:p>
            <a:pPr lvl="1"/>
            <a:r>
              <a:rPr lang="en-US" sz="1800"/>
              <a:t>Lai ghép:</a:t>
            </a:r>
          </a:p>
          <a:p>
            <a:pPr marL="457200" lvl="1" indent="0">
              <a:buNone/>
            </a:pPr>
            <a:r>
              <a:rPr lang="en-US" sz="1800"/>
              <a:t>	Tiến hành tráo đổi phần tử giữa 2 cá thể để tạo ra 2 cá thể mới.</a:t>
            </a:r>
          </a:p>
          <a:p>
            <a:pPr marL="457200" lvl="1" indent="0">
              <a:buNone/>
            </a:pPr>
            <a:r>
              <a:rPr lang="en-US" sz="1800"/>
              <a:t>	Chọn 2 chỉ số ngẫu nhiên làm điểm lai ghép.</a:t>
            </a:r>
          </a:p>
          <a:p>
            <a:pPr marL="457200" lvl="1" indent="0">
              <a:buNone/>
            </a:pPr>
            <a:r>
              <a:rPr lang="en-US" sz="1800"/>
              <a:t>	Tráo đổi giá trị của các phần tử có chỉ số nằm trong khoảng 2 phần tử đó.</a:t>
            </a:r>
          </a:p>
          <a:p>
            <a:pPr marL="457200" lvl="1" indent="0">
              <a:buNone/>
            </a:pPr>
            <a:r>
              <a:rPr lang="en-US" sz="1800"/>
              <a:t>	VD:  P1 : -1  0 1 2 3 1 4  0</a:t>
            </a:r>
          </a:p>
          <a:p>
            <a:pPr marL="457200" lvl="1" indent="0">
              <a:buNone/>
            </a:pPr>
            <a:r>
              <a:rPr lang="en-US" sz="1800"/>
              <a:t>		P2:   0 -1 3 4 5 2 1 -1</a:t>
            </a:r>
          </a:p>
          <a:p>
            <a:pPr marL="457200" lvl="1" indent="0">
              <a:buNone/>
            </a:pPr>
            <a:r>
              <a:rPr lang="en-US" sz="1800"/>
              <a:t>	2 điểm lai ghép ngẫu nhiên là 3 và 7</a:t>
            </a:r>
          </a:p>
          <a:p>
            <a:pPr marL="457200" lvl="1" indent="0">
              <a:buNone/>
            </a:pPr>
            <a:r>
              <a:rPr lang="en-US" sz="1800"/>
              <a:t>	=&gt;    C1:  -1  0 </a:t>
            </a:r>
            <a:r>
              <a:rPr lang="en-US" sz="1800">
                <a:solidFill>
                  <a:srgbClr val="FF0000"/>
                </a:solidFill>
              </a:rPr>
              <a:t>3 4 5 2 1  </a:t>
            </a:r>
            <a:r>
              <a:rPr lang="en-US" sz="1800"/>
              <a:t>0</a:t>
            </a:r>
          </a:p>
          <a:p>
            <a:pPr marL="457200" lvl="1" indent="0">
              <a:buNone/>
            </a:pPr>
            <a:r>
              <a:rPr lang="en-US" sz="1800"/>
              <a:t>		C2:   0 -1 </a:t>
            </a:r>
            <a:r>
              <a:rPr lang="en-US" sz="1800">
                <a:solidFill>
                  <a:srgbClr val="FF0000"/>
                </a:solidFill>
              </a:rPr>
              <a:t>1 2 3 1 4 </a:t>
            </a:r>
            <a:r>
              <a:rPr lang="en-US" sz="1800"/>
              <a:t>-1</a:t>
            </a:r>
          </a:p>
          <a:p>
            <a:pPr marL="0" indent="0">
              <a:buNone/>
            </a:pPr>
            <a:r>
              <a:rPr lang="en-US"/>
              <a:t>	</a:t>
            </a:r>
          </a:p>
        </p:txBody>
      </p:sp>
    </p:spTree>
    <p:extLst>
      <p:ext uri="{BB962C8B-B14F-4D97-AF65-F5344CB8AC3E}">
        <p14:creationId xmlns:p14="http://schemas.microsoft.com/office/powerpoint/2010/main" val="2674071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71F4184-F800-45B6-A3AF-AB4406C6A92D}"/>
              </a:ext>
            </a:extLst>
          </p:cNvPr>
          <p:cNvSpPr>
            <a:spLocks noGrp="1"/>
          </p:cNvSpPr>
          <p:nvPr>
            <p:ph type="title"/>
          </p:nvPr>
        </p:nvSpPr>
        <p:spPr/>
        <p:txBody>
          <a:bodyPr/>
          <a:lstStyle/>
          <a:p>
            <a:r>
              <a:rPr lang="en-US"/>
              <a:t>H</a:t>
            </a:r>
            <a:r>
              <a:rPr lang="vi-VN"/>
              <a:t>ư</a:t>
            </a:r>
            <a:r>
              <a:rPr lang="en-US"/>
              <a:t>ớng giải quyết</a:t>
            </a:r>
          </a:p>
        </p:txBody>
      </p:sp>
      <p:sp>
        <p:nvSpPr>
          <p:cNvPr id="3" name="Chỗ dành sẵn cho Nội dung 2">
            <a:extLst>
              <a:ext uri="{FF2B5EF4-FFF2-40B4-BE49-F238E27FC236}">
                <a16:creationId xmlns:a16="http://schemas.microsoft.com/office/drawing/2014/main" id="{2A7F94FA-E990-4DAF-A49A-D05104AF258B}"/>
              </a:ext>
            </a:extLst>
          </p:cNvPr>
          <p:cNvSpPr>
            <a:spLocks noGrp="1"/>
          </p:cNvSpPr>
          <p:nvPr>
            <p:ph idx="1"/>
          </p:nvPr>
        </p:nvSpPr>
        <p:spPr>
          <a:xfrm>
            <a:off x="677334" y="1325217"/>
            <a:ext cx="8596668" cy="4716145"/>
          </a:xfrm>
        </p:spPr>
        <p:txBody>
          <a:bodyPr/>
          <a:lstStyle/>
          <a:p>
            <a:r>
              <a:rPr lang="en-US" sz="2000"/>
              <a:t>Giải thuật di truyền</a:t>
            </a:r>
          </a:p>
          <a:p>
            <a:pPr lvl="1"/>
            <a:r>
              <a:rPr lang="en-US" sz="1800"/>
              <a:t>Biến dị: Thay đổi giá trị của cá thể một cách ngẫu nhiên, nhằm tránh tr</a:t>
            </a:r>
            <a:r>
              <a:rPr lang="vi-VN" sz="1800"/>
              <a:t>ư</a:t>
            </a:r>
            <a:r>
              <a:rPr lang="en-US" sz="1800"/>
              <a:t>ờng hợp quần thể bị r</a:t>
            </a:r>
            <a:r>
              <a:rPr lang="vi-VN" sz="1800"/>
              <a:t>ơ</a:t>
            </a:r>
            <a:r>
              <a:rPr lang="en-US" sz="1800"/>
              <a:t>i vào tối </a:t>
            </a:r>
            <a:r>
              <a:rPr lang="vi-VN" sz="1800"/>
              <a:t>ư</a:t>
            </a:r>
            <a:r>
              <a:rPr lang="en-US" sz="1800"/>
              <a:t>u cục bộ.</a:t>
            </a:r>
          </a:p>
          <a:p>
            <a:pPr marL="457200" lvl="1" indent="0">
              <a:buNone/>
            </a:pPr>
            <a:r>
              <a:rPr lang="en-US" sz="1800"/>
              <a:t>      Xác suất của biến dị th</a:t>
            </a:r>
            <a:r>
              <a:rPr lang="vi-VN" sz="1800"/>
              <a:t>ư</a:t>
            </a:r>
            <a:r>
              <a:rPr lang="en-US" sz="1800"/>
              <a:t>ờng rất thấp (1-5%) </a:t>
            </a:r>
          </a:p>
          <a:p>
            <a:pPr marL="0" indent="0">
              <a:buNone/>
            </a:pPr>
            <a:r>
              <a:rPr lang="en-US"/>
              <a:t>	</a:t>
            </a:r>
          </a:p>
        </p:txBody>
      </p:sp>
    </p:spTree>
    <p:extLst>
      <p:ext uri="{BB962C8B-B14F-4D97-AF65-F5344CB8AC3E}">
        <p14:creationId xmlns:p14="http://schemas.microsoft.com/office/powerpoint/2010/main" val="4063847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71F4184-F800-45B6-A3AF-AB4406C6A92D}"/>
              </a:ext>
            </a:extLst>
          </p:cNvPr>
          <p:cNvSpPr>
            <a:spLocks noGrp="1"/>
          </p:cNvSpPr>
          <p:nvPr>
            <p:ph type="title"/>
          </p:nvPr>
        </p:nvSpPr>
        <p:spPr/>
        <p:txBody>
          <a:bodyPr/>
          <a:lstStyle/>
          <a:p>
            <a:r>
              <a:rPr lang="en-US"/>
              <a:t>H</a:t>
            </a:r>
            <a:r>
              <a:rPr lang="vi-VN"/>
              <a:t>ư</a:t>
            </a:r>
            <a:r>
              <a:rPr lang="en-US"/>
              <a:t>ớng giải quyết</a:t>
            </a:r>
          </a:p>
        </p:txBody>
      </p:sp>
      <p:sp>
        <p:nvSpPr>
          <p:cNvPr id="3" name="Chỗ dành sẵn cho Nội dung 2">
            <a:extLst>
              <a:ext uri="{FF2B5EF4-FFF2-40B4-BE49-F238E27FC236}">
                <a16:creationId xmlns:a16="http://schemas.microsoft.com/office/drawing/2014/main" id="{2A7F94FA-E990-4DAF-A49A-D05104AF258B}"/>
              </a:ext>
            </a:extLst>
          </p:cNvPr>
          <p:cNvSpPr>
            <a:spLocks noGrp="1"/>
          </p:cNvSpPr>
          <p:nvPr>
            <p:ph idx="1"/>
          </p:nvPr>
        </p:nvSpPr>
        <p:spPr>
          <a:xfrm>
            <a:off x="677334" y="1325217"/>
            <a:ext cx="8596668" cy="4716145"/>
          </a:xfrm>
        </p:spPr>
        <p:txBody>
          <a:bodyPr/>
          <a:lstStyle/>
          <a:p>
            <a:r>
              <a:rPr lang="en-US" sz="2000"/>
              <a:t>Hill Climbing Local Search:</a:t>
            </a:r>
          </a:p>
          <a:p>
            <a:pPr marL="457200" lvl="1" indent="0">
              <a:buNone/>
            </a:pPr>
            <a:r>
              <a:rPr lang="en-US" sz="1800"/>
              <a:t>Khởi tạo lời giải, liên tục cải thiện nó bằng việc thay đổi một vài biến dựa trên tổng các vi phạm ràng buộc (violations).</a:t>
            </a:r>
          </a:p>
          <a:p>
            <a:pPr marL="0" indent="0">
              <a:buNone/>
            </a:pPr>
            <a:r>
              <a:rPr lang="en-US"/>
              <a:t>	</a:t>
            </a:r>
          </a:p>
        </p:txBody>
      </p:sp>
    </p:spTree>
    <p:extLst>
      <p:ext uri="{BB962C8B-B14F-4D97-AF65-F5344CB8AC3E}">
        <p14:creationId xmlns:p14="http://schemas.microsoft.com/office/powerpoint/2010/main" val="1567839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71F4184-F800-45B6-A3AF-AB4406C6A92D}"/>
              </a:ext>
            </a:extLst>
          </p:cNvPr>
          <p:cNvSpPr>
            <a:spLocks noGrp="1"/>
          </p:cNvSpPr>
          <p:nvPr>
            <p:ph type="title"/>
          </p:nvPr>
        </p:nvSpPr>
        <p:spPr/>
        <p:txBody>
          <a:bodyPr/>
          <a:lstStyle/>
          <a:p>
            <a:r>
              <a:rPr lang="en-US"/>
              <a:t>H</a:t>
            </a:r>
            <a:r>
              <a:rPr lang="vi-VN"/>
              <a:t>ư</a:t>
            </a:r>
            <a:r>
              <a:rPr lang="en-US"/>
              <a:t>ớng giải quyết</a:t>
            </a:r>
          </a:p>
        </p:txBody>
      </p:sp>
      <p:sp>
        <p:nvSpPr>
          <p:cNvPr id="3" name="Chỗ dành sẵn cho Nội dung 2">
            <a:extLst>
              <a:ext uri="{FF2B5EF4-FFF2-40B4-BE49-F238E27FC236}">
                <a16:creationId xmlns:a16="http://schemas.microsoft.com/office/drawing/2014/main" id="{2A7F94FA-E990-4DAF-A49A-D05104AF258B}"/>
              </a:ext>
            </a:extLst>
          </p:cNvPr>
          <p:cNvSpPr>
            <a:spLocks noGrp="1"/>
          </p:cNvSpPr>
          <p:nvPr>
            <p:ph idx="1"/>
          </p:nvPr>
        </p:nvSpPr>
        <p:spPr>
          <a:xfrm>
            <a:off x="677334" y="1325217"/>
            <a:ext cx="8596668" cy="4716145"/>
          </a:xfrm>
        </p:spPr>
        <p:txBody>
          <a:bodyPr/>
          <a:lstStyle/>
          <a:p>
            <a:r>
              <a:rPr lang="en-US" sz="2000"/>
              <a:t>Hill Climbing Local Search:</a:t>
            </a:r>
          </a:p>
          <a:p>
            <a:pPr marL="457200" lvl="1" indent="0">
              <a:buNone/>
            </a:pPr>
            <a:r>
              <a:rPr lang="en-US" sz="1800"/>
              <a:t>Biến quyết định: </a:t>
            </a:r>
          </a:p>
          <a:p>
            <a:pPr marL="457200" lvl="1" indent="0">
              <a:buNone/>
            </a:pPr>
            <a:r>
              <a:rPr lang="en-US" sz="1800"/>
              <a:t>X[i], i = 1…N</a:t>
            </a:r>
          </a:p>
          <a:p>
            <a:pPr marL="457200" lvl="1" indent="0">
              <a:buNone/>
            </a:pPr>
            <a:r>
              <a:rPr lang="en-US" sz="1800"/>
              <a:t>X[i] = j, đồ vật i đ</a:t>
            </a:r>
            <a:r>
              <a:rPr lang="vi-VN" sz="1800"/>
              <a:t>ư</a:t>
            </a:r>
            <a:r>
              <a:rPr lang="en-US" sz="1800"/>
              <a:t>ợc cho vào thùng j</a:t>
            </a:r>
          </a:p>
          <a:p>
            <a:pPr marL="457200" lvl="1" indent="0">
              <a:buNone/>
            </a:pPr>
            <a:r>
              <a:rPr lang="en-US" sz="1800"/>
              <a:t>X[i] = -1, đồ vật i không đ</a:t>
            </a:r>
            <a:r>
              <a:rPr lang="vi-VN" sz="1800"/>
              <a:t>ư</a:t>
            </a:r>
            <a:r>
              <a:rPr lang="en-US" sz="1800"/>
              <a:t>ợc cho vào thùng nào.</a:t>
            </a:r>
          </a:p>
          <a:p>
            <a:pPr marL="0" indent="0">
              <a:buNone/>
            </a:pPr>
            <a:r>
              <a:rPr lang="en-US"/>
              <a:t>	</a:t>
            </a:r>
          </a:p>
        </p:txBody>
      </p:sp>
    </p:spTree>
    <p:extLst>
      <p:ext uri="{BB962C8B-B14F-4D97-AF65-F5344CB8AC3E}">
        <p14:creationId xmlns:p14="http://schemas.microsoft.com/office/powerpoint/2010/main" val="605309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71F4184-F800-45B6-A3AF-AB4406C6A92D}"/>
              </a:ext>
            </a:extLst>
          </p:cNvPr>
          <p:cNvSpPr>
            <a:spLocks noGrp="1"/>
          </p:cNvSpPr>
          <p:nvPr>
            <p:ph type="title"/>
          </p:nvPr>
        </p:nvSpPr>
        <p:spPr/>
        <p:txBody>
          <a:bodyPr/>
          <a:lstStyle/>
          <a:p>
            <a:r>
              <a:rPr lang="en-US"/>
              <a:t>H</a:t>
            </a:r>
            <a:r>
              <a:rPr lang="vi-VN"/>
              <a:t>ư</a:t>
            </a:r>
            <a:r>
              <a:rPr lang="en-US"/>
              <a:t>ớng giải quyết</a:t>
            </a:r>
          </a:p>
        </p:txBody>
      </p:sp>
      <p:sp>
        <p:nvSpPr>
          <p:cNvPr id="3" name="Chỗ dành sẵn cho Nội dung 2">
            <a:extLst>
              <a:ext uri="{FF2B5EF4-FFF2-40B4-BE49-F238E27FC236}">
                <a16:creationId xmlns:a16="http://schemas.microsoft.com/office/drawing/2014/main" id="{2A7F94FA-E990-4DAF-A49A-D05104AF258B}"/>
              </a:ext>
            </a:extLst>
          </p:cNvPr>
          <p:cNvSpPr>
            <a:spLocks noGrp="1"/>
          </p:cNvSpPr>
          <p:nvPr>
            <p:ph idx="1"/>
          </p:nvPr>
        </p:nvSpPr>
        <p:spPr>
          <a:xfrm>
            <a:off x="677334" y="1325217"/>
            <a:ext cx="8596668" cy="4716145"/>
          </a:xfrm>
        </p:spPr>
        <p:txBody>
          <a:bodyPr/>
          <a:lstStyle/>
          <a:p>
            <a:r>
              <a:rPr lang="en-US" sz="2200"/>
              <a:t>Hill Climbing Local Search:</a:t>
            </a:r>
          </a:p>
          <a:p>
            <a:pPr>
              <a:buFontTx/>
              <a:buChar char="-"/>
            </a:pPr>
            <a:r>
              <a:rPr lang="en-US" sz="2000"/>
              <a:t>Khởi tạo: </a:t>
            </a:r>
            <a:r>
              <a:rPr lang="en-US" sz="2000">
                <a:cs typeface="Arial" panose="020B0604020202020204" pitchFamily="34" charset="0"/>
              </a:rPr>
              <a:t>duyệt từng bin một với mỗi bin xét tất cả item quyết định thêm item vào bin nếu không làm tăng violation về R, T, maxload, P của bin lên. </a:t>
            </a:r>
          </a:p>
          <a:p>
            <a:pPr>
              <a:buFontTx/>
              <a:buChar char="-"/>
            </a:pPr>
            <a:r>
              <a:rPr lang="en-US" sz="2000">
                <a:cs typeface="Arial" panose="020B0604020202020204" pitchFamily="34" charset="0"/>
              </a:rPr>
              <a:t>Duyệt tiếp lần hai chấp nhận vi phạm khác để đảm bảo minload của bin</a:t>
            </a:r>
            <a:endParaRPr lang="en-US" sz="2000"/>
          </a:p>
          <a:p>
            <a:pPr marL="0" indent="0">
              <a:buNone/>
            </a:pPr>
            <a:r>
              <a:rPr lang="en-US"/>
              <a:t>	</a:t>
            </a:r>
          </a:p>
        </p:txBody>
      </p:sp>
    </p:spTree>
    <p:extLst>
      <p:ext uri="{BB962C8B-B14F-4D97-AF65-F5344CB8AC3E}">
        <p14:creationId xmlns:p14="http://schemas.microsoft.com/office/powerpoint/2010/main" val="3881774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71F4184-F800-45B6-A3AF-AB4406C6A92D}"/>
              </a:ext>
            </a:extLst>
          </p:cNvPr>
          <p:cNvSpPr>
            <a:spLocks noGrp="1"/>
          </p:cNvSpPr>
          <p:nvPr>
            <p:ph type="title"/>
          </p:nvPr>
        </p:nvSpPr>
        <p:spPr/>
        <p:txBody>
          <a:bodyPr/>
          <a:lstStyle/>
          <a:p>
            <a:r>
              <a:rPr lang="en-US"/>
              <a:t>H</a:t>
            </a:r>
            <a:r>
              <a:rPr lang="vi-VN"/>
              <a:t>ư</a:t>
            </a:r>
            <a:r>
              <a:rPr lang="en-US"/>
              <a:t>ớng giải quyết</a:t>
            </a:r>
          </a:p>
        </p:txBody>
      </p:sp>
      <p:sp>
        <p:nvSpPr>
          <p:cNvPr id="3" name="Chỗ dành sẵn cho Nội dung 2">
            <a:extLst>
              <a:ext uri="{FF2B5EF4-FFF2-40B4-BE49-F238E27FC236}">
                <a16:creationId xmlns:a16="http://schemas.microsoft.com/office/drawing/2014/main" id="{2A7F94FA-E990-4DAF-A49A-D05104AF258B}"/>
              </a:ext>
            </a:extLst>
          </p:cNvPr>
          <p:cNvSpPr>
            <a:spLocks noGrp="1"/>
          </p:cNvSpPr>
          <p:nvPr>
            <p:ph idx="1"/>
          </p:nvPr>
        </p:nvSpPr>
        <p:spPr>
          <a:xfrm>
            <a:off x="677334" y="1325217"/>
            <a:ext cx="8596668" cy="4716145"/>
          </a:xfrm>
        </p:spPr>
        <p:txBody>
          <a:bodyPr/>
          <a:lstStyle/>
          <a:p>
            <a:r>
              <a:rPr lang="en-US" sz="2200"/>
              <a:t>Hill Climbing Local Search:</a:t>
            </a:r>
          </a:p>
          <a:p>
            <a:pPr>
              <a:buFontTx/>
              <a:buChar char="-"/>
            </a:pPr>
            <a:r>
              <a:rPr lang="en-US" sz="2000"/>
              <a:t>Khởi tạo: </a:t>
            </a:r>
            <a:r>
              <a:rPr lang="en-US" sz="2000">
                <a:cs typeface="Arial" panose="020B0604020202020204" pitchFamily="34" charset="0"/>
              </a:rPr>
              <a:t>duyệt từng bin một với mỗi bin xét tất cả item quyết định thêm item vào bin nếu không làm tăng violation về R, T, maxload, P của bin lên. </a:t>
            </a:r>
          </a:p>
          <a:p>
            <a:pPr>
              <a:buFontTx/>
              <a:buChar char="-"/>
            </a:pPr>
            <a:r>
              <a:rPr lang="en-US" sz="2000">
                <a:cs typeface="Arial" panose="020B0604020202020204" pitchFamily="34" charset="0"/>
              </a:rPr>
              <a:t>Duyệt tiếp lần hai chấp nhận vi phạm khác để đảm bảo minload của bin</a:t>
            </a:r>
            <a:endParaRPr lang="en-US" sz="2000"/>
          </a:p>
          <a:p>
            <a:pPr marL="0" indent="0">
              <a:buNone/>
            </a:pPr>
            <a:r>
              <a:rPr lang="en-US"/>
              <a:t>	</a:t>
            </a:r>
          </a:p>
        </p:txBody>
      </p:sp>
    </p:spTree>
    <p:extLst>
      <p:ext uri="{BB962C8B-B14F-4D97-AF65-F5344CB8AC3E}">
        <p14:creationId xmlns:p14="http://schemas.microsoft.com/office/powerpoint/2010/main" val="1693046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71F4184-F800-45B6-A3AF-AB4406C6A92D}"/>
              </a:ext>
            </a:extLst>
          </p:cNvPr>
          <p:cNvSpPr>
            <a:spLocks noGrp="1"/>
          </p:cNvSpPr>
          <p:nvPr>
            <p:ph type="title"/>
          </p:nvPr>
        </p:nvSpPr>
        <p:spPr/>
        <p:txBody>
          <a:bodyPr/>
          <a:lstStyle/>
          <a:p>
            <a:r>
              <a:rPr lang="en-US"/>
              <a:t>H</a:t>
            </a:r>
            <a:r>
              <a:rPr lang="vi-VN"/>
              <a:t>ư</a:t>
            </a:r>
            <a:r>
              <a:rPr lang="en-US"/>
              <a:t>ớng giải quyết</a:t>
            </a:r>
          </a:p>
        </p:txBody>
      </p:sp>
      <p:sp>
        <p:nvSpPr>
          <p:cNvPr id="3" name="Chỗ dành sẵn cho Nội dung 2">
            <a:extLst>
              <a:ext uri="{FF2B5EF4-FFF2-40B4-BE49-F238E27FC236}">
                <a16:creationId xmlns:a16="http://schemas.microsoft.com/office/drawing/2014/main" id="{2A7F94FA-E990-4DAF-A49A-D05104AF258B}"/>
              </a:ext>
            </a:extLst>
          </p:cNvPr>
          <p:cNvSpPr>
            <a:spLocks noGrp="1"/>
          </p:cNvSpPr>
          <p:nvPr>
            <p:ph idx="1"/>
          </p:nvPr>
        </p:nvSpPr>
        <p:spPr>
          <a:xfrm>
            <a:off x="677334" y="1325217"/>
            <a:ext cx="8596668" cy="4716145"/>
          </a:xfrm>
        </p:spPr>
        <p:txBody>
          <a:bodyPr/>
          <a:lstStyle/>
          <a:p>
            <a:r>
              <a:rPr lang="en-US" sz="2200"/>
              <a:t>Hill Climbing Local Search:</a:t>
            </a:r>
          </a:p>
          <a:p>
            <a:pPr>
              <a:buFontTx/>
              <a:buChar char="-"/>
            </a:pPr>
            <a:r>
              <a:rPr lang="en-US" sz="2000"/>
              <a:t>	Chiến l</a:t>
            </a:r>
            <a:r>
              <a:rPr lang="vi-VN" sz="2000">
                <a:latin typeface="Calibri" panose="020F0502020204030204" pitchFamily="34" charset="0"/>
                <a:cs typeface="Calibri" panose="020F0502020204030204" pitchFamily="34" charset="0"/>
              </a:rPr>
              <a:t>ư</a:t>
            </a:r>
            <a:r>
              <a:rPr lang="en-US" sz="2000"/>
              <a:t>ợc tìm kiếm: </a:t>
            </a:r>
            <a:r>
              <a:rPr lang="en-US" sz="2000">
                <a:cs typeface="Arial" panose="020B0604020202020204" pitchFamily="34" charset="0"/>
              </a:rPr>
              <a:t>chọn ngẫu nhiên một số biến quyết định và thay đổi giá trị của biến quyết định đó sao cho sự thay đổi của vioaltion là nhỏ nhất. Sau đó chọn ra  biến có có sự thay đổi violatio nhỏ nhất và quyết định thay giá trị của biến đó bằng giá trị vừa tìm được.(các biến được chọn không được nằm trong danh sách cấm. Danh sách cấm gồm các biến đã được chọn ở một số vòng lặp trước đó)</a:t>
            </a:r>
          </a:p>
          <a:p>
            <a:pPr>
              <a:buFontTx/>
              <a:buChar char="-"/>
            </a:pPr>
            <a:r>
              <a:rPr lang="en-US" sz="2000">
                <a:cs typeface="Arial" panose="020B0604020202020204" pitchFamily="34" charset="0"/>
              </a:rPr>
              <a:t>Dùng biến Xbest lưu giá trị X tốt nhất từ trước đến thời điểm hiện tại. Nếu sau một số vòng lặp nhất định giá trị violation của X không giảm so với biến Xbest thì cập nhật X = Xbest sau đó chọn ngẫu nhiên 2 phần tử và đổi chỗ chúng cho nhau. Rồi tiếp tục vòng lặp như trên. </a:t>
            </a:r>
          </a:p>
          <a:p>
            <a:pPr marL="0" indent="0">
              <a:buNone/>
            </a:pPr>
            <a:r>
              <a:rPr lang="en-US" sz="2000"/>
              <a:t> </a:t>
            </a:r>
          </a:p>
          <a:p>
            <a:pPr marL="0" indent="0">
              <a:buNone/>
            </a:pPr>
            <a:r>
              <a:rPr lang="en-US"/>
              <a:t>	</a:t>
            </a:r>
          </a:p>
        </p:txBody>
      </p:sp>
    </p:spTree>
    <p:extLst>
      <p:ext uri="{BB962C8B-B14F-4D97-AF65-F5344CB8AC3E}">
        <p14:creationId xmlns:p14="http://schemas.microsoft.com/office/powerpoint/2010/main" val="3634478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71F4184-F800-45B6-A3AF-AB4406C6A92D}"/>
              </a:ext>
            </a:extLst>
          </p:cNvPr>
          <p:cNvSpPr>
            <a:spLocks noGrp="1"/>
          </p:cNvSpPr>
          <p:nvPr>
            <p:ph type="title"/>
          </p:nvPr>
        </p:nvSpPr>
        <p:spPr/>
        <p:txBody>
          <a:bodyPr/>
          <a:lstStyle/>
          <a:p>
            <a:r>
              <a:rPr lang="en-US"/>
              <a:t>Kết quả thu đ</a:t>
            </a:r>
            <a:r>
              <a:rPr lang="vi-VN">
                <a:latin typeface="Calibri" panose="020F0502020204030204" pitchFamily="34" charset="0"/>
                <a:cs typeface="Calibri" panose="020F0502020204030204" pitchFamily="34" charset="0"/>
              </a:rPr>
              <a:t>ư</a:t>
            </a:r>
            <a:r>
              <a:rPr lang="en-US"/>
              <a:t>ợc</a:t>
            </a:r>
          </a:p>
        </p:txBody>
      </p:sp>
      <p:sp>
        <p:nvSpPr>
          <p:cNvPr id="3" name="Chỗ dành sẵn cho Nội dung 2">
            <a:extLst>
              <a:ext uri="{FF2B5EF4-FFF2-40B4-BE49-F238E27FC236}">
                <a16:creationId xmlns:a16="http://schemas.microsoft.com/office/drawing/2014/main" id="{2A7F94FA-E990-4DAF-A49A-D05104AF258B}"/>
              </a:ext>
            </a:extLst>
          </p:cNvPr>
          <p:cNvSpPr>
            <a:spLocks noGrp="1"/>
          </p:cNvSpPr>
          <p:nvPr>
            <p:ph idx="1"/>
          </p:nvPr>
        </p:nvSpPr>
        <p:spPr>
          <a:xfrm>
            <a:off x="677334" y="1325217"/>
            <a:ext cx="8596668" cy="4716145"/>
          </a:xfrm>
        </p:spPr>
        <p:txBody>
          <a:bodyPr>
            <a:normAutofit fontScale="85000" lnSpcReduction="20000"/>
          </a:bodyPr>
          <a:lstStyle/>
          <a:p>
            <a:r>
              <a:rPr lang="en-US" sz="2200"/>
              <a:t>Genetic Algorithm</a:t>
            </a:r>
          </a:p>
          <a:p>
            <a:pPr marL="0" indent="0">
              <a:buNone/>
            </a:pPr>
            <a:r>
              <a:rPr lang="en-US" sz="2200"/>
              <a:t>	</a:t>
            </a:r>
            <a:r>
              <a:rPr lang="en-US" sz="1600"/>
              <a:t>Số item đ</a:t>
            </a:r>
            <a:r>
              <a:rPr lang="vi-VN" sz="1600"/>
              <a:t>ư</a:t>
            </a:r>
            <a:r>
              <a:rPr lang="en-US" sz="1600"/>
              <a:t>ợc xếp: 2732</a:t>
            </a:r>
          </a:p>
          <a:p>
            <a:pPr marL="0" indent="0">
              <a:buNone/>
            </a:pPr>
            <a:r>
              <a:rPr lang="en-US" sz="2200"/>
              <a:t>	</a:t>
            </a:r>
            <a:r>
              <a:rPr lang="en-US" sz="1600"/>
              <a:t>Số vi phạm: 1821</a:t>
            </a:r>
            <a:endParaRPr lang="en-US" sz="2200"/>
          </a:p>
          <a:p>
            <a:r>
              <a:rPr lang="en-US" sz="2200"/>
              <a:t>Greedy</a:t>
            </a:r>
          </a:p>
          <a:p>
            <a:pPr marL="0" indent="0">
              <a:buNone/>
            </a:pPr>
            <a:r>
              <a:rPr lang="en-US" sz="2200"/>
              <a:t>	</a:t>
            </a:r>
            <a:r>
              <a:rPr lang="en-US" sz="1600"/>
              <a:t>Số item đ</a:t>
            </a:r>
            <a:r>
              <a:rPr lang="vi-VN" sz="1600"/>
              <a:t>ư</a:t>
            </a:r>
            <a:r>
              <a:rPr lang="en-US" sz="1600"/>
              <a:t>ợc xếp: 1972</a:t>
            </a:r>
          </a:p>
          <a:p>
            <a:pPr marL="0" indent="0">
              <a:buNone/>
            </a:pPr>
            <a:r>
              <a:rPr lang="en-US" sz="2200"/>
              <a:t>	</a:t>
            </a:r>
            <a:r>
              <a:rPr lang="en-US" sz="1600"/>
              <a:t>Số vi phạm: 0</a:t>
            </a:r>
            <a:endParaRPr lang="en-US" sz="2200"/>
          </a:p>
          <a:p>
            <a:r>
              <a:rPr lang="en-US" sz="2200"/>
              <a:t>Hill Climbing Local Search:</a:t>
            </a:r>
          </a:p>
          <a:p>
            <a:pPr marL="457200" lvl="1" indent="0">
              <a:buNone/>
            </a:pPr>
            <a:r>
              <a:rPr lang="en-US">
                <a:cs typeface="Arial" panose="020B0604020202020204" pitchFamily="34" charset="0"/>
              </a:rPr>
              <a:t>Số item đ</a:t>
            </a:r>
            <a:r>
              <a:rPr lang="vi-VN">
                <a:latin typeface="Calibri" panose="020F0502020204030204" pitchFamily="34" charset="0"/>
                <a:cs typeface="Calibri" panose="020F0502020204030204" pitchFamily="34" charset="0"/>
              </a:rPr>
              <a:t>ư</a:t>
            </a:r>
            <a:r>
              <a:rPr lang="en-US">
                <a:cs typeface="Arial" panose="020B0604020202020204" pitchFamily="34" charset="0"/>
              </a:rPr>
              <a:t>ợc xếp: 3000</a:t>
            </a:r>
          </a:p>
          <a:p>
            <a:pPr marL="457200" lvl="1" indent="0">
              <a:buNone/>
            </a:pPr>
            <a:r>
              <a:rPr lang="en-US">
                <a:cs typeface="Arial" panose="020B0604020202020204" pitchFamily="34" charset="0"/>
              </a:rPr>
              <a:t>Số bin được xếp :76</a:t>
            </a:r>
          </a:p>
          <a:p>
            <a:pPr marL="457200" lvl="1" indent="0">
              <a:buNone/>
            </a:pPr>
            <a:r>
              <a:rPr lang="en-US">
                <a:cs typeface="Arial" panose="020B0604020202020204" pitchFamily="34" charset="0"/>
              </a:rPr>
              <a:t>Số vi phạm 84</a:t>
            </a:r>
          </a:p>
          <a:p>
            <a:pPr marL="457200" lvl="1" indent="0">
              <a:buNone/>
            </a:pPr>
            <a:endParaRPr lang="en-US">
              <a:cs typeface="Arial" panose="020B0604020202020204" pitchFamily="34" charset="0"/>
            </a:endParaRPr>
          </a:p>
          <a:p>
            <a:pPr marL="0" indent="0">
              <a:buNone/>
            </a:pPr>
            <a:endParaRPr lang="en-US" sz="2000">
              <a:cs typeface="Arial" panose="020B0604020202020204" pitchFamily="34" charset="0"/>
            </a:endParaRPr>
          </a:p>
          <a:p>
            <a:pPr marL="0" indent="0">
              <a:buNone/>
            </a:pPr>
            <a:r>
              <a:rPr lang="en-US" sz="2000"/>
              <a:t> </a:t>
            </a:r>
          </a:p>
          <a:p>
            <a:pPr marL="0" indent="0">
              <a:buNone/>
            </a:pPr>
            <a:r>
              <a:rPr lang="en-US"/>
              <a:t>	</a:t>
            </a:r>
          </a:p>
        </p:txBody>
      </p:sp>
    </p:spTree>
    <p:extLst>
      <p:ext uri="{BB962C8B-B14F-4D97-AF65-F5344CB8AC3E}">
        <p14:creationId xmlns:p14="http://schemas.microsoft.com/office/powerpoint/2010/main" val="315419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D92E805-9556-4074-8374-7F9CBE0C1312}"/>
              </a:ext>
            </a:extLst>
          </p:cNvPr>
          <p:cNvSpPr>
            <a:spLocks noGrp="1"/>
          </p:cNvSpPr>
          <p:nvPr>
            <p:ph type="title"/>
          </p:nvPr>
        </p:nvSpPr>
        <p:spPr/>
        <p:txBody>
          <a:bodyPr/>
          <a:lstStyle/>
          <a:p>
            <a:r>
              <a:rPr lang="en-US"/>
              <a:t>Bài toán</a:t>
            </a:r>
          </a:p>
        </p:txBody>
      </p:sp>
      <p:sp>
        <p:nvSpPr>
          <p:cNvPr id="3" name="Chỗ dành sẵn cho Nội dung 2">
            <a:extLst>
              <a:ext uri="{FF2B5EF4-FFF2-40B4-BE49-F238E27FC236}">
                <a16:creationId xmlns:a16="http://schemas.microsoft.com/office/drawing/2014/main" id="{87E987A4-B1F5-48AB-9F0C-1C93646655EF}"/>
              </a:ext>
            </a:extLst>
          </p:cNvPr>
          <p:cNvSpPr>
            <a:spLocks noGrp="1"/>
          </p:cNvSpPr>
          <p:nvPr>
            <p:ph idx="1"/>
          </p:nvPr>
        </p:nvSpPr>
        <p:spPr>
          <a:xfrm>
            <a:off x="677334" y="1470991"/>
            <a:ext cx="8596668" cy="4876800"/>
          </a:xfrm>
        </p:spPr>
        <p:txBody>
          <a:bodyPr>
            <a:normAutofit fontScale="92500" lnSpcReduction="20000"/>
          </a:bodyPr>
          <a:lstStyle/>
          <a:p>
            <a:r>
              <a:rPr lang="en-US" sz="1900"/>
              <a:t>Cho tập gồm N đồ vật (item) và M thùng (bin)</a:t>
            </a:r>
          </a:p>
          <a:p>
            <a:r>
              <a:rPr lang="en-US" sz="1900"/>
              <a:t>Cần sắp xếp các đồ vật vào các thùng.</a:t>
            </a:r>
          </a:p>
          <a:p>
            <a:r>
              <a:rPr lang="en-US" sz="1900"/>
              <a:t>Mỗi đồ vật có các thuộc tính sau: </a:t>
            </a:r>
          </a:p>
          <a:p>
            <a:pPr lvl="1"/>
            <a:r>
              <a:rPr lang="en-US" sz="1700"/>
              <a:t>w: trọng số 1</a:t>
            </a:r>
          </a:p>
          <a:p>
            <a:pPr lvl="1"/>
            <a:r>
              <a:rPr lang="en-US" sz="1700"/>
              <a:t>p: trọng số 2</a:t>
            </a:r>
          </a:p>
          <a:p>
            <a:pPr lvl="1"/>
            <a:r>
              <a:rPr lang="en-US" sz="1700"/>
              <a:t>t: thể loại 1</a:t>
            </a:r>
          </a:p>
          <a:p>
            <a:pPr lvl="1"/>
            <a:r>
              <a:rPr lang="vi-VN" sz="1700">
                <a:cs typeface="Calibri" panose="020F0502020204030204" pitchFamily="34" charset="0"/>
              </a:rPr>
              <a:t>r: </a:t>
            </a:r>
            <a:r>
              <a:rPr lang="en-US" sz="1700">
                <a:cs typeface="Calibri" panose="020F0502020204030204" pitchFamily="34" charset="0"/>
              </a:rPr>
              <a:t>lớp</a:t>
            </a:r>
          </a:p>
          <a:p>
            <a:pPr lvl="1"/>
            <a:r>
              <a:rPr lang="vi-VN" sz="1700">
                <a:cs typeface="Calibri" panose="020F0502020204030204" pitchFamily="34" charset="0"/>
              </a:rPr>
              <a:t>D: tập các bins mà item có thể được xếp vào </a:t>
            </a:r>
            <a:endParaRPr lang="en-US" sz="1700">
              <a:cs typeface="Calibri" panose="020F0502020204030204" pitchFamily="34" charset="0"/>
            </a:endParaRPr>
          </a:p>
          <a:p>
            <a:r>
              <a:rPr lang="en-US" sz="1900">
                <a:latin typeface="Calibri" panose="020F0502020204030204" pitchFamily="34" charset="0"/>
                <a:cs typeface="Calibri" panose="020F0502020204030204" pitchFamily="34" charset="0"/>
              </a:rPr>
              <a:t>Mỗi thùng có các thuộc tính sau:</a:t>
            </a:r>
          </a:p>
          <a:p>
            <a:pPr lvl="1"/>
            <a:r>
              <a:rPr lang="en-US" sz="1700">
                <a:latin typeface="Calibri" panose="020F0502020204030204" pitchFamily="34" charset="0"/>
                <a:cs typeface="Calibri" panose="020F0502020204030204" pitchFamily="34" charset="0"/>
              </a:rPr>
              <a:t>W: tải tối đa cho trọng số 1</a:t>
            </a:r>
          </a:p>
          <a:p>
            <a:pPr lvl="1"/>
            <a:r>
              <a:rPr lang="en-US" sz="1700">
                <a:latin typeface="Calibri" panose="020F0502020204030204" pitchFamily="34" charset="0"/>
                <a:cs typeface="Calibri" panose="020F0502020204030204" pitchFamily="34" charset="0"/>
              </a:rPr>
              <a:t>LW: tải tối thiểu cho trọng số 1</a:t>
            </a:r>
          </a:p>
          <a:p>
            <a:pPr lvl="1"/>
            <a:r>
              <a:rPr lang="en-US" sz="1700">
                <a:latin typeface="Calibri" panose="020F0502020204030204" pitchFamily="34" charset="0"/>
                <a:cs typeface="Calibri" panose="020F0502020204030204" pitchFamily="34" charset="0"/>
              </a:rPr>
              <a:t>P: tải tối đa cho trọng số 2</a:t>
            </a:r>
          </a:p>
          <a:p>
            <a:pPr lvl="1"/>
            <a:r>
              <a:rPr lang="en-US" sz="1700">
                <a:latin typeface="Calibri" panose="020F0502020204030204" pitchFamily="34" charset="0"/>
                <a:cs typeface="Calibri" panose="020F0502020204030204" pitchFamily="34" charset="0"/>
              </a:rPr>
              <a:t>T:  số l</a:t>
            </a:r>
            <a:r>
              <a:rPr lang="vi-VN" sz="1700">
                <a:latin typeface="Calibri" panose="020F0502020204030204" pitchFamily="34" charset="0"/>
                <a:cs typeface="Calibri" panose="020F0502020204030204" pitchFamily="34" charset="0"/>
              </a:rPr>
              <a:t>ư</a:t>
            </a:r>
            <a:r>
              <a:rPr lang="en-US" sz="1700">
                <a:latin typeface="Calibri" panose="020F0502020204030204" pitchFamily="34" charset="0"/>
                <a:cs typeface="Calibri" panose="020F0502020204030204" pitchFamily="34" charset="0"/>
              </a:rPr>
              <a:t>ợng thể loại khác nhau tối đa của các đồ vật trong thùng</a:t>
            </a:r>
          </a:p>
          <a:p>
            <a:pPr lvl="1"/>
            <a:r>
              <a:rPr lang="en-US" sz="1700">
                <a:latin typeface="Calibri" panose="020F0502020204030204" pitchFamily="34" charset="0"/>
                <a:cs typeface="Calibri" panose="020F0502020204030204" pitchFamily="34" charset="0"/>
              </a:rPr>
              <a:t>R: số l</a:t>
            </a:r>
            <a:r>
              <a:rPr lang="vi-VN" sz="1700">
                <a:latin typeface="Calibri" panose="020F0502020204030204" pitchFamily="34" charset="0"/>
                <a:cs typeface="Calibri" panose="020F0502020204030204" pitchFamily="34" charset="0"/>
              </a:rPr>
              <a:t>ư</a:t>
            </a:r>
            <a:r>
              <a:rPr lang="en-US" sz="1700">
                <a:latin typeface="Calibri" panose="020F0502020204030204" pitchFamily="34" charset="0"/>
                <a:cs typeface="Calibri" panose="020F0502020204030204" pitchFamily="34" charset="0"/>
              </a:rPr>
              <a:t>ợng lớp khác nhau tối đa của các đồ vật trong thùng</a:t>
            </a:r>
          </a:p>
        </p:txBody>
      </p:sp>
    </p:spTree>
    <p:extLst>
      <p:ext uri="{BB962C8B-B14F-4D97-AF65-F5344CB8AC3E}">
        <p14:creationId xmlns:p14="http://schemas.microsoft.com/office/powerpoint/2010/main" val="1143274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FDA0267-4C8B-46A3-902D-229EDDE2C70F}"/>
              </a:ext>
            </a:extLst>
          </p:cNvPr>
          <p:cNvSpPr>
            <a:spLocks noGrp="1"/>
          </p:cNvSpPr>
          <p:nvPr>
            <p:ph type="title"/>
          </p:nvPr>
        </p:nvSpPr>
        <p:spPr/>
        <p:txBody>
          <a:bodyPr/>
          <a:lstStyle/>
          <a:p>
            <a:r>
              <a:rPr lang="en-US"/>
              <a:t>Bài toán</a:t>
            </a:r>
          </a:p>
        </p:txBody>
      </p:sp>
      <p:sp>
        <p:nvSpPr>
          <p:cNvPr id="3" name="Chỗ dành sẵn cho Nội dung 2">
            <a:extLst>
              <a:ext uri="{FF2B5EF4-FFF2-40B4-BE49-F238E27FC236}">
                <a16:creationId xmlns:a16="http://schemas.microsoft.com/office/drawing/2014/main" id="{641E3211-9B55-45EB-B0D7-C03D940A730C}"/>
              </a:ext>
            </a:extLst>
          </p:cNvPr>
          <p:cNvSpPr>
            <a:spLocks noGrp="1"/>
          </p:cNvSpPr>
          <p:nvPr>
            <p:ph idx="1"/>
          </p:nvPr>
        </p:nvSpPr>
        <p:spPr>
          <a:xfrm>
            <a:off x="677334" y="1378227"/>
            <a:ext cx="8596668" cy="4663136"/>
          </a:xfrm>
        </p:spPr>
        <p:txBody>
          <a:bodyPr/>
          <a:lstStyle/>
          <a:p>
            <a:r>
              <a:rPr lang="en-US"/>
              <a:t>Yêu cầu bài toán: Sắp xếp các đồ vật vào các thùng thỏa mân các điều kiện d</a:t>
            </a:r>
            <a:r>
              <a:rPr lang="vi-VN"/>
              <a:t>ư</a:t>
            </a:r>
            <a:r>
              <a:rPr lang="en-US"/>
              <a:t>ới đây</a:t>
            </a:r>
          </a:p>
          <a:p>
            <a:pPr lvl="1"/>
            <a:r>
              <a:rPr lang="vi-VN">
                <a:latin typeface="Calibri" panose="020F0502020204030204" pitchFamily="34" charset="0"/>
                <a:cs typeface="Calibri" panose="020F0502020204030204" pitchFamily="34" charset="0"/>
              </a:rPr>
              <a:t>Tổng trọng số 1 của các items được xếp vào b phải lớn hơn hoặc bằng</a:t>
            </a:r>
            <a:br>
              <a:rPr lang="vi-VN">
                <a:latin typeface="Calibri" panose="020F0502020204030204" pitchFamily="34" charset="0"/>
                <a:cs typeface="Calibri" panose="020F0502020204030204" pitchFamily="34" charset="0"/>
              </a:rPr>
            </a:br>
            <a:r>
              <a:rPr lang="vi-VN">
                <a:latin typeface="Calibri" panose="020F0502020204030204" pitchFamily="34" charset="0"/>
                <a:cs typeface="Calibri" panose="020F0502020204030204" pitchFamily="34" charset="0"/>
              </a:rPr>
              <a:t>LW[b] và nhỏ hơn hoặc bằng W[b] </a:t>
            </a:r>
            <a:endParaRPr lang="en-US">
              <a:latin typeface="Calibri" panose="020F0502020204030204" pitchFamily="34" charset="0"/>
              <a:cs typeface="Calibri" panose="020F0502020204030204" pitchFamily="34" charset="0"/>
            </a:endParaRPr>
          </a:p>
          <a:p>
            <a:pPr lvl="1"/>
            <a:r>
              <a:rPr lang="vi-VN">
                <a:latin typeface="Calibri" panose="020F0502020204030204" pitchFamily="34" charset="0"/>
                <a:cs typeface="Calibri" panose="020F0502020204030204" pitchFamily="34" charset="0"/>
              </a:rPr>
              <a:t>Tổng trọng số 2 của các items được xếp vào b phải nhỏ hơn hoặc</a:t>
            </a:r>
            <a:br>
              <a:rPr lang="vi-VN">
                <a:latin typeface="Calibri" panose="020F0502020204030204" pitchFamily="34" charset="0"/>
                <a:cs typeface="Calibri" panose="020F0502020204030204" pitchFamily="34" charset="0"/>
              </a:rPr>
            </a:br>
            <a:r>
              <a:rPr lang="vi-VN">
                <a:latin typeface="Calibri" panose="020F0502020204030204" pitchFamily="34" charset="0"/>
                <a:cs typeface="Calibri" panose="020F0502020204030204" pitchFamily="34" charset="0"/>
              </a:rPr>
              <a:t>bằng P[b</a:t>
            </a:r>
            <a:r>
              <a:rPr lang="en-US">
                <a:latin typeface="Calibri" panose="020F0502020204030204" pitchFamily="34" charset="0"/>
                <a:cs typeface="Calibri" panose="020F0502020204030204" pitchFamily="34" charset="0"/>
              </a:rPr>
              <a:t>]</a:t>
            </a:r>
          </a:p>
          <a:p>
            <a:pPr lvl="1"/>
            <a:r>
              <a:rPr lang="vi-VN">
                <a:latin typeface="Calibri" panose="020F0502020204030204" pitchFamily="34" charset="0"/>
                <a:cs typeface="Calibri" panose="020F0502020204030204" pitchFamily="34" charset="0"/>
              </a:rPr>
              <a:t>Tổng số thể loại của các items được xếp vào b phải nhỏ hơn hoặc</a:t>
            </a:r>
            <a:br>
              <a:rPr lang="vi-VN">
                <a:latin typeface="Calibri" panose="020F0502020204030204" pitchFamily="34" charset="0"/>
                <a:cs typeface="Calibri" panose="020F0502020204030204" pitchFamily="34" charset="0"/>
              </a:rPr>
            </a:br>
            <a:r>
              <a:rPr lang="vi-VN">
                <a:latin typeface="Calibri" panose="020F0502020204030204" pitchFamily="34" charset="0"/>
                <a:cs typeface="Calibri" panose="020F0502020204030204" pitchFamily="34" charset="0"/>
              </a:rPr>
              <a:t>bằng T[b] </a:t>
            </a:r>
            <a:endParaRPr lang="en-US">
              <a:latin typeface="Calibri" panose="020F0502020204030204" pitchFamily="34" charset="0"/>
              <a:cs typeface="Calibri" panose="020F0502020204030204" pitchFamily="34" charset="0"/>
            </a:endParaRPr>
          </a:p>
          <a:p>
            <a:pPr lvl="1"/>
            <a:r>
              <a:rPr lang="vi-VN">
                <a:latin typeface="Calibri" panose="020F0502020204030204" pitchFamily="34" charset="0"/>
                <a:cs typeface="Calibri" panose="020F0502020204030204" pitchFamily="34" charset="0"/>
              </a:rPr>
              <a:t>Tổng số lớp của các items được xếp vào b phải nhỏ hơn hoặc bằng</a:t>
            </a:r>
            <a:br>
              <a:rPr lang="vi-VN">
                <a:latin typeface="Calibri" panose="020F0502020204030204" pitchFamily="34" charset="0"/>
                <a:cs typeface="Calibri" panose="020F0502020204030204" pitchFamily="34" charset="0"/>
              </a:rPr>
            </a:br>
            <a:r>
              <a:rPr lang="vi-VN">
                <a:latin typeface="Calibri" panose="020F0502020204030204" pitchFamily="34" charset="0"/>
                <a:cs typeface="Calibri" panose="020F0502020204030204" pitchFamily="34" charset="0"/>
              </a:rPr>
              <a:t>R[b] </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Nhận xét: Bài toán thuộc phân lớp NP – đầy đủ</a:t>
            </a:r>
          </a:p>
        </p:txBody>
      </p:sp>
    </p:spTree>
    <p:extLst>
      <p:ext uri="{BB962C8B-B14F-4D97-AF65-F5344CB8AC3E}">
        <p14:creationId xmlns:p14="http://schemas.microsoft.com/office/powerpoint/2010/main" val="488739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C745638-0CEE-4B2C-B7C0-54BF76DD2878}"/>
              </a:ext>
            </a:extLst>
          </p:cNvPr>
          <p:cNvSpPr>
            <a:spLocks noGrp="1"/>
          </p:cNvSpPr>
          <p:nvPr>
            <p:ph type="title"/>
          </p:nvPr>
        </p:nvSpPr>
        <p:spPr/>
        <p:txBody>
          <a:bodyPr/>
          <a:lstStyle/>
          <a:p>
            <a:r>
              <a:rPr lang="en-US"/>
              <a:t>Mô hình hóa</a:t>
            </a:r>
          </a:p>
        </p:txBody>
      </p:sp>
      <p:sp>
        <p:nvSpPr>
          <p:cNvPr id="3" name="Chỗ dành sẵn cho Nội dung 2">
            <a:extLst>
              <a:ext uri="{FF2B5EF4-FFF2-40B4-BE49-F238E27FC236}">
                <a16:creationId xmlns:a16="http://schemas.microsoft.com/office/drawing/2014/main" id="{3D96EA4F-47F7-433D-ACBD-E5B791B27EE2}"/>
              </a:ext>
            </a:extLst>
          </p:cNvPr>
          <p:cNvSpPr>
            <a:spLocks noGrp="1"/>
          </p:cNvSpPr>
          <p:nvPr>
            <p:ph idx="1"/>
          </p:nvPr>
        </p:nvSpPr>
        <p:spPr>
          <a:xfrm>
            <a:off x="677334" y="1364975"/>
            <a:ext cx="8596668" cy="4676388"/>
          </a:xfrm>
        </p:spPr>
        <p:txBody>
          <a:bodyPr/>
          <a:lstStyle/>
          <a:p>
            <a:r>
              <a:rPr lang="en-US"/>
              <a:t>X[i][b], i = 1…N, b = 1…M</a:t>
            </a:r>
          </a:p>
          <a:p>
            <a:pPr marL="0" indent="0">
              <a:buNone/>
            </a:pPr>
            <a:r>
              <a:rPr lang="en-US"/>
              <a:t>	X[i][b] = 1, đồ vật thứ i đ</a:t>
            </a:r>
            <a:r>
              <a:rPr lang="vi-VN"/>
              <a:t>ư</a:t>
            </a:r>
            <a:r>
              <a:rPr lang="en-US"/>
              <a:t>ợc xếp vào thùng b</a:t>
            </a:r>
          </a:p>
          <a:p>
            <a:pPr marL="0" indent="0">
              <a:buNone/>
            </a:pPr>
            <a:r>
              <a:rPr lang="en-US"/>
              <a:t>	X[i][b] = 0, đồ vật thứ i không đ</a:t>
            </a:r>
            <a:r>
              <a:rPr lang="vi-VN"/>
              <a:t>ư</a:t>
            </a:r>
            <a:r>
              <a:rPr lang="en-US"/>
              <a:t>ợc xếp vào thùng b</a:t>
            </a:r>
          </a:p>
          <a:p>
            <a:r>
              <a:rPr lang="en-US"/>
              <a:t>Y[i][b], i = 1…MT, b = 1…M (MT là tổng số thể loại đồ vật khác nhau)</a:t>
            </a:r>
          </a:p>
          <a:p>
            <a:pPr marL="457200" lvl="1" indent="0">
              <a:buNone/>
            </a:pPr>
            <a:r>
              <a:rPr lang="en-US" sz="1800"/>
              <a:t>Y[i][b] = 1, trong thùng b có đồ vật thể loại i</a:t>
            </a:r>
          </a:p>
          <a:p>
            <a:pPr marL="457200" lvl="1" indent="0">
              <a:buNone/>
            </a:pPr>
            <a:r>
              <a:rPr lang="en-US" sz="1800"/>
              <a:t>Y[i][b] = 0, trong thùng b không có đồ vật thể loại i</a:t>
            </a:r>
          </a:p>
          <a:p>
            <a:r>
              <a:rPr lang="en-US"/>
              <a:t>Z[i][b], i = 1…MR, b = 1…M (MR là tổng số lớp đồ vật khác nhau)</a:t>
            </a:r>
          </a:p>
          <a:p>
            <a:pPr marL="457200" lvl="1" indent="0">
              <a:buNone/>
            </a:pPr>
            <a:r>
              <a:rPr lang="en-US" sz="1800"/>
              <a:t>Z[i][b] = 1, trong thùng b có đồ vật lớp i</a:t>
            </a:r>
          </a:p>
          <a:p>
            <a:pPr marL="457200" lvl="1" indent="0">
              <a:buNone/>
            </a:pPr>
            <a:r>
              <a:rPr lang="en-US" sz="1800"/>
              <a:t>Z[i][b] = 0, trong thùng b không có đồ vật lớp i</a:t>
            </a:r>
          </a:p>
          <a:p>
            <a:pPr marL="457200" lvl="1" indent="0">
              <a:buNone/>
            </a:pPr>
            <a:endParaRPr lang="en-US" sz="1800"/>
          </a:p>
          <a:p>
            <a:pPr marL="457200" lvl="1" indent="0">
              <a:buNone/>
            </a:pPr>
            <a:endParaRPr lang="en-US" sz="1800"/>
          </a:p>
          <a:p>
            <a:pPr marL="457200" lvl="1" indent="0">
              <a:buNone/>
            </a:pPr>
            <a:endParaRPr lang="en-US"/>
          </a:p>
        </p:txBody>
      </p:sp>
    </p:spTree>
    <p:extLst>
      <p:ext uri="{BB962C8B-B14F-4D97-AF65-F5344CB8AC3E}">
        <p14:creationId xmlns:p14="http://schemas.microsoft.com/office/powerpoint/2010/main" val="627354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846D811-FE21-4F5A-957E-49775E788932}"/>
              </a:ext>
            </a:extLst>
          </p:cNvPr>
          <p:cNvSpPr>
            <a:spLocks noGrp="1"/>
          </p:cNvSpPr>
          <p:nvPr>
            <p:ph type="title"/>
          </p:nvPr>
        </p:nvSpPr>
        <p:spPr/>
        <p:txBody>
          <a:bodyPr/>
          <a:lstStyle/>
          <a:p>
            <a:r>
              <a:rPr lang="en-US"/>
              <a:t>Mô hình hóa</a:t>
            </a:r>
          </a:p>
        </p:txBody>
      </p:sp>
      <mc:AlternateContent xmlns:mc="http://schemas.openxmlformats.org/markup-compatibility/2006">
        <mc:Choice xmlns:a14="http://schemas.microsoft.com/office/drawing/2010/main" Requires="a14">
          <p:sp>
            <p:nvSpPr>
              <p:cNvPr id="3" name="Chỗ dành sẵn cho Nội dung 2">
                <a:extLst>
                  <a:ext uri="{FF2B5EF4-FFF2-40B4-BE49-F238E27FC236}">
                    <a16:creationId xmlns:a16="http://schemas.microsoft.com/office/drawing/2014/main" id="{5C82A1FF-1FCD-4033-B6C5-0AA54530B7D1}"/>
                  </a:ext>
                </a:extLst>
              </p:cNvPr>
              <p:cNvSpPr>
                <a:spLocks noGrp="1"/>
              </p:cNvSpPr>
              <p:nvPr>
                <p:ph idx="1"/>
              </p:nvPr>
            </p:nvSpPr>
            <p:spPr>
              <a:xfrm>
                <a:off x="677334" y="1338471"/>
                <a:ext cx="8596668" cy="4702892"/>
              </a:xfrm>
            </p:spPr>
            <p:txBody>
              <a:bodyPr/>
              <a:lstStyle/>
              <a:p>
                <a:r>
                  <a:rPr lang="en-US" sz="2000"/>
                  <a:t>Ràng buộc</a:t>
                </a:r>
              </a:p>
              <a:p>
                <a:pPr marL="0" indent="0">
                  <a:buNone/>
                </a:pPr>
                <a:r>
                  <a:rPr lang="en-US" sz="2000"/>
                  <a:t>	</a:t>
                </a:r>
                <a14:m>
                  <m:oMath xmlns:m="http://schemas.openxmlformats.org/officeDocument/2006/math">
                    <m:r>
                      <a:rPr lang="en-US" sz="2000" b="0" i="1" smtClean="0">
                        <a:latin typeface="Cambria Math" panose="02040503050406030204" pitchFamily="18" charset="0"/>
                      </a:rPr>
                      <m:t>𝐿𝑊</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𝑏</m:t>
                        </m:r>
                      </m:e>
                    </m:d>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𝑁</m:t>
                        </m:r>
                      </m:sup>
                      <m:e>
                        <m:r>
                          <a:rPr lang="en-US" sz="2000" b="0" i="1" smtClean="0">
                            <a:latin typeface="Cambria Math" panose="02040503050406030204" pitchFamily="18" charset="0"/>
                          </a:rPr>
                          <m:t>𝑤</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𝑏</m:t>
                            </m:r>
                          </m:e>
                        </m:d>
                      </m:e>
                    </m:nary>
                    <m:r>
                      <a:rPr lang="en-US" sz="2000" b="0" i="1" smtClean="0">
                        <a:latin typeface="Cambria Math" panose="02040503050406030204" pitchFamily="18" charset="0"/>
                      </a:rPr>
                      <m:t>≤</m:t>
                    </m:r>
                    <m:r>
                      <a:rPr lang="en-US" sz="2000" b="0" i="1" smtClean="0">
                        <a:latin typeface="Cambria Math" panose="02040503050406030204" pitchFamily="18" charset="0"/>
                      </a:rPr>
                      <m:t>𝑊</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𝑏</m:t>
                        </m:r>
                      </m:e>
                    </m:d>
                    <m:r>
                      <a:rPr lang="en-US" sz="2000" b="0" i="1" smtClean="0">
                        <a:latin typeface="Cambria Math" panose="02040503050406030204" pitchFamily="18" charset="0"/>
                      </a:rPr>
                      <m:t>, </m:t>
                    </m:r>
                    <m:r>
                      <a:rPr lang="en-US" sz="2000" b="0" i="1" smtClean="0">
                        <a:latin typeface="Cambria Math" panose="02040503050406030204" pitchFamily="18" charset="0"/>
                      </a:rPr>
                      <m:t>𝑏</m:t>
                    </m:r>
                    <m:r>
                      <a:rPr lang="en-US" sz="2000" b="0" i="1" smtClean="0">
                        <a:latin typeface="Cambria Math" panose="02040503050406030204" pitchFamily="18" charset="0"/>
                      </a:rPr>
                      <m:t>=1…</m:t>
                    </m:r>
                    <m:r>
                      <a:rPr lang="en-US" sz="2000" b="0" i="1" smtClean="0">
                        <a:latin typeface="Cambria Math" panose="02040503050406030204" pitchFamily="18" charset="0"/>
                      </a:rPr>
                      <m:t>𝑀</m:t>
                    </m:r>
                  </m:oMath>
                </a14:m>
                <a:endParaRPr lang="en-US" sz="2000"/>
              </a:p>
              <a:p>
                <a:pPr marL="0" indent="0">
                  <a:buNone/>
                </a:pPr>
                <a:r>
                  <a:rPr lang="en-US" sz="2000"/>
                  <a:t>	</a:t>
                </a:r>
                <a14:m>
                  <m:oMath xmlns:m="http://schemas.openxmlformats.org/officeDocument/2006/math">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𝑁</m:t>
                        </m:r>
                      </m:sup>
                      <m:e>
                        <m:r>
                          <a:rPr lang="en-US" sz="2000" b="0" i="1" smtClean="0">
                            <a:latin typeface="Cambria Math" panose="02040503050406030204" pitchFamily="18" charset="0"/>
                          </a:rPr>
                          <m:t>𝑝</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𝑏</m:t>
                            </m:r>
                          </m:e>
                        </m:d>
                      </m:e>
                    </m:nary>
                    <m:r>
                      <a:rPr lang="en-US" sz="2000" b="0" i="1" smtClean="0">
                        <a:latin typeface="Cambria Math" panose="02040503050406030204" pitchFamily="18" charset="0"/>
                      </a:rPr>
                      <m:t>≤</m:t>
                    </m:r>
                    <m:r>
                      <a:rPr lang="en-US" sz="2000" b="0" i="1" smtClean="0">
                        <a:latin typeface="Cambria Math" panose="02040503050406030204" pitchFamily="18" charset="0"/>
                      </a:rPr>
                      <m:t>𝑃</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𝑏</m:t>
                        </m:r>
                      </m:e>
                    </m:d>
                    <m:r>
                      <a:rPr lang="en-US" sz="2000" b="0" i="1" smtClean="0">
                        <a:latin typeface="Cambria Math" panose="02040503050406030204" pitchFamily="18" charset="0"/>
                      </a:rPr>
                      <m:t>, </m:t>
                    </m:r>
                    <m:r>
                      <a:rPr lang="en-US" sz="2000" b="0" i="1" smtClean="0">
                        <a:latin typeface="Cambria Math" panose="02040503050406030204" pitchFamily="18" charset="0"/>
                      </a:rPr>
                      <m:t>𝑏</m:t>
                    </m:r>
                    <m:r>
                      <a:rPr lang="en-US" sz="2000" b="0" i="1" smtClean="0">
                        <a:latin typeface="Cambria Math" panose="02040503050406030204" pitchFamily="18" charset="0"/>
                      </a:rPr>
                      <m:t>=1…</m:t>
                    </m:r>
                    <m:r>
                      <a:rPr lang="en-US" sz="2000" b="0" i="1" smtClean="0">
                        <a:latin typeface="Cambria Math" panose="02040503050406030204" pitchFamily="18" charset="0"/>
                      </a:rPr>
                      <m:t>𝑀</m:t>
                    </m:r>
                  </m:oMath>
                </a14:m>
                <a:endParaRPr lang="en-US" sz="2000" b="0"/>
              </a:p>
              <a:p>
                <a:pPr marL="0" indent="0">
                  <a:buNone/>
                </a:pPr>
                <a:r>
                  <a:rPr lang="en-US" sz="2000"/>
                  <a:t>	</a:t>
                </a:r>
                <a14:m>
                  <m:oMath xmlns:m="http://schemas.openxmlformats.org/officeDocument/2006/math">
                    <m:r>
                      <a:rPr lang="en-US" sz="2000" b="0" i="1" smtClean="0">
                        <a:latin typeface="Cambria Math" panose="02040503050406030204" pitchFamily="18" charset="0"/>
                      </a:rPr>
                      <m:t>𝑋</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𝑏</m:t>
                        </m:r>
                      </m:e>
                    </m:d>
                    <m:r>
                      <a:rPr lang="en-US" sz="2000" b="0" i="1" smtClean="0">
                        <a:latin typeface="Cambria Math" panose="02040503050406030204" pitchFamily="18" charset="0"/>
                      </a:rPr>
                      <m:t>≤</m:t>
                    </m:r>
                    <m:r>
                      <a:rPr lang="en-US" sz="2000" b="0" i="1" smtClean="0">
                        <a:latin typeface="Cambria Math" panose="02040503050406030204" pitchFamily="18" charset="0"/>
                      </a:rPr>
                      <m:t>𝑌</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e>
                    </m:d>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𝑏</m:t>
                        </m:r>
                      </m:e>
                    </m:d>
                    <m:r>
                      <a:rPr lang="en-US" sz="2000" b="0" i="1" smtClean="0">
                        <a:latin typeface="Cambria Math" panose="02040503050406030204" pitchFamily="18" charset="0"/>
                      </a:rPr>
                      <m:t>, </m:t>
                    </m:r>
                    <m:r>
                      <a:rPr lang="en-US" sz="2000" b="0" i="1" smtClean="0">
                        <a:latin typeface="Cambria Math" panose="02040503050406030204" pitchFamily="18" charset="0"/>
                      </a:rPr>
                      <m:t>𝑖</m:t>
                    </m:r>
                    <m:r>
                      <a:rPr lang="en-US" sz="2000" b="0" i="1" smtClean="0">
                        <a:latin typeface="Cambria Math" panose="02040503050406030204" pitchFamily="18" charset="0"/>
                      </a:rPr>
                      <m:t>=1…</m:t>
                    </m:r>
                    <m:r>
                      <a:rPr lang="en-US" sz="2000" b="0" i="1" smtClean="0">
                        <a:latin typeface="Cambria Math" panose="02040503050406030204" pitchFamily="18" charset="0"/>
                      </a:rPr>
                      <m:t>𝑁</m:t>
                    </m:r>
                    <m:r>
                      <a:rPr lang="en-US" sz="2000" b="0" i="1" smtClean="0">
                        <a:latin typeface="Cambria Math" panose="02040503050406030204" pitchFamily="18" charset="0"/>
                      </a:rPr>
                      <m:t>, </m:t>
                    </m:r>
                    <m:r>
                      <a:rPr lang="en-US" sz="2000" b="0" i="1" smtClean="0">
                        <a:latin typeface="Cambria Math" panose="02040503050406030204" pitchFamily="18" charset="0"/>
                      </a:rPr>
                      <m:t>𝑏</m:t>
                    </m:r>
                    <m:r>
                      <a:rPr lang="en-US" sz="2000" b="0" i="1" smtClean="0">
                        <a:latin typeface="Cambria Math" panose="02040503050406030204" pitchFamily="18" charset="0"/>
                      </a:rPr>
                      <m:t>=1…</m:t>
                    </m:r>
                    <m:r>
                      <a:rPr lang="en-US" sz="2000" b="0" i="1" smtClean="0">
                        <a:latin typeface="Cambria Math" panose="02040503050406030204" pitchFamily="18" charset="0"/>
                      </a:rPr>
                      <m:t>𝑀</m:t>
                    </m:r>
                  </m:oMath>
                </a14:m>
                <a:endParaRPr lang="en-US" sz="2000" b="0"/>
              </a:p>
              <a:p>
                <a:pPr marL="0" indent="0">
                  <a:buNone/>
                </a:pPr>
                <a:r>
                  <a:rPr lang="en-US" sz="2000"/>
                  <a:t>	</a:t>
                </a:r>
                <a14:m>
                  <m:oMath xmlns:m="http://schemas.openxmlformats.org/officeDocument/2006/math">
                    <m:r>
                      <a:rPr lang="en-US" sz="2000" b="0" i="1" smtClean="0">
                        <a:latin typeface="Cambria Math" panose="02040503050406030204" pitchFamily="18" charset="0"/>
                      </a:rPr>
                      <m:t>𝑋</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𝑏</m:t>
                        </m:r>
                      </m:e>
                    </m:d>
                    <m:r>
                      <a:rPr lang="en-US" sz="2000" b="0" i="1" smtClean="0">
                        <a:latin typeface="Cambria Math" panose="02040503050406030204" pitchFamily="18" charset="0"/>
                      </a:rPr>
                      <m:t>≤</m:t>
                    </m:r>
                    <m:r>
                      <a:rPr lang="en-US" sz="2000" b="0" i="1" smtClean="0">
                        <a:latin typeface="Cambria Math" panose="02040503050406030204" pitchFamily="18" charset="0"/>
                      </a:rPr>
                      <m:t>𝑍</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𝑟</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e>
                    </m:d>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𝑏</m:t>
                        </m:r>
                      </m:e>
                    </m:d>
                    <m:r>
                      <a:rPr lang="en-US" sz="2000" b="0" i="1" smtClean="0">
                        <a:latin typeface="Cambria Math" panose="02040503050406030204" pitchFamily="18" charset="0"/>
                      </a:rPr>
                      <m:t>, </m:t>
                    </m:r>
                    <m:r>
                      <a:rPr lang="en-US" sz="2000" b="0" i="1" smtClean="0">
                        <a:latin typeface="Cambria Math" panose="02040503050406030204" pitchFamily="18" charset="0"/>
                      </a:rPr>
                      <m:t>𝑖</m:t>
                    </m:r>
                    <m:r>
                      <a:rPr lang="en-US" sz="2000" b="0" i="1" smtClean="0">
                        <a:latin typeface="Cambria Math" panose="02040503050406030204" pitchFamily="18" charset="0"/>
                      </a:rPr>
                      <m:t>=1…</m:t>
                    </m:r>
                    <m:r>
                      <a:rPr lang="en-US" sz="2000" b="0" i="1" smtClean="0">
                        <a:latin typeface="Cambria Math" panose="02040503050406030204" pitchFamily="18" charset="0"/>
                      </a:rPr>
                      <m:t>𝑁</m:t>
                    </m:r>
                    <m:r>
                      <a:rPr lang="en-US" sz="2000" b="0" i="1" smtClean="0">
                        <a:latin typeface="Cambria Math" panose="02040503050406030204" pitchFamily="18" charset="0"/>
                      </a:rPr>
                      <m:t>, </m:t>
                    </m:r>
                    <m:r>
                      <a:rPr lang="en-US" sz="2000" b="0" i="1" smtClean="0">
                        <a:latin typeface="Cambria Math" panose="02040503050406030204" pitchFamily="18" charset="0"/>
                      </a:rPr>
                      <m:t>𝑏</m:t>
                    </m:r>
                    <m:r>
                      <a:rPr lang="en-US" sz="2000" b="0" i="1" smtClean="0">
                        <a:latin typeface="Cambria Math" panose="02040503050406030204" pitchFamily="18" charset="0"/>
                      </a:rPr>
                      <m:t>=1…</m:t>
                    </m:r>
                    <m:r>
                      <a:rPr lang="en-US" sz="2000" b="0" i="1" smtClean="0">
                        <a:latin typeface="Cambria Math" panose="02040503050406030204" pitchFamily="18" charset="0"/>
                      </a:rPr>
                      <m:t>𝑀</m:t>
                    </m:r>
                  </m:oMath>
                </a14:m>
                <a:endParaRPr lang="en-US" sz="2000" b="0"/>
              </a:p>
              <a:p>
                <a:pPr marL="0" indent="0">
                  <a:buNone/>
                </a:pPr>
                <a:r>
                  <a:rPr lang="en-US" sz="2000"/>
                  <a:t>	</a:t>
                </a:r>
                <a14:m>
                  <m:oMath xmlns:m="http://schemas.openxmlformats.org/officeDocument/2006/math">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𝑀𝑇</m:t>
                        </m:r>
                      </m:sup>
                      <m:e>
                        <m:r>
                          <a:rPr lang="en-US" sz="2000" b="0" i="1" smtClean="0">
                            <a:latin typeface="Cambria Math" panose="02040503050406030204" pitchFamily="18" charset="0"/>
                          </a:rPr>
                          <m:t>𝑌</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𝑏</m:t>
                            </m:r>
                          </m:e>
                        </m:d>
                        <m:r>
                          <a:rPr lang="en-US" sz="2000" b="0" i="1" smtClean="0">
                            <a:latin typeface="Cambria Math" panose="02040503050406030204" pitchFamily="18" charset="0"/>
                          </a:rPr>
                          <m:t>≤</m:t>
                        </m:r>
                        <m:r>
                          <a:rPr lang="en-US" sz="2000" b="0" i="1" smtClean="0">
                            <a:latin typeface="Cambria Math" panose="02040503050406030204" pitchFamily="18" charset="0"/>
                          </a:rPr>
                          <m:t>𝑇</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𝑏</m:t>
                            </m:r>
                          </m:e>
                        </m:d>
                        <m:r>
                          <a:rPr lang="en-US" sz="2000" b="0" i="1" smtClean="0">
                            <a:latin typeface="Cambria Math" panose="02040503050406030204" pitchFamily="18" charset="0"/>
                          </a:rPr>
                          <m:t>, </m:t>
                        </m:r>
                        <m:r>
                          <a:rPr lang="en-US" sz="2000" b="0" i="1" smtClean="0">
                            <a:latin typeface="Cambria Math" panose="02040503050406030204" pitchFamily="18" charset="0"/>
                          </a:rPr>
                          <m:t>𝑏</m:t>
                        </m:r>
                        <m:r>
                          <a:rPr lang="en-US" sz="2000" b="0" i="1" smtClean="0">
                            <a:latin typeface="Cambria Math" panose="02040503050406030204" pitchFamily="18" charset="0"/>
                          </a:rPr>
                          <m:t>=1…</m:t>
                        </m:r>
                        <m:r>
                          <a:rPr lang="en-US" sz="2000" b="0" i="1" smtClean="0">
                            <a:latin typeface="Cambria Math" panose="02040503050406030204" pitchFamily="18" charset="0"/>
                          </a:rPr>
                          <m:t>𝑀</m:t>
                        </m:r>
                      </m:e>
                    </m:nary>
                  </m:oMath>
                </a14:m>
                <a:endParaRPr lang="en-US" sz="2000"/>
              </a:p>
              <a:p>
                <a:pPr marL="0" indent="0">
                  <a:buNone/>
                </a:pPr>
                <a:r>
                  <a:rPr lang="en-US" sz="2000"/>
                  <a:t>	</a:t>
                </a:r>
                <a14:m>
                  <m:oMath xmlns:m="http://schemas.openxmlformats.org/officeDocument/2006/math">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𝑀𝑅</m:t>
                        </m:r>
                      </m:sup>
                      <m:e>
                        <m:r>
                          <a:rPr lang="en-US" sz="2000" b="0" i="1" smtClean="0">
                            <a:latin typeface="Cambria Math" panose="02040503050406030204" pitchFamily="18" charset="0"/>
                          </a:rPr>
                          <m:t>𝑍</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𝑏</m:t>
                        </m:r>
                        <m:r>
                          <a:rPr lang="en-US" sz="2000" b="0" i="1" smtClean="0">
                            <a:latin typeface="Cambria Math" panose="02040503050406030204" pitchFamily="18" charset="0"/>
                          </a:rPr>
                          <m:t>]</m:t>
                        </m:r>
                      </m:e>
                    </m:nary>
                    <m:r>
                      <a:rPr lang="en-US" sz="2000" b="0" i="1" smtClean="0">
                        <a:latin typeface="Cambria Math" panose="02040503050406030204" pitchFamily="18" charset="0"/>
                      </a:rPr>
                      <m:t>≤</m:t>
                    </m:r>
                    <m:r>
                      <a:rPr lang="en-US" sz="2000" b="0" i="1" smtClean="0">
                        <a:latin typeface="Cambria Math" panose="02040503050406030204" pitchFamily="18" charset="0"/>
                      </a:rPr>
                      <m:t>𝑅</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𝑏</m:t>
                        </m:r>
                      </m:e>
                    </m:d>
                    <m:r>
                      <a:rPr lang="en-US" sz="2000" b="0" i="1" smtClean="0">
                        <a:latin typeface="Cambria Math" panose="02040503050406030204" pitchFamily="18" charset="0"/>
                      </a:rPr>
                      <m:t>, </m:t>
                    </m:r>
                    <m:r>
                      <a:rPr lang="en-US" sz="2000" b="0" i="1" smtClean="0">
                        <a:latin typeface="Cambria Math" panose="02040503050406030204" pitchFamily="18" charset="0"/>
                      </a:rPr>
                      <m:t>𝑏</m:t>
                    </m:r>
                    <m:r>
                      <a:rPr lang="en-US" sz="2000" b="0" i="1" smtClean="0">
                        <a:latin typeface="Cambria Math" panose="02040503050406030204" pitchFamily="18" charset="0"/>
                      </a:rPr>
                      <m:t>=1…</m:t>
                    </m:r>
                    <m:r>
                      <a:rPr lang="en-US" sz="2000" b="0" i="1" smtClean="0">
                        <a:latin typeface="Cambria Math" panose="02040503050406030204" pitchFamily="18" charset="0"/>
                      </a:rPr>
                      <m:t>𝑀</m:t>
                    </m:r>
                  </m:oMath>
                </a14:m>
                <a:endParaRPr lang="en-US" sz="2000"/>
              </a:p>
            </p:txBody>
          </p:sp>
        </mc:Choice>
        <mc:Fallback>
          <p:sp>
            <p:nvSpPr>
              <p:cNvPr id="3" name="Chỗ dành sẵn cho Nội dung 2">
                <a:extLst>
                  <a:ext uri="{FF2B5EF4-FFF2-40B4-BE49-F238E27FC236}">
                    <a16:creationId xmlns:a16="http://schemas.microsoft.com/office/drawing/2014/main" id="{5C82A1FF-1FCD-4033-B6C5-0AA54530B7D1}"/>
                  </a:ext>
                </a:extLst>
              </p:cNvPr>
              <p:cNvSpPr>
                <a:spLocks noGrp="1" noRot="1" noChangeAspect="1" noMove="1" noResize="1" noEditPoints="1" noAdjustHandles="1" noChangeArrowheads="1" noChangeShapeType="1" noTextEdit="1"/>
              </p:cNvSpPr>
              <p:nvPr>
                <p:ph idx="1"/>
              </p:nvPr>
            </p:nvSpPr>
            <p:spPr>
              <a:xfrm>
                <a:off x="677334" y="1338471"/>
                <a:ext cx="8596668" cy="4702892"/>
              </a:xfrm>
              <a:blipFill>
                <a:blip r:embed="rId2"/>
                <a:stretch>
                  <a:fillRect l="-284" t="-908"/>
                </a:stretch>
              </a:blipFill>
            </p:spPr>
            <p:txBody>
              <a:bodyPr/>
              <a:lstStyle/>
              <a:p>
                <a:r>
                  <a:rPr lang="en-US">
                    <a:noFill/>
                  </a:rPr>
                  <a:t> </a:t>
                </a:r>
              </a:p>
            </p:txBody>
          </p:sp>
        </mc:Fallback>
      </mc:AlternateContent>
    </p:spTree>
    <p:extLst>
      <p:ext uri="{BB962C8B-B14F-4D97-AF65-F5344CB8AC3E}">
        <p14:creationId xmlns:p14="http://schemas.microsoft.com/office/powerpoint/2010/main" val="3311391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71F4184-F800-45B6-A3AF-AB4406C6A92D}"/>
              </a:ext>
            </a:extLst>
          </p:cNvPr>
          <p:cNvSpPr>
            <a:spLocks noGrp="1"/>
          </p:cNvSpPr>
          <p:nvPr>
            <p:ph type="title"/>
          </p:nvPr>
        </p:nvSpPr>
        <p:spPr/>
        <p:txBody>
          <a:bodyPr/>
          <a:lstStyle/>
          <a:p>
            <a:r>
              <a:rPr lang="en-US"/>
              <a:t>H</a:t>
            </a:r>
            <a:r>
              <a:rPr lang="vi-VN"/>
              <a:t>ư</a:t>
            </a:r>
            <a:r>
              <a:rPr lang="en-US"/>
              <a:t>ớng giải quyết</a:t>
            </a:r>
          </a:p>
        </p:txBody>
      </p:sp>
      <p:sp>
        <p:nvSpPr>
          <p:cNvPr id="3" name="Chỗ dành sẵn cho Nội dung 2">
            <a:extLst>
              <a:ext uri="{FF2B5EF4-FFF2-40B4-BE49-F238E27FC236}">
                <a16:creationId xmlns:a16="http://schemas.microsoft.com/office/drawing/2014/main" id="{2A7F94FA-E990-4DAF-A49A-D05104AF258B}"/>
              </a:ext>
            </a:extLst>
          </p:cNvPr>
          <p:cNvSpPr>
            <a:spLocks noGrp="1"/>
          </p:cNvSpPr>
          <p:nvPr>
            <p:ph idx="1"/>
          </p:nvPr>
        </p:nvSpPr>
        <p:spPr>
          <a:xfrm>
            <a:off x="677334" y="1325217"/>
            <a:ext cx="8596668" cy="4716145"/>
          </a:xfrm>
        </p:spPr>
        <p:txBody>
          <a:bodyPr/>
          <a:lstStyle/>
          <a:p>
            <a:r>
              <a:rPr lang="en-US" sz="2000"/>
              <a:t>Giải thuật di truyền</a:t>
            </a:r>
          </a:p>
          <a:p>
            <a:pPr lvl="1"/>
            <a:r>
              <a:rPr lang="en-US" sz="1800"/>
              <a:t>Lấy ý t</a:t>
            </a:r>
            <a:r>
              <a:rPr lang="vi-VN" sz="1800"/>
              <a:t>ư</a:t>
            </a:r>
            <a:r>
              <a:rPr lang="en-US" sz="1800"/>
              <a:t>ởng từ thuyết chọn lọc tự nhiên của Darwin</a:t>
            </a:r>
          </a:p>
          <a:p>
            <a:pPr lvl="1"/>
            <a:r>
              <a:rPr lang="en-US" sz="1800"/>
              <a:t>Giải thuật đ</a:t>
            </a:r>
            <a:r>
              <a:rPr lang="vi-VN" sz="1800"/>
              <a:t>ư</a:t>
            </a:r>
            <a:r>
              <a:rPr lang="en-US" sz="1800"/>
              <a:t>a ra lời giải xấp xỉ.</a:t>
            </a:r>
          </a:p>
          <a:p>
            <a:pPr lvl="1"/>
            <a:endParaRPr lang="en-US"/>
          </a:p>
          <a:p>
            <a:pPr marL="0" indent="0">
              <a:buNone/>
            </a:pPr>
            <a:r>
              <a:rPr lang="en-US"/>
              <a:t>	</a:t>
            </a:r>
          </a:p>
        </p:txBody>
      </p:sp>
    </p:spTree>
    <p:extLst>
      <p:ext uri="{BB962C8B-B14F-4D97-AF65-F5344CB8AC3E}">
        <p14:creationId xmlns:p14="http://schemas.microsoft.com/office/powerpoint/2010/main" val="3222059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71F4184-F800-45B6-A3AF-AB4406C6A92D}"/>
              </a:ext>
            </a:extLst>
          </p:cNvPr>
          <p:cNvSpPr>
            <a:spLocks noGrp="1"/>
          </p:cNvSpPr>
          <p:nvPr>
            <p:ph type="title"/>
          </p:nvPr>
        </p:nvSpPr>
        <p:spPr/>
        <p:txBody>
          <a:bodyPr/>
          <a:lstStyle/>
          <a:p>
            <a:r>
              <a:rPr lang="en-US"/>
              <a:t>H</a:t>
            </a:r>
            <a:r>
              <a:rPr lang="vi-VN"/>
              <a:t>ư</a:t>
            </a:r>
            <a:r>
              <a:rPr lang="en-US"/>
              <a:t>ớng giải quyết</a:t>
            </a:r>
          </a:p>
        </p:txBody>
      </p:sp>
      <p:sp>
        <p:nvSpPr>
          <p:cNvPr id="3" name="Chỗ dành sẵn cho Nội dung 2">
            <a:extLst>
              <a:ext uri="{FF2B5EF4-FFF2-40B4-BE49-F238E27FC236}">
                <a16:creationId xmlns:a16="http://schemas.microsoft.com/office/drawing/2014/main" id="{2A7F94FA-E990-4DAF-A49A-D05104AF258B}"/>
              </a:ext>
            </a:extLst>
          </p:cNvPr>
          <p:cNvSpPr>
            <a:spLocks noGrp="1"/>
          </p:cNvSpPr>
          <p:nvPr>
            <p:ph idx="1"/>
          </p:nvPr>
        </p:nvSpPr>
        <p:spPr>
          <a:xfrm>
            <a:off x="677334" y="1325217"/>
            <a:ext cx="8596668" cy="4716145"/>
          </a:xfrm>
        </p:spPr>
        <p:txBody>
          <a:bodyPr/>
          <a:lstStyle/>
          <a:p>
            <a:r>
              <a:rPr lang="en-US" sz="2000"/>
              <a:t>Giải thuật di truyền</a:t>
            </a:r>
          </a:p>
          <a:p>
            <a:pPr lvl="1"/>
            <a:r>
              <a:rPr lang="en-US" sz="1800"/>
              <a:t>Xây dựng một quần thể là một tập các cá thể một cách ngẫu nhiên với số lượng cá thể bị giới hạn.</a:t>
            </a:r>
          </a:p>
          <a:p>
            <a:pPr lvl="1"/>
            <a:r>
              <a:rPr lang="en-US" sz="1800"/>
              <a:t>Mỗi cá thể là một lời giải của bài toán.</a:t>
            </a:r>
          </a:p>
          <a:p>
            <a:pPr lvl="1"/>
            <a:r>
              <a:rPr lang="en-US" sz="1800"/>
              <a:t>Đánh giá các cá thể bằng một hàm fitness.</a:t>
            </a:r>
          </a:p>
          <a:p>
            <a:pPr lvl="1"/>
            <a:r>
              <a:rPr lang="en-US" sz="1800"/>
              <a:t>Lựa chọn những cá thể tốt để tiến hành lai ghép.</a:t>
            </a:r>
          </a:p>
          <a:p>
            <a:pPr lvl="1"/>
            <a:r>
              <a:rPr lang="en-US" sz="1800"/>
              <a:t>Những cá thể mới có xác suất (rất nhỏ) bị biến dị.</a:t>
            </a:r>
          </a:p>
          <a:p>
            <a:pPr lvl="1"/>
            <a:r>
              <a:rPr lang="en-US" sz="1800"/>
              <a:t>Đưa những cá thể mới vào quần thể, và tiến hành loại bỏ những cá thể yếu kém, không phù hợp, tạo thành 1 quần thể mới.</a:t>
            </a:r>
          </a:p>
          <a:p>
            <a:pPr lvl="1"/>
            <a:r>
              <a:rPr lang="en-US" sz="1800"/>
              <a:t>Lặp lại quá trình đánh giá, chọn lọc, lai ghép .</a:t>
            </a:r>
          </a:p>
          <a:p>
            <a:pPr lvl="1"/>
            <a:endParaRPr lang="en-US"/>
          </a:p>
          <a:p>
            <a:pPr marL="0" indent="0">
              <a:buNone/>
            </a:pPr>
            <a:r>
              <a:rPr lang="en-US"/>
              <a:t>	</a:t>
            </a:r>
          </a:p>
        </p:txBody>
      </p:sp>
    </p:spTree>
    <p:extLst>
      <p:ext uri="{BB962C8B-B14F-4D97-AF65-F5344CB8AC3E}">
        <p14:creationId xmlns:p14="http://schemas.microsoft.com/office/powerpoint/2010/main" val="3211385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71F4184-F800-45B6-A3AF-AB4406C6A92D}"/>
              </a:ext>
            </a:extLst>
          </p:cNvPr>
          <p:cNvSpPr>
            <a:spLocks noGrp="1"/>
          </p:cNvSpPr>
          <p:nvPr>
            <p:ph type="title"/>
          </p:nvPr>
        </p:nvSpPr>
        <p:spPr/>
        <p:txBody>
          <a:bodyPr/>
          <a:lstStyle/>
          <a:p>
            <a:r>
              <a:rPr lang="en-US"/>
              <a:t>H</a:t>
            </a:r>
            <a:r>
              <a:rPr lang="vi-VN"/>
              <a:t>ư</a:t>
            </a:r>
            <a:r>
              <a:rPr lang="en-US"/>
              <a:t>ớng giải quyết</a:t>
            </a:r>
          </a:p>
        </p:txBody>
      </p:sp>
      <p:sp>
        <p:nvSpPr>
          <p:cNvPr id="3" name="Chỗ dành sẵn cho Nội dung 2">
            <a:extLst>
              <a:ext uri="{FF2B5EF4-FFF2-40B4-BE49-F238E27FC236}">
                <a16:creationId xmlns:a16="http://schemas.microsoft.com/office/drawing/2014/main" id="{2A7F94FA-E990-4DAF-A49A-D05104AF258B}"/>
              </a:ext>
            </a:extLst>
          </p:cNvPr>
          <p:cNvSpPr>
            <a:spLocks noGrp="1"/>
          </p:cNvSpPr>
          <p:nvPr>
            <p:ph idx="1"/>
          </p:nvPr>
        </p:nvSpPr>
        <p:spPr>
          <a:xfrm>
            <a:off x="677334" y="1325217"/>
            <a:ext cx="8596668" cy="4716145"/>
          </a:xfrm>
        </p:spPr>
        <p:txBody>
          <a:bodyPr/>
          <a:lstStyle/>
          <a:p>
            <a:r>
              <a:rPr lang="en-US" sz="2000"/>
              <a:t>Giải thuật di truyền</a:t>
            </a:r>
          </a:p>
          <a:p>
            <a:pPr lvl="1"/>
            <a:r>
              <a:rPr lang="en-US" sz="1800"/>
              <a:t>Cá thể: Một lời giải của bài toán.</a:t>
            </a:r>
          </a:p>
          <a:p>
            <a:pPr marL="914400" lvl="2" indent="0">
              <a:buNone/>
            </a:pPr>
            <a:r>
              <a:rPr lang="en-US" sz="1600"/>
              <a:t>Mảng X[i], i = 1…N</a:t>
            </a:r>
          </a:p>
          <a:p>
            <a:pPr marL="914400" lvl="2" indent="0">
              <a:buNone/>
            </a:pPr>
            <a:r>
              <a:rPr lang="en-US" sz="1600"/>
              <a:t>X[i] = j nếu cho đồ vật i vào thùng j</a:t>
            </a:r>
          </a:p>
          <a:p>
            <a:pPr marL="914400" lvl="2" indent="0">
              <a:buNone/>
            </a:pPr>
            <a:r>
              <a:rPr lang="en-US" sz="1600"/>
              <a:t>X[i] = -1 nếu đồ vật i không đ</a:t>
            </a:r>
            <a:r>
              <a:rPr lang="vi-VN" sz="1600"/>
              <a:t>ư</a:t>
            </a:r>
            <a:r>
              <a:rPr lang="en-US" sz="1600"/>
              <a:t>ợc cho vào thùng nào.</a:t>
            </a:r>
          </a:p>
          <a:p>
            <a:pPr lvl="1"/>
            <a:r>
              <a:rPr lang="en-US" sz="1800"/>
              <a:t>Hàm fitness: Đánh giá chất l</a:t>
            </a:r>
            <a:r>
              <a:rPr lang="vi-VN" sz="1800"/>
              <a:t>ư</a:t>
            </a:r>
            <a:r>
              <a:rPr lang="en-US" sz="1800"/>
              <a:t>ợng lời giải. Giá trị càng cao nghĩa là lời giải có chất l</a:t>
            </a:r>
            <a:r>
              <a:rPr lang="vi-VN" sz="1800"/>
              <a:t>ư</a:t>
            </a:r>
            <a:r>
              <a:rPr lang="en-US" sz="1800"/>
              <a:t>ợng tốt</a:t>
            </a:r>
          </a:p>
          <a:p>
            <a:pPr marL="914400" lvl="2" indent="0">
              <a:buNone/>
            </a:pPr>
            <a:r>
              <a:rPr lang="en-US" sz="1600"/>
              <a:t>Đ</a:t>
            </a:r>
            <a:r>
              <a:rPr lang="vi-VN" sz="1600"/>
              <a:t>ư</a:t>
            </a:r>
            <a:r>
              <a:rPr lang="en-US" sz="1600"/>
              <a:t>ợc tính bằng một hằng số đủ lớn trừ đi tổng số vi phạm ràng buộc và vi phạm trọng số 1.</a:t>
            </a:r>
          </a:p>
          <a:p>
            <a:pPr lvl="1"/>
            <a:endParaRPr lang="en-US" sz="1800"/>
          </a:p>
          <a:p>
            <a:pPr marL="0" indent="0">
              <a:buNone/>
            </a:pPr>
            <a:r>
              <a:rPr lang="en-US"/>
              <a:t>	</a:t>
            </a:r>
          </a:p>
        </p:txBody>
      </p:sp>
    </p:spTree>
    <p:extLst>
      <p:ext uri="{BB962C8B-B14F-4D97-AF65-F5344CB8AC3E}">
        <p14:creationId xmlns:p14="http://schemas.microsoft.com/office/powerpoint/2010/main" val="1845472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71F4184-F800-45B6-A3AF-AB4406C6A92D}"/>
              </a:ext>
            </a:extLst>
          </p:cNvPr>
          <p:cNvSpPr>
            <a:spLocks noGrp="1"/>
          </p:cNvSpPr>
          <p:nvPr>
            <p:ph type="title"/>
          </p:nvPr>
        </p:nvSpPr>
        <p:spPr/>
        <p:txBody>
          <a:bodyPr/>
          <a:lstStyle/>
          <a:p>
            <a:r>
              <a:rPr lang="en-US"/>
              <a:t>H</a:t>
            </a:r>
            <a:r>
              <a:rPr lang="vi-VN"/>
              <a:t>ư</a:t>
            </a:r>
            <a:r>
              <a:rPr lang="en-US"/>
              <a:t>ớng giải quyết</a:t>
            </a:r>
          </a:p>
        </p:txBody>
      </p:sp>
      <p:sp>
        <p:nvSpPr>
          <p:cNvPr id="3" name="Chỗ dành sẵn cho Nội dung 2">
            <a:extLst>
              <a:ext uri="{FF2B5EF4-FFF2-40B4-BE49-F238E27FC236}">
                <a16:creationId xmlns:a16="http://schemas.microsoft.com/office/drawing/2014/main" id="{2A7F94FA-E990-4DAF-A49A-D05104AF258B}"/>
              </a:ext>
            </a:extLst>
          </p:cNvPr>
          <p:cNvSpPr>
            <a:spLocks noGrp="1"/>
          </p:cNvSpPr>
          <p:nvPr>
            <p:ph idx="1"/>
          </p:nvPr>
        </p:nvSpPr>
        <p:spPr>
          <a:xfrm>
            <a:off x="677334" y="1325217"/>
            <a:ext cx="8596668" cy="4716145"/>
          </a:xfrm>
        </p:spPr>
        <p:txBody>
          <a:bodyPr/>
          <a:lstStyle/>
          <a:p>
            <a:r>
              <a:rPr lang="en-US" sz="2000"/>
              <a:t>Giải thuật di truyền</a:t>
            </a:r>
          </a:p>
          <a:p>
            <a:pPr lvl="1"/>
            <a:r>
              <a:rPr lang="en-US" sz="1800"/>
              <a:t>Chọn lọc: 70 % quần thể có giá trị fitness tốt nhất sẽ đ</a:t>
            </a:r>
            <a:r>
              <a:rPr lang="vi-VN" sz="1800"/>
              <a:t>ư</a:t>
            </a:r>
            <a:r>
              <a:rPr lang="en-US" sz="1800"/>
              <a:t>ợc giữ lại, 30 % đ</a:t>
            </a:r>
            <a:r>
              <a:rPr lang="vi-VN" sz="1800"/>
              <a:t>ư</a:t>
            </a:r>
            <a:r>
              <a:rPr lang="en-US" sz="1800"/>
              <a:t>ợc thay thế bằng các cá thể mới đ</a:t>
            </a:r>
            <a:r>
              <a:rPr lang="vi-VN" sz="1800"/>
              <a:t>ư</a:t>
            </a:r>
            <a:r>
              <a:rPr lang="en-US" sz="1800"/>
              <a:t>ợc sinh ra.</a:t>
            </a:r>
            <a:endParaRPr lang="en-US" sz="1600"/>
          </a:p>
          <a:p>
            <a:pPr lvl="1"/>
            <a:r>
              <a:rPr lang="en-US" sz="1800"/>
              <a:t>Hàm fitness: Đánh giá chất l</a:t>
            </a:r>
            <a:r>
              <a:rPr lang="vi-VN" sz="1800"/>
              <a:t>ư</a:t>
            </a:r>
            <a:r>
              <a:rPr lang="en-US" sz="1800"/>
              <a:t>ợng lời giải. Giá trị cao nghĩa là lời giải có chất l</a:t>
            </a:r>
            <a:r>
              <a:rPr lang="vi-VN" sz="1800"/>
              <a:t>ư</a:t>
            </a:r>
            <a:r>
              <a:rPr lang="en-US" sz="1800"/>
              <a:t>ợng tốt</a:t>
            </a:r>
          </a:p>
          <a:p>
            <a:pPr marL="914400" lvl="2" indent="0">
              <a:buNone/>
            </a:pPr>
            <a:r>
              <a:rPr lang="en-US" sz="1600"/>
              <a:t>Đ</a:t>
            </a:r>
            <a:r>
              <a:rPr lang="vi-VN" sz="1600"/>
              <a:t>ư</a:t>
            </a:r>
            <a:r>
              <a:rPr lang="en-US" sz="1600"/>
              <a:t>ợc tính bằng một hằng số đủ lớn trừ đi tổng số vi phạm ràng buộc và vi phạm trọng số 1.</a:t>
            </a:r>
          </a:p>
          <a:p>
            <a:pPr lvl="1"/>
            <a:endParaRPr lang="en-US" sz="1800"/>
          </a:p>
          <a:p>
            <a:pPr marL="0" indent="0">
              <a:buNone/>
            </a:pPr>
            <a:r>
              <a:rPr lang="en-US"/>
              <a:t>	</a:t>
            </a:r>
          </a:p>
        </p:txBody>
      </p:sp>
    </p:spTree>
    <p:extLst>
      <p:ext uri="{BB962C8B-B14F-4D97-AF65-F5344CB8AC3E}">
        <p14:creationId xmlns:p14="http://schemas.microsoft.com/office/powerpoint/2010/main" val="3005157095"/>
      </p:ext>
    </p:extLst>
  </p:cSld>
  <p:clrMapOvr>
    <a:masterClrMapping/>
  </p:clrMapOvr>
</p:sld>
</file>

<file path=ppt/theme/theme1.xml><?xml version="1.0" encoding="utf-8"?>
<a:theme xmlns:a="http://schemas.openxmlformats.org/drawingml/2006/main" name="Mặt kim cương">
  <a:themeElements>
    <a:clrScheme name="Mặt kim cương">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Mặt kim cương">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213</TotalTime>
  <Words>894</Words>
  <Application>Microsoft Office PowerPoint</Application>
  <PresentationFormat>Màn hình rộng</PresentationFormat>
  <Paragraphs>138</Paragraphs>
  <Slides>17</Slides>
  <Notes>0</Notes>
  <HiddenSlides>0</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17</vt:i4>
      </vt:variant>
    </vt:vector>
  </HeadingPairs>
  <TitlesOfParts>
    <vt:vector size="24" baseType="lpstr">
      <vt:lpstr>Arial</vt:lpstr>
      <vt:lpstr>Calibri</vt:lpstr>
      <vt:lpstr>Calibri Light</vt:lpstr>
      <vt:lpstr>Cambria Math</vt:lpstr>
      <vt:lpstr>Times New Roman</vt:lpstr>
      <vt:lpstr>Wingdings 3</vt:lpstr>
      <vt:lpstr>Mặt kim cương</vt:lpstr>
      <vt:lpstr>Báo cáo môn học: Tìm kiếm cục bộ  dựa trên ràng buộc</vt:lpstr>
      <vt:lpstr>Bài toán</vt:lpstr>
      <vt:lpstr>Bài toán</vt:lpstr>
      <vt:lpstr>Mô hình hóa</vt:lpstr>
      <vt:lpstr>Mô hình hóa</vt:lpstr>
      <vt:lpstr>Hướng giải quyết</vt:lpstr>
      <vt:lpstr>Hướng giải quyết</vt:lpstr>
      <vt:lpstr>Hướng giải quyết</vt:lpstr>
      <vt:lpstr>Hướng giải quyết</vt:lpstr>
      <vt:lpstr>Hướng giải quyết</vt:lpstr>
      <vt:lpstr>Hướng giải quyết</vt:lpstr>
      <vt:lpstr>Hướng giải quyết</vt:lpstr>
      <vt:lpstr>Hướng giải quyết</vt:lpstr>
      <vt:lpstr>Hướng giải quyết</vt:lpstr>
      <vt:lpstr>Hướng giải quyết</vt:lpstr>
      <vt:lpstr>Hướng giải quyết</vt:lpstr>
      <vt:lpstr>Kết quả thu được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môn học: Tìm kiếm cục bộ  dựa trên ràng buộc</dc:title>
  <dc:creator>Hoa Bui</dc:creator>
  <cp:lastModifiedBy>Hoa Bui</cp:lastModifiedBy>
  <cp:revision>18</cp:revision>
  <dcterms:created xsi:type="dcterms:W3CDTF">2019-05-07T09:57:38Z</dcterms:created>
  <dcterms:modified xsi:type="dcterms:W3CDTF">2019-05-07T15:51:52Z</dcterms:modified>
</cp:coreProperties>
</file>