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8" r:id="rId2"/>
    <p:sldId id="261" r:id="rId3"/>
    <p:sldId id="259" r:id="rId4"/>
    <p:sldId id="260" r:id="rId5"/>
    <p:sldId id="262" r:id="rId6"/>
    <p:sldId id="263" r:id="rId7"/>
    <p:sldId id="264" r:id="rId8"/>
    <p:sldId id="267" r:id="rId9"/>
    <p:sldId id="265" r:id="rId10"/>
    <p:sldId id="266" r:id="rId11"/>
    <p:sldId id="268" r:id="rId12"/>
    <p:sldId id="269" r:id="rId13"/>
    <p:sldId id="270" r:id="rId14"/>
    <p:sldId id="272" r:id="rId15"/>
    <p:sldId id="273" r:id="rId16"/>
    <p:sldId id="275" r:id="rId17"/>
    <p:sldId id="274" r:id="rId18"/>
    <p:sldId id="277" r:id="rId19"/>
    <p:sldId id="276" r:id="rId20"/>
    <p:sldId id="278" r:id="rId21"/>
    <p:sldId id="280" r:id="rId22"/>
    <p:sldId id="281" r:id="rId23"/>
    <p:sldId id="279" r:id="rId24"/>
    <p:sldId id="282" r:id="rId25"/>
    <p:sldId id="283" r:id="rId26"/>
    <p:sldId id="271"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8" d="100"/>
          <a:sy n="88" d="100"/>
        </p:scale>
        <p:origin x="494"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image" Target="../media/image12.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5/8/2019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13"/>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5/8/2019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5/8/2019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5/8/2019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32"/>
            <a:ext cx="2356674" cy="6853285"/>
            <a:chOff x="6627813" y="195454"/>
            <a:chExt cx="1952625" cy="5678297"/>
          </a:xfrm>
        </p:grpSpPr>
        <p:sp>
          <p:nvSpPr>
            <p:cNvPr id="11" name="Freeform 27"/>
            <p:cNvSpPr/>
            <p:nvPr/>
          </p:nvSpPr>
          <p:spPr bwMode="auto">
            <a:xfrm>
              <a:off x="6627813" y="195454"/>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5/8/2019</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xml"/><Relationship Id="rId1" Type="http://schemas.openxmlformats.org/officeDocument/2006/relationships/vmlDrawing" Target="../drawings/vmlDrawing1.vml"/><Relationship Id="rId6" Type="http://schemas.openxmlformats.org/officeDocument/2006/relationships/image" Target="../media/image13.emf"/><Relationship Id="rId5" Type="http://schemas.openxmlformats.org/officeDocument/2006/relationships/oleObject" Target="../embeddings/oleObject2.bin"/><Relationship Id="rId4" Type="http://schemas.openxmlformats.org/officeDocument/2006/relationships/image" Target="../media/image12.e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9E4166-E28D-4D9E-B468-B028A7056539}"/>
              </a:ext>
            </a:extLst>
          </p:cNvPr>
          <p:cNvSpPr>
            <a:spLocks noGrp="1"/>
          </p:cNvSpPr>
          <p:nvPr>
            <p:ph type="ctrTitle"/>
          </p:nvPr>
        </p:nvSpPr>
        <p:spPr>
          <a:xfrm>
            <a:off x="2736766" y="2080619"/>
            <a:ext cx="2910055" cy="1131391"/>
          </a:xfrm>
        </p:spPr>
        <p:txBody>
          <a:bodyPr/>
          <a:lstStyle/>
          <a:p>
            <a:r>
              <a:rPr lang="en-US" b="1" dirty="0" err="1">
                <a:solidFill>
                  <a:schemeClr val="accent1"/>
                </a:solidFill>
                <a:latin typeface="Arial" panose="020B0604020202020204" pitchFamily="34" charset="0"/>
                <a:cs typeface="Arial" panose="020B0604020202020204" pitchFamily="34" charset="0"/>
              </a:rPr>
              <a:t>Nhóm</a:t>
            </a:r>
            <a:r>
              <a:rPr lang="en-US" b="1" dirty="0">
                <a:solidFill>
                  <a:schemeClr val="accent1"/>
                </a:solidFill>
                <a:latin typeface="Arial" panose="020B0604020202020204" pitchFamily="34" charset="0"/>
                <a:cs typeface="Arial" panose="020B0604020202020204" pitchFamily="34" charset="0"/>
              </a:rPr>
              <a:t> 8</a:t>
            </a:r>
          </a:p>
        </p:txBody>
      </p:sp>
      <p:sp>
        <p:nvSpPr>
          <p:cNvPr id="3" name="Subtitle 2">
            <a:extLst>
              <a:ext uri="{FF2B5EF4-FFF2-40B4-BE49-F238E27FC236}">
                <a16:creationId xmlns:a16="http://schemas.microsoft.com/office/drawing/2014/main" id="{9EF67D9E-F06B-4545-8E0C-198B79D7EE03}"/>
              </a:ext>
            </a:extLst>
          </p:cNvPr>
          <p:cNvSpPr>
            <a:spLocks noGrp="1"/>
          </p:cNvSpPr>
          <p:nvPr>
            <p:ph type="subTitle" idx="1"/>
          </p:nvPr>
        </p:nvSpPr>
        <p:spPr>
          <a:xfrm>
            <a:off x="2557129" y="4584874"/>
            <a:ext cx="8915399" cy="1126283"/>
          </a:xfrm>
        </p:spPr>
        <p:txBody>
          <a:bodyPr>
            <a:normAutofit lnSpcReduction="10000"/>
          </a:bodyPr>
          <a:lstStyle/>
          <a:p>
            <a:pPr algn="r"/>
            <a:r>
              <a:rPr lang="en-US" b="1" dirty="0" err="1">
                <a:solidFill>
                  <a:schemeClr val="tx1"/>
                </a:solidFill>
                <a:latin typeface="Arial" panose="020B0604020202020204" pitchFamily="34" charset="0"/>
                <a:cs typeface="Arial" panose="020B0604020202020204" pitchFamily="34" charset="0"/>
              </a:rPr>
              <a:t>Giáo</a:t>
            </a:r>
            <a:r>
              <a:rPr lang="en-US" b="1" dirty="0">
                <a:solidFill>
                  <a:schemeClr val="tx1"/>
                </a:solidFill>
                <a:latin typeface="Arial" panose="020B0604020202020204" pitchFamily="34" charset="0"/>
                <a:cs typeface="Arial" panose="020B0604020202020204" pitchFamily="34" charset="0"/>
              </a:rPr>
              <a:t> </a:t>
            </a:r>
            <a:r>
              <a:rPr lang="en-US" b="1" dirty="0" err="1">
                <a:solidFill>
                  <a:schemeClr val="tx1"/>
                </a:solidFill>
                <a:latin typeface="Arial" panose="020B0604020202020204" pitchFamily="34" charset="0"/>
                <a:cs typeface="Arial" panose="020B0604020202020204" pitchFamily="34" charset="0"/>
              </a:rPr>
              <a:t>viên</a:t>
            </a:r>
            <a:r>
              <a:rPr lang="en-US" b="1" dirty="0">
                <a:solidFill>
                  <a:schemeClr val="tx1"/>
                </a:solidFill>
                <a:latin typeface="Arial" panose="020B0604020202020204" pitchFamily="34" charset="0"/>
                <a:cs typeface="Arial" panose="020B0604020202020204" pitchFamily="34" charset="0"/>
              </a:rPr>
              <a:t> h</a:t>
            </a:r>
            <a:r>
              <a:rPr lang="vi-VN" b="1" dirty="0">
                <a:solidFill>
                  <a:schemeClr val="tx1"/>
                </a:solidFill>
                <a:latin typeface="Arial" panose="020B0604020202020204" pitchFamily="34" charset="0"/>
                <a:cs typeface="Arial" panose="020B0604020202020204" pitchFamily="34" charset="0"/>
              </a:rPr>
              <a:t>ư</a:t>
            </a:r>
            <a:r>
              <a:rPr lang="en-US" b="1" dirty="0" err="1">
                <a:solidFill>
                  <a:schemeClr val="tx1"/>
                </a:solidFill>
                <a:latin typeface="Arial" panose="020B0604020202020204" pitchFamily="34" charset="0"/>
                <a:cs typeface="Arial" panose="020B0604020202020204" pitchFamily="34" charset="0"/>
              </a:rPr>
              <a:t>ớng</a:t>
            </a:r>
            <a:r>
              <a:rPr lang="en-US" b="1" dirty="0">
                <a:solidFill>
                  <a:schemeClr val="tx1"/>
                </a:solidFill>
                <a:latin typeface="Arial" panose="020B0604020202020204" pitchFamily="34" charset="0"/>
                <a:cs typeface="Arial" panose="020B0604020202020204" pitchFamily="34" charset="0"/>
              </a:rPr>
              <a:t> </a:t>
            </a:r>
            <a:r>
              <a:rPr lang="en-US" b="1" dirty="0" err="1">
                <a:solidFill>
                  <a:schemeClr val="tx1"/>
                </a:solidFill>
                <a:latin typeface="Arial" panose="020B0604020202020204" pitchFamily="34" charset="0"/>
                <a:cs typeface="Arial" panose="020B0604020202020204" pitchFamily="34" charset="0"/>
              </a:rPr>
              <a:t>dẫn</a:t>
            </a:r>
            <a:r>
              <a:rPr lang="en-US" b="1" dirty="0">
                <a:solidFill>
                  <a:schemeClr val="tx1"/>
                </a:solidFill>
                <a:latin typeface="Arial" panose="020B0604020202020204" pitchFamily="34" charset="0"/>
                <a:cs typeface="Arial" panose="020B0604020202020204" pitchFamily="34" charset="0"/>
              </a:rPr>
              <a:t>: </a:t>
            </a:r>
            <a:r>
              <a:rPr lang="en-US" b="1" dirty="0" err="1">
                <a:solidFill>
                  <a:schemeClr val="tx1"/>
                </a:solidFill>
                <a:latin typeface="Arial" panose="020B0604020202020204" pitchFamily="34" charset="0"/>
                <a:cs typeface="Arial" panose="020B0604020202020204" pitchFamily="34" charset="0"/>
              </a:rPr>
              <a:t>Phạm</a:t>
            </a:r>
            <a:r>
              <a:rPr lang="en-US" b="1" dirty="0">
                <a:solidFill>
                  <a:schemeClr val="tx1"/>
                </a:solidFill>
                <a:latin typeface="Arial" panose="020B0604020202020204" pitchFamily="34" charset="0"/>
                <a:cs typeface="Arial" panose="020B0604020202020204" pitchFamily="34" charset="0"/>
              </a:rPr>
              <a:t> Quang </a:t>
            </a:r>
            <a:r>
              <a:rPr lang="en-US" b="1" dirty="0" err="1">
                <a:solidFill>
                  <a:schemeClr val="tx1"/>
                </a:solidFill>
                <a:latin typeface="Arial" panose="020B0604020202020204" pitchFamily="34" charset="0"/>
                <a:cs typeface="Arial" panose="020B0604020202020204" pitchFamily="34" charset="0"/>
              </a:rPr>
              <a:t>Dũng</a:t>
            </a:r>
            <a:endParaRPr lang="en-US" b="1" dirty="0">
              <a:solidFill>
                <a:schemeClr val="tx1"/>
              </a:solidFill>
              <a:latin typeface="Arial" panose="020B0604020202020204" pitchFamily="34" charset="0"/>
              <a:cs typeface="Arial" panose="020B0604020202020204" pitchFamily="34" charset="0"/>
            </a:endParaRPr>
          </a:p>
          <a:p>
            <a:pPr algn="r"/>
            <a:r>
              <a:rPr lang="en-US" b="1" dirty="0" err="1">
                <a:solidFill>
                  <a:schemeClr val="tx1"/>
                </a:solidFill>
                <a:latin typeface="Arial" panose="020B0604020202020204" pitchFamily="34" charset="0"/>
                <a:cs typeface="Arial" panose="020B0604020202020204" pitchFamily="34" charset="0"/>
              </a:rPr>
              <a:t>Sinh</a:t>
            </a:r>
            <a:r>
              <a:rPr lang="en-US" b="1" dirty="0">
                <a:solidFill>
                  <a:schemeClr val="tx1"/>
                </a:solidFill>
                <a:latin typeface="Arial" panose="020B0604020202020204" pitchFamily="34" charset="0"/>
                <a:cs typeface="Arial" panose="020B0604020202020204" pitchFamily="34" charset="0"/>
              </a:rPr>
              <a:t> </a:t>
            </a:r>
            <a:r>
              <a:rPr lang="en-US" b="1" dirty="0" err="1">
                <a:solidFill>
                  <a:schemeClr val="tx1"/>
                </a:solidFill>
                <a:latin typeface="Arial" panose="020B0604020202020204" pitchFamily="34" charset="0"/>
                <a:cs typeface="Arial" panose="020B0604020202020204" pitchFamily="34" charset="0"/>
              </a:rPr>
              <a:t>viên</a:t>
            </a:r>
            <a:r>
              <a:rPr lang="en-US" b="1" dirty="0">
                <a:solidFill>
                  <a:schemeClr val="tx1"/>
                </a:solidFill>
                <a:latin typeface="Arial" panose="020B0604020202020204" pitchFamily="34" charset="0"/>
                <a:cs typeface="Arial" panose="020B0604020202020204" pitchFamily="34" charset="0"/>
              </a:rPr>
              <a:t> </a:t>
            </a:r>
            <a:r>
              <a:rPr lang="en-US" b="1" dirty="0" err="1">
                <a:solidFill>
                  <a:schemeClr val="tx1"/>
                </a:solidFill>
                <a:latin typeface="Arial" panose="020B0604020202020204" pitchFamily="34" charset="0"/>
                <a:cs typeface="Arial" panose="020B0604020202020204" pitchFamily="34" charset="0"/>
              </a:rPr>
              <a:t>thực</a:t>
            </a:r>
            <a:r>
              <a:rPr lang="en-US" b="1" dirty="0">
                <a:solidFill>
                  <a:schemeClr val="tx1"/>
                </a:solidFill>
                <a:latin typeface="Arial" panose="020B0604020202020204" pitchFamily="34" charset="0"/>
                <a:cs typeface="Arial" panose="020B0604020202020204" pitchFamily="34" charset="0"/>
              </a:rPr>
              <a:t> </a:t>
            </a:r>
            <a:r>
              <a:rPr lang="en-US" b="1" dirty="0" err="1">
                <a:solidFill>
                  <a:schemeClr val="tx1"/>
                </a:solidFill>
                <a:latin typeface="Arial" panose="020B0604020202020204" pitchFamily="34" charset="0"/>
                <a:cs typeface="Arial" panose="020B0604020202020204" pitchFamily="34" charset="0"/>
              </a:rPr>
              <a:t>hiện</a:t>
            </a:r>
            <a:r>
              <a:rPr lang="en-US" b="1" dirty="0">
                <a:solidFill>
                  <a:schemeClr val="tx1"/>
                </a:solidFill>
                <a:latin typeface="Arial" panose="020B0604020202020204" pitchFamily="34" charset="0"/>
                <a:cs typeface="Arial" panose="020B0604020202020204" pitchFamily="34" charset="0"/>
              </a:rPr>
              <a:t>: Lê </a:t>
            </a:r>
            <a:r>
              <a:rPr lang="en-US" b="1" dirty="0" err="1">
                <a:solidFill>
                  <a:schemeClr val="tx1"/>
                </a:solidFill>
                <a:latin typeface="Arial" panose="020B0604020202020204" pitchFamily="34" charset="0"/>
                <a:cs typeface="Arial" panose="020B0604020202020204" pitchFamily="34" charset="0"/>
              </a:rPr>
              <a:t>Hội</a:t>
            </a:r>
            <a:r>
              <a:rPr lang="en-US" b="1" dirty="0">
                <a:solidFill>
                  <a:schemeClr val="tx1"/>
                </a:solidFill>
                <a:latin typeface="Arial" panose="020B0604020202020204" pitchFamily="34" charset="0"/>
                <a:cs typeface="Arial" panose="020B0604020202020204" pitchFamily="34" charset="0"/>
              </a:rPr>
              <a:t> Quang-20156304</a:t>
            </a:r>
          </a:p>
          <a:p>
            <a:pPr algn="r"/>
            <a:r>
              <a:rPr lang="en-US" b="1" dirty="0" err="1">
                <a:solidFill>
                  <a:schemeClr val="tx1"/>
                </a:solidFill>
                <a:latin typeface="Arial" panose="020B0604020202020204" pitchFamily="34" charset="0"/>
                <a:cs typeface="Arial" panose="020B0604020202020204" pitchFamily="34" charset="0"/>
              </a:rPr>
              <a:t>Phạm</a:t>
            </a:r>
            <a:r>
              <a:rPr lang="en-US" b="1" dirty="0">
                <a:solidFill>
                  <a:schemeClr val="tx1"/>
                </a:solidFill>
                <a:latin typeface="Arial" panose="020B0604020202020204" pitchFamily="34" charset="0"/>
                <a:cs typeface="Arial" panose="020B0604020202020204" pitchFamily="34" charset="0"/>
              </a:rPr>
              <a:t> </a:t>
            </a:r>
            <a:r>
              <a:rPr lang="en-US" b="1" dirty="0" err="1">
                <a:solidFill>
                  <a:schemeClr val="tx1"/>
                </a:solidFill>
                <a:latin typeface="Arial" panose="020B0604020202020204" pitchFamily="34" charset="0"/>
                <a:cs typeface="Arial" panose="020B0604020202020204" pitchFamily="34" charset="0"/>
              </a:rPr>
              <a:t>Văn</a:t>
            </a:r>
            <a:r>
              <a:rPr lang="en-US" b="1" dirty="0">
                <a:solidFill>
                  <a:schemeClr val="tx1"/>
                </a:solidFill>
                <a:latin typeface="Arial" panose="020B0604020202020204" pitchFamily="34" charset="0"/>
                <a:cs typeface="Arial" panose="020B0604020202020204" pitchFamily="34" charset="0"/>
              </a:rPr>
              <a:t> Duy-20150631</a:t>
            </a:r>
          </a:p>
        </p:txBody>
      </p:sp>
      <p:sp>
        <p:nvSpPr>
          <p:cNvPr id="5" name="Rectangle 4">
            <a:extLst>
              <a:ext uri="{FF2B5EF4-FFF2-40B4-BE49-F238E27FC236}">
                <a16:creationId xmlns:a16="http://schemas.microsoft.com/office/drawing/2014/main" id="{A3C6C977-57E9-4536-86C7-B68DF656CA97}"/>
              </a:ext>
            </a:extLst>
          </p:cNvPr>
          <p:cNvSpPr/>
          <p:nvPr/>
        </p:nvSpPr>
        <p:spPr>
          <a:xfrm>
            <a:off x="3589191" y="3244334"/>
            <a:ext cx="184731" cy="369332"/>
          </a:xfrm>
          <a:prstGeom prst="rect">
            <a:avLst/>
          </a:prstGeom>
        </p:spPr>
        <p:txBody>
          <a:bodyPr wrap="none">
            <a:spAutoFit/>
          </a:bodyPr>
          <a:lstStyle/>
          <a:p>
            <a:endParaRPr lang="en-US" dirty="0"/>
          </a:p>
        </p:txBody>
      </p:sp>
      <p:sp>
        <p:nvSpPr>
          <p:cNvPr id="9" name="Rectangle 8">
            <a:extLst>
              <a:ext uri="{FF2B5EF4-FFF2-40B4-BE49-F238E27FC236}">
                <a16:creationId xmlns:a16="http://schemas.microsoft.com/office/drawing/2014/main" id="{AB2E284B-89EF-4D89-A1E2-E0154FAF565D}"/>
              </a:ext>
            </a:extLst>
          </p:cNvPr>
          <p:cNvSpPr/>
          <p:nvPr/>
        </p:nvSpPr>
        <p:spPr>
          <a:xfrm>
            <a:off x="2736766" y="688516"/>
            <a:ext cx="7026442" cy="461665"/>
          </a:xfrm>
          <a:prstGeom prst="rect">
            <a:avLst/>
          </a:prstGeom>
        </p:spPr>
        <p:txBody>
          <a:bodyPr wrap="square">
            <a:spAutoFit/>
          </a:bodyPr>
          <a:lstStyle/>
          <a:p>
            <a:r>
              <a:rPr lang="en-US" sz="2400" b="1" dirty="0">
                <a:latin typeface="Times New Roman" panose="02020603050405020304" pitchFamily="18" charset="0"/>
                <a:ea typeface="Calibri" panose="020F0502020204030204" pitchFamily="34" charset="0"/>
              </a:rPr>
              <a:t>TÌM KIẾM CỤC BỘ DỰA TRÊN RÀNG BUỘC</a:t>
            </a:r>
            <a:endParaRPr lang="en-US" sz="2400" dirty="0"/>
          </a:p>
        </p:txBody>
      </p:sp>
      <p:sp>
        <p:nvSpPr>
          <p:cNvPr id="11" name="Rectangle 10">
            <a:extLst>
              <a:ext uri="{FF2B5EF4-FFF2-40B4-BE49-F238E27FC236}">
                <a16:creationId xmlns:a16="http://schemas.microsoft.com/office/drawing/2014/main" id="{8D1F6FCF-C259-40AD-9902-2350820A320B}"/>
              </a:ext>
            </a:extLst>
          </p:cNvPr>
          <p:cNvSpPr/>
          <p:nvPr/>
        </p:nvSpPr>
        <p:spPr>
          <a:xfrm>
            <a:off x="4887323" y="166200"/>
            <a:ext cx="2127505" cy="369332"/>
          </a:xfrm>
          <a:prstGeom prst="rect">
            <a:avLst/>
          </a:prstGeom>
        </p:spPr>
        <p:txBody>
          <a:bodyPr wrap="none">
            <a:spAutoFit/>
          </a:bodyPr>
          <a:lstStyle/>
          <a:p>
            <a:r>
              <a:rPr lang="en-US" b="1" dirty="0">
                <a:latin typeface="Times New Roman" panose="02020603050405020304" pitchFamily="18" charset="0"/>
              </a:rPr>
              <a:t>ĐỒ ÁN MÔN HỌC</a:t>
            </a:r>
            <a:endParaRPr lang="en-US" dirty="0"/>
          </a:p>
        </p:txBody>
      </p:sp>
      <p:sp>
        <p:nvSpPr>
          <p:cNvPr id="12" name="Rectangle 11">
            <a:extLst>
              <a:ext uri="{FF2B5EF4-FFF2-40B4-BE49-F238E27FC236}">
                <a16:creationId xmlns:a16="http://schemas.microsoft.com/office/drawing/2014/main" id="{93681EFD-E35D-41B5-8B72-24B8F84FD8AA}"/>
              </a:ext>
            </a:extLst>
          </p:cNvPr>
          <p:cNvSpPr/>
          <p:nvPr/>
        </p:nvSpPr>
        <p:spPr>
          <a:xfrm>
            <a:off x="2428792" y="6290748"/>
            <a:ext cx="7072614" cy="461665"/>
          </a:xfrm>
          <a:prstGeom prst="rect">
            <a:avLst/>
          </a:prstGeom>
        </p:spPr>
        <p:txBody>
          <a:bodyPr wrap="square">
            <a:spAutoFit/>
          </a:bodyPr>
          <a:lstStyle/>
          <a:p>
            <a:pPr algn="ctr"/>
            <a:r>
              <a:rPr lang="en-US" sz="1200" b="1" dirty="0">
                <a:solidFill>
                  <a:srgbClr val="C00000"/>
                </a:solidFill>
                <a:latin typeface="Times New Roman" panose="02020603050405020304" pitchFamily="18" charset="0"/>
              </a:rPr>
              <a:t>TR</a:t>
            </a:r>
            <a:r>
              <a:rPr lang="vi-VN" sz="1200" b="1" dirty="0">
                <a:solidFill>
                  <a:srgbClr val="C00000"/>
                </a:solidFill>
                <a:latin typeface="Times New Roman" panose="02020603050405020304" pitchFamily="18" charset="0"/>
              </a:rPr>
              <a:t>Ư</a:t>
            </a:r>
            <a:r>
              <a:rPr lang="en-US" sz="1200" b="1" dirty="0">
                <a:solidFill>
                  <a:srgbClr val="C00000"/>
                </a:solidFill>
                <a:latin typeface="Times New Roman" panose="02020603050405020304" pitchFamily="18" charset="0"/>
              </a:rPr>
              <a:t>ỜNG ĐẠI HỌC BÁCH KHOA HÀ HỘI- VIỆN CÔNG NGHỆ THÔNG TIN VÀ TRUYỀN THÔNG</a:t>
            </a:r>
          </a:p>
          <a:p>
            <a:pPr algn="ctr"/>
            <a:r>
              <a:rPr lang="en-US" sz="1200" b="1" dirty="0">
                <a:solidFill>
                  <a:srgbClr val="C00000"/>
                </a:solidFill>
              </a:rPr>
              <a:t>BỘ MÔN KHOA HỌC MÁY TÍNH</a:t>
            </a:r>
          </a:p>
        </p:txBody>
      </p:sp>
      <p:sp>
        <p:nvSpPr>
          <p:cNvPr id="8" name="Rectangle 7">
            <a:extLst>
              <a:ext uri="{FF2B5EF4-FFF2-40B4-BE49-F238E27FC236}">
                <a16:creationId xmlns:a16="http://schemas.microsoft.com/office/drawing/2014/main" id="{E56EC083-BD00-4457-9B45-7570F53F7705}"/>
              </a:ext>
            </a:extLst>
          </p:cNvPr>
          <p:cNvSpPr/>
          <p:nvPr/>
        </p:nvSpPr>
        <p:spPr>
          <a:xfrm>
            <a:off x="577516" y="4443664"/>
            <a:ext cx="657726" cy="461665"/>
          </a:xfrm>
          <a:prstGeom prst="rect">
            <a:avLst/>
          </a:prstGeom>
        </p:spPr>
        <p:txBody>
          <a:bodyPr wrap="square">
            <a:spAutoFit/>
          </a:bodyPr>
          <a:lstStyle/>
          <a:p>
            <a:r>
              <a:rPr lang="en-US" sz="2400" b="1" dirty="0"/>
              <a:t>1</a:t>
            </a:r>
          </a:p>
        </p:txBody>
      </p:sp>
    </p:spTree>
    <p:extLst>
      <p:ext uri="{BB962C8B-B14F-4D97-AF65-F5344CB8AC3E}">
        <p14:creationId xmlns:p14="http://schemas.microsoft.com/office/powerpoint/2010/main" val="33812281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B2E284B-89EF-4D89-A1E2-E0154FAF565D}"/>
              </a:ext>
            </a:extLst>
          </p:cNvPr>
          <p:cNvSpPr/>
          <p:nvPr/>
        </p:nvSpPr>
        <p:spPr>
          <a:xfrm>
            <a:off x="2736766" y="688516"/>
            <a:ext cx="7026442" cy="461665"/>
          </a:xfrm>
          <a:prstGeom prst="rect">
            <a:avLst/>
          </a:prstGeom>
        </p:spPr>
        <p:txBody>
          <a:bodyPr wrap="square">
            <a:spAutoFit/>
          </a:bodyPr>
          <a:lstStyle/>
          <a:p>
            <a:r>
              <a:rPr lang="en-US" sz="2400" b="1" dirty="0">
                <a:latin typeface="Times New Roman" panose="02020603050405020304" pitchFamily="18" charset="0"/>
                <a:ea typeface="Calibri" panose="020F0502020204030204" pitchFamily="34" charset="0"/>
              </a:rPr>
              <a:t>TÌM KIẾM CỤC BỘ DỰA TRÊN RÀNG BUỘC</a:t>
            </a:r>
            <a:endParaRPr lang="en-US" sz="2400" dirty="0"/>
          </a:p>
        </p:txBody>
      </p:sp>
      <p:sp>
        <p:nvSpPr>
          <p:cNvPr id="11" name="Rectangle 10">
            <a:extLst>
              <a:ext uri="{FF2B5EF4-FFF2-40B4-BE49-F238E27FC236}">
                <a16:creationId xmlns:a16="http://schemas.microsoft.com/office/drawing/2014/main" id="{8D1F6FCF-C259-40AD-9902-2350820A320B}"/>
              </a:ext>
            </a:extLst>
          </p:cNvPr>
          <p:cNvSpPr/>
          <p:nvPr/>
        </p:nvSpPr>
        <p:spPr>
          <a:xfrm>
            <a:off x="4887323" y="166200"/>
            <a:ext cx="2127505" cy="369332"/>
          </a:xfrm>
          <a:prstGeom prst="rect">
            <a:avLst/>
          </a:prstGeom>
        </p:spPr>
        <p:txBody>
          <a:bodyPr wrap="none">
            <a:spAutoFit/>
          </a:bodyPr>
          <a:lstStyle/>
          <a:p>
            <a:r>
              <a:rPr lang="en-US" b="1" dirty="0">
                <a:latin typeface="Times New Roman" panose="02020603050405020304" pitchFamily="18" charset="0"/>
              </a:rPr>
              <a:t>ĐỒ ÁN MÔN HỌC</a:t>
            </a:r>
            <a:endParaRPr lang="en-US" dirty="0"/>
          </a:p>
        </p:txBody>
      </p:sp>
      <p:sp>
        <p:nvSpPr>
          <p:cNvPr id="12" name="Rectangle 11">
            <a:extLst>
              <a:ext uri="{FF2B5EF4-FFF2-40B4-BE49-F238E27FC236}">
                <a16:creationId xmlns:a16="http://schemas.microsoft.com/office/drawing/2014/main" id="{93681EFD-E35D-41B5-8B72-24B8F84FD8AA}"/>
              </a:ext>
            </a:extLst>
          </p:cNvPr>
          <p:cNvSpPr/>
          <p:nvPr/>
        </p:nvSpPr>
        <p:spPr>
          <a:xfrm>
            <a:off x="2428792" y="6290748"/>
            <a:ext cx="7072614" cy="461665"/>
          </a:xfrm>
          <a:prstGeom prst="rect">
            <a:avLst/>
          </a:prstGeom>
        </p:spPr>
        <p:txBody>
          <a:bodyPr wrap="square">
            <a:spAutoFit/>
          </a:bodyPr>
          <a:lstStyle/>
          <a:p>
            <a:pPr algn="ctr"/>
            <a:r>
              <a:rPr lang="en-US" sz="1200" b="1" dirty="0">
                <a:solidFill>
                  <a:srgbClr val="C00000"/>
                </a:solidFill>
                <a:latin typeface="Times New Roman" panose="02020603050405020304" pitchFamily="18" charset="0"/>
              </a:rPr>
              <a:t>TR</a:t>
            </a:r>
            <a:r>
              <a:rPr lang="vi-VN" sz="1200" b="1" dirty="0">
                <a:solidFill>
                  <a:srgbClr val="C00000"/>
                </a:solidFill>
                <a:latin typeface="Times New Roman" panose="02020603050405020304" pitchFamily="18" charset="0"/>
              </a:rPr>
              <a:t>Ư</a:t>
            </a:r>
            <a:r>
              <a:rPr lang="en-US" sz="1200" b="1" dirty="0">
                <a:solidFill>
                  <a:srgbClr val="C00000"/>
                </a:solidFill>
                <a:latin typeface="Times New Roman" panose="02020603050405020304" pitchFamily="18" charset="0"/>
              </a:rPr>
              <a:t>ỜNG ĐẠI HỌC BÁCH KHOA HÀ HỘI- VIỆN CÔNG NGHỆ THÔNG TIN VÀ TRUYỀN THÔNG</a:t>
            </a:r>
          </a:p>
          <a:p>
            <a:pPr algn="ctr"/>
            <a:r>
              <a:rPr lang="en-US" sz="1200" b="1" dirty="0">
                <a:solidFill>
                  <a:srgbClr val="C00000"/>
                </a:solidFill>
              </a:rPr>
              <a:t>BỘ MÔN KHOA HỌC MÁY TÍNH</a:t>
            </a:r>
          </a:p>
        </p:txBody>
      </p:sp>
      <p:sp>
        <p:nvSpPr>
          <p:cNvPr id="8" name="Rectangle 7">
            <a:extLst>
              <a:ext uri="{FF2B5EF4-FFF2-40B4-BE49-F238E27FC236}">
                <a16:creationId xmlns:a16="http://schemas.microsoft.com/office/drawing/2014/main" id="{E56EC083-BD00-4457-9B45-7570F53F7705}"/>
              </a:ext>
            </a:extLst>
          </p:cNvPr>
          <p:cNvSpPr/>
          <p:nvPr/>
        </p:nvSpPr>
        <p:spPr>
          <a:xfrm>
            <a:off x="577516" y="4443664"/>
            <a:ext cx="657726" cy="461665"/>
          </a:xfrm>
          <a:prstGeom prst="rect">
            <a:avLst/>
          </a:prstGeom>
        </p:spPr>
        <p:txBody>
          <a:bodyPr wrap="square">
            <a:spAutoFit/>
          </a:bodyPr>
          <a:lstStyle/>
          <a:p>
            <a:r>
              <a:rPr lang="en-US" sz="2400" b="1" dirty="0"/>
              <a:t>10</a:t>
            </a:r>
          </a:p>
        </p:txBody>
      </p:sp>
      <p:sp>
        <p:nvSpPr>
          <p:cNvPr id="10" name="Subtitle 9">
            <a:extLst>
              <a:ext uri="{FF2B5EF4-FFF2-40B4-BE49-F238E27FC236}">
                <a16:creationId xmlns:a16="http://schemas.microsoft.com/office/drawing/2014/main" id="{B1BDCC9E-7B2A-439C-8262-AC05B5DB6F16}"/>
              </a:ext>
            </a:extLst>
          </p:cNvPr>
          <p:cNvSpPr>
            <a:spLocks noGrp="1"/>
          </p:cNvSpPr>
          <p:nvPr>
            <p:ph type="subTitle" idx="1"/>
          </p:nvPr>
        </p:nvSpPr>
        <p:spPr>
          <a:xfrm>
            <a:off x="2589213" y="2374235"/>
            <a:ext cx="5319545" cy="461665"/>
          </a:xfrm>
        </p:spPr>
        <p:txBody>
          <a:bodyPr>
            <a:noAutofit/>
          </a:bodyPr>
          <a:lstStyle/>
          <a:p>
            <a:r>
              <a:rPr lang="en-US" sz="2000" b="1" dirty="0" err="1">
                <a:solidFill>
                  <a:schemeClr val="tx1"/>
                </a:solidFill>
                <a:latin typeface="Arial" panose="020B0604020202020204" pitchFamily="34" charset="0"/>
                <a:cs typeface="Arial" panose="020B0604020202020204" pitchFamily="34" charset="0"/>
              </a:rPr>
              <a:t>Ràng</a:t>
            </a:r>
            <a:r>
              <a:rPr lang="en-US" sz="2000" b="1" dirty="0">
                <a:solidFill>
                  <a:schemeClr val="tx1"/>
                </a:solidFill>
                <a:latin typeface="Arial" panose="020B0604020202020204" pitchFamily="34" charset="0"/>
                <a:cs typeface="Arial" panose="020B0604020202020204" pitchFamily="34" charset="0"/>
              </a:rPr>
              <a:t> </a:t>
            </a:r>
            <a:r>
              <a:rPr lang="en-US" sz="2000" b="1" dirty="0" err="1">
                <a:solidFill>
                  <a:schemeClr val="tx1"/>
                </a:solidFill>
                <a:latin typeface="Arial" panose="020B0604020202020204" pitchFamily="34" charset="0"/>
                <a:cs typeface="Arial" panose="020B0604020202020204" pitchFamily="34" charset="0"/>
              </a:rPr>
              <a:t>buộc</a:t>
            </a:r>
            <a:br>
              <a:rPr lang="vi-VN" sz="2000" b="1" dirty="0">
                <a:solidFill>
                  <a:schemeClr val="tx1"/>
                </a:solidFill>
                <a:latin typeface="Arial" panose="020B0604020202020204" pitchFamily="34" charset="0"/>
                <a:cs typeface="Arial" panose="020B0604020202020204" pitchFamily="34" charset="0"/>
              </a:rPr>
            </a:br>
            <a:endParaRPr lang="en-US" sz="2000" b="1" dirty="0">
              <a:solidFill>
                <a:schemeClr val="tx1"/>
              </a:solidFill>
              <a:latin typeface="Arial" panose="020B0604020202020204" pitchFamily="34" charset="0"/>
              <a:cs typeface="Arial" panose="020B0604020202020204" pitchFamily="34" charset="0"/>
            </a:endParaRPr>
          </a:p>
        </p:txBody>
      </p:sp>
      <p:pic>
        <p:nvPicPr>
          <p:cNvPr id="2" name="Picture 1">
            <a:extLst>
              <a:ext uri="{FF2B5EF4-FFF2-40B4-BE49-F238E27FC236}">
                <a16:creationId xmlns:a16="http://schemas.microsoft.com/office/drawing/2014/main" id="{709CB4EB-A425-4DC5-AB2E-AA3B0394B560}"/>
              </a:ext>
            </a:extLst>
          </p:cNvPr>
          <p:cNvPicPr>
            <a:picLocks noChangeAspect="1"/>
          </p:cNvPicPr>
          <p:nvPr/>
        </p:nvPicPr>
        <p:blipFill>
          <a:blip r:embed="rId2"/>
          <a:stretch>
            <a:fillRect/>
          </a:stretch>
        </p:blipFill>
        <p:spPr>
          <a:xfrm>
            <a:off x="2589213" y="3052454"/>
            <a:ext cx="4733925" cy="2800350"/>
          </a:xfrm>
          <a:prstGeom prst="rect">
            <a:avLst/>
          </a:prstGeom>
        </p:spPr>
      </p:pic>
      <p:pic>
        <p:nvPicPr>
          <p:cNvPr id="3" name="Picture 2">
            <a:extLst>
              <a:ext uri="{FF2B5EF4-FFF2-40B4-BE49-F238E27FC236}">
                <a16:creationId xmlns:a16="http://schemas.microsoft.com/office/drawing/2014/main" id="{2860E8C4-67D7-44A5-B061-AD8A22700A59}"/>
              </a:ext>
            </a:extLst>
          </p:cNvPr>
          <p:cNvPicPr>
            <a:picLocks noChangeAspect="1"/>
          </p:cNvPicPr>
          <p:nvPr/>
        </p:nvPicPr>
        <p:blipFill>
          <a:blip r:embed="rId3"/>
          <a:stretch>
            <a:fillRect/>
          </a:stretch>
        </p:blipFill>
        <p:spPr>
          <a:xfrm>
            <a:off x="7558170" y="2597588"/>
            <a:ext cx="4410075" cy="3590925"/>
          </a:xfrm>
          <a:prstGeom prst="rect">
            <a:avLst/>
          </a:prstGeom>
        </p:spPr>
      </p:pic>
      <p:sp>
        <p:nvSpPr>
          <p:cNvPr id="16" name="Title 5">
            <a:extLst>
              <a:ext uri="{FF2B5EF4-FFF2-40B4-BE49-F238E27FC236}">
                <a16:creationId xmlns:a16="http://schemas.microsoft.com/office/drawing/2014/main" id="{9CBD07F4-5533-41FC-A216-960475FB4EA9}"/>
              </a:ext>
            </a:extLst>
          </p:cNvPr>
          <p:cNvSpPr>
            <a:spLocks noGrp="1"/>
          </p:cNvSpPr>
          <p:nvPr>
            <p:ph type="ctrTitle"/>
          </p:nvPr>
        </p:nvSpPr>
        <p:spPr>
          <a:xfrm>
            <a:off x="2589213" y="1215193"/>
            <a:ext cx="8915399" cy="914400"/>
          </a:xfrm>
        </p:spPr>
        <p:txBody>
          <a:bodyPr>
            <a:normAutofit/>
          </a:bodyPr>
          <a:lstStyle/>
          <a:p>
            <a:r>
              <a:rPr lang="en-US" sz="2400" dirty="0">
                <a:latin typeface="Arial" panose="020B0604020202020204" pitchFamily="34" charset="0"/>
                <a:cs typeface="Arial" panose="020B0604020202020204" pitchFamily="34" charset="0"/>
              </a:rPr>
              <a:t>II. Ph</a:t>
            </a:r>
            <a:r>
              <a:rPr lang="vi-VN" sz="2400" dirty="0">
                <a:latin typeface="Arial" panose="020B0604020202020204" pitchFamily="34" charset="0"/>
                <a:cs typeface="Arial" panose="020B0604020202020204" pitchFamily="34" charset="0"/>
              </a:rPr>
              <a:t>ư</a:t>
            </a:r>
            <a:r>
              <a:rPr lang="en-US" sz="2400" dirty="0" err="1">
                <a:latin typeface="Arial" panose="020B0604020202020204" pitchFamily="34" charset="0"/>
                <a:cs typeface="Arial" panose="020B0604020202020204" pitchFamily="34" charset="0"/>
              </a:rPr>
              <a:t>ơng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án</a:t>
            </a:r>
            <a:r>
              <a:rPr lang="en-US" sz="2400" dirty="0">
                <a:latin typeface="Arial" panose="020B0604020202020204" pitchFamily="34" charset="0"/>
                <a:cs typeface="Arial" panose="020B0604020202020204" pitchFamily="34" charset="0"/>
              </a:rPr>
              <a:t> 1</a:t>
            </a:r>
          </a:p>
        </p:txBody>
      </p:sp>
    </p:spTree>
    <p:extLst>
      <p:ext uri="{BB962C8B-B14F-4D97-AF65-F5344CB8AC3E}">
        <p14:creationId xmlns:p14="http://schemas.microsoft.com/office/powerpoint/2010/main" val="25157591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B2E284B-89EF-4D89-A1E2-E0154FAF565D}"/>
              </a:ext>
            </a:extLst>
          </p:cNvPr>
          <p:cNvSpPr/>
          <p:nvPr/>
        </p:nvSpPr>
        <p:spPr>
          <a:xfrm>
            <a:off x="2736766" y="688516"/>
            <a:ext cx="7026442" cy="461665"/>
          </a:xfrm>
          <a:prstGeom prst="rect">
            <a:avLst/>
          </a:prstGeom>
        </p:spPr>
        <p:txBody>
          <a:bodyPr wrap="square">
            <a:spAutoFit/>
          </a:bodyPr>
          <a:lstStyle/>
          <a:p>
            <a:r>
              <a:rPr lang="en-US" sz="2400" b="1" dirty="0">
                <a:latin typeface="Times New Roman" panose="02020603050405020304" pitchFamily="18" charset="0"/>
                <a:ea typeface="Calibri" panose="020F0502020204030204" pitchFamily="34" charset="0"/>
              </a:rPr>
              <a:t>TÌM KIẾM CỤC BỘ DỰA TRÊN RÀNG BUỘC</a:t>
            </a:r>
            <a:endParaRPr lang="en-US" sz="2400" dirty="0"/>
          </a:p>
        </p:txBody>
      </p:sp>
      <p:sp>
        <p:nvSpPr>
          <p:cNvPr id="11" name="Rectangle 10">
            <a:extLst>
              <a:ext uri="{FF2B5EF4-FFF2-40B4-BE49-F238E27FC236}">
                <a16:creationId xmlns:a16="http://schemas.microsoft.com/office/drawing/2014/main" id="{8D1F6FCF-C259-40AD-9902-2350820A320B}"/>
              </a:ext>
            </a:extLst>
          </p:cNvPr>
          <p:cNvSpPr/>
          <p:nvPr/>
        </p:nvSpPr>
        <p:spPr>
          <a:xfrm>
            <a:off x="4887323" y="166200"/>
            <a:ext cx="2127505" cy="369332"/>
          </a:xfrm>
          <a:prstGeom prst="rect">
            <a:avLst/>
          </a:prstGeom>
        </p:spPr>
        <p:txBody>
          <a:bodyPr wrap="none">
            <a:spAutoFit/>
          </a:bodyPr>
          <a:lstStyle/>
          <a:p>
            <a:r>
              <a:rPr lang="en-US" b="1" dirty="0">
                <a:latin typeface="Times New Roman" panose="02020603050405020304" pitchFamily="18" charset="0"/>
              </a:rPr>
              <a:t>ĐỒ ÁN MÔN HỌC</a:t>
            </a:r>
            <a:endParaRPr lang="en-US" dirty="0"/>
          </a:p>
        </p:txBody>
      </p:sp>
      <p:sp>
        <p:nvSpPr>
          <p:cNvPr id="12" name="Rectangle 11">
            <a:extLst>
              <a:ext uri="{FF2B5EF4-FFF2-40B4-BE49-F238E27FC236}">
                <a16:creationId xmlns:a16="http://schemas.microsoft.com/office/drawing/2014/main" id="{93681EFD-E35D-41B5-8B72-24B8F84FD8AA}"/>
              </a:ext>
            </a:extLst>
          </p:cNvPr>
          <p:cNvSpPr/>
          <p:nvPr/>
        </p:nvSpPr>
        <p:spPr>
          <a:xfrm>
            <a:off x="2428792" y="6290748"/>
            <a:ext cx="7072614" cy="461665"/>
          </a:xfrm>
          <a:prstGeom prst="rect">
            <a:avLst/>
          </a:prstGeom>
        </p:spPr>
        <p:txBody>
          <a:bodyPr wrap="square">
            <a:spAutoFit/>
          </a:bodyPr>
          <a:lstStyle/>
          <a:p>
            <a:pPr algn="ctr"/>
            <a:r>
              <a:rPr lang="en-US" sz="1200" b="1" dirty="0">
                <a:solidFill>
                  <a:srgbClr val="C00000"/>
                </a:solidFill>
                <a:latin typeface="Times New Roman" panose="02020603050405020304" pitchFamily="18" charset="0"/>
              </a:rPr>
              <a:t>TR</a:t>
            </a:r>
            <a:r>
              <a:rPr lang="vi-VN" sz="1200" b="1" dirty="0">
                <a:solidFill>
                  <a:srgbClr val="C00000"/>
                </a:solidFill>
                <a:latin typeface="Times New Roman" panose="02020603050405020304" pitchFamily="18" charset="0"/>
              </a:rPr>
              <a:t>Ư</a:t>
            </a:r>
            <a:r>
              <a:rPr lang="en-US" sz="1200" b="1" dirty="0">
                <a:solidFill>
                  <a:srgbClr val="C00000"/>
                </a:solidFill>
                <a:latin typeface="Times New Roman" panose="02020603050405020304" pitchFamily="18" charset="0"/>
              </a:rPr>
              <a:t>ỜNG ĐẠI HỌC BÁCH KHOA HÀ HỘI- VIỆN CÔNG NGHỆ THÔNG TIN VÀ TRUYỀN THÔNG</a:t>
            </a:r>
          </a:p>
          <a:p>
            <a:pPr algn="ctr"/>
            <a:r>
              <a:rPr lang="en-US" sz="1200" b="1" dirty="0">
                <a:solidFill>
                  <a:srgbClr val="C00000"/>
                </a:solidFill>
              </a:rPr>
              <a:t>BỘ MÔN KHOA HỌC MÁY TÍNH</a:t>
            </a:r>
          </a:p>
        </p:txBody>
      </p:sp>
      <p:sp>
        <p:nvSpPr>
          <p:cNvPr id="8" name="Rectangle 7">
            <a:extLst>
              <a:ext uri="{FF2B5EF4-FFF2-40B4-BE49-F238E27FC236}">
                <a16:creationId xmlns:a16="http://schemas.microsoft.com/office/drawing/2014/main" id="{E56EC083-BD00-4457-9B45-7570F53F7705}"/>
              </a:ext>
            </a:extLst>
          </p:cNvPr>
          <p:cNvSpPr/>
          <p:nvPr/>
        </p:nvSpPr>
        <p:spPr>
          <a:xfrm>
            <a:off x="577516" y="4443664"/>
            <a:ext cx="657726" cy="461665"/>
          </a:xfrm>
          <a:prstGeom prst="rect">
            <a:avLst/>
          </a:prstGeom>
        </p:spPr>
        <p:txBody>
          <a:bodyPr wrap="square">
            <a:spAutoFit/>
          </a:bodyPr>
          <a:lstStyle/>
          <a:p>
            <a:r>
              <a:rPr lang="en-US" sz="2400" b="1" dirty="0"/>
              <a:t>11</a:t>
            </a:r>
          </a:p>
        </p:txBody>
      </p:sp>
      <p:sp>
        <p:nvSpPr>
          <p:cNvPr id="10" name="Subtitle 9">
            <a:extLst>
              <a:ext uri="{FF2B5EF4-FFF2-40B4-BE49-F238E27FC236}">
                <a16:creationId xmlns:a16="http://schemas.microsoft.com/office/drawing/2014/main" id="{B1BDCC9E-7B2A-439C-8262-AC05B5DB6F16}"/>
              </a:ext>
            </a:extLst>
          </p:cNvPr>
          <p:cNvSpPr>
            <a:spLocks noGrp="1"/>
          </p:cNvSpPr>
          <p:nvPr>
            <p:ph type="subTitle" idx="1"/>
          </p:nvPr>
        </p:nvSpPr>
        <p:spPr>
          <a:xfrm>
            <a:off x="2589213" y="2374235"/>
            <a:ext cx="5319545" cy="461665"/>
          </a:xfrm>
        </p:spPr>
        <p:txBody>
          <a:bodyPr>
            <a:noAutofit/>
          </a:bodyPr>
          <a:lstStyle/>
          <a:p>
            <a:r>
              <a:rPr lang="en-US" sz="2000" b="1" dirty="0">
                <a:solidFill>
                  <a:schemeClr val="tx1"/>
                </a:solidFill>
                <a:latin typeface="Arial" panose="020B0604020202020204" pitchFamily="34" charset="0"/>
                <a:cs typeface="Arial" panose="020B0604020202020204" pitchFamily="34" charset="0"/>
              </a:rPr>
              <a:t>Ý t</a:t>
            </a:r>
            <a:r>
              <a:rPr lang="vi-VN" sz="2000" b="1" dirty="0">
                <a:solidFill>
                  <a:schemeClr val="tx1"/>
                </a:solidFill>
                <a:latin typeface="Arial" panose="020B0604020202020204" pitchFamily="34" charset="0"/>
                <a:cs typeface="Arial" panose="020B0604020202020204" pitchFamily="34" charset="0"/>
              </a:rPr>
              <a:t>ư</a:t>
            </a:r>
            <a:r>
              <a:rPr lang="en-US" sz="2000" b="1" dirty="0" err="1">
                <a:solidFill>
                  <a:schemeClr val="tx1"/>
                </a:solidFill>
                <a:latin typeface="Arial" panose="020B0604020202020204" pitchFamily="34" charset="0"/>
                <a:cs typeface="Arial" panose="020B0604020202020204" pitchFamily="34" charset="0"/>
              </a:rPr>
              <a:t>ởng</a:t>
            </a:r>
            <a:r>
              <a:rPr lang="en-US" sz="2000" b="1" dirty="0">
                <a:solidFill>
                  <a:schemeClr val="tx1"/>
                </a:solidFill>
                <a:latin typeface="Arial" panose="020B0604020202020204" pitchFamily="34" charset="0"/>
                <a:cs typeface="Arial" panose="020B0604020202020204" pitchFamily="34" charset="0"/>
              </a:rPr>
              <a:t> </a:t>
            </a:r>
            <a:r>
              <a:rPr lang="en-US" sz="2000" b="1" dirty="0" err="1">
                <a:solidFill>
                  <a:schemeClr val="tx1"/>
                </a:solidFill>
                <a:latin typeface="Arial" panose="020B0604020202020204" pitchFamily="34" charset="0"/>
                <a:cs typeface="Arial" panose="020B0604020202020204" pitchFamily="34" charset="0"/>
              </a:rPr>
              <a:t>thuật</a:t>
            </a:r>
            <a:r>
              <a:rPr lang="en-US" sz="2000" b="1" dirty="0">
                <a:solidFill>
                  <a:schemeClr val="tx1"/>
                </a:solidFill>
                <a:latin typeface="Arial" panose="020B0604020202020204" pitchFamily="34" charset="0"/>
                <a:cs typeface="Arial" panose="020B0604020202020204" pitchFamily="34" charset="0"/>
              </a:rPr>
              <a:t> </a:t>
            </a:r>
            <a:r>
              <a:rPr lang="en-US" sz="2000" b="1" dirty="0" err="1">
                <a:solidFill>
                  <a:schemeClr val="tx1"/>
                </a:solidFill>
                <a:latin typeface="Arial" panose="020B0604020202020204" pitchFamily="34" charset="0"/>
                <a:cs typeface="Arial" panose="020B0604020202020204" pitchFamily="34" charset="0"/>
              </a:rPr>
              <a:t>toán</a:t>
            </a:r>
            <a:br>
              <a:rPr lang="vi-VN" sz="2000" dirty="0">
                <a:solidFill>
                  <a:schemeClr val="tx1"/>
                </a:solidFill>
                <a:latin typeface="Arial" panose="020B0604020202020204" pitchFamily="34" charset="0"/>
                <a:cs typeface="Arial" panose="020B0604020202020204" pitchFamily="34" charset="0"/>
              </a:rPr>
            </a:br>
            <a:endParaRPr lang="en-US" sz="2000" dirty="0">
              <a:solidFill>
                <a:schemeClr val="tx1"/>
              </a:solidFill>
              <a:latin typeface="Arial" panose="020B0604020202020204" pitchFamily="34" charset="0"/>
              <a:cs typeface="Arial" panose="020B0604020202020204" pitchFamily="34" charset="0"/>
            </a:endParaRPr>
          </a:p>
        </p:txBody>
      </p:sp>
      <p:sp>
        <p:nvSpPr>
          <p:cNvPr id="5" name="Rectangle 4">
            <a:extLst>
              <a:ext uri="{FF2B5EF4-FFF2-40B4-BE49-F238E27FC236}">
                <a16:creationId xmlns:a16="http://schemas.microsoft.com/office/drawing/2014/main" id="{9EBC836C-CC96-4B87-A3F8-3635CCBC3D64}"/>
              </a:ext>
            </a:extLst>
          </p:cNvPr>
          <p:cNvSpPr/>
          <p:nvPr/>
        </p:nvSpPr>
        <p:spPr>
          <a:xfrm>
            <a:off x="2736766" y="2835900"/>
            <a:ext cx="8877718" cy="2534027"/>
          </a:xfrm>
          <a:prstGeom prst="rect">
            <a:avLst/>
          </a:prstGeom>
        </p:spPr>
        <p:txBody>
          <a:bodyPr wrap="square">
            <a:spAutoFit/>
          </a:bodyPr>
          <a:lstStyle/>
          <a:p>
            <a:pPr marL="342900" marR="0" lvl="0" indent="-342900">
              <a:lnSpc>
                <a:spcPct val="150000"/>
              </a:lnSpc>
              <a:spcBef>
                <a:spcPts val="600"/>
              </a:spcBef>
              <a:spcAft>
                <a:spcPts val="0"/>
              </a:spcAft>
              <a:buFont typeface="Times New Roman" panose="02020603050405020304" pitchFamily="18" charset="0"/>
              <a:buChar char="-"/>
            </a:pPr>
            <a:r>
              <a:rPr lang="en-US" dirty="0" err="1">
                <a:latin typeface="Arial" panose="020B0604020202020204" pitchFamily="34" charset="0"/>
                <a:ea typeface="Calibri" panose="020F0502020204030204" pitchFamily="34" charset="0"/>
                <a:cs typeface="Arial" panose="020B0604020202020204" pitchFamily="34" charset="0"/>
              </a:rPr>
              <a:t>Sử</a:t>
            </a:r>
            <a:r>
              <a:rPr lang="en-US" dirty="0">
                <a:latin typeface="Arial" panose="020B0604020202020204" pitchFamily="34" charset="0"/>
                <a:ea typeface="Calibri" panose="020F0502020204030204" pitchFamily="34" charset="0"/>
                <a:cs typeface="Arial" panose="020B0604020202020204" pitchFamily="34" charset="0"/>
              </a:rPr>
              <a:t> </a:t>
            </a:r>
            <a:r>
              <a:rPr lang="en-US" dirty="0" err="1">
                <a:latin typeface="Arial" panose="020B0604020202020204" pitchFamily="34" charset="0"/>
                <a:ea typeface="Calibri" panose="020F0502020204030204" pitchFamily="34" charset="0"/>
                <a:cs typeface="Arial" panose="020B0604020202020204" pitchFamily="34" charset="0"/>
              </a:rPr>
              <a:t>dụng</a:t>
            </a:r>
            <a:r>
              <a:rPr lang="en-US" dirty="0">
                <a:latin typeface="Arial" panose="020B0604020202020204" pitchFamily="34" charset="0"/>
                <a:ea typeface="Calibri" panose="020F0502020204030204" pitchFamily="34" charset="0"/>
                <a:cs typeface="Arial" panose="020B0604020202020204" pitchFamily="34" charset="0"/>
              </a:rPr>
              <a:t> </a:t>
            </a:r>
            <a:r>
              <a:rPr lang="en-US" dirty="0" err="1">
                <a:latin typeface="Arial" panose="020B0604020202020204" pitchFamily="34" charset="0"/>
                <a:ea typeface="Calibri" panose="020F0502020204030204" pitchFamily="34" charset="0"/>
                <a:cs typeface="Arial" panose="020B0604020202020204" pitchFamily="34" charset="0"/>
              </a:rPr>
              <a:t>biến</a:t>
            </a:r>
            <a:r>
              <a:rPr lang="en-US" dirty="0">
                <a:latin typeface="Arial" panose="020B0604020202020204" pitchFamily="34" charset="0"/>
                <a:ea typeface="Calibri" panose="020F0502020204030204" pitchFamily="34" charset="0"/>
                <a:cs typeface="Arial" panose="020B0604020202020204" pitchFamily="34" charset="0"/>
              </a:rPr>
              <a:t> </a:t>
            </a:r>
            <a:r>
              <a:rPr lang="en-US" dirty="0" err="1">
                <a:latin typeface="Arial" panose="020B0604020202020204" pitchFamily="34" charset="0"/>
                <a:ea typeface="Calibri" panose="020F0502020204030204" pitchFamily="34" charset="0"/>
                <a:cs typeface="Arial" panose="020B0604020202020204" pitchFamily="34" charset="0"/>
              </a:rPr>
              <a:t>mảng</a:t>
            </a:r>
            <a:r>
              <a:rPr lang="en-US" dirty="0">
                <a:latin typeface="Arial" panose="020B0604020202020204" pitchFamily="34" charset="0"/>
                <a:ea typeface="Calibri" panose="020F0502020204030204" pitchFamily="34" charset="0"/>
                <a:cs typeface="Arial" panose="020B0604020202020204" pitchFamily="34" charset="0"/>
              </a:rPr>
              <a:t> 2 </a:t>
            </a:r>
            <a:r>
              <a:rPr lang="en-US" dirty="0" err="1">
                <a:latin typeface="Arial" panose="020B0604020202020204" pitchFamily="34" charset="0"/>
                <a:ea typeface="Calibri" panose="020F0502020204030204" pitchFamily="34" charset="0"/>
                <a:cs typeface="Arial" panose="020B0604020202020204" pitchFamily="34" charset="0"/>
              </a:rPr>
              <a:t>chiều</a:t>
            </a:r>
            <a:r>
              <a:rPr lang="en-US" dirty="0">
                <a:latin typeface="Arial" panose="020B0604020202020204" pitchFamily="34" charset="0"/>
                <a:ea typeface="Calibri" panose="020F0502020204030204" pitchFamily="34" charset="0"/>
                <a:cs typeface="Arial" panose="020B0604020202020204" pitchFamily="34" charset="0"/>
              </a:rPr>
              <a:t> X[</a:t>
            </a:r>
            <a:r>
              <a:rPr lang="en-US" dirty="0" err="1">
                <a:latin typeface="Arial" panose="020B0604020202020204" pitchFamily="34" charset="0"/>
                <a:ea typeface="Calibri" panose="020F0502020204030204" pitchFamily="34" charset="0"/>
                <a:cs typeface="Arial" panose="020B0604020202020204" pitchFamily="34" charset="0"/>
              </a:rPr>
              <a:t>i</a:t>
            </a:r>
            <a:r>
              <a:rPr lang="en-US" dirty="0">
                <a:latin typeface="Arial" panose="020B0604020202020204" pitchFamily="34" charset="0"/>
                <a:ea typeface="Calibri" panose="020F0502020204030204" pitchFamily="34" charset="0"/>
                <a:cs typeface="Arial" panose="020B0604020202020204" pitchFamily="34" charset="0"/>
              </a:rPr>
              <a:t>][j] </a:t>
            </a:r>
            <a:r>
              <a:rPr lang="en-US" dirty="0" err="1">
                <a:latin typeface="Arial" panose="020B0604020202020204" pitchFamily="34" charset="0"/>
                <a:ea typeface="Calibri" panose="020F0502020204030204" pitchFamily="34" charset="0"/>
                <a:cs typeface="Arial" panose="020B0604020202020204" pitchFamily="34" charset="0"/>
              </a:rPr>
              <a:t>để</a:t>
            </a:r>
            <a:r>
              <a:rPr lang="en-US" dirty="0">
                <a:latin typeface="Arial" panose="020B0604020202020204" pitchFamily="34" charset="0"/>
                <a:ea typeface="Calibri" panose="020F0502020204030204" pitchFamily="34" charset="0"/>
                <a:cs typeface="Arial" panose="020B0604020202020204" pitchFamily="34" charset="0"/>
              </a:rPr>
              <a:t> </a:t>
            </a:r>
            <a:r>
              <a:rPr lang="en-US" dirty="0" err="1">
                <a:latin typeface="Arial" panose="020B0604020202020204" pitchFamily="34" charset="0"/>
                <a:ea typeface="Calibri" panose="020F0502020204030204" pitchFamily="34" charset="0"/>
                <a:cs typeface="Arial" panose="020B0604020202020204" pitchFamily="34" charset="0"/>
              </a:rPr>
              <a:t>lưu</a:t>
            </a:r>
            <a:r>
              <a:rPr lang="en-US" dirty="0">
                <a:latin typeface="Arial" panose="020B0604020202020204" pitchFamily="34" charset="0"/>
                <a:ea typeface="Calibri" panose="020F0502020204030204" pitchFamily="34" charset="0"/>
                <a:cs typeface="Arial" panose="020B0604020202020204" pitchFamily="34" charset="0"/>
              </a:rPr>
              <a:t> </a:t>
            </a:r>
            <a:r>
              <a:rPr lang="en-US" dirty="0" err="1">
                <a:latin typeface="Arial" panose="020B0604020202020204" pitchFamily="34" charset="0"/>
                <a:ea typeface="Calibri" panose="020F0502020204030204" pitchFamily="34" charset="0"/>
                <a:cs typeface="Arial" panose="020B0604020202020204" pitchFamily="34" charset="0"/>
              </a:rPr>
              <a:t>trạng</a:t>
            </a:r>
            <a:r>
              <a:rPr lang="en-US" dirty="0">
                <a:latin typeface="Arial" panose="020B0604020202020204" pitchFamily="34" charset="0"/>
                <a:ea typeface="Calibri" panose="020F0502020204030204" pitchFamily="34" charset="0"/>
                <a:cs typeface="Arial" panose="020B0604020202020204" pitchFamily="34" charset="0"/>
              </a:rPr>
              <a:t> </a:t>
            </a:r>
            <a:r>
              <a:rPr lang="en-US" dirty="0" err="1">
                <a:latin typeface="Arial" panose="020B0604020202020204" pitchFamily="34" charset="0"/>
                <a:ea typeface="Calibri" panose="020F0502020204030204" pitchFamily="34" charset="0"/>
                <a:cs typeface="Arial" panose="020B0604020202020204" pitchFamily="34" charset="0"/>
              </a:rPr>
              <a:t>thái</a:t>
            </a:r>
            <a:r>
              <a:rPr lang="en-US" dirty="0">
                <a:latin typeface="Arial" panose="020B0604020202020204" pitchFamily="34" charset="0"/>
                <a:ea typeface="Calibri" panose="020F0502020204030204" pitchFamily="34" charset="0"/>
                <a:cs typeface="Arial" panose="020B0604020202020204" pitchFamily="34" charset="0"/>
              </a:rPr>
              <a:t> </a:t>
            </a:r>
            <a:r>
              <a:rPr lang="en-US" dirty="0" err="1">
                <a:latin typeface="Arial" panose="020B0604020202020204" pitchFamily="34" charset="0"/>
                <a:ea typeface="Calibri" panose="020F0502020204030204" pitchFamily="34" charset="0"/>
                <a:cs typeface="Arial" panose="020B0604020202020204" pitchFamily="34" charset="0"/>
              </a:rPr>
              <a:t>tồn</a:t>
            </a:r>
            <a:r>
              <a:rPr lang="en-US" dirty="0">
                <a:latin typeface="Arial" panose="020B0604020202020204" pitchFamily="34" charset="0"/>
                <a:ea typeface="Calibri" panose="020F0502020204030204" pitchFamily="34" charset="0"/>
                <a:cs typeface="Arial" panose="020B0604020202020204" pitchFamily="34" charset="0"/>
              </a:rPr>
              <a:t> </a:t>
            </a:r>
            <a:r>
              <a:rPr lang="en-US" dirty="0" err="1">
                <a:latin typeface="Arial" panose="020B0604020202020204" pitchFamily="34" charset="0"/>
                <a:ea typeface="Calibri" panose="020F0502020204030204" pitchFamily="34" charset="0"/>
                <a:cs typeface="Arial" panose="020B0604020202020204" pitchFamily="34" charset="0"/>
              </a:rPr>
              <a:t>tại</a:t>
            </a:r>
            <a:r>
              <a:rPr lang="en-US" dirty="0">
                <a:latin typeface="Arial" panose="020B0604020202020204" pitchFamily="34" charset="0"/>
                <a:ea typeface="Calibri" panose="020F0502020204030204" pitchFamily="34" charset="0"/>
                <a:cs typeface="Arial" panose="020B0604020202020204" pitchFamily="34" charset="0"/>
              </a:rPr>
              <a:t> </a:t>
            </a:r>
            <a:r>
              <a:rPr lang="en-US" dirty="0" err="1">
                <a:latin typeface="Arial" panose="020B0604020202020204" pitchFamily="34" charset="0"/>
                <a:ea typeface="Calibri" panose="020F0502020204030204" pitchFamily="34" charset="0"/>
                <a:cs typeface="Arial" panose="020B0604020202020204" pitchFamily="34" charset="0"/>
              </a:rPr>
              <a:t>của</a:t>
            </a:r>
            <a:r>
              <a:rPr lang="en-US" dirty="0">
                <a:latin typeface="Arial" panose="020B0604020202020204" pitchFamily="34" charset="0"/>
                <a:ea typeface="Calibri" panose="020F0502020204030204" pitchFamily="34" charset="0"/>
                <a:cs typeface="Arial" panose="020B0604020202020204" pitchFamily="34" charset="0"/>
              </a:rPr>
              <a:t> item </a:t>
            </a:r>
            <a:r>
              <a:rPr lang="en-US" dirty="0" err="1">
                <a:latin typeface="Arial" panose="020B0604020202020204" pitchFamily="34" charset="0"/>
                <a:ea typeface="Calibri" panose="020F0502020204030204" pitchFamily="34" charset="0"/>
                <a:cs typeface="Arial" panose="020B0604020202020204" pitchFamily="34" charset="0"/>
              </a:rPr>
              <a:t>i</a:t>
            </a:r>
            <a:r>
              <a:rPr lang="en-US" dirty="0">
                <a:latin typeface="Arial" panose="020B0604020202020204" pitchFamily="34" charset="0"/>
                <a:ea typeface="Calibri" panose="020F0502020204030204" pitchFamily="34" charset="0"/>
                <a:cs typeface="Arial" panose="020B0604020202020204" pitchFamily="34" charset="0"/>
              </a:rPr>
              <a:t> </a:t>
            </a:r>
            <a:r>
              <a:rPr lang="en-US" dirty="0" err="1">
                <a:latin typeface="Arial" panose="020B0604020202020204" pitchFamily="34" charset="0"/>
                <a:ea typeface="Calibri" panose="020F0502020204030204" pitchFamily="34" charset="0"/>
                <a:cs typeface="Arial" panose="020B0604020202020204" pitchFamily="34" charset="0"/>
              </a:rPr>
              <a:t>trong</a:t>
            </a:r>
            <a:r>
              <a:rPr lang="en-US" dirty="0">
                <a:latin typeface="Arial" panose="020B0604020202020204" pitchFamily="34" charset="0"/>
                <a:ea typeface="Calibri" panose="020F0502020204030204" pitchFamily="34" charset="0"/>
                <a:cs typeface="Arial" panose="020B0604020202020204" pitchFamily="34" charset="0"/>
              </a:rPr>
              <a:t> bin j</a:t>
            </a:r>
          </a:p>
          <a:p>
            <a:pPr marL="342900" marR="0" lvl="0" indent="-342900">
              <a:lnSpc>
                <a:spcPct val="150000"/>
              </a:lnSpc>
              <a:spcBef>
                <a:spcPts val="0"/>
              </a:spcBef>
              <a:spcAft>
                <a:spcPts val="0"/>
              </a:spcAft>
              <a:buFont typeface="Times New Roman" panose="02020603050405020304" pitchFamily="18" charset="0"/>
              <a:buChar char="-"/>
            </a:pPr>
            <a:r>
              <a:rPr lang="en-US" dirty="0">
                <a:latin typeface="Arial" panose="020B0604020202020204" pitchFamily="34" charset="0"/>
                <a:ea typeface="Calibri" panose="020F0502020204030204" pitchFamily="34" charset="0"/>
                <a:cs typeface="Arial" panose="020B0604020202020204" pitchFamily="34" charset="0"/>
              </a:rPr>
              <a:t>Check </a:t>
            </a:r>
            <a:r>
              <a:rPr lang="en-US" dirty="0" err="1">
                <a:latin typeface="Arial" panose="020B0604020202020204" pitchFamily="34" charset="0"/>
                <a:ea typeface="Calibri" panose="020F0502020204030204" pitchFamily="34" charset="0"/>
                <a:cs typeface="Arial" panose="020B0604020202020204" pitchFamily="34" charset="0"/>
              </a:rPr>
              <a:t>xem</a:t>
            </a:r>
            <a:r>
              <a:rPr lang="en-US" dirty="0">
                <a:latin typeface="Arial" panose="020B0604020202020204" pitchFamily="34" charset="0"/>
                <a:ea typeface="Calibri" panose="020F0502020204030204" pitchFamily="34" charset="0"/>
                <a:cs typeface="Arial" panose="020B0604020202020204" pitchFamily="34" charset="0"/>
              </a:rPr>
              <a:t> bin j </a:t>
            </a:r>
            <a:r>
              <a:rPr lang="en-US" dirty="0" err="1">
                <a:latin typeface="Arial" panose="020B0604020202020204" pitchFamily="34" charset="0"/>
                <a:ea typeface="Calibri" panose="020F0502020204030204" pitchFamily="34" charset="0"/>
                <a:cs typeface="Arial" panose="020B0604020202020204" pitchFamily="34" charset="0"/>
              </a:rPr>
              <a:t>có</a:t>
            </a:r>
            <a:r>
              <a:rPr lang="en-US" dirty="0">
                <a:latin typeface="Arial" panose="020B0604020202020204" pitchFamily="34" charset="0"/>
                <a:ea typeface="Calibri" panose="020F0502020204030204" pitchFamily="34" charset="0"/>
                <a:cs typeface="Arial" panose="020B0604020202020204" pitchFamily="34" charset="0"/>
              </a:rPr>
              <a:t> </a:t>
            </a:r>
            <a:r>
              <a:rPr lang="en-US" dirty="0" err="1">
                <a:latin typeface="Arial" panose="020B0604020202020204" pitchFamily="34" charset="0"/>
                <a:ea typeface="Calibri" panose="020F0502020204030204" pitchFamily="34" charset="0"/>
                <a:cs typeface="Arial" panose="020B0604020202020204" pitchFamily="34" charset="0"/>
              </a:rPr>
              <a:t>thuộc</a:t>
            </a:r>
            <a:r>
              <a:rPr lang="en-US" dirty="0">
                <a:latin typeface="Arial" panose="020B0604020202020204" pitchFamily="34" charset="0"/>
                <a:ea typeface="Calibri" panose="020F0502020204030204" pitchFamily="34" charset="0"/>
                <a:cs typeface="Arial" panose="020B0604020202020204" pitchFamily="34" charset="0"/>
              </a:rPr>
              <a:t> </a:t>
            </a:r>
            <a:r>
              <a:rPr lang="en-US" dirty="0" err="1">
                <a:latin typeface="Arial" panose="020B0604020202020204" pitchFamily="34" charset="0"/>
                <a:ea typeface="Calibri" panose="020F0502020204030204" pitchFamily="34" charset="0"/>
                <a:cs typeface="Arial" panose="020B0604020202020204" pitchFamily="34" charset="0"/>
              </a:rPr>
              <a:t>mảng</a:t>
            </a:r>
            <a:r>
              <a:rPr lang="en-US" dirty="0">
                <a:latin typeface="Arial" panose="020B0604020202020204" pitchFamily="34" charset="0"/>
                <a:ea typeface="Calibri" panose="020F0502020204030204" pitchFamily="34" charset="0"/>
                <a:cs typeface="Arial" panose="020B0604020202020204" pitchFamily="34" charset="0"/>
              </a:rPr>
              <a:t> </a:t>
            </a:r>
            <a:r>
              <a:rPr lang="en-US" dirty="0" err="1">
                <a:latin typeface="Arial" panose="020B0604020202020204" pitchFamily="34" charset="0"/>
                <a:ea typeface="Calibri" panose="020F0502020204030204" pitchFamily="34" charset="0"/>
                <a:cs typeface="Arial" panose="020B0604020202020204" pitchFamily="34" charset="0"/>
              </a:rPr>
              <a:t>binIndices</a:t>
            </a:r>
            <a:r>
              <a:rPr lang="en-US" dirty="0">
                <a:latin typeface="Arial" panose="020B0604020202020204" pitchFamily="34" charset="0"/>
                <a:ea typeface="Calibri" panose="020F0502020204030204" pitchFamily="34" charset="0"/>
                <a:cs typeface="Arial" panose="020B0604020202020204" pitchFamily="34" charset="0"/>
              </a:rPr>
              <a:t> </a:t>
            </a:r>
            <a:r>
              <a:rPr lang="en-US" dirty="0" err="1">
                <a:latin typeface="Arial" panose="020B0604020202020204" pitchFamily="34" charset="0"/>
                <a:ea typeface="Calibri" panose="020F0502020204030204" pitchFamily="34" charset="0"/>
                <a:cs typeface="Arial" panose="020B0604020202020204" pitchFamily="34" charset="0"/>
              </a:rPr>
              <a:t>của</a:t>
            </a:r>
            <a:r>
              <a:rPr lang="en-US" dirty="0">
                <a:latin typeface="Arial" panose="020B0604020202020204" pitchFamily="34" charset="0"/>
                <a:ea typeface="Calibri" panose="020F0502020204030204" pitchFamily="34" charset="0"/>
                <a:cs typeface="Arial" panose="020B0604020202020204" pitchFamily="34" charset="0"/>
              </a:rPr>
              <a:t> item </a:t>
            </a:r>
            <a:r>
              <a:rPr lang="en-US" dirty="0" err="1">
                <a:latin typeface="Arial" panose="020B0604020202020204" pitchFamily="34" charset="0"/>
                <a:ea typeface="Calibri" panose="020F0502020204030204" pitchFamily="34" charset="0"/>
                <a:cs typeface="Arial" panose="020B0604020202020204" pitchFamily="34" charset="0"/>
              </a:rPr>
              <a:t>i</a:t>
            </a:r>
            <a:r>
              <a:rPr lang="en-US" dirty="0">
                <a:latin typeface="Arial" panose="020B0604020202020204" pitchFamily="34" charset="0"/>
                <a:ea typeface="Calibri" panose="020F0502020204030204" pitchFamily="34" charset="0"/>
                <a:cs typeface="Arial" panose="020B0604020202020204" pitchFamily="34" charset="0"/>
              </a:rPr>
              <a:t> hay </a:t>
            </a:r>
            <a:r>
              <a:rPr lang="en-US" dirty="0" err="1">
                <a:latin typeface="Arial" panose="020B0604020202020204" pitchFamily="34" charset="0"/>
                <a:ea typeface="Calibri" panose="020F0502020204030204" pitchFamily="34" charset="0"/>
                <a:cs typeface="Arial" panose="020B0604020202020204" pitchFamily="34" charset="0"/>
              </a:rPr>
              <a:t>không</a:t>
            </a:r>
            <a:endParaRPr lang="en-US" dirty="0">
              <a:latin typeface="Arial" panose="020B0604020202020204" pitchFamily="34" charset="0"/>
              <a:ea typeface="Calibri" panose="020F0502020204030204" pitchFamily="34" charset="0"/>
              <a:cs typeface="Arial" panose="020B0604020202020204" pitchFamily="34" charset="0"/>
            </a:endParaRPr>
          </a:p>
          <a:p>
            <a:pPr marL="342900" marR="0" lvl="0" indent="-342900">
              <a:lnSpc>
                <a:spcPct val="150000"/>
              </a:lnSpc>
              <a:spcBef>
                <a:spcPts val="0"/>
              </a:spcBef>
              <a:spcAft>
                <a:spcPts val="0"/>
              </a:spcAft>
              <a:buFont typeface="Times New Roman" panose="02020603050405020304" pitchFamily="18" charset="0"/>
              <a:buChar char="-"/>
            </a:pPr>
            <a:r>
              <a:rPr lang="en-US" dirty="0" err="1">
                <a:latin typeface="Arial" panose="020B0604020202020204" pitchFamily="34" charset="0"/>
                <a:ea typeface="Calibri" panose="020F0502020204030204" pitchFamily="34" charset="0"/>
                <a:cs typeface="Arial" panose="020B0604020202020204" pitchFamily="34" charset="0"/>
              </a:rPr>
              <a:t>Sử</a:t>
            </a:r>
            <a:r>
              <a:rPr lang="en-US" dirty="0">
                <a:latin typeface="Arial" panose="020B0604020202020204" pitchFamily="34" charset="0"/>
                <a:ea typeface="Calibri" panose="020F0502020204030204" pitchFamily="34" charset="0"/>
                <a:cs typeface="Arial" panose="020B0604020202020204" pitchFamily="34" charset="0"/>
              </a:rPr>
              <a:t> </a:t>
            </a:r>
            <a:r>
              <a:rPr lang="en-US" dirty="0" err="1">
                <a:latin typeface="Arial" panose="020B0604020202020204" pitchFamily="34" charset="0"/>
                <a:ea typeface="Calibri" panose="020F0502020204030204" pitchFamily="34" charset="0"/>
                <a:cs typeface="Arial" panose="020B0604020202020204" pitchFamily="34" charset="0"/>
              </a:rPr>
              <a:t>dụng</a:t>
            </a:r>
            <a:r>
              <a:rPr lang="en-US" dirty="0">
                <a:latin typeface="Arial" panose="020B0604020202020204" pitchFamily="34" charset="0"/>
                <a:ea typeface="Calibri" panose="020F0502020204030204" pitchFamily="34" charset="0"/>
                <a:cs typeface="Arial" panose="020B0604020202020204" pitchFamily="34" charset="0"/>
              </a:rPr>
              <a:t> </a:t>
            </a:r>
            <a:r>
              <a:rPr lang="en-US" dirty="0" err="1">
                <a:latin typeface="Arial" panose="020B0604020202020204" pitchFamily="34" charset="0"/>
                <a:ea typeface="Calibri" panose="020F0502020204030204" pitchFamily="34" charset="0"/>
                <a:cs typeface="Arial" panose="020B0604020202020204" pitchFamily="34" charset="0"/>
              </a:rPr>
              <a:t>thêm</a:t>
            </a:r>
            <a:r>
              <a:rPr lang="en-US" dirty="0">
                <a:latin typeface="Arial" panose="020B0604020202020204" pitchFamily="34" charset="0"/>
                <a:ea typeface="Calibri" panose="020F0502020204030204" pitchFamily="34" charset="0"/>
                <a:cs typeface="Arial" panose="020B0604020202020204" pitchFamily="34" charset="0"/>
              </a:rPr>
              <a:t> </a:t>
            </a:r>
            <a:r>
              <a:rPr lang="en-US" dirty="0" err="1">
                <a:latin typeface="Arial" panose="020B0604020202020204" pitchFamily="34" charset="0"/>
                <a:ea typeface="Calibri" panose="020F0502020204030204" pitchFamily="34" charset="0"/>
                <a:cs typeface="Arial" panose="020B0604020202020204" pitchFamily="34" charset="0"/>
              </a:rPr>
              <a:t>biến</a:t>
            </a:r>
            <a:r>
              <a:rPr lang="en-US" dirty="0">
                <a:latin typeface="Arial" panose="020B0604020202020204" pitchFamily="34" charset="0"/>
                <a:ea typeface="Calibri" panose="020F0502020204030204" pitchFamily="34" charset="0"/>
                <a:cs typeface="Arial" panose="020B0604020202020204" pitchFamily="34" charset="0"/>
              </a:rPr>
              <a:t> </a:t>
            </a:r>
            <a:r>
              <a:rPr lang="en-US" dirty="0" err="1">
                <a:latin typeface="Arial" panose="020B0604020202020204" pitchFamily="34" charset="0"/>
                <a:ea typeface="Calibri" panose="020F0502020204030204" pitchFamily="34" charset="0"/>
                <a:cs typeface="Arial" panose="020B0604020202020204" pitchFamily="34" charset="0"/>
              </a:rPr>
              <a:t>VarIntLS</a:t>
            </a:r>
            <a:r>
              <a:rPr lang="en-US" dirty="0">
                <a:latin typeface="Arial" panose="020B0604020202020204" pitchFamily="34" charset="0"/>
                <a:ea typeface="Calibri" panose="020F0502020204030204" pitchFamily="34" charset="0"/>
                <a:cs typeface="Arial" panose="020B0604020202020204" pitchFamily="34" charset="0"/>
              </a:rPr>
              <a:t>[] T, </a:t>
            </a:r>
            <a:r>
              <a:rPr lang="en-US" dirty="0" err="1">
                <a:latin typeface="Arial" panose="020B0604020202020204" pitchFamily="34" charset="0"/>
                <a:ea typeface="Calibri" panose="020F0502020204030204" pitchFamily="34" charset="0"/>
                <a:cs typeface="Arial" panose="020B0604020202020204" pitchFamily="34" charset="0"/>
              </a:rPr>
              <a:t>VarIntLS</a:t>
            </a:r>
            <a:r>
              <a:rPr lang="en-US" dirty="0">
                <a:latin typeface="Arial" panose="020B0604020202020204" pitchFamily="34" charset="0"/>
                <a:ea typeface="Calibri" panose="020F0502020204030204" pitchFamily="34" charset="0"/>
                <a:cs typeface="Arial" panose="020B0604020202020204" pitchFamily="34" charset="0"/>
              </a:rPr>
              <a:t>[] R </a:t>
            </a:r>
            <a:r>
              <a:rPr lang="en-US" dirty="0" err="1">
                <a:latin typeface="Arial" panose="020B0604020202020204" pitchFamily="34" charset="0"/>
                <a:ea typeface="Calibri" panose="020F0502020204030204" pitchFamily="34" charset="0"/>
                <a:cs typeface="Arial" panose="020B0604020202020204" pitchFamily="34" charset="0"/>
              </a:rPr>
              <a:t>để</a:t>
            </a:r>
            <a:r>
              <a:rPr lang="en-US" dirty="0">
                <a:latin typeface="Arial" panose="020B0604020202020204" pitchFamily="34" charset="0"/>
                <a:ea typeface="Calibri" panose="020F0502020204030204" pitchFamily="34" charset="0"/>
                <a:cs typeface="Arial" panose="020B0604020202020204" pitchFamily="34" charset="0"/>
              </a:rPr>
              <a:t> </a:t>
            </a:r>
            <a:r>
              <a:rPr lang="en-US" dirty="0" err="1">
                <a:latin typeface="Arial" panose="020B0604020202020204" pitchFamily="34" charset="0"/>
                <a:ea typeface="Calibri" panose="020F0502020204030204" pitchFamily="34" charset="0"/>
                <a:cs typeface="Arial" panose="020B0604020202020204" pitchFamily="34" charset="0"/>
              </a:rPr>
              <a:t>kiểm</a:t>
            </a:r>
            <a:r>
              <a:rPr lang="en-US" dirty="0">
                <a:latin typeface="Arial" panose="020B0604020202020204" pitchFamily="34" charset="0"/>
                <a:ea typeface="Calibri" panose="020F0502020204030204" pitchFamily="34" charset="0"/>
                <a:cs typeface="Arial" panose="020B0604020202020204" pitchFamily="34" charset="0"/>
              </a:rPr>
              <a:t> </a:t>
            </a:r>
            <a:r>
              <a:rPr lang="en-US" dirty="0" err="1">
                <a:latin typeface="Arial" panose="020B0604020202020204" pitchFamily="34" charset="0"/>
                <a:ea typeface="Calibri" panose="020F0502020204030204" pitchFamily="34" charset="0"/>
                <a:cs typeface="Arial" panose="020B0604020202020204" pitchFamily="34" charset="0"/>
              </a:rPr>
              <a:t>tra</a:t>
            </a:r>
            <a:r>
              <a:rPr lang="en-US" dirty="0">
                <a:latin typeface="Arial" panose="020B0604020202020204" pitchFamily="34" charset="0"/>
                <a:ea typeface="Calibri" panose="020F0502020204030204" pitchFamily="34" charset="0"/>
                <a:cs typeface="Arial" panose="020B0604020202020204" pitchFamily="34" charset="0"/>
              </a:rPr>
              <a:t> </a:t>
            </a:r>
            <a:r>
              <a:rPr lang="en-US" dirty="0" err="1">
                <a:latin typeface="Arial" panose="020B0604020202020204" pitchFamily="34" charset="0"/>
                <a:ea typeface="Calibri" panose="020F0502020204030204" pitchFamily="34" charset="0"/>
                <a:cs typeface="Arial" panose="020B0604020202020204" pitchFamily="34" charset="0"/>
              </a:rPr>
              <a:t>sự</a:t>
            </a:r>
            <a:r>
              <a:rPr lang="en-US" dirty="0">
                <a:latin typeface="Arial" panose="020B0604020202020204" pitchFamily="34" charset="0"/>
                <a:ea typeface="Calibri" panose="020F0502020204030204" pitchFamily="34" charset="0"/>
                <a:cs typeface="Arial" panose="020B0604020202020204" pitchFamily="34" charset="0"/>
              </a:rPr>
              <a:t> </a:t>
            </a:r>
            <a:r>
              <a:rPr lang="en-US" dirty="0" err="1">
                <a:latin typeface="Arial" panose="020B0604020202020204" pitchFamily="34" charset="0"/>
                <a:ea typeface="Calibri" panose="020F0502020204030204" pitchFamily="34" charset="0"/>
                <a:cs typeface="Arial" panose="020B0604020202020204" pitchFamily="34" charset="0"/>
              </a:rPr>
              <a:t>tồn</a:t>
            </a:r>
            <a:r>
              <a:rPr lang="en-US" dirty="0">
                <a:latin typeface="Arial" panose="020B0604020202020204" pitchFamily="34" charset="0"/>
                <a:ea typeface="Calibri" panose="020F0502020204030204" pitchFamily="34" charset="0"/>
                <a:cs typeface="Arial" panose="020B0604020202020204" pitchFamily="34" charset="0"/>
              </a:rPr>
              <a:t> </a:t>
            </a:r>
            <a:r>
              <a:rPr lang="en-US" dirty="0" err="1">
                <a:latin typeface="Arial" panose="020B0604020202020204" pitchFamily="34" charset="0"/>
                <a:ea typeface="Calibri" panose="020F0502020204030204" pitchFamily="34" charset="0"/>
                <a:cs typeface="Arial" panose="020B0604020202020204" pitchFamily="34" charset="0"/>
              </a:rPr>
              <a:t>tại</a:t>
            </a:r>
            <a:r>
              <a:rPr lang="en-US" dirty="0">
                <a:latin typeface="Arial" panose="020B0604020202020204" pitchFamily="34" charset="0"/>
                <a:ea typeface="Calibri" panose="020F0502020204030204" pitchFamily="34" charset="0"/>
                <a:cs typeface="Arial" panose="020B0604020202020204" pitchFamily="34" charset="0"/>
              </a:rPr>
              <a:t> </a:t>
            </a:r>
            <a:r>
              <a:rPr lang="en-US" dirty="0" err="1">
                <a:latin typeface="Arial" panose="020B0604020202020204" pitchFamily="34" charset="0"/>
                <a:ea typeface="Calibri" panose="020F0502020204030204" pitchFamily="34" charset="0"/>
                <a:cs typeface="Arial" panose="020B0604020202020204" pitchFamily="34" charset="0"/>
              </a:rPr>
              <a:t>của</a:t>
            </a:r>
            <a:r>
              <a:rPr lang="en-US" dirty="0">
                <a:latin typeface="Arial" panose="020B0604020202020204" pitchFamily="34" charset="0"/>
                <a:ea typeface="Calibri" panose="020F0502020204030204" pitchFamily="34" charset="0"/>
                <a:cs typeface="Arial" panose="020B0604020202020204" pitchFamily="34" charset="0"/>
              </a:rPr>
              <a:t> </a:t>
            </a:r>
            <a:r>
              <a:rPr lang="en-US" dirty="0" err="1">
                <a:latin typeface="Arial" panose="020B0604020202020204" pitchFamily="34" charset="0"/>
                <a:ea typeface="Calibri" panose="020F0502020204030204" pitchFamily="34" charset="0"/>
                <a:cs typeface="Arial" panose="020B0604020202020204" pitchFamily="34" charset="0"/>
              </a:rPr>
              <a:t>loại</a:t>
            </a:r>
            <a:r>
              <a:rPr lang="en-US" dirty="0">
                <a:latin typeface="Arial" panose="020B0604020202020204" pitchFamily="34" charset="0"/>
                <a:ea typeface="Calibri" panose="020F0502020204030204" pitchFamily="34" charset="0"/>
                <a:cs typeface="Arial" panose="020B0604020202020204" pitchFamily="34" charset="0"/>
              </a:rPr>
              <a:t> Type </a:t>
            </a:r>
            <a:r>
              <a:rPr lang="en-US" dirty="0" err="1">
                <a:latin typeface="Arial" panose="020B0604020202020204" pitchFamily="34" charset="0"/>
                <a:ea typeface="Calibri" panose="020F0502020204030204" pitchFamily="34" charset="0"/>
                <a:cs typeface="Arial" panose="020B0604020202020204" pitchFamily="34" charset="0"/>
              </a:rPr>
              <a:t>và</a:t>
            </a:r>
            <a:r>
              <a:rPr lang="en-US" dirty="0">
                <a:latin typeface="Arial" panose="020B0604020202020204" pitchFamily="34" charset="0"/>
                <a:ea typeface="Calibri" panose="020F0502020204030204" pitchFamily="34" charset="0"/>
                <a:cs typeface="Arial" panose="020B0604020202020204" pitchFamily="34" charset="0"/>
              </a:rPr>
              <a:t> Class </a:t>
            </a:r>
            <a:r>
              <a:rPr lang="en-US" dirty="0" err="1">
                <a:latin typeface="Arial" panose="020B0604020202020204" pitchFamily="34" charset="0"/>
                <a:ea typeface="Calibri" panose="020F0502020204030204" pitchFamily="34" charset="0"/>
                <a:cs typeface="Arial" panose="020B0604020202020204" pitchFamily="34" charset="0"/>
              </a:rPr>
              <a:t>trong</a:t>
            </a:r>
            <a:r>
              <a:rPr lang="en-US" dirty="0">
                <a:latin typeface="Arial" panose="020B0604020202020204" pitchFamily="34" charset="0"/>
                <a:ea typeface="Calibri" panose="020F0502020204030204" pitchFamily="34" charset="0"/>
                <a:cs typeface="Arial" panose="020B0604020202020204" pitchFamily="34" charset="0"/>
              </a:rPr>
              <a:t> bin j (</a:t>
            </a:r>
            <a:r>
              <a:rPr lang="en-US" dirty="0" err="1">
                <a:latin typeface="Arial" panose="020B0604020202020204" pitchFamily="34" charset="0"/>
                <a:ea typeface="Calibri" panose="020F0502020204030204" pitchFamily="34" charset="0"/>
                <a:cs typeface="Arial" panose="020B0604020202020204" pitchFamily="34" charset="0"/>
              </a:rPr>
              <a:t>dùng</a:t>
            </a:r>
            <a:r>
              <a:rPr lang="en-US" dirty="0">
                <a:latin typeface="Arial" panose="020B0604020202020204" pitchFamily="34" charset="0"/>
                <a:ea typeface="Calibri" panose="020F0502020204030204" pitchFamily="34" charset="0"/>
                <a:cs typeface="Arial" panose="020B0604020202020204" pitchFamily="34" charset="0"/>
              </a:rPr>
              <a:t> </a:t>
            </a:r>
            <a:r>
              <a:rPr lang="en-US" dirty="0" err="1">
                <a:latin typeface="Arial" panose="020B0604020202020204" pitchFamily="34" charset="0"/>
                <a:ea typeface="Calibri" panose="020F0502020204030204" pitchFamily="34" charset="0"/>
                <a:cs typeface="Arial" panose="020B0604020202020204" pitchFamily="34" charset="0"/>
              </a:rPr>
              <a:t>hàm</a:t>
            </a:r>
            <a:r>
              <a:rPr lang="en-US" dirty="0">
                <a:latin typeface="Arial" panose="020B0604020202020204" pitchFamily="34" charset="0"/>
                <a:ea typeface="Calibri" panose="020F0502020204030204" pitchFamily="34" charset="0"/>
                <a:cs typeface="Arial" panose="020B0604020202020204" pitchFamily="34" charset="0"/>
              </a:rPr>
              <a:t> </a:t>
            </a:r>
            <a:r>
              <a:rPr lang="en-US" u="sng" dirty="0">
                <a:solidFill>
                  <a:srgbClr val="000000"/>
                </a:solidFill>
                <a:highlight>
                  <a:srgbClr val="D3D3D3"/>
                </a:highlight>
                <a:latin typeface="Arial" panose="020B0604020202020204" pitchFamily="34" charset="0"/>
                <a:ea typeface="Calibri" panose="020F0502020204030204" pitchFamily="34" charset="0"/>
                <a:cs typeface="Arial" panose="020B0604020202020204" pitchFamily="34" charset="0"/>
              </a:rPr>
              <a:t>Implicate</a:t>
            </a:r>
            <a:r>
              <a:rPr lang="en-US" dirty="0">
                <a:latin typeface="Arial" panose="020B0604020202020204" pitchFamily="34" charset="0"/>
                <a:ea typeface="Calibri" panose="020F0502020204030204" pitchFamily="34" charset="0"/>
                <a:cs typeface="Arial" panose="020B0604020202020204" pitchFamily="34" charset="0"/>
              </a:rPr>
              <a:t> </a:t>
            </a:r>
            <a:r>
              <a:rPr lang="en-US" dirty="0" err="1">
                <a:latin typeface="Arial" panose="020B0604020202020204" pitchFamily="34" charset="0"/>
                <a:ea typeface="Calibri" panose="020F0502020204030204" pitchFamily="34" charset="0"/>
                <a:cs typeface="Arial" panose="020B0604020202020204" pitchFamily="34" charset="0"/>
              </a:rPr>
              <a:t>Để</a:t>
            </a:r>
            <a:r>
              <a:rPr lang="en-US" dirty="0">
                <a:latin typeface="Arial" panose="020B0604020202020204" pitchFamily="34" charset="0"/>
                <a:ea typeface="Calibri" panose="020F0502020204030204" pitchFamily="34" charset="0"/>
                <a:cs typeface="Arial" panose="020B0604020202020204" pitchFamily="34" charset="0"/>
              </a:rPr>
              <a:t> </a:t>
            </a:r>
            <a:r>
              <a:rPr lang="en-US" dirty="0" err="1">
                <a:latin typeface="Arial" panose="020B0604020202020204" pitchFamily="34" charset="0"/>
                <a:ea typeface="Calibri" panose="020F0502020204030204" pitchFamily="34" charset="0"/>
                <a:cs typeface="Arial" panose="020B0604020202020204" pitchFamily="34" charset="0"/>
              </a:rPr>
              <a:t>kiêm</a:t>
            </a:r>
            <a:r>
              <a:rPr lang="en-US" dirty="0">
                <a:latin typeface="Arial" panose="020B0604020202020204" pitchFamily="34" charset="0"/>
                <a:ea typeface="Calibri" panose="020F0502020204030204" pitchFamily="34" charset="0"/>
                <a:cs typeface="Arial" panose="020B0604020202020204" pitchFamily="34" charset="0"/>
              </a:rPr>
              <a:t> </a:t>
            </a:r>
            <a:r>
              <a:rPr lang="en-US" dirty="0" err="1">
                <a:latin typeface="Arial" panose="020B0604020202020204" pitchFamily="34" charset="0"/>
                <a:ea typeface="Calibri" panose="020F0502020204030204" pitchFamily="34" charset="0"/>
                <a:cs typeface="Arial" panose="020B0604020202020204" pitchFamily="34" charset="0"/>
              </a:rPr>
              <a:t>tra</a:t>
            </a:r>
            <a:r>
              <a:rPr lang="en-US" dirty="0">
                <a:latin typeface="Arial" panose="020B0604020202020204" pitchFamily="34" charset="0"/>
                <a:ea typeface="Calibri" panose="020F0502020204030204" pitchFamily="34" charset="0"/>
                <a:cs typeface="Arial" panose="020B0604020202020204" pitchFamily="34" charset="0"/>
              </a:rPr>
              <a:t> </a:t>
            </a:r>
            <a:r>
              <a:rPr lang="en-US" dirty="0" err="1">
                <a:latin typeface="Arial" panose="020B0604020202020204" pitchFamily="34" charset="0"/>
                <a:ea typeface="Calibri" panose="020F0502020204030204" pitchFamily="34" charset="0"/>
                <a:cs typeface="Arial" panose="020B0604020202020204" pitchFamily="34" charset="0"/>
              </a:rPr>
              <a:t>ràng</a:t>
            </a:r>
            <a:r>
              <a:rPr lang="en-US" dirty="0">
                <a:latin typeface="Arial" panose="020B0604020202020204" pitchFamily="34" charset="0"/>
                <a:ea typeface="Calibri" panose="020F0502020204030204" pitchFamily="34" charset="0"/>
                <a:cs typeface="Arial" panose="020B0604020202020204" pitchFamily="34" charset="0"/>
              </a:rPr>
              <a:t> </a:t>
            </a:r>
            <a:r>
              <a:rPr lang="en-US" dirty="0" err="1">
                <a:latin typeface="Arial" panose="020B0604020202020204" pitchFamily="34" charset="0"/>
                <a:ea typeface="Calibri" panose="020F0502020204030204" pitchFamily="34" charset="0"/>
                <a:cs typeface="Arial" panose="020B0604020202020204" pitchFamily="34" charset="0"/>
              </a:rPr>
              <a:t>buộc</a:t>
            </a:r>
            <a:r>
              <a:rPr lang="en-US" dirty="0">
                <a:latin typeface="Arial" panose="020B0604020202020204" pitchFamily="34" charset="0"/>
                <a:ea typeface="Calibri" panose="020F0502020204030204" pitchFamily="34" charset="0"/>
                <a:cs typeface="Arial" panose="020B0604020202020204" pitchFamily="34" charset="0"/>
              </a:rPr>
              <a:t> </a:t>
            </a:r>
            <a:r>
              <a:rPr lang="en-US" dirty="0" err="1">
                <a:latin typeface="Arial" panose="020B0604020202020204" pitchFamily="34" charset="0"/>
                <a:ea typeface="Calibri" panose="020F0502020204030204" pitchFamily="34" charset="0"/>
                <a:cs typeface="Arial" panose="020B0604020202020204" pitchFamily="34" charset="0"/>
              </a:rPr>
              <a:t>của</a:t>
            </a:r>
            <a:r>
              <a:rPr lang="en-US" dirty="0">
                <a:latin typeface="Arial" panose="020B0604020202020204" pitchFamily="34" charset="0"/>
                <a:ea typeface="Calibri" panose="020F0502020204030204" pitchFamily="34" charset="0"/>
                <a:cs typeface="Arial" panose="020B0604020202020204" pitchFamily="34" charset="0"/>
              </a:rPr>
              <a:t> </a:t>
            </a:r>
            <a:r>
              <a:rPr lang="en-US" dirty="0" err="1">
                <a:latin typeface="Arial" panose="020B0604020202020204" pitchFamily="34" charset="0"/>
                <a:ea typeface="Calibri" panose="020F0502020204030204" pitchFamily="34" charset="0"/>
                <a:cs typeface="Arial" panose="020B0604020202020204" pitchFamily="34" charset="0"/>
              </a:rPr>
              <a:t>biến</a:t>
            </a:r>
            <a:r>
              <a:rPr lang="en-US" dirty="0">
                <a:latin typeface="Arial" panose="020B0604020202020204" pitchFamily="34" charset="0"/>
                <a:ea typeface="Calibri" panose="020F0502020204030204" pitchFamily="34" charset="0"/>
                <a:cs typeface="Arial" panose="020B0604020202020204" pitchFamily="34" charset="0"/>
              </a:rPr>
              <a:t> T </a:t>
            </a:r>
            <a:r>
              <a:rPr lang="en-US" dirty="0" err="1">
                <a:latin typeface="Arial" panose="020B0604020202020204" pitchFamily="34" charset="0"/>
                <a:ea typeface="Calibri" panose="020F0502020204030204" pitchFamily="34" charset="0"/>
                <a:cs typeface="Arial" panose="020B0604020202020204" pitchFamily="34" charset="0"/>
              </a:rPr>
              <a:t>với</a:t>
            </a:r>
            <a:r>
              <a:rPr lang="en-US" dirty="0">
                <a:latin typeface="Arial" panose="020B0604020202020204" pitchFamily="34" charset="0"/>
                <a:ea typeface="Calibri" panose="020F0502020204030204" pitchFamily="34" charset="0"/>
                <a:cs typeface="Arial" panose="020B0604020202020204" pitchFamily="34" charset="0"/>
              </a:rPr>
              <a:t> </a:t>
            </a:r>
            <a:r>
              <a:rPr lang="en-US" dirty="0" err="1">
                <a:latin typeface="Arial" panose="020B0604020202020204" pitchFamily="34" charset="0"/>
                <a:ea typeface="Calibri" panose="020F0502020204030204" pitchFamily="34" charset="0"/>
                <a:cs typeface="Arial" panose="020B0604020202020204" pitchFamily="34" charset="0"/>
              </a:rPr>
              <a:t>biến</a:t>
            </a:r>
            <a:r>
              <a:rPr lang="en-US" dirty="0">
                <a:latin typeface="Arial" panose="020B0604020202020204" pitchFamily="34" charset="0"/>
                <a:ea typeface="Calibri" panose="020F0502020204030204" pitchFamily="34" charset="0"/>
                <a:cs typeface="Arial" panose="020B0604020202020204" pitchFamily="34" charset="0"/>
              </a:rPr>
              <a:t> X )</a:t>
            </a:r>
          </a:p>
          <a:p>
            <a:pPr marL="342900" marR="0" lvl="0" indent="-342900">
              <a:lnSpc>
                <a:spcPct val="150000"/>
              </a:lnSpc>
              <a:spcBef>
                <a:spcPts val="0"/>
              </a:spcBef>
              <a:spcAft>
                <a:spcPts val="1000"/>
              </a:spcAft>
              <a:buFont typeface="Times New Roman" panose="02020603050405020304" pitchFamily="18" charset="0"/>
              <a:buChar char="-"/>
            </a:pPr>
            <a:r>
              <a:rPr lang="en-US" dirty="0" err="1">
                <a:latin typeface="Arial" panose="020B0604020202020204" pitchFamily="34" charset="0"/>
                <a:ea typeface="Calibri" panose="020F0502020204030204" pitchFamily="34" charset="0"/>
                <a:cs typeface="Arial" panose="020B0604020202020204" pitchFamily="34" charset="0"/>
              </a:rPr>
              <a:t>Tổng</a:t>
            </a:r>
            <a:r>
              <a:rPr lang="en-US" dirty="0">
                <a:latin typeface="Arial" panose="020B0604020202020204" pitchFamily="34" charset="0"/>
                <a:ea typeface="Calibri" panose="020F0502020204030204" pitchFamily="34" charset="0"/>
                <a:cs typeface="Arial" panose="020B0604020202020204" pitchFamily="34" charset="0"/>
              </a:rPr>
              <a:t> </a:t>
            </a:r>
            <a:r>
              <a:rPr lang="en-US" dirty="0" err="1">
                <a:latin typeface="Arial" panose="020B0604020202020204" pitchFamily="34" charset="0"/>
                <a:ea typeface="Calibri" panose="020F0502020204030204" pitchFamily="34" charset="0"/>
                <a:cs typeface="Arial" panose="020B0604020202020204" pitchFamily="34" charset="0"/>
              </a:rPr>
              <a:t>mảng</a:t>
            </a:r>
            <a:r>
              <a:rPr lang="en-US" dirty="0">
                <a:latin typeface="Arial" panose="020B0604020202020204" pitchFamily="34" charset="0"/>
                <a:ea typeface="Calibri" panose="020F0502020204030204" pitchFamily="34" charset="0"/>
                <a:cs typeface="Arial" panose="020B0604020202020204" pitchFamily="34" charset="0"/>
              </a:rPr>
              <a:t> T&lt; </a:t>
            </a:r>
            <a:r>
              <a:rPr lang="en-US" dirty="0" err="1">
                <a:latin typeface="Arial" panose="020B0604020202020204" pitchFamily="34" charset="0"/>
                <a:ea typeface="Calibri" panose="020F0502020204030204" pitchFamily="34" charset="0"/>
                <a:cs typeface="Arial" panose="020B0604020202020204" pitchFamily="34" charset="0"/>
              </a:rPr>
              <a:t>MaxType</a:t>
            </a:r>
            <a:r>
              <a:rPr lang="en-US" dirty="0">
                <a:latin typeface="Arial" panose="020B0604020202020204" pitchFamily="34" charset="0"/>
                <a:ea typeface="Calibri" panose="020F0502020204030204" pitchFamily="34" charset="0"/>
                <a:cs typeface="Arial" panose="020B0604020202020204" pitchFamily="34" charset="0"/>
              </a:rPr>
              <a:t> </a:t>
            </a:r>
            <a:r>
              <a:rPr lang="en-US" dirty="0" err="1">
                <a:latin typeface="Arial" panose="020B0604020202020204" pitchFamily="34" charset="0"/>
                <a:ea typeface="Calibri" panose="020F0502020204030204" pitchFamily="34" charset="0"/>
                <a:cs typeface="Arial" panose="020B0604020202020204" pitchFamily="34" charset="0"/>
              </a:rPr>
              <a:t>và</a:t>
            </a:r>
            <a:r>
              <a:rPr lang="en-US" dirty="0">
                <a:latin typeface="Arial" panose="020B0604020202020204" pitchFamily="34" charset="0"/>
                <a:ea typeface="Calibri" panose="020F0502020204030204" pitchFamily="34" charset="0"/>
                <a:cs typeface="Arial" panose="020B0604020202020204" pitchFamily="34" charset="0"/>
              </a:rPr>
              <a:t> </a:t>
            </a:r>
            <a:r>
              <a:rPr lang="en-US" dirty="0" err="1">
                <a:latin typeface="Arial" panose="020B0604020202020204" pitchFamily="34" charset="0"/>
                <a:ea typeface="Calibri" panose="020F0502020204030204" pitchFamily="34" charset="0"/>
                <a:cs typeface="Arial" panose="020B0604020202020204" pitchFamily="34" charset="0"/>
              </a:rPr>
              <a:t>Tổng</a:t>
            </a:r>
            <a:r>
              <a:rPr lang="en-US" dirty="0">
                <a:latin typeface="Arial" panose="020B0604020202020204" pitchFamily="34" charset="0"/>
                <a:ea typeface="Calibri" panose="020F0502020204030204" pitchFamily="34" charset="0"/>
                <a:cs typeface="Arial" panose="020B0604020202020204" pitchFamily="34" charset="0"/>
              </a:rPr>
              <a:t> </a:t>
            </a:r>
            <a:r>
              <a:rPr lang="en-US" dirty="0" err="1">
                <a:latin typeface="Arial" panose="020B0604020202020204" pitchFamily="34" charset="0"/>
                <a:ea typeface="Calibri" panose="020F0502020204030204" pitchFamily="34" charset="0"/>
                <a:cs typeface="Arial" panose="020B0604020202020204" pitchFamily="34" charset="0"/>
              </a:rPr>
              <a:t>mảng</a:t>
            </a:r>
            <a:r>
              <a:rPr lang="en-US" dirty="0">
                <a:latin typeface="Arial" panose="020B0604020202020204" pitchFamily="34" charset="0"/>
                <a:ea typeface="Calibri" panose="020F0502020204030204" pitchFamily="34" charset="0"/>
                <a:cs typeface="Arial" panose="020B0604020202020204" pitchFamily="34" charset="0"/>
              </a:rPr>
              <a:t> R&lt; </a:t>
            </a:r>
            <a:r>
              <a:rPr lang="en-US" dirty="0" err="1">
                <a:latin typeface="Arial" panose="020B0604020202020204" pitchFamily="34" charset="0"/>
                <a:ea typeface="Calibri" panose="020F0502020204030204" pitchFamily="34" charset="0"/>
                <a:cs typeface="Arial" panose="020B0604020202020204" pitchFamily="34" charset="0"/>
              </a:rPr>
              <a:t>MaxClass</a:t>
            </a:r>
            <a:endParaRPr lang="en-US" dirty="0">
              <a:latin typeface="Arial" panose="020B0604020202020204" pitchFamily="34" charset="0"/>
              <a:ea typeface="Calibri" panose="020F0502020204030204" pitchFamily="34" charset="0"/>
              <a:cs typeface="Arial" panose="020B0604020202020204" pitchFamily="34" charset="0"/>
            </a:endParaRPr>
          </a:p>
        </p:txBody>
      </p:sp>
      <p:sp>
        <p:nvSpPr>
          <p:cNvPr id="15" name="Title 5">
            <a:extLst>
              <a:ext uri="{FF2B5EF4-FFF2-40B4-BE49-F238E27FC236}">
                <a16:creationId xmlns:a16="http://schemas.microsoft.com/office/drawing/2014/main" id="{656B1FFD-94AF-4186-AC28-C70CE570854A}"/>
              </a:ext>
            </a:extLst>
          </p:cNvPr>
          <p:cNvSpPr>
            <a:spLocks noGrp="1"/>
          </p:cNvSpPr>
          <p:nvPr>
            <p:ph type="ctrTitle"/>
          </p:nvPr>
        </p:nvSpPr>
        <p:spPr>
          <a:xfrm>
            <a:off x="2589213" y="1215193"/>
            <a:ext cx="8915399" cy="914400"/>
          </a:xfrm>
        </p:spPr>
        <p:txBody>
          <a:bodyPr>
            <a:normAutofit/>
          </a:bodyPr>
          <a:lstStyle/>
          <a:p>
            <a:r>
              <a:rPr lang="en-US" sz="2400" dirty="0">
                <a:latin typeface="Arial" panose="020B0604020202020204" pitchFamily="34" charset="0"/>
                <a:cs typeface="Arial" panose="020B0604020202020204" pitchFamily="34" charset="0"/>
              </a:rPr>
              <a:t>II. Ph</a:t>
            </a:r>
            <a:r>
              <a:rPr lang="vi-VN" sz="2400" dirty="0">
                <a:latin typeface="Arial" panose="020B0604020202020204" pitchFamily="34" charset="0"/>
                <a:cs typeface="Arial" panose="020B0604020202020204" pitchFamily="34" charset="0"/>
              </a:rPr>
              <a:t>ư</a:t>
            </a:r>
            <a:r>
              <a:rPr lang="en-US" sz="2400" dirty="0" err="1">
                <a:latin typeface="Arial" panose="020B0604020202020204" pitchFamily="34" charset="0"/>
                <a:cs typeface="Arial" panose="020B0604020202020204" pitchFamily="34" charset="0"/>
              </a:rPr>
              <a:t>ơng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án</a:t>
            </a:r>
            <a:r>
              <a:rPr lang="en-US" sz="2400" dirty="0">
                <a:latin typeface="Arial" panose="020B0604020202020204" pitchFamily="34" charset="0"/>
                <a:cs typeface="Arial" panose="020B0604020202020204" pitchFamily="34" charset="0"/>
              </a:rPr>
              <a:t> 1</a:t>
            </a:r>
          </a:p>
        </p:txBody>
      </p:sp>
    </p:spTree>
    <p:extLst>
      <p:ext uri="{BB962C8B-B14F-4D97-AF65-F5344CB8AC3E}">
        <p14:creationId xmlns:p14="http://schemas.microsoft.com/office/powerpoint/2010/main" val="17172427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B2E284B-89EF-4D89-A1E2-E0154FAF565D}"/>
              </a:ext>
            </a:extLst>
          </p:cNvPr>
          <p:cNvSpPr/>
          <p:nvPr/>
        </p:nvSpPr>
        <p:spPr>
          <a:xfrm>
            <a:off x="2736766" y="688516"/>
            <a:ext cx="7026442" cy="461665"/>
          </a:xfrm>
          <a:prstGeom prst="rect">
            <a:avLst/>
          </a:prstGeom>
        </p:spPr>
        <p:txBody>
          <a:bodyPr wrap="square">
            <a:spAutoFit/>
          </a:bodyPr>
          <a:lstStyle/>
          <a:p>
            <a:r>
              <a:rPr lang="en-US" sz="2400" b="1" dirty="0">
                <a:latin typeface="Times New Roman" panose="02020603050405020304" pitchFamily="18" charset="0"/>
                <a:ea typeface="Calibri" panose="020F0502020204030204" pitchFamily="34" charset="0"/>
              </a:rPr>
              <a:t>TÌM KIẾM CỤC BỘ DỰA TRÊN RÀNG BUỘC</a:t>
            </a:r>
            <a:endParaRPr lang="en-US" sz="2400" dirty="0"/>
          </a:p>
        </p:txBody>
      </p:sp>
      <p:sp>
        <p:nvSpPr>
          <p:cNvPr id="11" name="Rectangle 10">
            <a:extLst>
              <a:ext uri="{FF2B5EF4-FFF2-40B4-BE49-F238E27FC236}">
                <a16:creationId xmlns:a16="http://schemas.microsoft.com/office/drawing/2014/main" id="{8D1F6FCF-C259-40AD-9902-2350820A320B}"/>
              </a:ext>
            </a:extLst>
          </p:cNvPr>
          <p:cNvSpPr/>
          <p:nvPr/>
        </p:nvSpPr>
        <p:spPr>
          <a:xfrm>
            <a:off x="4887323" y="166200"/>
            <a:ext cx="2127505" cy="369332"/>
          </a:xfrm>
          <a:prstGeom prst="rect">
            <a:avLst/>
          </a:prstGeom>
        </p:spPr>
        <p:txBody>
          <a:bodyPr wrap="none">
            <a:spAutoFit/>
          </a:bodyPr>
          <a:lstStyle/>
          <a:p>
            <a:r>
              <a:rPr lang="en-US" b="1" dirty="0">
                <a:latin typeface="Times New Roman" panose="02020603050405020304" pitchFamily="18" charset="0"/>
              </a:rPr>
              <a:t>ĐỒ ÁN MÔN HỌC</a:t>
            </a:r>
            <a:endParaRPr lang="en-US" dirty="0"/>
          </a:p>
        </p:txBody>
      </p:sp>
      <p:sp>
        <p:nvSpPr>
          <p:cNvPr id="12" name="Rectangle 11">
            <a:extLst>
              <a:ext uri="{FF2B5EF4-FFF2-40B4-BE49-F238E27FC236}">
                <a16:creationId xmlns:a16="http://schemas.microsoft.com/office/drawing/2014/main" id="{93681EFD-E35D-41B5-8B72-24B8F84FD8AA}"/>
              </a:ext>
            </a:extLst>
          </p:cNvPr>
          <p:cNvSpPr/>
          <p:nvPr/>
        </p:nvSpPr>
        <p:spPr>
          <a:xfrm>
            <a:off x="2428792" y="6290748"/>
            <a:ext cx="7072614" cy="461665"/>
          </a:xfrm>
          <a:prstGeom prst="rect">
            <a:avLst/>
          </a:prstGeom>
        </p:spPr>
        <p:txBody>
          <a:bodyPr wrap="square">
            <a:spAutoFit/>
          </a:bodyPr>
          <a:lstStyle/>
          <a:p>
            <a:pPr algn="ctr"/>
            <a:r>
              <a:rPr lang="en-US" sz="1200" b="1" dirty="0">
                <a:solidFill>
                  <a:srgbClr val="C00000"/>
                </a:solidFill>
                <a:latin typeface="Times New Roman" panose="02020603050405020304" pitchFamily="18" charset="0"/>
              </a:rPr>
              <a:t>TR</a:t>
            </a:r>
            <a:r>
              <a:rPr lang="vi-VN" sz="1200" b="1" dirty="0">
                <a:solidFill>
                  <a:srgbClr val="C00000"/>
                </a:solidFill>
                <a:latin typeface="Times New Roman" panose="02020603050405020304" pitchFamily="18" charset="0"/>
              </a:rPr>
              <a:t>Ư</a:t>
            </a:r>
            <a:r>
              <a:rPr lang="en-US" sz="1200" b="1" dirty="0">
                <a:solidFill>
                  <a:srgbClr val="C00000"/>
                </a:solidFill>
                <a:latin typeface="Times New Roman" panose="02020603050405020304" pitchFamily="18" charset="0"/>
              </a:rPr>
              <a:t>ỜNG ĐẠI HỌC BÁCH KHOA HÀ HỘI- VIỆN CÔNG NGHỆ THÔNG TIN VÀ TRUYỀN THÔNG</a:t>
            </a:r>
          </a:p>
          <a:p>
            <a:pPr algn="ctr"/>
            <a:r>
              <a:rPr lang="en-US" sz="1200" b="1" dirty="0">
                <a:solidFill>
                  <a:srgbClr val="C00000"/>
                </a:solidFill>
              </a:rPr>
              <a:t>BỘ MÔN KHOA HỌC MÁY TÍNH</a:t>
            </a:r>
          </a:p>
        </p:txBody>
      </p:sp>
      <p:sp>
        <p:nvSpPr>
          <p:cNvPr id="8" name="Rectangle 7">
            <a:extLst>
              <a:ext uri="{FF2B5EF4-FFF2-40B4-BE49-F238E27FC236}">
                <a16:creationId xmlns:a16="http://schemas.microsoft.com/office/drawing/2014/main" id="{E56EC083-BD00-4457-9B45-7570F53F7705}"/>
              </a:ext>
            </a:extLst>
          </p:cNvPr>
          <p:cNvSpPr/>
          <p:nvPr/>
        </p:nvSpPr>
        <p:spPr>
          <a:xfrm>
            <a:off x="577516" y="4443664"/>
            <a:ext cx="657726" cy="461665"/>
          </a:xfrm>
          <a:prstGeom prst="rect">
            <a:avLst/>
          </a:prstGeom>
        </p:spPr>
        <p:txBody>
          <a:bodyPr wrap="square">
            <a:spAutoFit/>
          </a:bodyPr>
          <a:lstStyle/>
          <a:p>
            <a:r>
              <a:rPr lang="en-US" sz="2400" b="1" dirty="0"/>
              <a:t>12</a:t>
            </a:r>
          </a:p>
        </p:txBody>
      </p:sp>
      <p:sp>
        <p:nvSpPr>
          <p:cNvPr id="10" name="Subtitle 9">
            <a:extLst>
              <a:ext uri="{FF2B5EF4-FFF2-40B4-BE49-F238E27FC236}">
                <a16:creationId xmlns:a16="http://schemas.microsoft.com/office/drawing/2014/main" id="{B1BDCC9E-7B2A-439C-8262-AC05B5DB6F16}"/>
              </a:ext>
            </a:extLst>
          </p:cNvPr>
          <p:cNvSpPr>
            <a:spLocks noGrp="1"/>
          </p:cNvSpPr>
          <p:nvPr>
            <p:ph type="subTitle" idx="1"/>
          </p:nvPr>
        </p:nvSpPr>
        <p:spPr>
          <a:xfrm>
            <a:off x="2589213" y="2374235"/>
            <a:ext cx="5319545" cy="461665"/>
          </a:xfrm>
        </p:spPr>
        <p:txBody>
          <a:bodyPr>
            <a:noAutofit/>
          </a:bodyPr>
          <a:lstStyle/>
          <a:p>
            <a:r>
              <a:rPr lang="en-US" sz="2000" b="1" dirty="0" err="1">
                <a:solidFill>
                  <a:schemeClr val="tx1"/>
                </a:solidFill>
                <a:latin typeface="Arial" panose="020B0604020202020204" pitchFamily="34" charset="0"/>
                <a:cs typeface="Arial" panose="020B0604020202020204" pitchFamily="34" charset="0"/>
              </a:rPr>
              <a:t>Cài</a:t>
            </a:r>
            <a:r>
              <a:rPr lang="en-US" sz="2000" b="1" dirty="0">
                <a:solidFill>
                  <a:schemeClr val="tx1"/>
                </a:solidFill>
                <a:latin typeface="Arial" panose="020B0604020202020204" pitchFamily="34" charset="0"/>
                <a:cs typeface="Arial" panose="020B0604020202020204" pitchFamily="34" charset="0"/>
              </a:rPr>
              <a:t> </a:t>
            </a:r>
            <a:r>
              <a:rPr lang="en-US" sz="2000" b="1" dirty="0" err="1">
                <a:solidFill>
                  <a:schemeClr val="tx1"/>
                </a:solidFill>
                <a:latin typeface="Arial" panose="020B0604020202020204" pitchFamily="34" charset="0"/>
                <a:cs typeface="Arial" panose="020B0604020202020204" pitchFamily="34" charset="0"/>
              </a:rPr>
              <a:t>đặt</a:t>
            </a:r>
            <a:r>
              <a:rPr lang="en-US" sz="2000" b="1" dirty="0">
                <a:solidFill>
                  <a:schemeClr val="tx1"/>
                </a:solidFill>
                <a:latin typeface="Arial" panose="020B0604020202020204" pitchFamily="34" charset="0"/>
                <a:cs typeface="Arial" panose="020B0604020202020204" pitchFamily="34" charset="0"/>
              </a:rPr>
              <a:t> </a:t>
            </a:r>
            <a:r>
              <a:rPr lang="en-US" sz="2000" b="1" dirty="0" err="1">
                <a:solidFill>
                  <a:schemeClr val="tx1"/>
                </a:solidFill>
                <a:latin typeface="Arial" panose="020B0604020202020204" pitchFamily="34" charset="0"/>
                <a:cs typeface="Arial" panose="020B0604020202020204" pitchFamily="34" charset="0"/>
              </a:rPr>
              <a:t>lời</a:t>
            </a:r>
            <a:r>
              <a:rPr lang="en-US" sz="2000" b="1" dirty="0">
                <a:solidFill>
                  <a:schemeClr val="tx1"/>
                </a:solidFill>
                <a:latin typeface="Arial" panose="020B0604020202020204" pitchFamily="34" charset="0"/>
                <a:cs typeface="Arial" panose="020B0604020202020204" pitchFamily="34" charset="0"/>
              </a:rPr>
              <a:t> </a:t>
            </a:r>
            <a:r>
              <a:rPr lang="en-US" sz="2000" b="1" dirty="0" err="1">
                <a:solidFill>
                  <a:schemeClr val="tx1"/>
                </a:solidFill>
                <a:latin typeface="Arial" panose="020B0604020202020204" pitchFamily="34" charset="0"/>
                <a:cs typeface="Arial" panose="020B0604020202020204" pitchFamily="34" charset="0"/>
              </a:rPr>
              <a:t>giải</a:t>
            </a:r>
            <a:br>
              <a:rPr lang="vi-VN" sz="2000" dirty="0">
                <a:solidFill>
                  <a:schemeClr val="tx1"/>
                </a:solidFill>
                <a:latin typeface="Arial" panose="020B0604020202020204" pitchFamily="34" charset="0"/>
                <a:cs typeface="Arial" panose="020B0604020202020204" pitchFamily="34" charset="0"/>
              </a:rPr>
            </a:br>
            <a:endParaRPr lang="en-US" sz="2000" dirty="0">
              <a:solidFill>
                <a:schemeClr val="tx1"/>
              </a:solidFill>
              <a:latin typeface="Arial" panose="020B0604020202020204" pitchFamily="34" charset="0"/>
              <a:cs typeface="Arial" panose="020B0604020202020204" pitchFamily="34" charset="0"/>
            </a:endParaRPr>
          </a:p>
        </p:txBody>
      </p:sp>
      <p:sp>
        <p:nvSpPr>
          <p:cNvPr id="5" name="Rectangle 4">
            <a:extLst>
              <a:ext uri="{FF2B5EF4-FFF2-40B4-BE49-F238E27FC236}">
                <a16:creationId xmlns:a16="http://schemas.microsoft.com/office/drawing/2014/main" id="{9EBC836C-CC96-4B87-A3F8-3635CCBC3D64}"/>
              </a:ext>
            </a:extLst>
          </p:cNvPr>
          <p:cNvSpPr/>
          <p:nvPr/>
        </p:nvSpPr>
        <p:spPr>
          <a:xfrm>
            <a:off x="2589213" y="3719820"/>
            <a:ext cx="9084627" cy="707886"/>
          </a:xfrm>
          <a:prstGeom prst="rect">
            <a:avLst/>
          </a:prstGeom>
        </p:spPr>
        <p:txBody>
          <a:bodyPr wrap="square">
            <a:spAutoFit/>
          </a:bodyPr>
          <a:lstStyle/>
          <a:p>
            <a:pPr algn="ctr"/>
            <a:r>
              <a:rPr lang="en-US" sz="2000" dirty="0">
                <a:latin typeface="Arial" panose="020B0604020202020204" pitchFamily="34" charset="0"/>
                <a:ea typeface="Calibri" panose="020F0502020204030204" pitchFamily="34" charset="0"/>
                <a:cs typeface="Arial" panose="020B0604020202020204" pitchFamily="34" charset="0"/>
              </a:rPr>
              <a:t>Ph</a:t>
            </a:r>
            <a:r>
              <a:rPr lang="vi-VN" sz="2000" dirty="0">
                <a:latin typeface="Arial" panose="020B0604020202020204" pitchFamily="34" charset="0"/>
                <a:ea typeface="Calibri" panose="020F0502020204030204" pitchFamily="34" charset="0"/>
                <a:cs typeface="Arial" panose="020B0604020202020204" pitchFamily="34" charset="0"/>
              </a:rPr>
              <a:t>ư</a:t>
            </a:r>
            <a:r>
              <a:rPr lang="en-US" sz="2000" dirty="0" err="1">
                <a:latin typeface="Arial" panose="020B0604020202020204" pitchFamily="34" charset="0"/>
                <a:ea typeface="Calibri" panose="020F0502020204030204" pitchFamily="34" charset="0"/>
                <a:cs typeface="Arial" panose="020B0604020202020204" pitchFamily="34" charset="0"/>
              </a:rPr>
              <a:t>ơng</a:t>
            </a:r>
            <a:r>
              <a:rPr lang="en-US" sz="2000" dirty="0">
                <a:latin typeface="Arial" panose="020B0604020202020204" pitchFamily="34" charset="0"/>
                <a:ea typeface="Calibri" panose="020F0502020204030204" pitchFamily="34" charset="0"/>
                <a:cs typeface="Arial" panose="020B0604020202020204" pitchFamily="34" charset="0"/>
              </a:rPr>
              <a:t> </a:t>
            </a:r>
            <a:r>
              <a:rPr lang="en-US" sz="2000" dirty="0" err="1">
                <a:latin typeface="Arial" panose="020B0604020202020204" pitchFamily="34" charset="0"/>
                <a:ea typeface="Calibri" panose="020F0502020204030204" pitchFamily="34" charset="0"/>
                <a:cs typeface="Arial" panose="020B0604020202020204" pitchFamily="34" charset="0"/>
              </a:rPr>
              <a:t>án</a:t>
            </a:r>
            <a:r>
              <a:rPr lang="en-US" sz="2000" dirty="0">
                <a:latin typeface="Arial" panose="020B0604020202020204" pitchFamily="34" charset="0"/>
                <a:ea typeface="Calibri" panose="020F0502020204030204" pitchFamily="34" charset="0"/>
                <a:cs typeface="Arial" panose="020B0604020202020204" pitchFamily="34" charset="0"/>
              </a:rPr>
              <a:t> </a:t>
            </a:r>
            <a:r>
              <a:rPr lang="en-US" sz="2000" dirty="0" err="1">
                <a:latin typeface="Arial" panose="020B0604020202020204" pitchFamily="34" charset="0"/>
                <a:ea typeface="Calibri" panose="020F0502020204030204" pitchFamily="34" charset="0"/>
                <a:cs typeface="Arial" panose="020B0604020202020204" pitchFamily="34" charset="0"/>
              </a:rPr>
              <a:t>sử</a:t>
            </a:r>
            <a:r>
              <a:rPr lang="en-US" sz="2000" dirty="0">
                <a:latin typeface="Arial" panose="020B0604020202020204" pitchFamily="34" charset="0"/>
                <a:ea typeface="Calibri" panose="020F0502020204030204" pitchFamily="34" charset="0"/>
                <a:cs typeface="Arial" panose="020B0604020202020204" pitchFamily="34" charset="0"/>
              </a:rPr>
              <a:t> </a:t>
            </a:r>
            <a:r>
              <a:rPr lang="en-US" sz="2000" dirty="0" err="1">
                <a:latin typeface="Arial" panose="020B0604020202020204" pitchFamily="34" charset="0"/>
                <a:ea typeface="Calibri" panose="020F0502020204030204" pitchFamily="34" charset="0"/>
                <a:cs typeface="Arial" panose="020B0604020202020204" pitchFamily="34" charset="0"/>
              </a:rPr>
              <a:t>dụng</a:t>
            </a:r>
            <a:r>
              <a:rPr lang="en-US" sz="2000" dirty="0">
                <a:latin typeface="Arial" panose="020B0604020202020204" pitchFamily="34" charset="0"/>
                <a:ea typeface="Calibri" panose="020F0502020204030204" pitchFamily="34" charset="0"/>
                <a:cs typeface="Arial" panose="020B0604020202020204" pitchFamily="34" charset="0"/>
              </a:rPr>
              <a:t> </a:t>
            </a:r>
            <a:r>
              <a:rPr lang="en-US" sz="2000" dirty="0" err="1">
                <a:latin typeface="Arial" panose="020B0604020202020204" pitchFamily="34" charset="0"/>
                <a:ea typeface="Calibri" panose="020F0502020204030204" pitchFamily="34" charset="0"/>
                <a:cs typeface="Arial" panose="020B0604020202020204" pitchFamily="34" charset="0"/>
              </a:rPr>
              <a:t>LocalSearch</a:t>
            </a:r>
            <a:r>
              <a:rPr lang="en-US" sz="2000" dirty="0">
                <a:latin typeface="Arial" panose="020B0604020202020204" pitchFamily="34" charset="0"/>
                <a:ea typeface="Calibri" panose="020F0502020204030204" pitchFamily="34" charset="0"/>
                <a:cs typeface="Arial" panose="020B0604020202020204" pitchFamily="34" charset="0"/>
              </a:rPr>
              <a:t> </a:t>
            </a:r>
            <a:r>
              <a:rPr lang="en-US" sz="2000" dirty="0" err="1">
                <a:latin typeface="Arial" panose="020B0604020202020204" pitchFamily="34" charset="0"/>
                <a:ea typeface="Calibri" panose="020F0502020204030204" pitchFamily="34" charset="0"/>
                <a:cs typeface="Arial" panose="020B0604020202020204" pitchFamily="34" charset="0"/>
              </a:rPr>
              <a:t>để</a:t>
            </a:r>
            <a:r>
              <a:rPr lang="en-US" sz="2000" dirty="0">
                <a:latin typeface="Arial" panose="020B0604020202020204" pitchFamily="34" charset="0"/>
                <a:ea typeface="Calibri" panose="020F0502020204030204" pitchFamily="34" charset="0"/>
                <a:cs typeface="Arial" panose="020B0604020202020204" pitchFamily="34" charset="0"/>
              </a:rPr>
              <a:t> </a:t>
            </a:r>
            <a:r>
              <a:rPr lang="en-US" sz="2000" dirty="0" err="1">
                <a:latin typeface="Arial" panose="020B0604020202020204" pitchFamily="34" charset="0"/>
                <a:ea typeface="Calibri" panose="020F0502020204030204" pitchFamily="34" charset="0"/>
                <a:cs typeface="Arial" panose="020B0604020202020204" pitchFamily="34" charset="0"/>
              </a:rPr>
              <a:t>cài</a:t>
            </a:r>
            <a:r>
              <a:rPr lang="en-US" sz="2000" dirty="0">
                <a:latin typeface="Arial" panose="020B0604020202020204" pitchFamily="34" charset="0"/>
                <a:ea typeface="Calibri" panose="020F0502020204030204" pitchFamily="34" charset="0"/>
                <a:cs typeface="Arial" panose="020B0604020202020204" pitchFamily="34" charset="0"/>
              </a:rPr>
              <a:t> </a:t>
            </a:r>
            <a:r>
              <a:rPr lang="en-US" sz="2000" dirty="0" err="1">
                <a:latin typeface="Arial" panose="020B0604020202020204" pitchFamily="34" charset="0"/>
                <a:ea typeface="Calibri" panose="020F0502020204030204" pitchFamily="34" charset="0"/>
                <a:cs typeface="Arial" panose="020B0604020202020204" pitchFamily="34" charset="0"/>
              </a:rPr>
              <a:t>đặt</a:t>
            </a:r>
            <a:r>
              <a:rPr lang="en-US" sz="2000" dirty="0">
                <a:latin typeface="Arial" panose="020B0604020202020204" pitchFamily="34" charset="0"/>
                <a:ea typeface="Calibri" panose="020F0502020204030204" pitchFamily="34" charset="0"/>
                <a:cs typeface="Arial" panose="020B0604020202020204" pitchFamily="34" charset="0"/>
              </a:rPr>
              <a:t> </a:t>
            </a:r>
            <a:r>
              <a:rPr lang="en-US" sz="2000" dirty="0" err="1">
                <a:latin typeface="Arial" panose="020B0604020202020204" pitchFamily="34" charset="0"/>
                <a:ea typeface="Calibri" panose="020F0502020204030204" pitchFamily="34" charset="0"/>
                <a:cs typeface="Arial" panose="020B0604020202020204" pitchFamily="34" charset="0"/>
              </a:rPr>
              <a:t>cho</a:t>
            </a:r>
            <a:r>
              <a:rPr lang="en-US" sz="2000" dirty="0">
                <a:latin typeface="Arial" panose="020B0604020202020204" pitchFamily="34" charset="0"/>
                <a:ea typeface="Calibri" panose="020F0502020204030204" pitchFamily="34" charset="0"/>
                <a:cs typeface="Arial" panose="020B0604020202020204" pitchFamily="34" charset="0"/>
              </a:rPr>
              <a:t> </a:t>
            </a:r>
            <a:r>
              <a:rPr lang="en-US" sz="2000" dirty="0" err="1">
                <a:latin typeface="Arial" panose="020B0604020202020204" pitchFamily="34" charset="0"/>
                <a:ea typeface="Calibri" panose="020F0502020204030204" pitchFamily="34" charset="0"/>
                <a:cs typeface="Arial" panose="020B0604020202020204" pitchFamily="34" charset="0"/>
              </a:rPr>
              <a:t>bài</a:t>
            </a:r>
            <a:r>
              <a:rPr lang="en-US" sz="2000" dirty="0">
                <a:latin typeface="Arial" panose="020B0604020202020204" pitchFamily="34" charset="0"/>
                <a:ea typeface="Calibri" panose="020F0502020204030204" pitchFamily="34" charset="0"/>
                <a:cs typeface="Arial" panose="020B0604020202020204" pitchFamily="34" charset="0"/>
              </a:rPr>
              <a:t> </a:t>
            </a:r>
            <a:r>
              <a:rPr lang="en-US" sz="2000" dirty="0" err="1">
                <a:latin typeface="Arial" panose="020B0604020202020204" pitchFamily="34" charset="0"/>
                <a:ea typeface="Calibri" panose="020F0502020204030204" pitchFamily="34" charset="0"/>
                <a:cs typeface="Arial" panose="020B0604020202020204" pitchFamily="34" charset="0"/>
              </a:rPr>
              <a:t>toán</a:t>
            </a:r>
            <a:r>
              <a:rPr lang="en-US" sz="2000" dirty="0">
                <a:latin typeface="Arial" panose="020B0604020202020204" pitchFamily="34" charset="0"/>
                <a:ea typeface="Calibri" panose="020F0502020204030204" pitchFamily="34" charset="0"/>
                <a:cs typeface="Arial" panose="020B0604020202020204" pitchFamily="34" charset="0"/>
              </a:rPr>
              <a:t>.</a:t>
            </a:r>
          </a:p>
          <a:p>
            <a:pPr algn="ctr"/>
            <a:r>
              <a:rPr lang="en-US" sz="2000" dirty="0">
                <a:latin typeface="Arial" panose="020B0604020202020204" pitchFamily="34" charset="0"/>
                <a:ea typeface="Calibri" panose="020F0502020204030204" pitchFamily="34" charset="0"/>
                <a:cs typeface="Arial" panose="020B0604020202020204" pitchFamily="34" charset="0"/>
              </a:rPr>
              <a:t> </a:t>
            </a:r>
            <a:r>
              <a:rPr lang="en-US" sz="2000" dirty="0" err="1">
                <a:latin typeface="Arial" panose="020B0604020202020204" pitchFamily="34" charset="0"/>
                <a:ea typeface="Calibri" panose="020F0502020204030204" pitchFamily="34" charset="0"/>
                <a:cs typeface="Arial" panose="020B0604020202020204" pitchFamily="34" charset="0"/>
              </a:rPr>
              <a:t>Dùng</a:t>
            </a:r>
            <a:r>
              <a:rPr lang="en-US" sz="2000" dirty="0">
                <a:latin typeface="Arial" panose="020B0604020202020204" pitchFamily="34" charset="0"/>
                <a:ea typeface="Calibri" panose="020F0502020204030204" pitchFamily="34" charset="0"/>
                <a:cs typeface="Arial" panose="020B0604020202020204" pitchFamily="34" charset="0"/>
              </a:rPr>
              <a:t> </a:t>
            </a:r>
            <a:r>
              <a:rPr lang="en-US" sz="2000" dirty="0" err="1">
                <a:latin typeface="Arial" panose="020B0604020202020204" pitchFamily="34" charset="0"/>
                <a:ea typeface="Calibri" panose="020F0502020204030204" pitchFamily="34" charset="0"/>
                <a:cs typeface="Arial" panose="020B0604020202020204" pitchFamily="34" charset="0"/>
              </a:rPr>
              <a:t>HillClimbing</a:t>
            </a:r>
            <a:r>
              <a:rPr lang="en-US" sz="2000" dirty="0">
                <a:latin typeface="Arial" panose="020B0604020202020204" pitchFamily="34" charset="0"/>
                <a:ea typeface="Calibri" panose="020F0502020204030204" pitchFamily="34" charset="0"/>
                <a:cs typeface="Arial" panose="020B0604020202020204" pitchFamily="34" charset="0"/>
              </a:rPr>
              <a:t> </a:t>
            </a:r>
            <a:r>
              <a:rPr lang="en-US" sz="2000" dirty="0" err="1">
                <a:latin typeface="Arial" panose="020B0604020202020204" pitchFamily="34" charset="0"/>
                <a:ea typeface="Calibri" panose="020F0502020204030204" pitchFamily="34" charset="0"/>
                <a:cs typeface="Arial" panose="020B0604020202020204" pitchFamily="34" charset="0"/>
              </a:rPr>
              <a:t>để</a:t>
            </a:r>
            <a:r>
              <a:rPr lang="en-US" sz="2000" dirty="0">
                <a:latin typeface="Arial" panose="020B0604020202020204" pitchFamily="34" charset="0"/>
                <a:ea typeface="Calibri" panose="020F0502020204030204" pitchFamily="34" charset="0"/>
                <a:cs typeface="Arial" panose="020B0604020202020204" pitchFamily="34" charset="0"/>
              </a:rPr>
              <a:t> Search </a:t>
            </a:r>
          </a:p>
        </p:txBody>
      </p:sp>
      <p:sp>
        <p:nvSpPr>
          <p:cNvPr id="13" name="Title 5">
            <a:extLst>
              <a:ext uri="{FF2B5EF4-FFF2-40B4-BE49-F238E27FC236}">
                <a16:creationId xmlns:a16="http://schemas.microsoft.com/office/drawing/2014/main" id="{B3C2308F-73CB-47BD-B8FE-D8A3FF757FA0}"/>
              </a:ext>
            </a:extLst>
          </p:cNvPr>
          <p:cNvSpPr txBox="1">
            <a:spLocks/>
          </p:cNvSpPr>
          <p:nvPr/>
        </p:nvSpPr>
        <p:spPr>
          <a:xfrm>
            <a:off x="2589213" y="1215193"/>
            <a:ext cx="8915399" cy="914400"/>
          </a:xfrm>
          <a:prstGeom prst="rect">
            <a:avLst/>
          </a:prstGeom>
        </p:spPr>
        <p:txBody>
          <a:bodyPr vert="horz" lIns="91440" tIns="45720" rIns="91440" bIns="45720" rtlCol="0" anchor="b">
            <a:normAutofit/>
          </a:bodyPr>
          <a:lstStyle>
            <a:lvl1pPr algn="l" defTabSz="4572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a:latin typeface="Arial" panose="020B0604020202020204" pitchFamily="34" charset="0"/>
                <a:cs typeface="Arial" panose="020B0604020202020204" pitchFamily="34" charset="0"/>
              </a:rPr>
              <a:t>II. Ph</a:t>
            </a:r>
            <a:r>
              <a:rPr lang="vi-VN" sz="2400">
                <a:latin typeface="Arial" panose="020B0604020202020204" pitchFamily="34" charset="0"/>
                <a:cs typeface="Arial" panose="020B0604020202020204" pitchFamily="34" charset="0"/>
              </a:rPr>
              <a:t>ư</a:t>
            </a:r>
            <a:r>
              <a:rPr lang="en-US" sz="2400">
                <a:latin typeface="Arial" panose="020B0604020202020204" pitchFamily="34" charset="0"/>
                <a:cs typeface="Arial" panose="020B0604020202020204" pitchFamily="34" charset="0"/>
              </a:rPr>
              <a:t>ơng án 1</a:t>
            </a:r>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115036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B2E284B-89EF-4D89-A1E2-E0154FAF565D}"/>
              </a:ext>
            </a:extLst>
          </p:cNvPr>
          <p:cNvSpPr/>
          <p:nvPr/>
        </p:nvSpPr>
        <p:spPr>
          <a:xfrm>
            <a:off x="2736766" y="688516"/>
            <a:ext cx="7026442" cy="461665"/>
          </a:xfrm>
          <a:prstGeom prst="rect">
            <a:avLst/>
          </a:prstGeom>
        </p:spPr>
        <p:txBody>
          <a:bodyPr wrap="square">
            <a:spAutoFit/>
          </a:bodyPr>
          <a:lstStyle/>
          <a:p>
            <a:r>
              <a:rPr lang="en-US" sz="2400" b="1" dirty="0">
                <a:latin typeface="Times New Roman" panose="02020603050405020304" pitchFamily="18" charset="0"/>
                <a:ea typeface="Calibri" panose="020F0502020204030204" pitchFamily="34" charset="0"/>
              </a:rPr>
              <a:t>TÌM KIẾM CỤC BỘ DỰA TRÊN RÀNG BUỘC</a:t>
            </a:r>
            <a:endParaRPr lang="en-US" sz="2400" dirty="0"/>
          </a:p>
        </p:txBody>
      </p:sp>
      <p:sp>
        <p:nvSpPr>
          <p:cNvPr id="11" name="Rectangle 10">
            <a:extLst>
              <a:ext uri="{FF2B5EF4-FFF2-40B4-BE49-F238E27FC236}">
                <a16:creationId xmlns:a16="http://schemas.microsoft.com/office/drawing/2014/main" id="{8D1F6FCF-C259-40AD-9902-2350820A320B}"/>
              </a:ext>
            </a:extLst>
          </p:cNvPr>
          <p:cNvSpPr/>
          <p:nvPr/>
        </p:nvSpPr>
        <p:spPr>
          <a:xfrm>
            <a:off x="4887323" y="166200"/>
            <a:ext cx="2127505" cy="369332"/>
          </a:xfrm>
          <a:prstGeom prst="rect">
            <a:avLst/>
          </a:prstGeom>
        </p:spPr>
        <p:txBody>
          <a:bodyPr wrap="none">
            <a:spAutoFit/>
          </a:bodyPr>
          <a:lstStyle/>
          <a:p>
            <a:r>
              <a:rPr lang="en-US" b="1" dirty="0">
                <a:latin typeface="Times New Roman" panose="02020603050405020304" pitchFamily="18" charset="0"/>
              </a:rPr>
              <a:t>ĐỒ ÁN MÔN HỌC</a:t>
            </a:r>
            <a:endParaRPr lang="en-US" dirty="0"/>
          </a:p>
        </p:txBody>
      </p:sp>
      <p:sp>
        <p:nvSpPr>
          <p:cNvPr id="12" name="Rectangle 11">
            <a:extLst>
              <a:ext uri="{FF2B5EF4-FFF2-40B4-BE49-F238E27FC236}">
                <a16:creationId xmlns:a16="http://schemas.microsoft.com/office/drawing/2014/main" id="{93681EFD-E35D-41B5-8B72-24B8F84FD8AA}"/>
              </a:ext>
            </a:extLst>
          </p:cNvPr>
          <p:cNvSpPr/>
          <p:nvPr/>
        </p:nvSpPr>
        <p:spPr>
          <a:xfrm>
            <a:off x="2428792" y="6290748"/>
            <a:ext cx="7072614" cy="461665"/>
          </a:xfrm>
          <a:prstGeom prst="rect">
            <a:avLst/>
          </a:prstGeom>
        </p:spPr>
        <p:txBody>
          <a:bodyPr wrap="square">
            <a:spAutoFit/>
          </a:bodyPr>
          <a:lstStyle/>
          <a:p>
            <a:pPr algn="ctr"/>
            <a:r>
              <a:rPr lang="en-US" sz="1200" b="1" dirty="0">
                <a:solidFill>
                  <a:srgbClr val="C00000"/>
                </a:solidFill>
                <a:latin typeface="Times New Roman" panose="02020603050405020304" pitchFamily="18" charset="0"/>
              </a:rPr>
              <a:t>TR</a:t>
            </a:r>
            <a:r>
              <a:rPr lang="vi-VN" sz="1200" b="1" dirty="0">
                <a:solidFill>
                  <a:srgbClr val="C00000"/>
                </a:solidFill>
                <a:latin typeface="Times New Roman" panose="02020603050405020304" pitchFamily="18" charset="0"/>
              </a:rPr>
              <a:t>Ư</a:t>
            </a:r>
            <a:r>
              <a:rPr lang="en-US" sz="1200" b="1" dirty="0">
                <a:solidFill>
                  <a:srgbClr val="C00000"/>
                </a:solidFill>
                <a:latin typeface="Times New Roman" panose="02020603050405020304" pitchFamily="18" charset="0"/>
              </a:rPr>
              <a:t>ỜNG ĐẠI HỌC BÁCH KHOA HÀ HỘI- VIỆN CÔNG NGHỆ THÔNG TIN VÀ TRUYỀN THÔNG</a:t>
            </a:r>
          </a:p>
          <a:p>
            <a:pPr algn="ctr"/>
            <a:r>
              <a:rPr lang="en-US" sz="1200" b="1" dirty="0">
                <a:solidFill>
                  <a:srgbClr val="C00000"/>
                </a:solidFill>
              </a:rPr>
              <a:t>BỘ MÔN KHOA HỌC MÁY TÍNH</a:t>
            </a:r>
          </a:p>
        </p:txBody>
      </p:sp>
      <p:sp>
        <p:nvSpPr>
          <p:cNvPr id="8" name="Rectangle 7">
            <a:extLst>
              <a:ext uri="{FF2B5EF4-FFF2-40B4-BE49-F238E27FC236}">
                <a16:creationId xmlns:a16="http://schemas.microsoft.com/office/drawing/2014/main" id="{E56EC083-BD00-4457-9B45-7570F53F7705}"/>
              </a:ext>
            </a:extLst>
          </p:cNvPr>
          <p:cNvSpPr/>
          <p:nvPr/>
        </p:nvSpPr>
        <p:spPr>
          <a:xfrm>
            <a:off x="577516" y="4443664"/>
            <a:ext cx="657726" cy="461665"/>
          </a:xfrm>
          <a:prstGeom prst="rect">
            <a:avLst/>
          </a:prstGeom>
        </p:spPr>
        <p:txBody>
          <a:bodyPr wrap="square">
            <a:spAutoFit/>
          </a:bodyPr>
          <a:lstStyle/>
          <a:p>
            <a:r>
              <a:rPr lang="en-US" sz="2400" b="1" dirty="0"/>
              <a:t>13</a:t>
            </a:r>
          </a:p>
        </p:txBody>
      </p:sp>
      <p:sp>
        <p:nvSpPr>
          <p:cNvPr id="10" name="Subtitle 9">
            <a:extLst>
              <a:ext uri="{FF2B5EF4-FFF2-40B4-BE49-F238E27FC236}">
                <a16:creationId xmlns:a16="http://schemas.microsoft.com/office/drawing/2014/main" id="{B1BDCC9E-7B2A-439C-8262-AC05B5DB6F16}"/>
              </a:ext>
            </a:extLst>
          </p:cNvPr>
          <p:cNvSpPr>
            <a:spLocks noGrp="1"/>
          </p:cNvSpPr>
          <p:nvPr>
            <p:ph type="subTitle" idx="1"/>
          </p:nvPr>
        </p:nvSpPr>
        <p:spPr>
          <a:xfrm>
            <a:off x="2589213" y="2374235"/>
            <a:ext cx="5319545" cy="461665"/>
          </a:xfrm>
        </p:spPr>
        <p:txBody>
          <a:bodyPr>
            <a:noAutofit/>
          </a:bodyPr>
          <a:lstStyle/>
          <a:p>
            <a:r>
              <a:rPr lang="en-US" sz="2000" b="1" dirty="0" err="1">
                <a:solidFill>
                  <a:schemeClr val="tx1"/>
                </a:solidFill>
                <a:latin typeface="Arial" panose="020B0604020202020204" pitchFamily="34" charset="0"/>
                <a:cs typeface="Arial" panose="020B0604020202020204" pitchFamily="34" charset="0"/>
              </a:rPr>
              <a:t>Kết</a:t>
            </a:r>
            <a:r>
              <a:rPr lang="en-US" sz="2000" b="1" dirty="0">
                <a:solidFill>
                  <a:schemeClr val="tx1"/>
                </a:solidFill>
                <a:latin typeface="Arial" panose="020B0604020202020204" pitchFamily="34" charset="0"/>
                <a:cs typeface="Arial" panose="020B0604020202020204" pitchFamily="34" charset="0"/>
              </a:rPr>
              <a:t> </a:t>
            </a:r>
            <a:r>
              <a:rPr lang="en-US" sz="2000" b="1" dirty="0" err="1">
                <a:solidFill>
                  <a:schemeClr val="tx1"/>
                </a:solidFill>
                <a:latin typeface="Arial" panose="020B0604020202020204" pitchFamily="34" charset="0"/>
                <a:cs typeface="Arial" panose="020B0604020202020204" pitchFamily="34" charset="0"/>
              </a:rPr>
              <a:t>quả</a:t>
            </a:r>
            <a:r>
              <a:rPr lang="en-US" sz="2000" b="1" dirty="0">
                <a:solidFill>
                  <a:schemeClr val="tx1"/>
                </a:solidFill>
                <a:latin typeface="Arial" panose="020B0604020202020204" pitchFamily="34" charset="0"/>
                <a:cs typeface="Arial" panose="020B0604020202020204" pitchFamily="34" charset="0"/>
              </a:rPr>
              <a:t> </a:t>
            </a:r>
            <a:r>
              <a:rPr lang="en-US" sz="2000" b="1" dirty="0" err="1">
                <a:solidFill>
                  <a:schemeClr val="tx1"/>
                </a:solidFill>
                <a:latin typeface="Arial" panose="020B0604020202020204" pitchFamily="34" charset="0"/>
                <a:cs typeface="Arial" panose="020B0604020202020204" pitchFamily="34" charset="0"/>
              </a:rPr>
              <a:t>thực</a:t>
            </a:r>
            <a:r>
              <a:rPr lang="en-US" sz="2000" b="1" dirty="0">
                <a:solidFill>
                  <a:schemeClr val="tx1"/>
                </a:solidFill>
                <a:latin typeface="Arial" panose="020B0604020202020204" pitchFamily="34" charset="0"/>
                <a:cs typeface="Arial" panose="020B0604020202020204" pitchFamily="34" charset="0"/>
              </a:rPr>
              <a:t> </a:t>
            </a:r>
            <a:r>
              <a:rPr lang="en-US" sz="2000" b="1" dirty="0" err="1">
                <a:solidFill>
                  <a:schemeClr val="tx1"/>
                </a:solidFill>
                <a:latin typeface="Arial" panose="020B0604020202020204" pitchFamily="34" charset="0"/>
                <a:cs typeface="Arial" panose="020B0604020202020204" pitchFamily="34" charset="0"/>
              </a:rPr>
              <a:t>hiện</a:t>
            </a:r>
            <a:br>
              <a:rPr lang="vi-VN" sz="2000" dirty="0">
                <a:solidFill>
                  <a:schemeClr val="tx1"/>
                </a:solidFill>
                <a:latin typeface="Arial" panose="020B0604020202020204" pitchFamily="34" charset="0"/>
                <a:cs typeface="Arial" panose="020B0604020202020204" pitchFamily="34" charset="0"/>
              </a:rPr>
            </a:br>
            <a:endParaRPr lang="en-US" sz="2000" dirty="0">
              <a:solidFill>
                <a:schemeClr val="tx1"/>
              </a:solidFill>
              <a:latin typeface="Arial" panose="020B0604020202020204" pitchFamily="34" charset="0"/>
              <a:cs typeface="Arial" panose="020B0604020202020204" pitchFamily="34" charset="0"/>
            </a:endParaRPr>
          </a:p>
        </p:txBody>
      </p:sp>
      <p:sp>
        <p:nvSpPr>
          <p:cNvPr id="5" name="Rectangle 4">
            <a:extLst>
              <a:ext uri="{FF2B5EF4-FFF2-40B4-BE49-F238E27FC236}">
                <a16:creationId xmlns:a16="http://schemas.microsoft.com/office/drawing/2014/main" id="{9EBC836C-CC96-4B87-A3F8-3635CCBC3D64}"/>
              </a:ext>
            </a:extLst>
          </p:cNvPr>
          <p:cNvSpPr/>
          <p:nvPr/>
        </p:nvSpPr>
        <p:spPr>
          <a:xfrm>
            <a:off x="2736766" y="2835900"/>
            <a:ext cx="2607777" cy="461665"/>
          </a:xfrm>
          <a:prstGeom prst="rect">
            <a:avLst/>
          </a:prstGeom>
        </p:spPr>
        <p:txBody>
          <a:bodyPr wrap="square">
            <a:spAutoFit/>
          </a:bodyPr>
          <a:lstStyle/>
          <a:p>
            <a:pPr marR="0" lvl="0">
              <a:lnSpc>
                <a:spcPct val="150000"/>
              </a:lnSpc>
              <a:spcBef>
                <a:spcPts val="600"/>
              </a:spcBef>
              <a:spcAft>
                <a:spcPts val="0"/>
              </a:spcAft>
            </a:pPr>
            <a:r>
              <a:rPr lang="en-US" dirty="0" err="1">
                <a:latin typeface="Arial" panose="020B0604020202020204" pitchFamily="34" charset="0"/>
                <a:ea typeface="Calibri" panose="020F0502020204030204" pitchFamily="34" charset="0"/>
                <a:cs typeface="Arial" panose="020B0604020202020204" pitchFamily="34" charset="0"/>
              </a:rPr>
              <a:t>Với</a:t>
            </a:r>
            <a:r>
              <a:rPr lang="en-US" dirty="0">
                <a:latin typeface="Arial" panose="020B0604020202020204" pitchFamily="34" charset="0"/>
                <a:ea typeface="Calibri" panose="020F0502020204030204" pitchFamily="34" charset="0"/>
                <a:cs typeface="Arial" panose="020B0604020202020204" pitchFamily="34" charset="0"/>
              </a:rPr>
              <a:t> </a:t>
            </a:r>
            <a:r>
              <a:rPr lang="en-US" dirty="0" err="1">
                <a:latin typeface="Arial" panose="020B0604020202020204" pitchFamily="34" charset="0"/>
                <a:ea typeface="Calibri" panose="020F0502020204030204" pitchFamily="34" charset="0"/>
                <a:cs typeface="Arial" panose="020B0604020202020204" pitchFamily="34" charset="0"/>
              </a:rPr>
              <a:t>tập</a:t>
            </a:r>
            <a:r>
              <a:rPr lang="en-US" dirty="0">
                <a:latin typeface="Arial" panose="020B0604020202020204" pitchFamily="34" charset="0"/>
                <a:ea typeface="Calibri" panose="020F0502020204030204" pitchFamily="34" charset="0"/>
                <a:cs typeface="Arial" panose="020B0604020202020204" pitchFamily="34" charset="0"/>
              </a:rPr>
              <a:t> </a:t>
            </a:r>
            <a:r>
              <a:rPr lang="en-US" dirty="0" err="1">
                <a:latin typeface="Arial" panose="020B0604020202020204" pitchFamily="34" charset="0"/>
                <a:ea typeface="Calibri" panose="020F0502020204030204" pitchFamily="34" charset="0"/>
                <a:cs typeface="Arial" panose="020B0604020202020204" pitchFamily="34" charset="0"/>
              </a:rPr>
              <a:t>dữ</a:t>
            </a:r>
            <a:r>
              <a:rPr lang="en-US" dirty="0">
                <a:latin typeface="Arial" panose="020B0604020202020204" pitchFamily="34" charset="0"/>
                <a:ea typeface="Calibri" panose="020F0502020204030204" pitchFamily="34" charset="0"/>
                <a:cs typeface="Arial" panose="020B0604020202020204" pitchFamily="34" charset="0"/>
              </a:rPr>
              <a:t> </a:t>
            </a:r>
            <a:r>
              <a:rPr lang="en-US" dirty="0" err="1">
                <a:latin typeface="Arial" panose="020B0604020202020204" pitchFamily="34" charset="0"/>
                <a:ea typeface="Calibri" panose="020F0502020204030204" pitchFamily="34" charset="0"/>
                <a:cs typeface="Arial" panose="020B0604020202020204" pitchFamily="34" charset="0"/>
              </a:rPr>
              <a:t>liệu</a:t>
            </a:r>
            <a:r>
              <a:rPr lang="en-US" dirty="0">
                <a:latin typeface="Arial" panose="020B0604020202020204" pitchFamily="34" charset="0"/>
                <a:ea typeface="Calibri" panose="020F0502020204030204" pitchFamily="34" charset="0"/>
                <a:cs typeface="Arial" panose="020B0604020202020204" pitchFamily="34" charset="0"/>
              </a:rPr>
              <a:t> </a:t>
            </a:r>
            <a:r>
              <a:rPr lang="en-US" dirty="0" err="1">
                <a:latin typeface="Arial" panose="020B0604020202020204" pitchFamily="34" charset="0"/>
                <a:ea typeface="Calibri" panose="020F0502020204030204" pitchFamily="34" charset="0"/>
                <a:cs typeface="Arial" panose="020B0604020202020204" pitchFamily="34" charset="0"/>
              </a:rPr>
              <a:t>nhỏ</a:t>
            </a:r>
            <a:r>
              <a:rPr lang="en-US" dirty="0">
                <a:latin typeface="Arial" panose="020B0604020202020204" pitchFamily="34" charset="0"/>
                <a:ea typeface="Calibri" panose="020F0502020204030204" pitchFamily="34" charset="0"/>
                <a:cs typeface="Arial" panose="020B0604020202020204" pitchFamily="34" charset="0"/>
              </a:rPr>
              <a:t>.</a:t>
            </a:r>
          </a:p>
        </p:txBody>
      </p:sp>
      <p:pic>
        <p:nvPicPr>
          <p:cNvPr id="2" name="Picture 1">
            <a:extLst>
              <a:ext uri="{FF2B5EF4-FFF2-40B4-BE49-F238E27FC236}">
                <a16:creationId xmlns:a16="http://schemas.microsoft.com/office/drawing/2014/main" id="{0179CE2C-E82E-4DFD-99E3-3AE8BC6D145B}"/>
              </a:ext>
            </a:extLst>
          </p:cNvPr>
          <p:cNvPicPr>
            <a:picLocks noChangeAspect="1"/>
          </p:cNvPicPr>
          <p:nvPr/>
        </p:nvPicPr>
        <p:blipFill>
          <a:blip r:embed="rId2"/>
          <a:stretch>
            <a:fillRect/>
          </a:stretch>
        </p:blipFill>
        <p:spPr>
          <a:xfrm>
            <a:off x="6847458" y="2429677"/>
            <a:ext cx="2729696" cy="3688778"/>
          </a:xfrm>
          <a:prstGeom prst="rect">
            <a:avLst/>
          </a:prstGeom>
        </p:spPr>
      </p:pic>
      <p:sp>
        <p:nvSpPr>
          <p:cNvPr id="13" name="Rectangle 12">
            <a:extLst>
              <a:ext uri="{FF2B5EF4-FFF2-40B4-BE49-F238E27FC236}">
                <a16:creationId xmlns:a16="http://schemas.microsoft.com/office/drawing/2014/main" id="{60B0ADE4-DA08-458C-9FF6-2704312588FE}"/>
              </a:ext>
            </a:extLst>
          </p:cNvPr>
          <p:cNvSpPr/>
          <p:nvPr/>
        </p:nvSpPr>
        <p:spPr>
          <a:xfrm>
            <a:off x="2752006" y="3917940"/>
            <a:ext cx="2607777" cy="1287532"/>
          </a:xfrm>
          <a:prstGeom prst="rect">
            <a:avLst/>
          </a:prstGeom>
        </p:spPr>
        <p:txBody>
          <a:bodyPr wrap="square">
            <a:spAutoFit/>
          </a:bodyPr>
          <a:lstStyle/>
          <a:p>
            <a:pPr marR="0" lvl="0">
              <a:lnSpc>
                <a:spcPct val="150000"/>
              </a:lnSpc>
              <a:spcBef>
                <a:spcPts val="600"/>
              </a:spcBef>
              <a:spcAft>
                <a:spcPts val="0"/>
              </a:spcAft>
            </a:pPr>
            <a:r>
              <a:rPr lang="en-US" dirty="0" err="1">
                <a:latin typeface="Arial" panose="020B0604020202020204" pitchFamily="34" charset="0"/>
                <a:ea typeface="Calibri" panose="020F0502020204030204" pitchFamily="34" charset="0"/>
                <a:cs typeface="Arial" panose="020B0604020202020204" pitchFamily="34" charset="0"/>
              </a:rPr>
              <a:t>Với</a:t>
            </a:r>
            <a:r>
              <a:rPr lang="en-US" dirty="0">
                <a:latin typeface="Arial" panose="020B0604020202020204" pitchFamily="34" charset="0"/>
                <a:ea typeface="Calibri" panose="020F0502020204030204" pitchFamily="34" charset="0"/>
                <a:cs typeface="Arial" panose="020B0604020202020204" pitchFamily="34" charset="0"/>
              </a:rPr>
              <a:t> </a:t>
            </a:r>
            <a:r>
              <a:rPr lang="en-US" dirty="0" err="1">
                <a:latin typeface="Arial" panose="020B0604020202020204" pitchFamily="34" charset="0"/>
                <a:ea typeface="Calibri" panose="020F0502020204030204" pitchFamily="34" charset="0"/>
                <a:cs typeface="Arial" panose="020B0604020202020204" pitchFamily="34" charset="0"/>
              </a:rPr>
              <a:t>tập</a:t>
            </a:r>
            <a:r>
              <a:rPr lang="en-US" dirty="0">
                <a:latin typeface="Arial" panose="020B0604020202020204" pitchFamily="34" charset="0"/>
                <a:ea typeface="Calibri" panose="020F0502020204030204" pitchFamily="34" charset="0"/>
                <a:cs typeface="Arial" panose="020B0604020202020204" pitchFamily="34" charset="0"/>
              </a:rPr>
              <a:t> </a:t>
            </a:r>
            <a:r>
              <a:rPr lang="en-US" dirty="0" err="1">
                <a:latin typeface="Arial" panose="020B0604020202020204" pitchFamily="34" charset="0"/>
                <a:ea typeface="Calibri" panose="020F0502020204030204" pitchFamily="34" charset="0"/>
                <a:cs typeface="Arial" panose="020B0604020202020204" pitchFamily="34" charset="0"/>
              </a:rPr>
              <a:t>dữ</a:t>
            </a:r>
            <a:r>
              <a:rPr lang="en-US" dirty="0">
                <a:latin typeface="Arial" panose="020B0604020202020204" pitchFamily="34" charset="0"/>
                <a:ea typeface="Calibri" panose="020F0502020204030204" pitchFamily="34" charset="0"/>
                <a:cs typeface="Arial" panose="020B0604020202020204" pitchFamily="34" charset="0"/>
              </a:rPr>
              <a:t> </a:t>
            </a:r>
            <a:r>
              <a:rPr lang="en-US" dirty="0" err="1">
                <a:latin typeface="Arial" panose="020B0604020202020204" pitchFamily="34" charset="0"/>
                <a:ea typeface="Calibri" panose="020F0502020204030204" pitchFamily="34" charset="0"/>
                <a:cs typeface="Arial" panose="020B0604020202020204" pitchFamily="34" charset="0"/>
              </a:rPr>
              <a:t>liệu</a:t>
            </a:r>
            <a:r>
              <a:rPr lang="en-US" dirty="0">
                <a:latin typeface="Arial" panose="020B0604020202020204" pitchFamily="34" charset="0"/>
                <a:ea typeface="Calibri" panose="020F0502020204030204" pitchFamily="34" charset="0"/>
                <a:cs typeface="Arial" panose="020B0604020202020204" pitchFamily="34" charset="0"/>
              </a:rPr>
              <a:t> </a:t>
            </a:r>
            <a:r>
              <a:rPr lang="en-US" dirty="0" err="1">
                <a:latin typeface="Arial" panose="020B0604020202020204" pitchFamily="34" charset="0"/>
                <a:ea typeface="Calibri" panose="020F0502020204030204" pitchFamily="34" charset="0"/>
                <a:cs typeface="Arial" panose="020B0604020202020204" pitchFamily="34" charset="0"/>
              </a:rPr>
              <a:t>vừa</a:t>
            </a:r>
            <a:r>
              <a:rPr lang="en-US" dirty="0">
                <a:latin typeface="Arial" panose="020B0604020202020204" pitchFamily="34" charset="0"/>
                <a:ea typeface="Calibri" panose="020F0502020204030204" pitchFamily="34" charset="0"/>
                <a:cs typeface="Arial" panose="020B0604020202020204" pitchFamily="34" charset="0"/>
              </a:rPr>
              <a:t> </a:t>
            </a:r>
            <a:r>
              <a:rPr lang="en-US" dirty="0" err="1">
                <a:latin typeface="Arial" panose="020B0604020202020204" pitchFamily="34" charset="0"/>
                <a:ea typeface="Calibri" panose="020F0502020204030204" pitchFamily="34" charset="0"/>
                <a:cs typeface="Arial" panose="020B0604020202020204" pitchFamily="34" charset="0"/>
              </a:rPr>
              <a:t>và</a:t>
            </a:r>
            <a:r>
              <a:rPr lang="en-US" dirty="0">
                <a:latin typeface="Arial" panose="020B0604020202020204" pitchFamily="34" charset="0"/>
                <a:ea typeface="Calibri" panose="020F0502020204030204" pitchFamily="34" charset="0"/>
                <a:cs typeface="Arial" panose="020B0604020202020204" pitchFamily="34" charset="0"/>
              </a:rPr>
              <a:t> </a:t>
            </a:r>
            <a:r>
              <a:rPr lang="en-US" dirty="0" err="1">
                <a:latin typeface="Arial" panose="020B0604020202020204" pitchFamily="34" charset="0"/>
                <a:ea typeface="Calibri" panose="020F0502020204030204" pitchFamily="34" charset="0"/>
                <a:cs typeface="Arial" panose="020B0604020202020204" pitchFamily="34" charset="0"/>
              </a:rPr>
              <a:t>lớn</a:t>
            </a:r>
            <a:r>
              <a:rPr lang="en-US" dirty="0">
                <a:latin typeface="Arial" panose="020B0604020202020204" pitchFamily="34" charset="0"/>
                <a:ea typeface="Calibri" panose="020F0502020204030204" pitchFamily="34" charset="0"/>
                <a:cs typeface="Arial" panose="020B0604020202020204" pitchFamily="34" charset="0"/>
              </a:rPr>
              <a:t>, Ph</a:t>
            </a:r>
            <a:r>
              <a:rPr lang="vi-VN" dirty="0">
                <a:latin typeface="Arial" panose="020B0604020202020204" pitchFamily="34" charset="0"/>
                <a:ea typeface="Calibri" panose="020F0502020204030204" pitchFamily="34" charset="0"/>
                <a:cs typeface="Arial" panose="020B0604020202020204" pitchFamily="34" charset="0"/>
              </a:rPr>
              <a:t>ư</a:t>
            </a:r>
            <a:r>
              <a:rPr lang="en-US" dirty="0" err="1">
                <a:latin typeface="Arial" panose="020B0604020202020204" pitchFamily="34" charset="0"/>
                <a:ea typeface="Calibri" panose="020F0502020204030204" pitchFamily="34" charset="0"/>
                <a:cs typeface="Arial" panose="020B0604020202020204" pitchFamily="34" charset="0"/>
              </a:rPr>
              <a:t>ơng</a:t>
            </a:r>
            <a:r>
              <a:rPr lang="en-US" dirty="0">
                <a:latin typeface="Arial" panose="020B0604020202020204" pitchFamily="34" charset="0"/>
                <a:ea typeface="Calibri" panose="020F0502020204030204" pitchFamily="34" charset="0"/>
                <a:cs typeface="Arial" panose="020B0604020202020204" pitchFamily="34" charset="0"/>
              </a:rPr>
              <a:t> </a:t>
            </a:r>
            <a:r>
              <a:rPr lang="en-US" dirty="0" err="1">
                <a:latin typeface="Arial" panose="020B0604020202020204" pitchFamily="34" charset="0"/>
                <a:ea typeface="Calibri" panose="020F0502020204030204" pitchFamily="34" charset="0"/>
                <a:cs typeface="Arial" panose="020B0604020202020204" pitchFamily="34" charset="0"/>
              </a:rPr>
              <a:t>án</a:t>
            </a:r>
            <a:r>
              <a:rPr lang="en-US" dirty="0">
                <a:latin typeface="Arial" panose="020B0604020202020204" pitchFamily="34" charset="0"/>
                <a:ea typeface="Calibri" panose="020F0502020204030204" pitchFamily="34" charset="0"/>
                <a:cs typeface="Arial" panose="020B0604020202020204" pitchFamily="34" charset="0"/>
              </a:rPr>
              <a:t> </a:t>
            </a:r>
            <a:r>
              <a:rPr lang="en-US" dirty="0" err="1">
                <a:latin typeface="Arial" panose="020B0604020202020204" pitchFamily="34" charset="0"/>
                <a:ea typeface="Calibri" panose="020F0502020204030204" pitchFamily="34" charset="0"/>
                <a:cs typeface="Arial" panose="020B0604020202020204" pitchFamily="34" charset="0"/>
              </a:rPr>
              <a:t>này</a:t>
            </a:r>
            <a:r>
              <a:rPr lang="en-US" dirty="0">
                <a:latin typeface="Arial" panose="020B0604020202020204" pitchFamily="34" charset="0"/>
                <a:ea typeface="Calibri" panose="020F0502020204030204" pitchFamily="34" charset="0"/>
                <a:cs typeface="Arial" panose="020B0604020202020204" pitchFamily="34" charset="0"/>
              </a:rPr>
              <a:t> </a:t>
            </a:r>
            <a:r>
              <a:rPr lang="en-US" dirty="0" err="1">
                <a:latin typeface="Arial" panose="020B0604020202020204" pitchFamily="34" charset="0"/>
                <a:ea typeface="Calibri" panose="020F0502020204030204" pitchFamily="34" charset="0"/>
                <a:cs typeface="Arial" panose="020B0604020202020204" pitchFamily="34" charset="0"/>
              </a:rPr>
              <a:t>không</a:t>
            </a:r>
            <a:r>
              <a:rPr lang="en-US" dirty="0">
                <a:latin typeface="Arial" panose="020B0604020202020204" pitchFamily="34" charset="0"/>
                <a:ea typeface="Calibri" panose="020F0502020204030204" pitchFamily="34" charset="0"/>
                <a:cs typeface="Arial" panose="020B0604020202020204" pitchFamily="34" charset="0"/>
              </a:rPr>
              <a:t> </a:t>
            </a:r>
            <a:r>
              <a:rPr lang="en-US" dirty="0" err="1">
                <a:latin typeface="Arial" panose="020B0604020202020204" pitchFamily="34" charset="0"/>
                <a:ea typeface="Calibri" panose="020F0502020204030204" pitchFamily="34" charset="0"/>
                <a:cs typeface="Arial" panose="020B0604020202020204" pitchFamily="34" charset="0"/>
              </a:rPr>
              <a:t>khả</a:t>
            </a:r>
            <a:r>
              <a:rPr lang="en-US" dirty="0">
                <a:latin typeface="Arial" panose="020B0604020202020204" pitchFamily="34" charset="0"/>
                <a:ea typeface="Calibri" panose="020F0502020204030204" pitchFamily="34" charset="0"/>
                <a:cs typeface="Arial" panose="020B0604020202020204" pitchFamily="34" charset="0"/>
              </a:rPr>
              <a:t> </a:t>
            </a:r>
            <a:r>
              <a:rPr lang="en-US" dirty="0" err="1">
                <a:latin typeface="Arial" panose="020B0604020202020204" pitchFamily="34" charset="0"/>
                <a:ea typeface="Calibri" panose="020F0502020204030204" pitchFamily="34" charset="0"/>
                <a:cs typeface="Arial" panose="020B0604020202020204" pitchFamily="34" charset="0"/>
              </a:rPr>
              <a:t>thi</a:t>
            </a:r>
            <a:r>
              <a:rPr lang="en-US" dirty="0">
                <a:latin typeface="Arial" panose="020B0604020202020204" pitchFamily="34" charset="0"/>
                <a:ea typeface="Calibri" panose="020F0502020204030204" pitchFamily="34" charset="0"/>
                <a:cs typeface="Arial" panose="020B0604020202020204" pitchFamily="34" charset="0"/>
              </a:rPr>
              <a:t>.</a:t>
            </a:r>
          </a:p>
        </p:txBody>
      </p:sp>
      <p:sp>
        <p:nvSpPr>
          <p:cNvPr id="14" name="Title 5">
            <a:extLst>
              <a:ext uri="{FF2B5EF4-FFF2-40B4-BE49-F238E27FC236}">
                <a16:creationId xmlns:a16="http://schemas.microsoft.com/office/drawing/2014/main" id="{EA456D0C-ADC9-45AF-A38F-43075BBBA327}"/>
              </a:ext>
            </a:extLst>
          </p:cNvPr>
          <p:cNvSpPr txBox="1">
            <a:spLocks/>
          </p:cNvSpPr>
          <p:nvPr/>
        </p:nvSpPr>
        <p:spPr>
          <a:xfrm>
            <a:off x="2589213" y="1215193"/>
            <a:ext cx="8915399" cy="914400"/>
          </a:xfrm>
          <a:prstGeom prst="rect">
            <a:avLst/>
          </a:prstGeom>
        </p:spPr>
        <p:txBody>
          <a:bodyPr vert="horz" lIns="91440" tIns="45720" rIns="91440" bIns="45720" rtlCol="0" anchor="b">
            <a:normAutofit/>
          </a:bodyPr>
          <a:lstStyle>
            <a:lvl1pPr algn="l" defTabSz="4572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a:latin typeface="Arial" panose="020B0604020202020204" pitchFamily="34" charset="0"/>
                <a:cs typeface="Arial" panose="020B0604020202020204" pitchFamily="34" charset="0"/>
              </a:rPr>
              <a:t>II. Ph</a:t>
            </a:r>
            <a:r>
              <a:rPr lang="vi-VN" sz="2400">
                <a:latin typeface="Arial" panose="020B0604020202020204" pitchFamily="34" charset="0"/>
                <a:cs typeface="Arial" panose="020B0604020202020204" pitchFamily="34" charset="0"/>
              </a:rPr>
              <a:t>ư</a:t>
            </a:r>
            <a:r>
              <a:rPr lang="en-US" sz="2400">
                <a:latin typeface="Arial" panose="020B0604020202020204" pitchFamily="34" charset="0"/>
                <a:cs typeface="Arial" panose="020B0604020202020204" pitchFamily="34" charset="0"/>
              </a:rPr>
              <a:t>ơng án 1</a:t>
            </a:r>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498469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B2E284B-89EF-4D89-A1E2-E0154FAF565D}"/>
              </a:ext>
            </a:extLst>
          </p:cNvPr>
          <p:cNvSpPr/>
          <p:nvPr/>
        </p:nvSpPr>
        <p:spPr>
          <a:xfrm>
            <a:off x="2736766" y="688516"/>
            <a:ext cx="7026442" cy="461665"/>
          </a:xfrm>
          <a:prstGeom prst="rect">
            <a:avLst/>
          </a:prstGeom>
        </p:spPr>
        <p:txBody>
          <a:bodyPr wrap="square">
            <a:spAutoFit/>
          </a:bodyPr>
          <a:lstStyle/>
          <a:p>
            <a:r>
              <a:rPr lang="en-US" sz="2400" b="1" dirty="0">
                <a:latin typeface="Times New Roman" panose="02020603050405020304" pitchFamily="18" charset="0"/>
                <a:ea typeface="Calibri" panose="020F0502020204030204" pitchFamily="34" charset="0"/>
              </a:rPr>
              <a:t>TÌM KIẾM CỤC BỘ DỰA TRÊN RÀNG BUỘC</a:t>
            </a:r>
            <a:endParaRPr lang="en-US" sz="2400" dirty="0"/>
          </a:p>
        </p:txBody>
      </p:sp>
      <p:sp>
        <p:nvSpPr>
          <p:cNvPr id="11" name="Rectangle 10">
            <a:extLst>
              <a:ext uri="{FF2B5EF4-FFF2-40B4-BE49-F238E27FC236}">
                <a16:creationId xmlns:a16="http://schemas.microsoft.com/office/drawing/2014/main" id="{8D1F6FCF-C259-40AD-9902-2350820A320B}"/>
              </a:ext>
            </a:extLst>
          </p:cNvPr>
          <p:cNvSpPr/>
          <p:nvPr/>
        </p:nvSpPr>
        <p:spPr>
          <a:xfrm>
            <a:off x="4887323" y="166200"/>
            <a:ext cx="2127505" cy="369332"/>
          </a:xfrm>
          <a:prstGeom prst="rect">
            <a:avLst/>
          </a:prstGeom>
        </p:spPr>
        <p:txBody>
          <a:bodyPr wrap="none">
            <a:spAutoFit/>
          </a:bodyPr>
          <a:lstStyle/>
          <a:p>
            <a:r>
              <a:rPr lang="en-US" b="1" dirty="0">
                <a:latin typeface="Times New Roman" panose="02020603050405020304" pitchFamily="18" charset="0"/>
              </a:rPr>
              <a:t>ĐỒ ÁN MÔN HỌC</a:t>
            </a:r>
            <a:endParaRPr lang="en-US" dirty="0"/>
          </a:p>
        </p:txBody>
      </p:sp>
      <p:sp>
        <p:nvSpPr>
          <p:cNvPr id="12" name="Rectangle 11">
            <a:extLst>
              <a:ext uri="{FF2B5EF4-FFF2-40B4-BE49-F238E27FC236}">
                <a16:creationId xmlns:a16="http://schemas.microsoft.com/office/drawing/2014/main" id="{93681EFD-E35D-41B5-8B72-24B8F84FD8AA}"/>
              </a:ext>
            </a:extLst>
          </p:cNvPr>
          <p:cNvSpPr/>
          <p:nvPr/>
        </p:nvSpPr>
        <p:spPr>
          <a:xfrm>
            <a:off x="2428792" y="6290748"/>
            <a:ext cx="7072614" cy="461665"/>
          </a:xfrm>
          <a:prstGeom prst="rect">
            <a:avLst/>
          </a:prstGeom>
        </p:spPr>
        <p:txBody>
          <a:bodyPr wrap="square">
            <a:spAutoFit/>
          </a:bodyPr>
          <a:lstStyle/>
          <a:p>
            <a:pPr algn="ctr"/>
            <a:r>
              <a:rPr lang="en-US" sz="1200" b="1" dirty="0">
                <a:solidFill>
                  <a:srgbClr val="C00000"/>
                </a:solidFill>
                <a:latin typeface="Times New Roman" panose="02020603050405020304" pitchFamily="18" charset="0"/>
              </a:rPr>
              <a:t>TR</a:t>
            </a:r>
            <a:r>
              <a:rPr lang="vi-VN" sz="1200" b="1" dirty="0">
                <a:solidFill>
                  <a:srgbClr val="C00000"/>
                </a:solidFill>
                <a:latin typeface="Times New Roman" panose="02020603050405020304" pitchFamily="18" charset="0"/>
              </a:rPr>
              <a:t>Ư</a:t>
            </a:r>
            <a:r>
              <a:rPr lang="en-US" sz="1200" b="1" dirty="0">
                <a:solidFill>
                  <a:srgbClr val="C00000"/>
                </a:solidFill>
                <a:latin typeface="Times New Roman" panose="02020603050405020304" pitchFamily="18" charset="0"/>
              </a:rPr>
              <a:t>ỜNG ĐẠI HỌC BÁCH KHOA HÀ HỘI- VIỆN CÔNG NGHỆ THÔNG TIN VÀ TRUYỀN THÔNG</a:t>
            </a:r>
          </a:p>
          <a:p>
            <a:pPr algn="ctr"/>
            <a:r>
              <a:rPr lang="en-US" sz="1200" b="1" dirty="0">
                <a:solidFill>
                  <a:srgbClr val="C00000"/>
                </a:solidFill>
              </a:rPr>
              <a:t>BỘ MÔN KHOA HỌC MÁY TÍNH</a:t>
            </a:r>
          </a:p>
        </p:txBody>
      </p:sp>
      <p:sp>
        <p:nvSpPr>
          <p:cNvPr id="8" name="Rectangle 7">
            <a:extLst>
              <a:ext uri="{FF2B5EF4-FFF2-40B4-BE49-F238E27FC236}">
                <a16:creationId xmlns:a16="http://schemas.microsoft.com/office/drawing/2014/main" id="{E56EC083-BD00-4457-9B45-7570F53F7705}"/>
              </a:ext>
            </a:extLst>
          </p:cNvPr>
          <p:cNvSpPr/>
          <p:nvPr/>
        </p:nvSpPr>
        <p:spPr>
          <a:xfrm>
            <a:off x="577516" y="4443664"/>
            <a:ext cx="657726" cy="461665"/>
          </a:xfrm>
          <a:prstGeom prst="rect">
            <a:avLst/>
          </a:prstGeom>
        </p:spPr>
        <p:txBody>
          <a:bodyPr wrap="square">
            <a:spAutoFit/>
          </a:bodyPr>
          <a:lstStyle/>
          <a:p>
            <a:r>
              <a:rPr lang="en-US" sz="2400" b="1" dirty="0"/>
              <a:t>14</a:t>
            </a:r>
          </a:p>
        </p:txBody>
      </p:sp>
      <p:sp>
        <p:nvSpPr>
          <p:cNvPr id="6" name="Title 5">
            <a:extLst>
              <a:ext uri="{FF2B5EF4-FFF2-40B4-BE49-F238E27FC236}">
                <a16:creationId xmlns:a16="http://schemas.microsoft.com/office/drawing/2014/main" id="{A8056C44-EA29-4024-99E4-D37B078A049F}"/>
              </a:ext>
            </a:extLst>
          </p:cNvPr>
          <p:cNvSpPr>
            <a:spLocks noGrp="1"/>
          </p:cNvSpPr>
          <p:nvPr>
            <p:ph type="ctrTitle"/>
          </p:nvPr>
        </p:nvSpPr>
        <p:spPr>
          <a:xfrm>
            <a:off x="2589213" y="1215193"/>
            <a:ext cx="8915399" cy="914400"/>
          </a:xfrm>
        </p:spPr>
        <p:txBody>
          <a:bodyPr>
            <a:normAutofit/>
          </a:bodyPr>
          <a:lstStyle/>
          <a:p>
            <a:r>
              <a:rPr lang="en-US" sz="2400" dirty="0">
                <a:latin typeface="Arial" panose="020B0604020202020204" pitchFamily="34" charset="0"/>
                <a:cs typeface="Arial" panose="020B0604020202020204" pitchFamily="34" charset="0"/>
              </a:rPr>
              <a:t>III. Ph</a:t>
            </a:r>
            <a:r>
              <a:rPr lang="vi-VN" sz="2400" dirty="0">
                <a:latin typeface="Arial" panose="020B0604020202020204" pitchFamily="34" charset="0"/>
                <a:cs typeface="Arial" panose="020B0604020202020204" pitchFamily="34" charset="0"/>
              </a:rPr>
              <a:t>ư</a:t>
            </a:r>
            <a:r>
              <a:rPr lang="en-US" sz="2400" dirty="0" err="1">
                <a:latin typeface="Arial" panose="020B0604020202020204" pitchFamily="34" charset="0"/>
                <a:cs typeface="Arial" panose="020B0604020202020204" pitchFamily="34" charset="0"/>
              </a:rPr>
              <a:t>ơng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án</a:t>
            </a:r>
            <a:r>
              <a:rPr lang="en-US" sz="2400" dirty="0">
                <a:latin typeface="Arial" panose="020B0604020202020204" pitchFamily="34" charset="0"/>
                <a:cs typeface="Arial" panose="020B0604020202020204" pitchFamily="34" charset="0"/>
              </a:rPr>
              <a:t> 2</a:t>
            </a:r>
          </a:p>
        </p:txBody>
      </p:sp>
      <p:sp>
        <p:nvSpPr>
          <p:cNvPr id="10" name="Subtitle 9">
            <a:extLst>
              <a:ext uri="{FF2B5EF4-FFF2-40B4-BE49-F238E27FC236}">
                <a16:creationId xmlns:a16="http://schemas.microsoft.com/office/drawing/2014/main" id="{B1BDCC9E-7B2A-439C-8262-AC05B5DB6F16}"/>
              </a:ext>
            </a:extLst>
          </p:cNvPr>
          <p:cNvSpPr>
            <a:spLocks noGrp="1"/>
          </p:cNvSpPr>
          <p:nvPr>
            <p:ph type="subTitle" idx="1"/>
          </p:nvPr>
        </p:nvSpPr>
        <p:spPr>
          <a:xfrm>
            <a:off x="2589213" y="2374235"/>
            <a:ext cx="5319545" cy="461665"/>
          </a:xfrm>
        </p:spPr>
        <p:txBody>
          <a:bodyPr>
            <a:noAutofit/>
          </a:bodyPr>
          <a:lstStyle/>
          <a:p>
            <a:r>
              <a:rPr lang="en-US" sz="2000" dirty="0" err="1">
                <a:solidFill>
                  <a:schemeClr val="tx1"/>
                </a:solidFill>
                <a:latin typeface="Arial" panose="020B0604020202020204" pitchFamily="34" charset="0"/>
                <a:cs typeface="Arial" panose="020B0604020202020204" pitchFamily="34" charset="0"/>
              </a:rPr>
              <a:t>Mô</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hình</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toán</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học</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Sử</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dụng</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với</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LocalSearch</a:t>
            </a:r>
            <a:br>
              <a:rPr lang="vi-VN" sz="2000" dirty="0">
                <a:solidFill>
                  <a:schemeClr val="tx1"/>
                </a:solidFill>
                <a:latin typeface="Arial" panose="020B0604020202020204" pitchFamily="34" charset="0"/>
                <a:cs typeface="Arial" panose="020B0604020202020204" pitchFamily="34" charset="0"/>
              </a:rPr>
            </a:br>
            <a:endParaRPr lang="en-US" sz="2000" dirty="0">
              <a:solidFill>
                <a:schemeClr val="tx1"/>
              </a:solidFill>
              <a:latin typeface="Arial" panose="020B0604020202020204" pitchFamily="34" charset="0"/>
              <a:cs typeface="Arial" panose="020B0604020202020204" pitchFamily="34" charset="0"/>
            </a:endParaRPr>
          </a:p>
        </p:txBody>
      </p:sp>
      <p:sp>
        <p:nvSpPr>
          <p:cNvPr id="80" name="Subtitle 9">
            <a:extLst>
              <a:ext uri="{FF2B5EF4-FFF2-40B4-BE49-F238E27FC236}">
                <a16:creationId xmlns:a16="http://schemas.microsoft.com/office/drawing/2014/main" id="{82C8B01F-050D-487B-B99A-9C281D666F79}"/>
              </a:ext>
            </a:extLst>
          </p:cNvPr>
          <p:cNvSpPr txBox="1">
            <a:spLocks/>
          </p:cNvSpPr>
          <p:nvPr/>
        </p:nvSpPr>
        <p:spPr>
          <a:xfrm>
            <a:off x="2590800" y="2979370"/>
            <a:ext cx="1540827" cy="461665"/>
          </a:xfrm>
          <a:prstGeom prst="rect">
            <a:avLst/>
          </a:prstGeom>
        </p:spPr>
        <p:txBody>
          <a:bodyPr vert="horz" lIns="91440" tIns="45720" rIns="91440" bIns="45720" rtlCol="0" anchor="t">
            <a:no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US" sz="2000" b="1" dirty="0" err="1">
                <a:solidFill>
                  <a:schemeClr val="tx1"/>
                </a:solidFill>
                <a:latin typeface="Arial" panose="020B0604020202020204" pitchFamily="34" charset="0"/>
                <a:cs typeface="Arial" panose="020B0604020202020204" pitchFamily="34" charset="0"/>
              </a:rPr>
              <a:t>Biến</a:t>
            </a:r>
            <a:br>
              <a:rPr lang="vi-VN" sz="2000" b="1" dirty="0">
                <a:solidFill>
                  <a:schemeClr val="tx1"/>
                </a:solidFill>
                <a:latin typeface="Arial" panose="020B0604020202020204" pitchFamily="34" charset="0"/>
                <a:cs typeface="Arial" panose="020B0604020202020204" pitchFamily="34" charset="0"/>
              </a:rPr>
            </a:br>
            <a:endParaRPr lang="en-US" sz="2000" b="1" dirty="0">
              <a:solidFill>
                <a:schemeClr val="tx1"/>
              </a:solidFill>
              <a:latin typeface="Arial" panose="020B0604020202020204" pitchFamily="34" charset="0"/>
              <a:cs typeface="Arial" panose="020B0604020202020204" pitchFamily="34" charset="0"/>
            </a:endParaRPr>
          </a:p>
        </p:txBody>
      </p:sp>
      <p:pic>
        <p:nvPicPr>
          <p:cNvPr id="2" name="Picture 1">
            <a:extLst>
              <a:ext uri="{FF2B5EF4-FFF2-40B4-BE49-F238E27FC236}">
                <a16:creationId xmlns:a16="http://schemas.microsoft.com/office/drawing/2014/main" id="{7648FDBB-7358-4D59-B7D6-A1A25BE62C47}"/>
              </a:ext>
            </a:extLst>
          </p:cNvPr>
          <p:cNvPicPr>
            <a:picLocks noChangeAspect="1"/>
          </p:cNvPicPr>
          <p:nvPr/>
        </p:nvPicPr>
        <p:blipFill>
          <a:blip r:embed="rId2"/>
          <a:stretch>
            <a:fillRect/>
          </a:stretch>
        </p:blipFill>
        <p:spPr>
          <a:xfrm>
            <a:off x="2620962" y="3663224"/>
            <a:ext cx="3629025" cy="2066925"/>
          </a:xfrm>
          <a:prstGeom prst="rect">
            <a:avLst/>
          </a:prstGeom>
        </p:spPr>
      </p:pic>
      <p:pic>
        <p:nvPicPr>
          <p:cNvPr id="3" name="Picture 2">
            <a:extLst>
              <a:ext uri="{FF2B5EF4-FFF2-40B4-BE49-F238E27FC236}">
                <a16:creationId xmlns:a16="http://schemas.microsoft.com/office/drawing/2014/main" id="{08A991E8-2616-4A6D-B449-AECF3DFBCF2B}"/>
              </a:ext>
            </a:extLst>
          </p:cNvPr>
          <p:cNvPicPr>
            <a:picLocks noChangeAspect="1"/>
          </p:cNvPicPr>
          <p:nvPr/>
        </p:nvPicPr>
        <p:blipFill>
          <a:blip r:embed="rId3"/>
          <a:stretch>
            <a:fillRect/>
          </a:stretch>
        </p:blipFill>
        <p:spPr>
          <a:xfrm>
            <a:off x="6662737" y="3615191"/>
            <a:ext cx="4200525" cy="1771650"/>
          </a:xfrm>
          <a:prstGeom prst="rect">
            <a:avLst/>
          </a:prstGeom>
        </p:spPr>
      </p:pic>
    </p:spTree>
    <p:extLst>
      <p:ext uri="{BB962C8B-B14F-4D97-AF65-F5344CB8AC3E}">
        <p14:creationId xmlns:p14="http://schemas.microsoft.com/office/powerpoint/2010/main" val="1670772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B2E284B-89EF-4D89-A1E2-E0154FAF565D}"/>
              </a:ext>
            </a:extLst>
          </p:cNvPr>
          <p:cNvSpPr/>
          <p:nvPr/>
        </p:nvSpPr>
        <p:spPr>
          <a:xfrm>
            <a:off x="2736766" y="688516"/>
            <a:ext cx="7026442" cy="461665"/>
          </a:xfrm>
          <a:prstGeom prst="rect">
            <a:avLst/>
          </a:prstGeom>
        </p:spPr>
        <p:txBody>
          <a:bodyPr wrap="square">
            <a:spAutoFit/>
          </a:bodyPr>
          <a:lstStyle/>
          <a:p>
            <a:r>
              <a:rPr lang="en-US" sz="2400" b="1" dirty="0">
                <a:latin typeface="Times New Roman" panose="02020603050405020304" pitchFamily="18" charset="0"/>
                <a:ea typeface="Calibri" panose="020F0502020204030204" pitchFamily="34" charset="0"/>
              </a:rPr>
              <a:t>TÌM KIẾM CỤC BỘ DỰA TRÊN RÀNG BUỘC</a:t>
            </a:r>
            <a:endParaRPr lang="en-US" sz="2400" dirty="0"/>
          </a:p>
        </p:txBody>
      </p:sp>
      <p:sp>
        <p:nvSpPr>
          <p:cNvPr id="11" name="Rectangle 10">
            <a:extLst>
              <a:ext uri="{FF2B5EF4-FFF2-40B4-BE49-F238E27FC236}">
                <a16:creationId xmlns:a16="http://schemas.microsoft.com/office/drawing/2014/main" id="{8D1F6FCF-C259-40AD-9902-2350820A320B}"/>
              </a:ext>
            </a:extLst>
          </p:cNvPr>
          <p:cNvSpPr/>
          <p:nvPr/>
        </p:nvSpPr>
        <p:spPr>
          <a:xfrm>
            <a:off x="4887323" y="166200"/>
            <a:ext cx="2127505" cy="369332"/>
          </a:xfrm>
          <a:prstGeom prst="rect">
            <a:avLst/>
          </a:prstGeom>
        </p:spPr>
        <p:txBody>
          <a:bodyPr wrap="none">
            <a:spAutoFit/>
          </a:bodyPr>
          <a:lstStyle/>
          <a:p>
            <a:r>
              <a:rPr lang="en-US" b="1" dirty="0">
                <a:latin typeface="Times New Roman" panose="02020603050405020304" pitchFamily="18" charset="0"/>
              </a:rPr>
              <a:t>ĐỒ ÁN MÔN HỌC</a:t>
            </a:r>
            <a:endParaRPr lang="en-US" dirty="0"/>
          </a:p>
        </p:txBody>
      </p:sp>
      <p:sp>
        <p:nvSpPr>
          <p:cNvPr id="12" name="Rectangle 11">
            <a:extLst>
              <a:ext uri="{FF2B5EF4-FFF2-40B4-BE49-F238E27FC236}">
                <a16:creationId xmlns:a16="http://schemas.microsoft.com/office/drawing/2014/main" id="{93681EFD-E35D-41B5-8B72-24B8F84FD8AA}"/>
              </a:ext>
            </a:extLst>
          </p:cNvPr>
          <p:cNvSpPr/>
          <p:nvPr/>
        </p:nvSpPr>
        <p:spPr>
          <a:xfrm>
            <a:off x="2428792" y="6290748"/>
            <a:ext cx="7072614" cy="461665"/>
          </a:xfrm>
          <a:prstGeom prst="rect">
            <a:avLst/>
          </a:prstGeom>
        </p:spPr>
        <p:txBody>
          <a:bodyPr wrap="square">
            <a:spAutoFit/>
          </a:bodyPr>
          <a:lstStyle/>
          <a:p>
            <a:pPr algn="ctr"/>
            <a:r>
              <a:rPr lang="en-US" sz="1200" b="1" dirty="0">
                <a:solidFill>
                  <a:srgbClr val="C00000"/>
                </a:solidFill>
                <a:latin typeface="Times New Roman" panose="02020603050405020304" pitchFamily="18" charset="0"/>
              </a:rPr>
              <a:t>TR</a:t>
            </a:r>
            <a:r>
              <a:rPr lang="vi-VN" sz="1200" b="1" dirty="0">
                <a:solidFill>
                  <a:srgbClr val="C00000"/>
                </a:solidFill>
                <a:latin typeface="Times New Roman" panose="02020603050405020304" pitchFamily="18" charset="0"/>
              </a:rPr>
              <a:t>Ư</a:t>
            </a:r>
            <a:r>
              <a:rPr lang="en-US" sz="1200" b="1" dirty="0">
                <a:solidFill>
                  <a:srgbClr val="C00000"/>
                </a:solidFill>
                <a:latin typeface="Times New Roman" panose="02020603050405020304" pitchFamily="18" charset="0"/>
              </a:rPr>
              <a:t>ỜNG ĐẠI HỌC BÁCH KHOA HÀ HỘI- VIỆN CÔNG NGHỆ THÔNG TIN VÀ TRUYỀN THÔNG</a:t>
            </a:r>
          </a:p>
          <a:p>
            <a:pPr algn="ctr"/>
            <a:r>
              <a:rPr lang="en-US" sz="1200" b="1" dirty="0">
                <a:solidFill>
                  <a:srgbClr val="C00000"/>
                </a:solidFill>
              </a:rPr>
              <a:t>BỘ MÔN KHOA HỌC MÁY TÍNH</a:t>
            </a:r>
          </a:p>
        </p:txBody>
      </p:sp>
      <p:sp>
        <p:nvSpPr>
          <p:cNvPr id="8" name="Rectangle 7">
            <a:extLst>
              <a:ext uri="{FF2B5EF4-FFF2-40B4-BE49-F238E27FC236}">
                <a16:creationId xmlns:a16="http://schemas.microsoft.com/office/drawing/2014/main" id="{E56EC083-BD00-4457-9B45-7570F53F7705}"/>
              </a:ext>
            </a:extLst>
          </p:cNvPr>
          <p:cNvSpPr/>
          <p:nvPr/>
        </p:nvSpPr>
        <p:spPr>
          <a:xfrm>
            <a:off x="577516" y="4443664"/>
            <a:ext cx="657726" cy="461665"/>
          </a:xfrm>
          <a:prstGeom prst="rect">
            <a:avLst/>
          </a:prstGeom>
        </p:spPr>
        <p:txBody>
          <a:bodyPr wrap="square">
            <a:spAutoFit/>
          </a:bodyPr>
          <a:lstStyle/>
          <a:p>
            <a:r>
              <a:rPr lang="en-US" sz="2400" b="1" dirty="0"/>
              <a:t>15</a:t>
            </a:r>
          </a:p>
        </p:txBody>
      </p:sp>
      <p:sp>
        <p:nvSpPr>
          <p:cNvPr id="10" name="Subtitle 9">
            <a:extLst>
              <a:ext uri="{FF2B5EF4-FFF2-40B4-BE49-F238E27FC236}">
                <a16:creationId xmlns:a16="http://schemas.microsoft.com/office/drawing/2014/main" id="{B1BDCC9E-7B2A-439C-8262-AC05B5DB6F16}"/>
              </a:ext>
            </a:extLst>
          </p:cNvPr>
          <p:cNvSpPr>
            <a:spLocks noGrp="1"/>
          </p:cNvSpPr>
          <p:nvPr>
            <p:ph type="subTitle" idx="1"/>
          </p:nvPr>
        </p:nvSpPr>
        <p:spPr>
          <a:xfrm>
            <a:off x="2589213" y="2374235"/>
            <a:ext cx="5319545" cy="461665"/>
          </a:xfrm>
        </p:spPr>
        <p:txBody>
          <a:bodyPr>
            <a:noAutofit/>
          </a:bodyPr>
          <a:lstStyle/>
          <a:p>
            <a:r>
              <a:rPr lang="en-US" sz="2000" b="1" dirty="0" err="1">
                <a:solidFill>
                  <a:schemeClr val="tx1"/>
                </a:solidFill>
                <a:latin typeface="Arial" panose="020B0604020202020204" pitchFamily="34" charset="0"/>
                <a:cs typeface="Arial" panose="020B0604020202020204" pitchFamily="34" charset="0"/>
              </a:rPr>
              <a:t>Ràng</a:t>
            </a:r>
            <a:r>
              <a:rPr lang="en-US" sz="2000" b="1" dirty="0">
                <a:solidFill>
                  <a:schemeClr val="tx1"/>
                </a:solidFill>
                <a:latin typeface="Arial" panose="020B0604020202020204" pitchFamily="34" charset="0"/>
                <a:cs typeface="Arial" panose="020B0604020202020204" pitchFamily="34" charset="0"/>
              </a:rPr>
              <a:t> </a:t>
            </a:r>
            <a:r>
              <a:rPr lang="en-US" sz="2000" b="1" dirty="0" err="1">
                <a:solidFill>
                  <a:schemeClr val="tx1"/>
                </a:solidFill>
                <a:latin typeface="Arial" panose="020B0604020202020204" pitchFamily="34" charset="0"/>
                <a:cs typeface="Arial" panose="020B0604020202020204" pitchFamily="34" charset="0"/>
              </a:rPr>
              <a:t>buộc</a:t>
            </a:r>
            <a:br>
              <a:rPr lang="vi-VN" sz="2000" b="1" dirty="0">
                <a:solidFill>
                  <a:schemeClr val="tx1"/>
                </a:solidFill>
                <a:latin typeface="Arial" panose="020B0604020202020204" pitchFamily="34" charset="0"/>
                <a:cs typeface="Arial" panose="020B0604020202020204" pitchFamily="34" charset="0"/>
              </a:rPr>
            </a:br>
            <a:endParaRPr lang="en-US" sz="2000" b="1" dirty="0">
              <a:solidFill>
                <a:schemeClr val="tx1"/>
              </a:solidFill>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60CA4C5C-11BE-4A14-8C59-81B7A40B0A21}"/>
              </a:ext>
            </a:extLst>
          </p:cNvPr>
          <p:cNvPicPr>
            <a:picLocks noChangeAspect="1"/>
          </p:cNvPicPr>
          <p:nvPr/>
        </p:nvPicPr>
        <p:blipFill>
          <a:blip r:embed="rId2"/>
          <a:stretch>
            <a:fillRect/>
          </a:stretch>
        </p:blipFill>
        <p:spPr>
          <a:xfrm>
            <a:off x="2234610" y="3426644"/>
            <a:ext cx="5305425" cy="2419350"/>
          </a:xfrm>
          <a:prstGeom prst="rect">
            <a:avLst/>
          </a:prstGeom>
        </p:spPr>
      </p:pic>
      <p:pic>
        <p:nvPicPr>
          <p:cNvPr id="5" name="Picture 4">
            <a:extLst>
              <a:ext uri="{FF2B5EF4-FFF2-40B4-BE49-F238E27FC236}">
                <a16:creationId xmlns:a16="http://schemas.microsoft.com/office/drawing/2014/main" id="{29A829A8-C26F-4D23-9B45-EA0676B2AC32}"/>
              </a:ext>
            </a:extLst>
          </p:cNvPr>
          <p:cNvPicPr>
            <a:picLocks noChangeAspect="1"/>
          </p:cNvPicPr>
          <p:nvPr/>
        </p:nvPicPr>
        <p:blipFill>
          <a:blip r:embed="rId3"/>
          <a:stretch>
            <a:fillRect/>
          </a:stretch>
        </p:blipFill>
        <p:spPr>
          <a:xfrm>
            <a:off x="7734383" y="3465839"/>
            <a:ext cx="4057650" cy="2400300"/>
          </a:xfrm>
          <a:prstGeom prst="rect">
            <a:avLst/>
          </a:prstGeom>
        </p:spPr>
      </p:pic>
      <p:sp>
        <p:nvSpPr>
          <p:cNvPr id="14" name="Title 5">
            <a:extLst>
              <a:ext uri="{FF2B5EF4-FFF2-40B4-BE49-F238E27FC236}">
                <a16:creationId xmlns:a16="http://schemas.microsoft.com/office/drawing/2014/main" id="{B7E695EB-0CBE-429B-B865-D3EA7E5AFD58}"/>
              </a:ext>
            </a:extLst>
          </p:cNvPr>
          <p:cNvSpPr txBox="1">
            <a:spLocks/>
          </p:cNvSpPr>
          <p:nvPr/>
        </p:nvSpPr>
        <p:spPr>
          <a:xfrm>
            <a:off x="2589213" y="1215193"/>
            <a:ext cx="8915399" cy="914400"/>
          </a:xfrm>
          <a:prstGeom prst="rect">
            <a:avLst/>
          </a:prstGeom>
        </p:spPr>
        <p:txBody>
          <a:bodyPr vert="horz" lIns="91440" tIns="45720" rIns="91440" bIns="45720" rtlCol="0" anchor="b">
            <a:normAutofit/>
          </a:bodyPr>
          <a:lstStyle>
            <a:lvl1pPr algn="l" defTabSz="4572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a:latin typeface="Arial" panose="020B0604020202020204" pitchFamily="34" charset="0"/>
                <a:cs typeface="Arial" panose="020B0604020202020204" pitchFamily="34" charset="0"/>
              </a:rPr>
              <a:t>III. Ph</a:t>
            </a:r>
            <a:r>
              <a:rPr lang="vi-VN" sz="2400">
                <a:latin typeface="Arial" panose="020B0604020202020204" pitchFamily="34" charset="0"/>
                <a:cs typeface="Arial" panose="020B0604020202020204" pitchFamily="34" charset="0"/>
              </a:rPr>
              <a:t>ư</a:t>
            </a:r>
            <a:r>
              <a:rPr lang="en-US" sz="2400">
                <a:latin typeface="Arial" panose="020B0604020202020204" pitchFamily="34" charset="0"/>
                <a:cs typeface="Arial" panose="020B0604020202020204" pitchFamily="34" charset="0"/>
              </a:rPr>
              <a:t>ơng án 2</a:t>
            </a:r>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077433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B2E284B-89EF-4D89-A1E2-E0154FAF565D}"/>
              </a:ext>
            </a:extLst>
          </p:cNvPr>
          <p:cNvSpPr/>
          <p:nvPr/>
        </p:nvSpPr>
        <p:spPr>
          <a:xfrm>
            <a:off x="2736766" y="688516"/>
            <a:ext cx="7026442" cy="461665"/>
          </a:xfrm>
          <a:prstGeom prst="rect">
            <a:avLst/>
          </a:prstGeom>
        </p:spPr>
        <p:txBody>
          <a:bodyPr wrap="square">
            <a:spAutoFit/>
          </a:bodyPr>
          <a:lstStyle/>
          <a:p>
            <a:r>
              <a:rPr lang="en-US" sz="2400" b="1" dirty="0">
                <a:latin typeface="Times New Roman" panose="02020603050405020304" pitchFamily="18" charset="0"/>
                <a:ea typeface="Calibri" panose="020F0502020204030204" pitchFamily="34" charset="0"/>
              </a:rPr>
              <a:t>TÌM KIẾM CỤC BỘ DỰA TRÊN RÀNG BUỘC</a:t>
            </a:r>
            <a:endParaRPr lang="en-US" sz="2400" dirty="0"/>
          </a:p>
        </p:txBody>
      </p:sp>
      <p:sp>
        <p:nvSpPr>
          <p:cNvPr id="11" name="Rectangle 10">
            <a:extLst>
              <a:ext uri="{FF2B5EF4-FFF2-40B4-BE49-F238E27FC236}">
                <a16:creationId xmlns:a16="http://schemas.microsoft.com/office/drawing/2014/main" id="{8D1F6FCF-C259-40AD-9902-2350820A320B}"/>
              </a:ext>
            </a:extLst>
          </p:cNvPr>
          <p:cNvSpPr/>
          <p:nvPr/>
        </p:nvSpPr>
        <p:spPr>
          <a:xfrm>
            <a:off x="4887323" y="166200"/>
            <a:ext cx="2127505" cy="369332"/>
          </a:xfrm>
          <a:prstGeom prst="rect">
            <a:avLst/>
          </a:prstGeom>
        </p:spPr>
        <p:txBody>
          <a:bodyPr wrap="none">
            <a:spAutoFit/>
          </a:bodyPr>
          <a:lstStyle/>
          <a:p>
            <a:r>
              <a:rPr lang="en-US" b="1" dirty="0">
                <a:latin typeface="Times New Roman" panose="02020603050405020304" pitchFamily="18" charset="0"/>
              </a:rPr>
              <a:t>ĐỒ ÁN MÔN HỌC</a:t>
            </a:r>
            <a:endParaRPr lang="en-US" dirty="0"/>
          </a:p>
        </p:txBody>
      </p:sp>
      <p:sp>
        <p:nvSpPr>
          <p:cNvPr id="12" name="Rectangle 11">
            <a:extLst>
              <a:ext uri="{FF2B5EF4-FFF2-40B4-BE49-F238E27FC236}">
                <a16:creationId xmlns:a16="http://schemas.microsoft.com/office/drawing/2014/main" id="{93681EFD-E35D-41B5-8B72-24B8F84FD8AA}"/>
              </a:ext>
            </a:extLst>
          </p:cNvPr>
          <p:cNvSpPr/>
          <p:nvPr/>
        </p:nvSpPr>
        <p:spPr>
          <a:xfrm>
            <a:off x="2428792" y="6290748"/>
            <a:ext cx="7072614" cy="461665"/>
          </a:xfrm>
          <a:prstGeom prst="rect">
            <a:avLst/>
          </a:prstGeom>
        </p:spPr>
        <p:txBody>
          <a:bodyPr wrap="square">
            <a:spAutoFit/>
          </a:bodyPr>
          <a:lstStyle/>
          <a:p>
            <a:pPr algn="ctr"/>
            <a:r>
              <a:rPr lang="en-US" sz="1200" b="1" dirty="0">
                <a:solidFill>
                  <a:srgbClr val="C00000"/>
                </a:solidFill>
                <a:latin typeface="Times New Roman" panose="02020603050405020304" pitchFamily="18" charset="0"/>
              </a:rPr>
              <a:t>TR</a:t>
            </a:r>
            <a:r>
              <a:rPr lang="vi-VN" sz="1200" b="1" dirty="0">
                <a:solidFill>
                  <a:srgbClr val="C00000"/>
                </a:solidFill>
                <a:latin typeface="Times New Roman" panose="02020603050405020304" pitchFamily="18" charset="0"/>
              </a:rPr>
              <a:t>Ư</a:t>
            </a:r>
            <a:r>
              <a:rPr lang="en-US" sz="1200" b="1" dirty="0">
                <a:solidFill>
                  <a:srgbClr val="C00000"/>
                </a:solidFill>
                <a:latin typeface="Times New Roman" panose="02020603050405020304" pitchFamily="18" charset="0"/>
              </a:rPr>
              <a:t>ỜNG ĐẠI HỌC BÁCH KHOA HÀ HỘI- VIỆN CÔNG NGHỆ THÔNG TIN VÀ TRUYỀN THÔNG</a:t>
            </a:r>
          </a:p>
          <a:p>
            <a:pPr algn="ctr"/>
            <a:r>
              <a:rPr lang="en-US" sz="1200" b="1" dirty="0">
                <a:solidFill>
                  <a:srgbClr val="C00000"/>
                </a:solidFill>
              </a:rPr>
              <a:t>BỘ MÔN KHOA HỌC MÁY TÍNH</a:t>
            </a:r>
          </a:p>
        </p:txBody>
      </p:sp>
      <p:sp>
        <p:nvSpPr>
          <p:cNvPr id="8" name="Rectangle 7">
            <a:extLst>
              <a:ext uri="{FF2B5EF4-FFF2-40B4-BE49-F238E27FC236}">
                <a16:creationId xmlns:a16="http://schemas.microsoft.com/office/drawing/2014/main" id="{E56EC083-BD00-4457-9B45-7570F53F7705}"/>
              </a:ext>
            </a:extLst>
          </p:cNvPr>
          <p:cNvSpPr/>
          <p:nvPr/>
        </p:nvSpPr>
        <p:spPr>
          <a:xfrm>
            <a:off x="577516" y="4443664"/>
            <a:ext cx="657726" cy="461665"/>
          </a:xfrm>
          <a:prstGeom prst="rect">
            <a:avLst/>
          </a:prstGeom>
        </p:spPr>
        <p:txBody>
          <a:bodyPr wrap="square">
            <a:spAutoFit/>
          </a:bodyPr>
          <a:lstStyle/>
          <a:p>
            <a:r>
              <a:rPr lang="en-US" sz="2400" b="1" dirty="0"/>
              <a:t>16</a:t>
            </a:r>
          </a:p>
        </p:txBody>
      </p:sp>
      <p:sp>
        <p:nvSpPr>
          <p:cNvPr id="10" name="Subtitle 9">
            <a:extLst>
              <a:ext uri="{FF2B5EF4-FFF2-40B4-BE49-F238E27FC236}">
                <a16:creationId xmlns:a16="http://schemas.microsoft.com/office/drawing/2014/main" id="{B1BDCC9E-7B2A-439C-8262-AC05B5DB6F16}"/>
              </a:ext>
            </a:extLst>
          </p:cNvPr>
          <p:cNvSpPr>
            <a:spLocks noGrp="1"/>
          </p:cNvSpPr>
          <p:nvPr>
            <p:ph type="subTitle" idx="1"/>
          </p:nvPr>
        </p:nvSpPr>
        <p:spPr>
          <a:xfrm>
            <a:off x="2589213" y="2374235"/>
            <a:ext cx="5319545" cy="461665"/>
          </a:xfrm>
        </p:spPr>
        <p:txBody>
          <a:bodyPr>
            <a:noAutofit/>
          </a:bodyPr>
          <a:lstStyle/>
          <a:p>
            <a:r>
              <a:rPr lang="en-US" sz="2000" b="1" dirty="0">
                <a:solidFill>
                  <a:schemeClr val="tx1"/>
                </a:solidFill>
                <a:latin typeface="Arial" panose="020B0604020202020204" pitchFamily="34" charset="0"/>
                <a:cs typeface="Arial" panose="020B0604020202020204" pitchFamily="34" charset="0"/>
              </a:rPr>
              <a:t>Ý t</a:t>
            </a:r>
            <a:r>
              <a:rPr lang="vi-VN" sz="2000" b="1" dirty="0">
                <a:solidFill>
                  <a:schemeClr val="tx1"/>
                </a:solidFill>
                <a:latin typeface="Arial" panose="020B0604020202020204" pitchFamily="34" charset="0"/>
                <a:cs typeface="Arial" panose="020B0604020202020204" pitchFamily="34" charset="0"/>
              </a:rPr>
              <a:t>ư</a:t>
            </a:r>
            <a:r>
              <a:rPr lang="en-US" sz="2000" b="1" dirty="0" err="1">
                <a:solidFill>
                  <a:schemeClr val="tx1"/>
                </a:solidFill>
                <a:latin typeface="Arial" panose="020B0604020202020204" pitchFamily="34" charset="0"/>
                <a:cs typeface="Arial" panose="020B0604020202020204" pitchFamily="34" charset="0"/>
              </a:rPr>
              <a:t>ởng</a:t>
            </a:r>
            <a:r>
              <a:rPr lang="en-US" sz="2000" b="1" dirty="0">
                <a:solidFill>
                  <a:schemeClr val="tx1"/>
                </a:solidFill>
                <a:latin typeface="Arial" panose="020B0604020202020204" pitchFamily="34" charset="0"/>
                <a:cs typeface="Arial" panose="020B0604020202020204" pitchFamily="34" charset="0"/>
              </a:rPr>
              <a:t> </a:t>
            </a:r>
            <a:r>
              <a:rPr lang="en-US" sz="2000" b="1" dirty="0" err="1">
                <a:solidFill>
                  <a:schemeClr val="tx1"/>
                </a:solidFill>
                <a:latin typeface="Arial" panose="020B0604020202020204" pitchFamily="34" charset="0"/>
                <a:cs typeface="Arial" panose="020B0604020202020204" pitchFamily="34" charset="0"/>
              </a:rPr>
              <a:t>thuật</a:t>
            </a:r>
            <a:r>
              <a:rPr lang="en-US" sz="2000" b="1" dirty="0">
                <a:solidFill>
                  <a:schemeClr val="tx1"/>
                </a:solidFill>
                <a:latin typeface="Arial" panose="020B0604020202020204" pitchFamily="34" charset="0"/>
                <a:cs typeface="Arial" panose="020B0604020202020204" pitchFamily="34" charset="0"/>
              </a:rPr>
              <a:t> </a:t>
            </a:r>
            <a:r>
              <a:rPr lang="en-US" sz="2000" b="1" dirty="0" err="1">
                <a:solidFill>
                  <a:schemeClr val="tx1"/>
                </a:solidFill>
                <a:latin typeface="Arial" panose="020B0604020202020204" pitchFamily="34" charset="0"/>
                <a:cs typeface="Arial" panose="020B0604020202020204" pitchFamily="34" charset="0"/>
              </a:rPr>
              <a:t>toán</a:t>
            </a:r>
            <a:br>
              <a:rPr lang="vi-VN" sz="2000" dirty="0">
                <a:solidFill>
                  <a:schemeClr val="tx1"/>
                </a:solidFill>
                <a:latin typeface="Arial" panose="020B0604020202020204" pitchFamily="34" charset="0"/>
                <a:cs typeface="Arial" panose="020B0604020202020204" pitchFamily="34" charset="0"/>
              </a:rPr>
            </a:br>
            <a:endParaRPr lang="en-US" sz="2000" dirty="0">
              <a:solidFill>
                <a:schemeClr val="tx1"/>
              </a:solidFill>
              <a:latin typeface="Arial" panose="020B0604020202020204" pitchFamily="34" charset="0"/>
              <a:cs typeface="Arial" panose="020B0604020202020204" pitchFamily="34" charset="0"/>
            </a:endParaRPr>
          </a:p>
        </p:txBody>
      </p:sp>
      <p:sp>
        <p:nvSpPr>
          <p:cNvPr id="15" name="Subtitle 9">
            <a:extLst>
              <a:ext uri="{FF2B5EF4-FFF2-40B4-BE49-F238E27FC236}">
                <a16:creationId xmlns:a16="http://schemas.microsoft.com/office/drawing/2014/main" id="{58594E09-0819-4328-8CCA-A0C2AB1145EC}"/>
              </a:ext>
            </a:extLst>
          </p:cNvPr>
          <p:cNvSpPr txBox="1">
            <a:spLocks/>
          </p:cNvSpPr>
          <p:nvPr/>
        </p:nvSpPr>
        <p:spPr>
          <a:xfrm>
            <a:off x="2806532" y="2999926"/>
            <a:ext cx="5319545" cy="461665"/>
          </a:xfrm>
          <a:prstGeom prst="rect">
            <a:avLst/>
          </a:prstGeom>
        </p:spPr>
        <p:txBody>
          <a:bodyPr vert="horz" lIns="91440" tIns="45720" rIns="91440" bIns="45720" rtlCol="0" anchor="t">
            <a:no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endParaRPr lang="en-US" sz="2000" dirty="0">
              <a:solidFill>
                <a:schemeClr val="tx1"/>
              </a:solidFill>
              <a:latin typeface="Arial" panose="020B0604020202020204" pitchFamily="34" charset="0"/>
              <a:cs typeface="Arial" panose="020B0604020202020204" pitchFamily="34" charset="0"/>
            </a:endParaRPr>
          </a:p>
        </p:txBody>
      </p:sp>
      <p:sp>
        <p:nvSpPr>
          <p:cNvPr id="23" name="Rectangle 22">
            <a:extLst>
              <a:ext uri="{FF2B5EF4-FFF2-40B4-BE49-F238E27FC236}">
                <a16:creationId xmlns:a16="http://schemas.microsoft.com/office/drawing/2014/main" id="{ADD28D8A-03AB-4944-8167-00BD5E7DA097}"/>
              </a:ext>
            </a:extLst>
          </p:cNvPr>
          <p:cNvSpPr/>
          <p:nvPr/>
        </p:nvSpPr>
        <p:spPr>
          <a:xfrm>
            <a:off x="2086293" y="2784465"/>
            <a:ext cx="10105707" cy="2535566"/>
          </a:xfrm>
          <a:prstGeom prst="rect">
            <a:avLst/>
          </a:prstGeom>
        </p:spPr>
        <p:txBody>
          <a:bodyPr wrap="square">
            <a:spAutoFit/>
          </a:bodyPr>
          <a:lstStyle/>
          <a:p>
            <a:pPr marL="342900" marR="0" lvl="0" indent="-342900">
              <a:lnSpc>
                <a:spcPct val="150000"/>
              </a:lnSpc>
              <a:spcBef>
                <a:spcPts val="600"/>
              </a:spcBef>
              <a:spcAft>
                <a:spcPts val="0"/>
              </a:spcAft>
              <a:buFont typeface="Times New Roman" panose="02020603050405020304" pitchFamily="18" charset="0"/>
              <a:buChar char="-"/>
            </a:pPr>
            <a:r>
              <a:rPr lang="en-US" dirty="0" err="1">
                <a:latin typeface="Times New Roman" panose="02020603050405020304" pitchFamily="18" charset="0"/>
                <a:ea typeface="Calibri" panose="020F0502020204030204" pitchFamily="34" charset="0"/>
                <a:cs typeface="Times New Roman" panose="02020603050405020304" pitchFamily="18" charset="0"/>
              </a:rPr>
              <a:t>Sử</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dụng</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mảng</a:t>
            </a:r>
            <a:r>
              <a:rPr lang="en-US" dirty="0">
                <a:latin typeface="Times New Roman" panose="02020603050405020304" pitchFamily="18" charset="0"/>
                <a:ea typeface="Calibri" panose="020F0502020204030204" pitchFamily="34" charset="0"/>
                <a:cs typeface="Times New Roman" panose="02020603050405020304" pitchFamily="18" charset="0"/>
              </a:rPr>
              <a:t> 1 </a:t>
            </a:r>
            <a:r>
              <a:rPr lang="en-US" dirty="0" err="1">
                <a:latin typeface="Times New Roman" panose="02020603050405020304" pitchFamily="18" charset="0"/>
                <a:ea typeface="Calibri" panose="020F0502020204030204" pitchFamily="34" charset="0"/>
                <a:cs typeface="Times New Roman" panose="02020603050405020304" pitchFamily="18" charset="0"/>
              </a:rPr>
              <a:t>chiều</a:t>
            </a:r>
            <a:r>
              <a:rPr lang="en-US" dirty="0">
                <a:latin typeface="Times New Roman" panose="02020603050405020304" pitchFamily="18" charset="0"/>
                <a:ea typeface="Calibri" panose="020F0502020204030204" pitchFamily="34" charset="0"/>
                <a:cs typeface="Times New Roman" panose="02020603050405020304" pitchFamily="18" charset="0"/>
              </a:rPr>
              <a:t> X[</a:t>
            </a:r>
            <a:r>
              <a:rPr lang="en-US" dirty="0" err="1">
                <a:latin typeface="Times New Roman" panose="02020603050405020304" pitchFamily="18" charset="0"/>
                <a:ea typeface="Calibri" panose="020F0502020204030204" pitchFamily="34" charset="0"/>
                <a:cs typeface="Times New Roman" panose="02020603050405020304" pitchFamily="18" charset="0"/>
              </a:rPr>
              <a:t>i</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lưu</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giá</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trị</a:t>
            </a:r>
            <a:r>
              <a:rPr lang="en-US" dirty="0">
                <a:latin typeface="Times New Roman" panose="02020603050405020304" pitchFamily="18" charset="0"/>
                <a:ea typeface="Calibri" panose="020F0502020204030204" pitchFamily="34" charset="0"/>
                <a:cs typeface="Times New Roman" panose="02020603050405020304" pitchFamily="18" charset="0"/>
              </a:rPr>
              <a:t> bin </a:t>
            </a:r>
            <a:r>
              <a:rPr lang="en-US" dirty="0" err="1">
                <a:latin typeface="Times New Roman" panose="02020603050405020304" pitchFamily="18" charset="0"/>
                <a:ea typeface="Calibri" panose="020F0502020204030204" pitchFamily="34" charset="0"/>
                <a:cs typeface="Times New Roman" panose="02020603050405020304" pitchFamily="18" charset="0"/>
              </a:rPr>
              <a:t>mà</a:t>
            </a:r>
            <a:r>
              <a:rPr lang="en-US" dirty="0">
                <a:latin typeface="Times New Roman" panose="02020603050405020304" pitchFamily="18" charset="0"/>
                <a:ea typeface="Calibri" panose="020F0502020204030204" pitchFamily="34" charset="0"/>
                <a:cs typeface="Times New Roman" panose="02020603050405020304" pitchFamily="18" charset="0"/>
              </a:rPr>
              <a:t> item </a:t>
            </a:r>
            <a:r>
              <a:rPr lang="en-US" dirty="0" err="1">
                <a:latin typeface="Times New Roman" panose="02020603050405020304" pitchFamily="18" charset="0"/>
                <a:ea typeface="Calibri" panose="020F0502020204030204" pitchFamily="34" charset="0"/>
                <a:cs typeface="Times New Roman" panose="02020603050405020304" pitchFamily="18" charset="0"/>
              </a:rPr>
              <a:t>i</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được</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xếp</a:t>
            </a: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0"/>
              </a:spcAft>
              <a:buFont typeface="Times New Roman" panose="02020603050405020304" pitchFamily="18" charset="0"/>
              <a:buChar char="-"/>
            </a:pPr>
            <a:r>
              <a:rPr lang="en-US" dirty="0">
                <a:latin typeface="Times New Roman" panose="02020603050405020304" pitchFamily="18" charset="0"/>
                <a:ea typeface="Calibri" panose="020F0502020204030204" pitchFamily="34" charset="0"/>
                <a:cs typeface="Times New Roman" panose="02020603050405020304" pitchFamily="18" charset="0"/>
              </a:rPr>
              <a:t>X[</a:t>
            </a:r>
            <a:r>
              <a:rPr lang="en-US" dirty="0" err="1">
                <a:latin typeface="Times New Roman" panose="02020603050405020304" pitchFamily="18" charset="0"/>
                <a:ea typeface="Calibri" panose="020F0502020204030204" pitchFamily="34" charset="0"/>
                <a:cs typeface="Times New Roman" panose="02020603050405020304" pitchFamily="18" charset="0"/>
              </a:rPr>
              <a:t>i</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phải</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thuộc</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mảng</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binIndices</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của</a:t>
            </a:r>
            <a:r>
              <a:rPr lang="en-US" dirty="0">
                <a:latin typeface="Times New Roman" panose="02020603050405020304" pitchFamily="18" charset="0"/>
                <a:ea typeface="Calibri" panose="020F0502020204030204" pitchFamily="34" charset="0"/>
                <a:cs typeface="Times New Roman" panose="02020603050405020304" pitchFamily="18" charset="0"/>
              </a:rPr>
              <a:t> item </a:t>
            </a:r>
            <a:r>
              <a:rPr lang="en-US" dirty="0" err="1">
                <a:latin typeface="Times New Roman" panose="02020603050405020304" pitchFamily="18" charset="0"/>
                <a:ea typeface="Calibri" panose="020F0502020204030204" pitchFamily="34" charset="0"/>
                <a:cs typeface="Times New Roman" panose="02020603050405020304" pitchFamily="18" charset="0"/>
              </a:rPr>
              <a:t>i</a:t>
            </a: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0"/>
              </a:spcAft>
              <a:buFont typeface="Times New Roman" panose="02020603050405020304" pitchFamily="18" charset="0"/>
              <a:buChar char="-"/>
            </a:pPr>
            <a:r>
              <a:rPr lang="en-US" dirty="0" err="1">
                <a:latin typeface="Times New Roman" panose="02020603050405020304" pitchFamily="18" charset="0"/>
                <a:ea typeface="Calibri" panose="020F0502020204030204" pitchFamily="34" charset="0"/>
                <a:cs typeface="Times New Roman" panose="02020603050405020304" pitchFamily="18" charset="0"/>
              </a:rPr>
              <a:t>Với</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mọi</a:t>
            </a:r>
            <a:r>
              <a:rPr lang="en-US" dirty="0">
                <a:latin typeface="Times New Roman" panose="02020603050405020304" pitchFamily="18" charset="0"/>
                <a:ea typeface="Calibri" panose="020F0502020204030204" pitchFamily="34" charset="0"/>
                <a:cs typeface="Times New Roman" panose="02020603050405020304" pitchFamily="18" charset="0"/>
              </a:rPr>
              <a:t> X[</a:t>
            </a:r>
            <a:r>
              <a:rPr lang="en-US" dirty="0" err="1">
                <a:latin typeface="Times New Roman" panose="02020603050405020304" pitchFamily="18" charset="0"/>
                <a:ea typeface="Calibri" panose="020F0502020204030204" pitchFamily="34" charset="0"/>
                <a:cs typeface="Times New Roman" panose="02020603050405020304" pitchFamily="18" charset="0"/>
              </a:rPr>
              <a:t>i</a:t>
            </a:r>
            <a:r>
              <a:rPr lang="en-US" dirty="0">
                <a:latin typeface="Times New Roman" panose="02020603050405020304" pitchFamily="18" charset="0"/>
                <a:ea typeface="Calibri" panose="020F0502020204030204" pitchFamily="34" charset="0"/>
                <a:cs typeface="Times New Roman" panose="02020603050405020304" pitchFamily="18" charset="0"/>
              </a:rPr>
              <a:t>] = j, </a:t>
            </a:r>
            <a:r>
              <a:rPr lang="en-US" dirty="0" err="1">
                <a:latin typeface="Times New Roman" panose="02020603050405020304" pitchFamily="18" charset="0"/>
                <a:ea typeface="Calibri" panose="020F0502020204030204" pitchFamily="34" charset="0"/>
                <a:cs typeface="Times New Roman" panose="02020603050405020304" pitchFamily="18" charset="0"/>
              </a:rPr>
              <a:t>Tổng</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trọng</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số</a:t>
            </a:r>
            <a:r>
              <a:rPr lang="en-US" dirty="0">
                <a:latin typeface="Times New Roman" panose="02020603050405020304" pitchFamily="18" charset="0"/>
                <a:ea typeface="Calibri" panose="020F0502020204030204" pitchFamily="34" charset="0"/>
                <a:cs typeface="Times New Roman" panose="02020603050405020304" pitchFamily="18" charset="0"/>
              </a:rPr>
              <a:t> 1 </a:t>
            </a:r>
            <a:r>
              <a:rPr lang="en-US" dirty="0" err="1">
                <a:latin typeface="Times New Roman" panose="02020603050405020304" pitchFamily="18" charset="0"/>
                <a:ea typeface="Calibri" panose="020F0502020204030204" pitchFamily="34" charset="0"/>
                <a:cs typeface="Times New Roman" panose="02020603050405020304" pitchFamily="18" charset="0"/>
              </a:rPr>
              <a:t>của</a:t>
            </a:r>
            <a:r>
              <a:rPr lang="en-US" dirty="0">
                <a:latin typeface="Times New Roman" panose="02020603050405020304" pitchFamily="18" charset="0"/>
                <a:ea typeface="Calibri" panose="020F0502020204030204" pitchFamily="34" charset="0"/>
                <a:cs typeface="Times New Roman" panose="02020603050405020304" pitchFamily="18" charset="0"/>
              </a:rPr>
              <a:t> bin j W[j] =            </a:t>
            </a:r>
            <a:r>
              <a:rPr lang="en-US" dirty="0" err="1">
                <a:latin typeface="Times New Roman" panose="02020603050405020304" pitchFamily="18" charset="0"/>
                <a:ea typeface="Calibri" panose="020F0502020204030204" pitchFamily="34" charset="0"/>
                <a:cs typeface="Times New Roman" panose="02020603050405020304" pitchFamily="18" charset="0"/>
              </a:rPr>
              <a:t>và</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tổng</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trọng</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số</a:t>
            </a:r>
            <a:r>
              <a:rPr lang="en-US" dirty="0">
                <a:latin typeface="Times New Roman" panose="02020603050405020304" pitchFamily="18" charset="0"/>
                <a:ea typeface="Calibri" panose="020F0502020204030204" pitchFamily="34" charset="0"/>
                <a:cs typeface="Times New Roman" panose="02020603050405020304" pitchFamily="18" charset="0"/>
              </a:rPr>
              <a:t> 2 </a:t>
            </a:r>
            <a:r>
              <a:rPr lang="en-US" dirty="0" err="1">
                <a:latin typeface="Times New Roman" panose="02020603050405020304" pitchFamily="18" charset="0"/>
                <a:ea typeface="Calibri" panose="020F0502020204030204" pitchFamily="34" charset="0"/>
                <a:cs typeface="Times New Roman" panose="02020603050405020304" pitchFamily="18" charset="0"/>
              </a:rPr>
              <a:t>của</a:t>
            </a:r>
            <a:r>
              <a:rPr lang="en-US" dirty="0">
                <a:latin typeface="Times New Roman" panose="02020603050405020304" pitchFamily="18" charset="0"/>
                <a:ea typeface="Calibri" panose="020F0502020204030204" pitchFamily="34" charset="0"/>
                <a:cs typeface="Times New Roman" panose="02020603050405020304" pitchFamily="18" charset="0"/>
              </a:rPr>
              <a:t> bin j P[j] =.</a:t>
            </a:r>
          </a:p>
          <a:p>
            <a:pPr marL="342900" marR="0" lvl="0" indent="-342900">
              <a:lnSpc>
                <a:spcPct val="150000"/>
              </a:lnSpc>
              <a:spcBef>
                <a:spcPts val="0"/>
              </a:spcBef>
              <a:spcAft>
                <a:spcPts val="0"/>
              </a:spcAft>
              <a:buFont typeface="Times New Roman" panose="02020603050405020304" pitchFamily="18" charset="0"/>
              <a:buChar char="-"/>
            </a:pPr>
            <a:r>
              <a:rPr lang="en-US" dirty="0" err="1">
                <a:latin typeface="Times New Roman" panose="02020603050405020304" pitchFamily="18" charset="0"/>
                <a:ea typeface="Calibri" panose="020F0502020204030204" pitchFamily="34" charset="0"/>
                <a:cs typeface="Times New Roman" panose="02020603050405020304" pitchFamily="18" charset="0"/>
              </a:rPr>
              <a:t>Sử</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dụng</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thêm</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biến</a:t>
            </a:r>
            <a:r>
              <a:rPr lang="en-US" sz="1200" dirty="0">
                <a:latin typeface="Consolas" panose="020B0609020204030204" pitchFamily="49" charset="0"/>
                <a:ea typeface="Calibri" panose="020F0502020204030204" pitchFamily="34" charset="0"/>
                <a:cs typeface="Consolas" panose="020B0609020204030204" pitchFamily="49" charset="0"/>
              </a:rPr>
              <a:t> </a:t>
            </a:r>
            <a:r>
              <a:rPr lang="en-US" sz="1200" dirty="0" err="1">
                <a:latin typeface="Consolas" panose="020B0609020204030204" pitchFamily="49" charset="0"/>
                <a:ea typeface="Calibri" panose="020F0502020204030204" pitchFamily="34" charset="0"/>
                <a:cs typeface="Consolas" panose="020B0609020204030204" pitchFamily="49" charset="0"/>
              </a:rPr>
              <a:t>VarIntLS</a:t>
            </a:r>
            <a:r>
              <a:rPr lang="en-US" sz="1200" dirty="0">
                <a:latin typeface="Consolas" panose="020B0609020204030204" pitchFamily="49" charset="0"/>
                <a:ea typeface="Calibri" panose="020F0502020204030204" pitchFamily="34" charset="0"/>
                <a:cs typeface="Consolas" panose="020B0609020204030204" pitchFamily="49" charset="0"/>
              </a:rPr>
              <a:t>[] </a:t>
            </a:r>
            <a:r>
              <a:rPr lang="en-US" dirty="0">
                <a:latin typeface="Times New Roman" panose="02020603050405020304" pitchFamily="18" charset="0"/>
                <a:ea typeface="Calibri" panose="020F0502020204030204" pitchFamily="34" charset="0"/>
                <a:cs typeface="Times New Roman" panose="02020603050405020304" pitchFamily="18" charset="0"/>
              </a:rPr>
              <a:t>T,</a:t>
            </a:r>
            <a:r>
              <a:rPr lang="en-US" sz="1200" dirty="0">
                <a:latin typeface="Consolas" panose="020B0609020204030204" pitchFamily="49" charset="0"/>
                <a:ea typeface="Calibri" panose="020F0502020204030204" pitchFamily="34" charset="0"/>
                <a:cs typeface="Consolas" panose="020B0609020204030204" pitchFamily="49" charset="0"/>
              </a:rPr>
              <a:t> </a:t>
            </a:r>
            <a:r>
              <a:rPr lang="en-US" sz="1200" dirty="0" err="1">
                <a:latin typeface="Consolas" panose="020B0609020204030204" pitchFamily="49" charset="0"/>
                <a:ea typeface="Calibri" panose="020F0502020204030204" pitchFamily="34" charset="0"/>
                <a:cs typeface="Consolas" panose="020B0609020204030204" pitchFamily="49" charset="0"/>
              </a:rPr>
              <a:t>VarIntLS</a:t>
            </a:r>
            <a:r>
              <a:rPr lang="en-US" sz="1200" dirty="0">
                <a:latin typeface="Consolas" panose="020B0609020204030204" pitchFamily="49" charset="0"/>
                <a:ea typeface="Calibri" panose="020F0502020204030204" pitchFamily="34" charset="0"/>
                <a:cs typeface="Consolas" panose="020B0609020204030204" pitchFamily="49" charset="0"/>
              </a:rPr>
              <a:t>[] </a:t>
            </a:r>
            <a:r>
              <a:rPr lang="en-US" dirty="0">
                <a:latin typeface="Times New Roman" panose="02020603050405020304" pitchFamily="18" charset="0"/>
                <a:ea typeface="Calibri" panose="020F0502020204030204" pitchFamily="34" charset="0"/>
                <a:cs typeface="Times New Roman" panose="02020603050405020304" pitchFamily="18" charset="0"/>
              </a:rPr>
              <a:t>R </a:t>
            </a:r>
            <a:r>
              <a:rPr lang="en-US" dirty="0" err="1">
                <a:latin typeface="Times New Roman" panose="02020603050405020304" pitchFamily="18" charset="0"/>
                <a:ea typeface="Calibri" panose="020F0502020204030204" pitchFamily="34" charset="0"/>
                <a:cs typeface="Times New Roman" panose="02020603050405020304" pitchFamily="18" charset="0"/>
              </a:rPr>
              <a:t>để</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kiểm</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tra</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sự</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tồn</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tại</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của</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loại</a:t>
            </a:r>
            <a:r>
              <a:rPr lang="en-US" dirty="0">
                <a:latin typeface="Times New Roman" panose="02020603050405020304" pitchFamily="18" charset="0"/>
                <a:ea typeface="Calibri" panose="020F0502020204030204" pitchFamily="34" charset="0"/>
                <a:cs typeface="Times New Roman" panose="02020603050405020304" pitchFamily="18" charset="0"/>
              </a:rPr>
              <a:t> Type </a:t>
            </a:r>
            <a:r>
              <a:rPr lang="en-US" dirty="0" err="1">
                <a:latin typeface="Times New Roman" panose="02020603050405020304" pitchFamily="18" charset="0"/>
                <a:ea typeface="Calibri" panose="020F0502020204030204" pitchFamily="34" charset="0"/>
                <a:cs typeface="Times New Roman" panose="02020603050405020304" pitchFamily="18" charset="0"/>
              </a:rPr>
              <a:t>và</a:t>
            </a:r>
            <a:r>
              <a:rPr lang="en-US" dirty="0">
                <a:latin typeface="Times New Roman" panose="02020603050405020304" pitchFamily="18" charset="0"/>
                <a:ea typeface="Calibri" panose="020F0502020204030204" pitchFamily="34" charset="0"/>
                <a:cs typeface="Times New Roman" panose="02020603050405020304" pitchFamily="18" charset="0"/>
              </a:rPr>
              <a:t> Class </a:t>
            </a:r>
            <a:r>
              <a:rPr lang="en-US" dirty="0" err="1">
                <a:latin typeface="Times New Roman" panose="02020603050405020304" pitchFamily="18" charset="0"/>
                <a:ea typeface="Calibri" panose="020F0502020204030204" pitchFamily="34" charset="0"/>
                <a:cs typeface="Times New Roman" panose="02020603050405020304" pitchFamily="18" charset="0"/>
              </a:rPr>
              <a:t>trong</a:t>
            </a:r>
            <a:r>
              <a:rPr lang="en-US" dirty="0">
                <a:latin typeface="Times New Roman" panose="02020603050405020304" pitchFamily="18" charset="0"/>
                <a:ea typeface="Calibri" panose="020F0502020204030204" pitchFamily="34" charset="0"/>
                <a:cs typeface="Times New Roman" panose="02020603050405020304" pitchFamily="18" charset="0"/>
              </a:rPr>
              <a:t> bin j (</a:t>
            </a:r>
            <a:r>
              <a:rPr lang="en-US" dirty="0" err="1">
                <a:latin typeface="Times New Roman" panose="02020603050405020304" pitchFamily="18" charset="0"/>
                <a:ea typeface="Calibri" panose="020F0502020204030204" pitchFamily="34" charset="0"/>
                <a:cs typeface="Times New Roman" panose="02020603050405020304" pitchFamily="18" charset="0"/>
              </a:rPr>
              <a:t>dùng</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hàm</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sz="1200" u="sng" dirty="0">
                <a:solidFill>
                  <a:srgbClr val="000000"/>
                </a:solidFill>
                <a:highlight>
                  <a:srgbClr val="D3D3D3"/>
                </a:highlight>
                <a:latin typeface="Consolas" panose="020B0609020204030204" pitchFamily="49" charset="0"/>
                <a:ea typeface="Calibri" panose="020F0502020204030204" pitchFamily="34" charset="0"/>
                <a:cs typeface="Consolas" panose="020B0609020204030204" pitchFamily="49" charset="0"/>
              </a:rPr>
              <a:t>Implicate</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Để</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kiêm</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tra</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ràng</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buộc</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của</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biến</a:t>
            </a:r>
            <a:r>
              <a:rPr lang="en-US" dirty="0">
                <a:latin typeface="Times New Roman" panose="02020603050405020304" pitchFamily="18" charset="0"/>
                <a:ea typeface="Calibri" panose="020F0502020204030204" pitchFamily="34" charset="0"/>
                <a:cs typeface="Times New Roman" panose="02020603050405020304" pitchFamily="18" charset="0"/>
              </a:rPr>
              <a:t> T </a:t>
            </a:r>
            <a:r>
              <a:rPr lang="en-US" dirty="0" err="1">
                <a:latin typeface="Times New Roman" panose="02020603050405020304" pitchFamily="18" charset="0"/>
                <a:ea typeface="Calibri" panose="020F0502020204030204" pitchFamily="34" charset="0"/>
                <a:cs typeface="Times New Roman" panose="02020603050405020304" pitchFamily="18" charset="0"/>
              </a:rPr>
              <a:t>với</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biến</a:t>
            </a:r>
            <a:r>
              <a:rPr lang="en-US" dirty="0">
                <a:latin typeface="Times New Roman" panose="02020603050405020304" pitchFamily="18" charset="0"/>
                <a:ea typeface="Calibri" panose="020F0502020204030204" pitchFamily="34" charset="0"/>
                <a:cs typeface="Times New Roman" panose="02020603050405020304" pitchFamily="18" charset="0"/>
              </a:rPr>
              <a:t> X )</a:t>
            </a:r>
          </a:p>
          <a:p>
            <a:pPr marL="342900" marR="0" lvl="0" indent="-342900">
              <a:lnSpc>
                <a:spcPct val="150000"/>
              </a:lnSpc>
              <a:spcBef>
                <a:spcPts val="0"/>
              </a:spcBef>
              <a:spcAft>
                <a:spcPts val="1000"/>
              </a:spcAft>
              <a:buFont typeface="Times New Roman" panose="02020603050405020304" pitchFamily="18" charset="0"/>
              <a:buChar char="-"/>
            </a:pPr>
            <a:r>
              <a:rPr lang="en-US" dirty="0" err="1">
                <a:latin typeface="Times New Roman" panose="02020603050405020304" pitchFamily="18" charset="0"/>
                <a:ea typeface="Calibri" panose="020F0502020204030204" pitchFamily="34" charset="0"/>
                <a:cs typeface="Times New Roman" panose="02020603050405020304" pitchFamily="18" charset="0"/>
              </a:rPr>
              <a:t>Tổng</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mảng</a:t>
            </a:r>
            <a:r>
              <a:rPr lang="en-US" dirty="0">
                <a:latin typeface="Times New Roman" panose="02020603050405020304" pitchFamily="18" charset="0"/>
                <a:ea typeface="Calibri" panose="020F0502020204030204" pitchFamily="34" charset="0"/>
                <a:cs typeface="Times New Roman" panose="02020603050405020304" pitchFamily="18" charset="0"/>
              </a:rPr>
              <a:t> T&lt; </a:t>
            </a:r>
            <a:r>
              <a:rPr lang="en-US" dirty="0" err="1">
                <a:latin typeface="Times New Roman" panose="02020603050405020304" pitchFamily="18" charset="0"/>
                <a:ea typeface="Calibri" panose="020F0502020204030204" pitchFamily="34" charset="0"/>
                <a:cs typeface="Times New Roman" panose="02020603050405020304" pitchFamily="18" charset="0"/>
              </a:rPr>
              <a:t>MaxType</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và</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Tổng</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mảng</a:t>
            </a:r>
            <a:r>
              <a:rPr lang="en-US" dirty="0">
                <a:latin typeface="Times New Roman" panose="02020603050405020304" pitchFamily="18" charset="0"/>
                <a:ea typeface="Calibri" panose="020F0502020204030204" pitchFamily="34" charset="0"/>
                <a:cs typeface="Times New Roman" panose="02020603050405020304" pitchFamily="18" charset="0"/>
              </a:rPr>
              <a:t> R&lt; </a:t>
            </a:r>
            <a:r>
              <a:rPr lang="en-US" dirty="0" err="1">
                <a:latin typeface="Times New Roman" panose="02020603050405020304" pitchFamily="18" charset="0"/>
                <a:ea typeface="Calibri" panose="020F0502020204030204" pitchFamily="34" charset="0"/>
                <a:cs typeface="Times New Roman" panose="02020603050405020304" pitchFamily="18" charset="0"/>
              </a:rPr>
              <a:t>MaxClass</a:t>
            </a:r>
            <a:endParaRPr lang="en-US" dirty="0">
              <a:latin typeface="Times New Roman" panose="02020603050405020304" pitchFamily="18" charset="0"/>
              <a:ea typeface="Calibri" panose="020F0502020204030204" pitchFamily="34" charset="0"/>
              <a:cs typeface="Times New Roman" panose="02020603050405020304" pitchFamily="18" charset="0"/>
            </a:endParaRPr>
          </a:p>
        </p:txBody>
      </p:sp>
      <p:graphicFrame>
        <p:nvGraphicFramePr>
          <p:cNvPr id="24" name="Object 23">
            <a:extLst>
              <a:ext uri="{FF2B5EF4-FFF2-40B4-BE49-F238E27FC236}">
                <a16:creationId xmlns:a16="http://schemas.microsoft.com/office/drawing/2014/main" id="{AD5FE675-6037-4876-8D05-73EE8E156C46}"/>
              </a:ext>
            </a:extLst>
          </p:cNvPr>
          <p:cNvGraphicFramePr>
            <a:graphicFrameLocks noChangeAspect="1"/>
          </p:cNvGraphicFramePr>
          <p:nvPr>
            <p:extLst>
              <p:ext uri="{D42A27DB-BD31-4B8C-83A1-F6EECF244321}">
                <p14:modId xmlns:p14="http://schemas.microsoft.com/office/powerpoint/2010/main" val="2248276972"/>
              </p:ext>
            </p:extLst>
          </p:nvPr>
        </p:nvGraphicFramePr>
        <p:xfrm>
          <a:off x="6994516" y="3667033"/>
          <a:ext cx="838042" cy="442224"/>
        </p:xfrm>
        <a:graphic>
          <a:graphicData uri="http://schemas.openxmlformats.org/presentationml/2006/ole">
            <mc:AlternateContent xmlns:mc="http://schemas.openxmlformats.org/markup-compatibility/2006">
              <mc:Choice xmlns:v="urn:schemas-microsoft-com:vml" Requires="v">
                <p:oleObj spid="_x0000_s13354" name="Equation" r:id="rId3" imgW="487673" imgH="257409" progId="Equation.DSMT4">
                  <p:embed/>
                </p:oleObj>
              </mc:Choice>
              <mc:Fallback>
                <p:oleObj name="Equation" r:id="rId3" imgW="487673" imgH="257409" progId="Equation.DSMT4">
                  <p:embed/>
                  <p:pic>
                    <p:nvPicPr>
                      <p:cNvPr id="0" name=""/>
                      <p:cNvPicPr/>
                      <p:nvPr/>
                    </p:nvPicPr>
                    <p:blipFill>
                      <a:blip r:embed="rId4"/>
                      <a:stretch>
                        <a:fillRect/>
                      </a:stretch>
                    </p:blipFill>
                    <p:spPr>
                      <a:xfrm>
                        <a:off x="6994516" y="3667033"/>
                        <a:ext cx="838042" cy="442224"/>
                      </a:xfrm>
                      <a:prstGeom prst="rect">
                        <a:avLst/>
                      </a:prstGeom>
                    </p:spPr>
                  </p:pic>
                </p:oleObj>
              </mc:Fallback>
            </mc:AlternateContent>
          </a:graphicData>
        </a:graphic>
      </p:graphicFrame>
      <p:graphicFrame>
        <p:nvGraphicFramePr>
          <p:cNvPr id="25" name="Object 24">
            <a:extLst>
              <a:ext uri="{FF2B5EF4-FFF2-40B4-BE49-F238E27FC236}">
                <a16:creationId xmlns:a16="http://schemas.microsoft.com/office/drawing/2014/main" id="{A27C3DD9-A707-466C-9174-C53D8AD2C0B1}"/>
              </a:ext>
            </a:extLst>
          </p:cNvPr>
          <p:cNvGraphicFramePr>
            <a:graphicFrameLocks noChangeAspect="1"/>
          </p:cNvGraphicFramePr>
          <p:nvPr>
            <p:extLst>
              <p:ext uri="{D42A27DB-BD31-4B8C-83A1-F6EECF244321}">
                <p14:modId xmlns:p14="http://schemas.microsoft.com/office/powerpoint/2010/main" val="1814616445"/>
              </p:ext>
            </p:extLst>
          </p:nvPr>
        </p:nvGraphicFramePr>
        <p:xfrm>
          <a:off x="10910253" y="3641302"/>
          <a:ext cx="733107" cy="410946"/>
        </p:xfrm>
        <a:graphic>
          <a:graphicData uri="http://schemas.openxmlformats.org/presentationml/2006/ole">
            <mc:AlternateContent xmlns:mc="http://schemas.openxmlformats.org/markup-compatibility/2006">
              <mc:Choice xmlns:v="urn:schemas-microsoft-com:vml" Requires="v">
                <p:oleObj spid="_x0000_s13355" name="Equation" r:id="rId5" imgW="459114" imgH="257409" progId="Equation.DSMT4">
                  <p:embed/>
                </p:oleObj>
              </mc:Choice>
              <mc:Fallback>
                <p:oleObj name="Equation" r:id="rId5" imgW="459114" imgH="257409" progId="Equation.DSMT4">
                  <p:embed/>
                  <p:pic>
                    <p:nvPicPr>
                      <p:cNvPr id="0" name=""/>
                      <p:cNvPicPr/>
                      <p:nvPr/>
                    </p:nvPicPr>
                    <p:blipFill>
                      <a:blip r:embed="rId6"/>
                      <a:stretch>
                        <a:fillRect/>
                      </a:stretch>
                    </p:blipFill>
                    <p:spPr>
                      <a:xfrm>
                        <a:off x="10910253" y="3641302"/>
                        <a:ext cx="733107" cy="410946"/>
                      </a:xfrm>
                      <a:prstGeom prst="rect">
                        <a:avLst/>
                      </a:prstGeom>
                    </p:spPr>
                  </p:pic>
                </p:oleObj>
              </mc:Fallback>
            </mc:AlternateContent>
          </a:graphicData>
        </a:graphic>
      </p:graphicFrame>
      <p:sp>
        <p:nvSpPr>
          <p:cNvPr id="28" name="Title 5">
            <a:extLst>
              <a:ext uri="{FF2B5EF4-FFF2-40B4-BE49-F238E27FC236}">
                <a16:creationId xmlns:a16="http://schemas.microsoft.com/office/drawing/2014/main" id="{3BCF30DB-4F9F-45B6-B94D-0CFC0C0FED8D}"/>
              </a:ext>
            </a:extLst>
          </p:cNvPr>
          <p:cNvSpPr txBox="1">
            <a:spLocks/>
          </p:cNvSpPr>
          <p:nvPr/>
        </p:nvSpPr>
        <p:spPr>
          <a:xfrm>
            <a:off x="2589213" y="1215193"/>
            <a:ext cx="8915399" cy="914400"/>
          </a:xfrm>
          <a:prstGeom prst="rect">
            <a:avLst/>
          </a:prstGeom>
        </p:spPr>
        <p:txBody>
          <a:bodyPr vert="horz" lIns="91440" tIns="45720" rIns="91440" bIns="45720" rtlCol="0" anchor="b">
            <a:normAutofit/>
          </a:bodyPr>
          <a:lstStyle>
            <a:lvl1pPr algn="l" defTabSz="4572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a:latin typeface="Arial" panose="020B0604020202020204" pitchFamily="34" charset="0"/>
                <a:cs typeface="Arial" panose="020B0604020202020204" pitchFamily="34" charset="0"/>
              </a:rPr>
              <a:t>III. Ph</a:t>
            </a:r>
            <a:r>
              <a:rPr lang="vi-VN" sz="2400">
                <a:latin typeface="Arial" panose="020B0604020202020204" pitchFamily="34" charset="0"/>
                <a:cs typeface="Arial" panose="020B0604020202020204" pitchFamily="34" charset="0"/>
              </a:rPr>
              <a:t>ư</a:t>
            </a:r>
            <a:r>
              <a:rPr lang="en-US" sz="2400">
                <a:latin typeface="Arial" panose="020B0604020202020204" pitchFamily="34" charset="0"/>
                <a:cs typeface="Arial" panose="020B0604020202020204" pitchFamily="34" charset="0"/>
              </a:rPr>
              <a:t>ơng án 2</a:t>
            </a:r>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766642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B2E284B-89EF-4D89-A1E2-E0154FAF565D}"/>
              </a:ext>
            </a:extLst>
          </p:cNvPr>
          <p:cNvSpPr/>
          <p:nvPr/>
        </p:nvSpPr>
        <p:spPr>
          <a:xfrm>
            <a:off x="2736766" y="688516"/>
            <a:ext cx="7026442" cy="461665"/>
          </a:xfrm>
          <a:prstGeom prst="rect">
            <a:avLst/>
          </a:prstGeom>
        </p:spPr>
        <p:txBody>
          <a:bodyPr wrap="square">
            <a:spAutoFit/>
          </a:bodyPr>
          <a:lstStyle/>
          <a:p>
            <a:r>
              <a:rPr lang="en-US" sz="2400" b="1" dirty="0">
                <a:latin typeface="Times New Roman" panose="02020603050405020304" pitchFamily="18" charset="0"/>
                <a:ea typeface="Calibri" panose="020F0502020204030204" pitchFamily="34" charset="0"/>
              </a:rPr>
              <a:t>TÌM KIẾM CỤC BỘ DỰA TRÊN RÀNG BUỘC</a:t>
            </a:r>
            <a:endParaRPr lang="en-US" sz="2400" dirty="0"/>
          </a:p>
        </p:txBody>
      </p:sp>
      <p:sp>
        <p:nvSpPr>
          <p:cNvPr id="11" name="Rectangle 10">
            <a:extLst>
              <a:ext uri="{FF2B5EF4-FFF2-40B4-BE49-F238E27FC236}">
                <a16:creationId xmlns:a16="http://schemas.microsoft.com/office/drawing/2014/main" id="{8D1F6FCF-C259-40AD-9902-2350820A320B}"/>
              </a:ext>
            </a:extLst>
          </p:cNvPr>
          <p:cNvSpPr/>
          <p:nvPr/>
        </p:nvSpPr>
        <p:spPr>
          <a:xfrm>
            <a:off x="4887323" y="166200"/>
            <a:ext cx="2127505" cy="369332"/>
          </a:xfrm>
          <a:prstGeom prst="rect">
            <a:avLst/>
          </a:prstGeom>
        </p:spPr>
        <p:txBody>
          <a:bodyPr wrap="none">
            <a:spAutoFit/>
          </a:bodyPr>
          <a:lstStyle/>
          <a:p>
            <a:r>
              <a:rPr lang="en-US" b="1" dirty="0">
                <a:latin typeface="Times New Roman" panose="02020603050405020304" pitchFamily="18" charset="0"/>
              </a:rPr>
              <a:t>ĐỒ ÁN MÔN HỌC</a:t>
            </a:r>
            <a:endParaRPr lang="en-US" dirty="0"/>
          </a:p>
        </p:txBody>
      </p:sp>
      <p:sp>
        <p:nvSpPr>
          <p:cNvPr id="12" name="Rectangle 11">
            <a:extLst>
              <a:ext uri="{FF2B5EF4-FFF2-40B4-BE49-F238E27FC236}">
                <a16:creationId xmlns:a16="http://schemas.microsoft.com/office/drawing/2014/main" id="{93681EFD-E35D-41B5-8B72-24B8F84FD8AA}"/>
              </a:ext>
            </a:extLst>
          </p:cNvPr>
          <p:cNvSpPr/>
          <p:nvPr/>
        </p:nvSpPr>
        <p:spPr>
          <a:xfrm>
            <a:off x="2428792" y="6290748"/>
            <a:ext cx="7072614" cy="461665"/>
          </a:xfrm>
          <a:prstGeom prst="rect">
            <a:avLst/>
          </a:prstGeom>
        </p:spPr>
        <p:txBody>
          <a:bodyPr wrap="square">
            <a:spAutoFit/>
          </a:bodyPr>
          <a:lstStyle/>
          <a:p>
            <a:pPr algn="ctr"/>
            <a:r>
              <a:rPr lang="en-US" sz="1200" b="1" dirty="0">
                <a:solidFill>
                  <a:srgbClr val="C00000"/>
                </a:solidFill>
                <a:latin typeface="Times New Roman" panose="02020603050405020304" pitchFamily="18" charset="0"/>
              </a:rPr>
              <a:t>TR</a:t>
            </a:r>
            <a:r>
              <a:rPr lang="vi-VN" sz="1200" b="1" dirty="0">
                <a:solidFill>
                  <a:srgbClr val="C00000"/>
                </a:solidFill>
                <a:latin typeface="Times New Roman" panose="02020603050405020304" pitchFamily="18" charset="0"/>
              </a:rPr>
              <a:t>Ư</a:t>
            </a:r>
            <a:r>
              <a:rPr lang="en-US" sz="1200" b="1" dirty="0">
                <a:solidFill>
                  <a:srgbClr val="C00000"/>
                </a:solidFill>
                <a:latin typeface="Times New Roman" panose="02020603050405020304" pitchFamily="18" charset="0"/>
              </a:rPr>
              <a:t>ỜNG ĐẠI HỌC BÁCH KHOA HÀ HỘI- VIỆN CÔNG NGHỆ THÔNG TIN VÀ TRUYỀN THÔNG</a:t>
            </a:r>
          </a:p>
          <a:p>
            <a:pPr algn="ctr"/>
            <a:r>
              <a:rPr lang="en-US" sz="1200" b="1" dirty="0">
                <a:solidFill>
                  <a:srgbClr val="C00000"/>
                </a:solidFill>
              </a:rPr>
              <a:t>BỘ MÔN KHOA HỌC MÁY TÍNH</a:t>
            </a:r>
          </a:p>
        </p:txBody>
      </p:sp>
      <p:sp>
        <p:nvSpPr>
          <p:cNvPr id="8" name="Rectangle 7">
            <a:extLst>
              <a:ext uri="{FF2B5EF4-FFF2-40B4-BE49-F238E27FC236}">
                <a16:creationId xmlns:a16="http://schemas.microsoft.com/office/drawing/2014/main" id="{E56EC083-BD00-4457-9B45-7570F53F7705}"/>
              </a:ext>
            </a:extLst>
          </p:cNvPr>
          <p:cNvSpPr/>
          <p:nvPr/>
        </p:nvSpPr>
        <p:spPr>
          <a:xfrm>
            <a:off x="577516" y="4443664"/>
            <a:ext cx="657726" cy="461665"/>
          </a:xfrm>
          <a:prstGeom prst="rect">
            <a:avLst/>
          </a:prstGeom>
        </p:spPr>
        <p:txBody>
          <a:bodyPr wrap="square">
            <a:spAutoFit/>
          </a:bodyPr>
          <a:lstStyle/>
          <a:p>
            <a:r>
              <a:rPr lang="en-US" sz="2400" b="1" dirty="0"/>
              <a:t>17</a:t>
            </a:r>
          </a:p>
        </p:txBody>
      </p:sp>
      <p:sp>
        <p:nvSpPr>
          <p:cNvPr id="10" name="Subtitle 9">
            <a:extLst>
              <a:ext uri="{FF2B5EF4-FFF2-40B4-BE49-F238E27FC236}">
                <a16:creationId xmlns:a16="http://schemas.microsoft.com/office/drawing/2014/main" id="{B1BDCC9E-7B2A-439C-8262-AC05B5DB6F16}"/>
              </a:ext>
            </a:extLst>
          </p:cNvPr>
          <p:cNvSpPr>
            <a:spLocks noGrp="1"/>
          </p:cNvSpPr>
          <p:nvPr>
            <p:ph type="subTitle" idx="1"/>
          </p:nvPr>
        </p:nvSpPr>
        <p:spPr>
          <a:xfrm>
            <a:off x="2589213" y="2374235"/>
            <a:ext cx="5319545" cy="461665"/>
          </a:xfrm>
        </p:spPr>
        <p:txBody>
          <a:bodyPr>
            <a:noAutofit/>
          </a:bodyPr>
          <a:lstStyle/>
          <a:p>
            <a:r>
              <a:rPr lang="en-US" sz="2000" b="1" dirty="0" err="1">
                <a:solidFill>
                  <a:schemeClr val="tx1"/>
                </a:solidFill>
                <a:latin typeface="Arial" panose="020B0604020202020204" pitchFamily="34" charset="0"/>
                <a:cs typeface="Arial" panose="020B0604020202020204" pitchFamily="34" charset="0"/>
              </a:rPr>
              <a:t>Cài</a:t>
            </a:r>
            <a:r>
              <a:rPr lang="en-US" sz="2000" b="1" dirty="0">
                <a:solidFill>
                  <a:schemeClr val="tx1"/>
                </a:solidFill>
                <a:latin typeface="Arial" panose="020B0604020202020204" pitchFamily="34" charset="0"/>
                <a:cs typeface="Arial" panose="020B0604020202020204" pitchFamily="34" charset="0"/>
              </a:rPr>
              <a:t> </a:t>
            </a:r>
            <a:r>
              <a:rPr lang="en-US" sz="2000" b="1" dirty="0" err="1">
                <a:solidFill>
                  <a:schemeClr val="tx1"/>
                </a:solidFill>
                <a:latin typeface="Arial" panose="020B0604020202020204" pitchFamily="34" charset="0"/>
                <a:cs typeface="Arial" panose="020B0604020202020204" pitchFamily="34" charset="0"/>
              </a:rPr>
              <a:t>đặt</a:t>
            </a:r>
            <a:r>
              <a:rPr lang="en-US" sz="2000" b="1" dirty="0">
                <a:solidFill>
                  <a:schemeClr val="tx1"/>
                </a:solidFill>
                <a:latin typeface="Arial" panose="020B0604020202020204" pitchFamily="34" charset="0"/>
                <a:cs typeface="Arial" panose="020B0604020202020204" pitchFamily="34" charset="0"/>
              </a:rPr>
              <a:t> </a:t>
            </a:r>
            <a:r>
              <a:rPr lang="en-US" sz="2000" b="1" dirty="0" err="1">
                <a:solidFill>
                  <a:schemeClr val="tx1"/>
                </a:solidFill>
                <a:latin typeface="Arial" panose="020B0604020202020204" pitchFamily="34" charset="0"/>
                <a:cs typeface="Arial" panose="020B0604020202020204" pitchFamily="34" charset="0"/>
              </a:rPr>
              <a:t>lời</a:t>
            </a:r>
            <a:r>
              <a:rPr lang="en-US" sz="2000" b="1" dirty="0">
                <a:solidFill>
                  <a:schemeClr val="tx1"/>
                </a:solidFill>
                <a:latin typeface="Arial" panose="020B0604020202020204" pitchFamily="34" charset="0"/>
                <a:cs typeface="Arial" panose="020B0604020202020204" pitchFamily="34" charset="0"/>
              </a:rPr>
              <a:t> </a:t>
            </a:r>
            <a:r>
              <a:rPr lang="en-US" sz="2000" b="1" dirty="0" err="1">
                <a:solidFill>
                  <a:schemeClr val="tx1"/>
                </a:solidFill>
                <a:latin typeface="Arial" panose="020B0604020202020204" pitchFamily="34" charset="0"/>
                <a:cs typeface="Arial" panose="020B0604020202020204" pitchFamily="34" charset="0"/>
              </a:rPr>
              <a:t>giải</a:t>
            </a:r>
            <a:br>
              <a:rPr lang="vi-VN" sz="2000" dirty="0">
                <a:solidFill>
                  <a:schemeClr val="tx1"/>
                </a:solidFill>
                <a:latin typeface="Arial" panose="020B0604020202020204" pitchFamily="34" charset="0"/>
                <a:cs typeface="Arial" panose="020B0604020202020204" pitchFamily="34" charset="0"/>
              </a:rPr>
            </a:br>
            <a:endParaRPr lang="en-US" sz="2000" dirty="0">
              <a:solidFill>
                <a:schemeClr val="tx1"/>
              </a:solidFill>
              <a:latin typeface="Arial" panose="020B0604020202020204" pitchFamily="34" charset="0"/>
              <a:cs typeface="Arial" panose="020B0604020202020204" pitchFamily="34" charset="0"/>
            </a:endParaRPr>
          </a:p>
        </p:txBody>
      </p:sp>
      <p:sp>
        <p:nvSpPr>
          <p:cNvPr id="5" name="Rectangle 4">
            <a:extLst>
              <a:ext uri="{FF2B5EF4-FFF2-40B4-BE49-F238E27FC236}">
                <a16:creationId xmlns:a16="http://schemas.microsoft.com/office/drawing/2014/main" id="{9EBC836C-CC96-4B87-A3F8-3635CCBC3D64}"/>
              </a:ext>
            </a:extLst>
          </p:cNvPr>
          <p:cNvSpPr/>
          <p:nvPr/>
        </p:nvSpPr>
        <p:spPr>
          <a:xfrm>
            <a:off x="2589213" y="3719820"/>
            <a:ext cx="9084627" cy="707886"/>
          </a:xfrm>
          <a:prstGeom prst="rect">
            <a:avLst/>
          </a:prstGeom>
        </p:spPr>
        <p:txBody>
          <a:bodyPr wrap="square">
            <a:spAutoFit/>
          </a:bodyPr>
          <a:lstStyle/>
          <a:p>
            <a:pPr algn="ctr"/>
            <a:r>
              <a:rPr lang="en-US" sz="2000" dirty="0">
                <a:latin typeface="Arial" panose="020B0604020202020204" pitchFamily="34" charset="0"/>
                <a:ea typeface="Calibri" panose="020F0502020204030204" pitchFamily="34" charset="0"/>
                <a:cs typeface="Arial" panose="020B0604020202020204" pitchFamily="34" charset="0"/>
              </a:rPr>
              <a:t>Ph</a:t>
            </a:r>
            <a:r>
              <a:rPr lang="vi-VN" sz="2000" dirty="0">
                <a:latin typeface="Arial" panose="020B0604020202020204" pitchFamily="34" charset="0"/>
                <a:ea typeface="Calibri" panose="020F0502020204030204" pitchFamily="34" charset="0"/>
                <a:cs typeface="Arial" panose="020B0604020202020204" pitchFamily="34" charset="0"/>
              </a:rPr>
              <a:t>ư</a:t>
            </a:r>
            <a:r>
              <a:rPr lang="en-US" sz="2000" dirty="0" err="1">
                <a:latin typeface="Arial" panose="020B0604020202020204" pitchFamily="34" charset="0"/>
                <a:ea typeface="Calibri" panose="020F0502020204030204" pitchFamily="34" charset="0"/>
                <a:cs typeface="Arial" panose="020B0604020202020204" pitchFamily="34" charset="0"/>
              </a:rPr>
              <a:t>ơng</a:t>
            </a:r>
            <a:r>
              <a:rPr lang="en-US" sz="2000" dirty="0">
                <a:latin typeface="Arial" panose="020B0604020202020204" pitchFamily="34" charset="0"/>
                <a:ea typeface="Calibri" panose="020F0502020204030204" pitchFamily="34" charset="0"/>
                <a:cs typeface="Arial" panose="020B0604020202020204" pitchFamily="34" charset="0"/>
              </a:rPr>
              <a:t> </a:t>
            </a:r>
            <a:r>
              <a:rPr lang="en-US" sz="2000" dirty="0" err="1">
                <a:latin typeface="Arial" panose="020B0604020202020204" pitchFamily="34" charset="0"/>
                <a:ea typeface="Calibri" panose="020F0502020204030204" pitchFamily="34" charset="0"/>
                <a:cs typeface="Arial" panose="020B0604020202020204" pitchFamily="34" charset="0"/>
              </a:rPr>
              <a:t>án</a:t>
            </a:r>
            <a:r>
              <a:rPr lang="en-US" sz="2000" dirty="0">
                <a:latin typeface="Arial" panose="020B0604020202020204" pitchFamily="34" charset="0"/>
                <a:ea typeface="Calibri" panose="020F0502020204030204" pitchFamily="34" charset="0"/>
                <a:cs typeface="Arial" panose="020B0604020202020204" pitchFamily="34" charset="0"/>
              </a:rPr>
              <a:t> </a:t>
            </a:r>
            <a:r>
              <a:rPr lang="en-US" sz="2000" dirty="0" err="1">
                <a:latin typeface="Arial" panose="020B0604020202020204" pitchFamily="34" charset="0"/>
                <a:ea typeface="Calibri" panose="020F0502020204030204" pitchFamily="34" charset="0"/>
                <a:cs typeface="Arial" panose="020B0604020202020204" pitchFamily="34" charset="0"/>
              </a:rPr>
              <a:t>sử</a:t>
            </a:r>
            <a:r>
              <a:rPr lang="en-US" sz="2000" dirty="0">
                <a:latin typeface="Arial" panose="020B0604020202020204" pitchFamily="34" charset="0"/>
                <a:ea typeface="Calibri" panose="020F0502020204030204" pitchFamily="34" charset="0"/>
                <a:cs typeface="Arial" panose="020B0604020202020204" pitchFamily="34" charset="0"/>
              </a:rPr>
              <a:t> </a:t>
            </a:r>
            <a:r>
              <a:rPr lang="en-US" sz="2000" dirty="0" err="1">
                <a:latin typeface="Arial" panose="020B0604020202020204" pitchFamily="34" charset="0"/>
                <a:ea typeface="Calibri" panose="020F0502020204030204" pitchFamily="34" charset="0"/>
                <a:cs typeface="Arial" panose="020B0604020202020204" pitchFamily="34" charset="0"/>
              </a:rPr>
              <a:t>dụng</a:t>
            </a:r>
            <a:r>
              <a:rPr lang="en-US" sz="2000" dirty="0">
                <a:latin typeface="Arial" panose="020B0604020202020204" pitchFamily="34" charset="0"/>
                <a:ea typeface="Calibri" panose="020F0502020204030204" pitchFamily="34" charset="0"/>
                <a:cs typeface="Arial" panose="020B0604020202020204" pitchFamily="34" charset="0"/>
              </a:rPr>
              <a:t> </a:t>
            </a:r>
            <a:r>
              <a:rPr lang="en-US" sz="2000" dirty="0" err="1">
                <a:latin typeface="Arial" panose="020B0604020202020204" pitchFamily="34" charset="0"/>
                <a:ea typeface="Calibri" panose="020F0502020204030204" pitchFamily="34" charset="0"/>
                <a:cs typeface="Arial" panose="020B0604020202020204" pitchFamily="34" charset="0"/>
              </a:rPr>
              <a:t>LocalSearch</a:t>
            </a:r>
            <a:r>
              <a:rPr lang="en-US" sz="2000" dirty="0">
                <a:latin typeface="Arial" panose="020B0604020202020204" pitchFamily="34" charset="0"/>
                <a:ea typeface="Calibri" panose="020F0502020204030204" pitchFamily="34" charset="0"/>
                <a:cs typeface="Arial" panose="020B0604020202020204" pitchFamily="34" charset="0"/>
              </a:rPr>
              <a:t> </a:t>
            </a:r>
            <a:r>
              <a:rPr lang="en-US" sz="2000" dirty="0" err="1">
                <a:latin typeface="Arial" panose="020B0604020202020204" pitchFamily="34" charset="0"/>
                <a:ea typeface="Calibri" panose="020F0502020204030204" pitchFamily="34" charset="0"/>
                <a:cs typeface="Arial" panose="020B0604020202020204" pitchFamily="34" charset="0"/>
              </a:rPr>
              <a:t>để</a:t>
            </a:r>
            <a:r>
              <a:rPr lang="en-US" sz="2000" dirty="0">
                <a:latin typeface="Arial" panose="020B0604020202020204" pitchFamily="34" charset="0"/>
                <a:ea typeface="Calibri" panose="020F0502020204030204" pitchFamily="34" charset="0"/>
                <a:cs typeface="Arial" panose="020B0604020202020204" pitchFamily="34" charset="0"/>
              </a:rPr>
              <a:t> </a:t>
            </a:r>
            <a:r>
              <a:rPr lang="en-US" sz="2000" dirty="0" err="1">
                <a:latin typeface="Arial" panose="020B0604020202020204" pitchFamily="34" charset="0"/>
                <a:ea typeface="Calibri" panose="020F0502020204030204" pitchFamily="34" charset="0"/>
                <a:cs typeface="Arial" panose="020B0604020202020204" pitchFamily="34" charset="0"/>
              </a:rPr>
              <a:t>cài</a:t>
            </a:r>
            <a:r>
              <a:rPr lang="en-US" sz="2000" dirty="0">
                <a:latin typeface="Arial" panose="020B0604020202020204" pitchFamily="34" charset="0"/>
                <a:ea typeface="Calibri" panose="020F0502020204030204" pitchFamily="34" charset="0"/>
                <a:cs typeface="Arial" panose="020B0604020202020204" pitchFamily="34" charset="0"/>
              </a:rPr>
              <a:t> </a:t>
            </a:r>
            <a:r>
              <a:rPr lang="en-US" sz="2000" dirty="0" err="1">
                <a:latin typeface="Arial" panose="020B0604020202020204" pitchFamily="34" charset="0"/>
                <a:ea typeface="Calibri" panose="020F0502020204030204" pitchFamily="34" charset="0"/>
                <a:cs typeface="Arial" panose="020B0604020202020204" pitchFamily="34" charset="0"/>
              </a:rPr>
              <a:t>đặt</a:t>
            </a:r>
            <a:r>
              <a:rPr lang="en-US" sz="2000" dirty="0">
                <a:latin typeface="Arial" panose="020B0604020202020204" pitchFamily="34" charset="0"/>
                <a:ea typeface="Calibri" panose="020F0502020204030204" pitchFamily="34" charset="0"/>
                <a:cs typeface="Arial" panose="020B0604020202020204" pitchFamily="34" charset="0"/>
              </a:rPr>
              <a:t> </a:t>
            </a:r>
            <a:r>
              <a:rPr lang="en-US" sz="2000" dirty="0" err="1">
                <a:latin typeface="Arial" panose="020B0604020202020204" pitchFamily="34" charset="0"/>
                <a:ea typeface="Calibri" panose="020F0502020204030204" pitchFamily="34" charset="0"/>
                <a:cs typeface="Arial" panose="020B0604020202020204" pitchFamily="34" charset="0"/>
              </a:rPr>
              <a:t>cho</a:t>
            </a:r>
            <a:r>
              <a:rPr lang="en-US" sz="2000" dirty="0">
                <a:latin typeface="Arial" panose="020B0604020202020204" pitchFamily="34" charset="0"/>
                <a:ea typeface="Calibri" panose="020F0502020204030204" pitchFamily="34" charset="0"/>
                <a:cs typeface="Arial" panose="020B0604020202020204" pitchFamily="34" charset="0"/>
              </a:rPr>
              <a:t> </a:t>
            </a:r>
            <a:r>
              <a:rPr lang="en-US" sz="2000" dirty="0" err="1">
                <a:latin typeface="Arial" panose="020B0604020202020204" pitchFamily="34" charset="0"/>
                <a:ea typeface="Calibri" panose="020F0502020204030204" pitchFamily="34" charset="0"/>
                <a:cs typeface="Arial" panose="020B0604020202020204" pitchFamily="34" charset="0"/>
              </a:rPr>
              <a:t>bài</a:t>
            </a:r>
            <a:r>
              <a:rPr lang="en-US" sz="2000" dirty="0">
                <a:latin typeface="Arial" panose="020B0604020202020204" pitchFamily="34" charset="0"/>
                <a:ea typeface="Calibri" panose="020F0502020204030204" pitchFamily="34" charset="0"/>
                <a:cs typeface="Arial" panose="020B0604020202020204" pitchFamily="34" charset="0"/>
              </a:rPr>
              <a:t> </a:t>
            </a:r>
            <a:r>
              <a:rPr lang="en-US" sz="2000" dirty="0" err="1">
                <a:latin typeface="Arial" panose="020B0604020202020204" pitchFamily="34" charset="0"/>
                <a:ea typeface="Calibri" panose="020F0502020204030204" pitchFamily="34" charset="0"/>
                <a:cs typeface="Arial" panose="020B0604020202020204" pitchFamily="34" charset="0"/>
              </a:rPr>
              <a:t>toán</a:t>
            </a:r>
            <a:r>
              <a:rPr lang="en-US" sz="2000" dirty="0">
                <a:latin typeface="Arial" panose="020B0604020202020204" pitchFamily="34" charset="0"/>
                <a:ea typeface="Calibri" panose="020F0502020204030204" pitchFamily="34" charset="0"/>
                <a:cs typeface="Arial" panose="020B0604020202020204" pitchFamily="34" charset="0"/>
              </a:rPr>
              <a:t>.</a:t>
            </a:r>
          </a:p>
          <a:p>
            <a:pPr algn="ctr"/>
            <a:r>
              <a:rPr lang="en-US" sz="2000" dirty="0">
                <a:latin typeface="Arial" panose="020B0604020202020204" pitchFamily="34" charset="0"/>
                <a:ea typeface="Calibri" panose="020F0502020204030204" pitchFamily="34" charset="0"/>
                <a:cs typeface="Arial" panose="020B0604020202020204" pitchFamily="34" charset="0"/>
              </a:rPr>
              <a:t> </a:t>
            </a:r>
            <a:r>
              <a:rPr lang="en-US" sz="2000" dirty="0" err="1">
                <a:latin typeface="Arial" panose="020B0604020202020204" pitchFamily="34" charset="0"/>
                <a:ea typeface="Calibri" panose="020F0502020204030204" pitchFamily="34" charset="0"/>
                <a:cs typeface="Arial" panose="020B0604020202020204" pitchFamily="34" charset="0"/>
              </a:rPr>
              <a:t>Dùng</a:t>
            </a:r>
            <a:r>
              <a:rPr lang="en-US" sz="2000" dirty="0">
                <a:latin typeface="Arial" panose="020B0604020202020204" pitchFamily="34" charset="0"/>
                <a:ea typeface="Calibri" panose="020F0502020204030204" pitchFamily="34" charset="0"/>
                <a:cs typeface="Arial" panose="020B0604020202020204" pitchFamily="34" charset="0"/>
              </a:rPr>
              <a:t> </a:t>
            </a:r>
            <a:r>
              <a:rPr lang="en-US" sz="2000" dirty="0" err="1">
                <a:latin typeface="Arial" panose="020B0604020202020204" pitchFamily="34" charset="0"/>
                <a:ea typeface="Calibri" panose="020F0502020204030204" pitchFamily="34" charset="0"/>
                <a:cs typeface="Arial" panose="020B0604020202020204" pitchFamily="34" charset="0"/>
              </a:rPr>
              <a:t>TabuSearch</a:t>
            </a:r>
            <a:r>
              <a:rPr lang="en-US" sz="2000" dirty="0">
                <a:latin typeface="Arial" panose="020B0604020202020204" pitchFamily="34" charset="0"/>
                <a:ea typeface="Calibri" panose="020F0502020204030204" pitchFamily="34" charset="0"/>
                <a:cs typeface="Arial" panose="020B0604020202020204" pitchFamily="34" charset="0"/>
              </a:rPr>
              <a:t> </a:t>
            </a:r>
            <a:r>
              <a:rPr lang="en-US" sz="2000" dirty="0" err="1">
                <a:latin typeface="Arial" panose="020B0604020202020204" pitchFamily="34" charset="0"/>
                <a:ea typeface="Calibri" panose="020F0502020204030204" pitchFamily="34" charset="0"/>
                <a:cs typeface="Arial" panose="020B0604020202020204" pitchFamily="34" charset="0"/>
              </a:rPr>
              <a:t>để</a:t>
            </a:r>
            <a:r>
              <a:rPr lang="en-US" sz="2000" dirty="0">
                <a:latin typeface="Arial" panose="020B0604020202020204" pitchFamily="34" charset="0"/>
                <a:ea typeface="Calibri" panose="020F0502020204030204" pitchFamily="34" charset="0"/>
                <a:cs typeface="Arial" panose="020B0604020202020204" pitchFamily="34" charset="0"/>
              </a:rPr>
              <a:t> Search </a:t>
            </a:r>
          </a:p>
        </p:txBody>
      </p:sp>
      <p:sp>
        <p:nvSpPr>
          <p:cNvPr id="13" name="Title 5">
            <a:extLst>
              <a:ext uri="{FF2B5EF4-FFF2-40B4-BE49-F238E27FC236}">
                <a16:creationId xmlns:a16="http://schemas.microsoft.com/office/drawing/2014/main" id="{74A1DC35-B045-4AC8-AF1E-36FD024A0707}"/>
              </a:ext>
            </a:extLst>
          </p:cNvPr>
          <p:cNvSpPr txBox="1">
            <a:spLocks/>
          </p:cNvSpPr>
          <p:nvPr/>
        </p:nvSpPr>
        <p:spPr>
          <a:xfrm>
            <a:off x="2589213" y="1215193"/>
            <a:ext cx="8915399" cy="914400"/>
          </a:xfrm>
          <a:prstGeom prst="rect">
            <a:avLst/>
          </a:prstGeom>
        </p:spPr>
        <p:txBody>
          <a:bodyPr vert="horz" lIns="91440" tIns="45720" rIns="91440" bIns="45720" rtlCol="0" anchor="b">
            <a:normAutofit/>
          </a:bodyPr>
          <a:lstStyle>
            <a:lvl1pPr algn="l" defTabSz="4572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a:latin typeface="Arial" panose="020B0604020202020204" pitchFamily="34" charset="0"/>
                <a:cs typeface="Arial" panose="020B0604020202020204" pitchFamily="34" charset="0"/>
              </a:rPr>
              <a:t>III. Ph</a:t>
            </a:r>
            <a:r>
              <a:rPr lang="vi-VN" sz="2400">
                <a:latin typeface="Arial" panose="020B0604020202020204" pitchFamily="34" charset="0"/>
                <a:cs typeface="Arial" panose="020B0604020202020204" pitchFamily="34" charset="0"/>
              </a:rPr>
              <a:t>ư</a:t>
            </a:r>
            <a:r>
              <a:rPr lang="en-US" sz="2400">
                <a:latin typeface="Arial" panose="020B0604020202020204" pitchFamily="34" charset="0"/>
                <a:cs typeface="Arial" panose="020B0604020202020204" pitchFamily="34" charset="0"/>
              </a:rPr>
              <a:t>ơng án 2</a:t>
            </a:r>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711042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B2E284B-89EF-4D89-A1E2-E0154FAF565D}"/>
              </a:ext>
            </a:extLst>
          </p:cNvPr>
          <p:cNvSpPr/>
          <p:nvPr/>
        </p:nvSpPr>
        <p:spPr>
          <a:xfrm>
            <a:off x="2736766" y="688516"/>
            <a:ext cx="7026442" cy="461665"/>
          </a:xfrm>
          <a:prstGeom prst="rect">
            <a:avLst/>
          </a:prstGeom>
        </p:spPr>
        <p:txBody>
          <a:bodyPr wrap="square">
            <a:spAutoFit/>
          </a:bodyPr>
          <a:lstStyle/>
          <a:p>
            <a:r>
              <a:rPr lang="en-US" sz="2400" b="1" dirty="0">
                <a:latin typeface="Times New Roman" panose="02020603050405020304" pitchFamily="18" charset="0"/>
                <a:ea typeface="Calibri" panose="020F0502020204030204" pitchFamily="34" charset="0"/>
              </a:rPr>
              <a:t>TÌM KIẾM CỤC BỘ DỰA TRÊN RÀNG BUỘC</a:t>
            </a:r>
            <a:endParaRPr lang="en-US" sz="2400" dirty="0"/>
          </a:p>
        </p:txBody>
      </p:sp>
      <p:sp>
        <p:nvSpPr>
          <p:cNvPr id="11" name="Rectangle 10">
            <a:extLst>
              <a:ext uri="{FF2B5EF4-FFF2-40B4-BE49-F238E27FC236}">
                <a16:creationId xmlns:a16="http://schemas.microsoft.com/office/drawing/2014/main" id="{8D1F6FCF-C259-40AD-9902-2350820A320B}"/>
              </a:ext>
            </a:extLst>
          </p:cNvPr>
          <p:cNvSpPr/>
          <p:nvPr/>
        </p:nvSpPr>
        <p:spPr>
          <a:xfrm>
            <a:off x="4887323" y="166200"/>
            <a:ext cx="2127505" cy="369332"/>
          </a:xfrm>
          <a:prstGeom prst="rect">
            <a:avLst/>
          </a:prstGeom>
        </p:spPr>
        <p:txBody>
          <a:bodyPr wrap="none">
            <a:spAutoFit/>
          </a:bodyPr>
          <a:lstStyle/>
          <a:p>
            <a:r>
              <a:rPr lang="en-US" b="1" dirty="0">
                <a:latin typeface="Times New Roman" panose="02020603050405020304" pitchFamily="18" charset="0"/>
              </a:rPr>
              <a:t>ĐỒ ÁN MÔN HỌC</a:t>
            </a:r>
            <a:endParaRPr lang="en-US" dirty="0"/>
          </a:p>
        </p:txBody>
      </p:sp>
      <p:sp>
        <p:nvSpPr>
          <p:cNvPr id="12" name="Rectangle 11">
            <a:extLst>
              <a:ext uri="{FF2B5EF4-FFF2-40B4-BE49-F238E27FC236}">
                <a16:creationId xmlns:a16="http://schemas.microsoft.com/office/drawing/2014/main" id="{93681EFD-E35D-41B5-8B72-24B8F84FD8AA}"/>
              </a:ext>
            </a:extLst>
          </p:cNvPr>
          <p:cNvSpPr/>
          <p:nvPr/>
        </p:nvSpPr>
        <p:spPr>
          <a:xfrm>
            <a:off x="2428792" y="6290748"/>
            <a:ext cx="7072614" cy="461665"/>
          </a:xfrm>
          <a:prstGeom prst="rect">
            <a:avLst/>
          </a:prstGeom>
        </p:spPr>
        <p:txBody>
          <a:bodyPr wrap="square">
            <a:spAutoFit/>
          </a:bodyPr>
          <a:lstStyle/>
          <a:p>
            <a:pPr algn="ctr"/>
            <a:r>
              <a:rPr lang="en-US" sz="1200" b="1" dirty="0">
                <a:solidFill>
                  <a:srgbClr val="C00000"/>
                </a:solidFill>
                <a:latin typeface="Times New Roman" panose="02020603050405020304" pitchFamily="18" charset="0"/>
              </a:rPr>
              <a:t>TR</a:t>
            </a:r>
            <a:r>
              <a:rPr lang="vi-VN" sz="1200" b="1" dirty="0">
                <a:solidFill>
                  <a:srgbClr val="C00000"/>
                </a:solidFill>
                <a:latin typeface="Times New Roman" panose="02020603050405020304" pitchFamily="18" charset="0"/>
              </a:rPr>
              <a:t>Ư</a:t>
            </a:r>
            <a:r>
              <a:rPr lang="en-US" sz="1200" b="1" dirty="0">
                <a:solidFill>
                  <a:srgbClr val="C00000"/>
                </a:solidFill>
                <a:latin typeface="Times New Roman" panose="02020603050405020304" pitchFamily="18" charset="0"/>
              </a:rPr>
              <a:t>ỜNG ĐẠI HỌC BÁCH KHOA HÀ HỘI- VIỆN CÔNG NGHỆ THÔNG TIN VÀ TRUYỀN THÔNG</a:t>
            </a:r>
          </a:p>
          <a:p>
            <a:pPr algn="ctr"/>
            <a:r>
              <a:rPr lang="en-US" sz="1200" b="1" dirty="0">
                <a:solidFill>
                  <a:srgbClr val="C00000"/>
                </a:solidFill>
              </a:rPr>
              <a:t>BỘ MÔN KHOA HỌC MÁY TÍNH</a:t>
            </a:r>
          </a:p>
        </p:txBody>
      </p:sp>
      <p:sp>
        <p:nvSpPr>
          <p:cNvPr id="8" name="Rectangle 7">
            <a:extLst>
              <a:ext uri="{FF2B5EF4-FFF2-40B4-BE49-F238E27FC236}">
                <a16:creationId xmlns:a16="http://schemas.microsoft.com/office/drawing/2014/main" id="{E56EC083-BD00-4457-9B45-7570F53F7705}"/>
              </a:ext>
            </a:extLst>
          </p:cNvPr>
          <p:cNvSpPr/>
          <p:nvPr/>
        </p:nvSpPr>
        <p:spPr>
          <a:xfrm>
            <a:off x="577516" y="4443664"/>
            <a:ext cx="657726" cy="461665"/>
          </a:xfrm>
          <a:prstGeom prst="rect">
            <a:avLst/>
          </a:prstGeom>
        </p:spPr>
        <p:txBody>
          <a:bodyPr wrap="square">
            <a:spAutoFit/>
          </a:bodyPr>
          <a:lstStyle/>
          <a:p>
            <a:r>
              <a:rPr lang="en-US" sz="2400" b="1" dirty="0"/>
              <a:t>18</a:t>
            </a:r>
          </a:p>
        </p:txBody>
      </p:sp>
      <p:sp>
        <p:nvSpPr>
          <p:cNvPr id="10" name="Subtitle 9">
            <a:extLst>
              <a:ext uri="{FF2B5EF4-FFF2-40B4-BE49-F238E27FC236}">
                <a16:creationId xmlns:a16="http://schemas.microsoft.com/office/drawing/2014/main" id="{B1BDCC9E-7B2A-439C-8262-AC05B5DB6F16}"/>
              </a:ext>
            </a:extLst>
          </p:cNvPr>
          <p:cNvSpPr>
            <a:spLocks noGrp="1"/>
          </p:cNvSpPr>
          <p:nvPr>
            <p:ph type="subTitle" idx="1"/>
          </p:nvPr>
        </p:nvSpPr>
        <p:spPr>
          <a:xfrm>
            <a:off x="2589213" y="2374235"/>
            <a:ext cx="5319545" cy="461665"/>
          </a:xfrm>
        </p:spPr>
        <p:txBody>
          <a:bodyPr>
            <a:noAutofit/>
          </a:bodyPr>
          <a:lstStyle/>
          <a:p>
            <a:r>
              <a:rPr lang="en-US" sz="2000" b="1" dirty="0" err="1">
                <a:solidFill>
                  <a:schemeClr val="tx1"/>
                </a:solidFill>
                <a:latin typeface="Arial" panose="020B0604020202020204" pitchFamily="34" charset="0"/>
                <a:cs typeface="Arial" panose="020B0604020202020204" pitchFamily="34" charset="0"/>
              </a:rPr>
              <a:t>Kết</a:t>
            </a:r>
            <a:r>
              <a:rPr lang="en-US" sz="2000" b="1" dirty="0">
                <a:solidFill>
                  <a:schemeClr val="tx1"/>
                </a:solidFill>
                <a:latin typeface="Arial" panose="020B0604020202020204" pitchFamily="34" charset="0"/>
                <a:cs typeface="Arial" panose="020B0604020202020204" pitchFamily="34" charset="0"/>
              </a:rPr>
              <a:t> </a:t>
            </a:r>
            <a:r>
              <a:rPr lang="en-US" sz="2000" b="1" dirty="0" err="1">
                <a:solidFill>
                  <a:schemeClr val="tx1"/>
                </a:solidFill>
                <a:latin typeface="Arial" panose="020B0604020202020204" pitchFamily="34" charset="0"/>
                <a:cs typeface="Arial" panose="020B0604020202020204" pitchFamily="34" charset="0"/>
              </a:rPr>
              <a:t>quả</a:t>
            </a:r>
            <a:r>
              <a:rPr lang="en-US" sz="2000" b="1" dirty="0">
                <a:solidFill>
                  <a:schemeClr val="tx1"/>
                </a:solidFill>
                <a:latin typeface="Arial" panose="020B0604020202020204" pitchFamily="34" charset="0"/>
                <a:cs typeface="Arial" panose="020B0604020202020204" pitchFamily="34" charset="0"/>
              </a:rPr>
              <a:t> </a:t>
            </a:r>
            <a:r>
              <a:rPr lang="en-US" sz="2000" b="1" dirty="0" err="1">
                <a:solidFill>
                  <a:schemeClr val="tx1"/>
                </a:solidFill>
                <a:latin typeface="Arial" panose="020B0604020202020204" pitchFamily="34" charset="0"/>
                <a:cs typeface="Arial" panose="020B0604020202020204" pitchFamily="34" charset="0"/>
              </a:rPr>
              <a:t>thực</a:t>
            </a:r>
            <a:r>
              <a:rPr lang="en-US" sz="2000" b="1" dirty="0">
                <a:solidFill>
                  <a:schemeClr val="tx1"/>
                </a:solidFill>
                <a:latin typeface="Arial" panose="020B0604020202020204" pitchFamily="34" charset="0"/>
                <a:cs typeface="Arial" panose="020B0604020202020204" pitchFamily="34" charset="0"/>
              </a:rPr>
              <a:t> </a:t>
            </a:r>
            <a:r>
              <a:rPr lang="en-US" sz="2000" b="1" dirty="0" err="1">
                <a:solidFill>
                  <a:schemeClr val="tx1"/>
                </a:solidFill>
                <a:latin typeface="Arial" panose="020B0604020202020204" pitchFamily="34" charset="0"/>
                <a:cs typeface="Arial" panose="020B0604020202020204" pitchFamily="34" charset="0"/>
              </a:rPr>
              <a:t>hiện</a:t>
            </a:r>
            <a:br>
              <a:rPr lang="vi-VN" sz="2000" dirty="0">
                <a:solidFill>
                  <a:schemeClr val="tx1"/>
                </a:solidFill>
                <a:latin typeface="Arial" panose="020B0604020202020204" pitchFamily="34" charset="0"/>
                <a:cs typeface="Arial" panose="020B0604020202020204" pitchFamily="34" charset="0"/>
              </a:rPr>
            </a:br>
            <a:endParaRPr lang="en-US" sz="2000" dirty="0">
              <a:solidFill>
                <a:schemeClr val="tx1"/>
              </a:solidFill>
              <a:latin typeface="Arial" panose="020B0604020202020204" pitchFamily="34" charset="0"/>
              <a:cs typeface="Arial" panose="020B0604020202020204" pitchFamily="34" charset="0"/>
            </a:endParaRPr>
          </a:p>
        </p:txBody>
      </p:sp>
      <p:sp>
        <p:nvSpPr>
          <p:cNvPr id="5" name="Rectangle 4">
            <a:extLst>
              <a:ext uri="{FF2B5EF4-FFF2-40B4-BE49-F238E27FC236}">
                <a16:creationId xmlns:a16="http://schemas.microsoft.com/office/drawing/2014/main" id="{9EBC836C-CC96-4B87-A3F8-3635CCBC3D64}"/>
              </a:ext>
            </a:extLst>
          </p:cNvPr>
          <p:cNvSpPr/>
          <p:nvPr/>
        </p:nvSpPr>
        <p:spPr>
          <a:xfrm>
            <a:off x="2736766" y="2835900"/>
            <a:ext cx="2607777" cy="461665"/>
          </a:xfrm>
          <a:prstGeom prst="rect">
            <a:avLst/>
          </a:prstGeom>
        </p:spPr>
        <p:txBody>
          <a:bodyPr wrap="square">
            <a:spAutoFit/>
          </a:bodyPr>
          <a:lstStyle/>
          <a:p>
            <a:pPr marR="0" lvl="0">
              <a:lnSpc>
                <a:spcPct val="150000"/>
              </a:lnSpc>
              <a:spcBef>
                <a:spcPts val="600"/>
              </a:spcBef>
              <a:spcAft>
                <a:spcPts val="0"/>
              </a:spcAft>
            </a:pPr>
            <a:r>
              <a:rPr lang="en-US" dirty="0" err="1">
                <a:latin typeface="Arial" panose="020B0604020202020204" pitchFamily="34" charset="0"/>
                <a:ea typeface="Calibri" panose="020F0502020204030204" pitchFamily="34" charset="0"/>
                <a:cs typeface="Arial" panose="020B0604020202020204" pitchFamily="34" charset="0"/>
              </a:rPr>
              <a:t>Với</a:t>
            </a:r>
            <a:r>
              <a:rPr lang="en-US" dirty="0">
                <a:latin typeface="Arial" panose="020B0604020202020204" pitchFamily="34" charset="0"/>
                <a:ea typeface="Calibri" panose="020F0502020204030204" pitchFamily="34" charset="0"/>
                <a:cs typeface="Arial" panose="020B0604020202020204" pitchFamily="34" charset="0"/>
              </a:rPr>
              <a:t> </a:t>
            </a:r>
            <a:r>
              <a:rPr lang="en-US" dirty="0" err="1">
                <a:latin typeface="Arial" panose="020B0604020202020204" pitchFamily="34" charset="0"/>
                <a:ea typeface="Calibri" panose="020F0502020204030204" pitchFamily="34" charset="0"/>
                <a:cs typeface="Arial" panose="020B0604020202020204" pitchFamily="34" charset="0"/>
              </a:rPr>
              <a:t>tập</a:t>
            </a:r>
            <a:r>
              <a:rPr lang="en-US" dirty="0">
                <a:latin typeface="Arial" panose="020B0604020202020204" pitchFamily="34" charset="0"/>
                <a:ea typeface="Calibri" panose="020F0502020204030204" pitchFamily="34" charset="0"/>
                <a:cs typeface="Arial" panose="020B0604020202020204" pitchFamily="34" charset="0"/>
              </a:rPr>
              <a:t> </a:t>
            </a:r>
            <a:r>
              <a:rPr lang="en-US" dirty="0" err="1">
                <a:latin typeface="Arial" panose="020B0604020202020204" pitchFamily="34" charset="0"/>
                <a:ea typeface="Calibri" panose="020F0502020204030204" pitchFamily="34" charset="0"/>
                <a:cs typeface="Arial" panose="020B0604020202020204" pitchFamily="34" charset="0"/>
              </a:rPr>
              <a:t>dữ</a:t>
            </a:r>
            <a:r>
              <a:rPr lang="en-US" dirty="0">
                <a:latin typeface="Arial" panose="020B0604020202020204" pitchFamily="34" charset="0"/>
                <a:ea typeface="Calibri" panose="020F0502020204030204" pitchFamily="34" charset="0"/>
                <a:cs typeface="Arial" panose="020B0604020202020204" pitchFamily="34" charset="0"/>
              </a:rPr>
              <a:t> </a:t>
            </a:r>
            <a:r>
              <a:rPr lang="en-US" dirty="0" err="1">
                <a:latin typeface="Arial" panose="020B0604020202020204" pitchFamily="34" charset="0"/>
                <a:ea typeface="Calibri" panose="020F0502020204030204" pitchFamily="34" charset="0"/>
                <a:cs typeface="Arial" panose="020B0604020202020204" pitchFamily="34" charset="0"/>
              </a:rPr>
              <a:t>liệu</a:t>
            </a:r>
            <a:r>
              <a:rPr lang="en-US" dirty="0">
                <a:latin typeface="Arial" panose="020B0604020202020204" pitchFamily="34" charset="0"/>
                <a:ea typeface="Calibri" panose="020F0502020204030204" pitchFamily="34" charset="0"/>
                <a:cs typeface="Arial" panose="020B0604020202020204" pitchFamily="34" charset="0"/>
              </a:rPr>
              <a:t> </a:t>
            </a:r>
            <a:r>
              <a:rPr lang="en-US" dirty="0" err="1">
                <a:latin typeface="Arial" panose="020B0604020202020204" pitchFamily="34" charset="0"/>
                <a:ea typeface="Calibri" panose="020F0502020204030204" pitchFamily="34" charset="0"/>
                <a:cs typeface="Arial" panose="020B0604020202020204" pitchFamily="34" charset="0"/>
              </a:rPr>
              <a:t>nhỏ</a:t>
            </a:r>
            <a:r>
              <a:rPr lang="en-US" dirty="0">
                <a:latin typeface="Arial" panose="020B0604020202020204" pitchFamily="34" charset="0"/>
                <a:ea typeface="Calibri" panose="020F0502020204030204" pitchFamily="34" charset="0"/>
                <a:cs typeface="Arial" panose="020B0604020202020204" pitchFamily="34" charset="0"/>
              </a:rPr>
              <a:t>.</a:t>
            </a:r>
          </a:p>
        </p:txBody>
      </p:sp>
      <p:pic>
        <p:nvPicPr>
          <p:cNvPr id="2" name="Picture 1">
            <a:extLst>
              <a:ext uri="{FF2B5EF4-FFF2-40B4-BE49-F238E27FC236}">
                <a16:creationId xmlns:a16="http://schemas.microsoft.com/office/drawing/2014/main" id="{0179CE2C-E82E-4DFD-99E3-3AE8BC6D145B}"/>
              </a:ext>
            </a:extLst>
          </p:cNvPr>
          <p:cNvPicPr>
            <a:picLocks noChangeAspect="1"/>
          </p:cNvPicPr>
          <p:nvPr/>
        </p:nvPicPr>
        <p:blipFill>
          <a:blip r:embed="rId2"/>
          <a:stretch>
            <a:fillRect/>
          </a:stretch>
        </p:blipFill>
        <p:spPr>
          <a:xfrm>
            <a:off x="6847458" y="2429677"/>
            <a:ext cx="2729696" cy="3688778"/>
          </a:xfrm>
          <a:prstGeom prst="rect">
            <a:avLst/>
          </a:prstGeom>
        </p:spPr>
      </p:pic>
      <p:sp>
        <p:nvSpPr>
          <p:cNvPr id="13" name="Rectangle 12">
            <a:extLst>
              <a:ext uri="{FF2B5EF4-FFF2-40B4-BE49-F238E27FC236}">
                <a16:creationId xmlns:a16="http://schemas.microsoft.com/office/drawing/2014/main" id="{60B0ADE4-DA08-458C-9FF6-2704312588FE}"/>
              </a:ext>
            </a:extLst>
          </p:cNvPr>
          <p:cNvSpPr/>
          <p:nvPr/>
        </p:nvSpPr>
        <p:spPr>
          <a:xfrm>
            <a:off x="2752006" y="3917940"/>
            <a:ext cx="2607777" cy="1287532"/>
          </a:xfrm>
          <a:prstGeom prst="rect">
            <a:avLst/>
          </a:prstGeom>
        </p:spPr>
        <p:txBody>
          <a:bodyPr wrap="square">
            <a:spAutoFit/>
          </a:bodyPr>
          <a:lstStyle/>
          <a:p>
            <a:pPr marR="0" lvl="0">
              <a:lnSpc>
                <a:spcPct val="150000"/>
              </a:lnSpc>
              <a:spcBef>
                <a:spcPts val="600"/>
              </a:spcBef>
              <a:spcAft>
                <a:spcPts val="0"/>
              </a:spcAft>
            </a:pPr>
            <a:r>
              <a:rPr lang="en-US" dirty="0" err="1">
                <a:latin typeface="Arial" panose="020B0604020202020204" pitchFamily="34" charset="0"/>
                <a:ea typeface="Calibri" panose="020F0502020204030204" pitchFamily="34" charset="0"/>
                <a:cs typeface="Arial" panose="020B0604020202020204" pitchFamily="34" charset="0"/>
              </a:rPr>
              <a:t>Với</a:t>
            </a:r>
            <a:r>
              <a:rPr lang="en-US" dirty="0">
                <a:latin typeface="Arial" panose="020B0604020202020204" pitchFamily="34" charset="0"/>
                <a:ea typeface="Calibri" panose="020F0502020204030204" pitchFamily="34" charset="0"/>
                <a:cs typeface="Arial" panose="020B0604020202020204" pitchFamily="34" charset="0"/>
              </a:rPr>
              <a:t> </a:t>
            </a:r>
            <a:r>
              <a:rPr lang="en-US" dirty="0" err="1">
                <a:latin typeface="Arial" panose="020B0604020202020204" pitchFamily="34" charset="0"/>
                <a:ea typeface="Calibri" panose="020F0502020204030204" pitchFamily="34" charset="0"/>
                <a:cs typeface="Arial" panose="020B0604020202020204" pitchFamily="34" charset="0"/>
              </a:rPr>
              <a:t>tập</a:t>
            </a:r>
            <a:r>
              <a:rPr lang="en-US" dirty="0">
                <a:latin typeface="Arial" panose="020B0604020202020204" pitchFamily="34" charset="0"/>
                <a:ea typeface="Calibri" panose="020F0502020204030204" pitchFamily="34" charset="0"/>
                <a:cs typeface="Arial" panose="020B0604020202020204" pitchFamily="34" charset="0"/>
              </a:rPr>
              <a:t> </a:t>
            </a:r>
            <a:r>
              <a:rPr lang="en-US" dirty="0" err="1">
                <a:latin typeface="Arial" panose="020B0604020202020204" pitchFamily="34" charset="0"/>
                <a:ea typeface="Calibri" panose="020F0502020204030204" pitchFamily="34" charset="0"/>
                <a:cs typeface="Arial" panose="020B0604020202020204" pitchFamily="34" charset="0"/>
              </a:rPr>
              <a:t>dữ</a:t>
            </a:r>
            <a:r>
              <a:rPr lang="en-US" dirty="0">
                <a:latin typeface="Arial" panose="020B0604020202020204" pitchFamily="34" charset="0"/>
                <a:ea typeface="Calibri" panose="020F0502020204030204" pitchFamily="34" charset="0"/>
                <a:cs typeface="Arial" panose="020B0604020202020204" pitchFamily="34" charset="0"/>
              </a:rPr>
              <a:t> </a:t>
            </a:r>
            <a:r>
              <a:rPr lang="en-US" dirty="0" err="1">
                <a:latin typeface="Arial" panose="020B0604020202020204" pitchFamily="34" charset="0"/>
                <a:ea typeface="Calibri" panose="020F0502020204030204" pitchFamily="34" charset="0"/>
                <a:cs typeface="Arial" panose="020B0604020202020204" pitchFamily="34" charset="0"/>
              </a:rPr>
              <a:t>liệu</a:t>
            </a:r>
            <a:r>
              <a:rPr lang="en-US" dirty="0">
                <a:latin typeface="Arial" panose="020B0604020202020204" pitchFamily="34" charset="0"/>
                <a:ea typeface="Calibri" panose="020F0502020204030204" pitchFamily="34" charset="0"/>
                <a:cs typeface="Arial" panose="020B0604020202020204" pitchFamily="34" charset="0"/>
              </a:rPr>
              <a:t> </a:t>
            </a:r>
            <a:r>
              <a:rPr lang="en-US" dirty="0" err="1">
                <a:latin typeface="Arial" panose="020B0604020202020204" pitchFamily="34" charset="0"/>
                <a:ea typeface="Calibri" panose="020F0502020204030204" pitchFamily="34" charset="0"/>
                <a:cs typeface="Arial" panose="020B0604020202020204" pitchFamily="34" charset="0"/>
              </a:rPr>
              <a:t>vừa</a:t>
            </a:r>
            <a:r>
              <a:rPr lang="en-US" dirty="0">
                <a:latin typeface="Arial" panose="020B0604020202020204" pitchFamily="34" charset="0"/>
                <a:ea typeface="Calibri" panose="020F0502020204030204" pitchFamily="34" charset="0"/>
                <a:cs typeface="Arial" panose="020B0604020202020204" pitchFamily="34" charset="0"/>
              </a:rPr>
              <a:t> </a:t>
            </a:r>
            <a:r>
              <a:rPr lang="en-US" dirty="0" err="1">
                <a:latin typeface="Arial" panose="020B0604020202020204" pitchFamily="34" charset="0"/>
                <a:ea typeface="Calibri" panose="020F0502020204030204" pitchFamily="34" charset="0"/>
                <a:cs typeface="Arial" panose="020B0604020202020204" pitchFamily="34" charset="0"/>
              </a:rPr>
              <a:t>và</a:t>
            </a:r>
            <a:r>
              <a:rPr lang="en-US" dirty="0">
                <a:latin typeface="Arial" panose="020B0604020202020204" pitchFamily="34" charset="0"/>
                <a:ea typeface="Calibri" panose="020F0502020204030204" pitchFamily="34" charset="0"/>
                <a:cs typeface="Arial" panose="020B0604020202020204" pitchFamily="34" charset="0"/>
              </a:rPr>
              <a:t> </a:t>
            </a:r>
            <a:r>
              <a:rPr lang="en-US" dirty="0" err="1">
                <a:latin typeface="Arial" panose="020B0604020202020204" pitchFamily="34" charset="0"/>
                <a:ea typeface="Calibri" panose="020F0502020204030204" pitchFamily="34" charset="0"/>
                <a:cs typeface="Arial" panose="020B0604020202020204" pitchFamily="34" charset="0"/>
              </a:rPr>
              <a:t>lớn</a:t>
            </a:r>
            <a:r>
              <a:rPr lang="en-US" dirty="0">
                <a:latin typeface="Arial" panose="020B0604020202020204" pitchFamily="34" charset="0"/>
                <a:ea typeface="Calibri" panose="020F0502020204030204" pitchFamily="34" charset="0"/>
                <a:cs typeface="Arial" panose="020B0604020202020204" pitchFamily="34" charset="0"/>
              </a:rPr>
              <a:t>, Ph</a:t>
            </a:r>
            <a:r>
              <a:rPr lang="vi-VN" dirty="0">
                <a:latin typeface="Arial" panose="020B0604020202020204" pitchFamily="34" charset="0"/>
                <a:ea typeface="Calibri" panose="020F0502020204030204" pitchFamily="34" charset="0"/>
                <a:cs typeface="Arial" panose="020B0604020202020204" pitchFamily="34" charset="0"/>
              </a:rPr>
              <a:t>ư</a:t>
            </a:r>
            <a:r>
              <a:rPr lang="en-US" dirty="0" err="1">
                <a:latin typeface="Arial" panose="020B0604020202020204" pitchFamily="34" charset="0"/>
                <a:ea typeface="Calibri" panose="020F0502020204030204" pitchFamily="34" charset="0"/>
                <a:cs typeface="Arial" panose="020B0604020202020204" pitchFamily="34" charset="0"/>
              </a:rPr>
              <a:t>ơng</a:t>
            </a:r>
            <a:r>
              <a:rPr lang="en-US" dirty="0">
                <a:latin typeface="Arial" panose="020B0604020202020204" pitchFamily="34" charset="0"/>
                <a:ea typeface="Calibri" panose="020F0502020204030204" pitchFamily="34" charset="0"/>
                <a:cs typeface="Arial" panose="020B0604020202020204" pitchFamily="34" charset="0"/>
              </a:rPr>
              <a:t> </a:t>
            </a:r>
            <a:r>
              <a:rPr lang="en-US" dirty="0" err="1">
                <a:latin typeface="Arial" panose="020B0604020202020204" pitchFamily="34" charset="0"/>
                <a:ea typeface="Calibri" panose="020F0502020204030204" pitchFamily="34" charset="0"/>
                <a:cs typeface="Arial" panose="020B0604020202020204" pitchFamily="34" charset="0"/>
              </a:rPr>
              <a:t>án</a:t>
            </a:r>
            <a:r>
              <a:rPr lang="en-US" dirty="0">
                <a:latin typeface="Arial" panose="020B0604020202020204" pitchFamily="34" charset="0"/>
                <a:ea typeface="Calibri" panose="020F0502020204030204" pitchFamily="34" charset="0"/>
                <a:cs typeface="Arial" panose="020B0604020202020204" pitchFamily="34" charset="0"/>
              </a:rPr>
              <a:t> </a:t>
            </a:r>
            <a:r>
              <a:rPr lang="en-US" dirty="0" err="1">
                <a:latin typeface="Arial" panose="020B0604020202020204" pitchFamily="34" charset="0"/>
                <a:ea typeface="Calibri" panose="020F0502020204030204" pitchFamily="34" charset="0"/>
                <a:cs typeface="Arial" panose="020B0604020202020204" pitchFamily="34" charset="0"/>
              </a:rPr>
              <a:t>này</a:t>
            </a:r>
            <a:r>
              <a:rPr lang="en-US" dirty="0">
                <a:latin typeface="Arial" panose="020B0604020202020204" pitchFamily="34" charset="0"/>
                <a:ea typeface="Calibri" panose="020F0502020204030204" pitchFamily="34" charset="0"/>
                <a:cs typeface="Arial" panose="020B0604020202020204" pitchFamily="34" charset="0"/>
              </a:rPr>
              <a:t> </a:t>
            </a:r>
            <a:r>
              <a:rPr lang="en-US" dirty="0" err="1">
                <a:latin typeface="Arial" panose="020B0604020202020204" pitchFamily="34" charset="0"/>
                <a:ea typeface="Calibri" panose="020F0502020204030204" pitchFamily="34" charset="0"/>
                <a:cs typeface="Arial" panose="020B0604020202020204" pitchFamily="34" charset="0"/>
              </a:rPr>
              <a:t>không</a:t>
            </a:r>
            <a:r>
              <a:rPr lang="en-US" dirty="0">
                <a:latin typeface="Arial" panose="020B0604020202020204" pitchFamily="34" charset="0"/>
                <a:ea typeface="Calibri" panose="020F0502020204030204" pitchFamily="34" charset="0"/>
                <a:cs typeface="Arial" panose="020B0604020202020204" pitchFamily="34" charset="0"/>
              </a:rPr>
              <a:t> </a:t>
            </a:r>
            <a:r>
              <a:rPr lang="en-US" dirty="0" err="1">
                <a:latin typeface="Arial" panose="020B0604020202020204" pitchFamily="34" charset="0"/>
                <a:ea typeface="Calibri" panose="020F0502020204030204" pitchFamily="34" charset="0"/>
                <a:cs typeface="Arial" panose="020B0604020202020204" pitchFamily="34" charset="0"/>
              </a:rPr>
              <a:t>khả</a:t>
            </a:r>
            <a:r>
              <a:rPr lang="en-US" dirty="0">
                <a:latin typeface="Arial" panose="020B0604020202020204" pitchFamily="34" charset="0"/>
                <a:ea typeface="Calibri" panose="020F0502020204030204" pitchFamily="34" charset="0"/>
                <a:cs typeface="Arial" panose="020B0604020202020204" pitchFamily="34" charset="0"/>
              </a:rPr>
              <a:t> </a:t>
            </a:r>
            <a:r>
              <a:rPr lang="en-US" dirty="0" err="1">
                <a:latin typeface="Arial" panose="020B0604020202020204" pitchFamily="34" charset="0"/>
                <a:ea typeface="Calibri" panose="020F0502020204030204" pitchFamily="34" charset="0"/>
                <a:cs typeface="Arial" panose="020B0604020202020204" pitchFamily="34" charset="0"/>
              </a:rPr>
              <a:t>thi</a:t>
            </a:r>
            <a:r>
              <a:rPr lang="en-US" dirty="0">
                <a:latin typeface="Arial" panose="020B0604020202020204" pitchFamily="34" charset="0"/>
                <a:ea typeface="Calibri" panose="020F0502020204030204" pitchFamily="34" charset="0"/>
                <a:cs typeface="Arial" panose="020B0604020202020204" pitchFamily="34" charset="0"/>
              </a:rPr>
              <a:t>.</a:t>
            </a:r>
          </a:p>
        </p:txBody>
      </p:sp>
      <p:sp>
        <p:nvSpPr>
          <p:cNvPr id="14" name="Title 5">
            <a:extLst>
              <a:ext uri="{FF2B5EF4-FFF2-40B4-BE49-F238E27FC236}">
                <a16:creationId xmlns:a16="http://schemas.microsoft.com/office/drawing/2014/main" id="{CFADFAE4-7D54-4CBC-8189-9F85F43614DD}"/>
              </a:ext>
            </a:extLst>
          </p:cNvPr>
          <p:cNvSpPr txBox="1">
            <a:spLocks/>
          </p:cNvSpPr>
          <p:nvPr/>
        </p:nvSpPr>
        <p:spPr>
          <a:xfrm>
            <a:off x="2589213" y="1215193"/>
            <a:ext cx="8915399" cy="914400"/>
          </a:xfrm>
          <a:prstGeom prst="rect">
            <a:avLst/>
          </a:prstGeom>
        </p:spPr>
        <p:txBody>
          <a:bodyPr vert="horz" lIns="91440" tIns="45720" rIns="91440" bIns="45720" rtlCol="0" anchor="b">
            <a:normAutofit/>
          </a:bodyPr>
          <a:lstStyle>
            <a:lvl1pPr algn="l" defTabSz="4572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a:latin typeface="Arial" panose="020B0604020202020204" pitchFamily="34" charset="0"/>
                <a:cs typeface="Arial" panose="020B0604020202020204" pitchFamily="34" charset="0"/>
              </a:rPr>
              <a:t>III. Ph</a:t>
            </a:r>
            <a:r>
              <a:rPr lang="vi-VN" sz="2400">
                <a:latin typeface="Arial" panose="020B0604020202020204" pitchFamily="34" charset="0"/>
                <a:cs typeface="Arial" panose="020B0604020202020204" pitchFamily="34" charset="0"/>
              </a:rPr>
              <a:t>ư</a:t>
            </a:r>
            <a:r>
              <a:rPr lang="en-US" sz="2400">
                <a:latin typeface="Arial" panose="020B0604020202020204" pitchFamily="34" charset="0"/>
                <a:cs typeface="Arial" panose="020B0604020202020204" pitchFamily="34" charset="0"/>
              </a:rPr>
              <a:t>ơng án 2</a:t>
            </a:r>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860410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B2E284B-89EF-4D89-A1E2-E0154FAF565D}"/>
              </a:ext>
            </a:extLst>
          </p:cNvPr>
          <p:cNvSpPr/>
          <p:nvPr/>
        </p:nvSpPr>
        <p:spPr>
          <a:xfrm>
            <a:off x="2736766" y="688516"/>
            <a:ext cx="7026442" cy="461665"/>
          </a:xfrm>
          <a:prstGeom prst="rect">
            <a:avLst/>
          </a:prstGeom>
        </p:spPr>
        <p:txBody>
          <a:bodyPr wrap="square">
            <a:spAutoFit/>
          </a:bodyPr>
          <a:lstStyle/>
          <a:p>
            <a:r>
              <a:rPr lang="en-US" sz="2400" b="1" dirty="0">
                <a:latin typeface="Times New Roman" panose="02020603050405020304" pitchFamily="18" charset="0"/>
                <a:ea typeface="Calibri" panose="020F0502020204030204" pitchFamily="34" charset="0"/>
              </a:rPr>
              <a:t>TÌM KIẾM CỤC BỘ DỰA TRÊN RÀNG BUỘC</a:t>
            </a:r>
            <a:endParaRPr lang="en-US" sz="2400" dirty="0"/>
          </a:p>
        </p:txBody>
      </p:sp>
      <p:sp>
        <p:nvSpPr>
          <p:cNvPr id="11" name="Rectangle 10">
            <a:extLst>
              <a:ext uri="{FF2B5EF4-FFF2-40B4-BE49-F238E27FC236}">
                <a16:creationId xmlns:a16="http://schemas.microsoft.com/office/drawing/2014/main" id="{8D1F6FCF-C259-40AD-9902-2350820A320B}"/>
              </a:ext>
            </a:extLst>
          </p:cNvPr>
          <p:cNvSpPr/>
          <p:nvPr/>
        </p:nvSpPr>
        <p:spPr>
          <a:xfrm>
            <a:off x="4887323" y="166200"/>
            <a:ext cx="2127505" cy="369332"/>
          </a:xfrm>
          <a:prstGeom prst="rect">
            <a:avLst/>
          </a:prstGeom>
        </p:spPr>
        <p:txBody>
          <a:bodyPr wrap="none">
            <a:spAutoFit/>
          </a:bodyPr>
          <a:lstStyle/>
          <a:p>
            <a:r>
              <a:rPr lang="en-US" b="1" dirty="0">
                <a:latin typeface="Times New Roman" panose="02020603050405020304" pitchFamily="18" charset="0"/>
              </a:rPr>
              <a:t>ĐỒ ÁN MÔN HỌC</a:t>
            </a:r>
            <a:endParaRPr lang="en-US" dirty="0"/>
          </a:p>
        </p:txBody>
      </p:sp>
      <p:sp>
        <p:nvSpPr>
          <p:cNvPr id="12" name="Rectangle 11">
            <a:extLst>
              <a:ext uri="{FF2B5EF4-FFF2-40B4-BE49-F238E27FC236}">
                <a16:creationId xmlns:a16="http://schemas.microsoft.com/office/drawing/2014/main" id="{93681EFD-E35D-41B5-8B72-24B8F84FD8AA}"/>
              </a:ext>
            </a:extLst>
          </p:cNvPr>
          <p:cNvSpPr/>
          <p:nvPr/>
        </p:nvSpPr>
        <p:spPr>
          <a:xfrm>
            <a:off x="2428792" y="6290748"/>
            <a:ext cx="7072614" cy="461665"/>
          </a:xfrm>
          <a:prstGeom prst="rect">
            <a:avLst/>
          </a:prstGeom>
        </p:spPr>
        <p:txBody>
          <a:bodyPr wrap="square">
            <a:spAutoFit/>
          </a:bodyPr>
          <a:lstStyle/>
          <a:p>
            <a:pPr algn="ctr"/>
            <a:r>
              <a:rPr lang="en-US" sz="1200" b="1" dirty="0">
                <a:solidFill>
                  <a:srgbClr val="C00000"/>
                </a:solidFill>
                <a:latin typeface="Times New Roman" panose="02020603050405020304" pitchFamily="18" charset="0"/>
              </a:rPr>
              <a:t>TR</a:t>
            </a:r>
            <a:r>
              <a:rPr lang="vi-VN" sz="1200" b="1" dirty="0">
                <a:solidFill>
                  <a:srgbClr val="C00000"/>
                </a:solidFill>
                <a:latin typeface="Times New Roman" panose="02020603050405020304" pitchFamily="18" charset="0"/>
              </a:rPr>
              <a:t>Ư</a:t>
            </a:r>
            <a:r>
              <a:rPr lang="en-US" sz="1200" b="1" dirty="0">
                <a:solidFill>
                  <a:srgbClr val="C00000"/>
                </a:solidFill>
                <a:latin typeface="Times New Roman" panose="02020603050405020304" pitchFamily="18" charset="0"/>
              </a:rPr>
              <a:t>ỜNG ĐẠI HỌC BÁCH KHOA HÀ HỘI- VIỆN CÔNG NGHỆ THÔNG TIN VÀ TRUYỀN THÔNG</a:t>
            </a:r>
          </a:p>
          <a:p>
            <a:pPr algn="ctr"/>
            <a:r>
              <a:rPr lang="en-US" sz="1200" b="1" dirty="0">
                <a:solidFill>
                  <a:srgbClr val="C00000"/>
                </a:solidFill>
              </a:rPr>
              <a:t>BỘ MÔN KHOA HỌC MÁY TÍNH</a:t>
            </a:r>
          </a:p>
        </p:txBody>
      </p:sp>
      <p:sp>
        <p:nvSpPr>
          <p:cNvPr id="8" name="Rectangle 7">
            <a:extLst>
              <a:ext uri="{FF2B5EF4-FFF2-40B4-BE49-F238E27FC236}">
                <a16:creationId xmlns:a16="http://schemas.microsoft.com/office/drawing/2014/main" id="{E56EC083-BD00-4457-9B45-7570F53F7705}"/>
              </a:ext>
            </a:extLst>
          </p:cNvPr>
          <p:cNvSpPr/>
          <p:nvPr/>
        </p:nvSpPr>
        <p:spPr>
          <a:xfrm>
            <a:off x="577516" y="4443664"/>
            <a:ext cx="657726" cy="461665"/>
          </a:xfrm>
          <a:prstGeom prst="rect">
            <a:avLst/>
          </a:prstGeom>
        </p:spPr>
        <p:txBody>
          <a:bodyPr wrap="square">
            <a:spAutoFit/>
          </a:bodyPr>
          <a:lstStyle/>
          <a:p>
            <a:r>
              <a:rPr lang="en-US" sz="2400" b="1" dirty="0"/>
              <a:t>19</a:t>
            </a:r>
          </a:p>
        </p:txBody>
      </p:sp>
      <p:sp>
        <p:nvSpPr>
          <p:cNvPr id="6" name="Title 5">
            <a:extLst>
              <a:ext uri="{FF2B5EF4-FFF2-40B4-BE49-F238E27FC236}">
                <a16:creationId xmlns:a16="http://schemas.microsoft.com/office/drawing/2014/main" id="{A8056C44-EA29-4024-99E4-D37B078A049F}"/>
              </a:ext>
            </a:extLst>
          </p:cNvPr>
          <p:cNvSpPr>
            <a:spLocks noGrp="1"/>
          </p:cNvSpPr>
          <p:nvPr>
            <p:ph type="ctrTitle"/>
          </p:nvPr>
        </p:nvSpPr>
        <p:spPr>
          <a:xfrm>
            <a:off x="2589213" y="1215193"/>
            <a:ext cx="8915399" cy="914400"/>
          </a:xfrm>
        </p:spPr>
        <p:txBody>
          <a:bodyPr>
            <a:normAutofit/>
          </a:bodyPr>
          <a:lstStyle/>
          <a:p>
            <a:r>
              <a:rPr lang="en-US" sz="2400" dirty="0">
                <a:latin typeface="Arial" panose="020B0604020202020204" pitchFamily="34" charset="0"/>
                <a:cs typeface="Arial" panose="020B0604020202020204" pitchFamily="34" charset="0"/>
              </a:rPr>
              <a:t>IV. Ph</a:t>
            </a:r>
            <a:r>
              <a:rPr lang="vi-VN" sz="2400" dirty="0">
                <a:latin typeface="Arial" panose="020B0604020202020204" pitchFamily="34" charset="0"/>
                <a:cs typeface="Arial" panose="020B0604020202020204" pitchFamily="34" charset="0"/>
              </a:rPr>
              <a:t>ư</a:t>
            </a:r>
            <a:r>
              <a:rPr lang="en-US" sz="2400" dirty="0" err="1">
                <a:latin typeface="Arial" panose="020B0604020202020204" pitchFamily="34" charset="0"/>
                <a:cs typeface="Arial" panose="020B0604020202020204" pitchFamily="34" charset="0"/>
              </a:rPr>
              <a:t>ơng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án</a:t>
            </a:r>
            <a:r>
              <a:rPr lang="en-US" sz="2400" dirty="0">
                <a:latin typeface="Arial" panose="020B0604020202020204" pitchFamily="34" charset="0"/>
                <a:cs typeface="Arial" panose="020B0604020202020204" pitchFamily="34" charset="0"/>
              </a:rPr>
              <a:t> 3</a:t>
            </a:r>
          </a:p>
        </p:txBody>
      </p:sp>
      <p:sp>
        <p:nvSpPr>
          <p:cNvPr id="10" name="Subtitle 9">
            <a:extLst>
              <a:ext uri="{FF2B5EF4-FFF2-40B4-BE49-F238E27FC236}">
                <a16:creationId xmlns:a16="http://schemas.microsoft.com/office/drawing/2014/main" id="{B1BDCC9E-7B2A-439C-8262-AC05B5DB6F16}"/>
              </a:ext>
            </a:extLst>
          </p:cNvPr>
          <p:cNvSpPr>
            <a:spLocks noGrp="1"/>
          </p:cNvSpPr>
          <p:nvPr>
            <p:ph type="subTitle" idx="1"/>
          </p:nvPr>
        </p:nvSpPr>
        <p:spPr>
          <a:xfrm>
            <a:off x="2589213" y="2374235"/>
            <a:ext cx="5319545" cy="461665"/>
          </a:xfrm>
        </p:spPr>
        <p:txBody>
          <a:bodyPr>
            <a:noAutofit/>
          </a:bodyPr>
          <a:lstStyle/>
          <a:p>
            <a:r>
              <a:rPr lang="en-US" sz="2000" dirty="0" err="1">
                <a:solidFill>
                  <a:schemeClr val="tx1"/>
                </a:solidFill>
                <a:latin typeface="Arial" panose="020B0604020202020204" pitchFamily="34" charset="0"/>
                <a:cs typeface="Arial" panose="020B0604020202020204" pitchFamily="34" charset="0"/>
              </a:rPr>
              <a:t>Mô</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hình</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toán</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học</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Sử</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dụng</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với</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ChocoSearch</a:t>
            </a:r>
            <a:br>
              <a:rPr lang="vi-VN" sz="2000" dirty="0">
                <a:solidFill>
                  <a:schemeClr val="tx1"/>
                </a:solidFill>
                <a:latin typeface="Arial" panose="020B0604020202020204" pitchFamily="34" charset="0"/>
                <a:cs typeface="Arial" panose="020B0604020202020204" pitchFamily="34" charset="0"/>
              </a:rPr>
            </a:br>
            <a:endParaRPr lang="en-US" sz="2000" dirty="0">
              <a:solidFill>
                <a:schemeClr val="tx1"/>
              </a:solidFill>
              <a:latin typeface="Arial" panose="020B0604020202020204" pitchFamily="34" charset="0"/>
              <a:cs typeface="Arial" panose="020B0604020202020204" pitchFamily="34" charset="0"/>
            </a:endParaRPr>
          </a:p>
        </p:txBody>
      </p:sp>
      <p:sp>
        <p:nvSpPr>
          <p:cNvPr id="80" name="Subtitle 9">
            <a:extLst>
              <a:ext uri="{FF2B5EF4-FFF2-40B4-BE49-F238E27FC236}">
                <a16:creationId xmlns:a16="http://schemas.microsoft.com/office/drawing/2014/main" id="{82C8B01F-050D-487B-B99A-9C281D666F79}"/>
              </a:ext>
            </a:extLst>
          </p:cNvPr>
          <p:cNvSpPr txBox="1">
            <a:spLocks/>
          </p:cNvSpPr>
          <p:nvPr/>
        </p:nvSpPr>
        <p:spPr>
          <a:xfrm>
            <a:off x="2590800" y="2979370"/>
            <a:ext cx="6910606" cy="693470"/>
          </a:xfrm>
          <a:prstGeom prst="rect">
            <a:avLst/>
          </a:prstGeom>
        </p:spPr>
        <p:txBody>
          <a:bodyPr vert="horz" lIns="91440" tIns="45720" rIns="91440" bIns="45720" rtlCol="0" anchor="t">
            <a:no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US" sz="2000" b="1" dirty="0" err="1">
                <a:solidFill>
                  <a:schemeClr val="tx1"/>
                </a:solidFill>
                <a:latin typeface="Arial" panose="020B0604020202020204" pitchFamily="34" charset="0"/>
                <a:cs typeface="Arial" panose="020B0604020202020204" pitchFamily="34" charset="0"/>
              </a:rPr>
              <a:t>Biến</a:t>
            </a:r>
            <a:r>
              <a:rPr lang="en-US" sz="2000" b="1" dirty="0">
                <a:solidFill>
                  <a:schemeClr val="tx1"/>
                </a:solidFill>
                <a:latin typeface="Arial" panose="020B0604020202020204" pitchFamily="34" charset="0"/>
                <a:cs typeface="Arial" panose="020B0604020202020204" pitchFamily="34" charset="0"/>
              </a:rPr>
              <a:t>, </a:t>
            </a:r>
            <a:r>
              <a:rPr lang="en-US" sz="2000" b="1" dirty="0" err="1">
                <a:solidFill>
                  <a:schemeClr val="tx1"/>
                </a:solidFill>
                <a:latin typeface="Arial" panose="020B0604020202020204" pitchFamily="34" charset="0"/>
                <a:cs typeface="Arial" panose="020B0604020202020204" pitchFamily="34" charset="0"/>
              </a:rPr>
              <a:t>ràng</a:t>
            </a:r>
            <a:r>
              <a:rPr lang="en-US" sz="2000" b="1" dirty="0">
                <a:solidFill>
                  <a:schemeClr val="tx1"/>
                </a:solidFill>
                <a:latin typeface="Arial" panose="020B0604020202020204" pitchFamily="34" charset="0"/>
                <a:cs typeface="Arial" panose="020B0604020202020204" pitchFamily="34" charset="0"/>
              </a:rPr>
              <a:t> </a:t>
            </a:r>
            <a:r>
              <a:rPr lang="en-US" sz="2000" b="1" dirty="0" err="1">
                <a:solidFill>
                  <a:schemeClr val="tx1"/>
                </a:solidFill>
                <a:latin typeface="Arial" panose="020B0604020202020204" pitchFamily="34" charset="0"/>
                <a:cs typeface="Arial" panose="020B0604020202020204" pitchFamily="34" charset="0"/>
              </a:rPr>
              <a:t>buộc</a:t>
            </a:r>
            <a:r>
              <a:rPr lang="en-US" sz="2000" b="1" dirty="0">
                <a:solidFill>
                  <a:schemeClr val="tx1"/>
                </a:solidFill>
                <a:latin typeface="Arial" panose="020B0604020202020204" pitchFamily="34" charset="0"/>
                <a:cs typeface="Arial" panose="020B0604020202020204" pitchFamily="34" charset="0"/>
              </a:rPr>
              <a:t> t</a:t>
            </a:r>
            <a:r>
              <a:rPr lang="vi-VN" sz="2000" b="1" dirty="0">
                <a:solidFill>
                  <a:schemeClr val="tx1"/>
                </a:solidFill>
                <a:latin typeface="Arial" panose="020B0604020202020204" pitchFamily="34" charset="0"/>
                <a:cs typeface="Arial" panose="020B0604020202020204" pitchFamily="34" charset="0"/>
              </a:rPr>
              <a:t>ư</a:t>
            </a:r>
            <a:r>
              <a:rPr lang="en-US" sz="2000" b="1" dirty="0" err="1">
                <a:solidFill>
                  <a:schemeClr val="tx1"/>
                </a:solidFill>
                <a:latin typeface="Arial" panose="020B0604020202020204" pitchFamily="34" charset="0"/>
                <a:cs typeface="Arial" panose="020B0604020202020204" pitchFamily="34" charset="0"/>
              </a:rPr>
              <a:t>ơng</a:t>
            </a:r>
            <a:r>
              <a:rPr lang="en-US" sz="2000" b="1" dirty="0">
                <a:solidFill>
                  <a:schemeClr val="tx1"/>
                </a:solidFill>
                <a:latin typeface="Arial" panose="020B0604020202020204" pitchFamily="34" charset="0"/>
                <a:cs typeface="Arial" panose="020B0604020202020204" pitchFamily="34" charset="0"/>
              </a:rPr>
              <a:t> </a:t>
            </a:r>
            <a:r>
              <a:rPr lang="en-US" sz="2000" b="1" dirty="0" err="1">
                <a:solidFill>
                  <a:schemeClr val="tx1"/>
                </a:solidFill>
                <a:latin typeface="Arial" panose="020B0604020202020204" pitchFamily="34" charset="0"/>
                <a:cs typeface="Arial" panose="020B0604020202020204" pitchFamily="34" charset="0"/>
              </a:rPr>
              <a:t>tự</a:t>
            </a:r>
            <a:r>
              <a:rPr lang="en-US" sz="2000" b="1" dirty="0">
                <a:solidFill>
                  <a:schemeClr val="tx1"/>
                </a:solidFill>
                <a:latin typeface="Arial" panose="020B0604020202020204" pitchFamily="34" charset="0"/>
                <a:cs typeface="Arial" panose="020B0604020202020204" pitchFamily="34" charset="0"/>
              </a:rPr>
              <a:t> </a:t>
            </a:r>
            <a:r>
              <a:rPr lang="en-US" sz="2000" b="1" dirty="0" err="1">
                <a:solidFill>
                  <a:schemeClr val="tx1"/>
                </a:solidFill>
                <a:latin typeface="Arial" panose="020B0604020202020204" pitchFamily="34" charset="0"/>
                <a:cs typeface="Arial" panose="020B0604020202020204" pitchFamily="34" charset="0"/>
              </a:rPr>
              <a:t>nh</a:t>
            </a:r>
            <a:r>
              <a:rPr lang="vi-VN" sz="2000" b="1" dirty="0">
                <a:solidFill>
                  <a:schemeClr val="tx1"/>
                </a:solidFill>
                <a:latin typeface="Arial" panose="020B0604020202020204" pitchFamily="34" charset="0"/>
                <a:cs typeface="Arial" panose="020B0604020202020204" pitchFamily="34" charset="0"/>
              </a:rPr>
              <a:t>ư</a:t>
            </a:r>
            <a:r>
              <a:rPr lang="en-US" sz="2000" b="1" dirty="0">
                <a:solidFill>
                  <a:schemeClr val="tx1"/>
                </a:solidFill>
                <a:latin typeface="Arial" panose="020B0604020202020204" pitchFamily="34" charset="0"/>
                <a:cs typeface="Arial" panose="020B0604020202020204" pitchFamily="34" charset="0"/>
              </a:rPr>
              <a:t> </a:t>
            </a:r>
            <a:r>
              <a:rPr lang="en-US" sz="2000" b="1" dirty="0" err="1">
                <a:solidFill>
                  <a:schemeClr val="tx1"/>
                </a:solidFill>
                <a:latin typeface="Arial" panose="020B0604020202020204" pitchFamily="34" charset="0"/>
                <a:cs typeface="Arial" panose="020B0604020202020204" pitchFamily="34" charset="0"/>
              </a:rPr>
              <a:t>ph</a:t>
            </a:r>
            <a:r>
              <a:rPr lang="vi-VN" sz="2000" b="1" dirty="0">
                <a:solidFill>
                  <a:schemeClr val="tx1"/>
                </a:solidFill>
                <a:latin typeface="Arial" panose="020B0604020202020204" pitchFamily="34" charset="0"/>
                <a:cs typeface="Arial" panose="020B0604020202020204" pitchFamily="34" charset="0"/>
              </a:rPr>
              <a:t>ư</a:t>
            </a:r>
            <a:r>
              <a:rPr lang="en-US" sz="2000" b="1" dirty="0" err="1">
                <a:solidFill>
                  <a:schemeClr val="tx1"/>
                </a:solidFill>
                <a:latin typeface="Arial" panose="020B0604020202020204" pitchFamily="34" charset="0"/>
                <a:cs typeface="Arial" panose="020B0604020202020204" pitchFamily="34" charset="0"/>
              </a:rPr>
              <a:t>ơng</a:t>
            </a:r>
            <a:r>
              <a:rPr lang="en-US" sz="2000" b="1" dirty="0">
                <a:solidFill>
                  <a:schemeClr val="tx1"/>
                </a:solidFill>
                <a:latin typeface="Arial" panose="020B0604020202020204" pitchFamily="34" charset="0"/>
                <a:cs typeface="Arial" panose="020B0604020202020204" pitchFamily="34" charset="0"/>
              </a:rPr>
              <a:t> </a:t>
            </a:r>
            <a:r>
              <a:rPr lang="en-US" sz="2000" b="1" dirty="0" err="1">
                <a:solidFill>
                  <a:schemeClr val="tx1"/>
                </a:solidFill>
                <a:latin typeface="Arial" panose="020B0604020202020204" pitchFamily="34" charset="0"/>
                <a:cs typeface="Arial" panose="020B0604020202020204" pitchFamily="34" charset="0"/>
              </a:rPr>
              <a:t>án</a:t>
            </a:r>
            <a:r>
              <a:rPr lang="en-US" sz="2000" b="1" dirty="0">
                <a:solidFill>
                  <a:schemeClr val="tx1"/>
                </a:solidFill>
                <a:latin typeface="Arial" panose="020B0604020202020204" pitchFamily="34" charset="0"/>
                <a:cs typeface="Arial" panose="020B0604020202020204" pitchFamily="34" charset="0"/>
              </a:rPr>
              <a:t> 1</a:t>
            </a:r>
            <a:br>
              <a:rPr lang="vi-VN" sz="2000" b="1" dirty="0">
                <a:solidFill>
                  <a:schemeClr val="tx1"/>
                </a:solidFill>
                <a:latin typeface="Arial" panose="020B0604020202020204" pitchFamily="34" charset="0"/>
                <a:cs typeface="Arial" panose="020B0604020202020204" pitchFamily="34" charset="0"/>
              </a:rPr>
            </a:br>
            <a:endParaRPr lang="en-US" sz="2000" b="1"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979143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B2E284B-89EF-4D89-A1E2-E0154FAF565D}"/>
              </a:ext>
            </a:extLst>
          </p:cNvPr>
          <p:cNvSpPr/>
          <p:nvPr/>
        </p:nvSpPr>
        <p:spPr>
          <a:xfrm>
            <a:off x="2736766" y="688516"/>
            <a:ext cx="7026442" cy="461665"/>
          </a:xfrm>
          <a:prstGeom prst="rect">
            <a:avLst/>
          </a:prstGeom>
        </p:spPr>
        <p:txBody>
          <a:bodyPr wrap="square">
            <a:spAutoFit/>
          </a:bodyPr>
          <a:lstStyle/>
          <a:p>
            <a:r>
              <a:rPr lang="en-US" sz="2400" b="1" dirty="0">
                <a:latin typeface="Times New Roman" panose="02020603050405020304" pitchFamily="18" charset="0"/>
                <a:ea typeface="Calibri" panose="020F0502020204030204" pitchFamily="34" charset="0"/>
              </a:rPr>
              <a:t>TÌM KIẾM CỤC BỘ DỰA TRÊN RÀNG BUỘC</a:t>
            </a:r>
            <a:endParaRPr lang="en-US" sz="2400" dirty="0"/>
          </a:p>
        </p:txBody>
      </p:sp>
      <p:sp>
        <p:nvSpPr>
          <p:cNvPr id="11" name="Rectangle 10">
            <a:extLst>
              <a:ext uri="{FF2B5EF4-FFF2-40B4-BE49-F238E27FC236}">
                <a16:creationId xmlns:a16="http://schemas.microsoft.com/office/drawing/2014/main" id="{8D1F6FCF-C259-40AD-9902-2350820A320B}"/>
              </a:ext>
            </a:extLst>
          </p:cNvPr>
          <p:cNvSpPr/>
          <p:nvPr/>
        </p:nvSpPr>
        <p:spPr>
          <a:xfrm>
            <a:off x="4887323" y="166200"/>
            <a:ext cx="2127505" cy="369332"/>
          </a:xfrm>
          <a:prstGeom prst="rect">
            <a:avLst/>
          </a:prstGeom>
        </p:spPr>
        <p:txBody>
          <a:bodyPr wrap="none">
            <a:spAutoFit/>
          </a:bodyPr>
          <a:lstStyle/>
          <a:p>
            <a:r>
              <a:rPr lang="en-US" b="1" dirty="0">
                <a:latin typeface="Times New Roman" panose="02020603050405020304" pitchFamily="18" charset="0"/>
              </a:rPr>
              <a:t>ĐỒ ÁN MÔN HỌC</a:t>
            </a:r>
            <a:endParaRPr lang="en-US" dirty="0"/>
          </a:p>
        </p:txBody>
      </p:sp>
      <p:sp>
        <p:nvSpPr>
          <p:cNvPr id="12" name="Rectangle 11">
            <a:extLst>
              <a:ext uri="{FF2B5EF4-FFF2-40B4-BE49-F238E27FC236}">
                <a16:creationId xmlns:a16="http://schemas.microsoft.com/office/drawing/2014/main" id="{93681EFD-E35D-41B5-8B72-24B8F84FD8AA}"/>
              </a:ext>
            </a:extLst>
          </p:cNvPr>
          <p:cNvSpPr/>
          <p:nvPr/>
        </p:nvSpPr>
        <p:spPr>
          <a:xfrm>
            <a:off x="2428792" y="6290748"/>
            <a:ext cx="7072614" cy="461665"/>
          </a:xfrm>
          <a:prstGeom prst="rect">
            <a:avLst/>
          </a:prstGeom>
        </p:spPr>
        <p:txBody>
          <a:bodyPr wrap="square">
            <a:spAutoFit/>
          </a:bodyPr>
          <a:lstStyle/>
          <a:p>
            <a:pPr algn="ctr"/>
            <a:r>
              <a:rPr lang="en-US" sz="1200" b="1" dirty="0">
                <a:solidFill>
                  <a:srgbClr val="C00000"/>
                </a:solidFill>
                <a:latin typeface="Times New Roman" panose="02020603050405020304" pitchFamily="18" charset="0"/>
              </a:rPr>
              <a:t>TR</a:t>
            </a:r>
            <a:r>
              <a:rPr lang="vi-VN" sz="1200" b="1" dirty="0">
                <a:solidFill>
                  <a:srgbClr val="C00000"/>
                </a:solidFill>
                <a:latin typeface="Times New Roman" panose="02020603050405020304" pitchFamily="18" charset="0"/>
              </a:rPr>
              <a:t>Ư</a:t>
            </a:r>
            <a:r>
              <a:rPr lang="en-US" sz="1200" b="1" dirty="0">
                <a:solidFill>
                  <a:srgbClr val="C00000"/>
                </a:solidFill>
                <a:latin typeface="Times New Roman" panose="02020603050405020304" pitchFamily="18" charset="0"/>
              </a:rPr>
              <a:t>ỜNG ĐẠI HỌC BÁCH KHOA HÀ HỘI- VIỆN CÔNG NGHỆ THÔNG TIN VÀ TRUYỀN THÔNG</a:t>
            </a:r>
          </a:p>
          <a:p>
            <a:pPr algn="ctr"/>
            <a:r>
              <a:rPr lang="en-US" sz="1200" b="1" dirty="0">
                <a:solidFill>
                  <a:srgbClr val="C00000"/>
                </a:solidFill>
              </a:rPr>
              <a:t>BỘ MÔN KHOA HỌC MÁY TÍNH</a:t>
            </a:r>
          </a:p>
        </p:txBody>
      </p:sp>
      <p:sp>
        <p:nvSpPr>
          <p:cNvPr id="8" name="Rectangle 7">
            <a:extLst>
              <a:ext uri="{FF2B5EF4-FFF2-40B4-BE49-F238E27FC236}">
                <a16:creationId xmlns:a16="http://schemas.microsoft.com/office/drawing/2014/main" id="{E56EC083-BD00-4457-9B45-7570F53F7705}"/>
              </a:ext>
            </a:extLst>
          </p:cNvPr>
          <p:cNvSpPr/>
          <p:nvPr/>
        </p:nvSpPr>
        <p:spPr>
          <a:xfrm>
            <a:off x="577516" y="4443664"/>
            <a:ext cx="657726" cy="461665"/>
          </a:xfrm>
          <a:prstGeom prst="rect">
            <a:avLst/>
          </a:prstGeom>
        </p:spPr>
        <p:txBody>
          <a:bodyPr wrap="square">
            <a:spAutoFit/>
          </a:bodyPr>
          <a:lstStyle/>
          <a:p>
            <a:r>
              <a:rPr lang="en-US" sz="2400" b="1" dirty="0"/>
              <a:t>2</a:t>
            </a:r>
          </a:p>
        </p:txBody>
      </p:sp>
      <p:sp>
        <p:nvSpPr>
          <p:cNvPr id="10" name="Subtitle 9">
            <a:extLst>
              <a:ext uri="{FF2B5EF4-FFF2-40B4-BE49-F238E27FC236}">
                <a16:creationId xmlns:a16="http://schemas.microsoft.com/office/drawing/2014/main" id="{B1BDCC9E-7B2A-439C-8262-AC05B5DB6F16}"/>
              </a:ext>
            </a:extLst>
          </p:cNvPr>
          <p:cNvSpPr>
            <a:spLocks noGrp="1"/>
          </p:cNvSpPr>
          <p:nvPr>
            <p:ph type="subTitle" idx="1"/>
          </p:nvPr>
        </p:nvSpPr>
        <p:spPr>
          <a:xfrm>
            <a:off x="2589213" y="3673643"/>
            <a:ext cx="8915399" cy="2230020"/>
          </a:xfrm>
        </p:spPr>
        <p:txBody>
          <a:bodyPr>
            <a:normAutofit/>
          </a:bodyPr>
          <a:lstStyle/>
          <a:p>
            <a:r>
              <a:rPr lang="en-US" sz="2800" b="1" dirty="0">
                <a:latin typeface="Arial" panose="020B0604020202020204" pitchFamily="34" charset="0"/>
                <a:cs typeface="Arial" panose="020B0604020202020204" pitchFamily="34" charset="0"/>
              </a:rPr>
              <a:t>MÔ TẢ BÀI TOÁN ĐỀ BÀI</a:t>
            </a:r>
            <a:endParaRPr lang="en-US" sz="2800" b="1" dirty="0">
              <a:solidFill>
                <a:schemeClr val="tx1"/>
              </a:solidFill>
              <a:latin typeface="Arial" panose="020B0604020202020204" pitchFamily="34" charset="0"/>
              <a:cs typeface="Arial" panose="020B0604020202020204" pitchFamily="34" charset="0"/>
            </a:endParaRPr>
          </a:p>
        </p:txBody>
      </p:sp>
      <p:sp>
        <p:nvSpPr>
          <p:cNvPr id="13" name="Title 1">
            <a:extLst>
              <a:ext uri="{FF2B5EF4-FFF2-40B4-BE49-F238E27FC236}">
                <a16:creationId xmlns:a16="http://schemas.microsoft.com/office/drawing/2014/main" id="{45B14D60-CA87-4729-90DF-760CA12815B1}"/>
              </a:ext>
            </a:extLst>
          </p:cNvPr>
          <p:cNvSpPr>
            <a:spLocks noGrp="1"/>
          </p:cNvSpPr>
          <p:nvPr>
            <p:ph type="ctrTitle"/>
          </p:nvPr>
        </p:nvSpPr>
        <p:spPr>
          <a:xfrm>
            <a:off x="2736766" y="2080619"/>
            <a:ext cx="2910055" cy="1131391"/>
          </a:xfrm>
        </p:spPr>
        <p:txBody>
          <a:bodyPr>
            <a:normAutofit/>
          </a:bodyPr>
          <a:lstStyle/>
          <a:p>
            <a:r>
              <a:rPr lang="en-US" sz="3600" b="1" dirty="0" err="1">
                <a:solidFill>
                  <a:schemeClr val="accent1"/>
                </a:solidFill>
                <a:latin typeface="Arial" panose="020B0604020202020204" pitchFamily="34" charset="0"/>
                <a:cs typeface="Arial" panose="020B0604020202020204" pitchFamily="34" charset="0"/>
              </a:rPr>
              <a:t>Phần</a:t>
            </a:r>
            <a:r>
              <a:rPr lang="en-US" sz="3600" b="1" dirty="0">
                <a:solidFill>
                  <a:schemeClr val="accent1"/>
                </a:solidFill>
                <a:latin typeface="Arial" panose="020B0604020202020204" pitchFamily="34" charset="0"/>
                <a:cs typeface="Arial" panose="020B0604020202020204" pitchFamily="34" charset="0"/>
              </a:rPr>
              <a:t> 1</a:t>
            </a:r>
          </a:p>
        </p:txBody>
      </p:sp>
    </p:spTree>
    <p:extLst>
      <p:ext uri="{BB962C8B-B14F-4D97-AF65-F5344CB8AC3E}">
        <p14:creationId xmlns:p14="http://schemas.microsoft.com/office/powerpoint/2010/main" val="33195362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B2E284B-89EF-4D89-A1E2-E0154FAF565D}"/>
              </a:ext>
            </a:extLst>
          </p:cNvPr>
          <p:cNvSpPr/>
          <p:nvPr/>
        </p:nvSpPr>
        <p:spPr>
          <a:xfrm>
            <a:off x="2736766" y="688516"/>
            <a:ext cx="7026442" cy="461665"/>
          </a:xfrm>
          <a:prstGeom prst="rect">
            <a:avLst/>
          </a:prstGeom>
        </p:spPr>
        <p:txBody>
          <a:bodyPr wrap="square">
            <a:spAutoFit/>
          </a:bodyPr>
          <a:lstStyle/>
          <a:p>
            <a:r>
              <a:rPr lang="en-US" sz="2400" b="1" dirty="0">
                <a:latin typeface="Times New Roman" panose="02020603050405020304" pitchFamily="18" charset="0"/>
                <a:ea typeface="Calibri" panose="020F0502020204030204" pitchFamily="34" charset="0"/>
              </a:rPr>
              <a:t>TÌM KIẾM CỤC BỘ DỰA TRÊN RÀNG BUỘC</a:t>
            </a:r>
            <a:endParaRPr lang="en-US" sz="2400" dirty="0"/>
          </a:p>
        </p:txBody>
      </p:sp>
      <p:sp>
        <p:nvSpPr>
          <p:cNvPr id="11" name="Rectangle 10">
            <a:extLst>
              <a:ext uri="{FF2B5EF4-FFF2-40B4-BE49-F238E27FC236}">
                <a16:creationId xmlns:a16="http://schemas.microsoft.com/office/drawing/2014/main" id="{8D1F6FCF-C259-40AD-9902-2350820A320B}"/>
              </a:ext>
            </a:extLst>
          </p:cNvPr>
          <p:cNvSpPr/>
          <p:nvPr/>
        </p:nvSpPr>
        <p:spPr>
          <a:xfrm>
            <a:off x="4887323" y="166200"/>
            <a:ext cx="2127505" cy="369332"/>
          </a:xfrm>
          <a:prstGeom prst="rect">
            <a:avLst/>
          </a:prstGeom>
        </p:spPr>
        <p:txBody>
          <a:bodyPr wrap="none">
            <a:spAutoFit/>
          </a:bodyPr>
          <a:lstStyle/>
          <a:p>
            <a:r>
              <a:rPr lang="en-US" b="1" dirty="0">
                <a:latin typeface="Times New Roman" panose="02020603050405020304" pitchFamily="18" charset="0"/>
              </a:rPr>
              <a:t>ĐỒ ÁN MÔN HỌC</a:t>
            </a:r>
            <a:endParaRPr lang="en-US" dirty="0"/>
          </a:p>
        </p:txBody>
      </p:sp>
      <p:sp>
        <p:nvSpPr>
          <p:cNvPr id="12" name="Rectangle 11">
            <a:extLst>
              <a:ext uri="{FF2B5EF4-FFF2-40B4-BE49-F238E27FC236}">
                <a16:creationId xmlns:a16="http://schemas.microsoft.com/office/drawing/2014/main" id="{93681EFD-E35D-41B5-8B72-24B8F84FD8AA}"/>
              </a:ext>
            </a:extLst>
          </p:cNvPr>
          <p:cNvSpPr/>
          <p:nvPr/>
        </p:nvSpPr>
        <p:spPr>
          <a:xfrm>
            <a:off x="2428792" y="6290748"/>
            <a:ext cx="7072614" cy="461665"/>
          </a:xfrm>
          <a:prstGeom prst="rect">
            <a:avLst/>
          </a:prstGeom>
        </p:spPr>
        <p:txBody>
          <a:bodyPr wrap="square">
            <a:spAutoFit/>
          </a:bodyPr>
          <a:lstStyle/>
          <a:p>
            <a:pPr algn="ctr"/>
            <a:r>
              <a:rPr lang="en-US" sz="1200" b="1" dirty="0">
                <a:solidFill>
                  <a:srgbClr val="C00000"/>
                </a:solidFill>
                <a:latin typeface="Times New Roman" panose="02020603050405020304" pitchFamily="18" charset="0"/>
              </a:rPr>
              <a:t>TR</a:t>
            </a:r>
            <a:r>
              <a:rPr lang="vi-VN" sz="1200" b="1" dirty="0">
                <a:solidFill>
                  <a:srgbClr val="C00000"/>
                </a:solidFill>
                <a:latin typeface="Times New Roman" panose="02020603050405020304" pitchFamily="18" charset="0"/>
              </a:rPr>
              <a:t>Ư</a:t>
            </a:r>
            <a:r>
              <a:rPr lang="en-US" sz="1200" b="1" dirty="0">
                <a:solidFill>
                  <a:srgbClr val="C00000"/>
                </a:solidFill>
                <a:latin typeface="Times New Roman" panose="02020603050405020304" pitchFamily="18" charset="0"/>
              </a:rPr>
              <a:t>ỜNG ĐẠI HỌC BÁCH KHOA HÀ HỘI- VIỆN CÔNG NGHỆ THÔNG TIN VÀ TRUYỀN THÔNG</a:t>
            </a:r>
          </a:p>
          <a:p>
            <a:pPr algn="ctr"/>
            <a:r>
              <a:rPr lang="en-US" sz="1200" b="1" dirty="0">
                <a:solidFill>
                  <a:srgbClr val="C00000"/>
                </a:solidFill>
              </a:rPr>
              <a:t>BỘ MÔN KHOA HỌC MÁY TÍNH</a:t>
            </a:r>
          </a:p>
        </p:txBody>
      </p:sp>
      <p:sp>
        <p:nvSpPr>
          <p:cNvPr id="8" name="Rectangle 7">
            <a:extLst>
              <a:ext uri="{FF2B5EF4-FFF2-40B4-BE49-F238E27FC236}">
                <a16:creationId xmlns:a16="http://schemas.microsoft.com/office/drawing/2014/main" id="{E56EC083-BD00-4457-9B45-7570F53F7705}"/>
              </a:ext>
            </a:extLst>
          </p:cNvPr>
          <p:cNvSpPr/>
          <p:nvPr/>
        </p:nvSpPr>
        <p:spPr>
          <a:xfrm>
            <a:off x="577516" y="4443664"/>
            <a:ext cx="657726" cy="461665"/>
          </a:xfrm>
          <a:prstGeom prst="rect">
            <a:avLst/>
          </a:prstGeom>
        </p:spPr>
        <p:txBody>
          <a:bodyPr wrap="square">
            <a:spAutoFit/>
          </a:bodyPr>
          <a:lstStyle/>
          <a:p>
            <a:r>
              <a:rPr lang="en-US" sz="2400" b="1" dirty="0"/>
              <a:t>20</a:t>
            </a:r>
          </a:p>
        </p:txBody>
      </p:sp>
      <p:sp>
        <p:nvSpPr>
          <p:cNvPr id="10" name="Subtitle 9">
            <a:extLst>
              <a:ext uri="{FF2B5EF4-FFF2-40B4-BE49-F238E27FC236}">
                <a16:creationId xmlns:a16="http://schemas.microsoft.com/office/drawing/2014/main" id="{B1BDCC9E-7B2A-439C-8262-AC05B5DB6F16}"/>
              </a:ext>
            </a:extLst>
          </p:cNvPr>
          <p:cNvSpPr>
            <a:spLocks noGrp="1"/>
          </p:cNvSpPr>
          <p:nvPr>
            <p:ph type="subTitle" idx="1"/>
          </p:nvPr>
        </p:nvSpPr>
        <p:spPr>
          <a:xfrm>
            <a:off x="2589213" y="2374235"/>
            <a:ext cx="5319545" cy="461665"/>
          </a:xfrm>
        </p:spPr>
        <p:txBody>
          <a:bodyPr>
            <a:noAutofit/>
          </a:bodyPr>
          <a:lstStyle/>
          <a:p>
            <a:r>
              <a:rPr lang="en-US" sz="2000" b="1" dirty="0" err="1">
                <a:solidFill>
                  <a:schemeClr val="tx1"/>
                </a:solidFill>
                <a:latin typeface="Arial" panose="020B0604020202020204" pitchFamily="34" charset="0"/>
                <a:cs typeface="Arial" panose="020B0604020202020204" pitchFamily="34" charset="0"/>
              </a:rPr>
              <a:t>Kết</a:t>
            </a:r>
            <a:r>
              <a:rPr lang="en-US" sz="2000" b="1" dirty="0">
                <a:solidFill>
                  <a:schemeClr val="tx1"/>
                </a:solidFill>
                <a:latin typeface="Arial" panose="020B0604020202020204" pitchFamily="34" charset="0"/>
                <a:cs typeface="Arial" panose="020B0604020202020204" pitchFamily="34" charset="0"/>
              </a:rPr>
              <a:t> </a:t>
            </a:r>
            <a:r>
              <a:rPr lang="en-US" sz="2000" b="1" dirty="0" err="1">
                <a:solidFill>
                  <a:schemeClr val="tx1"/>
                </a:solidFill>
                <a:latin typeface="Arial" panose="020B0604020202020204" pitchFamily="34" charset="0"/>
                <a:cs typeface="Arial" panose="020B0604020202020204" pitchFamily="34" charset="0"/>
              </a:rPr>
              <a:t>quả</a:t>
            </a:r>
            <a:r>
              <a:rPr lang="en-US" sz="2000" b="1" dirty="0">
                <a:solidFill>
                  <a:schemeClr val="tx1"/>
                </a:solidFill>
                <a:latin typeface="Arial" panose="020B0604020202020204" pitchFamily="34" charset="0"/>
                <a:cs typeface="Arial" panose="020B0604020202020204" pitchFamily="34" charset="0"/>
              </a:rPr>
              <a:t> </a:t>
            </a:r>
            <a:r>
              <a:rPr lang="en-US" sz="2000" b="1" dirty="0" err="1">
                <a:solidFill>
                  <a:schemeClr val="tx1"/>
                </a:solidFill>
                <a:latin typeface="Arial" panose="020B0604020202020204" pitchFamily="34" charset="0"/>
                <a:cs typeface="Arial" panose="020B0604020202020204" pitchFamily="34" charset="0"/>
              </a:rPr>
              <a:t>thực</a:t>
            </a:r>
            <a:r>
              <a:rPr lang="en-US" sz="2000" b="1" dirty="0">
                <a:solidFill>
                  <a:schemeClr val="tx1"/>
                </a:solidFill>
                <a:latin typeface="Arial" panose="020B0604020202020204" pitchFamily="34" charset="0"/>
                <a:cs typeface="Arial" panose="020B0604020202020204" pitchFamily="34" charset="0"/>
              </a:rPr>
              <a:t> </a:t>
            </a:r>
            <a:r>
              <a:rPr lang="en-US" sz="2000" b="1" dirty="0" err="1">
                <a:solidFill>
                  <a:schemeClr val="tx1"/>
                </a:solidFill>
                <a:latin typeface="Arial" panose="020B0604020202020204" pitchFamily="34" charset="0"/>
                <a:cs typeface="Arial" panose="020B0604020202020204" pitchFamily="34" charset="0"/>
              </a:rPr>
              <a:t>hiện</a:t>
            </a:r>
            <a:br>
              <a:rPr lang="vi-VN" sz="2000" dirty="0">
                <a:solidFill>
                  <a:schemeClr val="tx1"/>
                </a:solidFill>
                <a:latin typeface="Arial" panose="020B0604020202020204" pitchFamily="34" charset="0"/>
                <a:cs typeface="Arial" panose="020B0604020202020204" pitchFamily="34" charset="0"/>
              </a:rPr>
            </a:br>
            <a:endParaRPr lang="en-US" sz="2000" dirty="0">
              <a:solidFill>
                <a:schemeClr val="tx1"/>
              </a:solidFill>
              <a:latin typeface="Arial" panose="020B0604020202020204" pitchFamily="34" charset="0"/>
              <a:cs typeface="Arial" panose="020B0604020202020204" pitchFamily="34" charset="0"/>
            </a:endParaRPr>
          </a:p>
        </p:txBody>
      </p:sp>
      <p:sp>
        <p:nvSpPr>
          <p:cNvPr id="5" name="Rectangle 4">
            <a:extLst>
              <a:ext uri="{FF2B5EF4-FFF2-40B4-BE49-F238E27FC236}">
                <a16:creationId xmlns:a16="http://schemas.microsoft.com/office/drawing/2014/main" id="{9EBC836C-CC96-4B87-A3F8-3635CCBC3D64}"/>
              </a:ext>
            </a:extLst>
          </p:cNvPr>
          <p:cNvSpPr/>
          <p:nvPr/>
        </p:nvSpPr>
        <p:spPr>
          <a:xfrm>
            <a:off x="2736766" y="2835900"/>
            <a:ext cx="2607777" cy="461665"/>
          </a:xfrm>
          <a:prstGeom prst="rect">
            <a:avLst/>
          </a:prstGeom>
        </p:spPr>
        <p:txBody>
          <a:bodyPr wrap="square">
            <a:spAutoFit/>
          </a:bodyPr>
          <a:lstStyle/>
          <a:p>
            <a:pPr marR="0" lvl="0">
              <a:lnSpc>
                <a:spcPct val="150000"/>
              </a:lnSpc>
              <a:spcBef>
                <a:spcPts val="600"/>
              </a:spcBef>
              <a:spcAft>
                <a:spcPts val="0"/>
              </a:spcAft>
            </a:pPr>
            <a:r>
              <a:rPr lang="en-US" dirty="0" err="1">
                <a:latin typeface="Arial" panose="020B0604020202020204" pitchFamily="34" charset="0"/>
                <a:ea typeface="Calibri" panose="020F0502020204030204" pitchFamily="34" charset="0"/>
                <a:cs typeface="Arial" panose="020B0604020202020204" pitchFamily="34" charset="0"/>
              </a:rPr>
              <a:t>Với</a:t>
            </a:r>
            <a:r>
              <a:rPr lang="en-US" dirty="0">
                <a:latin typeface="Arial" panose="020B0604020202020204" pitchFamily="34" charset="0"/>
                <a:ea typeface="Calibri" panose="020F0502020204030204" pitchFamily="34" charset="0"/>
                <a:cs typeface="Arial" panose="020B0604020202020204" pitchFamily="34" charset="0"/>
              </a:rPr>
              <a:t> </a:t>
            </a:r>
            <a:r>
              <a:rPr lang="en-US" dirty="0" err="1">
                <a:latin typeface="Arial" panose="020B0604020202020204" pitchFamily="34" charset="0"/>
                <a:ea typeface="Calibri" panose="020F0502020204030204" pitchFamily="34" charset="0"/>
                <a:cs typeface="Arial" panose="020B0604020202020204" pitchFamily="34" charset="0"/>
              </a:rPr>
              <a:t>tập</a:t>
            </a:r>
            <a:r>
              <a:rPr lang="en-US" dirty="0">
                <a:latin typeface="Arial" panose="020B0604020202020204" pitchFamily="34" charset="0"/>
                <a:ea typeface="Calibri" panose="020F0502020204030204" pitchFamily="34" charset="0"/>
                <a:cs typeface="Arial" panose="020B0604020202020204" pitchFamily="34" charset="0"/>
              </a:rPr>
              <a:t> </a:t>
            </a:r>
            <a:r>
              <a:rPr lang="en-US" dirty="0" err="1">
                <a:latin typeface="Arial" panose="020B0604020202020204" pitchFamily="34" charset="0"/>
                <a:ea typeface="Calibri" panose="020F0502020204030204" pitchFamily="34" charset="0"/>
                <a:cs typeface="Arial" panose="020B0604020202020204" pitchFamily="34" charset="0"/>
              </a:rPr>
              <a:t>dữ</a:t>
            </a:r>
            <a:r>
              <a:rPr lang="en-US" dirty="0">
                <a:latin typeface="Arial" panose="020B0604020202020204" pitchFamily="34" charset="0"/>
                <a:ea typeface="Calibri" panose="020F0502020204030204" pitchFamily="34" charset="0"/>
                <a:cs typeface="Arial" panose="020B0604020202020204" pitchFamily="34" charset="0"/>
              </a:rPr>
              <a:t> </a:t>
            </a:r>
            <a:r>
              <a:rPr lang="en-US" dirty="0" err="1">
                <a:latin typeface="Arial" panose="020B0604020202020204" pitchFamily="34" charset="0"/>
                <a:ea typeface="Calibri" panose="020F0502020204030204" pitchFamily="34" charset="0"/>
                <a:cs typeface="Arial" panose="020B0604020202020204" pitchFamily="34" charset="0"/>
              </a:rPr>
              <a:t>liệu</a:t>
            </a:r>
            <a:r>
              <a:rPr lang="en-US" dirty="0">
                <a:latin typeface="Arial" panose="020B0604020202020204" pitchFamily="34" charset="0"/>
                <a:ea typeface="Calibri" panose="020F0502020204030204" pitchFamily="34" charset="0"/>
                <a:cs typeface="Arial" panose="020B0604020202020204" pitchFamily="34" charset="0"/>
              </a:rPr>
              <a:t> </a:t>
            </a:r>
            <a:r>
              <a:rPr lang="en-US" dirty="0" err="1">
                <a:latin typeface="Arial" panose="020B0604020202020204" pitchFamily="34" charset="0"/>
                <a:ea typeface="Calibri" panose="020F0502020204030204" pitchFamily="34" charset="0"/>
                <a:cs typeface="Arial" panose="020B0604020202020204" pitchFamily="34" charset="0"/>
              </a:rPr>
              <a:t>nhỏ</a:t>
            </a:r>
            <a:r>
              <a:rPr lang="en-US" dirty="0">
                <a:latin typeface="Arial" panose="020B0604020202020204" pitchFamily="34" charset="0"/>
                <a:ea typeface="Calibri" panose="020F0502020204030204" pitchFamily="34" charset="0"/>
                <a:cs typeface="Arial" panose="020B0604020202020204" pitchFamily="34" charset="0"/>
              </a:rPr>
              <a:t>.</a:t>
            </a:r>
          </a:p>
        </p:txBody>
      </p:sp>
      <p:sp>
        <p:nvSpPr>
          <p:cNvPr id="13" name="Rectangle 12">
            <a:extLst>
              <a:ext uri="{FF2B5EF4-FFF2-40B4-BE49-F238E27FC236}">
                <a16:creationId xmlns:a16="http://schemas.microsoft.com/office/drawing/2014/main" id="{60B0ADE4-DA08-458C-9FF6-2704312588FE}"/>
              </a:ext>
            </a:extLst>
          </p:cNvPr>
          <p:cNvSpPr/>
          <p:nvPr/>
        </p:nvSpPr>
        <p:spPr>
          <a:xfrm>
            <a:off x="2752006" y="3917940"/>
            <a:ext cx="2607777" cy="1287532"/>
          </a:xfrm>
          <a:prstGeom prst="rect">
            <a:avLst/>
          </a:prstGeom>
        </p:spPr>
        <p:txBody>
          <a:bodyPr wrap="square">
            <a:spAutoFit/>
          </a:bodyPr>
          <a:lstStyle/>
          <a:p>
            <a:pPr marR="0" lvl="0">
              <a:lnSpc>
                <a:spcPct val="150000"/>
              </a:lnSpc>
              <a:spcBef>
                <a:spcPts val="600"/>
              </a:spcBef>
              <a:spcAft>
                <a:spcPts val="0"/>
              </a:spcAft>
            </a:pPr>
            <a:r>
              <a:rPr lang="en-US" dirty="0" err="1">
                <a:latin typeface="Arial" panose="020B0604020202020204" pitchFamily="34" charset="0"/>
                <a:ea typeface="Calibri" panose="020F0502020204030204" pitchFamily="34" charset="0"/>
                <a:cs typeface="Arial" panose="020B0604020202020204" pitchFamily="34" charset="0"/>
              </a:rPr>
              <a:t>Với</a:t>
            </a:r>
            <a:r>
              <a:rPr lang="en-US" dirty="0">
                <a:latin typeface="Arial" panose="020B0604020202020204" pitchFamily="34" charset="0"/>
                <a:ea typeface="Calibri" panose="020F0502020204030204" pitchFamily="34" charset="0"/>
                <a:cs typeface="Arial" panose="020B0604020202020204" pitchFamily="34" charset="0"/>
              </a:rPr>
              <a:t> </a:t>
            </a:r>
            <a:r>
              <a:rPr lang="en-US" dirty="0" err="1">
                <a:latin typeface="Arial" panose="020B0604020202020204" pitchFamily="34" charset="0"/>
                <a:ea typeface="Calibri" panose="020F0502020204030204" pitchFamily="34" charset="0"/>
                <a:cs typeface="Arial" panose="020B0604020202020204" pitchFamily="34" charset="0"/>
              </a:rPr>
              <a:t>tập</a:t>
            </a:r>
            <a:r>
              <a:rPr lang="en-US" dirty="0">
                <a:latin typeface="Arial" panose="020B0604020202020204" pitchFamily="34" charset="0"/>
                <a:ea typeface="Calibri" panose="020F0502020204030204" pitchFamily="34" charset="0"/>
                <a:cs typeface="Arial" panose="020B0604020202020204" pitchFamily="34" charset="0"/>
              </a:rPr>
              <a:t> </a:t>
            </a:r>
            <a:r>
              <a:rPr lang="en-US" dirty="0" err="1">
                <a:latin typeface="Arial" panose="020B0604020202020204" pitchFamily="34" charset="0"/>
                <a:ea typeface="Calibri" panose="020F0502020204030204" pitchFamily="34" charset="0"/>
                <a:cs typeface="Arial" panose="020B0604020202020204" pitchFamily="34" charset="0"/>
              </a:rPr>
              <a:t>dữ</a:t>
            </a:r>
            <a:r>
              <a:rPr lang="en-US" dirty="0">
                <a:latin typeface="Arial" panose="020B0604020202020204" pitchFamily="34" charset="0"/>
                <a:ea typeface="Calibri" panose="020F0502020204030204" pitchFamily="34" charset="0"/>
                <a:cs typeface="Arial" panose="020B0604020202020204" pitchFamily="34" charset="0"/>
              </a:rPr>
              <a:t> </a:t>
            </a:r>
            <a:r>
              <a:rPr lang="en-US" dirty="0" err="1">
                <a:latin typeface="Arial" panose="020B0604020202020204" pitchFamily="34" charset="0"/>
                <a:ea typeface="Calibri" panose="020F0502020204030204" pitchFamily="34" charset="0"/>
                <a:cs typeface="Arial" panose="020B0604020202020204" pitchFamily="34" charset="0"/>
              </a:rPr>
              <a:t>liệu</a:t>
            </a:r>
            <a:r>
              <a:rPr lang="en-US" dirty="0">
                <a:latin typeface="Arial" panose="020B0604020202020204" pitchFamily="34" charset="0"/>
                <a:ea typeface="Calibri" panose="020F0502020204030204" pitchFamily="34" charset="0"/>
                <a:cs typeface="Arial" panose="020B0604020202020204" pitchFamily="34" charset="0"/>
              </a:rPr>
              <a:t> </a:t>
            </a:r>
            <a:r>
              <a:rPr lang="en-US" dirty="0" err="1">
                <a:latin typeface="Arial" panose="020B0604020202020204" pitchFamily="34" charset="0"/>
                <a:ea typeface="Calibri" panose="020F0502020204030204" pitchFamily="34" charset="0"/>
                <a:cs typeface="Arial" panose="020B0604020202020204" pitchFamily="34" charset="0"/>
              </a:rPr>
              <a:t>vừa</a:t>
            </a:r>
            <a:r>
              <a:rPr lang="en-US" dirty="0">
                <a:latin typeface="Arial" panose="020B0604020202020204" pitchFamily="34" charset="0"/>
                <a:ea typeface="Calibri" panose="020F0502020204030204" pitchFamily="34" charset="0"/>
                <a:cs typeface="Arial" panose="020B0604020202020204" pitchFamily="34" charset="0"/>
              </a:rPr>
              <a:t> </a:t>
            </a:r>
            <a:r>
              <a:rPr lang="en-US" dirty="0" err="1">
                <a:latin typeface="Arial" panose="020B0604020202020204" pitchFamily="34" charset="0"/>
                <a:ea typeface="Calibri" panose="020F0502020204030204" pitchFamily="34" charset="0"/>
                <a:cs typeface="Arial" panose="020B0604020202020204" pitchFamily="34" charset="0"/>
              </a:rPr>
              <a:t>và</a:t>
            </a:r>
            <a:r>
              <a:rPr lang="en-US" dirty="0">
                <a:latin typeface="Arial" panose="020B0604020202020204" pitchFamily="34" charset="0"/>
                <a:ea typeface="Calibri" panose="020F0502020204030204" pitchFamily="34" charset="0"/>
                <a:cs typeface="Arial" panose="020B0604020202020204" pitchFamily="34" charset="0"/>
              </a:rPr>
              <a:t> </a:t>
            </a:r>
            <a:r>
              <a:rPr lang="en-US" dirty="0" err="1">
                <a:latin typeface="Arial" panose="020B0604020202020204" pitchFamily="34" charset="0"/>
                <a:ea typeface="Calibri" panose="020F0502020204030204" pitchFamily="34" charset="0"/>
                <a:cs typeface="Arial" panose="020B0604020202020204" pitchFamily="34" charset="0"/>
              </a:rPr>
              <a:t>lớn</a:t>
            </a:r>
            <a:r>
              <a:rPr lang="en-US" dirty="0">
                <a:latin typeface="Arial" panose="020B0604020202020204" pitchFamily="34" charset="0"/>
                <a:ea typeface="Calibri" panose="020F0502020204030204" pitchFamily="34" charset="0"/>
                <a:cs typeface="Arial" panose="020B0604020202020204" pitchFamily="34" charset="0"/>
              </a:rPr>
              <a:t>, Ph</a:t>
            </a:r>
            <a:r>
              <a:rPr lang="vi-VN" dirty="0">
                <a:latin typeface="Arial" panose="020B0604020202020204" pitchFamily="34" charset="0"/>
                <a:ea typeface="Calibri" panose="020F0502020204030204" pitchFamily="34" charset="0"/>
                <a:cs typeface="Arial" panose="020B0604020202020204" pitchFamily="34" charset="0"/>
              </a:rPr>
              <a:t>ư</a:t>
            </a:r>
            <a:r>
              <a:rPr lang="en-US" dirty="0" err="1">
                <a:latin typeface="Arial" panose="020B0604020202020204" pitchFamily="34" charset="0"/>
                <a:ea typeface="Calibri" panose="020F0502020204030204" pitchFamily="34" charset="0"/>
                <a:cs typeface="Arial" panose="020B0604020202020204" pitchFamily="34" charset="0"/>
              </a:rPr>
              <a:t>ơng</a:t>
            </a:r>
            <a:r>
              <a:rPr lang="en-US" dirty="0">
                <a:latin typeface="Arial" panose="020B0604020202020204" pitchFamily="34" charset="0"/>
                <a:ea typeface="Calibri" panose="020F0502020204030204" pitchFamily="34" charset="0"/>
                <a:cs typeface="Arial" panose="020B0604020202020204" pitchFamily="34" charset="0"/>
              </a:rPr>
              <a:t> </a:t>
            </a:r>
            <a:r>
              <a:rPr lang="en-US" dirty="0" err="1">
                <a:latin typeface="Arial" panose="020B0604020202020204" pitchFamily="34" charset="0"/>
                <a:ea typeface="Calibri" panose="020F0502020204030204" pitchFamily="34" charset="0"/>
                <a:cs typeface="Arial" panose="020B0604020202020204" pitchFamily="34" charset="0"/>
              </a:rPr>
              <a:t>án</a:t>
            </a:r>
            <a:r>
              <a:rPr lang="en-US" dirty="0">
                <a:latin typeface="Arial" panose="020B0604020202020204" pitchFamily="34" charset="0"/>
                <a:ea typeface="Calibri" panose="020F0502020204030204" pitchFamily="34" charset="0"/>
                <a:cs typeface="Arial" panose="020B0604020202020204" pitchFamily="34" charset="0"/>
              </a:rPr>
              <a:t> </a:t>
            </a:r>
            <a:r>
              <a:rPr lang="en-US" dirty="0" err="1">
                <a:latin typeface="Arial" panose="020B0604020202020204" pitchFamily="34" charset="0"/>
                <a:ea typeface="Calibri" panose="020F0502020204030204" pitchFamily="34" charset="0"/>
                <a:cs typeface="Arial" panose="020B0604020202020204" pitchFamily="34" charset="0"/>
              </a:rPr>
              <a:t>này</a:t>
            </a:r>
            <a:r>
              <a:rPr lang="en-US" dirty="0">
                <a:latin typeface="Arial" panose="020B0604020202020204" pitchFamily="34" charset="0"/>
                <a:ea typeface="Calibri" panose="020F0502020204030204" pitchFamily="34" charset="0"/>
                <a:cs typeface="Arial" panose="020B0604020202020204" pitchFamily="34" charset="0"/>
              </a:rPr>
              <a:t> </a:t>
            </a:r>
            <a:r>
              <a:rPr lang="en-US" dirty="0" err="1">
                <a:latin typeface="Arial" panose="020B0604020202020204" pitchFamily="34" charset="0"/>
                <a:ea typeface="Calibri" panose="020F0502020204030204" pitchFamily="34" charset="0"/>
                <a:cs typeface="Arial" panose="020B0604020202020204" pitchFamily="34" charset="0"/>
              </a:rPr>
              <a:t>không</a:t>
            </a:r>
            <a:r>
              <a:rPr lang="en-US" dirty="0">
                <a:latin typeface="Arial" panose="020B0604020202020204" pitchFamily="34" charset="0"/>
                <a:ea typeface="Calibri" panose="020F0502020204030204" pitchFamily="34" charset="0"/>
                <a:cs typeface="Arial" panose="020B0604020202020204" pitchFamily="34" charset="0"/>
              </a:rPr>
              <a:t> </a:t>
            </a:r>
            <a:r>
              <a:rPr lang="en-US" dirty="0" err="1">
                <a:latin typeface="Arial" panose="020B0604020202020204" pitchFamily="34" charset="0"/>
                <a:ea typeface="Calibri" panose="020F0502020204030204" pitchFamily="34" charset="0"/>
                <a:cs typeface="Arial" panose="020B0604020202020204" pitchFamily="34" charset="0"/>
              </a:rPr>
              <a:t>khả</a:t>
            </a:r>
            <a:r>
              <a:rPr lang="en-US" dirty="0">
                <a:latin typeface="Arial" panose="020B0604020202020204" pitchFamily="34" charset="0"/>
                <a:ea typeface="Calibri" panose="020F0502020204030204" pitchFamily="34" charset="0"/>
                <a:cs typeface="Arial" panose="020B0604020202020204" pitchFamily="34" charset="0"/>
              </a:rPr>
              <a:t> </a:t>
            </a:r>
            <a:r>
              <a:rPr lang="en-US" dirty="0" err="1">
                <a:latin typeface="Arial" panose="020B0604020202020204" pitchFamily="34" charset="0"/>
                <a:ea typeface="Calibri" panose="020F0502020204030204" pitchFamily="34" charset="0"/>
                <a:cs typeface="Arial" panose="020B0604020202020204" pitchFamily="34" charset="0"/>
              </a:rPr>
              <a:t>thi</a:t>
            </a:r>
            <a:r>
              <a:rPr lang="en-US" dirty="0">
                <a:latin typeface="Arial" panose="020B0604020202020204" pitchFamily="34" charset="0"/>
                <a:ea typeface="Calibri" panose="020F0502020204030204" pitchFamily="34" charset="0"/>
                <a:cs typeface="Arial" panose="020B0604020202020204" pitchFamily="34" charset="0"/>
              </a:rPr>
              <a:t>.</a:t>
            </a:r>
          </a:p>
        </p:txBody>
      </p:sp>
      <p:pic>
        <p:nvPicPr>
          <p:cNvPr id="4" name="Picture 3">
            <a:extLst>
              <a:ext uri="{FF2B5EF4-FFF2-40B4-BE49-F238E27FC236}">
                <a16:creationId xmlns:a16="http://schemas.microsoft.com/office/drawing/2014/main" id="{5853368D-7FD7-4799-BACA-A13246C1964A}"/>
              </a:ext>
            </a:extLst>
          </p:cNvPr>
          <p:cNvPicPr>
            <a:picLocks noChangeAspect="1"/>
          </p:cNvPicPr>
          <p:nvPr/>
        </p:nvPicPr>
        <p:blipFill>
          <a:blip r:embed="rId2"/>
          <a:stretch>
            <a:fillRect/>
          </a:stretch>
        </p:blipFill>
        <p:spPr>
          <a:xfrm>
            <a:off x="6249987" y="2400420"/>
            <a:ext cx="3048000" cy="3619500"/>
          </a:xfrm>
          <a:prstGeom prst="rect">
            <a:avLst/>
          </a:prstGeom>
        </p:spPr>
      </p:pic>
      <p:sp>
        <p:nvSpPr>
          <p:cNvPr id="15" name="Title 5">
            <a:extLst>
              <a:ext uri="{FF2B5EF4-FFF2-40B4-BE49-F238E27FC236}">
                <a16:creationId xmlns:a16="http://schemas.microsoft.com/office/drawing/2014/main" id="{4BF89756-146E-4547-9BFD-F7837B26D53D}"/>
              </a:ext>
            </a:extLst>
          </p:cNvPr>
          <p:cNvSpPr txBox="1">
            <a:spLocks/>
          </p:cNvSpPr>
          <p:nvPr/>
        </p:nvSpPr>
        <p:spPr>
          <a:xfrm>
            <a:off x="2589213" y="1215193"/>
            <a:ext cx="8915399" cy="914400"/>
          </a:xfrm>
          <a:prstGeom prst="rect">
            <a:avLst/>
          </a:prstGeom>
        </p:spPr>
        <p:txBody>
          <a:bodyPr vert="horz" lIns="91440" tIns="45720" rIns="91440" bIns="45720" rtlCol="0" anchor="b">
            <a:normAutofit/>
          </a:bodyPr>
          <a:lstStyle>
            <a:lvl1pPr algn="l" defTabSz="4572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a:latin typeface="Arial" panose="020B0604020202020204" pitchFamily="34" charset="0"/>
                <a:cs typeface="Arial" panose="020B0604020202020204" pitchFamily="34" charset="0"/>
              </a:rPr>
              <a:t>IV. Ph</a:t>
            </a:r>
            <a:r>
              <a:rPr lang="vi-VN" sz="2400">
                <a:latin typeface="Arial" panose="020B0604020202020204" pitchFamily="34" charset="0"/>
                <a:cs typeface="Arial" panose="020B0604020202020204" pitchFamily="34" charset="0"/>
              </a:rPr>
              <a:t>ư</a:t>
            </a:r>
            <a:r>
              <a:rPr lang="en-US" sz="2400">
                <a:latin typeface="Arial" panose="020B0604020202020204" pitchFamily="34" charset="0"/>
                <a:cs typeface="Arial" panose="020B0604020202020204" pitchFamily="34" charset="0"/>
              </a:rPr>
              <a:t>ơng án 3</a:t>
            </a:r>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044026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B2E284B-89EF-4D89-A1E2-E0154FAF565D}"/>
              </a:ext>
            </a:extLst>
          </p:cNvPr>
          <p:cNvSpPr/>
          <p:nvPr/>
        </p:nvSpPr>
        <p:spPr>
          <a:xfrm>
            <a:off x="2736766" y="688516"/>
            <a:ext cx="7026442" cy="461665"/>
          </a:xfrm>
          <a:prstGeom prst="rect">
            <a:avLst/>
          </a:prstGeom>
        </p:spPr>
        <p:txBody>
          <a:bodyPr wrap="square">
            <a:spAutoFit/>
          </a:bodyPr>
          <a:lstStyle/>
          <a:p>
            <a:r>
              <a:rPr lang="en-US" sz="2400" b="1" dirty="0">
                <a:latin typeface="Times New Roman" panose="02020603050405020304" pitchFamily="18" charset="0"/>
                <a:ea typeface="Calibri" panose="020F0502020204030204" pitchFamily="34" charset="0"/>
              </a:rPr>
              <a:t>TÌM KIẾM CỤC BỘ DỰA TRÊN RÀNG BUỘC</a:t>
            </a:r>
            <a:endParaRPr lang="en-US" sz="2400" dirty="0"/>
          </a:p>
        </p:txBody>
      </p:sp>
      <p:sp>
        <p:nvSpPr>
          <p:cNvPr id="11" name="Rectangle 10">
            <a:extLst>
              <a:ext uri="{FF2B5EF4-FFF2-40B4-BE49-F238E27FC236}">
                <a16:creationId xmlns:a16="http://schemas.microsoft.com/office/drawing/2014/main" id="{8D1F6FCF-C259-40AD-9902-2350820A320B}"/>
              </a:ext>
            </a:extLst>
          </p:cNvPr>
          <p:cNvSpPr/>
          <p:nvPr/>
        </p:nvSpPr>
        <p:spPr>
          <a:xfrm>
            <a:off x="4887323" y="166200"/>
            <a:ext cx="2127505" cy="369332"/>
          </a:xfrm>
          <a:prstGeom prst="rect">
            <a:avLst/>
          </a:prstGeom>
        </p:spPr>
        <p:txBody>
          <a:bodyPr wrap="none">
            <a:spAutoFit/>
          </a:bodyPr>
          <a:lstStyle/>
          <a:p>
            <a:r>
              <a:rPr lang="en-US" b="1" dirty="0">
                <a:latin typeface="Times New Roman" panose="02020603050405020304" pitchFamily="18" charset="0"/>
              </a:rPr>
              <a:t>ĐỒ ÁN MÔN HỌC</a:t>
            </a:r>
            <a:endParaRPr lang="en-US" dirty="0"/>
          </a:p>
        </p:txBody>
      </p:sp>
      <p:sp>
        <p:nvSpPr>
          <p:cNvPr id="12" name="Rectangle 11">
            <a:extLst>
              <a:ext uri="{FF2B5EF4-FFF2-40B4-BE49-F238E27FC236}">
                <a16:creationId xmlns:a16="http://schemas.microsoft.com/office/drawing/2014/main" id="{93681EFD-E35D-41B5-8B72-24B8F84FD8AA}"/>
              </a:ext>
            </a:extLst>
          </p:cNvPr>
          <p:cNvSpPr/>
          <p:nvPr/>
        </p:nvSpPr>
        <p:spPr>
          <a:xfrm>
            <a:off x="2428792" y="6290748"/>
            <a:ext cx="7072614" cy="461665"/>
          </a:xfrm>
          <a:prstGeom prst="rect">
            <a:avLst/>
          </a:prstGeom>
        </p:spPr>
        <p:txBody>
          <a:bodyPr wrap="square">
            <a:spAutoFit/>
          </a:bodyPr>
          <a:lstStyle/>
          <a:p>
            <a:pPr algn="ctr"/>
            <a:r>
              <a:rPr lang="en-US" sz="1200" b="1" dirty="0">
                <a:solidFill>
                  <a:srgbClr val="C00000"/>
                </a:solidFill>
                <a:latin typeface="Times New Roman" panose="02020603050405020304" pitchFamily="18" charset="0"/>
              </a:rPr>
              <a:t>TR</a:t>
            </a:r>
            <a:r>
              <a:rPr lang="vi-VN" sz="1200" b="1" dirty="0">
                <a:solidFill>
                  <a:srgbClr val="C00000"/>
                </a:solidFill>
                <a:latin typeface="Times New Roman" panose="02020603050405020304" pitchFamily="18" charset="0"/>
              </a:rPr>
              <a:t>Ư</a:t>
            </a:r>
            <a:r>
              <a:rPr lang="en-US" sz="1200" b="1" dirty="0">
                <a:solidFill>
                  <a:srgbClr val="C00000"/>
                </a:solidFill>
                <a:latin typeface="Times New Roman" panose="02020603050405020304" pitchFamily="18" charset="0"/>
              </a:rPr>
              <a:t>ỜNG ĐẠI HỌC BÁCH KHOA HÀ HỘI- VIỆN CÔNG NGHỆ THÔNG TIN VÀ TRUYỀN THÔNG</a:t>
            </a:r>
          </a:p>
          <a:p>
            <a:pPr algn="ctr"/>
            <a:r>
              <a:rPr lang="en-US" sz="1200" b="1" dirty="0">
                <a:solidFill>
                  <a:srgbClr val="C00000"/>
                </a:solidFill>
              </a:rPr>
              <a:t>BỘ MÔN KHOA HỌC MÁY TÍNH</a:t>
            </a:r>
          </a:p>
        </p:txBody>
      </p:sp>
      <p:sp>
        <p:nvSpPr>
          <p:cNvPr id="8" name="Rectangle 7">
            <a:extLst>
              <a:ext uri="{FF2B5EF4-FFF2-40B4-BE49-F238E27FC236}">
                <a16:creationId xmlns:a16="http://schemas.microsoft.com/office/drawing/2014/main" id="{E56EC083-BD00-4457-9B45-7570F53F7705}"/>
              </a:ext>
            </a:extLst>
          </p:cNvPr>
          <p:cNvSpPr/>
          <p:nvPr/>
        </p:nvSpPr>
        <p:spPr>
          <a:xfrm>
            <a:off x="577516" y="4443664"/>
            <a:ext cx="657726" cy="461665"/>
          </a:xfrm>
          <a:prstGeom prst="rect">
            <a:avLst/>
          </a:prstGeom>
        </p:spPr>
        <p:txBody>
          <a:bodyPr wrap="square">
            <a:spAutoFit/>
          </a:bodyPr>
          <a:lstStyle/>
          <a:p>
            <a:r>
              <a:rPr lang="en-US" sz="2400" b="1" dirty="0"/>
              <a:t>21</a:t>
            </a:r>
          </a:p>
        </p:txBody>
      </p:sp>
      <p:sp>
        <p:nvSpPr>
          <p:cNvPr id="10" name="Subtitle 9">
            <a:extLst>
              <a:ext uri="{FF2B5EF4-FFF2-40B4-BE49-F238E27FC236}">
                <a16:creationId xmlns:a16="http://schemas.microsoft.com/office/drawing/2014/main" id="{B1BDCC9E-7B2A-439C-8262-AC05B5DB6F16}"/>
              </a:ext>
            </a:extLst>
          </p:cNvPr>
          <p:cNvSpPr>
            <a:spLocks noGrp="1"/>
          </p:cNvSpPr>
          <p:nvPr>
            <p:ph type="subTitle" idx="1"/>
          </p:nvPr>
        </p:nvSpPr>
        <p:spPr>
          <a:xfrm>
            <a:off x="2589213" y="2374235"/>
            <a:ext cx="5319545" cy="461665"/>
          </a:xfrm>
        </p:spPr>
        <p:txBody>
          <a:bodyPr>
            <a:noAutofit/>
          </a:bodyPr>
          <a:lstStyle/>
          <a:p>
            <a:r>
              <a:rPr lang="en-US" sz="2000" b="1" dirty="0">
                <a:solidFill>
                  <a:schemeClr val="tx1"/>
                </a:solidFill>
                <a:latin typeface="Arial" panose="020B0604020202020204" pitchFamily="34" charset="0"/>
                <a:cs typeface="Arial" panose="020B0604020202020204" pitchFamily="34" charset="0"/>
              </a:rPr>
              <a:t>Ý t</a:t>
            </a:r>
            <a:r>
              <a:rPr lang="vi-VN" sz="2000" b="1" dirty="0">
                <a:solidFill>
                  <a:schemeClr val="tx1"/>
                </a:solidFill>
                <a:latin typeface="Arial" panose="020B0604020202020204" pitchFamily="34" charset="0"/>
                <a:cs typeface="Arial" panose="020B0604020202020204" pitchFamily="34" charset="0"/>
              </a:rPr>
              <a:t>ư</a:t>
            </a:r>
            <a:r>
              <a:rPr lang="en-US" sz="2000" b="1" dirty="0" err="1">
                <a:solidFill>
                  <a:schemeClr val="tx1"/>
                </a:solidFill>
                <a:latin typeface="Arial" panose="020B0604020202020204" pitchFamily="34" charset="0"/>
                <a:cs typeface="Arial" panose="020B0604020202020204" pitchFamily="34" charset="0"/>
              </a:rPr>
              <a:t>ởng</a:t>
            </a:r>
            <a:r>
              <a:rPr lang="en-US" sz="2000" b="1" dirty="0">
                <a:solidFill>
                  <a:schemeClr val="tx1"/>
                </a:solidFill>
                <a:latin typeface="Arial" panose="020B0604020202020204" pitchFamily="34" charset="0"/>
                <a:cs typeface="Arial" panose="020B0604020202020204" pitchFamily="34" charset="0"/>
              </a:rPr>
              <a:t> </a:t>
            </a:r>
            <a:r>
              <a:rPr lang="en-US" sz="2000" b="1" dirty="0" err="1">
                <a:solidFill>
                  <a:schemeClr val="tx1"/>
                </a:solidFill>
                <a:latin typeface="Arial" panose="020B0604020202020204" pitchFamily="34" charset="0"/>
                <a:cs typeface="Arial" panose="020B0604020202020204" pitchFamily="34" charset="0"/>
              </a:rPr>
              <a:t>thuật</a:t>
            </a:r>
            <a:r>
              <a:rPr lang="en-US" sz="2000" b="1" dirty="0">
                <a:solidFill>
                  <a:schemeClr val="tx1"/>
                </a:solidFill>
                <a:latin typeface="Arial" panose="020B0604020202020204" pitchFamily="34" charset="0"/>
                <a:cs typeface="Arial" panose="020B0604020202020204" pitchFamily="34" charset="0"/>
              </a:rPr>
              <a:t> </a:t>
            </a:r>
            <a:r>
              <a:rPr lang="en-US" sz="2000" b="1" dirty="0" err="1">
                <a:solidFill>
                  <a:schemeClr val="tx1"/>
                </a:solidFill>
                <a:latin typeface="Arial" panose="020B0604020202020204" pitchFamily="34" charset="0"/>
                <a:cs typeface="Arial" panose="020B0604020202020204" pitchFamily="34" charset="0"/>
              </a:rPr>
              <a:t>toán</a:t>
            </a:r>
            <a:br>
              <a:rPr lang="vi-VN" sz="2000" dirty="0">
                <a:solidFill>
                  <a:schemeClr val="tx1"/>
                </a:solidFill>
                <a:latin typeface="Arial" panose="020B0604020202020204" pitchFamily="34" charset="0"/>
                <a:cs typeface="Arial" panose="020B0604020202020204" pitchFamily="34" charset="0"/>
              </a:rPr>
            </a:br>
            <a:endParaRPr lang="en-US" sz="2000" dirty="0">
              <a:solidFill>
                <a:schemeClr val="tx1"/>
              </a:solidFill>
              <a:latin typeface="Arial" panose="020B0604020202020204" pitchFamily="34" charset="0"/>
              <a:cs typeface="Arial" panose="020B0604020202020204" pitchFamily="34" charset="0"/>
            </a:endParaRPr>
          </a:p>
        </p:txBody>
      </p:sp>
      <p:sp>
        <p:nvSpPr>
          <p:cNvPr id="15" name="Title 5">
            <a:extLst>
              <a:ext uri="{FF2B5EF4-FFF2-40B4-BE49-F238E27FC236}">
                <a16:creationId xmlns:a16="http://schemas.microsoft.com/office/drawing/2014/main" id="{4BF89756-146E-4547-9BFD-F7837B26D53D}"/>
              </a:ext>
            </a:extLst>
          </p:cNvPr>
          <p:cNvSpPr txBox="1">
            <a:spLocks/>
          </p:cNvSpPr>
          <p:nvPr/>
        </p:nvSpPr>
        <p:spPr>
          <a:xfrm>
            <a:off x="2589213" y="1215193"/>
            <a:ext cx="8915399" cy="914400"/>
          </a:xfrm>
          <a:prstGeom prst="rect">
            <a:avLst/>
          </a:prstGeom>
        </p:spPr>
        <p:txBody>
          <a:bodyPr vert="horz" lIns="91440" tIns="45720" rIns="91440" bIns="45720" rtlCol="0" anchor="b">
            <a:normAutofit/>
          </a:bodyPr>
          <a:lstStyle>
            <a:lvl1pPr algn="l" defTabSz="4572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dirty="0">
                <a:latin typeface="Arial" panose="020B0604020202020204" pitchFamily="34" charset="0"/>
                <a:cs typeface="Arial" panose="020B0604020202020204" pitchFamily="34" charset="0"/>
              </a:rPr>
              <a:t>V. Ph</a:t>
            </a:r>
            <a:r>
              <a:rPr lang="vi-VN" sz="2400" dirty="0">
                <a:latin typeface="Arial" panose="020B0604020202020204" pitchFamily="34" charset="0"/>
                <a:cs typeface="Arial" panose="020B0604020202020204" pitchFamily="34" charset="0"/>
              </a:rPr>
              <a:t>ư</a:t>
            </a:r>
            <a:r>
              <a:rPr lang="en-US" sz="2400" dirty="0" err="1">
                <a:latin typeface="Arial" panose="020B0604020202020204" pitchFamily="34" charset="0"/>
                <a:cs typeface="Arial" panose="020B0604020202020204" pitchFamily="34" charset="0"/>
              </a:rPr>
              <a:t>ơng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án</a:t>
            </a:r>
            <a:r>
              <a:rPr lang="en-US" sz="2400" dirty="0">
                <a:latin typeface="Arial" panose="020B0604020202020204" pitchFamily="34" charset="0"/>
                <a:cs typeface="Arial" panose="020B0604020202020204" pitchFamily="34" charset="0"/>
              </a:rPr>
              <a:t> 4</a:t>
            </a:r>
          </a:p>
        </p:txBody>
      </p:sp>
      <p:pic>
        <p:nvPicPr>
          <p:cNvPr id="2" name="Picture 1">
            <a:extLst>
              <a:ext uri="{FF2B5EF4-FFF2-40B4-BE49-F238E27FC236}">
                <a16:creationId xmlns:a16="http://schemas.microsoft.com/office/drawing/2014/main" id="{F5A2B692-9FFE-4CFA-9CB3-11859E6536E6}"/>
              </a:ext>
            </a:extLst>
          </p:cNvPr>
          <p:cNvPicPr>
            <a:picLocks noChangeAspect="1"/>
          </p:cNvPicPr>
          <p:nvPr/>
        </p:nvPicPr>
        <p:blipFill>
          <a:blip r:embed="rId2"/>
          <a:stretch>
            <a:fillRect/>
          </a:stretch>
        </p:blipFill>
        <p:spPr>
          <a:xfrm>
            <a:off x="2527526" y="3042482"/>
            <a:ext cx="6353175" cy="2600325"/>
          </a:xfrm>
          <a:prstGeom prst="rect">
            <a:avLst/>
          </a:prstGeom>
        </p:spPr>
      </p:pic>
    </p:spTree>
    <p:extLst>
      <p:ext uri="{BB962C8B-B14F-4D97-AF65-F5344CB8AC3E}">
        <p14:creationId xmlns:p14="http://schemas.microsoft.com/office/powerpoint/2010/main" val="7596354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B2E284B-89EF-4D89-A1E2-E0154FAF565D}"/>
              </a:ext>
            </a:extLst>
          </p:cNvPr>
          <p:cNvSpPr/>
          <p:nvPr/>
        </p:nvSpPr>
        <p:spPr>
          <a:xfrm>
            <a:off x="2736766" y="688516"/>
            <a:ext cx="7026442" cy="461665"/>
          </a:xfrm>
          <a:prstGeom prst="rect">
            <a:avLst/>
          </a:prstGeom>
        </p:spPr>
        <p:txBody>
          <a:bodyPr wrap="square">
            <a:spAutoFit/>
          </a:bodyPr>
          <a:lstStyle/>
          <a:p>
            <a:r>
              <a:rPr lang="en-US" sz="2400" b="1" dirty="0">
                <a:latin typeface="Times New Roman" panose="02020603050405020304" pitchFamily="18" charset="0"/>
                <a:ea typeface="Calibri" panose="020F0502020204030204" pitchFamily="34" charset="0"/>
              </a:rPr>
              <a:t>TÌM KIẾM CỤC BỘ DỰA TRÊN RÀNG BUỘC</a:t>
            </a:r>
            <a:endParaRPr lang="en-US" sz="2400" dirty="0"/>
          </a:p>
        </p:txBody>
      </p:sp>
      <p:sp>
        <p:nvSpPr>
          <p:cNvPr id="11" name="Rectangle 10">
            <a:extLst>
              <a:ext uri="{FF2B5EF4-FFF2-40B4-BE49-F238E27FC236}">
                <a16:creationId xmlns:a16="http://schemas.microsoft.com/office/drawing/2014/main" id="{8D1F6FCF-C259-40AD-9902-2350820A320B}"/>
              </a:ext>
            </a:extLst>
          </p:cNvPr>
          <p:cNvSpPr/>
          <p:nvPr/>
        </p:nvSpPr>
        <p:spPr>
          <a:xfrm>
            <a:off x="4887323" y="166200"/>
            <a:ext cx="2127505" cy="369332"/>
          </a:xfrm>
          <a:prstGeom prst="rect">
            <a:avLst/>
          </a:prstGeom>
        </p:spPr>
        <p:txBody>
          <a:bodyPr wrap="none">
            <a:spAutoFit/>
          </a:bodyPr>
          <a:lstStyle/>
          <a:p>
            <a:r>
              <a:rPr lang="en-US" b="1" dirty="0">
                <a:latin typeface="Times New Roman" panose="02020603050405020304" pitchFamily="18" charset="0"/>
              </a:rPr>
              <a:t>ĐỒ ÁN MÔN HỌC</a:t>
            </a:r>
            <a:endParaRPr lang="en-US" dirty="0"/>
          </a:p>
        </p:txBody>
      </p:sp>
      <p:sp>
        <p:nvSpPr>
          <p:cNvPr id="12" name="Rectangle 11">
            <a:extLst>
              <a:ext uri="{FF2B5EF4-FFF2-40B4-BE49-F238E27FC236}">
                <a16:creationId xmlns:a16="http://schemas.microsoft.com/office/drawing/2014/main" id="{93681EFD-E35D-41B5-8B72-24B8F84FD8AA}"/>
              </a:ext>
            </a:extLst>
          </p:cNvPr>
          <p:cNvSpPr/>
          <p:nvPr/>
        </p:nvSpPr>
        <p:spPr>
          <a:xfrm>
            <a:off x="2428792" y="6290748"/>
            <a:ext cx="7072614" cy="461665"/>
          </a:xfrm>
          <a:prstGeom prst="rect">
            <a:avLst/>
          </a:prstGeom>
        </p:spPr>
        <p:txBody>
          <a:bodyPr wrap="square">
            <a:spAutoFit/>
          </a:bodyPr>
          <a:lstStyle/>
          <a:p>
            <a:pPr algn="ctr"/>
            <a:r>
              <a:rPr lang="en-US" sz="1200" b="1" dirty="0">
                <a:solidFill>
                  <a:srgbClr val="C00000"/>
                </a:solidFill>
                <a:latin typeface="Times New Roman" panose="02020603050405020304" pitchFamily="18" charset="0"/>
              </a:rPr>
              <a:t>TR</a:t>
            </a:r>
            <a:r>
              <a:rPr lang="vi-VN" sz="1200" b="1" dirty="0">
                <a:solidFill>
                  <a:srgbClr val="C00000"/>
                </a:solidFill>
                <a:latin typeface="Times New Roman" panose="02020603050405020304" pitchFamily="18" charset="0"/>
              </a:rPr>
              <a:t>Ư</a:t>
            </a:r>
            <a:r>
              <a:rPr lang="en-US" sz="1200" b="1" dirty="0">
                <a:solidFill>
                  <a:srgbClr val="C00000"/>
                </a:solidFill>
                <a:latin typeface="Times New Roman" panose="02020603050405020304" pitchFamily="18" charset="0"/>
              </a:rPr>
              <a:t>ỜNG ĐẠI HỌC BÁCH KHOA HÀ HỘI- VIỆN CÔNG NGHỆ THÔNG TIN VÀ TRUYỀN THÔNG</a:t>
            </a:r>
          </a:p>
          <a:p>
            <a:pPr algn="ctr"/>
            <a:r>
              <a:rPr lang="en-US" sz="1200" b="1" dirty="0">
                <a:solidFill>
                  <a:srgbClr val="C00000"/>
                </a:solidFill>
              </a:rPr>
              <a:t>BỘ MÔN KHOA HỌC MÁY TÍNH</a:t>
            </a:r>
          </a:p>
        </p:txBody>
      </p:sp>
      <p:sp>
        <p:nvSpPr>
          <p:cNvPr id="8" name="Rectangle 7">
            <a:extLst>
              <a:ext uri="{FF2B5EF4-FFF2-40B4-BE49-F238E27FC236}">
                <a16:creationId xmlns:a16="http://schemas.microsoft.com/office/drawing/2014/main" id="{E56EC083-BD00-4457-9B45-7570F53F7705}"/>
              </a:ext>
            </a:extLst>
          </p:cNvPr>
          <p:cNvSpPr/>
          <p:nvPr/>
        </p:nvSpPr>
        <p:spPr>
          <a:xfrm>
            <a:off x="577516" y="4443664"/>
            <a:ext cx="657726" cy="461665"/>
          </a:xfrm>
          <a:prstGeom prst="rect">
            <a:avLst/>
          </a:prstGeom>
        </p:spPr>
        <p:txBody>
          <a:bodyPr wrap="square">
            <a:spAutoFit/>
          </a:bodyPr>
          <a:lstStyle/>
          <a:p>
            <a:r>
              <a:rPr lang="en-US" sz="2400" b="1" dirty="0"/>
              <a:t>22</a:t>
            </a:r>
          </a:p>
        </p:txBody>
      </p:sp>
      <p:sp>
        <p:nvSpPr>
          <p:cNvPr id="10" name="Subtitle 9">
            <a:extLst>
              <a:ext uri="{FF2B5EF4-FFF2-40B4-BE49-F238E27FC236}">
                <a16:creationId xmlns:a16="http://schemas.microsoft.com/office/drawing/2014/main" id="{B1BDCC9E-7B2A-439C-8262-AC05B5DB6F16}"/>
              </a:ext>
            </a:extLst>
          </p:cNvPr>
          <p:cNvSpPr>
            <a:spLocks noGrp="1"/>
          </p:cNvSpPr>
          <p:nvPr>
            <p:ph type="subTitle" idx="1"/>
          </p:nvPr>
        </p:nvSpPr>
        <p:spPr>
          <a:xfrm>
            <a:off x="2589213" y="2374235"/>
            <a:ext cx="5319545" cy="461665"/>
          </a:xfrm>
        </p:spPr>
        <p:txBody>
          <a:bodyPr>
            <a:noAutofit/>
          </a:bodyPr>
          <a:lstStyle/>
          <a:p>
            <a:r>
              <a:rPr lang="en-US" sz="2000" b="1" dirty="0" err="1">
                <a:solidFill>
                  <a:schemeClr val="tx1"/>
                </a:solidFill>
                <a:latin typeface="Arial" panose="020B0604020202020204" pitchFamily="34" charset="0"/>
                <a:cs typeface="Arial" panose="020B0604020202020204" pitchFamily="34" charset="0"/>
              </a:rPr>
              <a:t>Kết</a:t>
            </a:r>
            <a:r>
              <a:rPr lang="en-US" sz="2000" b="1" dirty="0">
                <a:solidFill>
                  <a:schemeClr val="tx1"/>
                </a:solidFill>
                <a:latin typeface="Arial" panose="020B0604020202020204" pitchFamily="34" charset="0"/>
                <a:cs typeface="Arial" panose="020B0604020202020204" pitchFamily="34" charset="0"/>
              </a:rPr>
              <a:t> </a:t>
            </a:r>
            <a:r>
              <a:rPr lang="en-US" sz="2000" b="1" dirty="0" err="1">
                <a:solidFill>
                  <a:schemeClr val="tx1"/>
                </a:solidFill>
                <a:latin typeface="Arial" panose="020B0604020202020204" pitchFamily="34" charset="0"/>
                <a:cs typeface="Arial" panose="020B0604020202020204" pitchFamily="34" charset="0"/>
              </a:rPr>
              <a:t>quả</a:t>
            </a:r>
            <a:r>
              <a:rPr lang="en-US" sz="2000" b="1" dirty="0">
                <a:solidFill>
                  <a:schemeClr val="tx1"/>
                </a:solidFill>
                <a:latin typeface="Arial" panose="020B0604020202020204" pitchFamily="34" charset="0"/>
                <a:cs typeface="Arial" panose="020B0604020202020204" pitchFamily="34" charset="0"/>
              </a:rPr>
              <a:t> </a:t>
            </a:r>
            <a:r>
              <a:rPr lang="en-US" sz="2000" b="1" dirty="0" err="1">
                <a:solidFill>
                  <a:schemeClr val="tx1"/>
                </a:solidFill>
                <a:latin typeface="Arial" panose="020B0604020202020204" pitchFamily="34" charset="0"/>
                <a:cs typeface="Arial" panose="020B0604020202020204" pitchFamily="34" charset="0"/>
              </a:rPr>
              <a:t>thực</a:t>
            </a:r>
            <a:r>
              <a:rPr lang="en-US" sz="2000" b="1" dirty="0">
                <a:solidFill>
                  <a:schemeClr val="tx1"/>
                </a:solidFill>
                <a:latin typeface="Arial" panose="020B0604020202020204" pitchFamily="34" charset="0"/>
                <a:cs typeface="Arial" panose="020B0604020202020204" pitchFamily="34" charset="0"/>
              </a:rPr>
              <a:t> </a:t>
            </a:r>
            <a:r>
              <a:rPr lang="en-US" sz="2000" b="1" dirty="0" err="1">
                <a:solidFill>
                  <a:schemeClr val="tx1"/>
                </a:solidFill>
                <a:latin typeface="Arial" panose="020B0604020202020204" pitchFamily="34" charset="0"/>
                <a:cs typeface="Arial" panose="020B0604020202020204" pitchFamily="34" charset="0"/>
              </a:rPr>
              <a:t>hiện</a:t>
            </a:r>
            <a:br>
              <a:rPr lang="vi-VN" sz="2000" dirty="0">
                <a:solidFill>
                  <a:schemeClr val="tx1"/>
                </a:solidFill>
                <a:latin typeface="Arial" panose="020B0604020202020204" pitchFamily="34" charset="0"/>
                <a:cs typeface="Arial" panose="020B0604020202020204" pitchFamily="34" charset="0"/>
              </a:rPr>
            </a:br>
            <a:endParaRPr lang="en-US" sz="2000" dirty="0">
              <a:solidFill>
                <a:schemeClr val="tx1"/>
              </a:solidFill>
              <a:latin typeface="Arial" panose="020B0604020202020204" pitchFamily="34" charset="0"/>
              <a:cs typeface="Arial" panose="020B0604020202020204" pitchFamily="34" charset="0"/>
            </a:endParaRPr>
          </a:p>
        </p:txBody>
      </p:sp>
      <p:sp>
        <p:nvSpPr>
          <p:cNvPr id="15" name="Title 5">
            <a:extLst>
              <a:ext uri="{FF2B5EF4-FFF2-40B4-BE49-F238E27FC236}">
                <a16:creationId xmlns:a16="http://schemas.microsoft.com/office/drawing/2014/main" id="{4BF89756-146E-4547-9BFD-F7837B26D53D}"/>
              </a:ext>
            </a:extLst>
          </p:cNvPr>
          <p:cNvSpPr txBox="1">
            <a:spLocks/>
          </p:cNvSpPr>
          <p:nvPr/>
        </p:nvSpPr>
        <p:spPr>
          <a:xfrm>
            <a:off x="2589213" y="1215193"/>
            <a:ext cx="8915399" cy="914400"/>
          </a:xfrm>
          <a:prstGeom prst="rect">
            <a:avLst/>
          </a:prstGeom>
        </p:spPr>
        <p:txBody>
          <a:bodyPr vert="horz" lIns="91440" tIns="45720" rIns="91440" bIns="45720" rtlCol="0" anchor="b">
            <a:normAutofit/>
          </a:bodyPr>
          <a:lstStyle>
            <a:lvl1pPr algn="l" defTabSz="4572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dirty="0">
                <a:latin typeface="Arial" panose="020B0604020202020204" pitchFamily="34" charset="0"/>
                <a:cs typeface="Arial" panose="020B0604020202020204" pitchFamily="34" charset="0"/>
              </a:rPr>
              <a:t>V. Ph</a:t>
            </a:r>
            <a:r>
              <a:rPr lang="vi-VN" sz="2400" dirty="0">
                <a:latin typeface="Arial" panose="020B0604020202020204" pitchFamily="34" charset="0"/>
                <a:cs typeface="Arial" panose="020B0604020202020204" pitchFamily="34" charset="0"/>
              </a:rPr>
              <a:t>ư</a:t>
            </a:r>
            <a:r>
              <a:rPr lang="en-US" sz="2400" dirty="0" err="1">
                <a:latin typeface="Arial" panose="020B0604020202020204" pitchFamily="34" charset="0"/>
                <a:cs typeface="Arial" panose="020B0604020202020204" pitchFamily="34" charset="0"/>
              </a:rPr>
              <a:t>ơng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án</a:t>
            </a:r>
            <a:r>
              <a:rPr lang="en-US" sz="2400" dirty="0">
                <a:latin typeface="Arial" panose="020B0604020202020204" pitchFamily="34" charset="0"/>
                <a:cs typeface="Arial" panose="020B0604020202020204" pitchFamily="34" charset="0"/>
              </a:rPr>
              <a:t> 4</a:t>
            </a:r>
          </a:p>
        </p:txBody>
      </p:sp>
      <p:sp>
        <p:nvSpPr>
          <p:cNvPr id="13" name="Subtitle 9">
            <a:extLst>
              <a:ext uri="{FF2B5EF4-FFF2-40B4-BE49-F238E27FC236}">
                <a16:creationId xmlns:a16="http://schemas.microsoft.com/office/drawing/2014/main" id="{36F16E8D-724F-4B4B-A534-C659B80E60F1}"/>
              </a:ext>
            </a:extLst>
          </p:cNvPr>
          <p:cNvSpPr txBox="1">
            <a:spLocks/>
          </p:cNvSpPr>
          <p:nvPr/>
        </p:nvSpPr>
        <p:spPr>
          <a:xfrm>
            <a:off x="2589213" y="2967335"/>
            <a:ext cx="8915399" cy="1299865"/>
          </a:xfrm>
          <a:prstGeom prst="rect">
            <a:avLst/>
          </a:prstGeom>
        </p:spPr>
        <p:txBody>
          <a:bodyPr vert="horz" lIns="91440" tIns="45720" rIns="91440" bIns="45720" rtlCol="0" anchor="t">
            <a:no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US" sz="2000" dirty="0">
                <a:solidFill>
                  <a:schemeClr val="tx1"/>
                </a:solidFill>
                <a:latin typeface="Arial" panose="020B0604020202020204" pitchFamily="34" charset="0"/>
                <a:cs typeface="Arial" panose="020B0604020202020204" pitchFamily="34" charset="0"/>
              </a:rPr>
              <a:t> - Ph</a:t>
            </a:r>
            <a:r>
              <a:rPr lang="vi-VN" sz="2000" dirty="0">
                <a:solidFill>
                  <a:schemeClr val="tx1"/>
                </a:solidFill>
                <a:latin typeface="Arial" panose="020B0604020202020204" pitchFamily="34" charset="0"/>
                <a:cs typeface="Arial" panose="020B0604020202020204" pitchFamily="34" charset="0"/>
              </a:rPr>
              <a:t>ư</a:t>
            </a:r>
            <a:r>
              <a:rPr lang="en-US" sz="2000" dirty="0" err="1">
                <a:solidFill>
                  <a:schemeClr val="tx1"/>
                </a:solidFill>
                <a:latin typeface="Arial" panose="020B0604020202020204" pitchFamily="34" charset="0"/>
                <a:cs typeface="Arial" panose="020B0604020202020204" pitchFamily="34" charset="0"/>
              </a:rPr>
              <a:t>ơng</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án</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này</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cho</a:t>
            </a:r>
            <a:r>
              <a:rPr lang="en-US" sz="2000" dirty="0">
                <a:solidFill>
                  <a:schemeClr val="tx1"/>
                </a:solidFill>
                <a:latin typeface="Arial" panose="020B0604020202020204" pitchFamily="34" charset="0"/>
                <a:cs typeface="Arial" panose="020B0604020202020204" pitchFamily="34" charset="0"/>
              </a:rPr>
              <a:t> ra </a:t>
            </a:r>
            <a:r>
              <a:rPr lang="en-US" sz="2000" dirty="0" err="1">
                <a:solidFill>
                  <a:schemeClr val="tx1"/>
                </a:solidFill>
                <a:latin typeface="Arial" panose="020B0604020202020204" pitchFamily="34" charset="0"/>
                <a:cs typeface="Arial" panose="020B0604020202020204" pitchFamily="34" charset="0"/>
              </a:rPr>
              <a:t>kết</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quả</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nhanh</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chóng</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với</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cả</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tập</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dữ</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liệu</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vừa</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và</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lớn</a:t>
            </a:r>
            <a:r>
              <a:rPr lang="en-US" sz="2000" dirty="0">
                <a:solidFill>
                  <a:schemeClr val="tx1"/>
                </a:solidFill>
                <a:latin typeface="Arial" panose="020B0604020202020204" pitchFamily="34" charset="0"/>
                <a:cs typeface="Arial" panose="020B0604020202020204" pitchFamily="34" charset="0"/>
              </a:rPr>
              <a:t>.</a:t>
            </a:r>
          </a:p>
          <a:p>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Nhưng</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với</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số</a:t>
            </a:r>
            <a:r>
              <a:rPr lang="en-US" sz="2000" dirty="0">
                <a:solidFill>
                  <a:schemeClr val="tx1"/>
                </a:solidFill>
                <a:latin typeface="Arial" panose="020B0604020202020204" pitchFamily="34" charset="0"/>
                <a:cs typeface="Arial" panose="020B0604020202020204" pitchFamily="34" charset="0"/>
              </a:rPr>
              <a:t> l</a:t>
            </a:r>
            <a:r>
              <a:rPr lang="vi-VN" sz="2000" dirty="0">
                <a:solidFill>
                  <a:schemeClr val="tx1"/>
                </a:solidFill>
                <a:latin typeface="Arial" panose="020B0604020202020204" pitchFamily="34" charset="0"/>
                <a:cs typeface="Arial" panose="020B0604020202020204" pitchFamily="34" charset="0"/>
              </a:rPr>
              <a:t>ư</a:t>
            </a:r>
            <a:r>
              <a:rPr lang="en-US" sz="2000" dirty="0" err="1">
                <a:solidFill>
                  <a:schemeClr val="tx1"/>
                </a:solidFill>
                <a:latin typeface="Arial" panose="020B0604020202020204" pitchFamily="34" charset="0"/>
                <a:cs typeface="Arial" panose="020B0604020202020204" pitchFamily="34" charset="0"/>
              </a:rPr>
              <a:t>ợng</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ràng</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buộc</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nhiều</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ch</a:t>
            </a:r>
            <a:r>
              <a:rPr lang="vi-VN" sz="2000" dirty="0">
                <a:solidFill>
                  <a:schemeClr val="tx1"/>
                </a:solidFill>
                <a:latin typeface="Arial" panose="020B0604020202020204" pitchFamily="34" charset="0"/>
                <a:cs typeface="Arial" panose="020B0604020202020204" pitchFamily="34" charset="0"/>
              </a:rPr>
              <a:t>ư</a:t>
            </a:r>
            <a:r>
              <a:rPr lang="en-US" sz="2000" dirty="0" err="1">
                <a:solidFill>
                  <a:schemeClr val="tx1"/>
                </a:solidFill>
                <a:latin typeface="Arial" panose="020B0604020202020204" pitchFamily="34" charset="0"/>
                <a:cs typeface="Arial" panose="020B0604020202020204" pitchFamily="34" charset="0"/>
              </a:rPr>
              <a:t>ơng</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trình</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dễ</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dẫn</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tới</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không</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thực</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hiện</a:t>
            </a:r>
            <a:r>
              <a:rPr lang="en-US" sz="2000" dirty="0">
                <a:solidFill>
                  <a:schemeClr val="tx1"/>
                </a:solidFill>
                <a:latin typeface="Arial" panose="020B0604020202020204" pitchFamily="34" charset="0"/>
                <a:cs typeface="Arial" panose="020B0604020202020204" pitchFamily="34" charset="0"/>
              </a:rPr>
              <a:t> đ</a:t>
            </a:r>
            <a:r>
              <a:rPr lang="vi-VN" sz="2000" dirty="0">
                <a:solidFill>
                  <a:schemeClr val="tx1"/>
                </a:solidFill>
                <a:latin typeface="Arial" panose="020B0604020202020204" pitchFamily="34" charset="0"/>
                <a:cs typeface="Arial" panose="020B0604020202020204" pitchFamily="34" charset="0"/>
              </a:rPr>
              <a:t>ư</a:t>
            </a:r>
            <a:r>
              <a:rPr lang="en-US" sz="2000" dirty="0" err="1">
                <a:solidFill>
                  <a:schemeClr val="tx1"/>
                </a:solidFill>
                <a:latin typeface="Arial" panose="020B0604020202020204" pitchFamily="34" charset="0"/>
                <a:cs typeface="Arial" panose="020B0604020202020204" pitchFamily="34" charset="0"/>
              </a:rPr>
              <a:t>ợc</a:t>
            </a:r>
            <a:r>
              <a:rPr lang="en-US" sz="2000" dirty="0">
                <a:solidFill>
                  <a:schemeClr val="tx1"/>
                </a:solidFill>
                <a:latin typeface="Arial" panose="020B0604020202020204" pitchFamily="34" charset="0"/>
                <a:cs typeface="Arial" panose="020B0604020202020204" pitchFamily="34" charset="0"/>
              </a:rPr>
              <a:t>.</a:t>
            </a:r>
            <a:br>
              <a:rPr lang="vi-VN" sz="2000" dirty="0">
                <a:solidFill>
                  <a:schemeClr val="tx1"/>
                </a:solidFill>
                <a:latin typeface="Arial" panose="020B0604020202020204" pitchFamily="34" charset="0"/>
                <a:cs typeface="Arial" panose="020B0604020202020204" pitchFamily="34" charset="0"/>
              </a:rPr>
            </a:br>
            <a:endParaRPr lang="en-US" sz="2000" dirty="0">
              <a:solidFill>
                <a:schemeClr val="tx1"/>
              </a:solidFill>
              <a:latin typeface="Arial" panose="020B0604020202020204" pitchFamily="34" charset="0"/>
              <a:cs typeface="Arial" panose="020B0604020202020204" pitchFamily="34" charset="0"/>
            </a:endParaRPr>
          </a:p>
        </p:txBody>
      </p:sp>
      <p:pic>
        <p:nvPicPr>
          <p:cNvPr id="3" name="Picture 2">
            <a:extLst>
              <a:ext uri="{FF2B5EF4-FFF2-40B4-BE49-F238E27FC236}">
                <a16:creationId xmlns:a16="http://schemas.microsoft.com/office/drawing/2014/main" id="{89CEACE7-6D76-4534-9106-98E31DED9222}"/>
              </a:ext>
            </a:extLst>
          </p:cNvPr>
          <p:cNvPicPr>
            <a:picLocks noChangeAspect="1"/>
          </p:cNvPicPr>
          <p:nvPr/>
        </p:nvPicPr>
        <p:blipFill>
          <a:blip r:embed="rId2"/>
          <a:stretch>
            <a:fillRect/>
          </a:stretch>
        </p:blipFill>
        <p:spPr>
          <a:xfrm>
            <a:off x="4356190" y="3923842"/>
            <a:ext cx="4143375" cy="2362200"/>
          </a:xfrm>
          <a:prstGeom prst="rect">
            <a:avLst/>
          </a:prstGeom>
        </p:spPr>
      </p:pic>
    </p:spTree>
    <p:extLst>
      <p:ext uri="{BB962C8B-B14F-4D97-AF65-F5344CB8AC3E}">
        <p14:creationId xmlns:p14="http://schemas.microsoft.com/office/powerpoint/2010/main" val="39774311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B2E284B-89EF-4D89-A1E2-E0154FAF565D}"/>
              </a:ext>
            </a:extLst>
          </p:cNvPr>
          <p:cNvSpPr/>
          <p:nvPr/>
        </p:nvSpPr>
        <p:spPr>
          <a:xfrm>
            <a:off x="2736766" y="688516"/>
            <a:ext cx="7026442" cy="461665"/>
          </a:xfrm>
          <a:prstGeom prst="rect">
            <a:avLst/>
          </a:prstGeom>
        </p:spPr>
        <p:txBody>
          <a:bodyPr wrap="square">
            <a:spAutoFit/>
          </a:bodyPr>
          <a:lstStyle/>
          <a:p>
            <a:r>
              <a:rPr lang="en-US" sz="2400" b="1" dirty="0">
                <a:latin typeface="Times New Roman" panose="02020603050405020304" pitchFamily="18" charset="0"/>
                <a:ea typeface="Calibri" panose="020F0502020204030204" pitchFamily="34" charset="0"/>
              </a:rPr>
              <a:t>TÌM KIẾM CỤC BỘ DỰA TRÊN RÀNG BUỘC</a:t>
            </a:r>
            <a:endParaRPr lang="en-US" sz="2400" dirty="0"/>
          </a:p>
        </p:txBody>
      </p:sp>
      <p:sp>
        <p:nvSpPr>
          <p:cNvPr id="11" name="Rectangle 10">
            <a:extLst>
              <a:ext uri="{FF2B5EF4-FFF2-40B4-BE49-F238E27FC236}">
                <a16:creationId xmlns:a16="http://schemas.microsoft.com/office/drawing/2014/main" id="{8D1F6FCF-C259-40AD-9902-2350820A320B}"/>
              </a:ext>
            </a:extLst>
          </p:cNvPr>
          <p:cNvSpPr/>
          <p:nvPr/>
        </p:nvSpPr>
        <p:spPr>
          <a:xfrm>
            <a:off x="4887323" y="166200"/>
            <a:ext cx="2127505" cy="369332"/>
          </a:xfrm>
          <a:prstGeom prst="rect">
            <a:avLst/>
          </a:prstGeom>
        </p:spPr>
        <p:txBody>
          <a:bodyPr wrap="none">
            <a:spAutoFit/>
          </a:bodyPr>
          <a:lstStyle/>
          <a:p>
            <a:r>
              <a:rPr lang="en-US" b="1" dirty="0">
                <a:latin typeface="Times New Roman" panose="02020603050405020304" pitchFamily="18" charset="0"/>
              </a:rPr>
              <a:t>ĐỒ ÁN MÔN HỌC</a:t>
            </a:r>
            <a:endParaRPr lang="en-US" dirty="0"/>
          </a:p>
        </p:txBody>
      </p:sp>
      <p:sp>
        <p:nvSpPr>
          <p:cNvPr id="12" name="Rectangle 11">
            <a:extLst>
              <a:ext uri="{FF2B5EF4-FFF2-40B4-BE49-F238E27FC236}">
                <a16:creationId xmlns:a16="http://schemas.microsoft.com/office/drawing/2014/main" id="{93681EFD-E35D-41B5-8B72-24B8F84FD8AA}"/>
              </a:ext>
            </a:extLst>
          </p:cNvPr>
          <p:cNvSpPr/>
          <p:nvPr/>
        </p:nvSpPr>
        <p:spPr>
          <a:xfrm>
            <a:off x="2428792" y="6290748"/>
            <a:ext cx="7072614" cy="461665"/>
          </a:xfrm>
          <a:prstGeom prst="rect">
            <a:avLst/>
          </a:prstGeom>
        </p:spPr>
        <p:txBody>
          <a:bodyPr wrap="square">
            <a:spAutoFit/>
          </a:bodyPr>
          <a:lstStyle/>
          <a:p>
            <a:pPr algn="ctr"/>
            <a:r>
              <a:rPr lang="en-US" sz="1200" b="1" dirty="0">
                <a:solidFill>
                  <a:srgbClr val="C00000"/>
                </a:solidFill>
                <a:latin typeface="Times New Roman" panose="02020603050405020304" pitchFamily="18" charset="0"/>
              </a:rPr>
              <a:t>TR</a:t>
            </a:r>
            <a:r>
              <a:rPr lang="vi-VN" sz="1200" b="1" dirty="0">
                <a:solidFill>
                  <a:srgbClr val="C00000"/>
                </a:solidFill>
                <a:latin typeface="Times New Roman" panose="02020603050405020304" pitchFamily="18" charset="0"/>
              </a:rPr>
              <a:t>Ư</a:t>
            </a:r>
            <a:r>
              <a:rPr lang="en-US" sz="1200" b="1" dirty="0">
                <a:solidFill>
                  <a:srgbClr val="C00000"/>
                </a:solidFill>
                <a:latin typeface="Times New Roman" panose="02020603050405020304" pitchFamily="18" charset="0"/>
              </a:rPr>
              <a:t>ỜNG ĐẠI HỌC BÁCH KHOA HÀ HỘI- VIỆN CÔNG NGHỆ THÔNG TIN VÀ TRUYỀN THÔNG</a:t>
            </a:r>
          </a:p>
          <a:p>
            <a:pPr algn="ctr"/>
            <a:r>
              <a:rPr lang="en-US" sz="1200" b="1" dirty="0">
                <a:solidFill>
                  <a:srgbClr val="C00000"/>
                </a:solidFill>
              </a:rPr>
              <a:t>BỘ MÔN KHOA HỌC MÁY TÍNH</a:t>
            </a:r>
          </a:p>
        </p:txBody>
      </p:sp>
      <p:sp>
        <p:nvSpPr>
          <p:cNvPr id="8" name="Rectangle 7">
            <a:extLst>
              <a:ext uri="{FF2B5EF4-FFF2-40B4-BE49-F238E27FC236}">
                <a16:creationId xmlns:a16="http://schemas.microsoft.com/office/drawing/2014/main" id="{E56EC083-BD00-4457-9B45-7570F53F7705}"/>
              </a:ext>
            </a:extLst>
          </p:cNvPr>
          <p:cNvSpPr/>
          <p:nvPr/>
        </p:nvSpPr>
        <p:spPr>
          <a:xfrm>
            <a:off x="577516" y="4443664"/>
            <a:ext cx="657726" cy="461665"/>
          </a:xfrm>
          <a:prstGeom prst="rect">
            <a:avLst/>
          </a:prstGeom>
        </p:spPr>
        <p:txBody>
          <a:bodyPr wrap="square">
            <a:spAutoFit/>
          </a:bodyPr>
          <a:lstStyle/>
          <a:p>
            <a:r>
              <a:rPr lang="en-US" sz="2400" b="1" dirty="0"/>
              <a:t>23</a:t>
            </a:r>
          </a:p>
        </p:txBody>
      </p:sp>
      <p:sp>
        <p:nvSpPr>
          <p:cNvPr id="10" name="Subtitle 9">
            <a:extLst>
              <a:ext uri="{FF2B5EF4-FFF2-40B4-BE49-F238E27FC236}">
                <a16:creationId xmlns:a16="http://schemas.microsoft.com/office/drawing/2014/main" id="{B1BDCC9E-7B2A-439C-8262-AC05B5DB6F16}"/>
              </a:ext>
            </a:extLst>
          </p:cNvPr>
          <p:cNvSpPr>
            <a:spLocks noGrp="1"/>
          </p:cNvSpPr>
          <p:nvPr>
            <p:ph type="subTitle" idx="1"/>
          </p:nvPr>
        </p:nvSpPr>
        <p:spPr>
          <a:xfrm>
            <a:off x="2589213" y="3673643"/>
            <a:ext cx="8915399" cy="2230020"/>
          </a:xfrm>
        </p:spPr>
        <p:txBody>
          <a:bodyPr>
            <a:normAutofit/>
          </a:bodyPr>
          <a:lstStyle/>
          <a:p>
            <a:r>
              <a:rPr lang="en-US" sz="2800" b="1" dirty="0" err="1">
                <a:latin typeface="Arial" panose="020B0604020202020204" pitchFamily="34" charset="0"/>
                <a:cs typeface="Arial" panose="020B0604020202020204" pitchFamily="34" charset="0"/>
              </a:rPr>
              <a:t>Kết</a:t>
            </a:r>
            <a:r>
              <a:rPr lang="en-US" sz="2800" b="1" dirty="0">
                <a:latin typeface="Arial" panose="020B0604020202020204" pitchFamily="34" charset="0"/>
                <a:cs typeface="Arial" panose="020B0604020202020204" pitchFamily="34" charset="0"/>
              </a:rPr>
              <a:t> </a:t>
            </a:r>
            <a:r>
              <a:rPr lang="en-US" sz="2800" b="1" dirty="0" err="1">
                <a:latin typeface="Arial" panose="020B0604020202020204" pitchFamily="34" charset="0"/>
                <a:cs typeface="Arial" panose="020B0604020202020204" pitchFamily="34" charset="0"/>
              </a:rPr>
              <a:t>luận</a:t>
            </a:r>
            <a:r>
              <a:rPr lang="en-US" sz="2800" b="1" dirty="0">
                <a:latin typeface="Arial" panose="020B0604020202020204" pitchFamily="34" charset="0"/>
                <a:cs typeface="Arial" panose="020B0604020202020204" pitchFamily="34" charset="0"/>
              </a:rPr>
              <a:t> </a:t>
            </a:r>
            <a:r>
              <a:rPr lang="en-US" sz="2800" b="1" dirty="0" err="1">
                <a:latin typeface="Arial" panose="020B0604020202020204" pitchFamily="34" charset="0"/>
                <a:cs typeface="Arial" panose="020B0604020202020204" pitchFamily="34" charset="0"/>
              </a:rPr>
              <a:t>và</a:t>
            </a:r>
            <a:r>
              <a:rPr lang="en-US" sz="2800" b="1" dirty="0">
                <a:latin typeface="Arial" panose="020B0604020202020204" pitchFamily="34" charset="0"/>
                <a:cs typeface="Arial" panose="020B0604020202020204" pitchFamily="34" charset="0"/>
              </a:rPr>
              <a:t> h</a:t>
            </a:r>
            <a:r>
              <a:rPr lang="vi-VN" sz="2800" b="1" dirty="0">
                <a:latin typeface="Arial" panose="020B0604020202020204" pitchFamily="34" charset="0"/>
                <a:cs typeface="Arial" panose="020B0604020202020204" pitchFamily="34" charset="0"/>
              </a:rPr>
              <a:t>ư</a:t>
            </a:r>
            <a:r>
              <a:rPr lang="en-US" sz="2800" b="1" dirty="0" err="1">
                <a:latin typeface="Arial" panose="020B0604020202020204" pitchFamily="34" charset="0"/>
                <a:cs typeface="Arial" panose="020B0604020202020204" pitchFamily="34" charset="0"/>
              </a:rPr>
              <a:t>ớng</a:t>
            </a:r>
            <a:r>
              <a:rPr lang="en-US" sz="2800" b="1" dirty="0">
                <a:latin typeface="Arial" panose="020B0604020202020204" pitchFamily="34" charset="0"/>
                <a:cs typeface="Arial" panose="020B0604020202020204" pitchFamily="34" charset="0"/>
              </a:rPr>
              <a:t> </a:t>
            </a:r>
            <a:r>
              <a:rPr lang="en-US" sz="2800" b="1" dirty="0" err="1">
                <a:latin typeface="Arial" panose="020B0604020202020204" pitchFamily="34" charset="0"/>
                <a:cs typeface="Arial" panose="020B0604020202020204" pitchFamily="34" charset="0"/>
              </a:rPr>
              <a:t>phát</a:t>
            </a:r>
            <a:r>
              <a:rPr lang="en-US" sz="2800" b="1" dirty="0">
                <a:latin typeface="Arial" panose="020B0604020202020204" pitchFamily="34" charset="0"/>
                <a:cs typeface="Arial" panose="020B0604020202020204" pitchFamily="34" charset="0"/>
              </a:rPr>
              <a:t> </a:t>
            </a:r>
            <a:r>
              <a:rPr lang="en-US" sz="2800" b="1" dirty="0" err="1">
                <a:latin typeface="Arial" panose="020B0604020202020204" pitchFamily="34" charset="0"/>
                <a:cs typeface="Arial" panose="020B0604020202020204" pitchFamily="34" charset="0"/>
              </a:rPr>
              <a:t>triển</a:t>
            </a:r>
            <a:endParaRPr lang="en-US" sz="2800" b="1" dirty="0">
              <a:solidFill>
                <a:schemeClr val="tx1"/>
              </a:solidFill>
              <a:latin typeface="Arial" panose="020B0604020202020204" pitchFamily="34" charset="0"/>
              <a:cs typeface="Arial" panose="020B0604020202020204" pitchFamily="34" charset="0"/>
            </a:endParaRPr>
          </a:p>
        </p:txBody>
      </p:sp>
      <p:sp>
        <p:nvSpPr>
          <p:cNvPr id="13" name="Title 1">
            <a:extLst>
              <a:ext uri="{FF2B5EF4-FFF2-40B4-BE49-F238E27FC236}">
                <a16:creationId xmlns:a16="http://schemas.microsoft.com/office/drawing/2014/main" id="{45B14D60-CA87-4729-90DF-760CA12815B1}"/>
              </a:ext>
            </a:extLst>
          </p:cNvPr>
          <p:cNvSpPr>
            <a:spLocks noGrp="1"/>
          </p:cNvSpPr>
          <p:nvPr>
            <p:ph type="ctrTitle"/>
          </p:nvPr>
        </p:nvSpPr>
        <p:spPr>
          <a:xfrm>
            <a:off x="2736766" y="2080619"/>
            <a:ext cx="2910055" cy="1131391"/>
          </a:xfrm>
        </p:spPr>
        <p:txBody>
          <a:bodyPr>
            <a:normAutofit/>
          </a:bodyPr>
          <a:lstStyle/>
          <a:p>
            <a:r>
              <a:rPr lang="en-US" sz="3600" b="1" dirty="0" err="1">
                <a:solidFill>
                  <a:schemeClr val="accent1"/>
                </a:solidFill>
                <a:latin typeface="Arial" panose="020B0604020202020204" pitchFamily="34" charset="0"/>
                <a:cs typeface="Arial" panose="020B0604020202020204" pitchFamily="34" charset="0"/>
              </a:rPr>
              <a:t>Phần</a:t>
            </a:r>
            <a:r>
              <a:rPr lang="en-US" sz="3600" b="1" dirty="0">
                <a:solidFill>
                  <a:schemeClr val="accent1"/>
                </a:solidFill>
                <a:latin typeface="Arial" panose="020B0604020202020204" pitchFamily="34" charset="0"/>
                <a:cs typeface="Arial" panose="020B0604020202020204" pitchFamily="34" charset="0"/>
              </a:rPr>
              <a:t> 3</a:t>
            </a:r>
          </a:p>
        </p:txBody>
      </p:sp>
    </p:spTree>
    <p:extLst>
      <p:ext uri="{BB962C8B-B14F-4D97-AF65-F5344CB8AC3E}">
        <p14:creationId xmlns:p14="http://schemas.microsoft.com/office/powerpoint/2010/main" val="26603841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B2E284B-89EF-4D89-A1E2-E0154FAF565D}"/>
              </a:ext>
            </a:extLst>
          </p:cNvPr>
          <p:cNvSpPr/>
          <p:nvPr/>
        </p:nvSpPr>
        <p:spPr>
          <a:xfrm>
            <a:off x="2736766" y="688516"/>
            <a:ext cx="7026442" cy="461665"/>
          </a:xfrm>
          <a:prstGeom prst="rect">
            <a:avLst/>
          </a:prstGeom>
        </p:spPr>
        <p:txBody>
          <a:bodyPr wrap="square">
            <a:spAutoFit/>
          </a:bodyPr>
          <a:lstStyle/>
          <a:p>
            <a:r>
              <a:rPr lang="en-US" sz="2400" b="1" dirty="0">
                <a:latin typeface="Times New Roman" panose="02020603050405020304" pitchFamily="18" charset="0"/>
                <a:ea typeface="Calibri" panose="020F0502020204030204" pitchFamily="34" charset="0"/>
              </a:rPr>
              <a:t>TÌM KIẾM CỤC BỘ DỰA TRÊN RÀNG BUỘC</a:t>
            </a:r>
            <a:endParaRPr lang="en-US" sz="2400" dirty="0"/>
          </a:p>
        </p:txBody>
      </p:sp>
      <p:sp>
        <p:nvSpPr>
          <p:cNvPr id="11" name="Rectangle 10">
            <a:extLst>
              <a:ext uri="{FF2B5EF4-FFF2-40B4-BE49-F238E27FC236}">
                <a16:creationId xmlns:a16="http://schemas.microsoft.com/office/drawing/2014/main" id="{8D1F6FCF-C259-40AD-9902-2350820A320B}"/>
              </a:ext>
            </a:extLst>
          </p:cNvPr>
          <p:cNvSpPr/>
          <p:nvPr/>
        </p:nvSpPr>
        <p:spPr>
          <a:xfrm>
            <a:off x="4887323" y="166200"/>
            <a:ext cx="2127505" cy="369332"/>
          </a:xfrm>
          <a:prstGeom prst="rect">
            <a:avLst/>
          </a:prstGeom>
        </p:spPr>
        <p:txBody>
          <a:bodyPr wrap="none">
            <a:spAutoFit/>
          </a:bodyPr>
          <a:lstStyle/>
          <a:p>
            <a:r>
              <a:rPr lang="en-US" b="1" dirty="0">
                <a:latin typeface="Times New Roman" panose="02020603050405020304" pitchFamily="18" charset="0"/>
              </a:rPr>
              <a:t>ĐỒ ÁN MÔN HỌC</a:t>
            </a:r>
            <a:endParaRPr lang="en-US" dirty="0"/>
          </a:p>
        </p:txBody>
      </p:sp>
      <p:sp>
        <p:nvSpPr>
          <p:cNvPr id="12" name="Rectangle 11">
            <a:extLst>
              <a:ext uri="{FF2B5EF4-FFF2-40B4-BE49-F238E27FC236}">
                <a16:creationId xmlns:a16="http://schemas.microsoft.com/office/drawing/2014/main" id="{93681EFD-E35D-41B5-8B72-24B8F84FD8AA}"/>
              </a:ext>
            </a:extLst>
          </p:cNvPr>
          <p:cNvSpPr/>
          <p:nvPr/>
        </p:nvSpPr>
        <p:spPr>
          <a:xfrm>
            <a:off x="2428792" y="6290748"/>
            <a:ext cx="7072614" cy="461665"/>
          </a:xfrm>
          <a:prstGeom prst="rect">
            <a:avLst/>
          </a:prstGeom>
        </p:spPr>
        <p:txBody>
          <a:bodyPr wrap="square">
            <a:spAutoFit/>
          </a:bodyPr>
          <a:lstStyle/>
          <a:p>
            <a:pPr algn="ctr"/>
            <a:r>
              <a:rPr lang="en-US" sz="1200" b="1" dirty="0">
                <a:solidFill>
                  <a:srgbClr val="C00000"/>
                </a:solidFill>
                <a:latin typeface="Times New Roman" panose="02020603050405020304" pitchFamily="18" charset="0"/>
              </a:rPr>
              <a:t>TR</a:t>
            </a:r>
            <a:r>
              <a:rPr lang="vi-VN" sz="1200" b="1" dirty="0">
                <a:solidFill>
                  <a:srgbClr val="C00000"/>
                </a:solidFill>
                <a:latin typeface="Times New Roman" panose="02020603050405020304" pitchFamily="18" charset="0"/>
              </a:rPr>
              <a:t>Ư</a:t>
            </a:r>
            <a:r>
              <a:rPr lang="en-US" sz="1200" b="1" dirty="0">
                <a:solidFill>
                  <a:srgbClr val="C00000"/>
                </a:solidFill>
                <a:latin typeface="Times New Roman" panose="02020603050405020304" pitchFamily="18" charset="0"/>
              </a:rPr>
              <a:t>ỜNG ĐẠI HỌC BÁCH KHOA HÀ HỘI- VIỆN CÔNG NGHỆ THÔNG TIN VÀ TRUYỀN THÔNG</a:t>
            </a:r>
          </a:p>
          <a:p>
            <a:pPr algn="ctr"/>
            <a:r>
              <a:rPr lang="en-US" sz="1200" b="1" dirty="0">
                <a:solidFill>
                  <a:srgbClr val="C00000"/>
                </a:solidFill>
              </a:rPr>
              <a:t>BỘ MÔN KHOA HỌC MÁY TÍNH</a:t>
            </a:r>
          </a:p>
        </p:txBody>
      </p:sp>
      <p:sp>
        <p:nvSpPr>
          <p:cNvPr id="8" name="Rectangle 7">
            <a:extLst>
              <a:ext uri="{FF2B5EF4-FFF2-40B4-BE49-F238E27FC236}">
                <a16:creationId xmlns:a16="http://schemas.microsoft.com/office/drawing/2014/main" id="{E56EC083-BD00-4457-9B45-7570F53F7705}"/>
              </a:ext>
            </a:extLst>
          </p:cNvPr>
          <p:cNvSpPr/>
          <p:nvPr/>
        </p:nvSpPr>
        <p:spPr>
          <a:xfrm>
            <a:off x="577516" y="4443664"/>
            <a:ext cx="657726" cy="461665"/>
          </a:xfrm>
          <a:prstGeom prst="rect">
            <a:avLst/>
          </a:prstGeom>
        </p:spPr>
        <p:txBody>
          <a:bodyPr wrap="square">
            <a:spAutoFit/>
          </a:bodyPr>
          <a:lstStyle/>
          <a:p>
            <a:r>
              <a:rPr lang="en-US" sz="2400" b="1" dirty="0"/>
              <a:t>24</a:t>
            </a:r>
          </a:p>
        </p:txBody>
      </p:sp>
      <p:sp>
        <p:nvSpPr>
          <p:cNvPr id="10" name="Subtitle 9">
            <a:extLst>
              <a:ext uri="{FF2B5EF4-FFF2-40B4-BE49-F238E27FC236}">
                <a16:creationId xmlns:a16="http://schemas.microsoft.com/office/drawing/2014/main" id="{B1BDCC9E-7B2A-439C-8262-AC05B5DB6F16}"/>
              </a:ext>
            </a:extLst>
          </p:cNvPr>
          <p:cNvSpPr>
            <a:spLocks noGrp="1"/>
          </p:cNvSpPr>
          <p:nvPr>
            <p:ph type="subTitle" idx="1"/>
          </p:nvPr>
        </p:nvSpPr>
        <p:spPr>
          <a:xfrm>
            <a:off x="2782583" y="1418123"/>
            <a:ext cx="8915399" cy="2230020"/>
          </a:xfrm>
        </p:spPr>
        <p:txBody>
          <a:bodyPr>
            <a:normAutofit/>
          </a:bodyPr>
          <a:lstStyle/>
          <a:p>
            <a:r>
              <a:rPr lang="en-US" sz="2800" dirty="0">
                <a:solidFill>
                  <a:schemeClr val="tx1"/>
                </a:solidFill>
                <a:latin typeface="Arial" panose="020B0604020202020204" pitchFamily="34" charset="0"/>
                <a:cs typeface="Arial" panose="020B0604020202020204" pitchFamily="34" charset="0"/>
              </a:rPr>
              <a:t>So </a:t>
            </a:r>
            <a:r>
              <a:rPr lang="en-US" sz="2800" dirty="0" err="1">
                <a:solidFill>
                  <a:schemeClr val="tx1"/>
                </a:solidFill>
                <a:latin typeface="Arial" panose="020B0604020202020204" pitchFamily="34" charset="0"/>
                <a:cs typeface="Arial" panose="020B0604020202020204" pitchFamily="34" charset="0"/>
              </a:rPr>
              <a:t>sánh</a:t>
            </a:r>
            <a:r>
              <a:rPr lang="en-US" sz="2800" dirty="0">
                <a:solidFill>
                  <a:schemeClr val="tx1"/>
                </a:solidFill>
                <a:latin typeface="Arial" panose="020B0604020202020204" pitchFamily="34" charset="0"/>
                <a:cs typeface="Arial" panose="020B0604020202020204" pitchFamily="34" charset="0"/>
              </a:rPr>
              <a:t> </a:t>
            </a:r>
            <a:r>
              <a:rPr lang="en-US" sz="2800" dirty="0" err="1">
                <a:solidFill>
                  <a:schemeClr val="tx1"/>
                </a:solidFill>
                <a:latin typeface="Arial" panose="020B0604020202020204" pitchFamily="34" charset="0"/>
                <a:cs typeface="Arial" panose="020B0604020202020204" pitchFamily="34" charset="0"/>
              </a:rPr>
              <a:t>các</a:t>
            </a:r>
            <a:r>
              <a:rPr lang="en-US" sz="2800" dirty="0">
                <a:solidFill>
                  <a:schemeClr val="tx1"/>
                </a:solidFill>
                <a:latin typeface="Arial" panose="020B0604020202020204" pitchFamily="34" charset="0"/>
                <a:cs typeface="Arial" panose="020B0604020202020204" pitchFamily="34" charset="0"/>
              </a:rPr>
              <a:t> </a:t>
            </a:r>
            <a:r>
              <a:rPr lang="en-US" sz="2800" dirty="0" err="1">
                <a:solidFill>
                  <a:schemeClr val="tx1"/>
                </a:solidFill>
                <a:latin typeface="Arial" panose="020B0604020202020204" pitchFamily="34" charset="0"/>
                <a:cs typeface="Arial" panose="020B0604020202020204" pitchFamily="34" charset="0"/>
              </a:rPr>
              <a:t>ph</a:t>
            </a:r>
            <a:r>
              <a:rPr lang="vi-VN" sz="2800" dirty="0">
                <a:solidFill>
                  <a:schemeClr val="tx1"/>
                </a:solidFill>
                <a:latin typeface="Arial" panose="020B0604020202020204" pitchFamily="34" charset="0"/>
                <a:cs typeface="Arial" panose="020B0604020202020204" pitchFamily="34" charset="0"/>
              </a:rPr>
              <a:t>ư</a:t>
            </a:r>
            <a:r>
              <a:rPr lang="en-US" sz="2800" dirty="0" err="1">
                <a:solidFill>
                  <a:schemeClr val="tx1"/>
                </a:solidFill>
                <a:latin typeface="Arial" panose="020B0604020202020204" pitchFamily="34" charset="0"/>
                <a:cs typeface="Arial" panose="020B0604020202020204" pitchFamily="34" charset="0"/>
              </a:rPr>
              <a:t>ơng</a:t>
            </a:r>
            <a:r>
              <a:rPr lang="en-US" sz="2800" dirty="0">
                <a:solidFill>
                  <a:schemeClr val="tx1"/>
                </a:solidFill>
                <a:latin typeface="Arial" panose="020B0604020202020204" pitchFamily="34" charset="0"/>
                <a:cs typeface="Arial" panose="020B0604020202020204" pitchFamily="34" charset="0"/>
              </a:rPr>
              <a:t> </a:t>
            </a:r>
            <a:r>
              <a:rPr lang="en-US" sz="2800" dirty="0" err="1">
                <a:solidFill>
                  <a:schemeClr val="tx1"/>
                </a:solidFill>
                <a:latin typeface="Arial" panose="020B0604020202020204" pitchFamily="34" charset="0"/>
                <a:cs typeface="Arial" panose="020B0604020202020204" pitchFamily="34" charset="0"/>
              </a:rPr>
              <a:t>án</a:t>
            </a:r>
            <a:r>
              <a:rPr lang="en-US" sz="2800" dirty="0">
                <a:solidFill>
                  <a:schemeClr val="tx1"/>
                </a:solidFill>
                <a:latin typeface="Arial" panose="020B0604020202020204" pitchFamily="34" charset="0"/>
                <a:cs typeface="Arial" panose="020B0604020202020204" pitchFamily="34" charset="0"/>
              </a:rPr>
              <a:t> </a:t>
            </a:r>
          </a:p>
        </p:txBody>
      </p:sp>
      <p:pic>
        <p:nvPicPr>
          <p:cNvPr id="4" name="Picture 3">
            <a:extLst>
              <a:ext uri="{FF2B5EF4-FFF2-40B4-BE49-F238E27FC236}">
                <a16:creationId xmlns:a16="http://schemas.microsoft.com/office/drawing/2014/main" id="{A7234849-B511-40B1-81B6-2835D3D3F042}"/>
              </a:ext>
            </a:extLst>
          </p:cNvPr>
          <p:cNvPicPr>
            <a:picLocks noChangeAspect="1"/>
          </p:cNvPicPr>
          <p:nvPr/>
        </p:nvPicPr>
        <p:blipFill>
          <a:blip r:embed="rId2"/>
          <a:stretch>
            <a:fillRect/>
          </a:stretch>
        </p:blipFill>
        <p:spPr>
          <a:xfrm>
            <a:off x="2793566" y="2268260"/>
            <a:ext cx="7400925" cy="3295650"/>
          </a:xfrm>
          <a:prstGeom prst="rect">
            <a:avLst/>
          </a:prstGeom>
        </p:spPr>
      </p:pic>
    </p:spTree>
    <p:extLst>
      <p:ext uri="{BB962C8B-B14F-4D97-AF65-F5344CB8AC3E}">
        <p14:creationId xmlns:p14="http://schemas.microsoft.com/office/powerpoint/2010/main" val="36115345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B2E284B-89EF-4D89-A1E2-E0154FAF565D}"/>
              </a:ext>
            </a:extLst>
          </p:cNvPr>
          <p:cNvSpPr/>
          <p:nvPr/>
        </p:nvSpPr>
        <p:spPr>
          <a:xfrm>
            <a:off x="2736766" y="688516"/>
            <a:ext cx="7026442" cy="461665"/>
          </a:xfrm>
          <a:prstGeom prst="rect">
            <a:avLst/>
          </a:prstGeom>
        </p:spPr>
        <p:txBody>
          <a:bodyPr wrap="square">
            <a:spAutoFit/>
          </a:bodyPr>
          <a:lstStyle/>
          <a:p>
            <a:r>
              <a:rPr lang="en-US" sz="2400" b="1" dirty="0">
                <a:latin typeface="Times New Roman" panose="02020603050405020304" pitchFamily="18" charset="0"/>
                <a:ea typeface="Calibri" panose="020F0502020204030204" pitchFamily="34" charset="0"/>
              </a:rPr>
              <a:t>TÌM KIẾM CỤC BỘ DỰA TRÊN RÀNG BUỘC</a:t>
            </a:r>
            <a:endParaRPr lang="en-US" sz="2400" dirty="0"/>
          </a:p>
        </p:txBody>
      </p:sp>
      <p:sp>
        <p:nvSpPr>
          <p:cNvPr id="11" name="Rectangle 10">
            <a:extLst>
              <a:ext uri="{FF2B5EF4-FFF2-40B4-BE49-F238E27FC236}">
                <a16:creationId xmlns:a16="http://schemas.microsoft.com/office/drawing/2014/main" id="{8D1F6FCF-C259-40AD-9902-2350820A320B}"/>
              </a:ext>
            </a:extLst>
          </p:cNvPr>
          <p:cNvSpPr/>
          <p:nvPr/>
        </p:nvSpPr>
        <p:spPr>
          <a:xfrm>
            <a:off x="4887323" y="166200"/>
            <a:ext cx="2127505" cy="369332"/>
          </a:xfrm>
          <a:prstGeom prst="rect">
            <a:avLst/>
          </a:prstGeom>
        </p:spPr>
        <p:txBody>
          <a:bodyPr wrap="none">
            <a:spAutoFit/>
          </a:bodyPr>
          <a:lstStyle/>
          <a:p>
            <a:r>
              <a:rPr lang="en-US" b="1" dirty="0">
                <a:latin typeface="Times New Roman" panose="02020603050405020304" pitchFamily="18" charset="0"/>
              </a:rPr>
              <a:t>ĐỒ ÁN MÔN HỌC</a:t>
            </a:r>
            <a:endParaRPr lang="en-US" dirty="0"/>
          </a:p>
        </p:txBody>
      </p:sp>
      <p:sp>
        <p:nvSpPr>
          <p:cNvPr id="12" name="Rectangle 11">
            <a:extLst>
              <a:ext uri="{FF2B5EF4-FFF2-40B4-BE49-F238E27FC236}">
                <a16:creationId xmlns:a16="http://schemas.microsoft.com/office/drawing/2014/main" id="{93681EFD-E35D-41B5-8B72-24B8F84FD8AA}"/>
              </a:ext>
            </a:extLst>
          </p:cNvPr>
          <p:cNvSpPr/>
          <p:nvPr/>
        </p:nvSpPr>
        <p:spPr>
          <a:xfrm>
            <a:off x="2428792" y="6290748"/>
            <a:ext cx="7072614" cy="461665"/>
          </a:xfrm>
          <a:prstGeom prst="rect">
            <a:avLst/>
          </a:prstGeom>
        </p:spPr>
        <p:txBody>
          <a:bodyPr wrap="square">
            <a:spAutoFit/>
          </a:bodyPr>
          <a:lstStyle/>
          <a:p>
            <a:pPr algn="ctr"/>
            <a:r>
              <a:rPr lang="en-US" sz="1200" b="1" dirty="0">
                <a:solidFill>
                  <a:srgbClr val="C00000"/>
                </a:solidFill>
                <a:latin typeface="Times New Roman" panose="02020603050405020304" pitchFamily="18" charset="0"/>
              </a:rPr>
              <a:t>TR</a:t>
            </a:r>
            <a:r>
              <a:rPr lang="vi-VN" sz="1200" b="1" dirty="0">
                <a:solidFill>
                  <a:srgbClr val="C00000"/>
                </a:solidFill>
                <a:latin typeface="Times New Roman" panose="02020603050405020304" pitchFamily="18" charset="0"/>
              </a:rPr>
              <a:t>Ư</a:t>
            </a:r>
            <a:r>
              <a:rPr lang="en-US" sz="1200" b="1" dirty="0">
                <a:solidFill>
                  <a:srgbClr val="C00000"/>
                </a:solidFill>
                <a:latin typeface="Times New Roman" panose="02020603050405020304" pitchFamily="18" charset="0"/>
              </a:rPr>
              <a:t>ỜNG ĐẠI HỌC BÁCH KHOA HÀ HỘI- VIỆN CÔNG NGHỆ THÔNG TIN VÀ TRUYỀN THÔNG</a:t>
            </a:r>
          </a:p>
          <a:p>
            <a:pPr algn="ctr"/>
            <a:r>
              <a:rPr lang="en-US" sz="1200" b="1" dirty="0">
                <a:solidFill>
                  <a:srgbClr val="C00000"/>
                </a:solidFill>
              </a:rPr>
              <a:t>BỘ MÔN KHOA HỌC MÁY TÍNH</a:t>
            </a:r>
          </a:p>
        </p:txBody>
      </p:sp>
      <p:sp>
        <p:nvSpPr>
          <p:cNvPr id="8" name="Rectangle 7">
            <a:extLst>
              <a:ext uri="{FF2B5EF4-FFF2-40B4-BE49-F238E27FC236}">
                <a16:creationId xmlns:a16="http://schemas.microsoft.com/office/drawing/2014/main" id="{E56EC083-BD00-4457-9B45-7570F53F7705}"/>
              </a:ext>
            </a:extLst>
          </p:cNvPr>
          <p:cNvSpPr/>
          <p:nvPr/>
        </p:nvSpPr>
        <p:spPr>
          <a:xfrm>
            <a:off x="577516" y="4443664"/>
            <a:ext cx="657726" cy="461665"/>
          </a:xfrm>
          <a:prstGeom prst="rect">
            <a:avLst/>
          </a:prstGeom>
        </p:spPr>
        <p:txBody>
          <a:bodyPr wrap="square">
            <a:spAutoFit/>
          </a:bodyPr>
          <a:lstStyle/>
          <a:p>
            <a:r>
              <a:rPr lang="en-US" sz="2400" b="1" dirty="0"/>
              <a:t>25</a:t>
            </a:r>
          </a:p>
        </p:txBody>
      </p:sp>
      <p:sp>
        <p:nvSpPr>
          <p:cNvPr id="10" name="Subtitle 9">
            <a:extLst>
              <a:ext uri="{FF2B5EF4-FFF2-40B4-BE49-F238E27FC236}">
                <a16:creationId xmlns:a16="http://schemas.microsoft.com/office/drawing/2014/main" id="{B1BDCC9E-7B2A-439C-8262-AC05B5DB6F16}"/>
              </a:ext>
            </a:extLst>
          </p:cNvPr>
          <p:cNvSpPr>
            <a:spLocks noGrp="1"/>
          </p:cNvSpPr>
          <p:nvPr>
            <p:ph type="subTitle" idx="1"/>
          </p:nvPr>
        </p:nvSpPr>
        <p:spPr>
          <a:xfrm>
            <a:off x="2782583" y="1418123"/>
            <a:ext cx="8915399" cy="2230020"/>
          </a:xfrm>
        </p:spPr>
        <p:txBody>
          <a:bodyPr>
            <a:normAutofit/>
          </a:bodyPr>
          <a:lstStyle/>
          <a:p>
            <a:r>
              <a:rPr lang="en-US" sz="2800" dirty="0" err="1">
                <a:solidFill>
                  <a:schemeClr val="tx1"/>
                </a:solidFill>
                <a:latin typeface="Arial" panose="020B0604020202020204" pitchFamily="34" charset="0"/>
                <a:cs typeface="Arial" panose="020B0604020202020204" pitchFamily="34" charset="0"/>
              </a:rPr>
              <a:t>Đánh</a:t>
            </a:r>
            <a:r>
              <a:rPr lang="en-US" sz="2800" dirty="0">
                <a:solidFill>
                  <a:schemeClr val="tx1"/>
                </a:solidFill>
                <a:latin typeface="Arial" panose="020B0604020202020204" pitchFamily="34" charset="0"/>
                <a:cs typeface="Arial" panose="020B0604020202020204" pitchFamily="34" charset="0"/>
              </a:rPr>
              <a:t> </a:t>
            </a:r>
            <a:r>
              <a:rPr lang="en-US" sz="2800" dirty="0" err="1">
                <a:solidFill>
                  <a:schemeClr val="tx1"/>
                </a:solidFill>
                <a:latin typeface="Arial" panose="020B0604020202020204" pitchFamily="34" charset="0"/>
                <a:cs typeface="Arial" panose="020B0604020202020204" pitchFamily="34" charset="0"/>
              </a:rPr>
              <a:t>giá</a:t>
            </a:r>
            <a:endParaRPr lang="en-US" sz="2800" dirty="0">
              <a:solidFill>
                <a:schemeClr val="tx1"/>
              </a:solidFill>
              <a:latin typeface="Arial" panose="020B0604020202020204" pitchFamily="34" charset="0"/>
              <a:cs typeface="Arial" panose="020B0604020202020204" pitchFamily="34" charset="0"/>
            </a:endParaRPr>
          </a:p>
          <a:p>
            <a:endParaRPr lang="en-US" sz="2800" dirty="0">
              <a:solidFill>
                <a:schemeClr val="tx1"/>
              </a:solidFill>
              <a:latin typeface="Arial" panose="020B0604020202020204" pitchFamily="34" charset="0"/>
              <a:cs typeface="Arial" panose="020B0604020202020204" pitchFamily="34" charset="0"/>
            </a:endParaRPr>
          </a:p>
          <a:p>
            <a:endParaRPr lang="en-US" sz="2800" dirty="0">
              <a:solidFill>
                <a:schemeClr val="tx1"/>
              </a:solidFill>
              <a:latin typeface="Arial" panose="020B0604020202020204" pitchFamily="34" charset="0"/>
              <a:cs typeface="Arial" panose="020B0604020202020204" pitchFamily="34" charset="0"/>
            </a:endParaRPr>
          </a:p>
          <a:p>
            <a:endParaRPr lang="en-US" sz="2800" dirty="0">
              <a:solidFill>
                <a:schemeClr val="tx1"/>
              </a:solidFill>
              <a:latin typeface="Arial" panose="020B0604020202020204" pitchFamily="34" charset="0"/>
              <a:cs typeface="Arial" panose="020B0604020202020204" pitchFamily="34" charset="0"/>
            </a:endParaRPr>
          </a:p>
          <a:p>
            <a:endParaRPr lang="en-US" sz="2800" dirty="0">
              <a:solidFill>
                <a:schemeClr val="tx1"/>
              </a:solidFill>
              <a:latin typeface="Arial" panose="020B060402020202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AC8E8835-E25C-481F-A1CE-22F6D425031D}"/>
              </a:ext>
            </a:extLst>
          </p:cNvPr>
          <p:cNvSpPr/>
          <p:nvPr/>
        </p:nvSpPr>
        <p:spPr>
          <a:xfrm>
            <a:off x="2917099" y="2871808"/>
            <a:ext cx="6096000" cy="1552669"/>
          </a:xfrm>
          <a:prstGeom prst="rect">
            <a:avLst/>
          </a:prstGeom>
        </p:spPr>
        <p:txBody>
          <a:bodyPr>
            <a:spAutoFit/>
          </a:bodyPr>
          <a:lstStyle/>
          <a:p>
            <a:pPr marL="342900" marR="0" lvl="0" indent="-342900">
              <a:lnSpc>
                <a:spcPct val="107000"/>
              </a:lnSpc>
              <a:spcBef>
                <a:spcPts val="0"/>
              </a:spcBef>
              <a:spcAft>
                <a:spcPts val="0"/>
              </a:spcAft>
              <a:buFont typeface="Symbol" panose="05050102010706020507" pitchFamily="18" charset="2"/>
              <a:buChar char=""/>
            </a:pPr>
            <a:r>
              <a:rPr lang="vi-VN" dirty="0">
                <a:latin typeface="Arial" panose="020B0604020202020204" pitchFamily="34" charset="0"/>
                <a:ea typeface="Arial" panose="020B0604020202020204" pitchFamily="34" charset="0"/>
                <a:cs typeface="Times New Roman" panose="02020603050405020304" pitchFamily="18" charset="0"/>
              </a:rPr>
              <a:t>LocalSearch mô hình biến một chiều cho ta hiệu quả hơn về bộ nhớ</a:t>
            </a:r>
            <a:endParaRPr lang="en-US" dirty="0">
              <a:latin typeface="Arial" panose="020B0604020202020204" pitchFamily="34" charset="0"/>
              <a:ea typeface="Arial" panose="020B0604020202020204" pitchFamily="34" charset="0"/>
              <a:cs typeface="Times New Roman" panose="02020603050405020304" pitchFamily="18" charset="0"/>
            </a:endParaRPr>
          </a:p>
          <a:p>
            <a:pPr marL="342900" marR="0" lvl="0" indent="-342900">
              <a:lnSpc>
                <a:spcPct val="107000"/>
              </a:lnSpc>
              <a:spcBef>
                <a:spcPts val="0"/>
              </a:spcBef>
              <a:spcAft>
                <a:spcPts val="800"/>
              </a:spcAft>
              <a:buFont typeface="Symbol" panose="05050102010706020507" pitchFamily="18" charset="2"/>
              <a:buChar char=""/>
            </a:pPr>
            <a:r>
              <a:rPr lang="vi-VN" dirty="0">
                <a:latin typeface="Arial" panose="020B0604020202020204" pitchFamily="34" charset="0"/>
                <a:ea typeface="Arial" panose="020B0604020202020204" pitchFamily="34" charset="0"/>
                <a:cs typeface="Times New Roman" panose="02020603050405020304" pitchFamily="18" charset="0"/>
              </a:rPr>
              <a:t>Đối với thuật toán tham lam cho ta hiệu quả về mặt thời gian rất lớn, khác biệt so với các phương án còn lại. Kết quả nhận được là khả quan.</a:t>
            </a:r>
            <a:endParaRPr lang="en-US" dirty="0">
              <a:latin typeface="Arial" panose="020B0604020202020204" pitchFamily="34" charset="0"/>
              <a:ea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4752218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B2E284B-89EF-4D89-A1E2-E0154FAF565D}"/>
              </a:ext>
            </a:extLst>
          </p:cNvPr>
          <p:cNvSpPr/>
          <p:nvPr/>
        </p:nvSpPr>
        <p:spPr>
          <a:xfrm>
            <a:off x="2736766" y="688516"/>
            <a:ext cx="7026442" cy="461665"/>
          </a:xfrm>
          <a:prstGeom prst="rect">
            <a:avLst/>
          </a:prstGeom>
        </p:spPr>
        <p:txBody>
          <a:bodyPr wrap="square">
            <a:spAutoFit/>
          </a:bodyPr>
          <a:lstStyle/>
          <a:p>
            <a:r>
              <a:rPr lang="en-US" sz="2400" b="1" dirty="0">
                <a:latin typeface="Times New Roman" panose="02020603050405020304" pitchFamily="18" charset="0"/>
                <a:ea typeface="Calibri" panose="020F0502020204030204" pitchFamily="34" charset="0"/>
              </a:rPr>
              <a:t>TÌM KIẾM CỤC BỘ DỰA TRÊN RÀNG BUỘC</a:t>
            </a:r>
            <a:endParaRPr lang="en-US" sz="2400" dirty="0"/>
          </a:p>
        </p:txBody>
      </p:sp>
      <p:sp>
        <p:nvSpPr>
          <p:cNvPr id="11" name="Rectangle 10">
            <a:extLst>
              <a:ext uri="{FF2B5EF4-FFF2-40B4-BE49-F238E27FC236}">
                <a16:creationId xmlns:a16="http://schemas.microsoft.com/office/drawing/2014/main" id="{8D1F6FCF-C259-40AD-9902-2350820A320B}"/>
              </a:ext>
            </a:extLst>
          </p:cNvPr>
          <p:cNvSpPr/>
          <p:nvPr/>
        </p:nvSpPr>
        <p:spPr>
          <a:xfrm>
            <a:off x="4887323" y="166200"/>
            <a:ext cx="2127505" cy="369332"/>
          </a:xfrm>
          <a:prstGeom prst="rect">
            <a:avLst/>
          </a:prstGeom>
        </p:spPr>
        <p:txBody>
          <a:bodyPr wrap="none">
            <a:spAutoFit/>
          </a:bodyPr>
          <a:lstStyle/>
          <a:p>
            <a:r>
              <a:rPr lang="en-US" b="1" dirty="0">
                <a:latin typeface="Times New Roman" panose="02020603050405020304" pitchFamily="18" charset="0"/>
              </a:rPr>
              <a:t>ĐỒ ÁN MÔN HỌC</a:t>
            </a:r>
            <a:endParaRPr lang="en-US" dirty="0"/>
          </a:p>
        </p:txBody>
      </p:sp>
      <p:sp>
        <p:nvSpPr>
          <p:cNvPr id="12" name="Rectangle 11">
            <a:extLst>
              <a:ext uri="{FF2B5EF4-FFF2-40B4-BE49-F238E27FC236}">
                <a16:creationId xmlns:a16="http://schemas.microsoft.com/office/drawing/2014/main" id="{93681EFD-E35D-41B5-8B72-24B8F84FD8AA}"/>
              </a:ext>
            </a:extLst>
          </p:cNvPr>
          <p:cNvSpPr/>
          <p:nvPr/>
        </p:nvSpPr>
        <p:spPr>
          <a:xfrm>
            <a:off x="2428792" y="6290748"/>
            <a:ext cx="7072614" cy="461665"/>
          </a:xfrm>
          <a:prstGeom prst="rect">
            <a:avLst/>
          </a:prstGeom>
        </p:spPr>
        <p:txBody>
          <a:bodyPr wrap="square">
            <a:spAutoFit/>
          </a:bodyPr>
          <a:lstStyle/>
          <a:p>
            <a:pPr algn="ctr"/>
            <a:r>
              <a:rPr lang="en-US" sz="1200" b="1" dirty="0">
                <a:solidFill>
                  <a:srgbClr val="C00000"/>
                </a:solidFill>
                <a:latin typeface="Times New Roman" panose="02020603050405020304" pitchFamily="18" charset="0"/>
              </a:rPr>
              <a:t>TR</a:t>
            </a:r>
            <a:r>
              <a:rPr lang="vi-VN" sz="1200" b="1" dirty="0">
                <a:solidFill>
                  <a:srgbClr val="C00000"/>
                </a:solidFill>
                <a:latin typeface="Times New Roman" panose="02020603050405020304" pitchFamily="18" charset="0"/>
              </a:rPr>
              <a:t>Ư</a:t>
            </a:r>
            <a:r>
              <a:rPr lang="en-US" sz="1200" b="1" dirty="0">
                <a:solidFill>
                  <a:srgbClr val="C00000"/>
                </a:solidFill>
                <a:latin typeface="Times New Roman" panose="02020603050405020304" pitchFamily="18" charset="0"/>
              </a:rPr>
              <a:t>ỜNG ĐẠI HỌC BÁCH KHOA HÀ HỘI- VIỆN CÔNG NGHỆ THÔNG TIN VÀ TRUYỀN THÔNG</a:t>
            </a:r>
          </a:p>
          <a:p>
            <a:pPr algn="ctr"/>
            <a:r>
              <a:rPr lang="en-US" sz="1200" b="1" dirty="0">
                <a:solidFill>
                  <a:srgbClr val="C00000"/>
                </a:solidFill>
              </a:rPr>
              <a:t>BỘ MÔN KHOA HỌC MÁY TÍNH</a:t>
            </a:r>
          </a:p>
        </p:txBody>
      </p:sp>
      <p:sp>
        <p:nvSpPr>
          <p:cNvPr id="8" name="Rectangle 7">
            <a:extLst>
              <a:ext uri="{FF2B5EF4-FFF2-40B4-BE49-F238E27FC236}">
                <a16:creationId xmlns:a16="http://schemas.microsoft.com/office/drawing/2014/main" id="{E56EC083-BD00-4457-9B45-7570F53F7705}"/>
              </a:ext>
            </a:extLst>
          </p:cNvPr>
          <p:cNvSpPr/>
          <p:nvPr/>
        </p:nvSpPr>
        <p:spPr>
          <a:xfrm>
            <a:off x="577516" y="4443664"/>
            <a:ext cx="657726" cy="461665"/>
          </a:xfrm>
          <a:prstGeom prst="rect">
            <a:avLst/>
          </a:prstGeom>
        </p:spPr>
        <p:txBody>
          <a:bodyPr wrap="square">
            <a:spAutoFit/>
          </a:bodyPr>
          <a:lstStyle/>
          <a:p>
            <a:r>
              <a:rPr lang="en-US" sz="2400" b="1" dirty="0"/>
              <a:t>26</a:t>
            </a:r>
          </a:p>
        </p:txBody>
      </p:sp>
      <p:sp>
        <p:nvSpPr>
          <p:cNvPr id="6" name="Title 5">
            <a:extLst>
              <a:ext uri="{FF2B5EF4-FFF2-40B4-BE49-F238E27FC236}">
                <a16:creationId xmlns:a16="http://schemas.microsoft.com/office/drawing/2014/main" id="{A8056C44-EA29-4024-99E4-D37B078A049F}"/>
              </a:ext>
            </a:extLst>
          </p:cNvPr>
          <p:cNvSpPr>
            <a:spLocks noGrp="1"/>
          </p:cNvSpPr>
          <p:nvPr>
            <p:ph type="ctrTitle"/>
          </p:nvPr>
        </p:nvSpPr>
        <p:spPr>
          <a:xfrm>
            <a:off x="2589213" y="2876352"/>
            <a:ext cx="8915399" cy="1147007"/>
          </a:xfrm>
        </p:spPr>
        <p:txBody>
          <a:bodyPr>
            <a:normAutofit/>
          </a:bodyPr>
          <a:lstStyle/>
          <a:p>
            <a:r>
              <a:rPr lang="en-US" sz="3200" dirty="0" err="1">
                <a:solidFill>
                  <a:schemeClr val="accent1"/>
                </a:solidFill>
                <a:latin typeface="Times New Roman" panose="02020603050405020304" pitchFamily="18" charset="0"/>
                <a:cs typeface="Times New Roman" panose="02020603050405020304" pitchFamily="18" charset="0"/>
              </a:rPr>
              <a:t>Cám</a:t>
            </a:r>
            <a:r>
              <a:rPr lang="en-US" sz="3200" dirty="0">
                <a:solidFill>
                  <a:schemeClr val="accent1"/>
                </a:solidFill>
                <a:latin typeface="Times New Roman" panose="02020603050405020304" pitchFamily="18" charset="0"/>
                <a:cs typeface="Times New Roman" panose="02020603050405020304" pitchFamily="18" charset="0"/>
              </a:rPr>
              <a:t> </a:t>
            </a:r>
            <a:r>
              <a:rPr lang="vi-VN" sz="3200" dirty="0">
                <a:solidFill>
                  <a:schemeClr val="accent1"/>
                </a:solidFill>
                <a:latin typeface="Times New Roman" panose="02020603050405020304" pitchFamily="18" charset="0"/>
                <a:cs typeface="Times New Roman" panose="02020603050405020304" pitchFamily="18" charset="0"/>
              </a:rPr>
              <a:t>ơ</a:t>
            </a:r>
            <a:r>
              <a:rPr lang="en-US" sz="3200" dirty="0">
                <a:solidFill>
                  <a:schemeClr val="accent1"/>
                </a:solidFill>
                <a:latin typeface="Times New Roman" panose="02020603050405020304" pitchFamily="18" charset="0"/>
                <a:cs typeface="Times New Roman" panose="02020603050405020304" pitchFamily="18" charset="0"/>
              </a:rPr>
              <a:t>n </a:t>
            </a:r>
            <a:r>
              <a:rPr lang="en-US" sz="3200" dirty="0" err="1">
                <a:solidFill>
                  <a:schemeClr val="accent1"/>
                </a:solidFill>
                <a:latin typeface="Times New Roman" panose="02020603050405020304" pitchFamily="18" charset="0"/>
                <a:cs typeface="Times New Roman" panose="02020603050405020304" pitchFamily="18" charset="0"/>
              </a:rPr>
              <a:t>thầy</a:t>
            </a:r>
            <a:r>
              <a:rPr lang="en-US" sz="3200" dirty="0">
                <a:solidFill>
                  <a:schemeClr val="accent1"/>
                </a:solidFill>
                <a:latin typeface="Times New Roman" panose="02020603050405020304" pitchFamily="18" charset="0"/>
                <a:cs typeface="Times New Roman" panose="02020603050405020304" pitchFamily="18" charset="0"/>
              </a:rPr>
              <a:t> </a:t>
            </a:r>
            <a:r>
              <a:rPr lang="en-US" sz="3200" dirty="0" err="1">
                <a:solidFill>
                  <a:schemeClr val="accent1"/>
                </a:solidFill>
                <a:latin typeface="Times New Roman" panose="02020603050405020304" pitchFamily="18" charset="0"/>
                <a:cs typeface="Times New Roman" panose="02020603050405020304" pitchFamily="18" charset="0"/>
              </a:rPr>
              <a:t>và</a:t>
            </a:r>
            <a:r>
              <a:rPr lang="en-US" sz="3200" dirty="0">
                <a:solidFill>
                  <a:schemeClr val="accent1"/>
                </a:solidFill>
                <a:latin typeface="Times New Roman" panose="02020603050405020304" pitchFamily="18" charset="0"/>
                <a:cs typeface="Times New Roman" panose="02020603050405020304" pitchFamily="18" charset="0"/>
              </a:rPr>
              <a:t> </a:t>
            </a:r>
            <a:r>
              <a:rPr lang="en-US" sz="3200" dirty="0" err="1">
                <a:solidFill>
                  <a:schemeClr val="accent1"/>
                </a:solidFill>
                <a:latin typeface="Times New Roman" panose="02020603050405020304" pitchFamily="18" charset="0"/>
                <a:cs typeface="Times New Roman" panose="02020603050405020304" pitchFamily="18" charset="0"/>
              </a:rPr>
              <a:t>các</a:t>
            </a:r>
            <a:r>
              <a:rPr lang="en-US" sz="3200" dirty="0">
                <a:solidFill>
                  <a:schemeClr val="accent1"/>
                </a:solidFill>
                <a:latin typeface="Times New Roman" panose="02020603050405020304" pitchFamily="18" charset="0"/>
                <a:cs typeface="Times New Roman" panose="02020603050405020304" pitchFamily="18" charset="0"/>
              </a:rPr>
              <a:t> </a:t>
            </a:r>
            <a:r>
              <a:rPr lang="en-US" sz="3200" dirty="0" err="1">
                <a:solidFill>
                  <a:schemeClr val="accent1"/>
                </a:solidFill>
                <a:latin typeface="Times New Roman" panose="02020603050405020304" pitchFamily="18" charset="0"/>
                <a:cs typeface="Times New Roman" panose="02020603050405020304" pitchFamily="18" charset="0"/>
              </a:rPr>
              <a:t>bạn</a:t>
            </a:r>
            <a:r>
              <a:rPr lang="en-US" sz="3200" dirty="0">
                <a:solidFill>
                  <a:schemeClr val="accent1"/>
                </a:solidFill>
                <a:latin typeface="Times New Roman" panose="02020603050405020304" pitchFamily="18" charset="0"/>
                <a:cs typeface="Times New Roman" panose="02020603050405020304" pitchFamily="18" charset="0"/>
              </a:rPr>
              <a:t> </a:t>
            </a:r>
            <a:r>
              <a:rPr lang="en-US" sz="3200" dirty="0" err="1">
                <a:solidFill>
                  <a:schemeClr val="accent1"/>
                </a:solidFill>
                <a:latin typeface="Times New Roman" panose="02020603050405020304" pitchFamily="18" charset="0"/>
                <a:cs typeface="Times New Roman" panose="02020603050405020304" pitchFamily="18" charset="0"/>
              </a:rPr>
              <a:t>đã</a:t>
            </a:r>
            <a:r>
              <a:rPr lang="en-US" sz="3200" dirty="0">
                <a:solidFill>
                  <a:schemeClr val="accent1"/>
                </a:solidFill>
                <a:latin typeface="Times New Roman" panose="02020603050405020304" pitchFamily="18" charset="0"/>
                <a:cs typeface="Times New Roman" panose="02020603050405020304" pitchFamily="18" charset="0"/>
              </a:rPr>
              <a:t> </a:t>
            </a:r>
            <a:r>
              <a:rPr lang="en-US" sz="3200" dirty="0" err="1">
                <a:solidFill>
                  <a:schemeClr val="accent1"/>
                </a:solidFill>
                <a:latin typeface="Times New Roman" panose="02020603050405020304" pitchFamily="18" charset="0"/>
                <a:cs typeface="Times New Roman" panose="02020603050405020304" pitchFamily="18" charset="0"/>
              </a:rPr>
              <a:t>lắng</a:t>
            </a:r>
            <a:r>
              <a:rPr lang="en-US" sz="3200" dirty="0">
                <a:solidFill>
                  <a:schemeClr val="accent1"/>
                </a:solidFill>
                <a:latin typeface="Times New Roman" panose="02020603050405020304" pitchFamily="18" charset="0"/>
                <a:cs typeface="Times New Roman" panose="02020603050405020304" pitchFamily="18" charset="0"/>
              </a:rPr>
              <a:t> </a:t>
            </a:r>
            <a:r>
              <a:rPr lang="en-US" sz="3200" dirty="0" err="1">
                <a:solidFill>
                  <a:schemeClr val="accent1"/>
                </a:solidFill>
                <a:latin typeface="Times New Roman" panose="02020603050405020304" pitchFamily="18" charset="0"/>
                <a:cs typeface="Times New Roman" panose="02020603050405020304" pitchFamily="18" charset="0"/>
              </a:rPr>
              <a:t>nghe</a:t>
            </a:r>
            <a:r>
              <a:rPr lang="en-US" sz="3200" dirty="0">
                <a:solidFill>
                  <a:schemeClr val="accent1"/>
                </a:solidFill>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3333679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B2E284B-89EF-4D89-A1E2-E0154FAF565D}"/>
              </a:ext>
            </a:extLst>
          </p:cNvPr>
          <p:cNvSpPr/>
          <p:nvPr/>
        </p:nvSpPr>
        <p:spPr>
          <a:xfrm>
            <a:off x="2736766" y="688516"/>
            <a:ext cx="7026442" cy="461665"/>
          </a:xfrm>
          <a:prstGeom prst="rect">
            <a:avLst/>
          </a:prstGeom>
        </p:spPr>
        <p:txBody>
          <a:bodyPr wrap="square">
            <a:spAutoFit/>
          </a:bodyPr>
          <a:lstStyle/>
          <a:p>
            <a:r>
              <a:rPr lang="en-US" sz="2400" b="1" dirty="0">
                <a:latin typeface="Times New Roman" panose="02020603050405020304" pitchFamily="18" charset="0"/>
                <a:ea typeface="Calibri" panose="020F0502020204030204" pitchFamily="34" charset="0"/>
              </a:rPr>
              <a:t>TÌM KIẾM CỤC BỘ DỰA TRÊN RÀNG BUỘC</a:t>
            </a:r>
            <a:endParaRPr lang="en-US" sz="2400" dirty="0"/>
          </a:p>
        </p:txBody>
      </p:sp>
      <p:sp>
        <p:nvSpPr>
          <p:cNvPr id="11" name="Rectangle 10">
            <a:extLst>
              <a:ext uri="{FF2B5EF4-FFF2-40B4-BE49-F238E27FC236}">
                <a16:creationId xmlns:a16="http://schemas.microsoft.com/office/drawing/2014/main" id="{8D1F6FCF-C259-40AD-9902-2350820A320B}"/>
              </a:ext>
            </a:extLst>
          </p:cNvPr>
          <p:cNvSpPr/>
          <p:nvPr/>
        </p:nvSpPr>
        <p:spPr>
          <a:xfrm>
            <a:off x="4887323" y="166200"/>
            <a:ext cx="2127505" cy="369332"/>
          </a:xfrm>
          <a:prstGeom prst="rect">
            <a:avLst/>
          </a:prstGeom>
        </p:spPr>
        <p:txBody>
          <a:bodyPr wrap="none">
            <a:spAutoFit/>
          </a:bodyPr>
          <a:lstStyle/>
          <a:p>
            <a:r>
              <a:rPr lang="en-US" b="1" dirty="0">
                <a:latin typeface="Times New Roman" panose="02020603050405020304" pitchFamily="18" charset="0"/>
              </a:rPr>
              <a:t>ĐỒ ÁN MÔN HỌC</a:t>
            </a:r>
            <a:endParaRPr lang="en-US" dirty="0"/>
          </a:p>
        </p:txBody>
      </p:sp>
      <p:sp>
        <p:nvSpPr>
          <p:cNvPr id="12" name="Rectangle 11">
            <a:extLst>
              <a:ext uri="{FF2B5EF4-FFF2-40B4-BE49-F238E27FC236}">
                <a16:creationId xmlns:a16="http://schemas.microsoft.com/office/drawing/2014/main" id="{93681EFD-E35D-41B5-8B72-24B8F84FD8AA}"/>
              </a:ext>
            </a:extLst>
          </p:cNvPr>
          <p:cNvSpPr/>
          <p:nvPr/>
        </p:nvSpPr>
        <p:spPr>
          <a:xfrm>
            <a:off x="2428792" y="6290748"/>
            <a:ext cx="7072614" cy="461665"/>
          </a:xfrm>
          <a:prstGeom prst="rect">
            <a:avLst/>
          </a:prstGeom>
        </p:spPr>
        <p:txBody>
          <a:bodyPr wrap="square">
            <a:spAutoFit/>
          </a:bodyPr>
          <a:lstStyle/>
          <a:p>
            <a:pPr algn="ctr"/>
            <a:r>
              <a:rPr lang="en-US" sz="1200" b="1" dirty="0">
                <a:solidFill>
                  <a:srgbClr val="C00000"/>
                </a:solidFill>
                <a:latin typeface="Times New Roman" panose="02020603050405020304" pitchFamily="18" charset="0"/>
              </a:rPr>
              <a:t>TR</a:t>
            </a:r>
            <a:r>
              <a:rPr lang="vi-VN" sz="1200" b="1" dirty="0">
                <a:solidFill>
                  <a:srgbClr val="C00000"/>
                </a:solidFill>
                <a:latin typeface="Times New Roman" panose="02020603050405020304" pitchFamily="18" charset="0"/>
              </a:rPr>
              <a:t>Ư</a:t>
            </a:r>
            <a:r>
              <a:rPr lang="en-US" sz="1200" b="1" dirty="0">
                <a:solidFill>
                  <a:srgbClr val="C00000"/>
                </a:solidFill>
                <a:latin typeface="Times New Roman" panose="02020603050405020304" pitchFamily="18" charset="0"/>
              </a:rPr>
              <a:t>ỜNG ĐẠI HỌC BÁCH KHOA HÀ HỘI- VIỆN CÔNG NGHỆ THÔNG TIN VÀ TRUYỀN THÔNG</a:t>
            </a:r>
          </a:p>
          <a:p>
            <a:pPr algn="ctr"/>
            <a:r>
              <a:rPr lang="en-US" sz="1200" b="1" dirty="0">
                <a:solidFill>
                  <a:srgbClr val="C00000"/>
                </a:solidFill>
              </a:rPr>
              <a:t>BỘ MÔN KHOA HỌC MÁY TÍNH</a:t>
            </a:r>
          </a:p>
        </p:txBody>
      </p:sp>
      <p:sp>
        <p:nvSpPr>
          <p:cNvPr id="8" name="Rectangle 7">
            <a:extLst>
              <a:ext uri="{FF2B5EF4-FFF2-40B4-BE49-F238E27FC236}">
                <a16:creationId xmlns:a16="http://schemas.microsoft.com/office/drawing/2014/main" id="{E56EC083-BD00-4457-9B45-7570F53F7705}"/>
              </a:ext>
            </a:extLst>
          </p:cNvPr>
          <p:cNvSpPr/>
          <p:nvPr/>
        </p:nvSpPr>
        <p:spPr>
          <a:xfrm>
            <a:off x="577516" y="4443664"/>
            <a:ext cx="657726" cy="461665"/>
          </a:xfrm>
          <a:prstGeom prst="rect">
            <a:avLst/>
          </a:prstGeom>
        </p:spPr>
        <p:txBody>
          <a:bodyPr wrap="square">
            <a:spAutoFit/>
          </a:bodyPr>
          <a:lstStyle/>
          <a:p>
            <a:r>
              <a:rPr lang="en-US" sz="2400" b="1" dirty="0"/>
              <a:t>3</a:t>
            </a:r>
          </a:p>
        </p:txBody>
      </p:sp>
      <p:sp>
        <p:nvSpPr>
          <p:cNvPr id="6" name="Title 5">
            <a:extLst>
              <a:ext uri="{FF2B5EF4-FFF2-40B4-BE49-F238E27FC236}">
                <a16:creationId xmlns:a16="http://schemas.microsoft.com/office/drawing/2014/main" id="{A8056C44-EA29-4024-99E4-D37B078A049F}"/>
              </a:ext>
            </a:extLst>
          </p:cNvPr>
          <p:cNvSpPr>
            <a:spLocks noGrp="1"/>
          </p:cNvSpPr>
          <p:nvPr>
            <p:ph type="ctrTitle"/>
          </p:nvPr>
        </p:nvSpPr>
        <p:spPr>
          <a:xfrm>
            <a:off x="2589213" y="1215190"/>
            <a:ext cx="8915399" cy="914400"/>
          </a:xfrm>
        </p:spPr>
        <p:txBody>
          <a:bodyPr>
            <a:normAutofit/>
          </a:bodyPr>
          <a:lstStyle/>
          <a:p>
            <a:r>
              <a:rPr lang="en-US" sz="2400" dirty="0">
                <a:latin typeface="Arial" panose="020B0604020202020204" pitchFamily="34" charset="0"/>
                <a:cs typeface="Arial" panose="020B0604020202020204" pitchFamily="34" charset="0"/>
              </a:rPr>
              <a:t>I. </a:t>
            </a:r>
            <a:r>
              <a:rPr lang="en-US" sz="2400" dirty="0" err="1">
                <a:latin typeface="Arial" panose="020B0604020202020204" pitchFamily="34" charset="0"/>
                <a:cs typeface="Arial" panose="020B0604020202020204" pitchFamily="34" charset="0"/>
              </a:rPr>
              <a:t>Bài</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toán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MultiKnapsack</a:t>
            </a:r>
            <a:r>
              <a:rPr lang="en-US" sz="2400" dirty="0">
                <a:latin typeface="Arial" panose="020B0604020202020204" pitchFamily="34" charset="0"/>
                <a:cs typeface="Arial" panose="020B0604020202020204" pitchFamily="34" charset="0"/>
              </a:rPr>
              <a:t> with </a:t>
            </a:r>
            <a:r>
              <a:rPr lang="en-US" sz="2400" dirty="0" err="1">
                <a:latin typeface="Arial" panose="020B0604020202020204" pitchFamily="34" charset="0"/>
                <a:cs typeface="Arial" panose="020B0604020202020204" pitchFamily="34" charset="0"/>
              </a:rPr>
              <a:t>MinMaxType</a:t>
            </a:r>
            <a:endParaRPr lang="en-US" sz="2400" dirty="0">
              <a:latin typeface="Arial" panose="020B0604020202020204" pitchFamily="34" charset="0"/>
              <a:cs typeface="Arial" panose="020B0604020202020204" pitchFamily="34" charset="0"/>
            </a:endParaRPr>
          </a:p>
        </p:txBody>
      </p:sp>
      <p:sp>
        <p:nvSpPr>
          <p:cNvPr id="10" name="Subtitle 9">
            <a:extLst>
              <a:ext uri="{FF2B5EF4-FFF2-40B4-BE49-F238E27FC236}">
                <a16:creationId xmlns:a16="http://schemas.microsoft.com/office/drawing/2014/main" id="{B1BDCC9E-7B2A-439C-8262-AC05B5DB6F16}"/>
              </a:ext>
            </a:extLst>
          </p:cNvPr>
          <p:cNvSpPr>
            <a:spLocks noGrp="1"/>
          </p:cNvSpPr>
          <p:nvPr>
            <p:ph type="subTitle" idx="1"/>
          </p:nvPr>
        </p:nvSpPr>
        <p:spPr>
          <a:xfrm>
            <a:off x="2589213" y="2374232"/>
            <a:ext cx="8915399" cy="2230020"/>
          </a:xfrm>
        </p:spPr>
        <p:txBody>
          <a:bodyPr/>
          <a:lstStyle/>
          <a:p>
            <a:pPr algn="ctr"/>
            <a:r>
              <a:rPr lang="en-US" dirty="0" err="1">
                <a:solidFill>
                  <a:schemeClr val="tx1"/>
                </a:solidFill>
                <a:latin typeface="Arial" panose="020B0604020202020204" pitchFamily="34" charset="0"/>
                <a:cs typeface="Arial" panose="020B0604020202020204" pitchFamily="34" charset="0"/>
              </a:rPr>
              <a:t>Bài</a:t>
            </a:r>
            <a:r>
              <a:rPr lang="en-US" dirty="0">
                <a:solidFill>
                  <a:schemeClr val="tx1"/>
                </a:solidFill>
                <a:latin typeface="Arial" panose="020B0604020202020204" pitchFamily="34" charset="0"/>
                <a:cs typeface="Arial" panose="020B0604020202020204" pitchFamily="34" charset="0"/>
              </a:rPr>
              <a:t> </a:t>
            </a:r>
            <a:r>
              <a:rPr lang="en-US" dirty="0" err="1">
                <a:solidFill>
                  <a:schemeClr val="tx1"/>
                </a:solidFill>
                <a:latin typeface="Arial" panose="020B0604020202020204" pitchFamily="34" charset="0"/>
                <a:cs typeface="Arial" panose="020B0604020202020204" pitchFamily="34" charset="0"/>
              </a:rPr>
              <a:t>toán</a:t>
            </a:r>
            <a:r>
              <a:rPr lang="en-US" dirty="0">
                <a:solidFill>
                  <a:schemeClr val="tx1"/>
                </a:solidFill>
                <a:latin typeface="Arial" panose="020B0604020202020204" pitchFamily="34" charset="0"/>
                <a:cs typeface="Arial" panose="020B0604020202020204" pitchFamily="34" charset="0"/>
              </a:rPr>
              <a:t> </a:t>
            </a:r>
            <a:r>
              <a:rPr lang="en-US" dirty="0" err="1">
                <a:solidFill>
                  <a:schemeClr val="tx1"/>
                </a:solidFill>
                <a:latin typeface="Arial" panose="020B0604020202020204" pitchFamily="34" charset="0"/>
                <a:cs typeface="Arial" panose="020B0604020202020204" pitchFamily="34" charset="0"/>
              </a:rPr>
              <a:t>tổ</a:t>
            </a:r>
            <a:r>
              <a:rPr lang="en-US" dirty="0">
                <a:solidFill>
                  <a:schemeClr val="tx1"/>
                </a:solidFill>
                <a:latin typeface="Arial" panose="020B0604020202020204" pitchFamily="34" charset="0"/>
                <a:cs typeface="Arial" panose="020B0604020202020204" pitchFamily="34" charset="0"/>
              </a:rPr>
              <a:t> </a:t>
            </a:r>
            <a:r>
              <a:rPr lang="en-US" dirty="0" err="1">
                <a:solidFill>
                  <a:schemeClr val="tx1"/>
                </a:solidFill>
                <a:latin typeface="Arial" panose="020B0604020202020204" pitchFamily="34" charset="0"/>
                <a:cs typeface="Arial" panose="020B0604020202020204" pitchFamily="34" charset="0"/>
              </a:rPr>
              <a:t>hợp</a:t>
            </a:r>
            <a:r>
              <a:rPr lang="en-US" dirty="0">
                <a:solidFill>
                  <a:schemeClr val="tx1"/>
                </a:solidFill>
                <a:latin typeface="Arial" panose="020B0604020202020204" pitchFamily="34" charset="0"/>
                <a:cs typeface="Arial" panose="020B0604020202020204" pitchFamily="34" charset="0"/>
              </a:rPr>
              <a:t> </a:t>
            </a:r>
            <a:r>
              <a:rPr lang="en-US" dirty="0" err="1">
                <a:solidFill>
                  <a:schemeClr val="tx1"/>
                </a:solidFill>
                <a:latin typeface="Arial" panose="020B0604020202020204" pitchFamily="34" charset="0"/>
                <a:cs typeface="Arial" panose="020B0604020202020204" pitchFamily="34" charset="0"/>
              </a:rPr>
              <a:t>MultiKnapsack</a:t>
            </a:r>
            <a:r>
              <a:rPr lang="en-US" dirty="0">
                <a:solidFill>
                  <a:schemeClr val="tx1"/>
                </a:solidFill>
                <a:latin typeface="Arial" panose="020B0604020202020204" pitchFamily="34" charset="0"/>
                <a:cs typeface="Arial" panose="020B0604020202020204" pitchFamily="34" charset="0"/>
              </a:rPr>
              <a:t> with </a:t>
            </a:r>
            <a:r>
              <a:rPr lang="en-US" dirty="0" err="1">
                <a:solidFill>
                  <a:schemeClr val="tx1"/>
                </a:solidFill>
                <a:latin typeface="Arial" panose="020B0604020202020204" pitchFamily="34" charset="0"/>
                <a:cs typeface="Arial" panose="020B0604020202020204" pitchFamily="34" charset="0"/>
              </a:rPr>
              <a:t>MinMaxType</a:t>
            </a:r>
            <a:r>
              <a:rPr lang="en-US" dirty="0">
                <a:solidFill>
                  <a:schemeClr val="tx1"/>
                </a:solidFill>
                <a:latin typeface="Arial" panose="020B0604020202020204" pitchFamily="34" charset="0"/>
                <a:cs typeface="Arial" panose="020B0604020202020204" pitchFamily="34" charset="0"/>
              </a:rPr>
              <a:t> </a:t>
            </a:r>
            <a:r>
              <a:rPr lang="en-US" dirty="0" err="1">
                <a:solidFill>
                  <a:schemeClr val="tx1"/>
                </a:solidFill>
                <a:latin typeface="Arial" panose="020B0604020202020204" pitchFamily="34" charset="0"/>
                <a:cs typeface="Arial" panose="020B0604020202020204" pitchFamily="34" charset="0"/>
              </a:rPr>
              <a:t>là</a:t>
            </a:r>
            <a:r>
              <a:rPr lang="en-US" dirty="0">
                <a:solidFill>
                  <a:schemeClr val="tx1"/>
                </a:solidFill>
                <a:latin typeface="Arial" panose="020B0604020202020204" pitchFamily="34" charset="0"/>
                <a:cs typeface="Arial" panose="020B0604020202020204" pitchFamily="34" charset="0"/>
              </a:rPr>
              <a:t> </a:t>
            </a:r>
            <a:r>
              <a:rPr lang="en-US" dirty="0" err="1">
                <a:solidFill>
                  <a:schemeClr val="tx1"/>
                </a:solidFill>
                <a:latin typeface="Arial" panose="020B0604020202020204" pitchFamily="34" charset="0"/>
                <a:cs typeface="Arial" panose="020B0604020202020204" pitchFamily="34" charset="0"/>
              </a:rPr>
              <a:t>môt</a:t>
            </a:r>
            <a:r>
              <a:rPr lang="en-US" dirty="0">
                <a:solidFill>
                  <a:schemeClr val="tx1"/>
                </a:solidFill>
                <a:latin typeface="Arial" panose="020B0604020202020204" pitchFamily="34" charset="0"/>
                <a:cs typeface="Arial" panose="020B0604020202020204" pitchFamily="34" charset="0"/>
              </a:rPr>
              <a:t> </a:t>
            </a:r>
            <a:r>
              <a:rPr lang="en-US" dirty="0" err="1">
                <a:solidFill>
                  <a:schemeClr val="tx1"/>
                </a:solidFill>
                <a:latin typeface="Arial" panose="020B0604020202020204" pitchFamily="34" charset="0"/>
                <a:cs typeface="Arial" panose="020B0604020202020204" pitchFamily="34" charset="0"/>
              </a:rPr>
              <a:t>bài</a:t>
            </a:r>
            <a:r>
              <a:rPr lang="en-US" dirty="0">
                <a:solidFill>
                  <a:schemeClr val="tx1"/>
                </a:solidFill>
                <a:latin typeface="Arial" panose="020B0604020202020204" pitchFamily="34" charset="0"/>
                <a:cs typeface="Arial" panose="020B0604020202020204" pitchFamily="34" charset="0"/>
              </a:rPr>
              <a:t> </a:t>
            </a:r>
            <a:r>
              <a:rPr lang="en-US" dirty="0" err="1">
                <a:solidFill>
                  <a:schemeClr val="tx1"/>
                </a:solidFill>
                <a:latin typeface="Arial" panose="020B0604020202020204" pitchFamily="34" charset="0"/>
                <a:cs typeface="Arial" panose="020B0604020202020204" pitchFamily="34" charset="0"/>
              </a:rPr>
              <a:t>toán</a:t>
            </a:r>
            <a:r>
              <a:rPr lang="en-US" dirty="0">
                <a:solidFill>
                  <a:schemeClr val="tx1"/>
                </a:solidFill>
                <a:latin typeface="Arial" panose="020B0604020202020204" pitchFamily="34" charset="0"/>
                <a:cs typeface="Arial" panose="020B0604020202020204" pitchFamily="34" charset="0"/>
              </a:rPr>
              <a:t> </a:t>
            </a:r>
            <a:r>
              <a:rPr lang="en-US" dirty="0" err="1">
                <a:solidFill>
                  <a:schemeClr val="tx1"/>
                </a:solidFill>
                <a:latin typeface="Arial" panose="020B0604020202020204" pitchFamily="34" charset="0"/>
                <a:cs typeface="Arial" panose="020B0604020202020204" pitchFamily="34" charset="0"/>
              </a:rPr>
              <a:t>tìm</a:t>
            </a:r>
            <a:r>
              <a:rPr lang="en-US" dirty="0">
                <a:solidFill>
                  <a:schemeClr val="tx1"/>
                </a:solidFill>
                <a:latin typeface="Arial" panose="020B0604020202020204" pitchFamily="34" charset="0"/>
                <a:cs typeface="Arial" panose="020B0604020202020204" pitchFamily="34" charset="0"/>
              </a:rPr>
              <a:t> </a:t>
            </a:r>
            <a:r>
              <a:rPr lang="en-US" dirty="0" err="1">
                <a:solidFill>
                  <a:schemeClr val="tx1"/>
                </a:solidFill>
                <a:latin typeface="Arial" panose="020B0604020202020204" pitchFamily="34" charset="0"/>
                <a:cs typeface="Arial" panose="020B0604020202020204" pitchFamily="34" charset="0"/>
              </a:rPr>
              <a:t>kiếm</a:t>
            </a:r>
            <a:r>
              <a:rPr lang="en-US" dirty="0">
                <a:solidFill>
                  <a:schemeClr val="tx1"/>
                </a:solidFill>
                <a:latin typeface="Arial" panose="020B0604020202020204" pitchFamily="34" charset="0"/>
                <a:cs typeface="Arial" panose="020B0604020202020204" pitchFamily="34" charset="0"/>
              </a:rPr>
              <a:t> </a:t>
            </a:r>
            <a:r>
              <a:rPr lang="en-US" dirty="0" err="1">
                <a:solidFill>
                  <a:schemeClr val="tx1"/>
                </a:solidFill>
                <a:latin typeface="Arial" panose="020B0604020202020204" pitchFamily="34" charset="0"/>
                <a:cs typeface="Arial" panose="020B0604020202020204" pitchFamily="34" charset="0"/>
              </a:rPr>
              <a:t>kết</a:t>
            </a:r>
            <a:r>
              <a:rPr lang="en-US" dirty="0">
                <a:solidFill>
                  <a:schemeClr val="tx1"/>
                </a:solidFill>
                <a:latin typeface="Arial" panose="020B0604020202020204" pitchFamily="34" charset="0"/>
                <a:cs typeface="Arial" panose="020B0604020202020204" pitchFamily="34" charset="0"/>
              </a:rPr>
              <a:t> </a:t>
            </a:r>
            <a:r>
              <a:rPr lang="en-US" dirty="0" err="1">
                <a:solidFill>
                  <a:schemeClr val="tx1"/>
                </a:solidFill>
                <a:latin typeface="Arial" panose="020B0604020202020204" pitchFamily="34" charset="0"/>
                <a:cs typeface="Arial" panose="020B0604020202020204" pitchFamily="34" charset="0"/>
              </a:rPr>
              <a:t>quả</a:t>
            </a:r>
            <a:r>
              <a:rPr lang="en-US" dirty="0">
                <a:solidFill>
                  <a:schemeClr val="tx1"/>
                </a:solidFill>
                <a:latin typeface="Arial" panose="020B0604020202020204" pitchFamily="34" charset="0"/>
                <a:cs typeface="Arial" panose="020B0604020202020204" pitchFamily="34" charset="0"/>
              </a:rPr>
              <a:t> </a:t>
            </a:r>
            <a:r>
              <a:rPr lang="en-US" dirty="0" err="1">
                <a:solidFill>
                  <a:schemeClr val="tx1"/>
                </a:solidFill>
                <a:latin typeface="Arial" panose="020B0604020202020204" pitchFamily="34" charset="0"/>
                <a:cs typeface="Arial" panose="020B0604020202020204" pitchFamily="34" charset="0"/>
              </a:rPr>
              <a:t>thỏa</a:t>
            </a:r>
            <a:r>
              <a:rPr lang="en-US" dirty="0">
                <a:solidFill>
                  <a:schemeClr val="tx1"/>
                </a:solidFill>
                <a:latin typeface="Arial" panose="020B0604020202020204" pitchFamily="34" charset="0"/>
                <a:cs typeface="Arial" panose="020B0604020202020204" pitchFamily="34" charset="0"/>
              </a:rPr>
              <a:t> </a:t>
            </a:r>
            <a:r>
              <a:rPr lang="en-US" dirty="0" err="1">
                <a:solidFill>
                  <a:schemeClr val="tx1"/>
                </a:solidFill>
                <a:latin typeface="Arial" panose="020B0604020202020204" pitchFamily="34" charset="0"/>
                <a:cs typeface="Arial" panose="020B0604020202020204" pitchFamily="34" charset="0"/>
              </a:rPr>
              <a:t>mãn</a:t>
            </a:r>
            <a:r>
              <a:rPr lang="en-US" dirty="0">
                <a:solidFill>
                  <a:schemeClr val="tx1"/>
                </a:solidFill>
                <a:latin typeface="Arial" panose="020B0604020202020204" pitchFamily="34" charset="0"/>
                <a:cs typeface="Arial" panose="020B0604020202020204" pitchFamily="34" charset="0"/>
              </a:rPr>
              <a:t> </a:t>
            </a:r>
            <a:r>
              <a:rPr lang="en-US" dirty="0" err="1">
                <a:solidFill>
                  <a:schemeClr val="tx1"/>
                </a:solidFill>
                <a:latin typeface="Arial" panose="020B0604020202020204" pitchFamily="34" charset="0"/>
                <a:cs typeface="Arial" panose="020B0604020202020204" pitchFamily="34" charset="0"/>
              </a:rPr>
              <a:t>ràng</a:t>
            </a:r>
            <a:r>
              <a:rPr lang="en-US" dirty="0">
                <a:solidFill>
                  <a:schemeClr val="tx1"/>
                </a:solidFill>
                <a:latin typeface="Arial" panose="020B0604020202020204" pitchFamily="34" charset="0"/>
                <a:cs typeface="Arial" panose="020B0604020202020204" pitchFamily="34" charset="0"/>
              </a:rPr>
              <a:t> </a:t>
            </a:r>
            <a:r>
              <a:rPr lang="en-US" dirty="0" err="1">
                <a:solidFill>
                  <a:schemeClr val="tx1"/>
                </a:solidFill>
                <a:latin typeface="Arial" panose="020B0604020202020204" pitchFamily="34" charset="0"/>
                <a:cs typeface="Arial" panose="020B0604020202020204" pitchFamily="34" charset="0"/>
              </a:rPr>
              <a:t>buộc</a:t>
            </a:r>
            <a:r>
              <a:rPr lang="en-US" dirty="0">
                <a:solidFill>
                  <a:schemeClr val="tx1"/>
                </a:solidFill>
                <a:latin typeface="Arial" panose="020B0604020202020204" pitchFamily="34" charset="0"/>
                <a:cs typeface="Arial" panose="020B0604020202020204" pitchFamily="34" charset="0"/>
              </a:rPr>
              <a:t>, </a:t>
            </a:r>
            <a:r>
              <a:rPr lang="en-US" dirty="0" err="1">
                <a:solidFill>
                  <a:schemeClr val="tx1"/>
                </a:solidFill>
                <a:latin typeface="Arial" panose="020B0604020202020204" pitchFamily="34" charset="0"/>
                <a:cs typeface="Arial" panose="020B0604020202020204" pitchFamily="34" charset="0"/>
              </a:rPr>
              <a:t>không</a:t>
            </a:r>
            <a:r>
              <a:rPr lang="en-US" dirty="0">
                <a:solidFill>
                  <a:schemeClr val="tx1"/>
                </a:solidFill>
                <a:latin typeface="Arial" panose="020B0604020202020204" pitchFamily="34" charset="0"/>
                <a:cs typeface="Arial" panose="020B0604020202020204" pitchFamily="34" charset="0"/>
              </a:rPr>
              <a:t> </a:t>
            </a:r>
            <a:r>
              <a:rPr lang="en-US" dirty="0" err="1">
                <a:solidFill>
                  <a:schemeClr val="tx1"/>
                </a:solidFill>
                <a:latin typeface="Arial" panose="020B0604020202020204" pitchFamily="34" charset="0"/>
                <a:cs typeface="Arial" panose="020B0604020202020204" pitchFamily="34" charset="0"/>
              </a:rPr>
              <a:t>có</a:t>
            </a:r>
            <a:r>
              <a:rPr lang="en-US" dirty="0">
                <a:solidFill>
                  <a:schemeClr val="tx1"/>
                </a:solidFill>
                <a:latin typeface="Arial" panose="020B0604020202020204" pitchFamily="34" charset="0"/>
                <a:cs typeface="Arial" panose="020B0604020202020204" pitchFamily="34" charset="0"/>
              </a:rPr>
              <a:t> </a:t>
            </a:r>
            <a:r>
              <a:rPr lang="en-US" dirty="0" err="1">
                <a:solidFill>
                  <a:schemeClr val="tx1"/>
                </a:solidFill>
                <a:latin typeface="Arial" panose="020B0604020202020204" pitchFamily="34" charset="0"/>
                <a:cs typeface="Arial" panose="020B0604020202020204" pitchFamily="34" charset="0"/>
              </a:rPr>
              <a:t>hàm</a:t>
            </a:r>
            <a:r>
              <a:rPr lang="en-US" dirty="0">
                <a:solidFill>
                  <a:schemeClr val="tx1"/>
                </a:solidFill>
                <a:latin typeface="Arial" panose="020B0604020202020204" pitchFamily="34" charset="0"/>
                <a:cs typeface="Arial" panose="020B0604020202020204" pitchFamily="34" charset="0"/>
              </a:rPr>
              <a:t> </a:t>
            </a:r>
            <a:r>
              <a:rPr lang="en-US" dirty="0" err="1">
                <a:solidFill>
                  <a:schemeClr val="tx1"/>
                </a:solidFill>
                <a:latin typeface="Arial" panose="020B0604020202020204" pitchFamily="34" charset="0"/>
                <a:cs typeface="Arial" panose="020B0604020202020204" pitchFamily="34" charset="0"/>
              </a:rPr>
              <a:t>mục</a:t>
            </a:r>
            <a:r>
              <a:rPr lang="en-US" dirty="0">
                <a:solidFill>
                  <a:schemeClr val="tx1"/>
                </a:solidFill>
                <a:latin typeface="Arial" panose="020B0604020202020204" pitchFamily="34" charset="0"/>
                <a:cs typeface="Arial" panose="020B0604020202020204" pitchFamily="34" charset="0"/>
              </a:rPr>
              <a:t> </a:t>
            </a:r>
            <a:r>
              <a:rPr lang="en-US" dirty="0" err="1">
                <a:solidFill>
                  <a:schemeClr val="tx1"/>
                </a:solidFill>
                <a:latin typeface="Arial" panose="020B0604020202020204" pitchFamily="34" charset="0"/>
                <a:cs typeface="Arial" panose="020B0604020202020204" pitchFamily="34" charset="0"/>
              </a:rPr>
              <a:t>tiêu</a:t>
            </a:r>
            <a:endParaRPr lang="en-US"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541345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B2E284B-89EF-4D89-A1E2-E0154FAF565D}"/>
              </a:ext>
            </a:extLst>
          </p:cNvPr>
          <p:cNvSpPr/>
          <p:nvPr/>
        </p:nvSpPr>
        <p:spPr>
          <a:xfrm>
            <a:off x="2736766" y="688516"/>
            <a:ext cx="7026442" cy="461665"/>
          </a:xfrm>
          <a:prstGeom prst="rect">
            <a:avLst/>
          </a:prstGeom>
        </p:spPr>
        <p:txBody>
          <a:bodyPr wrap="square">
            <a:spAutoFit/>
          </a:bodyPr>
          <a:lstStyle/>
          <a:p>
            <a:r>
              <a:rPr lang="en-US" sz="2400" b="1" dirty="0">
                <a:latin typeface="Times New Roman" panose="02020603050405020304" pitchFamily="18" charset="0"/>
                <a:ea typeface="Calibri" panose="020F0502020204030204" pitchFamily="34" charset="0"/>
              </a:rPr>
              <a:t>TÌM KIẾM CỤC BỘ DỰA TRÊN RÀNG BUỘC</a:t>
            </a:r>
            <a:endParaRPr lang="en-US" sz="2400" dirty="0"/>
          </a:p>
        </p:txBody>
      </p:sp>
      <p:sp>
        <p:nvSpPr>
          <p:cNvPr id="11" name="Rectangle 10">
            <a:extLst>
              <a:ext uri="{FF2B5EF4-FFF2-40B4-BE49-F238E27FC236}">
                <a16:creationId xmlns:a16="http://schemas.microsoft.com/office/drawing/2014/main" id="{8D1F6FCF-C259-40AD-9902-2350820A320B}"/>
              </a:ext>
            </a:extLst>
          </p:cNvPr>
          <p:cNvSpPr/>
          <p:nvPr/>
        </p:nvSpPr>
        <p:spPr>
          <a:xfrm>
            <a:off x="4887323" y="166200"/>
            <a:ext cx="2127505" cy="369332"/>
          </a:xfrm>
          <a:prstGeom prst="rect">
            <a:avLst/>
          </a:prstGeom>
        </p:spPr>
        <p:txBody>
          <a:bodyPr wrap="none">
            <a:spAutoFit/>
          </a:bodyPr>
          <a:lstStyle/>
          <a:p>
            <a:r>
              <a:rPr lang="en-US" b="1" dirty="0">
                <a:latin typeface="Times New Roman" panose="02020603050405020304" pitchFamily="18" charset="0"/>
              </a:rPr>
              <a:t>ĐỒ ÁN MÔN HỌC</a:t>
            </a:r>
            <a:endParaRPr lang="en-US" dirty="0"/>
          </a:p>
        </p:txBody>
      </p:sp>
      <p:sp>
        <p:nvSpPr>
          <p:cNvPr id="12" name="Rectangle 11">
            <a:extLst>
              <a:ext uri="{FF2B5EF4-FFF2-40B4-BE49-F238E27FC236}">
                <a16:creationId xmlns:a16="http://schemas.microsoft.com/office/drawing/2014/main" id="{93681EFD-E35D-41B5-8B72-24B8F84FD8AA}"/>
              </a:ext>
            </a:extLst>
          </p:cNvPr>
          <p:cNvSpPr/>
          <p:nvPr/>
        </p:nvSpPr>
        <p:spPr>
          <a:xfrm>
            <a:off x="2428792" y="6290748"/>
            <a:ext cx="7072614" cy="461665"/>
          </a:xfrm>
          <a:prstGeom prst="rect">
            <a:avLst/>
          </a:prstGeom>
        </p:spPr>
        <p:txBody>
          <a:bodyPr wrap="square">
            <a:spAutoFit/>
          </a:bodyPr>
          <a:lstStyle/>
          <a:p>
            <a:pPr algn="ctr"/>
            <a:r>
              <a:rPr lang="en-US" sz="1200" b="1" dirty="0">
                <a:solidFill>
                  <a:srgbClr val="C00000"/>
                </a:solidFill>
                <a:latin typeface="Times New Roman" panose="02020603050405020304" pitchFamily="18" charset="0"/>
              </a:rPr>
              <a:t>TR</a:t>
            </a:r>
            <a:r>
              <a:rPr lang="vi-VN" sz="1200" b="1" dirty="0">
                <a:solidFill>
                  <a:srgbClr val="C00000"/>
                </a:solidFill>
                <a:latin typeface="Times New Roman" panose="02020603050405020304" pitchFamily="18" charset="0"/>
              </a:rPr>
              <a:t>Ư</a:t>
            </a:r>
            <a:r>
              <a:rPr lang="en-US" sz="1200" b="1" dirty="0">
                <a:solidFill>
                  <a:srgbClr val="C00000"/>
                </a:solidFill>
                <a:latin typeface="Times New Roman" panose="02020603050405020304" pitchFamily="18" charset="0"/>
              </a:rPr>
              <a:t>ỜNG ĐẠI HỌC BÁCH KHOA HÀ HỘI- VIỆN CÔNG NGHỆ THÔNG TIN VÀ TRUYỀN THÔNG</a:t>
            </a:r>
          </a:p>
          <a:p>
            <a:pPr algn="ctr"/>
            <a:r>
              <a:rPr lang="en-US" sz="1200" b="1" dirty="0">
                <a:solidFill>
                  <a:srgbClr val="C00000"/>
                </a:solidFill>
              </a:rPr>
              <a:t>BỘ MÔN KHOA HỌC MÁY TÍNH</a:t>
            </a:r>
          </a:p>
        </p:txBody>
      </p:sp>
      <p:sp>
        <p:nvSpPr>
          <p:cNvPr id="8" name="Rectangle 7">
            <a:extLst>
              <a:ext uri="{FF2B5EF4-FFF2-40B4-BE49-F238E27FC236}">
                <a16:creationId xmlns:a16="http://schemas.microsoft.com/office/drawing/2014/main" id="{E56EC083-BD00-4457-9B45-7570F53F7705}"/>
              </a:ext>
            </a:extLst>
          </p:cNvPr>
          <p:cNvSpPr/>
          <p:nvPr/>
        </p:nvSpPr>
        <p:spPr>
          <a:xfrm>
            <a:off x="577516" y="4443664"/>
            <a:ext cx="657726" cy="461665"/>
          </a:xfrm>
          <a:prstGeom prst="rect">
            <a:avLst/>
          </a:prstGeom>
        </p:spPr>
        <p:txBody>
          <a:bodyPr wrap="square">
            <a:spAutoFit/>
          </a:bodyPr>
          <a:lstStyle/>
          <a:p>
            <a:r>
              <a:rPr lang="en-US" sz="2400" b="1" dirty="0"/>
              <a:t>4</a:t>
            </a:r>
          </a:p>
        </p:txBody>
      </p:sp>
      <p:sp>
        <p:nvSpPr>
          <p:cNvPr id="6" name="Title 5">
            <a:extLst>
              <a:ext uri="{FF2B5EF4-FFF2-40B4-BE49-F238E27FC236}">
                <a16:creationId xmlns:a16="http://schemas.microsoft.com/office/drawing/2014/main" id="{A8056C44-EA29-4024-99E4-D37B078A049F}"/>
              </a:ext>
            </a:extLst>
          </p:cNvPr>
          <p:cNvSpPr>
            <a:spLocks noGrp="1"/>
          </p:cNvSpPr>
          <p:nvPr>
            <p:ph type="ctrTitle"/>
          </p:nvPr>
        </p:nvSpPr>
        <p:spPr>
          <a:xfrm>
            <a:off x="2589213" y="1215193"/>
            <a:ext cx="8915399" cy="914400"/>
          </a:xfrm>
        </p:spPr>
        <p:txBody>
          <a:bodyPr>
            <a:normAutofit/>
          </a:bodyPr>
          <a:lstStyle/>
          <a:p>
            <a:r>
              <a:rPr lang="en-US" sz="2400" dirty="0">
                <a:latin typeface="Arial" panose="020B0604020202020204" pitchFamily="34" charset="0"/>
                <a:cs typeface="Arial" panose="020B0604020202020204" pitchFamily="34" charset="0"/>
              </a:rPr>
              <a:t>I. </a:t>
            </a:r>
            <a:r>
              <a:rPr lang="en-US" sz="2400" dirty="0" err="1">
                <a:latin typeface="Arial" panose="020B0604020202020204" pitchFamily="34" charset="0"/>
                <a:cs typeface="Arial" panose="020B0604020202020204" pitchFamily="34" charset="0"/>
              </a:rPr>
              <a:t>Bài</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toán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MultiKnapsack</a:t>
            </a:r>
            <a:r>
              <a:rPr lang="en-US" sz="2400" dirty="0">
                <a:latin typeface="Arial" panose="020B0604020202020204" pitchFamily="34" charset="0"/>
                <a:cs typeface="Arial" panose="020B0604020202020204" pitchFamily="34" charset="0"/>
              </a:rPr>
              <a:t> with </a:t>
            </a:r>
            <a:r>
              <a:rPr lang="en-US" sz="2400" dirty="0" err="1">
                <a:latin typeface="Arial" panose="020B0604020202020204" pitchFamily="34" charset="0"/>
                <a:cs typeface="Arial" panose="020B0604020202020204" pitchFamily="34" charset="0"/>
              </a:rPr>
              <a:t>MinMaxType</a:t>
            </a:r>
            <a:endParaRPr lang="en-US" sz="2400" dirty="0">
              <a:latin typeface="Arial" panose="020B0604020202020204" pitchFamily="34" charset="0"/>
              <a:cs typeface="Arial" panose="020B0604020202020204" pitchFamily="34" charset="0"/>
            </a:endParaRPr>
          </a:p>
        </p:txBody>
      </p:sp>
      <p:sp>
        <p:nvSpPr>
          <p:cNvPr id="10" name="Subtitle 9">
            <a:extLst>
              <a:ext uri="{FF2B5EF4-FFF2-40B4-BE49-F238E27FC236}">
                <a16:creationId xmlns:a16="http://schemas.microsoft.com/office/drawing/2014/main" id="{B1BDCC9E-7B2A-439C-8262-AC05B5DB6F16}"/>
              </a:ext>
            </a:extLst>
          </p:cNvPr>
          <p:cNvSpPr>
            <a:spLocks noGrp="1"/>
          </p:cNvSpPr>
          <p:nvPr>
            <p:ph type="subTitle" idx="1"/>
          </p:nvPr>
        </p:nvSpPr>
        <p:spPr>
          <a:xfrm>
            <a:off x="2589213" y="2374235"/>
            <a:ext cx="5319545" cy="461665"/>
          </a:xfrm>
        </p:spPr>
        <p:txBody>
          <a:bodyPr>
            <a:noAutofit/>
          </a:bodyPr>
          <a:lstStyle/>
          <a:p>
            <a:r>
              <a:rPr lang="vi-VN" sz="2000" dirty="0">
                <a:solidFill>
                  <a:schemeClr val="tx1"/>
                </a:solidFill>
                <a:latin typeface="Arial" panose="020B0604020202020204" pitchFamily="34" charset="0"/>
                <a:cs typeface="Arial" panose="020B0604020202020204" pitchFamily="34" charset="0"/>
              </a:rPr>
              <a:t>Có N items cần được xếp M bins </a:t>
            </a:r>
            <a:br>
              <a:rPr lang="vi-VN" sz="2000" dirty="0">
                <a:solidFill>
                  <a:schemeClr val="tx1"/>
                </a:solidFill>
                <a:latin typeface="Arial" panose="020B0604020202020204" pitchFamily="34" charset="0"/>
                <a:cs typeface="Arial" panose="020B0604020202020204" pitchFamily="34" charset="0"/>
              </a:rPr>
            </a:br>
            <a:endParaRPr lang="en-US" sz="2000" dirty="0">
              <a:solidFill>
                <a:schemeClr val="tx1"/>
              </a:solidFill>
              <a:latin typeface="Arial" panose="020B0604020202020204" pitchFamily="34" charset="0"/>
              <a:cs typeface="Arial" panose="020B0604020202020204" pitchFamily="34" charset="0"/>
            </a:endParaRPr>
          </a:p>
        </p:txBody>
      </p:sp>
      <p:sp>
        <p:nvSpPr>
          <p:cNvPr id="13" name="Subtitle 9">
            <a:extLst>
              <a:ext uri="{FF2B5EF4-FFF2-40B4-BE49-F238E27FC236}">
                <a16:creationId xmlns:a16="http://schemas.microsoft.com/office/drawing/2014/main" id="{72F5ED5F-9093-406B-8A6D-177666CE9546}"/>
              </a:ext>
            </a:extLst>
          </p:cNvPr>
          <p:cNvSpPr txBox="1">
            <a:spLocks/>
          </p:cNvSpPr>
          <p:nvPr/>
        </p:nvSpPr>
        <p:spPr>
          <a:xfrm>
            <a:off x="2589212" y="2835900"/>
            <a:ext cx="3907841" cy="2955300"/>
          </a:xfrm>
          <a:prstGeom prst="rect">
            <a:avLst/>
          </a:prstGeom>
        </p:spPr>
        <p:txBody>
          <a:bodyPr vert="horz" lIns="91440" tIns="45720" rIns="91440" bIns="45720" rtlCol="0" anchor="t">
            <a:no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vi-VN" sz="2000" dirty="0">
                <a:solidFill>
                  <a:schemeClr val="tx1"/>
                </a:solidFill>
                <a:latin typeface="Arial" panose="020B0604020202020204" pitchFamily="34" charset="0"/>
                <a:cs typeface="Arial" panose="020B0604020202020204" pitchFamily="34" charset="0"/>
              </a:rPr>
              <a:t>Item i (i = 1,…, N)</a:t>
            </a:r>
            <a:br>
              <a:rPr lang="vi-VN" sz="2000" dirty="0">
                <a:solidFill>
                  <a:schemeClr val="tx1"/>
                </a:solidFill>
                <a:latin typeface="Arial" panose="020B0604020202020204" pitchFamily="34" charset="0"/>
                <a:cs typeface="Arial" panose="020B0604020202020204" pitchFamily="34" charset="0"/>
              </a:rPr>
            </a:br>
            <a:r>
              <a:rPr lang="vi-VN" sz="2000" dirty="0">
                <a:solidFill>
                  <a:schemeClr val="tx1"/>
                </a:solidFill>
                <a:latin typeface="Arial" panose="020B0604020202020204" pitchFamily="34" charset="0"/>
                <a:cs typeface="Arial" panose="020B0604020202020204" pitchFamily="34" charset="0"/>
              </a:rPr>
              <a:t> w[i]: trọng số 1</a:t>
            </a:r>
            <a:br>
              <a:rPr lang="vi-VN" sz="2000" dirty="0">
                <a:solidFill>
                  <a:schemeClr val="tx1"/>
                </a:solidFill>
                <a:latin typeface="Arial" panose="020B0604020202020204" pitchFamily="34" charset="0"/>
                <a:cs typeface="Arial" panose="020B0604020202020204" pitchFamily="34" charset="0"/>
              </a:rPr>
            </a:br>
            <a:r>
              <a:rPr lang="vi-VN" sz="2000" dirty="0">
                <a:solidFill>
                  <a:schemeClr val="tx1"/>
                </a:solidFill>
                <a:latin typeface="Arial" panose="020B0604020202020204" pitchFamily="34" charset="0"/>
                <a:cs typeface="Arial" panose="020B0604020202020204" pitchFamily="34" charset="0"/>
              </a:rPr>
              <a:t> p[i]: trọng số 2</a:t>
            </a:r>
            <a:br>
              <a:rPr lang="vi-VN" sz="2000" dirty="0">
                <a:solidFill>
                  <a:schemeClr val="tx1"/>
                </a:solidFill>
                <a:latin typeface="Arial" panose="020B0604020202020204" pitchFamily="34" charset="0"/>
                <a:cs typeface="Arial" panose="020B0604020202020204" pitchFamily="34" charset="0"/>
              </a:rPr>
            </a:br>
            <a:r>
              <a:rPr lang="vi-VN" sz="2000" dirty="0">
                <a:solidFill>
                  <a:schemeClr val="tx1"/>
                </a:solidFill>
                <a:latin typeface="Arial" panose="020B0604020202020204" pitchFamily="34" charset="0"/>
                <a:cs typeface="Arial" panose="020B0604020202020204" pitchFamily="34" charset="0"/>
              </a:rPr>
              <a:t> t[i]: thể loại, t[i] {1,. . .,MT}</a:t>
            </a:r>
            <a:br>
              <a:rPr lang="vi-VN" sz="2000" dirty="0">
                <a:solidFill>
                  <a:schemeClr val="tx1"/>
                </a:solidFill>
                <a:latin typeface="Arial" panose="020B0604020202020204" pitchFamily="34" charset="0"/>
                <a:cs typeface="Arial" panose="020B0604020202020204" pitchFamily="34" charset="0"/>
              </a:rPr>
            </a:br>
            <a:r>
              <a:rPr lang="vi-VN" sz="2000" dirty="0">
                <a:solidFill>
                  <a:schemeClr val="tx1"/>
                </a:solidFill>
                <a:latin typeface="Arial" panose="020B0604020202020204" pitchFamily="34" charset="0"/>
                <a:cs typeface="Arial" panose="020B0604020202020204" pitchFamily="34" charset="0"/>
              </a:rPr>
              <a:t> r[i]: lớp, r[i] {1,. . ., MR}</a:t>
            </a:r>
            <a:br>
              <a:rPr lang="vi-VN" sz="2000" dirty="0">
                <a:solidFill>
                  <a:schemeClr val="tx1"/>
                </a:solidFill>
                <a:latin typeface="Arial" panose="020B0604020202020204" pitchFamily="34" charset="0"/>
                <a:cs typeface="Arial" panose="020B0604020202020204" pitchFamily="34" charset="0"/>
              </a:rPr>
            </a:br>
            <a:r>
              <a:rPr lang="vi-VN" sz="2000" dirty="0">
                <a:solidFill>
                  <a:schemeClr val="tx1"/>
                </a:solidFill>
                <a:latin typeface="Arial" panose="020B0604020202020204" pitchFamily="34" charset="0"/>
                <a:cs typeface="Arial" panose="020B0604020202020204" pitchFamily="34" charset="0"/>
              </a:rPr>
              <a:t> D[i]: tập các bins mà item i có thể được xếp vào </a:t>
            </a:r>
            <a:br>
              <a:rPr lang="vi-VN" sz="2000" dirty="0">
                <a:latin typeface="Arial" panose="020B0604020202020204" pitchFamily="34" charset="0"/>
                <a:cs typeface="Arial" panose="020B0604020202020204" pitchFamily="34" charset="0"/>
              </a:rPr>
            </a:br>
            <a:br>
              <a:rPr lang="vi-VN" sz="2000" dirty="0">
                <a:latin typeface="Arial" panose="020B0604020202020204" pitchFamily="34" charset="0"/>
                <a:cs typeface="Arial" panose="020B0604020202020204" pitchFamily="34" charset="0"/>
              </a:rPr>
            </a:br>
            <a:endParaRPr lang="en-US" sz="2000" dirty="0">
              <a:solidFill>
                <a:schemeClr val="tx1"/>
              </a:solidFill>
              <a:latin typeface="Arial" panose="020B0604020202020204" pitchFamily="34" charset="0"/>
              <a:cs typeface="Arial" panose="020B0604020202020204" pitchFamily="34" charset="0"/>
            </a:endParaRPr>
          </a:p>
        </p:txBody>
      </p:sp>
      <p:sp>
        <p:nvSpPr>
          <p:cNvPr id="14" name="Subtitle 9">
            <a:extLst>
              <a:ext uri="{FF2B5EF4-FFF2-40B4-BE49-F238E27FC236}">
                <a16:creationId xmlns:a16="http://schemas.microsoft.com/office/drawing/2014/main" id="{EF21E8E8-774D-4C4D-BC9C-C102631AE0D5}"/>
              </a:ext>
            </a:extLst>
          </p:cNvPr>
          <p:cNvSpPr txBox="1">
            <a:spLocks/>
          </p:cNvSpPr>
          <p:nvPr/>
        </p:nvSpPr>
        <p:spPr>
          <a:xfrm>
            <a:off x="6497054" y="2805594"/>
            <a:ext cx="4355430" cy="2955300"/>
          </a:xfrm>
          <a:prstGeom prst="rect">
            <a:avLst/>
          </a:prstGeom>
        </p:spPr>
        <p:txBody>
          <a:bodyPr vert="horz" lIns="91440" tIns="45720" rIns="91440" bIns="45720" rtlCol="0" anchor="t">
            <a:no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vi-VN" dirty="0">
                <a:solidFill>
                  <a:schemeClr val="tx1"/>
                </a:solidFill>
                <a:latin typeface="Arial" panose="020B0604020202020204" pitchFamily="34" charset="0"/>
                <a:cs typeface="Arial" panose="020B0604020202020204" pitchFamily="34" charset="0"/>
              </a:rPr>
              <a:t>Bin b</a:t>
            </a:r>
            <a:r>
              <a:rPr lang="en-US" dirty="0">
                <a:solidFill>
                  <a:schemeClr val="tx1"/>
                </a:solidFill>
                <a:latin typeface="Arial" panose="020B0604020202020204" pitchFamily="34" charset="0"/>
                <a:cs typeface="Arial" panose="020B0604020202020204" pitchFamily="34" charset="0"/>
              </a:rPr>
              <a:t>(b = 1,….M)</a:t>
            </a:r>
            <a:br>
              <a:rPr lang="vi-VN" dirty="0">
                <a:solidFill>
                  <a:schemeClr val="tx1"/>
                </a:solidFill>
                <a:latin typeface="Arial" panose="020B0604020202020204" pitchFamily="34" charset="0"/>
                <a:cs typeface="Arial" panose="020B0604020202020204" pitchFamily="34" charset="0"/>
              </a:rPr>
            </a:br>
            <a:r>
              <a:rPr lang="vi-VN" dirty="0">
                <a:solidFill>
                  <a:schemeClr val="tx1"/>
                </a:solidFill>
                <a:latin typeface="Arial" panose="020B0604020202020204" pitchFamily="34" charset="0"/>
                <a:cs typeface="Arial" panose="020B0604020202020204" pitchFamily="34" charset="0"/>
              </a:rPr>
              <a:t> W[b]: sức chứa 1 (tải tối đa cho trọng số 2)</a:t>
            </a:r>
            <a:br>
              <a:rPr lang="vi-VN" dirty="0">
                <a:solidFill>
                  <a:schemeClr val="tx1"/>
                </a:solidFill>
                <a:latin typeface="Arial" panose="020B0604020202020204" pitchFamily="34" charset="0"/>
                <a:cs typeface="Arial" panose="020B0604020202020204" pitchFamily="34" charset="0"/>
              </a:rPr>
            </a:br>
            <a:r>
              <a:rPr lang="vi-VN" dirty="0">
                <a:solidFill>
                  <a:schemeClr val="tx1"/>
                </a:solidFill>
                <a:latin typeface="Arial" panose="020B0604020202020204" pitchFamily="34" charset="0"/>
                <a:cs typeface="Arial" panose="020B0604020202020204" pitchFamily="34" charset="0"/>
              </a:rPr>
              <a:t> LW[b]: tải tối thiểu cho trọng số 1</a:t>
            </a:r>
            <a:br>
              <a:rPr lang="vi-VN" dirty="0">
                <a:solidFill>
                  <a:schemeClr val="tx1"/>
                </a:solidFill>
                <a:latin typeface="Arial" panose="020B0604020202020204" pitchFamily="34" charset="0"/>
                <a:cs typeface="Arial" panose="020B0604020202020204" pitchFamily="34" charset="0"/>
              </a:rPr>
            </a:br>
            <a:r>
              <a:rPr lang="vi-VN" dirty="0">
                <a:solidFill>
                  <a:schemeClr val="tx1"/>
                </a:solidFill>
                <a:latin typeface="Arial" panose="020B0604020202020204" pitchFamily="34" charset="0"/>
                <a:cs typeface="Arial" panose="020B0604020202020204" pitchFamily="34" charset="0"/>
              </a:rPr>
              <a:t> P[</a:t>
            </a:r>
            <a:r>
              <a:rPr lang="vi-VN" sz="2000" dirty="0">
                <a:solidFill>
                  <a:schemeClr val="tx1"/>
                </a:solidFill>
                <a:latin typeface="Arial" panose="020B0604020202020204" pitchFamily="34" charset="0"/>
                <a:cs typeface="Arial" panose="020B0604020202020204" pitchFamily="34" charset="0"/>
              </a:rPr>
              <a:t>b]: sức chứa 2 (tải tối đa cho trọng số 2)</a:t>
            </a:r>
            <a:br>
              <a:rPr lang="vi-VN" sz="2000" dirty="0">
                <a:solidFill>
                  <a:schemeClr val="tx1"/>
                </a:solidFill>
                <a:latin typeface="Arial" panose="020B0604020202020204" pitchFamily="34" charset="0"/>
                <a:cs typeface="Arial" panose="020B0604020202020204" pitchFamily="34" charset="0"/>
              </a:rPr>
            </a:br>
            <a:r>
              <a:rPr lang="vi-VN" sz="2000" dirty="0">
                <a:solidFill>
                  <a:schemeClr val="tx1"/>
                </a:solidFill>
                <a:latin typeface="Arial" panose="020B0604020202020204" pitchFamily="34" charset="0"/>
                <a:cs typeface="Arial" panose="020B0604020202020204" pitchFamily="34" charset="0"/>
              </a:rPr>
              <a:t> T[b]: Số lượng thể loại tối đa cho các items trong bin</a:t>
            </a:r>
            <a:br>
              <a:rPr lang="vi-VN" dirty="0">
                <a:solidFill>
                  <a:schemeClr val="tx1"/>
                </a:solidFill>
                <a:latin typeface="Arial" panose="020B0604020202020204" pitchFamily="34" charset="0"/>
                <a:cs typeface="Arial" panose="020B0604020202020204" pitchFamily="34" charset="0"/>
              </a:rPr>
            </a:br>
            <a:r>
              <a:rPr lang="vi-VN" dirty="0">
                <a:solidFill>
                  <a:schemeClr val="tx1"/>
                </a:solidFill>
                <a:latin typeface="Arial" panose="020B0604020202020204" pitchFamily="34" charset="0"/>
                <a:cs typeface="Arial" panose="020B0604020202020204" pitchFamily="34" charset="0"/>
              </a:rPr>
              <a:t> R[b]: số lượng lớp tối đa cho các items trong bin</a:t>
            </a:r>
            <a:r>
              <a:rPr lang="vi-VN" sz="2000" dirty="0">
                <a:solidFill>
                  <a:schemeClr val="tx1"/>
                </a:solidFill>
                <a:latin typeface="Arial" panose="020B0604020202020204" pitchFamily="34" charset="0"/>
                <a:cs typeface="Arial" panose="020B0604020202020204" pitchFamily="34" charset="0"/>
              </a:rPr>
              <a:t> </a:t>
            </a:r>
            <a:br>
              <a:rPr lang="vi-VN" sz="2000" dirty="0">
                <a:solidFill>
                  <a:schemeClr val="tx1"/>
                </a:solidFill>
                <a:latin typeface="Arial" panose="020B0604020202020204" pitchFamily="34" charset="0"/>
                <a:cs typeface="Arial" panose="020B0604020202020204" pitchFamily="34" charset="0"/>
              </a:rPr>
            </a:br>
            <a:br>
              <a:rPr lang="vi-VN" sz="2000" dirty="0">
                <a:solidFill>
                  <a:schemeClr val="tx1"/>
                </a:solidFill>
                <a:latin typeface="Arial" panose="020B0604020202020204" pitchFamily="34" charset="0"/>
                <a:cs typeface="Arial" panose="020B0604020202020204" pitchFamily="34" charset="0"/>
              </a:rPr>
            </a:br>
            <a:endParaRPr lang="en-US" sz="20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117325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B2E284B-89EF-4D89-A1E2-E0154FAF565D}"/>
              </a:ext>
            </a:extLst>
          </p:cNvPr>
          <p:cNvSpPr/>
          <p:nvPr/>
        </p:nvSpPr>
        <p:spPr>
          <a:xfrm>
            <a:off x="2736766" y="688516"/>
            <a:ext cx="7026442" cy="461665"/>
          </a:xfrm>
          <a:prstGeom prst="rect">
            <a:avLst/>
          </a:prstGeom>
        </p:spPr>
        <p:txBody>
          <a:bodyPr wrap="square">
            <a:spAutoFit/>
          </a:bodyPr>
          <a:lstStyle/>
          <a:p>
            <a:r>
              <a:rPr lang="en-US" sz="2400" b="1" dirty="0">
                <a:latin typeface="Times New Roman" panose="02020603050405020304" pitchFamily="18" charset="0"/>
                <a:ea typeface="Calibri" panose="020F0502020204030204" pitchFamily="34" charset="0"/>
              </a:rPr>
              <a:t>TÌM KIẾM CỤC BỘ DỰA TRÊN RÀNG BUỘC</a:t>
            </a:r>
            <a:endParaRPr lang="en-US" sz="2400" dirty="0"/>
          </a:p>
        </p:txBody>
      </p:sp>
      <p:sp>
        <p:nvSpPr>
          <p:cNvPr id="11" name="Rectangle 10">
            <a:extLst>
              <a:ext uri="{FF2B5EF4-FFF2-40B4-BE49-F238E27FC236}">
                <a16:creationId xmlns:a16="http://schemas.microsoft.com/office/drawing/2014/main" id="{8D1F6FCF-C259-40AD-9902-2350820A320B}"/>
              </a:ext>
            </a:extLst>
          </p:cNvPr>
          <p:cNvSpPr/>
          <p:nvPr/>
        </p:nvSpPr>
        <p:spPr>
          <a:xfrm>
            <a:off x="4887323" y="166200"/>
            <a:ext cx="2127505" cy="369332"/>
          </a:xfrm>
          <a:prstGeom prst="rect">
            <a:avLst/>
          </a:prstGeom>
        </p:spPr>
        <p:txBody>
          <a:bodyPr wrap="none">
            <a:spAutoFit/>
          </a:bodyPr>
          <a:lstStyle/>
          <a:p>
            <a:r>
              <a:rPr lang="en-US" b="1" dirty="0">
                <a:latin typeface="Times New Roman" panose="02020603050405020304" pitchFamily="18" charset="0"/>
              </a:rPr>
              <a:t>ĐỒ ÁN MÔN HỌC</a:t>
            </a:r>
            <a:endParaRPr lang="en-US" dirty="0"/>
          </a:p>
        </p:txBody>
      </p:sp>
      <p:sp>
        <p:nvSpPr>
          <p:cNvPr id="12" name="Rectangle 11">
            <a:extLst>
              <a:ext uri="{FF2B5EF4-FFF2-40B4-BE49-F238E27FC236}">
                <a16:creationId xmlns:a16="http://schemas.microsoft.com/office/drawing/2014/main" id="{93681EFD-E35D-41B5-8B72-24B8F84FD8AA}"/>
              </a:ext>
            </a:extLst>
          </p:cNvPr>
          <p:cNvSpPr/>
          <p:nvPr/>
        </p:nvSpPr>
        <p:spPr>
          <a:xfrm>
            <a:off x="2428792" y="6290748"/>
            <a:ext cx="7072614" cy="461665"/>
          </a:xfrm>
          <a:prstGeom prst="rect">
            <a:avLst/>
          </a:prstGeom>
        </p:spPr>
        <p:txBody>
          <a:bodyPr wrap="square">
            <a:spAutoFit/>
          </a:bodyPr>
          <a:lstStyle/>
          <a:p>
            <a:pPr algn="ctr"/>
            <a:r>
              <a:rPr lang="en-US" sz="1200" b="1" dirty="0">
                <a:solidFill>
                  <a:srgbClr val="C00000"/>
                </a:solidFill>
                <a:latin typeface="Times New Roman" panose="02020603050405020304" pitchFamily="18" charset="0"/>
              </a:rPr>
              <a:t>TR</a:t>
            </a:r>
            <a:r>
              <a:rPr lang="vi-VN" sz="1200" b="1" dirty="0">
                <a:solidFill>
                  <a:srgbClr val="C00000"/>
                </a:solidFill>
                <a:latin typeface="Times New Roman" panose="02020603050405020304" pitchFamily="18" charset="0"/>
              </a:rPr>
              <a:t>Ư</a:t>
            </a:r>
            <a:r>
              <a:rPr lang="en-US" sz="1200" b="1" dirty="0">
                <a:solidFill>
                  <a:srgbClr val="C00000"/>
                </a:solidFill>
                <a:latin typeface="Times New Roman" panose="02020603050405020304" pitchFamily="18" charset="0"/>
              </a:rPr>
              <a:t>ỜNG ĐẠI HỌC BÁCH KHOA HÀ HỘI- VIỆN CÔNG NGHỆ THÔNG TIN VÀ TRUYỀN THÔNG</a:t>
            </a:r>
          </a:p>
          <a:p>
            <a:pPr algn="ctr"/>
            <a:r>
              <a:rPr lang="en-US" sz="1200" b="1" dirty="0">
                <a:solidFill>
                  <a:srgbClr val="C00000"/>
                </a:solidFill>
              </a:rPr>
              <a:t>BỘ MÔN KHOA HỌC MÁY TÍNH</a:t>
            </a:r>
          </a:p>
        </p:txBody>
      </p:sp>
      <p:sp>
        <p:nvSpPr>
          <p:cNvPr id="8" name="Rectangle 7">
            <a:extLst>
              <a:ext uri="{FF2B5EF4-FFF2-40B4-BE49-F238E27FC236}">
                <a16:creationId xmlns:a16="http://schemas.microsoft.com/office/drawing/2014/main" id="{E56EC083-BD00-4457-9B45-7570F53F7705}"/>
              </a:ext>
            </a:extLst>
          </p:cNvPr>
          <p:cNvSpPr/>
          <p:nvPr/>
        </p:nvSpPr>
        <p:spPr>
          <a:xfrm>
            <a:off x="577516" y="4443664"/>
            <a:ext cx="657726" cy="461665"/>
          </a:xfrm>
          <a:prstGeom prst="rect">
            <a:avLst/>
          </a:prstGeom>
        </p:spPr>
        <p:txBody>
          <a:bodyPr wrap="square">
            <a:spAutoFit/>
          </a:bodyPr>
          <a:lstStyle/>
          <a:p>
            <a:r>
              <a:rPr lang="en-US" sz="2400" b="1" dirty="0"/>
              <a:t>5</a:t>
            </a:r>
          </a:p>
        </p:txBody>
      </p:sp>
      <p:sp>
        <p:nvSpPr>
          <p:cNvPr id="6" name="Title 5">
            <a:extLst>
              <a:ext uri="{FF2B5EF4-FFF2-40B4-BE49-F238E27FC236}">
                <a16:creationId xmlns:a16="http://schemas.microsoft.com/office/drawing/2014/main" id="{A8056C44-EA29-4024-99E4-D37B078A049F}"/>
              </a:ext>
            </a:extLst>
          </p:cNvPr>
          <p:cNvSpPr>
            <a:spLocks noGrp="1"/>
          </p:cNvSpPr>
          <p:nvPr>
            <p:ph type="ctrTitle"/>
          </p:nvPr>
        </p:nvSpPr>
        <p:spPr>
          <a:xfrm>
            <a:off x="2589213" y="1215193"/>
            <a:ext cx="8915399" cy="914400"/>
          </a:xfrm>
        </p:spPr>
        <p:txBody>
          <a:bodyPr>
            <a:normAutofit/>
          </a:bodyPr>
          <a:lstStyle/>
          <a:p>
            <a:r>
              <a:rPr lang="en-US" sz="2400" dirty="0">
                <a:latin typeface="Arial" panose="020B0604020202020204" pitchFamily="34" charset="0"/>
                <a:cs typeface="Arial" panose="020B0604020202020204" pitchFamily="34" charset="0"/>
              </a:rPr>
              <a:t>I. </a:t>
            </a:r>
            <a:r>
              <a:rPr lang="en-US" sz="2400" dirty="0" err="1">
                <a:latin typeface="Arial" panose="020B0604020202020204" pitchFamily="34" charset="0"/>
                <a:cs typeface="Arial" panose="020B0604020202020204" pitchFamily="34" charset="0"/>
              </a:rPr>
              <a:t>Bài</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toán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MultiKnapsack</a:t>
            </a:r>
            <a:r>
              <a:rPr lang="en-US" sz="2400" dirty="0">
                <a:latin typeface="Arial" panose="020B0604020202020204" pitchFamily="34" charset="0"/>
                <a:cs typeface="Arial" panose="020B0604020202020204" pitchFamily="34" charset="0"/>
              </a:rPr>
              <a:t> with </a:t>
            </a:r>
            <a:r>
              <a:rPr lang="en-US" sz="2400" dirty="0" err="1">
                <a:latin typeface="Arial" panose="020B0604020202020204" pitchFamily="34" charset="0"/>
                <a:cs typeface="Arial" panose="020B0604020202020204" pitchFamily="34" charset="0"/>
              </a:rPr>
              <a:t>MinMaxType</a:t>
            </a:r>
            <a:endParaRPr lang="en-US" sz="2400" dirty="0">
              <a:latin typeface="Arial" panose="020B0604020202020204" pitchFamily="34" charset="0"/>
              <a:cs typeface="Arial" panose="020B0604020202020204" pitchFamily="34" charset="0"/>
            </a:endParaRPr>
          </a:p>
        </p:txBody>
      </p:sp>
      <p:sp>
        <p:nvSpPr>
          <p:cNvPr id="10" name="Subtitle 9">
            <a:extLst>
              <a:ext uri="{FF2B5EF4-FFF2-40B4-BE49-F238E27FC236}">
                <a16:creationId xmlns:a16="http://schemas.microsoft.com/office/drawing/2014/main" id="{B1BDCC9E-7B2A-439C-8262-AC05B5DB6F16}"/>
              </a:ext>
            </a:extLst>
          </p:cNvPr>
          <p:cNvSpPr>
            <a:spLocks noGrp="1"/>
          </p:cNvSpPr>
          <p:nvPr>
            <p:ph type="subTitle" idx="1"/>
          </p:nvPr>
        </p:nvSpPr>
        <p:spPr>
          <a:xfrm>
            <a:off x="2589213" y="2374235"/>
            <a:ext cx="5319545" cy="461665"/>
          </a:xfrm>
        </p:spPr>
        <p:txBody>
          <a:bodyPr>
            <a:noAutofit/>
          </a:bodyPr>
          <a:lstStyle/>
          <a:p>
            <a:r>
              <a:rPr lang="en-US" sz="2000" dirty="0" err="1">
                <a:solidFill>
                  <a:schemeClr val="tx1"/>
                </a:solidFill>
                <a:latin typeface="Arial" panose="020B0604020202020204" pitchFamily="34" charset="0"/>
                <a:cs typeface="Arial" panose="020B0604020202020204" pitchFamily="34" charset="0"/>
              </a:rPr>
              <a:t>Ràng</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buộc</a:t>
            </a:r>
            <a:br>
              <a:rPr lang="vi-VN" sz="2000" dirty="0">
                <a:solidFill>
                  <a:schemeClr val="tx1"/>
                </a:solidFill>
                <a:latin typeface="Arial" panose="020B0604020202020204" pitchFamily="34" charset="0"/>
                <a:cs typeface="Arial" panose="020B0604020202020204" pitchFamily="34" charset="0"/>
              </a:rPr>
            </a:br>
            <a:endParaRPr lang="en-US" sz="2000" dirty="0">
              <a:solidFill>
                <a:schemeClr val="tx1"/>
              </a:solidFill>
              <a:latin typeface="Arial" panose="020B0604020202020204" pitchFamily="34" charset="0"/>
              <a:cs typeface="Arial" panose="020B0604020202020204" pitchFamily="34" charset="0"/>
            </a:endParaRPr>
          </a:p>
        </p:txBody>
      </p:sp>
      <p:sp>
        <p:nvSpPr>
          <p:cNvPr id="13" name="Subtitle 9">
            <a:extLst>
              <a:ext uri="{FF2B5EF4-FFF2-40B4-BE49-F238E27FC236}">
                <a16:creationId xmlns:a16="http://schemas.microsoft.com/office/drawing/2014/main" id="{72F5ED5F-9093-406B-8A6D-177666CE9546}"/>
              </a:ext>
            </a:extLst>
          </p:cNvPr>
          <p:cNvSpPr txBox="1">
            <a:spLocks/>
          </p:cNvSpPr>
          <p:nvPr/>
        </p:nvSpPr>
        <p:spPr>
          <a:xfrm>
            <a:off x="2589212" y="2835900"/>
            <a:ext cx="8915399" cy="2955300"/>
          </a:xfrm>
          <a:prstGeom prst="rect">
            <a:avLst/>
          </a:prstGeom>
        </p:spPr>
        <p:txBody>
          <a:bodyPr vert="horz" lIns="91440" tIns="45720" rIns="91440" bIns="45720" rtlCol="0" anchor="t">
            <a:no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vi-VN" sz="2000" dirty="0">
                <a:solidFill>
                  <a:schemeClr val="tx1"/>
                </a:solidFill>
                <a:latin typeface="Arial" panose="020B0604020202020204" pitchFamily="34" charset="0"/>
                <a:cs typeface="Arial" panose="020B0604020202020204" pitchFamily="34" charset="0"/>
              </a:rPr>
              <a:t>Mỗi bin b</a:t>
            </a:r>
            <a:br>
              <a:rPr lang="vi-VN" sz="2000" dirty="0">
                <a:solidFill>
                  <a:schemeClr val="tx1"/>
                </a:solidFill>
                <a:latin typeface="Arial" panose="020B0604020202020204" pitchFamily="34" charset="0"/>
                <a:cs typeface="Arial" panose="020B0604020202020204" pitchFamily="34" charset="0"/>
              </a:rPr>
            </a:br>
            <a:r>
              <a:rPr lang="vi-VN" sz="2000" dirty="0">
                <a:solidFill>
                  <a:schemeClr val="tx1"/>
                </a:solidFill>
                <a:latin typeface="Arial" panose="020B0604020202020204" pitchFamily="34" charset="0"/>
                <a:cs typeface="Arial" panose="020B0604020202020204" pitchFamily="34" charset="0"/>
              </a:rPr>
              <a:t> C1: Tổng trọng số 1 của các items được xếp vào b phải lớn hơn hoặc bằng</a:t>
            </a:r>
            <a:br>
              <a:rPr lang="vi-VN" sz="2000" dirty="0">
                <a:solidFill>
                  <a:schemeClr val="tx1"/>
                </a:solidFill>
                <a:latin typeface="Arial" panose="020B0604020202020204" pitchFamily="34" charset="0"/>
                <a:cs typeface="Arial" panose="020B0604020202020204" pitchFamily="34" charset="0"/>
              </a:rPr>
            </a:br>
            <a:r>
              <a:rPr lang="vi-VN" sz="2000" dirty="0">
                <a:solidFill>
                  <a:schemeClr val="tx1"/>
                </a:solidFill>
                <a:latin typeface="Arial" panose="020B0604020202020204" pitchFamily="34" charset="0"/>
                <a:cs typeface="Arial" panose="020B0604020202020204" pitchFamily="34" charset="0"/>
              </a:rPr>
              <a:t>LW[b] và nhỏ hơn hoặc bằng W[b]</a:t>
            </a:r>
            <a:br>
              <a:rPr lang="vi-VN" sz="2000" dirty="0">
                <a:solidFill>
                  <a:schemeClr val="tx1"/>
                </a:solidFill>
                <a:latin typeface="Arial" panose="020B0604020202020204" pitchFamily="34" charset="0"/>
                <a:cs typeface="Arial" panose="020B0604020202020204" pitchFamily="34" charset="0"/>
              </a:rPr>
            </a:br>
            <a:r>
              <a:rPr lang="vi-VN" sz="2000" dirty="0">
                <a:solidFill>
                  <a:schemeClr val="tx1"/>
                </a:solidFill>
                <a:latin typeface="Arial" panose="020B0604020202020204" pitchFamily="34" charset="0"/>
                <a:cs typeface="Arial" panose="020B0604020202020204" pitchFamily="34" charset="0"/>
              </a:rPr>
              <a:t> C2: Tổng trọng số 2 của các items được xếp vào b phải nhỏ hơn hoặc</a:t>
            </a:r>
            <a:br>
              <a:rPr lang="vi-VN" sz="2000" dirty="0">
                <a:solidFill>
                  <a:schemeClr val="tx1"/>
                </a:solidFill>
                <a:latin typeface="Arial" panose="020B0604020202020204" pitchFamily="34" charset="0"/>
                <a:cs typeface="Arial" panose="020B0604020202020204" pitchFamily="34" charset="0"/>
              </a:rPr>
            </a:br>
            <a:r>
              <a:rPr lang="vi-VN" sz="2000" dirty="0">
                <a:solidFill>
                  <a:schemeClr val="tx1"/>
                </a:solidFill>
                <a:latin typeface="Arial" panose="020B0604020202020204" pitchFamily="34" charset="0"/>
                <a:cs typeface="Arial" panose="020B0604020202020204" pitchFamily="34" charset="0"/>
              </a:rPr>
              <a:t>bằng P[b]</a:t>
            </a:r>
            <a:br>
              <a:rPr lang="vi-VN" sz="2000" dirty="0">
                <a:solidFill>
                  <a:schemeClr val="tx1"/>
                </a:solidFill>
                <a:latin typeface="Arial" panose="020B0604020202020204" pitchFamily="34" charset="0"/>
                <a:cs typeface="Arial" panose="020B0604020202020204" pitchFamily="34" charset="0"/>
              </a:rPr>
            </a:br>
            <a:r>
              <a:rPr lang="vi-VN" sz="2000" dirty="0">
                <a:solidFill>
                  <a:schemeClr val="tx1"/>
                </a:solidFill>
                <a:latin typeface="Arial" panose="020B0604020202020204" pitchFamily="34" charset="0"/>
                <a:cs typeface="Arial" panose="020B0604020202020204" pitchFamily="34" charset="0"/>
              </a:rPr>
              <a:t> C3: Tổng số thể loại của các items được xếp vào b phải nhỏ hơn hoặc</a:t>
            </a:r>
            <a:br>
              <a:rPr lang="vi-VN" sz="2000" dirty="0">
                <a:solidFill>
                  <a:schemeClr val="tx1"/>
                </a:solidFill>
                <a:latin typeface="Arial" panose="020B0604020202020204" pitchFamily="34" charset="0"/>
                <a:cs typeface="Arial" panose="020B0604020202020204" pitchFamily="34" charset="0"/>
              </a:rPr>
            </a:br>
            <a:r>
              <a:rPr lang="vi-VN" sz="2000" dirty="0">
                <a:solidFill>
                  <a:schemeClr val="tx1"/>
                </a:solidFill>
                <a:latin typeface="Arial" panose="020B0604020202020204" pitchFamily="34" charset="0"/>
                <a:cs typeface="Arial" panose="020B0604020202020204" pitchFamily="34" charset="0"/>
              </a:rPr>
              <a:t>bằng T[b]</a:t>
            </a:r>
            <a:br>
              <a:rPr lang="vi-VN" sz="2000" dirty="0">
                <a:solidFill>
                  <a:schemeClr val="tx1"/>
                </a:solidFill>
                <a:latin typeface="Arial" panose="020B0604020202020204" pitchFamily="34" charset="0"/>
                <a:cs typeface="Arial" panose="020B0604020202020204" pitchFamily="34" charset="0"/>
              </a:rPr>
            </a:br>
            <a:r>
              <a:rPr lang="vi-VN" sz="2000" dirty="0">
                <a:solidFill>
                  <a:schemeClr val="tx1"/>
                </a:solidFill>
                <a:latin typeface="Arial" panose="020B0604020202020204" pitchFamily="34" charset="0"/>
                <a:cs typeface="Arial" panose="020B0604020202020204" pitchFamily="34" charset="0"/>
              </a:rPr>
              <a:t> C4: Tổng số lớp của các items được xếp vào b phải nhỏ hơn hoặc bằng</a:t>
            </a:r>
            <a:br>
              <a:rPr lang="vi-VN" sz="2000" dirty="0">
                <a:solidFill>
                  <a:schemeClr val="tx1"/>
                </a:solidFill>
                <a:latin typeface="Arial" panose="020B0604020202020204" pitchFamily="34" charset="0"/>
                <a:cs typeface="Arial" panose="020B0604020202020204" pitchFamily="34" charset="0"/>
              </a:rPr>
            </a:br>
            <a:r>
              <a:rPr lang="vi-VN" sz="2000" dirty="0">
                <a:solidFill>
                  <a:schemeClr val="tx1"/>
                </a:solidFill>
                <a:latin typeface="Arial" panose="020B0604020202020204" pitchFamily="34" charset="0"/>
                <a:cs typeface="Arial" panose="020B0604020202020204" pitchFamily="34" charset="0"/>
              </a:rPr>
              <a:t>R[b] </a:t>
            </a:r>
            <a:br>
              <a:rPr lang="vi-VN" sz="2000" dirty="0">
                <a:solidFill>
                  <a:schemeClr val="tx1"/>
                </a:solidFill>
                <a:latin typeface="Arial" panose="020B0604020202020204" pitchFamily="34" charset="0"/>
                <a:cs typeface="Arial" panose="020B0604020202020204" pitchFamily="34" charset="0"/>
              </a:rPr>
            </a:br>
            <a:endParaRPr lang="en-US" sz="20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878937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B2E284B-89EF-4D89-A1E2-E0154FAF565D}"/>
              </a:ext>
            </a:extLst>
          </p:cNvPr>
          <p:cNvSpPr/>
          <p:nvPr/>
        </p:nvSpPr>
        <p:spPr>
          <a:xfrm>
            <a:off x="2736766" y="688516"/>
            <a:ext cx="7026442" cy="461665"/>
          </a:xfrm>
          <a:prstGeom prst="rect">
            <a:avLst/>
          </a:prstGeom>
        </p:spPr>
        <p:txBody>
          <a:bodyPr wrap="square">
            <a:spAutoFit/>
          </a:bodyPr>
          <a:lstStyle/>
          <a:p>
            <a:r>
              <a:rPr lang="en-US" sz="2400" b="1" dirty="0">
                <a:latin typeface="Times New Roman" panose="02020603050405020304" pitchFamily="18" charset="0"/>
                <a:ea typeface="Calibri" panose="020F0502020204030204" pitchFamily="34" charset="0"/>
              </a:rPr>
              <a:t>TÌM KIẾM CỤC BỘ DỰA TRÊN RÀNG BUỘC</a:t>
            </a:r>
            <a:endParaRPr lang="en-US" sz="2400" dirty="0"/>
          </a:p>
        </p:txBody>
      </p:sp>
      <p:sp>
        <p:nvSpPr>
          <p:cNvPr id="11" name="Rectangle 10">
            <a:extLst>
              <a:ext uri="{FF2B5EF4-FFF2-40B4-BE49-F238E27FC236}">
                <a16:creationId xmlns:a16="http://schemas.microsoft.com/office/drawing/2014/main" id="{8D1F6FCF-C259-40AD-9902-2350820A320B}"/>
              </a:ext>
            </a:extLst>
          </p:cNvPr>
          <p:cNvSpPr/>
          <p:nvPr/>
        </p:nvSpPr>
        <p:spPr>
          <a:xfrm>
            <a:off x="4887323" y="166200"/>
            <a:ext cx="2127505" cy="369332"/>
          </a:xfrm>
          <a:prstGeom prst="rect">
            <a:avLst/>
          </a:prstGeom>
        </p:spPr>
        <p:txBody>
          <a:bodyPr wrap="none">
            <a:spAutoFit/>
          </a:bodyPr>
          <a:lstStyle/>
          <a:p>
            <a:r>
              <a:rPr lang="en-US" b="1" dirty="0">
                <a:latin typeface="Times New Roman" panose="02020603050405020304" pitchFamily="18" charset="0"/>
              </a:rPr>
              <a:t>ĐỒ ÁN MÔN HỌC</a:t>
            </a:r>
            <a:endParaRPr lang="en-US" dirty="0"/>
          </a:p>
        </p:txBody>
      </p:sp>
      <p:sp>
        <p:nvSpPr>
          <p:cNvPr id="12" name="Rectangle 11">
            <a:extLst>
              <a:ext uri="{FF2B5EF4-FFF2-40B4-BE49-F238E27FC236}">
                <a16:creationId xmlns:a16="http://schemas.microsoft.com/office/drawing/2014/main" id="{93681EFD-E35D-41B5-8B72-24B8F84FD8AA}"/>
              </a:ext>
            </a:extLst>
          </p:cNvPr>
          <p:cNvSpPr/>
          <p:nvPr/>
        </p:nvSpPr>
        <p:spPr>
          <a:xfrm>
            <a:off x="2428792" y="6290748"/>
            <a:ext cx="7072614" cy="461665"/>
          </a:xfrm>
          <a:prstGeom prst="rect">
            <a:avLst/>
          </a:prstGeom>
        </p:spPr>
        <p:txBody>
          <a:bodyPr wrap="square">
            <a:spAutoFit/>
          </a:bodyPr>
          <a:lstStyle/>
          <a:p>
            <a:pPr algn="ctr"/>
            <a:r>
              <a:rPr lang="en-US" sz="1200" b="1" dirty="0">
                <a:solidFill>
                  <a:srgbClr val="C00000"/>
                </a:solidFill>
                <a:latin typeface="Times New Roman" panose="02020603050405020304" pitchFamily="18" charset="0"/>
              </a:rPr>
              <a:t>TR</a:t>
            </a:r>
            <a:r>
              <a:rPr lang="vi-VN" sz="1200" b="1" dirty="0">
                <a:solidFill>
                  <a:srgbClr val="C00000"/>
                </a:solidFill>
                <a:latin typeface="Times New Roman" panose="02020603050405020304" pitchFamily="18" charset="0"/>
              </a:rPr>
              <a:t>Ư</a:t>
            </a:r>
            <a:r>
              <a:rPr lang="en-US" sz="1200" b="1" dirty="0">
                <a:solidFill>
                  <a:srgbClr val="C00000"/>
                </a:solidFill>
                <a:latin typeface="Times New Roman" panose="02020603050405020304" pitchFamily="18" charset="0"/>
              </a:rPr>
              <a:t>ỜNG ĐẠI HỌC BÁCH KHOA HÀ HỘI- VIỆN CÔNG NGHỆ THÔNG TIN VÀ TRUYỀN THÔNG</a:t>
            </a:r>
          </a:p>
          <a:p>
            <a:pPr algn="ctr"/>
            <a:r>
              <a:rPr lang="en-US" sz="1200" b="1" dirty="0">
                <a:solidFill>
                  <a:srgbClr val="C00000"/>
                </a:solidFill>
              </a:rPr>
              <a:t>BỘ MÔN KHOA HỌC MÁY TÍNH</a:t>
            </a:r>
          </a:p>
        </p:txBody>
      </p:sp>
      <p:sp>
        <p:nvSpPr>
          <p:cNvPr id="8" name="Rectangle 7">
            <a:extLst>
              <a:ext uri="{FF2B5EF4-FFF2-40B4-BE49-F238E27FC236}">
                <a16:creationId xmlns:a16="http://schemas.microsoft.com/office/drawing/2014/main" id="{E56EC083-BD00-4457-9B45-7570F53F7705}"/>
              </a:ext>
            </a:extLst>
          </p:cNvPr>
          <p:cNvSpPr/>
          <p:nvPr/>
        </p:nvSpPr>
        <p:spPr>
          <a:xfrm>
            <a:off x="577516" y="4443664"/>
            <a:ext cx="657726" cy="461665"/>
          </a:xfrm>
          <a:prstGeom prst="rect">
            <a:avLst/>
          </a:prstGeom>
        </p:spPr>
        <p:txBody>
          <a:bodyPr wrap="square">
            <a:spAutoFit/>
          </a:bodyPr>
          <a:lstStyle/>
          <a:p>
            <a:r>
              <a:rPr lang="en-US" sz="2400" b="1" dirty="0"/>
              <a:t>6</a:t>
            </a:r>
          </a:p>
        </p:txBody>
      </p:sp>
      <p:sp>
        <p:nvSpPr>
          <p:cNvPr id="6" name="Title 5">
            <a:extLst>
              <a:ext uri="{FF2B5EF4-FFF2-40B4-BE49-F238E27FC236}">
                <a16:creationId xmlns:a16="http://schemas.microsoft.com/office/drawing/2014/main" id="{A8056C44-EA29-4024-99E4-D37B078A049F}"/>
              </a:ext>
            </a:extLst>
          </p:cNvPr>
          <p:cNvSpPr>
            <a:spLocks noGrp="1"/>
          </p:cNvSpPr>
          <p:nvPr>
            <p:ph type="ctrTitle"/>
          </p:nvPr>
        </p:nvSpPr>
        <p:spPr>
          <a:xfrm>
            <a:off x="2589213" y="1215193"/>
            <a:ext cx="8915399" cy="914400"/>
          </a:xfrm>
        </p:spPr>
        <p:txBody>
          <a:bodyPr>
            <a:normAutofit/>
          </a:bodyPr>
          <a:lstStyle/>
          <a:p>
            <a:r>
              <a:rPr lang="en-US" sz="2400" dirty="0">
                <a:latin typeface="Arial" panose="020B0604020202020204" pitchFamily="34" charset="0"/>
                <a:cs typeface="Arial" panose="020B0604020202020204" pitchFamily="34" charset="0"/>
              </a:rPr>
              <a:t>I. </a:t>
            </a:r>
            <a:r>
              <a:rPr lang="en-US" sz="2400" dirty="0" err="1">
                <a:latin typeface="Arial" panose="020B0604020202020204" pitchFamily="34" charset="0"/>
                <a:cs typeface="Arial" panose="020B0604020202020204" pitchFamily="34" charset="0"/>
              </a:rPr>
              <a:t>Bài</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toán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MultiKnapsack</a:t>
            </a:r>
            <a:r>
              <a:rPr lang="en-US" sz="2400" dirty="0">
                <a:latin typeface="Arial" panose="020B0604020202020204" pitchFamily="34" charset="0"/>
                <a:cs typeface="Arial" panose="020B0604020202020204" pitchFamily="34" charset="0"/>
              </a:rPr>
              <a:t> with </a:t>
            </a:r>
            <a:r>
              <a:rPr lang="en-US" sz="2400" dirty="0" err="1">
                <a:latin typeface="Arial" panose="020B0604020202020204" pitchFamily="34" charset="0"/>
                <a:cs typeface="Arial" panose="020B0604020202020204" pitchFamily="34" charset="0"/>
              </a:rPr>
              <a:t>MinMaxType</a:t>
            </a:r>
            <a:endParaRPr lang="en-US" sz="2400" dirty="0">
              <a:latin typeface="Arial" panose="020B0604020202020204" pitchFamily="34" charset="0"/>
              <a:cs typeface="Arial" panose="020B0604020202020204" pitchFamily="34" charset="0"/>
            </a:endParaRPr>
          </a:p>
        </p:txBody>
      </p:sp>
      <p:sp>
        <p:nvSpPr>
          <p:cNvPr id="10" name="Subtitle 9">
            <a:extLst>
              <a:ext uri="{FF2B5EF4-FFF2-40B4-BE49-F238E27FC236}">
                <a16:creationId xmlns:a16="http://schemas.microsoft.com/office/drawing/2014/main" id="{B1BDCC9E-7B2A-439C-8262-AC05B5DB6F16}"/>
              </a:ext>
            </a:extLst>
          </p:cNvPr>
          <p:cNvSpPr>
            <a:spLocks noGrp="1"/>
          </p:cNvSpPr>
          <p:nvPr>
            <p:ph type="subTitle" idx="1"/>
          </p:nvPr>
        </p:nvSpPr>
        <p:spPr>
          <a:xfrm>
            <a:off x="2589213" y="2374235"/>
            <a:ext cx="5319545" cy="461665"/>
          </a:xfrm>
        </p:spPr>
        <p:txBody>
          <a:bodyPr>
            <a:noAutofit/>
          </a:bodyPr>
          <a:lstStyle/>
          <a:p>
            <a:r>
              <a:rPr lang="en-US" sz="2000" b="1" dirty="0">
                <a:solidFill>
                  <a:schemeClr val="tx1"/>
                </a:solidFill>
                <a:latin typeface="Arial" panose="020B0604020202020204" pitchFamily="34" charset="0"/>
                <a:cs typeface="Arial" panose="020B0604020202020204" pitchFamily="34" charset="0"/>
              </a:rPr>
              <a:t>Items</a:t>
            </a:r>
            <a:br>
              <a:rPr lang="vi-VN" sz="2000" dirty="0">
                <a:solidFill>
                  <a:schemeClr val="tx1"/>
                </a:solidFill>
                <a:latin typeface="Arial" panose="020B0604020202020204" pitchFamily="34" charset="0"/>
                <a:cs typeface="Arial" panose="020B0604020202020204" pitchFamily="34" charset="0"/>
              </a:rPr>
            </a:br>
            <a:endParaRPr lang="en-US" sz="2000" dirty="0">
              <a:solidFill>
                <a:schemeClr val="tx1"/>
              </a:solidFill>
              <a:latin typeface="Arial" panose="020B0604020202020204" pitchFamily="34" charset="0"/>
              <a:cs typeface="Arial" panose="020B0604020202020204" pitchFamily="34" charset="0"/>
            </a:endParaRPr>
          </a:p>
        </p:txBody>
      </p:sp>
      <p:sp>
        <p:nvSpPr>
          <p:cNvPr id="13" name="Subtitle 9">
            <a:extLst>
              <a:ext uri="{FF2B5EF4-FFF2-40B4-BE49-F238E27FC236}">
                <a16:creationId xmlns:a16="http://schemas.microsoft.com/office/drawing/2014/main" id="{72F5ED5F-9093-406B-8A6D-177666CE9546}"/>
              </a:ext>
            </a:extLst>
          </p:cNvPr>
          <p:cNvSpPr txBox="1">
            <a:spLocks/>
          </p:cNvSpPr>
          <p:nvPr/>
        </p:nvSpPr>
        <p:spPr>
          <a:xfrm>
            <a:off x="2589212" y="2835900"/>
            <a:ext cx="8915399" cy="2955300"/>
          </a:xfrm>
          <a:prstGeom prst="rect">
            <a:avLst/>
          </a:prstGeom>
        </p:spPr>
        <p:txBody>
          <a:bodyPr vert="horz" lIns="91440" tIns="45720" rIns="91440" bIns="45720" rtlCol="0" anchor="t">
            <a:no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endParaRPr lang="en-US" sz="2000" dirty="0">
              <a:solidFill>
                <a:schemeClr val="tx1"/>
              </a:solidFill>
              <a:latin typeface="Arial" panose="020B0604020202020204" pitchFamily="34" charset="0"/>
              <a:cs typeface="Arial" panose="020B0604020202020204" pitchFamily="34" charset="0"/>
            </a:endParaRPr>
          </a:p>
        </p:txBody>
      </p:sp>
      <p:pic>
        <p:nvPicPr>
          <p:cNvPr id="2" name="Picture 1">
            <a:extLst>
              <a:ext uri="{FF2B5EF4-FFF2-40B4-BE49-F238E27FC236}">
                <a16:creationId xmlns:a16="http://schemas.microsoft.com/office/drawing/2014/main" id="{BB35CEC1-1E0F-4361-B189-C96B7CC0E2D2}"/>
              </a:ext>
            </a:extLst>
          </p:cNvPr>
          <p:cNvPicPr>
            <a:picLocks noChangeAspect="1"/>
          </p:cNvPicPr>
          <p:nvPr/>
        </p:nvPicPr>
        <p:blipFill>
          <a:blip r:embed="rId2"/>
          <a:stretch>
            <a:fillRect/>
          </a:stretch>
        </p:blipFill>
        <p:spPr>
          <a:xfrm>
            <a:off x="2620544" y="3015211"/>
            <a:ext cx="9059026" cy="2389920"/>
          </a:xfrm>
          <a:prstGeom prst="rect">
            <a:avLst/>
          </a:prstGeom>
        </p:spPr>
      </p:pic>
    </p:spTree>
    <p:extLst>
      <p:ext uri="{BB962C8B-B14F-4D97-AF65-F5344CB8AC3E}">
        <p14:creationId xmlns:p14="http://schemas.microsoft.com/office/powerpoint/2010/main" val="41790316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B2E284B-89EF-4D89-A1E2-E0154FAF565D}"/>
              </a:ext>
            </a:extLst>
          </p:cNvPr>
          <p:cNvSpPr/>
          <p:nvPr/>
        </p:nvSpPr>
        <p:spPr>
          <a:xfrm>
            <a:off x="2736766" y="688516"/>
            <a:ext cx="7026442" cy="461665"/>
          </a:xfrm>
          <a:prstGeom prst="rect">
            <a:avLst/>
          </a:prstGeom>
        </p:spPr>
        <p:txBody>
          <a:bodyPr wrap="square">
            <a:spAutoFit/>
          </a:bodyPr>
          <a:lstStyle/>
          <a:p>
            <a:r>
              <a:rPr lang="en-US" sz="2400" b="1" dirty="0">
                <a:latin typeface="Times New Roman" panose="02020603050405020304" pitchFamily="18" charset="0"/>
                <a:ea typeface="Calibri" panose="020F0502020204030204" pitchFamily="34" charset="0"/>
              </a:rPr>
              <a:t>TÌM KIẾM CỤC BỘ DỰA TRÊN RÀNG BUỘC</a:t>
            </a:r>
            <a:endParaRPr lang="en-US" sz="2400" dirty="0"/>
          </a:p>
        </p:txBody>
      </p:sp>
      <p:sp>
        <p:nvSpPr>
          <p:cNvPr id="11" name="Rectangle 10">
            <a:extLst>
              <a:ext uri="{FF2B5EF4-FFF2-40B4-BE49-F238E27FC236}">
                <a16:creationId xmlns:a16="http://schemas.microsoft.com/office/drawing/2014/main" id="{8D1F6FCF-C259-40AD-9902-2350820A320B}"/>
              </a:ext>
            </a:extLst>
          </p:cNvPr>
          <p:cNvSpPr/>
          <p:nvPr/>
        </p:nvSpPr>
        <p:spPr>
          <a:xfrm>
            <a:off x="4887323" y="166200"/>
            <a:ext cx="2127505" cy="369332"/>
          </a:xfrm>
          <a:prstGeom prst="rect">
            <a:avLst/>
          </a:prstGeom>
        </p:spPr>
        <p:txBody>
          <a:bodyPr wrap="none">
            <a:spAutoFit/>
          </a:bodyPr>
          <a:lstStyle/>
          <a:p>
            <a:r>
              <a:rPr lang="en-US" b="1" dirty="0">
                <a:latin typeface="Times New Roman" panose="02020603050405020304" pitchFamily="18" charset="0"/>
              </a:rPr>
              <a:t>ĐỒ ÁN MÔN HỌC</a:t>
            </a:r>
            <a:endParaRPr lang="en-US" dirty="0"/>
          </a:p>
        </p:txBody>
      </p:sp>
      <p:sp>
        <p:nvSpPr>
          <p:cNvPr id="12" name="Rectangle 11">
            <a:extLst>
              <a:ext uri="{FF2B5EF4-FFF2-40B4-BE49-F238E27FC236}">
                <a16:creationId xmlns:a16="http://schemas.microsoft.com/office/drawing/2014/main" id="{93681EFD-E35D-41B5-8B72-24B8F84FD8AA}"/>
              </a:ext>
            </a:extLst>
          </p:cNvPr>
          <p:cNvSpPr/>
          <p:nvPr/>
        </p:nvSpPr>
        <p:spPr>
          <a:xfrm>
            <a:off x="2428792" y="6290748"/>
            <a:ext cx="7072614" cy="461665"/>
          </a:xfrm>
          <a:prstGeom prst="rect">
            <a:avLst/>
          </a:prstGeom>
        </p:spPr>
        <p:txBody>
          <a:bodyPr wrap="square">
            <a:spAutoFit/>
          </a:bodyPr>
          <a:lstStyle/>
          <a:p>
            <a:pPr algn="ctr"/>
            <a:r>
              <a:rPr lang="en-US" sz="1200" b="1" dirty="0">
                <a:solidFill>
                  <a:srgbClr val="C00000"/>
                </a:solidFill>
                <a:latin typeface="Times New Roman" panose="02020603050405020304" pitchFamily="18" charset="0"/>
              </a:rPr>
              <a:t>TR</a:t>
            </a:r>
            <a:r>
              <a:rPr lang="vi-VN" sz="1200" b="1" dirty="0">
                <a:solidFill>
                  <a:srgbClr val="C00000"/>
                </a:solidFill>
                <a:latin typeface="Times New Roman" panose="02020603050405020304" pitchFamily="18" charset="0"/>
              </a:rPr>
              <a:t>Ư</a:t>
            </a:r>
            <a:r>
              <a:rPr lang="en-US" sz="1200" b="1" dirty="0">
                <a:solidFill>
                  <a:srgbClr val="C00000"/>
                </a:solidFill>
                <a:latin typeface="Times New Roman" panose="02020603050405020304" pitchFamily="18" charset="0"/>
              </a:rPr>
              <a:t>ỜNG ĐẠI HỌC BÁCH KHOA HÀ HỘI- VIỆN CÔNG NGHỆ THÔNG TIN VÀ TRUYỀN THÔNG</a:t>
            </a:r>
          </a:p>
          <a:p>
            <a:pPr algn="ctr"/>
            <a:r>
              <a:rPr lang="en-US" sz="1200" b="1" dirty="0">
                <a:solidFill>
                  <a:srgbClr val="C00000"/>
                </a:solidFill>
              </a:rPr>
              <a:t>BỘ MÔN KHOA HỌC MÁY TÍNH</a:t>
            </a:r>
          </a:p>
        </p:txBody>
      </p:sp>
      <p:sp>
        <p:nvSpPr>
          <p:cNvPr id="8" name="Rectangle 7">
            <a:extLst>
              <a:ext uri="{FF2B5EF4-FFF2-40B4-BE49-F238E27FC236}">
                <a16:creationId xmlns:a16="http://schemas.microsoft.com/office/drawing/2014/main" id="{E56EC083-BD00-4457-9B45-7570F53F7705}"/>
              </a:ext>
            </a:extLst>
          </p:cNvPr>
          <p:cNvSpPr/>
          <p:nvPr/>
        </p:nvSpPr>
        <p:spPr>
          <a:xfrm>
            <a:off x="577516" y="4443664"/>
            <a:ext cx="657726" cy="461665"/>
          </a:xfrm>
          <a:prstGeom prst="rect">
            <a:avLst/>
          </a:prstGeom>
        </p:spPr>
        <p:txBody>
          <a:bodyPr wrap="square">
            <a:spAutoFit/>
          </a:bodyPr>
          <a:lstStyle/>
          <a:p>
            <a:r>
              <a:rPr lang="en-US" sz="2400" b="1" dirty="0"/>
              <a:t>7</a:t>
            </a:r>
          </a:p>
        </p:txBody>
      </p:sp>
      <p:sp>
        <p:nvSpPr>
          <p:cNvPr id="6" name="Title 5">
            <a:extLst>
              <a:ext uri="{FF2B5EF4-FFF2-40B4-BE49-F238E27FC236}">
                <a16:creationId xmlns:a16="http://schemas.microsoft.com/office/drawing/2014/main" id="{A8056C44-EA29-4024-99E4-D37B078A049F}"/>
              </a:ext>
            </a:extLst>
          </p:cNvPr>
          <p:cNvSpPr>
            <a:spLocks noGrp="1"/>
          </p:cNvSpPr>
          <p:nvPr>
            <p:ph type="ctrTitle"/>
          </p:nvPr>
        </p:nvSpPr>
        <p:spPr>
          <a:xfrm>
            <a:off x="2589213" y="1215193"/>
            <a:ext cx="8915399" cy="914400"/>
          </a:xfrm>
        </p:spPr>
        <p:txBody>
          <a:bodyPr>
            <a:normAutofit/>
          </a:bodyPr>
          <a:lstStyle/>
          <a:p>
            <a:r>
              <a:rPr lang="en-US" sz="2400" dirty="0">
                <a:latin typeface="Arial" panose="020B0604020202020204" pitchFamily="34" charset="0"/>
                <a:cs typeface="Arial" panose="020B0604020202020204" pitchFamily="34" charset="0"/>
              </a:rPr>
              <a:t>I. </a:t>
            </a:r>
            <a:r>
              <a:rPr lang="en-US" sz="2400" dirty="0" err="1">
                <a:latin typeface="Arial" panose="020B0604020202020204" pitchFamily="34" charset="0"/>
                <a:cs typeface="Arial" panose="020B0604020202020204" pitchFamily="34" charset="0"/>
              </a:rPr>
              <a:t>Bài</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toán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MultiKnapsack</a:t>
            </a:r>
            <a:r>
              <a:rPr lang="en-US" sz="2400" dirty="0">
                <a:latin typeface="Arial" panose="020B0604020202020204" pitchFamily="34" charset="0"/>
                <a:cs typeface="Arial" panose="020B0604020202020204" pitchFamily="34" charset="0"/>
              </a:rPr>
              <a:t> with </a:t>
            </a:r>
            <a:r>
              <a:rPr lang="en-US" sz="2400" dirty="0" err="1">
                <a:latin typeface="Arial" panose="020B0604020202020204" pitchFamily="34" charset="0"/>
                <a:cs typeface="Arial" panose="020B0604020202020204" pitchFamily="34" charset="0"/>
              </a:rPr>
              <a:t>MinMaxType</a:t>
            </a:r>
            <a:endParaRPr lang="en-US" sz="2400" dirty="0">
              <a:latin typeface="Arial" panose="020B0604020202020204" pitchFamily="34" charset="0"/>
              <a:cs typeface="Arial" panose="020B0604020202020204" pitchFamily="34" charset="0"/>
            </a:endParaRPr>
          </a:p>
        </p:txBody>
      </p:sp>
      <p:sp>
        <p:nvSpPr>
          <p:cNvPr id="10" name="Subtitle 9">
            <a:extLst>
              <a:ext uri="{FF2B5EF4-FFF2-40B4-BE49-F238E27FC236}">
                <a16:creationId xmlns:a16="http://schemas.microsoft.com/office/drawing/2014/main" id="{B1BDCC9E-7B2A-439C-8262-AC05B5DB6F16}"/>
              </a:ext>
            </a:extLst>
          </p:cNvPr>
          <p:cNvSpPr>
            <a:spLocks noGrp="1"/>
          </p:cNvSpPr>
          <p:nvPr>
            <p:ph type="subTitle" idx="1"/>
          </p:nvPr>
        </p:nvSpPr>
        <p:spPr>
          <a:xfrm>
            <a:off x="2589213" y="2374235"/>
            <a:ext cx="5319545" cy="461665"/>
          </a:xfrm>
        </p:spPr>
        <p:txBody>
          <a:bodyPr>
            <a:noAutofit/>
          </a:bodyPr>
          <a:lstStyle/>
          <a:p>
            <a:r>
              <a:rPr lang="en-US" sz="2000" dirty="0">
                <a:solidFill>
                  <a:schemeClr val="tx1"/>
                </a:solidFill>
                <a:latin typeface="Arial" panose="020B0604020202020204" pitchFamily="34" charset="0"/>
                <a:cs typeface="Arial" panose="020B0604020202020204" pitchFamily="34" charset="0"/>
              </a:rPr>
              <a:t>Bins</a:t>
            </a:r>
            <a:br>
              <a:rPr lang="vi-VN" sz="2000" dirty="0">
                <a:solidFill>
                  <a:schemeClr val="tx1"/>
                </a:solidFill>
                <a:latin typeface="Arial" panose="020B0604020202020204" pitchFamily="34" charset="0"/>
                <a:cs typeface="Arial" panose="020B0604020202020204" pitchFamily="34" charset="0"/>
              </a:rPr>
            </a:br>
            <a:endParaRPr lang="en-US" sz="2000" dirty="0">
              <a:solidFill>
                <a:schemeClr val="tx1"/>
              </a:solidFill>
              <a:latin typeface="Arial" panose="020B0604020202020204" pitchFamily="34" charset="0"/>
              <a:cs typeface="Arial" panose="020B0604020202020204" pitchFamily="34" charset="0"/>
            </a:endParaRPr>
          </a:p>
        </p:txBody>
      </p:sp>
      <p:pic>
        <p:nvPicPr>
          <p:cNvPr id="2" name="Picture 1">
            <a:extLst>
              <a:ext uri="{FF2B5EF4-FFF2-40B4-BE49-F238E27FC236}">
                <a16:creationId xmlns:a16="http://schemas.microsoft.com/office/drawing/2014/main" id="{6DDAC3F3-4FA1-4D19-ABE6-9D68A820E414}"/>
              </a:ext>
            </a:extLst>
          </p:cNvPr>
          <p:cNvPicPr>
            <a:picLocks noChangeAspect="1"/>
          </p:cNvPicPr>
          <p:nvPr/>
        </p:nvPicPr>
        <p:blipFill>
          <a:blip r:embed="rId2"/>
          <a:stretch>
            <a:fillRect/>
          </a:stretch>
        </p:blipFill>
        <p:spPr>
          <a:xfrm>
            <a:off x="2674937" y="3339661"/>
            <a:ext cx="8743950" cy="1971675"/>
          </a:xfrm>
          <a:prstGeom prst="rect">
            <a:avLst/>
          </a:prstGeom>
        </p:spPr>
      </p:pic>
    </p:spTree>
    <p:extLst>
      <p:ext uri="{BB962C8B-B14F-4D97-AF65-F5344CB8AC3E}">
        <p14:creationId xmlns:p14="http://schemas.microsoft.com/office/powerpoint/2010/main" val="28662839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B2E284B-89EF-4D89-A1E2-E0154FAF565D}"/>
              </a:ext>
            </a:extLst>
          </p:cNvPr>
          <p:cNvSpPr/>
          <p:nvPr/>
        </p:nvSpPr>
        <p:spPr>
          <a:xfrm>
            <a:off x="2736766" y="688516"/>
            <a:ext cx="7026442" cy="461665"/>
          </a:xfrm>
          <a:prstGeom prst="rect">
            <a:avLst/>
          </a:prstGeom>
        </p:spPr>
        <p:txBody>
          <a:bodyPr wrap="square">
            <a:spAutoFit/>
          </a:bodyPr>
          <a:lstStyle/>
          <a:p>
            <a:r>
              <a:rPr lang="en-US" sz="2400" b="1" dirty="0">
                <a:latin typeface="Times New Roman" panose="02020603050405020304" pitchFamily="18" charset="0"/>
                <a:ea typeface="Calibri" panose="020F0502020204030204" pitchFamily="34" charset="0"/>
              </a:rPr>
              <a:t>TÌM KIẾM CỤC BỘ DỰA TRÊN RÀNG BUỘC</a:t>
            </a:r>
            <a:endParaRPr lang="en-US" sz="2400" dirty="0"/>
          </a:p>
        </p:txBody>
      </p:sp>
      <p:sp>
        <p:nvSpPr>
          <p:cNvPr id="11" name="Rectangle 10">
            <a:extLst>
              <a:ext uri="{FF2B5EF4-FFF2-40B4-BE49-F238E27FC236}">
                <a16:creationId xmlns:a16="http://schemas.microsoft.com/office/drawing/2014/main" id="{8D1F6FCF-C259-40AD-9902-2350820A320B}"/>
              </a:ext>
            </a:extLst>
          </p:cNvPr>
          <p:cNvSpPr/>
          <p:nvPr/>
        </p:nvSpPr>
        <p:spPr>
          <a:xfrm>
            <a:off x="4887323" y="166200"/>
            <a:ext cx="2127505" cy="369332"/>
          </a:xfrm>
          <a:prstGeom prst="rect">
            <a:avLst/>
          </a:prstGeom>
        </p:spPr>
        <p:txBody>
          <a:bodyPr wrap="none">
            <a:spAutoFit/>
          </a:bodyPr>
          <a:lstStyle/>
          <a:p>
            <a:r>
              <a:rPr lang="en-US" b="1" dirty="0">
                <a:latin typeface="Times New Roman" panose="02020603050405020304" pitchFamily="18" charset="0"/>
              </a:rPr>
              <a:t>ĐỒ ÁN MÔN HỌC</a:t>
            </a:r>
            <a:endParaRPr lang="en-US" dirty="0"/>
          </a:p>
        </p:txBody>
      </p:sp>
      <p:sp>
        <p:nvSpPr>
          <p:cNvPr id="12" name="Rectangle 11">
            <a:extLst>
              <a:ext uri="{FF2B5EF4-FFF2-40B4-BE49-F238E27FC236}">
                <a16:creationId xmlns:a16="http://schemas.microsoft.com/office/drawing/2014/main" id="{93681EFD-E35D-41B5-8B72-24B8F84FD8AA}"/>
              </a:ext>
            </a:extLst>
          </p:cNvPr>
          <p:cNvSpPr/>
          <p:nvPr/>
        </p:nvSpPr>
        <p:spPr>
          <a:xfrm>
            <a:off x="2428792" y="6290748"/>
            <a:ext cx="7072614" cy="461665"/>
          </a:xfrm>
          <a:prstGeom prst="rect">
            <a:avLst/>
          </a:prstGeom>
        </p:spPr>
        <p:txBody>
          <a:bodyPr wrap="square">
            <a:spAutoFit/>
          </a:bodyPr>
          <a:lstStyle/>
          <a:p>
            <a:pPr algn="ctr"/>
            <a:r>
              <a:rPr lang="en-US" sz="1200" b="1" dirty="0">
                <a:solidFill>
                  <a:srgbClr val="C00000"/>
                </a:solidFill>
                <a:latin typeface="Times New Roman" panose="02020603050405020304" pitchFamily="18" charset="0"/>
              </a:rPr>
              <a:t>TR</a:t>
            </a:r>
            <a:r>
              <a:rPr lang="vi-VN" sz="1200" b="1" dirty="0">
                <a:solidFill>
                  <a:srgbClr val="C00000"/>
                </a:solidFill>
                <a:latin typeface="Times New Roman" panose="02020603050405020304" pitchFamily="18" charset="0"/>
              </a:rPr>
              <a:t>Ư</a:t>
            </a:r>
            <a:r>
              <a:rPr lang="en-US" sz="1200" b="1" dirty="0">
                <a:solidFill>
                  <a:srgbClr val="C00000"/>
                </a:solidFill>
                <a:latin typeface="Times New Roman" panose="02020603050405020304" pitchFamily="18" charset="0"/>
              </a:rPr>
              <a:t>ỜNG ĐẠI HỌC BÁCH KHOA HÀ HỘI- VIỆN CÔNG NGHỆ THÔNG TIN VÀ TRUYỀN THÔNG</a:t>
            </a:r>
          </a:p>
          <a:p>
            <a:pPr algn="ctr"/>
            <a:r>
              <a:rPr lang="en-US" sz="1200" b="1" dirty="0">
                <a:solidFill>
                  <a:srgbClr val="C00000"/>
                </a:solidFill>
              </a:rPr>
              <a:t>BỘ MÔN KHOA HỌC MÁY TÍNH</a:t>
            </a:r>
          </a:p>
        </p:txBody>
      </p:sp>
      <p:sp>
        <p:nvSpPr>
          <p:cNvPr id="8" name="Rectangle 7">
            <a:extLst>
              <a:ext uri="{FF2B5EF4-FFF2-40B4-BE49-F238E27FC236}">
                <a16:creationId xmlns:a16="http://schemas.microsoft.com/office/drawing/2014/main" id="{E56EC083-BD00-4457-9B45-7570F53F7705}"/>
              </a:ext>
            </a:extLst>
          </p:cNvPr>
          <p:cNvSpPr/>
          <p:nvPr/>
        </p:nvSpPr>
        <p:spPr>
          <a:xfrm>
            <a:off x="577516" y="4443664"/>
            <a:ext cx="657726" cy="461665"/>
          </a:xfrm>
          <a:prstGeom prst="rect">
            <a:avLst/>
          </a:prstGeom>
        </p:spPr>
        <p:txBody>
          <a:bodyPr wrap="square">
            <a:spAutoFit/>
          </a:bodyPr>
          <a:lstStyle/>
          <a:p>
            <a:r>
              <a:rPr lang="en-US" sz="2400" b="1" dirty="0"/>
              <a:t>8</a:t>
            </a:r>
          </a:p>
        </p:txBody>
      </p:sp>
      <p:sp>
        <p:nvSpPr>
          <p:cNvPr id="10" name="Subtitle 9">
            <a:extLst>
              <a:ext uri="{FF2B5EF4-FFF2-40B4-BE49-F238E27FC236}">
                <a16:creationId xmlns:a16="http://schemas.microsoft.com/office/drawing/2014/main" id="{B1BDCC9E-7B2A-439C-8262-AC05B5DB6F16}"/>
              </a:ext>
            </a:extLst>
          </p:cNvPr>
          <p:cNvSpPr>
            <a:spLocks noGrp="1"/>
          </p:cNvSpPr>
          <p:nvPr>
            <p:ph type="subTitle" idx="1"/>
          </p:nvPr>
        </p:nvSpPr>
        <p:spPr>
          <a:xfrm>
            <a:off x="2589213" y="3673643"/>
            <a:ext cx="8915399" cy="2230020"/>
          </a:xfrm>
        </p:spPr>
        <p:txBody>
          <a:bodyPr>
            <a:normAutofit/>
          </a:bodyPr>
          <a:lstStyle/>
          <a:p>
            <a:r>
              <a:rPr lang="en-US" sz="2800" b="1" dirty="0" err="1">
                <a:latin typeface="Arial" panose="020B0604020202020204" pitchFamily="34" charset="0"/>
                <a:cs typeface="Arial" panose="020B0604020202020204" pitchFamily="34" charset="0"/>
              </a:rPr>
              <a:t>Các</a:t>
            </a:r>
            <a:r>
              <a:rPr lang="en-US" sz="2800" b="1" dirty="0">
                <a:latin typeface="Arial" panose="020B0604020202020204" pitchFamily="34" charset="0"/>
                <a:cs typeface="Arial" panose="020B0604020202020204" pitchFamily="34" charset="0"/>
              </a:rPr>
              <a:t> </a:t>
            </a:r>
            <a:r>
              <a:rPr lang="en-US" sz="2800" b="1" dirty="0" err="1">
                <a:latin typeface="Arial" panose="020B0604020202020204" pitchFamily="34" charset="0"/>
                <a:cs typeface="Arial" panose="020B0604020202020204" pitchFamily="34" charset="0"/>
              </a:rPr>
              <a:t>giải</a:t>
            </a:r>
            <a:r>
              <a:rPr lang="en-US" sz="2800" b="1" dirty="0">
                <a:latin typeface="Arial" panose="020B0604020202020204" pitchFamily="34" charset="0"/>
                <a:cs typeface="Arial" panose="020B0604020202020204" pitchFamily="34" charset="0"/>
              </a:rPr>
              <a:t> </a:t>
            </a:r>
            <a:r>
              <a:rPr lang="en-US" sz="2800" b="1" dirty="0" err="1">
                <a:latin typeface="Arial" panose="020B0604020202020204" pitchFamily="34" charset="0"/>
                <a:cs typeface="Arial" panose="020B0604020202020204" pitchFamily="34" charset="0"/>
              </a:rPr>
              <a:t>pháp</a:t>
            </a:r>
            <a:r>
              <a:rPr lang="en-US" sz="2800" b="1" dirty="0">
                <a:latin typeface="Arial" panose="020B0604020202020204" pitchFamily="34" charset="0"/>
                <a:cs typeface="Arial" panose="020B0604020202020204" pitchFamily="34" charset="0"/>
              </a:rPr>
              <a:t> </a:t>
            </a:r>
            <a:r>
              <a:rPr lang="en-US" sz="2800" b="1" dirty="0" err="1">
                <a:latin typeface="Arial" panose="020B0604020202020204" pitchFamily="34" charset="0"/>
                <a:cs typeface="Arial" panose="020B0604020202020204" pitchFamily="34" charset="0"/>
              </a:rPr>
              <a:t>đề</a:t>
            </a:r>
            <a:r>
              <a:rPr lang="en-US" sz="2800" b="1" dirty="0">
                <a:latin typeface="Arial" panose="020B0604020202020204" pitchFamily="34" charset="0"/>
                <a:cs typeface="Arial" panose="020B0604020202020204" pitchFamily="34" charset="0"/>
              </a:rPr>
              <a:t> </a:t>
            </a:r>
            <a:r>
              <a:rPr lang="en-US" sz="2800" b="1" dirty="0" err="1">
                <a:latin typeface="Arial" panose="020B0604020202020204" pitchFamily="34" charset="0"/>
                <a:cs typeface="Arial" panose="020B0604020202020204" pitchFamily="34" charset="0"/>
              </a:rPr>
              <a:t>xuất</a:t>
            </a:r>
            <a:r>
              <a:rPr lang="en-US" sz="2800" b="1" dirty="0">
                <a:latin typeface="Arial" panose="020B0604020202020204" pitchFamily="34" charset="0"/>
                <a:cs typeface="Arial" panose="020B0604020202020204" pitchFamily="34" charset="0"/>
              </a:rPr>
              <a:t> </a:t>
            </a:r>
            <a:r>
              <a:rPr lang="en-US" sz="2800" b="1" dirty="0" err="1">
                <a:latin typeface="Arial" panose="020B0604020202020204" pitchFamily="34" charset="0"/>
                <a:cs typeface="Arial" panose="020B0604020202020204" pitchFamily="34" charset="0"/>
              </a:rPr>
              <a:t>giải</a:t>
            </a:r>
            <a:r>
              <a:rPr lang="en-US" sz="2800" b="1" dirty="0">
                <a:latin typeface="Arial" panose="020B0604020202020204" pitchFamily="34" charset="0"/>
                <a:cs typeface="Arial" panose="020B0604020202020204" pitchFamily="34" charset="0"/>
              </a:rPr>
              <a:t> </a:t>
            </a:r>
            <a:r>
              <a:rPr lang="en-US" sz="2800" b="1" dirty="0" err="1">
                <a:latin typeface="Arial" panose="020B0604020202020204" pitchFamily="34" charset="0"/>
                <a:cs typeface="Arial" panose="020B0604020202020204" pitchFamily="34" charset="0"/>
              </a:rPr>
              <a:t>quyết</a:t>
            </a:r>
            <a:r>
              <a:rPr lang="en-US" sz="2800" b="1" dirty="0">
                <a:latin typeface="Arial" panose="020B0604020202020204" pitchFamily="34" charset="0"/>
                <a:cs typeface="Arial" panose="020B0604020202020204" pitchFamily="34" charset="0"/>
              </a:rPr>
              <a:t> </a:t>
            </a:r>
            <a:r>
              <a:rPr lang="en-US" sz="2800" b="1" dirty="0" err="1">
                <a:latin typeface="Arial" panose="020B0604020202020204" pitchFamily="34" charset="0"/>
                <a:cs typeface="Arial" panose="020B0604020202020204" pitchFamily="34" charset="0"/>
              </a:rPr>
              <a:t>bài</a:t>
            </a:r>
            <a:r>
              <a:rPr lang="en-US" sz="2800" b="1" dirty="0">
                <a:latin typeface="Arial" panose="020B0604020202020204" pitchFamily="34" charset="0"/>
                <a:cs typeface="Arial" panose="020B0604020202020204" pitchFamily="34" charset="0"/>
              </a:rPr>
              <a:t> </a:t>
            </a:r>
            <a:r>
              <a:rPr lang="en-US" sz="2800" b="1" dirty="0" err="1">
                <a:latin typeface="Arial" panose="020B0604020202020204" pitchFamily="34" charset="0"/>
                <a:cs typeface="Arial" panose="020B0604020202020204" pitchFamily="34" charset="0"/>
              </a:rPr>
              <a:t>toán</a:t>
            </a:r>
            <a:endParaRPr lang="en-US" sz="2800" b="1" dirty="0">
              <a:solidFill>
                <a:schemeClr val="tx1"/>
              </a:solidFill>
              <a:latin typeface="Arial" panose="020B0604020202020204" pitchFamily="34" charset="0"/>
              <a:cs typeface="Arial" panose="020B0604020202020204" pitchFamily="34" charset="0"/>
            </a:endParaRPr>
          </a:p>
        </p:txBody>
      </p:sp>
      <p:sp>
        <p:nvSpPr>
          <p:cNvPr id="13" name="Title 1">
            <a:extLst>
              <a:ext uri="{FF2B5EF4-FFF2-40B4-BE49-F238E27FC236}">
                <a16:creationId xmlns:a16="http://schemas.microsoft.com/office/drawing/2014/main" id="{45B14D60-CA87-4729-90DF-760CA12815B1}"/>
              </a:ext>
            </a:extLst>
          </p:cNvPr>
          <p:cNvSpPr>
            <a:spLocks noGrp="1"/>
          </p:cNvSpPr>
          <p:nvPr>
            <p:ph type="ctrTitle"/>
          </p:nvPr>
        </p:nvSpPr>
        <p:spPr>
          <a:xfrm>
            <a:off x="2736766" y="2080619"/>
            <a:ext cx="2910055" cy="1131391"/>
          </a:xfrm>
        </p:spPr>
        <p:txBody>
          <a:bodyPr>
            <a:normAutofit/>
          </a:bodyPr>
          <a:lstStyle/>
          <a:p>
            <a:r>
              <a:rPr lang="en-US" sz="3600" b="1" dirty="0" err="1">
                <a:solidFill>
                  <a:schemeClr val="accent1"/>
                </a:solidFill>
                <a:latin typeface="Arial" panose="020B0604020202020204" pitchFamily="34" charset="0"/>
                <a:cs typeface="Arial" panose="020B0604020202020204" pitchFamily="34" charset="0"/>
              </a:rPr>
              <a:t>Phần</a:t>
            </a:r>
            <a:r>
              <a:rPr lang="en-US" sz="3600" b="1" dirty="0">
                <a:solidFill>
                  <a:schemeClr val="accent1"/>
                </a:solidFill>
                <a:latin typeface="Arial" panose="020B0604020202020204" pitchFamily="34" charset="0"/>
                <a:cs typeface="Arial" panose="020B0604020202020204" pitchFamily="34" charset="0"/>
              </a:rPr>
              <a:t> 2</a:t>
            </a:r>
          </a:p>
        </p:txBody>
      </p:sp>
    </p:spTree>
    <p:extLst>
      <p:ext uri="{BB962C8B-B14F-4D97-AF65-F5344CB8AC3E}">
        <p14:creationId xmlns:p14="http://schemas.microsoft.com/office/powerpoint/2010/main" val="35567516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B2E284B-89EF-4D89-A1E2-E0154FAF565D}"/>
              </a:ext>
            </a:extLst>
          </p:cNvPr>
          <p:cNvSpPr/>
          <p:nvPr/>
        </p:nvSpPr>
        <p:spPr>
          <a:xfrm>
            <a:off x="2736766" y="688516"/>
            <a:ext cx="7026442" cy="461665"/>
          </a:xfrm>
          <a:prstGeom prst="rect">
            <a:avLst/>
          </a:prstGeom>
        </p:spPr>
        <p:txBody>
          <a:bodyPr wrap="square">
            <a:spAutoFit/>
          </a:bodyPr>
          <a:lstStyle/>
          <a:p>
            <a:r>
              <a:rPr lang="en-US" sz="2400" b="1" dirty="0">
                <a:latin typeface="Times New Roman" panose="02020603050405020304" pitchFamily="18" charset="0"/>
                <a:ea typeface="Calibri" panose="020F0502020204030204" pitchFamily="34" charset="0"/>
              </a:rPr>
              <a:t>TÌM KIẾM CỤC BỘ DỰA TRÊN RÀNG BUỘC</a:t>
            </a:r>
            <a:endParaRPr lang="en-US" sz="2400" dirty="0"/>
          </a:p>
        </p:txBody>
      </p:sp>
      <p:sp>
        <p:nvSpPr>
          <p:cNvPr id="11" name="Rectangle 10">
            <a:extLst>
              <a:ext uri="{FF2B5EF4-FFF2-40B4-BE49-F238E27FC236}">
                <a16:creationId xmlns:a16="http://schemas.microsoft.com/office/drawing/2014/main" id="{8D1F6FCF-C259-40AD-9902-2350820A320B}"/>
              </a:ext>
            </a:extLst>
          </p:cNvPr>
          <p:cNvSpPr/>
          <p:nvPr/>
        </p:nvSpPr>
        <p:spPr>
          <a:xfrm>
            <a:off x="4887323" y="166200"/>
            <a:ext cx="2127505" cy="369332"/>
          </a:xfrm>
          <a:prstGeom prst="rect">
            <a:avLst/>
          </a:prstGeom>
        </p:spPr>
        <p:txBody>
          <a:bodyPr wrap="none">
            <a:spAutoFit/>
          </a:bodyPr>
          <a:lstStyle/>
          <a:p>
            <a:r>
              <a:rPr lang="en-US" b="1" dirty="0">
                <a:latin typeface="Times New Roman" panose="02020603050405020304" pitchFamily="18" charset="0"/>
              </a:rPr>
              <a:t>ĐỒ ÁN MÔN HỌC</a:t>
            </a:r>
            <a:endParaRPr lang="en-US" dirty="0"/>
          </a:p>
        </p:txBody>
      </p:sp>
      <p:sp>
        <p:nvSpPr>
          <p:cNvPr id="12" name="Rectangle 11">
            <a:extLst>
              <a:ext uri="{FF2B5EF4-FFF2-40B4-BE49-F238E27FC236}">
                <a16:creationId xmlns:a16="http://schemas.microsoft.com/office/drawing/2014/main" id="{93681EFD-E35D-41B5-8B72-24B8F84FD8AA}"/>
              </a:ext>
            </a:extLst>
          </p:cNvPr>
          <p:cNvSpPr/>
          <p:nvPr/>
        </p:nvSpPr>
        <p:spPr>
          <a:xfrm>
            <a:off x="2428792" y="6290748"/>
            <a:ext cx="7072614" cy="461665"/>
          </a:xfrm>
          <a:prstGeom prst="rect">
            <a:avLst/>
          </a:prstGeom>
        </p:spPr>
        <p:txBody>
          <a:bodyPr wrap="square">
            <a:spAutoFit/>
          </a:bodyPr>
          <a:lstStyle/>
          <a:p>
            <a:pPr algn="ctr"/>
            <a:r>
              <a:rPr lang="en-US" sz="1200" b="1" dirty="0">
                <a:solidFill>
                  <a:srgbClr val="C00000"/>
                </a:solidFill>
                <a:latin typeface="Times New Roman" panose="02020603050405020304" pitchFamily="18" charset="0"/>
              </a:rPr>
              <a:t>TR</a:t>
            </a:r>
            <a:r>
              <a:rPr lang="vi-VN" sz="1200" b="1" dirty="0">
                <a:solidFill>
                  <a:srgbClr val="C00000"/>
                </a:solidFill>
                <a:latin typeface="Times New Roman" panose="02020603050405020304" pitchFamily="18" charset="0"/>
              </a:rPr>
              <a:t>Ư</a:t>
            </a:r>
            <a:r>
              <a:rPr lang="en-US" sz="1200" b="1" dirty="0">
                <a:solidFill>
                  <a:srgbClr val="C00000"/>
                </a:solidFill>
                <a:latin typeface="Times New Roman" panose="02020603050405020304" pitchFamily="18" charset="0"/>
              </a:rPr>
              <a:t>ỜNG ĐẠI HỌC BÁCH KHOA HÀ HỘI- VIỆN CÔNG NGHỆ THÔNG TIN VÀ TRUYỀN THÔNG</a:t>
            </a:r>
          </a:p>
          <a:p>
            <a:pPr algn="ctr"/>
            <a:r>
              <a:rPr lang="en-US" sz="1200" b="1" dirty="0">
                <a:solidFill>
                  <a:srgbClr val="C00000"/>
                </a:solidFill>
              </a:rPr>
              <a:t>BỘ MÔN KHOA HỌC MÁY TÍNH</a:t>
            </a:r>
          </a:p>
        </p:txBody>
      </p:sp>
      <p:sp>
        <p:nvSpPr>
          <p:cNvPr id="8" name="Rectangle 7">
            <a:extLst>
              <a:ext uri="{FF2B5EF4-FFF2-40B4-BE49-F238E27FC236}">
                <a16:creationId xmlns:a16="http://schemas.microsoft.com/office/drawing/2014/main" id="{E56EC083-BD00-4457-9B45-7570F53F7705}"/>
              </a:ext>
            </a:extLst>
          </p:cNvPr>
          <p:cNvSpPr/>
          <p:nvPr/>
        </p:nvSpPr>
        <p:spPr>
          <a:xfrm>
            <a:off x="577516" y="4443664"/>
            <a:ext cx="657726" cy="461665"/>
          </a:xfrm>
          <a:prstGeom prst="rect">
            <a:avLst/>
          </a:prstGeom>
        </p:spPr>
        <p:txBody>
          <a:bodyPr wrap="square">
            <a:spAutoFit/>
          </a:bodyPr>
          <a:lstStyle/>
          <a:p>
            <a:r>
              <a:rPr lang="en-US" sz="2400" b="1" dirty="0"/>
              <a:t>9</a:t>
            </a:r>
          </a:p>
        </p:txBody>
      </p:sp>
      <p:sp>
        <p:nvSpPr>
          <p:cNvPr id="6" name="Title 5">
            <a:extLst>
              <a:ext uri="{FF2B5EF4-FFF2-40B4-BE49-F238E27FC236}">
                <a16:creationId xmlns:a16="http://schemas.microsoft.com/office/drawing/2014/main" id="{A8056C44-EA29-4024-99E4-D37B078A049F}"/>
              </a:ext>
            </a:extLst>
          </p:cNvPr>
          <p:cNvSpPr>
            <a:spLocks noGrp="1"/>
          </p:cNvSpPr>
          <p:nvPr>
            <p:ph type="ctrTitle"/>
          </p:nvPr>
        </p:nvSpPr>
        <p:spPr>
          <a:xfrm>
            <a:off x="2589213" y="1215193"/>
            <a:ext cx="8915399" cy="914400"/>
          </a:xfrm>
        </p:spPr>
        <p:txBody>
          <a:bodyPr>
            <a:normAutofit/>
          </a:bodyPr>
          <a:lstStyle/>
          <a:p>
            <a:r>
              <a:rPr lang="en-US" sz="2400" dirty="0">
                <a:latin typeface="Arial" panose="020B0604020202020204" pitchFamily="34" charset="0"/>
                <a:cs typeface="Arial" panose="020B0604020202020204" pitchFamily="34" charset="0"/>
              </a:rPr>
              <a:t>II. Ph</a:t>
            </a:r>
            <a:r>
              <a:rPr lang="vi-VN" sz="2400" dirty="0">
                <a:latin typeface="Arial" panose="020B0604020202020204" pitchFamily="34" charset="0"/>
                <a:cs typeface="Arial" panose="020B0604020202020204" pitchFamily="34" charset="0"/>
              </a:rPr>
              <a:t>ư</a:t>
            </a:r>
            <a:r>
              <a:rPr lang="en-US" sz="2400" dirty="0" err="1">
                <a:latin typeface="Arial" panose="020B0604020202020204" pitchFamily="34" charset="0"/>
                <a:cs typeface="Arial" panose="020B0604020202020204" pitchFamily="34" charset="0"/>
              </a:rPr>
              <a:t>ơng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án</a:t>
            </a:r>
            <a:r>
              <a:rPr lang="en-US" sz="2400" dirty="0">
                <a:latin typeface="Arial" panose="020B0604020202020204" pitchFamily="34" charset="0"/>
                <a:cs typeface="Arial" panose="020B0604020202020204" pitchFamily="34" charset="0"/>
              </a:rPr>
              <a:t> 1</a:t>
            </a:r>
          </a:p>
        </p:txBody>
      </p:sp>
      <p:sp>
        <p:nvSpPr>
          <p:cNvPr id="10" name="Subtitle 9">
            <a:extLst>
              <a:ext uri="{FF2B5EF4-FFF2-40B4-BE49-F238E27FC236}">
                <a16:creationId xmlns:a16="http://schemas.microsoft.com/office/drawing/2014/main" id="{B1BDCC9E-7B2A-439C-8262-AC05B5DB6F16}"/>
              </a:ext>
            </a:extLst>
          </p:cNvPr>
          <p:cNvSpPr>
            <a:spLocks noGrp="1"/>
          </p:cNvSpPr>
          <p:nvPr>
            <p:ph type="subTitle" idx="1"/>
          </p:nvPr>
        </p:nvSpPr>
        <p:spPr>
          <a:xfrm>
            <a:off x="2589213" y="2374235"/>
            <a:ext cx="5319545" cy="461665"/>
          </a:xfrm>
        </p:spPr>
        <p:txBody>
          <a:bodyPr>
            <a:noAutofit/>
          </a:bodyPr>
          <a:lstStyle/>
          <a:p>
            <a:r>
              <a:rPr lang="en-US" sz="2000" dirty="0" err="1">
                <a:solidFill>
                  <a:schemeClr val="tx1"/>
                </a:solidFill>
                <a:latin typeface="Arial" panose="020B0604020202020204" pitchFamily="34" charset="0"/>
                <a:cs typeface="Arial" panose="020B0604020202020204" pitchFamily="34" charset="0"/>
              </a:rPr>
              <a:t>Mô</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hình</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toán</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học</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Sử</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dụng</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với</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LocalSearch</a:t>
            </a:r>
            <a:br>
              <a:rPr lang="vi-VN" sz="2000" dirty="0">
                <a:solidFill>
                  <a:schemeClr val="tx1"/>
                </a:solidFill>
                <a:latin typeface="Arial" panose="020B0604020202020204" pitchFamily="34" charset="0"/>
                <a:cs typeface="Arial" panose="020B0604020202020204" pitchFamily="34" charset="0"/>
              </a:rPr>
            </a:br>
            <a:endParaRPr lang="en-US" sz="2000" dirty="0">
              <a:solidFill>
                <a:schemeClr val="tx1"/>
              </a:solidFill>
              <a:latin typeface="Arial" panose="020B0604020202020204" pitchFamily="34" charset="0"/>
              <a:cs typeface="Arial" panose="020B0604020202020204" pitchFamily="34" charset="0"/>
            </a:endParaRPr>
          </a:p>
        </p:txBody>
      </p:sp>
      <p:pic>
        <p:nvPicPr>
          <p:cNvPr id="77" name="Picture 76">
            <a:extLst>
              <a:ext uri="{FF2B5EF4-FFF2-40B4-BE49-F238E27FC236}">
                <a16:creationId xmlns:a16="http://schemas.microsoft.com/office/drawing/2014/main" id="{A200C011-447D-4E63-A10A-21A03C2FA74E}"/>
              </a:ext>
            </a:extLst>
          </p:cNvPr>
          <p:cNvPicPr>
            <a:picLocks noChangeAspect="1"/>
          </p:cNvPicPr>
          <p:nvPr/>
        </p:nvPicPr>
        <p:blipFill>
          <a:blip r:embed="rId2"/>
          <a:stretch>
            <a:fillRect/>
          </a:stretch>
        </p:blipFill>
        <p:spPr>
          <a:xfrm>
            <a:off x="2589213" y="3757888"/>
            <a:ext cx="3876675" cy="2019300"/>
          </a:xfrm>
          <a:prstGeom prst="rect">
            <a:avLst/>
          </a:prstGeom>
        </p:spPr>
      </p:pic>
      <p:pic>
        <p:nvPicPr>
          <p:cNvPr id="78" name="Picture 77">
            <a:extLst>
              <a:ext uri="{FF2B5EF4-FFF2-40B4-BE49-F238E27FC236}">
                <a16:creationId xmlns:a16="http://schemas.microsoft.com/office/drawing/2014/main" id="{187B750D-350C-4121-9DF4-E56BEBD7D633}"/>
              </a:ext>
            </a:extLst>
          </p:cNvPr>
          <p:cNvPicPr>
            <a:picLocks noChangeAspect="1"/>
          </p:cNvPicPr>
          <p:nvPr/>
        </p:nvPicPr>
        <p:blipFill>
          <a:blip r:embed="rId3"/>
          <a:stretch>
            <a:fillRect/>
          </a:stretch>
        </p:blipFill>
        <p:spPr>
          <a:xfrm>
            <a:off x="6961187" y="3753351"/>
            <a:ext cx="4543425" cy="1781175"/>
          </a:xfrm>
          <a:prstGeom prst="rect">
            <a:avLst/>
          </a:prstGeom>
        </p:spPr>
      </p:pic>
      <p:sp>
        <p:nvSpPr>
          <p:cNvPr id="80" name="Subtitle 9">
            <a:extLst>
              <a:ext uri="{FF2B5EF4-FFF2-40B4-BE49-F238E27FC236}">
                <a16:creationId xmlns:a16="http://schemas.microsoft.com/office/drawing/2014/main" id="{82C8B01F-050D-487B-B99A-9C281D666F79}"/>
              </a:ext>
            </a:extLst>
          </p:cNvPr>
          <p:cNvSpPr txBox="1">
            <a:spLocks/>
          </p:cNvSpPr>
          <p:nvPr/>
        </p:nvSpPr>
        <p:spPr>
          <a:xfrm>
            <a:off x="2590800" y="2979370"/>
            <a:ext cx="1540827" cy="461665"/>
          </a:xfrm>
          <a:prstGeom prst="rect">
            <a:avLst/>
          </a:prstGeom>
        </p:spPr>
        <p:txBody>
          <a:bodyPr vert="horz" lIns="91440" tIns="45720" rIns="91440" bIns="45720" rtlCol="0" anchor="t">
            <a:no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US" sz="2000" b="1" dirty="0" err="1">
                <a:solidFill>
                  <a:schemeClr val="tx1"/>
                </a:solidFill>
                <a:latin typeface="Arial" panose="020B0604020202020204" pitchFamily="34" charset="0"/>
                <a:cs typeface="Arial" panose="020B0604020202020204" pitchFamily="34" charset="0"/>
              </a:rPr>
              <a:t>Biến</a:t>
            </a:r>
            <a:br>
              <a:rPr lang="vi-VN" sz="2000" b="1" dirty="0">
                <a:solidFill>
                  <a:schemeClr val="tx1"/>
                </a:solidFill>
                <a:latin typeface="Arial" panose="020B0604020202020204" pitchFamily="34" charset="0"/>
                <a:cs typeface="Arial" panose="020B0604020202020204" pitchFamily="34" charset="0"/>
              </a:rPr>
            </a:br>
            <a:endParaRPr lang="en-US" sz="2000" b="1"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57915004"/>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647252"/>
      </a:dk2>
      <a:lt2>
        <a:srgbClr val="EAE8CF"/>
      </a:lt2>
      <a:accent1>
        <a:srgbClr val="E78712"/>
      </a:accent1>
      <a:accent2>
        <a:srgbClr val="B73C26"/>
      </a:accent2>
      <a:accent3>
        <a:srgbClr val="865331"/>
      </a:accent3>
      <a:accent4>
        <a:srgbClr val="B38648"/>
      </a:accent4>
      <a:accent5>
        <a:srgbClr val="BBB473"/>
      </a:accent5>
      <a:accent6>
        <a:srgbClr val="849276"/>
      </a:accent6>
      <a:hlink>
        <a:srgbClr val="FDAB2A"/>
      </a:hlink>
      <a:folHlink>
        <a:srgbClr val="CCB182"/>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54F6613E-5ED7-40ED-90A8-F639BE712C0E}"/>
    </a:ext>
  </a:extLst>
</a:theme>
</file>

<file path=docProps/app.xml><?xml version="1.0" encoding="utf-8"?>
<Properties xmlns="http://schemas.openxmlformats.org/officeDocument/2006/extended-properties" xmlns:vt="http://schemas.openxmlformats.org/officeDocument/2006/docPropsVTypes">
  <Template>Wisp</Template>
  <TotalTime>83</TotalTime>
  <Words>1696</Words>
  <Application>Microsoft Office PowerPoint</Application>
  <PresentationFormat>Widescreen</PresentationFormat>
  <Paragraphs>212</Paragraphs>
  <Slides>26</Slides>
  <Notes>0</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26</vt:i4>
      </vt:variant>
    </vt:vector>
  </HeadingPairs>
  <TitlesOfParts>
    <vt:vector size="35" baseType="lpstr">
      <vt:lpstr>Arial</vt:lpstr>
      <vt:lpstr>Calibri</vt:lpstr>
      <vt:lpstr>Century Gothic</vt:lpstr>
      <vt:lpstr>Consolas</vt:lpstr>
      <vt:lpstr>Symbol</vt:lpstr>
      <vt:lpstr>Times New Roman</vt:lpstr>
      <vt:lpstr>Wingdings 3</vt:lpstr>
      <vt:lpstr>Wisp</vt:lpstr>
      <vt:lpstr>Equation</vt:lpstr>
      <vt:lpstr>Nhóm 8</vt:lpstr>
      <vt:lpstr>Phần 1</vt:lpstr>
      <vt:lpstr>I. Bài toán MultiKnapsack with MinMaxType</vt:lpstr>
      <vt:lpstr>I. Bài toán MultiKnapsack with MinMaxType</vt:lpstr>
      <vt:lpstr>I. Bài toán MultiKnapsack with MinMaxType</vt:lpstr>
      <vt:lpstr>I. Bài toán MultiKnapsack with MinMaxType</vt:lpstr>
      <vt:lpstr>I. Bài toán MultiKnapsack with MinMaxType</vt:lpstr>
      <vt:lpstr>Phần 2</vt:lpstr>
      <vt:lpstr>II. Phương án 1</vt:lpstr>
      <vt:lpstr>II. Phương án 1</vt:lpstr>
      <vt:lpstr>II. Phương án 1</vt:lpstr>
      <vt:lpstr>PowerPoint Presentation</vt:lpstr>
      <vt:lpstr>PowerPoint Presentation</vt:lpstr>
      <vt:lpstr>III. Phương án 2</vt:lpstr>
      <vt:lpstr>PowerPoint Presentation</vt:lpstr>
      <vt:lpstr>PowerPoint Presentation</vt:lpstr>
      <vt:lpstr>PowerPoint Presentation</vt:lpstr>
      <vt:lpstr>PowerPoint Presentation</vt:lpstr>
      <vt:lpstr>IV. Phương án 3</vt:lpstr>
      <vt:lpstr>PowerPoint Presentation</vt:lpstr>
      <vt:lpstr>PowerPoint Presentation</vt:lpstr>
      <vt:lpstr>PowerPoint Presentation</vt:lpstr>
      <vt:lpstr>Phần 3</vt:lpstr>
      <vt:lpstr>PowerPoint Presentation</vt:lpstr>
      <vt:lpstr>PowerPoint Presentation</vt:lpstr>
      <vt:lpstr>Cám ơn thầy và các bạn đã lắng nghe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Nhóm 8</dc:title>
  <dc:creator>Quang Le Hoi</dc:creator>
  <cp:lastModifiedBy>Quang Le Hoi</cp:lastModifiedBy>
  <cp:revision>12</cp:revision>
  <dcterms:created xsi:type="dcterms:W3CDTF">2019-05-07T14:46:08Z</dcterms:created>
  <dcterms:modified xsi:type="dcterms:W3CDTF">2019-05-08T08:21:33Z</dcterms:modified>
</cp:coreProperties>
</file>