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2" r:id="rId5"/>
    <p:sldId id="266" r:id="rId6"/>
    <p:sldId id="269" r:id="rId7"/>
    <p:sldId id="260" r:id="rId8"/>
    <p:sldId id="267" r:id="rId9"/>
    <p:sldId id="261" r:id="rId10"/>
    <p:sldId id="264" r:id="rId11"/>
    <p:sldId id="263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8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09CC25-E672-48A5-905D-80A036A64809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0F8617C0-1047-4DF8-8C04-FAAD35FF85FC}">
      <dgm:prSet phldrT="[Text]" custT="1"/>
      <dgm:spPr/>
      <dgm:t>
        <a:bodyPr/>
        <a:lstStyle/>
        <a:p>
          <a:r>
            <a:rPr lang="en-US" sz="2400" err="1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Mô</a:t>
          </a:r>
          <a:r>
            <a:rPr lang="en-US" sz="240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 </a:t>
          </a:r>
          <a:r>
            <a:rPr lang="en-US" sz="2400" err="1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tả</a:t>
          </a:r>
          <a:r>
            <a:rPr lang="en-US" sz="240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 </a:t>
          </a:r>
          <a:r>
            <a:rPr lang="en-US" sz="2400" err="1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bài</a:t>
          </a:r>
          <a:r>
            <a:rPr lang="en-US" sz="240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 </a:t>
          </a:r>
          <a:r>
            <a:rPr lang="en-US" sz="2400" err="1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toán</a:t>
          </a:r>
          <a:endParaRPr lang="en-US" sz="2400">
            <a:latin typeface="Calibri" panose="020F0502020204030204" pitchFamily="34" charset="0"/>
            <a:ea typeface="Verdana" panose="020B0604030504040204" pitchFamily="34" charset="0"/>
            <a:cs typeface="Calibri" panose="020F0502020204030204" pitchFamily="34" charset="0"/>
          </a:endParaRPr>
        </a:p>
      </dgm:t>
    </dgm:pt>
    <dgm:pt modelId="{32DE4AE1-02FC-413F-8368-6A37073F254D}" type="parTrans" cxnId="{C26B4985-EB35-4D03-A70F-E10B4B922E64}">
      <dgm:prSet/>
      <dgm:spPr/>
      <dgm:t>
        <a:bodyPr/>
        <a:lstStyle/>
        <a:p>
          <a:endParaRPr lang="en-US"/>
        </a:p>
      </dgm:t>
    </dgm:pt>
    <dgm:pt modelId="{D1E7487F-7C53-4B97-90EA-7F99AF5DA7D6}" type="sibTrans" cxnId="{C26B4985-EB35-4D03-A70F-E10B4B922E64}">
      <dgm:prSet/>
      <dgm:spPr/>
      <dgm:t>
        <a:bodyPr/>
        <a:lstStyle/>
        <a:p>
          <a:endParaRPr lang="en-US"/>
        </a:p>
      </dgm:t>
    </dgm:pt>
    <dgm:pt modelId="{395F0469-7CB6-44D8-BAAF-3F330754DA8A}">
      <dgm:prSet phldrT="[Text]" custT="1"/>
      <dgm:spPr/>
      <dgm:t>
        <a:bodyPr/>
        <a:lstStyle/>
        <a:p>
          <a:r>
            <a:rPr lang="en-US" sz="2400" err="1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Mô</a:t>
          </a:r>
          <a:r>
            <a:rPr lang="en-US" sz="240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 </a:t>
          </a:r>
          <a:r>
            <a:rPr lang="en-US" sz="2400" err="1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hình</a:t>
          </a:r>
          <a:r>
            <a:rPr lang="en-US" sz="240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 </a:t>
          </a:r>
          <a:r>
            <a:rPr lang="en-US" sz="2400" err="1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toán</a:t>
          </a:r>
          <a:r>
            <a:rPr lang="en-US" sz="240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 </a:t>
          </a:r>
          <a:r>
            <a:rPr lang="en-US" sz="2400" err="1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học</a:t>
          </a:r>
          <a:endParaRPr lang="en-US" sz="2400">
            <a:latin typeface="Calibri" panose="020F0502020204030204" pitchFamily="34" charset="0"/>
            <a:ea typeface="Verdana" panose="020B0604030504040204" pitchFamily="34" charset="0"/>
            <a:cs typeface="Calibri" panose="020F0502020204030204" pitchFamily="34" charset="0"/>
          </a:endParaRPr>
        </a:p>
      </dgm:t>
    </dgm:pt>
    <dgm:pt modelId="{C0AA5B7E-2CDD-4FD2-B99A-A505E84C5448}" type="parTrans" cxnId="{8824E579-F111-4AF1-A175-8066B6AC48F7}">
      <dgm:prSet/>
      <dgm:spPr/>
      <dgm:t>
        <a:bodyPr/>
        <a:lstStyle/>
        <a:p>
          <a:endParaRPr lang="en-US"/>
        </a:p>
      </dgm:t>
    </dgm:pt>
    <dgm:pt modelId="{DF163AD1-E6EE-4412-8429-812D7F000FE9}" type="sibTrans" cxnId="{8824E579-F111-4AF1-A175-8066B6AC48F7}">
      <dgm:prSet/>
      <dgm:spPr/>
      <dgm:t>
        <a:bodyPr/>
        <a:lstStyle/>
        <a:p>
          <a:endParaRPr lang="en-US"/>
        </a:p>
      </dgm:t>
    </dgm:pt>
    <dgm:pt modelId="{87846395-C4BF-4522-ACB1-AC0B85D7E0B3}">
      <dgm:prSet phldrT="[Text]" custT="1"/>
      <dgm:spPr/>
      <dgm:t>
        <a:bodyPr/>
        <a:lstStyle/>
        <a:p>
          <a:r>
            <a:rPr lang="en-US" sz="2400" err="1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Tiền</a:t>
          </a:r>
          <a:r>
            <a:rPr lang="en-US" sz="240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 </a:t>
          </a:r>
          <a:r>
            <a:rPr lang="en-US" sz="2400" err="1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xử</a:t>
          </a:r>
          <a:r>
            <a:rPr lang="en-US" sz="240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 </a:t>
          </a:r>
          <a:r>
            <a:rPr lang="en-US" sz="2400" err="1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lý</a:t>
          </a:r>
          <a:r>
            <a:rPr lang="en-US" sz="240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 </a:t>
          </a:r>
          <a:r>
            <a:rPr lang="en-US" sz="2400" err="1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dữ</a:t>
          </a:r>
          <a:r>
            <a:rPr lang="en-US" sz="240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 </a:t>
          </a:r>
          <a:r>
            <a:rPr lang="en-US" sz="2400" err="1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liệu</a:t>
          </a:r>
          <a:endParaRPr lang="en-US" sz="2400">
            <a:latin typeface="Calibri" panose="020F0502020204030204" pitchFamily="34" charset="0"/>
            <a:ea typeface="Verdana" panose="020B0604030504040204" pitchFamily="34" charset="0"/>
            <a:cs typeface="Calibri" panose="020F0502020204030204" pitchFamily="34" charset="0"/>
          </a:endParaRPr>
        </a:p>
      </dgm:t>
    </dgm:pt>
    <dgm:pt modelId="{5CE57DE4-DC32-4563-BC08-11BCA87D6E70}" type="parTrans" cxnId="{1EC039D9-EBE4-44D8-B2D8-74275D267C47}">
      <dgm:prSet/>
      <dgm:spPr/>
      <dgm:t>
        <a:bodyPr/>
        <a:lstStyle/>
        <a:p>
          <a:endParaRPr lang="en-US"/>
        </a:p>
      </dgm:t>
    </dgm:pt>
    <dgm:pt modelId="{49F83F75-3548-4489-8D63-CCCA548689CA}" type="sibTrans" cxnId="{1EC039D9-EBE4-44D8-B2D8-74275D267C47}">
      <dgm:prSet/>
      <dgm:spPr/>
      <dgm:t>
        <a:bodyPr/>
        <a:lstStyle/>
        <a:p>
          <a:endParaRPr lang="en-US"/>
        </a:p>
      </dgm:t>
    </dgm:pt>
    <dgm:pt modelId="{03DCDD64-742C-4F1A-80F4-30D3868E8493}">
      <dgm:prSet phldrT="[Text]" custT="1"/>
      <dgm:spPr/>
      <dgm:t>
        <a:bodyPr/>
        <a:lstStyle/>
        <a:p>
          <a:r>
            <a:rPr lang="en-US" sz="2400" err="1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Thuật</a:t>
          </a:r>
          <a:r>
            <a:rPr lang="en-US" sz="240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 </a:t>
          </a:r>
          <a:r>
            <a:rPr lang="en-US" sz="2400" err="1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toán</a:t>
          </a:r>
          <a:r>
            <a:rPr lang="en-US" sz="240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 </a:t>
          </a:r>
          <a:r>
            <a:rPr lang="en-US" sz="2400" err="1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tìm</a:t>
          </a:r>
          <a:r>
            <a:rPr lang="en-US" sz="240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 </a:t>
          </a:r>
          <a:r>
            <a:rPr lang="en-US" sz="2400" err="1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kiếm</a:t>
          </a:r>
          <a:endParaRPr lang="en-US" sz="2400">
            <a:latin typeface="Calibri" panose="020F0502020204030204" pitchFamily="34" charset="0"/>
            <a:ea typeface="Verdana" panose="020B0604030504040204" pitchFamily="34" charset="0"/>
            <a:cs typeface="Calibri" panose="020F0502020204030204" pitchFamily="34" charset="0"/>
          </a:endParaRPr>
        </a:p>
      </dgm:t>
    </dgm:pt>
    <dgm:pt modelId="{6B225E4F-9E2E-41DD-A6A5-389239DF9DE3}" type="parTrans" cxnId="{40FD4191-29E7-4C29-9CE4-3A541B279F1B}">
      <dgm:prSet/>
      <dgm:spPr/>
      <dgm:t>
        <a:bodyPr/>
        <a:lstStyle/>
        <a:p>
          <a:endParaRPr lang="en-US"/>
        </a:p>
      </dgm:t>
    </dgm:pt>
    <dgm:pt modelId="{D95A79A6-EB36-4F62-B3AF-652AD6162760}" type="sibTrans" cxnId="{40FD4191-29E7-4C29-9CE4-3A541B279F1B}">
      <dgm:prSet/>
      <dgm:spPr/>
      <dgm:t>
        <a:bodyPr/>
        <a:lstStyle/>
        <a:p>
          <a:endParaRPr lang="en-US"/>
        </a:p>
      </dgm:t>
    </dgm:pt>
    <dgm:pt modelId="{BFCF8339-622D-4AEE-9CC2-2433A3230FE3}">
      <dgm:prSet phldrT="[Text]" custT="1"/>
      <dgm:spPr/>
      <dgm:t>
        <a:bodyPr/>
        <a:lstStyle/>
        <a:p>
          <a:r>
            <a:rPr lang="en-US" sz="2400" err="1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Kết</a:t>
          </a:r>
          <a:r>
            <a:rPr lang="en-US" sz="240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 </a:t>
          </a:r>
          <a:r>
            <a:rPr lang="en-US" sz="2400" err="1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quả</a:t>
          </a:r>
          <a:r>
            <a:rPr lang="en-US" sz="240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 </a:t>
          </a:r>
          <a:r>
            <a:rPr lang="en-US" sz="2400" err="1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thử</a:t>
          </a:r>
          <a:r>
            <a:rPr lang="en-US" sz="240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 </a:t>
          </a:r>
          <a:r>
            <a:rPr lang="en-US" sz="2400" err="1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nghiệm</a:t>
          </a:r>
          <a:endParaRPr lang="en-US" sz="2400">
            <a:latin typeface="Calibri" panose="020F0502020204030204" pitchFamily="34" charset="0"/>
            <a:ea typeface="Verdana" panose="020B0604030504040204" pitchFamily="34" charset="0"/>
            <a:cs typeface="Calibri" panose="020F0502020204030204" pitchFamily="34" charset="0"/>
          </a:endParaRPr>
        </a:p>
      </dgm:t>
    </dgm:pt>
    <dgm:pt modelId="{F8349405-D3C4-4929-A6BD-86B7D7898ED0}" type="parTrans" cxnId="{2C405EC0-EA1B-4832-8638-BB33F39298F8}">
      <dgm:prSet/>
      <dgm:spPr/>
      <dgm:t>
        <a:bodyPr/>
        <a:lstStyle/>
        <a:p>
          <a:endParaRPr lang="en-US"/>
        </a:p>
      </dgm:t>
    </dgm:pt>
    <dgm:pt modelId="{8F5CF910-5181-4182-890F-13EB41FC0F66}" type="sibTrans" cxnId="{2C405EC0-EA1B-4832-8638-BB33F39298F8}">
      <dgm:prSet/>
      <dgm:spPr/>
      <dgm:t>
        <a:bodyPr/>
        <a:lstStyle/>
        <a:p>
          <a:endParaRPr lang="en-US"/>
        </a:p>
      </dgm:t>
    </dgm:pt>
    <dgm:pt modelId="{B0F33BC1-A09B-4980-A2FC-84760EFFC1EC}" type="pres">
      <dgm:prSet presAssocID="{7709CC25-E672-48A5-905D-80A036A648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4B67EF8-8F30-4195-B5D2-50D648F7C03E}" type="pres">
      <dgm:prSet presAssocID="{0F8617C0-1047-4DF8-8C04-FAAD35FF85FC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E9D7C0-0931-47B1-B40D-B4E580F044DC}" type="pres">
      <dgm:prSet presAssocID="{D1E7487F-7C53-4B97-90EA-7F99AF5DA7D6}" presName="spacer" presStyleCnt="0"/>
      <dgm:spPr/>
    </dgm:pt>
    <dgm:pt modelId="{F35B7F0B-B2C0-4E1F-BEBE-5FC121E05912}" type="pres">
      <dgm:prSet presAssocID="{395F0469-7CB6-44D8-BAAF-3F330754DA8A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B96ACE-0006-4998-8C4F-28A2E6D31BA3}" type="pres">
      <dgm:prSet presAssocID="{DF163AD1-E6EE-4412-8429-812D7F000FE9}" presName="spacer" presStyleCnt="0"/>
      <dgm:spPr/>
    </dgm:pt>
    <dgm:pt modelId="{D0CA6EAD-45A0-4B64-9891-998BDDCE8523}" type="pres">
      <dgm:prSet presAssocID="{87846395-C4BF-4522-ACB1-AC0B85D7E0B3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A8BE00-A697-4439-B65D-D1D2FA56631E}" type="pres">
      <dgm:prSet presAssocID="{49F83F75-3548-4489-8D63-CCCA548689CA}" presName="spacer" presStyleCnt="0"/>
      <dgm:spPr/>
    </dgm:pt>
    <dgm:pt modelId="{B295242C-7DC6-491D-9748-E1083648A501}" type="pres">
      <dgm:prSet presAssocID="{03DCDD64-742C-4F1A-80F4-30D3868E8493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50C42D-DAD2-4451-8733-E426910AF6B2}" type="pres">
      <dgm:prSet presAssocID="{D95A79A6-EB36-4F62-B3AF-652AD6162760}" presName="spacer" presStyleCnt="0"/>
      <dgm:spPr/>
    </dgm:pt>
    <dgm:pt modelId="{0E11CDBF-B697-4CD8-8F46-0771AB09ACCB}" type="pres">
      <dgm:prSet presAssocID="{BFCF8339-622D-4AEE-9CC2-2433A3230FE3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DA37CAE-1CE1-44F7-8B51-07D5ADC4A55C}" type="presOf" srcId="{87846395-C4BF-4522-ACB1-AC0B85D7E0B3}" destId="{D0CA6EAD-45A0-4B64-9891-998BDDCE8523}" srcOrd="0" destOrd="0" presId="urn:microsoft.com/office/officeart/2005/8/layout/vList2"/>
    <dgm:cxn modelId="{8824E579-F111-4AF1-A175-8066B6AC48F7}" srcId="{7709CC25-E672-48A5-905D-80A036A64809}" destId="{395F0469-7CB6-44D8-BAAF-3F330754DA8A}" srcOrd="1" destOrd="0" parTransId="{C0AA5B7E-2CDD-4FD2-B99A-A505E84C5448}" sibTransId="{DF163AD1-E6EE-4412-8429-812D7F000FE9}"/>
    <dgm:cxn modelId="{18B03354-4366-42D6-911D-2B73EF1CE283}" type="presOf" srcId="{03DCDD64-742C-4F1A-80F4-30D3868E8493}" destId="{B295242C-7DC6-491D-9748-E1083648A501}" srcOrd="0" destOrd="0" presId="urn:microsoft.com/office/officeart/2005/8/layout/vList2"/>
    <dgm:cxn modelId="{E18F2BAF-DA6C-44BD-9EDE-82D20D5DEB1C}" type="presOf" srcId="{7709CC25-E672-48A5-905D-80A036A64809}" destId="{B0F33BC1-A09B-4980-A2FC-84760EFFC1EC}" srcOrd="0" destOrd="0" presId="urn:microsoft.com/office/officeart/2005/8/layout/vList2"/>
    <dgm:cxn modelId="{C26B4985-EB35-4D03-A70F-E10B4B922E64}" srcId="{7709CC25-E672-48A5-905D-80A036A64809}" destId="{0F8617C0-1047-4DF8-8C04-FAAD35FF85FC}" srcOrd="0" destOrd="0" parTransId="{32DE4AE1-02FC-413F-8368-6A37073F254D}" sibTransId="{D1E7487F-7C53-4B97-90EA-7F99AF5DA7D6}"/>
    <dgm:cxn modelId="{73228A8B-9BDD-4094-9C45-6558FAE227D4}" type="presOf" srcId="{395F0469-7CB6-44D8-BAAF-3F330754DA8A}" destId="{F35B7F0B-B2C0-4E1F-BEBE-5FC121E05912}" srcOrd="0" destOrd="0" presId="urn:microsoft.com/office/officeart/2005/8/layout/vList2"/>
    <dgm:cxn modelId="{BE3E9633-251A-4DE3-9A51-81280599BC59}" type="presOf" srcId="{BFCF8339-622D-4AEE-9CC2-2433A3230FE3}" destId="{0E11CDBF-B697-4CD8-8F46-0771AB09ACCB}" srcOrd="0" destOrd="0" presId="urn:microsoft.com/office/officeart/2005/8/layout/vList2"/>
    <dgm:cxn modelId="{1EC039D9-EBE4-44D8-B2D8-74275D267C47}" srcId="{7709CC25-E672-48A5-905D-80A036A64809}" destId="{87846395-C4BF-4522-ACB1-AC0B85D7E0B3}" srcOrd="2" destOrd="0" parTransId="{5CE57DE4-DC32-4563-BC08-11BCA87D6E70}" sibTransId="{49F83F75-3548-4489-8D63-CCCA548689CA}"/>
    <dgm:cxn modelId="{2C405EC0-EA1B-4832-8638-BB33F39298F8}" srcId="{7709CC25-E672-48A5-905D-80A036A64809}" destId="{BFCF8339-622D-4AEE-9CC2-2433A3230FE3}" srcOrd="4" destOrd="0" parTransId="{F8349405-D3C4-4929-A6BD-86B7D7898ED0}" sibTransId="{8F5CF910-5181-4182-890F-13EB41FC0F66}"/>
    <dgm:cxn modelId="{045BDBE6-E0A1-4C85-9499-4768D598FD93}" type="presOf" srcId="{0F8617C0-1047-4DF8-8C04-FAAD35FF85FC}" destId="{D4B67EF8-8F30-4195-B5D2-50D648F7C03E}" srcOrd="0" destOrd="0" presId="urn:microsoft.com/office/officeart/2005/8/layout/vList2"/>
    <dgm:cxn modelId="{40FD4191-29E7-4C29-9CE4-3A541B279F1B}" srcId="{7709CC25-E672-48A5-905D-80A036A64809}" destId="{03DCDD64-742C-4F1A-80F4-30D3868E8493}" srcOrd="3" destOrd="0" parTransId="{6B225E4F-9E2E-41DD-A6A5-389239DF9DE3}" sibTransId="{D95A79A6-EB36-4F62-B3AF-652AD6162760}"/>
    <dgm:cxn modelId="{D247635F-5FC2-46CE-970E-6890A2BB6FB0}" type="presParOf" srcId="{B0F33BC1-A09B-4980-A2FC-84760EFFC1EC}" destId="{D4B67EF8-8F30-4195-B5D2-50D648F7C03E}" srcOrd="0" destOrd="0" presId="urn:microsoft.com/office/officeart/2005/8/layout/vList2"/>
    <dgm:cxn modelId="{8856B99D-14F5-42F1-8B0F-89F4196955A7}" type="presParOf" srcId="{B0F33BC1-A09B-4980-A2FC-84760EFFC1EC}" destId="{C0E9D7C0-0931-47B1-B40D-B4E580F044DC}" srcOrd="1" destOrd="0" presId="urn:microsoft.com/office/officeart/2005/8/layout/vList2"/>
    <dgm:cxn modelId="{0A09D824-8D59-4194-9DE4-34EAAF31A20E}" type="presParOf" srcId="{B0F33BC1-A09B-4980-A2FC-84760EFFC1EC}" destId="{F35B7F0B-B2C0-4E1F-BEBE-5FC121E05912}" srcOrd="2" destOrd="0" presId="urn:microsoft.com/office/officeart/2005/8/layout/vList2"/>
    <dgm:cxn modelId="{5615D782-8271-4B08-86AE-479CFD1DAA2C}" type="presParOf" srcId="{B0F33BC1-A09B-4980-A2FC-84760EFFC1EC}" destId="{DFB96ACE-0006-4998-8C4F-28A2E6D31BA3}" srcOrd="3" destOrd="0" presId="urn:microsoft.com/office/officeart/2005/8/layout/vList2"/>
    <dgm:cxn modelId="{10331108-8092-48D0-BF50-4A4D354D7823}" type="presParOf" srcId="{B0F33BC1-A09B-4980-A2FC-84760EFFC1EC}" destId="{D0CA6EAD-45A0-4B64-9891-998BDDCE8523}" srcOrd="4" destOrd="0" presId="urn:microsoft.com/office/officeart/2005/8/layout/vList2"/>
    <dgm:cxn modelId="{343B3098-51A5-4967-9CEA-3FAE826C46D5}" type="presParOf" srcId="{B0F33BC1-A09B-4980-A2FC-84760EFFC1EC}" destId="{3AA8BE00-A697-4439-B65D-D1D2FA56631E}" srcOrd="5" destOrd="0" presId="urn:microsoft.com/office/officeart/2005/8/layout/vList2"/>
    <dgm:cxn modelId="{5CDB09CB-2E62-4349-A603-C85EAA0ACD2E}" type="presParOf" srcId="{B0F33BC1-A09B-4980-A2FC-84760EFFC1EC}" destId="{B295242C-7DC6-491D-9748-E1083648A501}" srcOrd="6" destOrd="0" presId="urn:microsoft.com/office/officeart/2005/8/layout/vList2"/>
    <dgm:cxn modelId="{B12AA82F-707F-4351-B6CA-6E91DBFDA746}" type="presParOf" srcId="{B0F33BC1-A09B-4980-A2FC-84760EFFC1EC}" destId="{1A50C42D-DAD2-4451-8733-E426910AF6B2}" srcOrd="7" destOrd="0" presId="urn:microsoft.com/office/officeart/2005/8/layout/vList2"/>
    <dgm:cxn modelId="{93E7DEC5-690C-4BB1-8120-0073985B09AE}" type="presParOf" srcId="{B0F33BC1-A09B-4980-A2FC-84760EFFC1EC}" destId="{0E11CDBF-B697-4CD8-8F46-0771AB09ACC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B67EF8-8F30-4195-B5D2-50D648F7C03E}">
      <dsp:nvSpPr>
        <dsp:cNvPr id="0" name=""/>
        <dsp:cNvSpPr/>
      </dsp:nvSpPr>
      <dsp:spPr>
        <a:xfrm>
          <a:off x="0" y="48558"/>
          <a:ext cx="8596312" cy="6739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err="1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Mô</a:t>
          </a:r>
          <a:r>
            <a:rPr lang="en-US" sz="2400" kern="120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 </a:t>
          </a:r>
          <a:r>
            <a:rPr lang="en-US" sz="2400" kern="1200" err="1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tả</a:t>
          </a:r>
          <a:r>
            <a:rPr lang="en-US" sz="2400" kern="120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 </a:t>
          </a:r>
          <a:r>
            <a:rPr lang="en-US" sz="2400" kern="1200" err="1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bài</a:t>
          </a:r>
          <a:r>
            <a:rPr lang="en-US" sz="2400" kern="120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 </a:t>
          </a:r>
          <a:r>
            <a:rPr lang="en-US" sz="2400" kern="1200" err="1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toán</a:t>
          </a:r>
          <a:endParaRPr lang="en-US" sz="2400" kern="1200">
            <a:latin typeface="Calibri" panose="020F0502020204030204" pitchFamily="34" charset="0"/>
            <a:ea typeface="Verdana" panose="020B0604030504040204" pitchFamily="34" charset="0"/>
            <a:cs typeface="Calibri" panose="020F0502020204030204" pitchFamily="34" charset="0"/>
          </a:endParaRPr>
        </a:p>
      </dsp:txBody>
      <dsp:txXfrm>
        <a:off x="32898" y="81456"/>
        <a:ext cx="8530516" cy="608124"/>
      </dsp:txXfrm>
    </dsp:sp>
    <dsp:sp modelId="{F35B7F0B-B2C0-4E1F-BEBE-5FC121E05912}">
      <dsp:nvSpPr>
        <dsp:cNvPr id="0" name=""/>
        <dsp:cNvSpPr/>
      </dsp:nvSpPr>
      <dsp:spPr>
        <a:xfrm>
          <a:off x="0" y="826158"/>
          <a:ext cx="8596312" cy="6739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err="1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Mô</a:t>
          </a:r>
          <a:r>
            <a:rPr lang="en-US" sz="2400" kern="120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 </a:t>
          </a:r>
          <a:r>
            <a:rPr lang="en-US" sz="2400" kern="1200" err="1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hình</a:t>
          </a:r>
          <a:r>
            <a:rPr lang="en-US" sz="2400" kern="120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 </a:t>
          </a:r>
          <a:r>
            <a:rPr lang="en-US" sz="2400" kern="1200" err="1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toán</a:t>
          </a:r>
          <a:r>
            <a:rPr lang="en-US" sz="2400" kern="120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 </a:t>
          </a:r>
          <a:r>
            <a:rPr lang="en-US" sz="2400" kern="1200" err="1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học</a:t>
          </a:r>
          <a:endParaRPr lang="en-US" sz="2400" kern="1200">
            <a:latin typeface="Calibri" panose="020F0502020204030204" pitchFamily="34" charset="0"/>
            <a:ea typeface="Verdana" panose="020B0604030504040204" pitchFamily="34" charset="0"/>
            <a:cs typeface="Calibri" panose="020F0502020204030204" pitchFamily="34" charset="0"/>
          </a:endParaRPr>
        </a:p>
      </dsp:txBody>
      <dsp:txXfrm>
        <a:off x="32898" y="859056"/>
        <a:ext cx="8530516" cy="608124"/>
      </dsp:txXfrm>
    </dsp:sp>
    <dsp:sp modelId="{D0CA6EAD-45A0-4B64-9891-998BDDCE8523}">
      <dsp:nvSpPr>
        <dsp:cNvPr id="0" name=""/>
        <dsp:cNvSpPr/>
      </dsp:nvSpPr>
      <dsp:spPr>
        <a:xfrm>
          <a:off x="0" y="1603758"/>
          <a:ext cx="8596312" cy="6739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err="1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Tiền</a:t>
          </a:r>
          <a:r>
            <a:rPr lang="en-US" sz="2400" kern="120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 </a:t>
          </a:r>
          <a:r>
            <a:rPr lang="en-US" sz="2400" kern="1200" err="1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xử</a:t>
          </a:r>
          <a:r>
            <a:rPr lang="en-US" sz="2400" kern="120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 </a:t>
          </a:r>
          <a:r>
            <a:rPr lang="en-US" sz="2400" kern="1200" err="1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lý</a:t>
          </a:r>
          <a:r>
            <a:rPr lang="en-US" sz="2400" kern="120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 </a:t>
          </a:r>
          <a:r>
            <a:rPr lang="en-US" sz="2400" kern="1200" err="1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dữ</a:t>
          </a:r>
          <a:r>
            <a:rPr lang="en-US" sz="2400" kern="120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 </a:t>
          </a:r>
          <a:r>
            <a:rPr lang="en-US" sz="2400" kern="1200" err="1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liệu</a:t>
          </a:r>
          <a:endParaRPr lang="en-US" sz="2400" kern="1200">
            <a:latin typeface="Calibri" panose="020F0502020204030204" pitchFamily="34" charset="0"/>
            <a:ea typeface="Verdana" panose="020B0604030504040204" pitchFamily="34" charset="0"/>
            <a:cs typeface="Calibri" panose="020F0502020204030204" pitchFamily="34" charset="0"/>
          </a:endParaRPr>
        </a:p>
      </dsp:txBody>
      <dsp:txXfrm>
        <a:off x="32898" y="1636656"/>
        <a:ext cx="8530516" cy="608124"/>
      </dsp:txXfrm>
    </dsp:sp>
    <dsp:sp modelId="{B295242C-7DC6-491D-9748-E1083648A501}">
      <dsp:nvSpPr>
        <dsp:cNvPr id="0" name=""/>
        <dsp:cNvSpPr/>
      </dsp:nvSpPr>
      <dsp:spPr>
        <a:xfrm>
          <a:off x="0" y="2381358"/>
          <a:ext cx="8596312" cy="6739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err="1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Thuật</a:t>
          </a:r>
          <a:r>
            <a:rPr lang="en-US" sz="2400" kern="120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 </a:t>
          </a:r>
          <a:r>
            <a:rPr lang="en-US" sz="2400" kern="1200" err="1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toán</a:t>
          </a:r>
          <a:r>
            <a:rPr lang="en-US" sz="2400" kern="120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 </a:t>
          </a:r>
          <a:r>
            <a:rPr lang="en-US" sz="2400" kern="1200" err="1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tìm</a:t>
          </a:r>
          <a:r>
            <a:rPr lang="en-US" sz="2400" kern="120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 </a:t>
          </a:r>
          <a:r>
            <a:rPr lang="en-US" sz="2400" kern="1200" err="1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kiếm</a:t>
          </a:r>
          <a:endParaRPr lang="en-US" sz="2400" kern="1200">
            <a:latin typeface="Calibri" panose="020F0502020204030204" pitchFamily="34" charset="0"/>
            <a:ea typeface="Verdana" panose="020B0604030504040204" pitchFamily="34" charset="0"/>
            <a:cs typeface="Calibri" panose="020F0502020204030204" pitchFamily="34" charset="0"/>
          </a:endParaRPr>
        </a:p>
      </dsp:txBody>
      <dsp:txXfrm>
        <a:off x="32898" y="2414256"/>
        <a:ext cx="8530516" cy="608124"/>
      </dsp:txXfrm>
    </dsp:sp>
    <dsp:sp modelId="{0E11CDBF-B697-4CD8-8F46-0771AB09ACCB}">
      <dsp:nvSpPr>
        <dsp:cNvPr id="0" name=""/>
        <dsp:cNvSpPr/>
      </dsp:nvSpPr>
      <dsp:spPr>
        <a:xfrm>
          <a:off x="0" y="3158958"/>
          <a:ext cx="8596312" cy="6739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err="1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Kết</a:t>
          </a:r>
          <a:r>
            <a:rPr lang="en-US" sz="2400" kern="120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 </a:t>
          </a:r>
          <a:r>
            <a:rPr lang="en-US" sz="2400" kern="1200" err="1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quả</a:t>
          </a:r>
          <a:r>
            <a:rPr lang="en-US" sz="2400" kern="120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 </a:t>
          </a:r>
          <a:r>
            <a:rPr lang="en-US" sz="2400" kern="1200" err="1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thử</a:t>
          </a:r>
          <a:r>
            <a:rPr lang="en-US" sz="2400" kern="120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 </a:t>
          </a:r>
          <a:r>
            <a:rPr lang="en-US" sz="2400" kern="1200" err="1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nghiệm</a:t>
          </a:r>
          <a:endParaRPr lang="en-US" sz="2400" kern="1200">
            <a:latin typeface="Calibri" panose="020F0502020204030204" pitchFamily="34" charset="0"/>
            <a:ea typeface="Verdana" panose="020B0604030504040204" pitchFamily="34" charset="0"/>
            <a:cs typeface="Calibri" panose="020F0502020204030204" pitchFamily="34" charset="0"/>
          </a:endParaRPr>
        </a:p>
      </dsp:txBody>
      <dsp:txXfrm>
        <a:off x="32898" y="3191856"/>
        <a:ext cx="8530516" cy="6081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31C0F6-1B9E-44CD-8E9A-41A9E1C75ED7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E61E3-D68A-4972-8D7B-909D84E72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9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ACDEA-96F3-47C2-8C35-CB1350CB202E}" type="datetime1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D926-ED0A-45DB-B0B2-B7E534A9F365}" type="datetime1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B1BA5-2FB7-4D2E-A7F0-E4DC2C5697CA}" type="datetime1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BA13E-4CB5-473B-8595-F8DCC3592C63}" type="datetime1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62BE-532D-42A3-849B-A4B6B97EC94D}" type="datetime1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18E23-DD5C-4550-864B-46B4301BEA5B}" type="datetime1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1425B-1CF8-467D-BDCA-5C41EAE6561A}" type="datetime1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B9504-160C-434A-B904-86CCA2014B34}" type="datetime1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5277-0FF1-4DB9-BF4F-B657A92C4850}" type="datetime1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8C61-61B2-4F60-934A-A0A800C4177B}" type="datetime1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6943C-D761-452D-BAD8-309BF3B34B1E}" type="datetime1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29974-7F4B-4512-B29D-93F992FE6288}" type="datetime1">
              <a:rPr lang="en-US" smtClean="0"/>
              <a:t>5/10/2019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EC55D-1570-4818-9B0F-59F9A1CBA9F5}" type="datetime1">
              <a:rPr lang="en-US" smtClean="0"/>
              <a:t>5/10/2019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84A1B-51E2-40E3-B7B9-2B5FBC11C7D8}" type="datetime1">
              <a:rPr lang="en-US" smtClean="0"/>
              <a:t>5/10/2019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15B4E-8BFB-464E-92DA-5BFD4A628BE8}" type="datetime1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AFDF-A465-49F1-8801-502BB760B591}" type="datetime1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62AD4-1D91-4DCE-BED1-5D416FCE6B8A}" type="datetime1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0789" y="1725265"/>
            <a:ext cx="7863214" cy="1646302"/>
          </a:xfrm>
        </p:spPr>
        <p:txBody>
          <a:bodyPr/>
          <a:lstStyle/>
          <a:p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Báo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cáo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tìm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kiếm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cục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bộ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dựa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trên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ràng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buộc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3371564"/>
            <a:ext cx="7766936" cy="980455"/>
          </a:xfrm>
        </p:spPr>
        <p:txBody>
          <a:bodyPr/>
          <a:lstStyle/>
          <a:p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Đề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tài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MultiKnapsack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with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MinMaxType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Constraints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479142"/>
              </p:ext>
            </p:extLst>
          </p:nvPr>
        </p:nvGraphicFramePr>
        <p:xfrm>
          <a:off x="2983027" y="4352019"/>
          <a:ext cx="6290976" cy="148336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3145488">
                  <a:extLst>
                    <a:ext uri="{9D8B030D-6E8A-4147-A177-3AD203B41FA5}">
                      <a16:colId xmlns:a16="http://schemas.microsoft.com/office/drawing/2014/main" val="4285005545"/>
                    </a:ext>
                  </a:extLst>
                </a:gridCol>
                <a:gridCol w="3145488">
                  <a:extLst>
                    <a:ext uri="{9D8B030D-6E8A-4147-A177-3AD203B41FA5}">
                      <a16:colId xmlns:a16="http://schemas.microsoft.com/office/drawing/2014/main" val="173611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GVHD: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TS.</a:t>
                      </a:r>
                      <a:r>
                        <a:rPr lang="en-US" baseline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baseline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Phạm</a:t>
                      </a:r>
                      <a:r>
                        <a:rPr lang="en-US" baseline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baseline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Quang</a:t>
                      </a:r>
                      <a:r>
                        <a:rPr lang="en-US" baseline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baseline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Dũng</a:t>
                      </a:r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2745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Nhóm</a:t>
                      </a:r>
                      <a:r>
                        <a:rPr lang="en-US" baseline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SV:</a:t>
                      </a:r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4822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20150063:</a:t>
                      </a:r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Lê</a:t>
                      </a:r>
                      <a:r>
                        <a:rPr lang="en-US" baseline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baseline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Đức</a:t>
                      </a:r>
                      <a:r>
                        <a:rPr lang="en-US" baseline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baseline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Anh</a:t>
                      </a:r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7533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20151537:</a:t>
                      </a:r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Nguyễn</a:t>
                      </a:r>
                      <a:r>
                        <a:rPr lang="en-US" baseline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Minh </a:t>
                      </a:r>
                      <a:r>
                        <a:rPr lang="en-US" baseline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Hoàng</a:t>
                      </a:r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6264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7850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>
                <a:latin typeface="Calibri" panose="020F0502020204030204" pitchFamily="34" charset="0"/>
                <a:cs typeface="Calibri" panose="020F0502020204030204" pitchFamily="34" charset="0"/>
              </a:rPr>
              <a:t>Thuật</a:t>
            </a:r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err="1">
                <a:latin typeface="Calibri" panose="020F0502020204030204" pitchFamily="34" charset="0"/>
                <a:cs typeface="Calibri" panose="020F0502020204030204" pitchFamily="34" charset="0"/>
              </a:rPr>
              <a:t>toán</a:t>
            </a:r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err="1">
                <a:latin typeface="Calibri" panose="020F0502020204030204" pitchFamily="34" charset="0"/>
                <a:cs typeface="Calibri" panose="020F0502020204030204" pitchFamily="34" charset="0"/>
              </a:rPr>
              <a:t>tìm</a:t>
            </a:r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err="1">
                <a:latin typeface="Calibri" panose="020F0502020204030204" pitchFamily="34" charset="0"/>
                <a:cs typeface="Calibri" panose="020F0502020204030204" pitchFamily="34" charset="0"/>
              </a:rPr>
              <a:t>kiếm</a:t>
            </a:r>
            <a:endParaRPr lang="en-US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30389"/>
            <a:ext cx="8596668" cy="3880773"/>
          </a:xfrm>
        </p:spPr>
        <p:txBody>
          <a:bodyPr/>
          <a:lstStyle/>
          <a:p>
            <a:r>
              <a:rPr lang="en-US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Greedy search: </a:t>
            </a:r>
            <a:endParaRPr lang="en-US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en-US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Bước 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Nhóm các item theo cặp </a:t>
            </a:r>
            <a:r>
              <a:rPr lang="en-US" b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(r, t)</a:t>
            </a:r>
            <a:r>
              <a:rPr lang="en-US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(r[item]=r, t[item]=t), sắp xếp các item theo </a:t>
            </a:r>
            <a:r>
              <a:rPr lang="en-US" b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US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không giảm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Xếp </a:t>
            </a:r>
            <a:r>
              <a:rPr lang="en-US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lần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</a:t>
            </a:r>
            <a:r>
              <a:rPr lang="vi-VN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ợt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item </a:t>
            </a:r>
            <a:r>
              <a:rPr lang="en-US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mỗi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group </a:t>
            </a:r>
            <a:r>
              <a:rPr lang="en-US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vào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bin </a:t>
            </a:r>
            <a:r>
              <a:rPr lang="en-US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thuộc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miền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D[item] </a:t>
            </a:r>
            <a:r>
              <a:rPr lang="en-US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chúng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vi-VN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 </a:t>
            </a:r>
            <a:r>
              <a:rPr lang="en-US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tiên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bin </a:t>
            </a:r>
            <a:r>
              <a:rPr lang="en-US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sắp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thỏa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mãn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LW) </a:t>
            </a:r>
            <a:r>
              <a:rPr lang="en-US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sao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điều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kiện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về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R,T,P,W đ</a:t>
            </a:r>
            <a:r>
              <a:rPr lang="vi-VN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ợc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thỏa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mãn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Thực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hiện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đến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khi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hết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tất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cả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group.</a:t>
            </a:r>
          </a:p>
          <a:p>
            <a:pPr marL="457200" lvl="1" indent="0">
              <a:buNone/>
            </a:pPr>
            <a:r>
              <a:rPr lang="en-US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Bước 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Lấy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ra </a:t>
            </a:r>
            <a:r>
              <a:rPr lang="en-US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cả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items </a:t>
            </a:r>
            <a:r>
              <a:rPr lang="en-US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mà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đ</a:t>
            </a:r>
            <a:r>
              <a:rPr lang="vi-VN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ợc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xếp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hoặc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xếp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vào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bin vi </a:t>
            </a:r>
            <a:r>
              <a:rPr lang="en-US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phạm ràng buộc.</a:t>
            </a:r>
            <a:endParaRPr lang="en-US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Xếp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chúng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vào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bin </a:t>
            </a:r>
            <a:r>
              <a:rPr lang="en-US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đầu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tiên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thỏa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mãn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tất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cả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điều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kiện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về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R,T,P,W,LW.</a:t>
            </a:r>
          </a:p>
          <a:p>
            <a:endParaRPr lang="en-US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10</a:t>
            </a:fld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574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>
                <a:latin typeface="Calibri" panose="020F0502020204030204" pitchFamily="34" charset="0"/>
                <a:cs typeface="Calibri" panose="020F0502020204030204" pitchFamily="34" charset="0"/>
              </a:rPr>
              <a:t>Kết</a:t>
            </a:r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err="1">
                <a:latin typeface="Calibri" panose="020F0502020204030204" pitchFamily="34" charset="0"/>
                <a:cs typeface="Calibri" panose="020F0502020204030204" pitchFamily="34" charset="0"/>
              </a:rPr>
              <a:t>quả</a:t>
            </a:r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err="1">
                <a:latin typeface="Calibri" panose="020F0502020204030204" pitchFamily="34" charset="0"/>
                <a:cs typeface="Calibri" panose="020F0502020204030204" pitchFamily="34" charset="0"/>
              </a:rPr>
              <a:t>thử</a:t>
            </a:r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err="1">
                <a:latin typeface="Calibri" panose="020F0502020204030204" pitchFamily="34" charset="0"/>
                <a:cs typeface="Calibri" panose="020F0502020204030204" pitchFamily="34" charset="0"/>
              </a:rPr>
              <a:t>nghiệm</a:t>
            </a:r>
            <a:endParaRPr lang="en-US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11</a:t>
            </a:fld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52525"/>
              </p:ext>
            </p:extLst>
          </p:nvPr>
        </p:nvGraphicFramePr>
        <p:xfrm>
          <a:off x="677334" y="1930398"/>
          <a:ext cx="8283786" cy="3320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8645">
                  <a:extLst>
                    <a:ext uri="{9D8B030D-6E8A-4147-A177-3AD203B41FA5}">
                      <a16:colId xmlns:a16="http://schemas.microsoft.com/office/drawing/2014/main" val="1335258763"/>
                    </a:ext>
                  </a:extLst>
                </a:gridCol>
                <a:gridCol w="1341351">
                  <a:extLst>
                    <a:ext uri="{9D8B030D-6E8A-4147-A177-3AD203B41FA5}">
                      <a16:colId xmlns:a16="http://schemas.microsoft.com/office/drawing/2014/main" val="4009629546"/>
                    </a:ext>
                  </a:extLst>
                </a:gridCol>
                <a:gridCol w="1813573">
                  <a:extLst>
                    <a:ext uri="{9D8B030D-6E8A-4147-A177-3AD203B41FA5}">
                      <a16:colId xmlns:a16="http://schemas.microsoft.com/office/drawing/2014/main" val="2206476144"/>
                    </a:ext>
                  </a:extLst>
                </a:gridCol>
                <a:gridCol w="1672046">
                  <a:extLst>
                    <a:ext uri="{9D8B030D-6E8A-4147-A177-3AD203B41FA5}">
                      <a16:colId xmlns:a16="http://schemas.microsoft.com/office/drawing/2014/main" val="2736154970"/>
                    </a:ext>
                  </a:extLst>
                </a:gridCol>
                <a:gridCol w="1698171">
                  <a:extLst>
                    <a:ext uri="{9D8B030D-6E8A-4147-A177-3AD203B41FA5}">
                      <a16:colId xmlns:a16="http://schemas.microsoft.com/office/drawing/2014/main" val="3923649101"/>
                    </a:ext>
                  </a:extLst>
                </a:gridCol>
              </a:tblGrid>
              <a:tr h="664174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Thuật</a:t>
                      </a:r>
                      <a:r>
                        <a:rPr lang="en-US" sz="1400" baseline="0" smtClean="0"/>
                        <a:t> toán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File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Thời</a:t>
                      </a:r>
                      <a:r>
                        <a:rPr lang="en-US" sz="1400" baseline="0" smtClean="0"/>
                        <a:t> gian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Bộ</a:t>
                      </a:r>
                      <a:r>
                        <a:rPr lang="en-US" sz="1400" baseline="0" smtClean="0"/>
                        <a:t> nhớ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Kết</a:t>
                      </a:r>
                      <a:r>
                        <a:rPr lang="en-US" sz="1400" baseline="0" smtClean="0"/>
                        <a:t> quả</a:t>
                      </a:r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1468527"/>
                  </a:ext>
                </a:extLst>
              </a:tr>
              <a:tr h="664174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Batch hill climbing (batch_size=25)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File 1000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600 step * 20s/step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1.8GB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455</a:t>
                      </a:r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1958301"/>
                  </a:ext>
                </a:extLst>
              </a:tr>
              <a:tr h="664174">
                <a:tc v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File 3000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500 step * 20s/step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5.5GB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NA</a:t>
                      </a:r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9776624"/>
                  </a:ext>
                </a:extLst>
              </a:tr>
              <a:tr h="664174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Greedy search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File 1000</a:t>
                      </a:r>
                      <a:r>
                        <a:rPr lang="en-US" sz="1400" baseline="0" smtClean="0"/>
                        <a:t> 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4s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Nhỏ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670</a:t>
                      </a:r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4531286"/>
                  </a:ext>
                </a:extLst>
              </a:tr>
              <a:tr h="664174">
                <a:tc v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File 3000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12s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Nhỏ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2618</a:t>
                      </a:r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3500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4432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smtClean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Cảm ơn thầy và các bạn đã lắng nghe</a:t>
            </a:r>
            <a:endParaRPr lang="en-US" sz="440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01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>
                <a:latin typeface="Calibri" panose="020F0502020204030204" pitchFamily="34" charset="0"/>
                <a:cs typeface="Calibri" panose="020F0502020204030204" pitchFamily="34" charset="0"/>
              </a:rPr>
              <a:t>Mục</a:t>
            </a:r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err="1">
                <a:latin typeface="Calibri" panose="020F0502020204030204" pitchFamily="34" charset="0"/>
                <a:cs typeface="Calibri" panose="020F0502020204030204" pitchFamily="34" charset="0"/>
              </a:rPr>
              <a:t>lục</a:t>
            </a:r>
            <a:endParaRPr lang="en-US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2035081"/>
              </p:ext>
            </p:extLst>
          </p:nvPr>
        </p:nvGraphicFramePr>
        <p:xfrm>
          <a:off x="677690" y="1930400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000" smtClean="0"/>
              <a:pPr/>
              <a:t>2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800310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>
                <a:latin typeface="Calibri" panose="020F0502020204030204" pitchFamily="34" charset="0"/>
                <a:cs typeface="Calibri" panose="020F0502020204030204" pitchFamily="34" charset="0"/>
              </a:rPr>
              <a:t>Mô</a:t>
            </a:r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err="1">
                <a:latin typeface="Calibri" panose="020F0502020204030204" pitchFamily="34" charset="0"/>
                <a:cs typeface="Calibri" panose="020F0502020204030204" pitchFamily="34" charset="0"/>
              </a:rPr>
              <a:t>tả</a:t>
            </a:r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err="1">
                <a:latin typeface="Calibri" panose="020F0502020204030204" pitchFamily="34" charset="0"/>
                <a:cs typeface="Calibri" panose="020F0502020204030204" pitchFamily="34" charset="0"/>
              </a:rPr>
              <a:t>bài</a:t>
            </a:r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err="1">
                <a:latin typeface="Calibri" panose="020F0502020204030204" pitchFamily="34" charset="0"/>
                <a:cs typeface="Calibri" panose="020F0502020204030204" pitchFamily="34" charset="0"/>
              </a:rPr>
              <a:t>toán</a:t>
            </a:r>
            <a:endParaRPr lang="en-US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4711"/>
            <a:ext cx="8596668" cy="5017654"/>
          </a:xfrm>
        </p:spPr>
        <p:txBody>
          <a:bodyPr>
            <a:normAutofit/>
          </a:bodyPr>
          <a:lstStyle/>
          <a:p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N items </a:t>
            </a:r>
            <a:r>
              <a:rPr lang="en-US" sz="1600" err="1">
                <a:latin typeface="Calibri" panose="020F0502020204030204" pitchFamily="34" charset="0"/>
                <a:cs typeface="Calibri" panose="020F0502020204030204" pitchFamily="34" charset="0"/>
              </a:rPr>
              <a:t>cần</a:t>
            </a: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err="1">
                <a:latin typeface="Calibri" panose="020F0502020204030204" pitchFamily="34" charset="0"/>
                <a:cs typeface="Calibri" panose="020F0502020204030204" pitchFamily="34" charset="0"/>
              </a:rPr>
              <a:t>xếp</a:t>
            </a: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err="1">
                <a:latin typeface="Calibri" panose="020F0502020204030204" pitchFamily="34" charset="0"/>
                <a:cs typeface="Calibri" panose="020F0502020204030204" pitchFamily="34" charset="0"/>
              </a:rPr>
              <a:t>vào</a:t>
            </a: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 M bins</a:t>
            </a:r>
          </a:p>
          <a:p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Item </a:t>
            </a:r>
            <a:r>
              <a:rPr lang="en-US" sz="1600" err="1" smtClean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60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 = 1, …, N)</a:t>
            </a:r>
          </a:p>
          <a:p>
            <a:pPr lvl="1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w[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]: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trọng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số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1</a:t>
            </a:r>
          </a:p>
          <a:p>
            <a:pPr lvl="1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p[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]: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trọng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số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2</a:t>
            </a:r>
          </a:p>
          <a:p>
            <a:pPr lvl="1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t[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]: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thể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loại, 	t[i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] in {1, 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…,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MT}</a:t>
            </a:r>
          </a:p>
          <a:p>
            <a:pPr lvl="1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r[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]: 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lớp, 	r[i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] in {1, …, MR}</a:t>
            </a:r>
          </a:p>
          <a:p>
            <a:pPr lvl="1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D[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]: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tập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bins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mà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item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thể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xếp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vào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Bin b (b = 1, …, M)</a:t>
            </a:r>
          </a:p>
          <a:p>
            <a:pPr lvl="1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LW[b]: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tải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tối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thiểu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trọng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số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 lvl="1"/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W[b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]: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tải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tối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đa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trọng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số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1</a:t>
            </a:r>
          </a:p>
          <a:p>
            <a:pPr lvl="1"/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P[b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]: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tải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tối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đa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trọng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số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2</a:t>
            </a:r>
          </a:p>
          <a:p>
            <a:pPr lvl="1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T[b]: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số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lượng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thể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loại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tối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đa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R[b]: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số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lượng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lớp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tối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đa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3</a:t>
            </a:fld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989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 smtClean="0">
                <a:latin typeface="Calibri" panose="020F0502020204030204" pitchFamily="34" charset="0"/>
                <a:cs typeface="Calibri" panose="020F0502020204030204" pitchFamily="34" charset="0"/>
              </a:rPr>
              <a:t>Mô</a:t>
            </a:r>
            <a:r>
              <a:rPr lang="en-US" b="1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err="1" smtClean="0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b="1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err="1" smtClean="0">
                <a:latin typeface="Calibri" panose="020F0502020204030204" pitchFamily="34" charset="0"/>
                <a:cs typeface="Calibri" panose="020F0502020204030204" pitchFamily="34" charset="0"/>
              </a:rPr>
              <a:t>toán</a:t>
            </a:r>
            <a:r>
              <a:rPr lang="en-US" b="1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err="1" smtClean="0">
                <a:latin typeface="Calibri" panose="020F0502020204030204" pitchFamily="34" charset="0"/>
                <a:cs typeface="Calibri" panose="020F0502020204030204" pitchFamily="34" charset="0"/>
              </a:rPr>
              <a:t>học</a:t>
            </a:r>
            <a:endParaRPr lang="en-US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51138"/>
                <a:ext cx="8596668" cy="3880773"/>
              </a:xfrm>
            </p:spPr>
            <p:txBody>
              <a:bodyPr>
                <a:normAutofit/>
              </a:bodyPr>
              <a:lstStyle/>
              <a:p>
                <a:r>
                  <a:rPr lang="en-US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Biến</a:t>
                </a:r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n-US" sz="1800">
                    <a:latin typeface="Calibri" panose="020F0502020204030204" pitchFamily="34" charset="0"/>
                    <a:cs typeface="Calibri" panose="020F0502020204030204" pitchFamily="34" charset="0"/>
                  </a:rPr>
                  <a:t>X[</a:t>
                </a:r>
                <a:r>
                  <a:rPr lang="en-US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1800">
                    <a:latin typeface="Calibri" panose="020F0502020204030204" pitchFamily="34" charset="0"/>
                    <a:cs typeface="Calibri" panose="020F0502020204030204" pitchFamily="34" charset="0"/>
                  </a:rPr>
                  <a:t>] = </a:t>
                </a:r>
                <a:r>
                  <a:rPr lang="en-US" sz="18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b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sz="1600" smtClean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b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1600" smtClean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60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D[</a:t>
                </a:r>
                <a:r>
                  <a:rPr lang="en-US" sz="1600" err="1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i</a:t>
                </a:r>
                <a:r>
                  <a:rPr lang="en-US" sz="160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]</a:t>
                </a:r>
                <a:r>
                  <a:rPr lang="en-US" sz="1600">
                    <a:latin typeface="Calibri" panose="020F0502020204030204" pitchFamily="34" charset="0"/>
                    <a:cs typeface="Calibri" panose="020F0502020204030204" pitchFamily="34" charset="0"/>
                  </a:rPr>
                  <a:t>: item </a:t>
                </a:r>
                <a:r>
                  <a:rPr lang="en-US" sz="1600" err="1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16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err="1">
                    <a:latin typeface="Calibri" panose="020F0502020204030204" pitchFamily="34" charset="0"/>
                    <a:cs typeface="Calibri" panose="020F0502020204030204" pitchFamily="34" charset="0"/>
                  </a:rPr>
                  <a:t>được</a:t>
                </a:r>
                <a:r>
                  <a:rPr lang="en-US" sz="16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err="1">
                    <a:latin typeface="Calibri" panose="020F0502020204030204" pitchFamily="34" charset="0"/>
                    <a:cs typeface="Calibri" panose="020F0502020204030204" pitchFamily="34" charset="0"/>
                  </a:rPr>
                  <a:t>xếp</a:t>
                </a:r>
                <a:r>
                  <a:rPr lang="en-US" sz="16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err="1">
                    <a:latin typeface="Calibri" panose="020F0502020204030204" pitchFamily="34" charset="0"/>
                    <a:cs typeface="Calibri" panose="020F0502020204030204" pitchFamily="34" charset="0"/>
                  </a:rPr>
                  <a:t>vào</a:t>
                </a:r>
                <a:r>
                  <a:rPr lang="en-US" sz="1600">
                    <a:latin typeface="Calibri" panose="020F0502020204030204" pitchFamily="34" charset="0"/>
                    <a:cs typeface="Calibri" panose="020F0502020204030204" pitchFamily="34" charset="0"/>
                  </a:rPr>
                  <a:t> bin </a:t>
                </a:r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b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sz="1600" smtClean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b = M-1</a:t>
                </a:r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: item </a:t>
                </a:r>
                <a:r>
                  <a:rPr lang="en-US" sz="160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không</a:t>
                </a:r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được</a:t>
                </a:r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xếp</a:t>
                </a:r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en-US" sz="16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err="1">
                    <a:latin typeface="Calibri" panose="020F0502020204030204" pitchFamily="34" charset="0"/>
                    <a:cs typeface="Calibri" panose="020F0502020204030204" pitchFamily="34" charset="0"/>
                  </a:rPr>
                  <a:t>Ràng</a:t>
                </a:r>
                <a:r>
                  <a:rPr lang="en-US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err="1">
                    <a:latin typeface="Calibri" panose="020F0502020204030204" pitchFamily="34" charset="0"/>
                    <a:cs typeface="Calibri" panose="020F0502020204030204" pitchFamily="34" charset="0"/>
                  </a:rPr>
                  <a:t>buộc</a:t>
                </a:r>
                <a:r>
                  <a:rPr lang="en-US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lvl="1"/>
                <a:r>
                  <a:rPr lang="en-US" sz="180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LW[b] &lt;=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Σ</m:t>
                    </m:r>
                    <m:r>
                      <m:rPr>
                        <m:sty m:val="p"/>
                      </m:rPr>
                      <a:rPr lang="en-US" sz="1800" b="0" i="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i</m:t>
                    </m:r>
                  </m:oMath>
                </a14:m>
                <a:r>
                  <a:rPr lang="en-US" sz="1800" smtClean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(w[</a:t>
                </a:r>
                <a:r>
                  <a:rPr lang="en-US" sz="1800" err="1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i</a:t>
                </a:r>
                <a:r>
                  <a:rPr lang="en-US" sz="180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]) &lt;= W[b],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∀</m:t>
                    </m:r>
                  </m:oMath>
                </a14:m>
                <a:r>
                  <a:rPr lang="en-US" sz="180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i: x[</a:t>
                </a:r>
                <a:r>
                  <a:rPr lang="en-US" sz="1800" err="1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i</a:t>
                </a:r>
                <a:r>
                  <a:rPr lang="en-US" sz="180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]=b</a:t>
                </a:r>
                <a:r>
                  <a:rPr lang="en-US" sz="180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, </a:t>
                </a:r>
                <a:r>
                  <a:rPr lang="en-US" sz="1800" smtClean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với b </a:t>
                </a:r>
                <a:r>
                  <a:rPr lang="en-US" sz="180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= 1</a:t>
                </a:r>
                <a:r>
                  <a:rPr lang="en-US" sz="1800" smtClean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,…,M</a:t>
                </a:r>
                <a:endParaRPr lang="en-US" sz="180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Σ</m:t>
                    </m:r>
                  </m:oMath>
                </a14:m>
                <a:r>
                  <a:rPr lang="en-US" sz="1800" baseline="-25000" smtClean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i</a:t>
                </a:r>
                <a:r>
                  <a:rPr lang="en-US" sz="1800" smtClean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(p[</a:t>
                </a:r>
                <a:r>
                  <a:rPr lang="en-US" sz="1800" err="1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i</a:t>
                </a:r>
                <a:r>
                  <a:rPr lang="en-US" sz="180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]) &lt;= P[b],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∀</m:t>
                    </m:r>
                  </m:oMath>
                </a14:m>
                <a:r>
                  <a:rPr lang="en-US" sz="180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i: x[</a:t>
                </a:r>
                <a:r>
                  <a:rPr lang="en-US" sz="1800" err="1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i</a:t>
                </a:r>
                <a:r>
                  <a:rPr lang="en-US" sz="1800" smtClean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]=b</a:t>
                </a:r>
                <a:r>
                  <a:rPr lang="en-US" sz="180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, </a:t>
                </a:r>
                <a:r>
                  <a:rPr lang="en-US" sz="180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b = 1,…,M</a:t>
                </a:r>
              </a:p>
              <a:p>
                <a:pPr lvl="1"/>
                <a:r>
                  <a:rPr lang="en-US" sz="1800" smtClean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UniqueCount(x,t,b)</a:t>
                </a:r>
                <a:r>
                  <a:rPr lang="en-US" sz="1800" smtClean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&lt;= T[b], </a:t>
                </a:r>
                <a:r>
                  <a:rPr lang="en-US" sz="1800" err="1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với</a:t>
                </a:r>
                <a:r>
                  <a:rPr lang="en-US" sz="180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b = 1,…,M</a:t>
                </a:r>
              </a:p>
              <a:p>
                <a:pPr lvl="1"/>
                <a:r>
                  <a:rPr lang="en-US" sz="180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UniqueCount(x,r,b) &lt;= R[b], với b = 1,…,M</a:t>
                </a:r>
              </a:p>
              <a:p>
                <a:pPr lvl="1"/>
                <a:endParaRPr lang="en-US" sz="18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51138"/>
                <a:ext cx="8596668" cy="3880773"/>
              </a:xfrm>
              <a:blipFill>
                <a:blip r:embed="rId2"/>
                <a:stretch>
                  <a:fillRect l="-142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40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AB785-27C7-4AC7-B396-1F1CDF525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>
                <a:latin typeface="Calibri" panose="020F0502020204030204" pitchFamily="34" charset="0"/>
                <a:cs typeface="Calibri" panose="020F0502020204030204" pitchFamily="34" charset="0"/>
              </a:rPr>
              <a:t>Mô</a:t>
            </a:r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err="1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err="1">
                <a:latin typeface="Calibri" panose="020F0502020204030204" pitchFamily="34" charset="0"/>
                <a:cs typeface="Calibri" panose="020F0502020204030204" pitchFamily="34" charset="0"/>
              </a:rPr>
              <a:t>toán</a:t>
            </a:r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err="1">
                <a:latin typeface="Calibri" panose="020F0502020204030204" pitchFamily="34" charset="0"/>
                <a:cs typeface="Calibri" panose="020F0502020204030204" pitchFamily="34" charset="0"/>
              </a:rPr>
              <a:t>học</a:t>
            </a:r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b="1" err="1">
                <a:latin typeface="Calibri" panose="020F0502020204030204" pitchFamily="34" charset="0"/>
                <a:cs typeface="Calibri" panose="020F0502020204030204" pitchFamily="34" charset="0"/>
              </a:rPr>
              <a:t>cài</a:t>
            </a:r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err="1">
                <a:latin typeface="Calibri" panose="020F0502020204030204" pitchFamily="34" charset="0"/>
                <a:cs typeface="Calibri" panose="020F0502020204030204" pitchFamily="34" charset="0"/>
              </a:rPr>
              <a:t>đặt</a:t>
            </a:r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92B3C-2704-4587-BC78-CAE79A005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4481"/>
            <a:ext cx="8596668" cy="49769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thêm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1 bin </a:t>
            </a:r>
            <a:r>
              <a:rPr lang="en-US" err="1" smtClean="0">
                <a:latin typeface="Calibri" panose="020F0502020204030204" pitchFamily="34" charset="0"/>
                <a:cs typeface="Calibri" panose="020F0502020204030204" pitchFamily="34" charset="0"/>
              </a:rPr>
              <a:t>giả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b="1" smtClean="0">
                <a:latin typeface="Calibri" panose="020F0502020204030204" pitchFamily="34" charset="0"/>
                <a:cs typeface="Calibri" panose="020F0502020204030204" pitchFamily="34" charset="0"/>
              </a:rPr>
              <a:t>M)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 smtClean="0">
                <a:latin typeface="Calibri" panose="020F0502020204030204" pitchFamily="34" charset="0"/>
                <a:cs typeface="Calibri" panose="020F0502020204030204" pitchFamily="34" charset="0"/>
              </a:rPr>
              <a:t>thỏa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mãn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tất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cả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ràng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buộc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LW</a:t>
            </a:r>
            <a:r>
              <a:rPr lang="en-US" baseline="-2500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= 0, </a:t>
            </a:r>
            <a:r>
              <a:rPr lang="en-US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US" baseline="-2500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= sum(w), </a:t>
            </a:r>
            <a:r>
              <a:rPr lang="en-US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baseline="-2500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= sum(p), </a:t>
            </a:r>
            <a:r>
              <a:rPr lang="en-US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baseline="-2500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= NT, </a:t>
            </a:r>
            <a:r>
              <a:rPr lang="en-US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baseline="-2500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= NR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Mục đích: </a:t>
            </a:r>
            <a:endParaRPr lang="en-US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Nới lỏng ràng buộc</a:t>
            </a:r>
            <a:endParaRPr lang="en-US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Xếp 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các item chưa xếp được vào bin giả để giảm violation.</a:t>
            </a:r>
          </a:p>
          <a:p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Hạn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chế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item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luôn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h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ớng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vào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bin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giả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Khắc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phục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err="1">
                <a:latin typeface="Calibri" panose="020F0502020204030204" pitchFamily="34" charset="0"/>
                <a:cs typeface="Calibri" panose="020F0502020204030204" pitchFamily="34" charset="0"/>
              </a:rPr>
              <a:t>Thêm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err="1">
                <a:latin typeface="Calibri" panose="020F0502020204030204" pitchFamily="34" charset="0"/>
                <a:cs typeface="Calibri" panose="020F0502020204030204" pitchFamily="34" charset="0"/>
              </a:rPr>
              <a:t>hệ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err="1">
                <a:latin typeface="Calibri" panose="020F0502020204030204" pitchFamily="34" charset="0"/>
                <a:cs typeface="Calibri" panose="020F0502020204030204" pitchFamily="34" charset="0"/>
              </a:rPr>
              <a:t>số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err="1">
                <a:latin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smtClean="0">
                <a:latin typeface="Calibri" panose="020F0502020204030204" pitchFamily="34" charset="0"/>
                <a:cs typeface="Calibri" panose="020F0502020204030204" pitchFamily="34" charset="0"/>
              </a:rPr>
              <a:t>ràng </a:t>
            </a:r>
            <a:r>
              <a:rPr lang="en-US" sz="1800" err="1">
                <a:latin typeface="Calibri" panose="020F0502020204030204" pitchFamily="34" charset="0"/>
                <a:cs typeface="Calibri" panose="020F0502020204030204" pitchFamily="34" charset="0"/>
              </a:rPr>
              <a:t>buộc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err="1">
                <a:latin typeface="Calibri" panose="020F0502020204030204" pitchFamily="34" charset="0"/>
                <a:cs typeface="Calibri" panose="020F0502020204030204" pitchFamily="34" charset="0"/>
              </a:rPr>
              <a:t>Thêm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err="1"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err="1">
                <a:latin typeface="Calibri" panose="020F0502020204030204" pitchFamily="34" charset="0"/>
                <a:cs typeface="Calibri" panose="020F0502020204030204" pitchFamily="34" charset="0"/>
              </a:rPr>
              <a:t>rằng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err="1">
                <a:latin typeface="Calibri" panose="020F0502020204030204" pitchFamily="34" charset="0"/>
                <a:cs typeface="Calibri" panose="020F0502020204030204" pitchFamily="34" charset="0"/>
              </a:rPr>
              <a:t>buộc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err="1"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err="1">
                <a:latin typeface="Calibri" panose="020F0502020204030204" pitchFamily="34" charset="0"/>
                <a:cs typeface="Calibri" panose="020F0502020204030204" pitchFamily="34" charset="0"/>
              </a:rPr>
              <a:t>hạn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err="1">
                <a:latin typeface="Calibri" panose="020F0502020204030204" pitchFamily="34" charset="0"/>
                <a:cs typeface="Calibri" panose="020F0502020204030204" pitchFamily="34" charset="0"/>
              </a:rPr>
              <a:t>chế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 items </a:t>
            </a:r>
            <a:r>
              <a:rPr lang="en-US" sz="1800" err="1">
                <a:latin typeface="Calibri" panose="020F0502020204030204" pitchFamily="34" charset="0"/>
                <a:cs typeface="Calibri" panose="020F0502020204030204" pitchFamily="34" charset="0"/>
              </a:rPr>
              <a:t>xếp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err="1">
                <a:latin typeface="Calibri" panose="020F0502020204030204" pitchFamily="34" charset="0"/>
                <a:cs typeface="Calibri" panose="020F0502020204030204" pitchFamily="34" charset="0"/>
              </a:rPr>
              <a:t>vào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 bin </a:t>
            </a:r>
            <a:r>
              <a:rPr lang="en-US" sz="1800" err="1">
                <a:latin typeface="Calibri" panose="020F0502020204030204" pitchFamily="34" charset="0"/>
                <a:cs typeface="Calibri" panose="020F0502020204030204" pitchFamily="34" charset="0"/>
              </a:rPr>
              <a:t>giả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/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Thêm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hàm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1" err="1">
                <a:latin typeface="Calibri" panose="020F0502020204030204" pitchFamily="34" charset="0"/>
                <a:cs typeface="Calibri" panose="020F0502020204030204" pitchFamily="34" charset="0"/>
              </a:rPr>
              <a:t>ConditionalUniqueCount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i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x, ref, value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ràng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buộc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Chức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năng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đếm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số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giá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trị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xuất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hiện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ứng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mỗi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 =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5</a:t>
            </a:fld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733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590072" cy="914400"/>
          </a:xfrm>
        </p:spPr>
        <p:txBody>
          <a:bodyPr>
            <a:normAutofit/>
          </a:bodyPr>
          <a:lstStyle/>
          <a:p>
            <a:r>
              <a:rPr lang="en-US" b="1" smtClean="0">
                <a:latin typeface="Calibri" panose="020F0502020204030204" pitchFamily="34" charset="0"/>
                <a:cs typeface="Calibri" panose="020F0502020204030204" pitchFamily="34" charset="0"/>
              </a:rPr>
              <a:t>Dữ liệu: phân phối của LW – w – W (file 1000)</a:t>
            </a:r>
            <a:endParaRPr lang="en-US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1219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319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>
                <a:latin typeface="Calibri" panose="020F0502020204030204" pitchFamily="34" charset="0"/>
                <a:cs typeface="Calibri" panose="020F0502020204030204" pitchFamily="34" charset="0"/>
              </a:rPr>
              <a:t>Tiền</a:t>
            </a:r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err="1">
                <a:latin typeface="Calibri" panose="020F0502020204030204" pitchFamily="34" charset="0"/>
                <a:cs typeface="Calibri" panose="020F0502020204030204" pitchFamily="34" charset="0"/>
              </a:rPr>
              <a:t>xử</a:t>
            </a:r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smtClean="0">
                <a:latin typeface="Calibri" panose="020F0502020204030204" pitchFamily="34" charset="0"/>
                <a:cs typeface="Calibri" panose="020F0502020204030204" pitchFamily="34" charset="0"/>
              </a:rPr>
              <a:t>lý dữ liệu</a:t>
            </a:r>
            <a:endParaRPr lang="en-US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66850"/>
                <a:ext cx="8596668" cy="5182143"/>
              </a:xfrm>
            </p:spPr>
            <p:txBody>
              <a:bodyPr>
                <a:noAutofit/>
              </a:bodyPr>
              <a:lstStyle/>
              <a:p>
                <a:r>
                  <a:rPr lang="en-US" sz="1600" err="1">
                    <a:latin typeface="Calibri" panose="020F0502020204030204" pitchFamily="34" charset="0"/>
                    <a:cs typeface="Calibri" panose="020F0502020204030204" pitchFamily="34" charset="0"/>
                  </a:rPr>
                  <a:t>Loại</a:t>
                </a:r>
                <a:r>
                  <a:rPr lang="en-US" sz="16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err="1">
                    <a:latin typeface="Calibri" panose="020F0502020204030204" pitchFamily="34" charset="0"/>
                    <a:cs typeface="Calibri" panose="020F0502020204030204" pitchFamily="34" charset="0"/>
                  </a:rPr>
                  <a:t>bỏ</a:t>
                </a:r>
                <a:r>
                  <a:rPr lang="en-US" sz="16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err="1">
                    <a:latin typeface="Calibri" panose="020F0502020204030204" pitchFamily="34" charset="0"/>
                    <a:cs typeface="Calibri" panose="020F0502020204030204" pitchFamily="34" charset="0"/>
                  </a:rPr>
                  <a:t>các</a:t>
                </a:r>
                <a:r>
                  <a:rPr lang="en-US" sz="1600">
                    <a:latin typeface="Calibri" panose="020F0502020204030204" pitchFamily="34" charset="0"/>
                    <a:cs typeface="Calibri" panose="020F0502020204030204" pitchFamily="34" charset="0"/>
                  </a:rPr>
                  <a:t> item </a:t>
                </a:r>
                <a:r>
                  <a:rPr lang="en-US" sz="1600" err="1">
                    <a:latin typeface="Calibri" panose="020F0502020204030204" pitchFamily="34" charset="0"/>
                    <a:cs typeface="Calibri" panose="020F0502020204030204" pitchFamily="34" charset="0"/>
                  </a:rPr>
                  <a:t>không</a:t>
                </a:r>
                <a:r>
                  <a:rPr lang="en-US" sz="16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err="1">
                    <a:latin typeface="Calibri" panose="020F0502020204030204" pitchFamily="34" charset="0"/>
                    <a:cs typeface="Calibri" panose="020F0502020204030204" pitchFamily="34" charset="0"/>
                  </a:rPr>
                  <a:t>khả</a:t>
                </a:r>
                <a:r>
                  <a:rPr lang="en-US" sz="16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err="1">
                    <a:latin typeface="Calibri" panose="020F0502020204030204" pitchFamily="34" charset="0"/>
                    <a:cs typeface="Calibri" panose="020F0502020204030204" pitchFamily="34" charset="0"/>
                  </a:rPr>
                  <a:t>dụng</a:t>
                </a:r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lvl="1"/>
                <a:r>
                  <a:rPr lang="en-US" sz="1400">
                    <a:latin typeface="Calibri" panose="020F0502020204030204" pitchFamily="34" charset="0"/>
                    <a:cs typeface="Calibri" panose="020F0502020204030204" pitchFamily="34" charset="0"/>
                  </a:rPr>
                  <a:t>Do R[b] = 1 với mọi b = 1, …, M </a:t>
                </a:r>
                <a:r>
                  <a:rPr lang="en-US" sz="1400">
                    <a:latin typeface="Calibri" panose="020F0502020204030204" pitchFamily="34" charset="0"/>
                    <a:cs typeface="Calibri" panose="020F0502020204030204" pitchFamily="34" charset="0"/>
                  </a:rPr>
                  <a:t>nên</a:t>
                </a:r>
                <a:r>
                  <a:rPr lang="en-US" sz="14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  <a:endParaRPr lang="en-US" sz="1400" b="1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2"/>
                <a:r>
                  <a:rPr lang="en-US" b="1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Nhóm r</a:t>
                </a:r>
                <a:r>
                  <a:rPr lang="en-US">
                    <a:latin typeface="Calibri" panose="020F0502020204030204" pitchFamily="34" charset="0"/>
                    <a:cs typeface="Calibri" panose="020F0502020204030204" pitchFamily="34" charset="0"/>
                  </a:rPr>
                  <a:t>: tập tất cả item có r[item] = r, </a:t>
                </a:r>
                <a:r>
                  <a:rPr lang="en-US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>
                    <a:latin typeface="Calibri" panose="020F0502020204030204" pitchFamily="34" charset="0"/>
                    <a:cs typeface="Calibri" panose="020F0502020204030204" pitchFamily="34" charset="0"/>
                  </a:rPr>
                  <a:t> {1,…, MR</a:t>
                </a:r>
                <a:r>
                  <a:rPr lang="en-US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}</a:t>
                </a:r>
              </a:p>
              <a:p>
                <a:pPr lvl="3"/>
                <a:r>
                  <a:rPr lang="en-US" sz="14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loại </a:t>
                </a:r>
                <a:r>
                  <a:rPr lang="en-US" sz="1400" err="1">
                    <a:latin typeface="Calibri" panose="020F0502020204030204" pitchFamily="34" charset="0"/>
                    <a:cs typeface="Calibri" panose="020F0502020204030204" pitchFamily="34" charset="0"/>
                  </a:rPr>
                  <a:t>bỏ</a:t>
                </a:r>
                <a:r>
                  <a:rPr lang="en-US" sz="14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400" err="1">
                    <a:latin typeface="Calibri" panose="020F0502020204030204" pitchFamily="34" charset="0"/>
                    <a:cs typeface="Calibri" panose="020F0502020204030204" pitchFamily="34" charset="0"/>
                  </a:rPr>
                  <a:t>các</a:t>
                </a:r>
                <a:r>
                  <a:rPr lang="en-US" sz="14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400" err="1">
                    <a:latin typeface="Calibri" panose="020F0502020204030204" pitchFamily="34" charset="0"/>
                    <a:cs typeface="Calibri" panose="020F0502020204030204" pitchFamily="34" charset="0"/>
                  </a:rPr>
                  <a:t>nhóm</a:t>
                </a:r>
                <a:r>
                  <a:rPr lang="en-US" sz="14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400" err="1">
                    <a:latin typeface="Calibri" panose="020F0502020204030204" pitchFamily="34" charset="0"/>
                    <a:cs typeface="Calibri" panose="020F0502020204030204" pitchFamily="34" charset="0"/>
                  </a:rPr>
                  <a:t>r_id</a:t>
                </a:r>
                <a:r>
                  <a:rPr lang="en-US" sz="140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:r>
                  <a:rPr lang="en-US" sz="14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weight(r) </a:t>
                </a:r>
                <a:r>
                  <a:rPr lang="en-US" sz="1400">
                    <a:latin typeface="Calibri" panose="020F0502020204030204" pitchFamily="34" charset="0"/>
                    <a:cs typeface="Calibri" panose="020F0502020204030204" pitchFamily="34" charset="0"/>
                  </a:rPr>
                  <a:t>&lt;= min(LW) </a:t>
                </a:r>
                <a:r>
                  <a:rPr lang="en-US" sz="1400" err="1">
                    <a:latin typeface="Calibri" panose="020F0502020204030204" pitchFamily="34" charset="0"/>
                    <a:cs typeface="Calibri" panose="020F0502020204030204" pitchFamily="34" charset="0"/>
                  </a:rPr>
                  <a:t>với</a:t>
                </a:r>
                <a:r>
                  <a:rPr lang="en-US" sz="1400">
                    <a:latin typeface="Calibri" panose="020F0502020204030204" pitchFamily="34" charset="0"/>
                    <a:cs typeface="Calibri" panose="020F0502020204030204" pitchFamily="34" charset="0"/>
                  </a:rPr>
                  <a:t> r[</a:t>
                </a:r>
                <a:r>
                  <a:rPr lang="en-US" sz="1400" err="1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1400">
                    <a:latin typeface="Calibri" panose="020F0502020204030204" pitchFamily="34" charset="0"/>
                    <a:cs typeface="Calibri" panose="020F0502020204030204" pitchFamily="34" charset="0"/>
                  </a:rPr>
                  <a:t>] == </a:t>
                </a:r>
                <a:r>
                  <a:rPr lang="en-US" sz="14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r_id, </a:t>
                </a:r>
              </a:p>
              <a:p>
                <a:pPr lvl="2"/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Có </a:t>
                </a:r>
                <a:r>
                  <a:rPr lang="en-US" sz="1600" b="1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D[r]</a:t>
                </a:r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là tập hợp tất cả các bin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16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b="1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D[</a:t>
                </a:r>
                <a:r>
                  <a:rPr lang="en-US" sz="1600" b="1" err="1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1600" b="1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item i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16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nhóm r</a:t>
                </a:r>
              </a:p>
              <a:p>
                <a:pPr lvl="3"/>
                <a:r>
                  <a:rPr lang="en-US" sz="14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Với bin b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1400">
                    <a:latin typeface="Calibri" panose="020F0502020204030204" pitchFamily="34" charset="0"/>
                    <a:cs typeface="Calibri" panose="020F0502020204030204" pitchFamily="34" charset="0"/>
                  </a:rPr>
                  <a:t> D[r</a:t>
                </a:r>
                <a:r>
                  <a:rPr lang="en-US" sz="14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]: loại bỏ các bin b khỏi D[i], </a:t>
                </a:r>
                <a:r>
                  <a:rPr lang="en-US" sz="1400">
                    <a:latin typeface="Calibri" panose="020F0502020204030204" pitchFamily="34" charset="0"/>
                    <a:cs typeface="Calibri" panose="020F0502020204030204" pitchFamily="34" charset="0"/>
                  </a:rPr>
                  <a:t>item i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14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4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nhóm r nếu weight(r) &lt;= LW[b]</a:t>
                </a:r>
              </a:p>
              <a:p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Loại bỏ các bin không khả dụng:</a:t>
                </a:r>
              </a:p>
              <a:p>
                <a:pPr lvl="1"/>
                <a:r>
                  <a:rPr lang="en-US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Loại </a:t>
                </a:r>
                <a:r>
                  <a:rPr lang="en-US" err="1">
                    <a:latin typeface="Calibri" panose="020F0502020204030204" pitchFamily="34" charset="0"/>
                    <a:cs typeface="Calibri" panose="020F0502020204030204" pitchFamily="34" charset="0"/>
                  </a:rPr>
                  <a:t>bỏ</a:t>
                </a:r>
                <a:r>
                  <a:rPr lang="en-US">
                    <a:latin typeface="Calibri" panose="020F0502020204030204" pitchFamily="34" charset="0"/>
                    <a:cs typeface="Calibri" panose="020F0502020204030204" pitchFamily="34" charset="0"/>
                  </a:rPr>
                  <a:t> bin </a:t>
                </a:r>
                <a:r>
                  <a:rPr lang="en-US" err="1">
                    <a:latin typeface="Calibri" panose="020F0502020204030204" pitchFamily="34" charset="0"/>
                    <a:cs typeface="Calibri" panose="020F0502020204030204" pitchFamily="34" charset="0"/>
                  </a:rPr>
                  <a:t>có</a:t>
                </a:r>
                <a:r>
                  <a:rPr lang="en-US">
                    <a:latin typeface="Calibri" panose="020F0502020204030204" pitchFamily="34" charset="0"/>
                    <a:cs typeface="Calibri" panose="020F0502020204030204" pitchFamily="34" charset="0"/>
                  </a:rPr>
                  <a:t> W[b] </a:t>
                </a:r>
                <a:r>
                  <a:rPr lang="en-US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&lt; </a:t>
                </a:r>
                <a:r>
                  <a:rPr lang="en-US">
                    <a:latin typeface="Calibri" panose="020F0502020204030204" pitchFamily="34" charset="0"/>
                    <a:cs typeface="Calibri" panose="020F0502020204030204" pitchFamily="34" charset="0"/>
                  </a:rPr>
                  <a:t>LW[b] </a:t>
                </a:r>
                <a:r>
                  <a:rPr lang="en-US" err="1">
                    <a:latin typeface="Calibri" panose="020F0502020204030204" pitchFamily="34" charset="0"/>
                    <a:cs typeface="Calibri" panose="020F0502020204030204" pitchFamily="34" charset="0"/>
                  </a:rPr>
                  <a:t>hoặc</a:t>
                </a:r>
                <a:r>
                  <a:rPr lang="en-US">
                    <a:latin typeface="Calibri" panose="020F0502020204030204" pitchFamily="34" charset="0"/>
                    <a:cs typeface="Calibri" panose="020F0502020204030204" pitchFamily="34" charset="0"/>
                  </a:rPr>
                  <a:t> W[b] </a:t>
                </a:r>
                <a:r>
                  <a:rPr lang="en-US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&lt; 0 hoặc P[b] &lt; 0</a:t>
                </a:r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n-US" b="1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Nhóm </a:t>
                </a:r>
                <a:r>
                  <a:rPr lang="en-US" b="1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</a:t>
                </a:r>
                <a:r>
                  <a:rPr lang="en-US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:r>
                  <a:rPr lang="en-US" err="1">
                    <a:latin typeface="Calibri" panose="020F0502020204030204" pitchFamily="34" charset="0"/>
                    <a:cs typeface="Calibri" panose="020F0502020204030204" pitchFamily="34" charset="0"/>
                  </a:rPr>
                  <a:t>tập</a:t>
                </a:r>
                <a:r>
                  <a:rPr lang="en-US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err="1">
                    <a:latin typeface="Calibri" panose="020F0502020204030204" pitchFamily="34" charset="0"/>
                    <a:cs typeface="Calibri" panose="020F0502020204030204" pitchFamily="34" charset="0"/>
                  </a:rPr>
                  <a:t>tất</a:t>
                </a:r>
                <a:r>
                  <a:rPr lang="en-US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err="1">
                    <a:latin typeface="Calibri" panose="020F0502020204030204" pitchFamily="34" charset="0"/>
                    <a:cs typeface="Calibri" panose="020F0502020204030204" pitchFamily="34" charset="0"/>
                  </a:rPr>
                  <a:t>cả</a:t>
                </a:r>
                <a:r>
                  <a:rPr lang="en-US">
                    <a:latin typeface="Calibri" panose="020F0502020204030204" pitchFamily="34" charset="0"/>
                    <a:cs typeface="Calibri" panose="020F0502020204030204" pitchFamily="34" charset="0"/>
                  </a:rPr>
                  <a:t> item </a:t>
                </a:r>
                <a:r>
                  <a:rPr lang="en-US" err="1">
                    <a:latin typeface="Calibri" panose="020F0502020204030204" pitchFamily="34" charset="0"/>
                    <a:cs typeface="Calibri" panose="020F0502020204030204" pitchFamily="34" charset="0"/>
                  </a:rPr>
                  <a:t>có</a:t>
                </a:r>
                <a:r>
                  <a:rPr lang="en-US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err="1">
                    <a:latin typeface="Calibri" panose="020F0502020204030204" pitchFamily="34" charset="0"/>
                    <a:cs typeface="Calibri" panose="020F0502020204030204" pitchFamily="34" charset="0"/>
                  </a:rPr>
                  <a:t>thể</a:t>
                </a:r>
                <a:r>
                  <a:rPr lang="en-US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err="1">
                    <a:latin typeface="Calibri" panose="020F0502020204030204" pitchFamily="34" charset="0"/>
                    <a:cs typeface="Calibri" panose="020F0502020204030204" pitchFamily="34" charset="0"/>
                  </a:rPr>
                  <a:t>xếp</a:t>
                </a:r>
                <a:r>
                  <a:rPr lang="en-US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err="1">
                    <a:latin typeface="Calibri" panose="020F0502020204030204" pitchFamily="34" charset="0"/>
                    <a:cs typeface="Calibri" panose="020F0502020204030204" pitchFamily="34" charset="0"/>
                  </a:rPr>
                  <a:t>vào</a:t>
                </a:r>
                <a:r>
                  <a:rPr lang="en-US">
                    <a:latin typeface="Calibri" panose="020F0502020204030204" pitchFamily="34" charset="0"/>
                    <a:cs typeface="Calibri" panose="020F0502020204030204" pitchFamily="34" charset="0"/>
                  </a:rPr>
                  <a:t> bin b, </a:t>
                </a:r>
                <a:endParaRPr lang="en-US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2"/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Tiếp tục nhóm </a:t>
                </a:r>
                <a:r>
                  <a:rPr lang="en-US" sz="160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theo</a:t>
                </a:r>
                <a:r>
                  <a:rPr lang="en-US" sz="16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err="1">
                    <a:latin typeface="Calibri" panose="020F0502020204030204" pitchFamily="34" charset="0"/>
                    <a:cs typeface="Calibri" panose="020F0502020204030204" pitchFamily="34" charset="0"/>
                  </a:rPr>
                  <a:t>thể</a:t>
                </a:r>
                <a:r>
                  <a:rPr lang="en-US" sz="16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err="1">
                    <a:latin typeface="Calibri" panose="020F0502020204030204" pitchFamily="34" charset="0"/>
                    <a:cs typeface="Calibri" panose="020F0502020204030204" pitchFamily="34" charset="0"/>
                  </a:rPr>
                  <a:t>loại</a:t>
                </a:r>
                <a:r>
                  <a:rPr lang="en-US" sz="1600">
                    <a:latin typeface="Calibri" panose="020F0502020204030204" pitchFamily="34" charset="0"/>
                    <a:cs typeface="Calibri" panose="020F0502020204030204" pitchFamily="34" charset="0"/>
                  </a:rPr>
                  <a:t> t (</a:t>
                </a:r>
                <a:r>
                  <a:rPr lang="en-US" sz="1600" err="1">
                    <a:latin typeface="Calibri" panose="020F0502020204030204" pitchFamily="34" charset="0"/>
                    <a:cs typeface="Calibri" panose="020F0502020204030204" pitchFamily="34" charset="0"/>
                  </a:rPr>
                  <a:t>hoặc</a:t>
                </a:r>
                <a:r>
                  <a:rPr lang="en-US" sz="1600">
                    <a:latin typeface="Calibri" panose="020F0502020204030204" pitchFamily="34" charset="0"/>
                    <a:cs typeface="Calibri" panose="020F0502020204030204" pitchFamily="34" charset="0"/>
                  </a:rPr>
                  <a:t> r)</a:t>
                </a:r>
              </a:p>
              <a:p>
                <a:pPr lvl="2"/>
                <a:r>
                  <a:rPr lang="en-US" sz="1600" err="1">
                    <a:latin typeface="Calibri" panose="020F0502020204030204" pitchFamily="34" charset="0"/>
                    <a:cs typeface="Calibri" panose="020F0502020204030204" pitchFamily="34" charset="0"/>
                  </a:rPr>
                  <a:t>Nhóm</a:t>
                </a:r>
                <a:r>
                  <a:rPr lang="en-US" sz="1600">
                    <a:latin typeface="Calibri" panose="020F0502020204030204" pitchFamily="34" charset="0"/>
                    <a:cs typeface="Calibri" panose="020F0502020204030204" pitchFamily="34" charset="0"/>
                  </a:rPr>
                  <a:t> con </a:t>
                </a:r>
                <a:r>
                  <a:rPr lang="en-US" sz="1600" b="1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b_j</a:t>
                </a:r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:r>
                  <a:rPr lang="en-US" sz="1600" err="1">
                    <a:latin typeface="Calibri" panose="020F0502020204030204" pitchFamily="34" charset="0"/>
                    <a:cs typeface="Calibri" panose="020F0502020204030204" pitchFamily="34" charset="0"/>
                  </a:rPr>
                  <a:t>tập</a:t>
                </a:r>
                <a:r>
                  <a:rPr lang="en-US" sz="16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err="1">
                    <a:latin typeface="Calibri" panose="020F0502020204030204" pitchFamily="34" charset="0"/>
                    <a:cs typeface="Calibri" panose="020F0502020204030204" pitchFamily="34" charset="0"/>
                  </a:rPr>
                  <a:t>các</a:t>
                </a:r>
                <a:r>
                  <a:rPr lang="en-US" sz="1600">
                    <a:latin typeface="Calibri" panose="020F0502020204030204" pitchFamily="34" charset="0"/>
                    <a:cs typeface="Calibri" panose="020F0502020204030204" pitchFamily="34" charset="0"/>
                  </a:rPr>
                  <a:t> item </a:t>
                </a:r>
                <a:r>
                  <a:rPr lang="en-US" sz="1600" err="1">
                    <a:latin typeface="Calibri" panose="020F0502020204030204" pitchFamily="34" charset="0"/>
                    <a:cs typeface="Calibri" panose="020F0502020204030204" pitchFamily="34" charset="0"/>
                  </a:rPr>
                  <a:t>thuộc</a:t>
                </a:r>
                <a:r>
                  <a:rPr lang="en-US" sz="16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err="1">
                    <a:latin typeface="Calibri" panose="020F0502020204030204" pitchFamily="34" charset="0"/>
                    <a:cs typeface="Calibri" panose="020F0502020204030204" pitchFamily="34" charset="0"/>
                  </a:rPr>
                  <a:t>nhóm</a:t>
                </a:r>
                <a:r>
                  <a:rPr lang="en-US" sz="16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b="1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</a:t>
                </a:r>
                <a:r>
                  <a:rPr lang="en-US" sz="16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err="1">
                    <a:latin typeface="Calibri" panose="020F0502020204030204" pitchFamily="34" charset="0"/>
                    <a:cs typeface="Calibri" panose="020F0502020204030204" pitchFamily="34" charset="0"/>
                  </a:rPr>
                  <a:t>có</a:t>
                </a:r>
                <a:r>
                  <a:rPr lang="en-US" sz="16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err="1">
                    <a:latin typeface="Calibri" panose="020F0502020204030204" pitchFamily="34" charset="0"/>
                    <a:cs typeface="Calibri" panose="020F0502020204030204" pitchFamily="34" charset="0"/>
                  </a:rPr>
                  <a:t>thể</a:t>
                </a:r>
                <a:r>
                  <a:rPr lang="en-US" sz="16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err="1">
                    <a:latin typeface="Calibri" panose="020F0502020204030204" pitchFamily="34" charset="0"/>
                    <a:cs typeface="Calibri" panose="020F0502020204030204" pitchFamily="34" charset="0"/>
                  </a:rPr>
                  <a:t>loại</a:t>
                </a:r>
                <a:r>
                  <a:rPr lang="en-US" sz="16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t_id</a:t>
                </a:r>
                <a:r>
                  <a:rPr lang="en-US" sz="1600" b="1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  <a:r>
                  <a:rPr lang="en-US" sz="160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(hoặc r_id)=</a:t>
                </a:r>
                <a:r>
                  <a:rPr lang="en-US" sz="1600" b="1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j</a:t>
                </a:r>
                <a:endParaRPr lang="en-US" sz="1600" b="1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2"/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Sắp xếp </a:t>
                </a:r>
                <a:r>
                  <a:rPr lang="en-US" sz="1600" err="1">
                    <a:latin typeface="Calibri" panose="020F0502020204030204" pitchFamily="34" charset="0"/>
                    <a:cs typeface="Calibri" panose="020F0502020204030204" pitchFamily="34" charset="0"/>
                  </a:rPr>
                  <a:t>các</a:t>
                </a:r>
                <a:r>
                  <a:rPr lang="en-US" sz="16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err="1">
                    <a:latin typeface="Calibri" panose="020F0502020204030204" pitchFamily="34" charset="0"/>
                    <a:cs typeface="Calibri" panose="020F0502020204030204" pitchFamily="34" charset="0"/>
                  </a:rPr>
                  <a:t>nhóm</a:t>
                </a:r>
                <a:r>
                  <a:rPr lang="en-US" sz="1600">
                    <a:latin typeface="Calibri" panose="020F0502020204030204" pitchFamily="34" charset="0"/>
                    <a:cs typeface="Calibri" panose="020F0502020204030204" pitchFamily="34" charset="0"/>
                  </a:rPr>
                  <a:t> con </a:t>
                </a:r>
                <a:r>
                  <a:rPr lang="en-US" sz="1600" b="1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b_j</a:t>
                </a:r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theo</a:t>
                </a:r>
                <a:r>
                  <a:rPr lang="en-US" sz="16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err="1">
                    <a:latin typeface="Calibri" panose="020F0502020204030204" pitchFamily="34" charset="0"/>
                    <a:cs typeface="Calibri" panose="020F0502020204030204" pitchFamily="34" charset="0"/>
                  </a:rPr>
                  <a:t>chiều</a:t>
                </a:r>
                <a:r>
                  <a:rPr lang="en-US" sz="16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err="1">
                    <a:latin typeface="Calibri" panose="020F0502020204030204" pitchFamily="34" charset="0"/>
                    <a:cs typeface="Calibri" panose="020F0502020204030204" pitchFamily="34" charset="0"/>
                  </a:rPr>
                  <a:t>giảm</a:t>
                </a:r>
                <a:r>
                  <a:rPr lang="en-US" sz="16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err="1">
                    <a:latin typeface="Calibri" panose="020F0502020204030204" pitchFamily="34" charset="0"/>
                    <a:cs typeface="Calibri" panose="020F0502020204030204" pitchFamily="34" charset="0"/>
                  </a:rPr>
                  <a:t>của</a:t>
                </a:r>
                <a:r>
                  <a:rPr lang="en-US" sz="1600">
                    <a:latin typeface="Calibri" panose="020F0502020204030204" pitchFamily="34" charset="0"/>
                    <a:cs typeface="Calibri" panose="020F0502020204030204" pitchFamily="34" charset="0"/>
                  </a:rPr>
                  <a:t> weight.</a:t>
                </a:r>
              </a:p>
              <a:p>
                <a:pPr lvl="2"/>
                <a:r>
                  <a:rPr lang="en-US" sz="1600" err="1">
                    <a:latin typeface="Calibri" panose="020F0502020204030204" pitchFamily="34" charset="0"/>
                    <a:cs typeface="Calibri" panose="020F0502020204030204" pitchFamily="34" charset="0"/>
                  </a:rPr>
                  <a:t>Loại</a:t>
                </a:r>
                <a:r>
                  <a:rPr lang="en-US" sz="16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err="1">
                    <a:latin typeface="Calibri" panose="020F0502020204030204" pitchFamily="34" charset="0"/>
                    <a:cs typeface="Calibri" panose="020F0502020204030204" pitchFamily="34" charset="0"/>
                  </a:rPr>
                  <a:t>bỏ</a:t>
                </a:r>
                <a:r>
                  <a:rPr lang="en-US" sz="16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err="1">
                    <a:latin typeface="Calibri" panose="020F0502020204030204" pitchFamily="34" charset="0"/>
                    <a:cs typeface="Calibri" panose="020F0502020204030204" pitchFamily="34" charset="0"/>
                  </a:rPr>
                  <a:t>nhóm</a:t>
                </a:r>
                <a:r>
                  <a:rPr lang="en-US" sz="16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err="1">
                    <a:latin typeface="Calibri" panose="020F0502020204030204" pitchFamily="34" charset="0"/>
                    <a:cs typeface="Calibri" panose="020F0502020204030204" pitchFamily="34" charset="0"/>
                  </a:rPr>
                  <a:t>có</a:t>
                </a:r>
                <a:r>
                  <a:rPr lang="en-US" sz="1600">
                    <a:latin typeface="Calibri" panose="020F0502020204030204" pitchFamily="34" charset="0"/>
                    <a:cs typeface="Calibri" panose="020F0502020204030204" pitchFamily="34" charset="0"/>
                  </a:rPr>
                  <a:t> sum(weight) </a:t>
                </a:r>
                <a:r>
                  <a:rPr lang="en-US" sz="1600" err="1">
                    <a:latin typeface="Calibri" panose="020F0502020204030204" pitchFamily="34" charset="0"/>
                    <a:cs typeface="Calibri" panose="020F0502020204030204" pitchFamily="34" charset="0"/>
                  </a:rPr>
                  <a:t>của</a:t>
                </a:r>
                <a:r>
                  <a:rPr lang="en-US" sz="1600">
                    <a:latin typeface="Calibri" panose="020F0502020204030204" pitchFamily="34" charset="0"/>
                    <a:cs typeface="Calibri" panose="020F0502020204030204" pitchFamily="34" charset="0"/>
                  </a:rPr>
                  <a:t> T[b] </a:t>
                </a:r>
                <a:r>
                  <a:rPr lang="en-US" sz="1600" err="1">
                    <a:latin typeface="Calibri" panose="020F0502020204030204" pitchFamily="34" charset="0"/>
                    <a:cs typeface="Calibri" panose="020F0502020204030204" pitchFamily="34" charset="0"/>
                  </a:rPr>
                  <a:t>nhóm</a:t>
                </a:r>
                <a:r>
                  <a:rPr lang="en-US" sz="1600">
                    <a:latin typeface="Calibri" panose="020F0502020204030204" pitchFamily="34" charset="0"/>
                    <a:cs typeface="Calibri" panose="020F0502020204030204" pitchFamily="34" charset="0"/>
                  </a:rPr>
                  <a:t> con </a:t>
                </a:r>
                <a:r>
                  <a:rPr lang="en-US" sz="1600" err="1">
                    <a:latin typeface="Calibri" panose="020F0502020204030204" pitchFamily="34" charset="0"/>
                    <a:cs typeface="Calibri" panose="020F0502020204030204" pitchFamily="34" charset="0"/>
                  </a:rPr>
                  <a:t>đầu</a:t>
                </a:r>
                <a:r>
                  <a:rPr lang="en-US" sz="16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err="1">
                    <a:latin typeface="Calibri" panose="020F0502020204030204" pitchFamily="34" charset="0"/>
                    <a:cs typeface="Calibri" panose="020F0502020204030204" pitchFamily="34" charset="0"/>
                  </a:rPr>
                  <a:t>tiên</a:t>
                </a:r>
                <a:r>
                  <a:rPr lang="en-US" sz="16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err="1">
                    <a:latin typeface="Calibri" panose="020F0502020204030204" pitchFamily="34" charset="0"/>
                    <a:cs typeface="Calibri" panose="020F0502020204030204" pitchFamily="34" charset="0"/>
                  </a:rPr>
                  <a:t>nhỏ</a:t>
                </a:r>
                <a:r>
                  <a:rPr lang="en-US" sz="16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err="1">
                    <a:latin typeface="Calibri" panose="020F0502020204030204" pitchFamily="34" charset="0"/>
                    <a:cs typeface="Calibri" panose="020F0502020204030204" pitchFamily="34" charset="0"/>
                  </a:rPr>
                  <a:t>hơn</a:t>
                </a:r>
                <a:r>
                  <a:rPr lang="en-US" sz="1600">
                    <a:latin typeface="Calibri" panose="020F0502020204030204" pitchFamily="34" charset="0"/>
                    <a:cs typeface="Calibri" panose="020F0502020204030204" pitchFamily="34" charset="0"/>
                  </a:rPr>
                  <a:t> LW[b]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66850"/>
                <a:ext cx="8596668" cy="5182143"/>
              </a:xfrm>
              <a:blipFill>
                <a:blip r:embed="rId2"/>
                <a:stretch>
                  <a:fillRect l="-71" t="-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7</a:t>
            </a:fld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509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8FDDE-6A0C-4C8C-90AB-9CF274913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>
                <a:latin typeface="Calibri" panose="020F0502020204030204" pitchFamily="34" charset="0"/>
                <a:cs typeface="Calibri" panose="020F0502020204030204" pitchFamily="34" charset="0"/>
              </a:rPr>
              <a:t>Tiền</a:t>
            </a:r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err="1">
                <a:latin typeface="Calibri" panose="020F0502020204030204" pitchFamily="34" charset="0"/>
                <a:cs typeface="Calibri" panose="020F0502020204030204" pitchFamily="34" charset="0"/>
              </a:rPr>
              <a:t>xử</a:t>
            </a:r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err="1">
                <a:latin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b="1" err="1">
                <a:latin typeface="Calibri" panose="020F0502020204030204" pitchFamily="34" charset="0"/>
                <a:cs typeface="Calibri" panose="020F0502020204030204" pitchFamily="34" charset="0"/>
              </a:rPr>
              <a:t>Kết</a:t>
            </a:r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err="1">
                <a:latin typeface="Calibri" panose="020F0502020204030204" pitchFamily="34" charset="0"/>
                <a:cs typeface="Calibri" panose="020F0502020204030204" pitchFamily="34" charset="0"/>
              </a:rPr>
              <a:t>quả</a:t>
            </a:r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DE8A9-F555-45E7-A0EA-DD947CDF4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File 1000 item: </a:t>
            </a:r>
          </a:p>
          <a:p>
            <a:pPr lvl="1"/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Remove item: </a:t>
            </a:r>
            <a:r>
              <a:rPr lang="en-US" sz="1800" smtClean="0">
                <a:latin typeface="Calibri" panose="020F0502020204030204" pitchFamily="34" charset="0"/>
                <a:cs typeface="Calibri" panose="020F0502020204030204" pitchFamily="34" charset="0"/>
              </a:rPr>
              <a:t>223 </a:t>
            </a: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Remove bin: 976 </a:t>
            </a:r>
          </a:p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File 3000 item: </a:t>
            </a:r>
          </a:p>
          <a:p>
            <a:pPr lvl="1"/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Remove item: </a:t>
            </a:r>
            <a:r>
              <a:rPr lang="en-US" sz="1800" smtClean="0">
                <a:latin typeface="Calibri" panose="020F0502020204030204" pitchFamily="34" charset="0"/>
                <a:cs typeface="Calibri" panose="020F0502020204030204" pitchFamily="34" charset="0"/>
              </a:rPr>
              <a:t>64 </a:t>
            </a: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Remove bin: 751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8</a:t>
            </a:fld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042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>
                <a:latin typeface="Calibri" panose="020F0502020204030204" pitchFamily="34" charset="0"/>
                <a:cs typeface="Calibri" panose="020F0502020204030204" pitchFamily="34" charset="0"/>
              </a:rPr>
              <a:t>Thuật</a:t>
            </a:r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err="1">
                <a:latin typeface="Calibri" panose="020F0502020204030204" pitchFamily="34" charset="0"/>
                <a:cs typeface="Calibri" panose="020F0502020204030204" pitchFamily="34" charset="0"/>
              </a:rPr>
              <a:t>toán</a:t>
            </a:r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err="1">
                <a:latin typeface="Calibri" panose="020F0502020204030204" pitchFamily="34" charset="0"/>
                <a:cs typeface="Calibri" panose="020F0502020204030204" pitchFamily="34" charset="0"/>
              </a:rPr>
              <a:t>tìm</a:t>
            </a:r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err="1">
                <a:latin typeface="Calibri" panose="020F0502020204030204" pitchFamily="34" charset="0"/>
                <a:cs typeface="Calibri" panose="020F0502020204030204" pitchFamily="34" charset="0"/>
              </a:rPr>
              <a:t>kiếm</a:t>
            </a:r>
            <a:endParaRPr lang="en-US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30389"/>
            <a:ext cx="8596668" cy="3880773"/>
          </a:xfrm>
        </p:spPr>
        <p:txBody>
          <a:bodyPr>
            <a:norm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Batch hill climbing</a:t>
            </a:r>
            <a:r>
              <a:rPr lang="en-US" sz="200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800" err="1">
                <a:latin typeface="Calibri" panose="020F0502020204030204" pitchFamily="34" charset="0"/>
                <a:cs typeface="Calibri" panose="020F0502020204030204" pitchFamily="34" charset="0"/>
              </a:rPr>
              <a:t>Trộn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err="1">
                <a:latin typeface="Calibri" panose="020F0502020204030204" pitchFamily="34" charset="0"/>
                <a:cs typeface="Calibri" panose="020F0502020204030204" pitchFamily="34" charset="0"/>
              </a:rPr>
              <a:t>tách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err="1">
                <a:latin typeface="Calibri" panose="020F0502020204030204" pitchFamily="34" charset="0"/>
                <a:cs typeface="Calibri" panose="020F0502020204030204" pitchFamily="34" charset="0"/>
              </a:rPr>
              <a:t>tập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 item ra </a:t>
            </a:r>
            <a:r>
              <a:rPr lang="en-US" sz="1800" err="1">
                <a:latin typeface="Calibri" panose="020F0502020204030204" pitchFamily="34" charset="0"/>
                <a:cs typeface="Calibri" panose="020F0502020204030204" pitchFamily="34" charset="0"/>
              </a:rPr>
              <a:t>từng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 batch </a:t>
            </a:r>
            <a:r>
              <a:rPr lang="en-US" sz="1800" err="1">
                <a:latin typeface="Calibri" panose="020F0502020204030204" pitchFamily="34" charset="0"/>
                <a:cs typeface="Calibri" panose="020F0502020204030204" pitchFamily="34" charset="0"/>
              </a:rPr>
              <a:t>nhỏ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 (25~50)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Ở </a:t>
            </a:r>
            <a:r>
              <a:rPr lang="en-US" sz="1800" err="1">
                <a:latin typeface="Calibri" panose="020F0502020204030204" pitchFamily="34" charset="0"/>
                <a:cs typeface="Calibri" panose="020F0502020204030204" pitchFamily="34" charset="0"/>
              </a:rPr>
              <a:t>mỗi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 batch </a:t>
            </a:r>
            <a:r>
              <a:rPr lang="en-US" sz="1800" err="1">
                <a:latin typeface="Calibri" panose="020F0502020204030204" pitchFamily="34" charset="0"/>
                <a:cs typeface="Calibri" panose="020F0502020204030204" pitchFamily="34" charset="0"/>
              </a:rPr>
              <a:t>nhỏ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800" smtClean="0">
                <a:latin typeface="Calibri" panose="020F0502020204030204" pitchFamily="34" charset="0"/>
                <a:cs typeface="Calibri" panose="020F0502020204030204" pitchFamily="34" charset="0"/>
              </a:rPr>
              <a:t>Với mỗi item i, gán tất cả giá trị trong miền D[i] để tính assignDelta</a:t>
            </a: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n-US" sz="1800" smtClean="0">
                <a:latin typeface="Calibri" panose="020F0502020204030204" pitchFamily="34" charset="0"/>
                <a:cs typeface="Calibri" panose="020F0502020204030204" pitchFamily="34" charset="0"/>
              </a:rPr>
              <a:t>Tìm cặp item, value mà có assignDelta nhỏ nhất và gán.</a:t>
            </a: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800" err="1">
                <a:latin typeface="Calibri" panose="020F0502020204030204" pitchFamily="34" charset="0"/>
                <a:cs typeface="Calibri" panose="020F0502020204030204" pitchFamily="34" charset="0"/>
              </a:rPr>
              <a:t>Thực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err="1">
                <a:latin typeface="Calibri" panose="020F0502020204030204" pitchFamily="34" charset="0"/>
                <a:cs typeface="Calibri" panose="020F0502020204030204" pitchFamily="34" charset="0"/>
              </a:rPr>
              <a:t>hiện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err="1">
                <a:latin typeface="Calibri" panose="020F0502020204030204" pitchFamily="34" charset="0"/>
                <a:cs typeface="Calibri" panose="020F0502020204030204" pitchFamily="34" charset="0"/>
              </a:rPr>
              <a:t>lần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 l</a:t>
            </a:r>
            <a:r>
              <a:rPr lang="vi-VN" sz="180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1800" err="1">
                <a:latin typeface="Calibri" panose="020F0502020204030204" pitchFamily="34" charset="0"/>
                <a:cs typeface="Calibri" panose="020F0502020204030204" pitchFamily="34" charset="0"/>
              </a:rPr>
              <a:t>ợt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err="1">
                <a:latin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err="1">
                <a:latin typeface="Calibri" panose="020F0502020204030204" pitchFamily="34" charset="0"/>
                <a:cs typeface="Calibri" panose="020F0502020204030204" pitchFamily="34" charset="0"/>
              </a:rPr>
              <a:t>hết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 batch </a:t>
            </a:r>
            <a:r>
              <a:rPr lang="en-US" sz="1800" err="1">
                <a:latin typeface="Calibri" panose="020F0502020204030204" pitchFamily="34" charset="0"/>
                <a:cs typeface="Calibri" panose="020F0502020204030204" pitchFamily="34" charset="0"/>
              </a:rPr>
              <a:t>rồi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 quay </a:t>
            </a:r>
            <a:r>
              <a:rPr lang="en-US" sz="1800" err="1">
                <a:latin typeface="Calibri" panose="020F0502020204030204" pitchFamily="34" charset="0"/>
                <a:cs typeface="Calibri" panose="020F0502020204030204" pitchFamily="34" charset="0"/>
              </a:rPr>
              <a:t>lại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 b</a:t>
            </a:r>
            <a:r>
              <a:rPr lang="vi-VN" sz="180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1800" err="1">
                <a:latin typeface="Calibri" panose="020F0502020204030204" pitchFamily="34" charset="0"/>
                <a:cs typeface="Calibri" panose="020F0502020204030204" pitchFamily="34" charset="0"/>
              </a:rPr>
              <a:t>ớc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 1</a:t>
            </a:r>
            <a:r>
              <a:rPr lang="en-US" sz="180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9</a:t>
            </a:fld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00377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306</TotalTime>
  <Words>855</Words>
  <Application>Microsoft Office PowerPoint</Application>
  <PresentationFormat>Widescreen</PresentationFormat>
  <Paragraphs>127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Cambria Math</vt:lpstr>
      <vt:lpstr>Trebuchet MS</vt:lpstr>
      <vt:lpstr>Verdana</vt:lpstr>
      <vt:lpstr>Wingdings</vt:lpstr>
      <vt:lpstr>Wingdings 3</vt:lpstr>
      <vt:lpstr>Facet</vt:lpstr>
      <vt:lpstr>Báo cáo tìm kiếm cục bộ dựa trên ràng buộc</vt:lpstr>
      <vt:lpstr>Mục lục</vt:lpstr>
      <vt:lpstr>Mô tả bài toán</vt:lpstr>
      <vt:lpstr>Mô hình toán học</vt:lpstr>
      <vt:lpstr>Mô hình toán học (cài đặt)</vt:lpstr>
      <vt:lpstr>Dữ liệu: phân phối của LW – w – W (file 1000)</vt:lpstr>
      <vt:lpstr>Tiền xử lý dữ liệu</vt:lpstr>
      <vt:lpstr>Tiền xử lý (Kết quả)</vt:lpstr>
      <vt:lpstr>Thuật toán tìm kiếm</vt:lpstr>
      <vt:lpstr>Thuật toán tìm kiếm</vt:lpstr>
      <vt:lpstr>Kết quả thử nghiệm</vt:lpstr>
      <vt:lpstr>Cảm ơn thầy và các bạn đã lắng nghe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Tìm kiếm cục bộ dựa trên rang buộc</dc:title>
  <dc:creator>jacksparrow</dc:creator>
  <cp:lastModifiedBy>jacksparrow</cp:lastModifiedBy>
  <cp:revision>297</cp:revision>
  <dcterms:created xsi:type="dcterms:W3CDTF">2019-05-07T08:14:28Z</dcterms:created>
  <dcterms:modified xsi:type="dcterms:W3CDTF">2019-05-10T04:40:52Z</dcterms:modified>
</cp:coreProperties>
</file>