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8" r:id="rId13"/>
    <p:sldId id="281" r:id="rId14"/>
    <p:sldId id="282" r:id="rId15"/>
    <p:sldId id="283" r:id="rId16"/>
    <p:sldId id="289" r:id="rId17"/>
    <p:sldId id="273" r:id="rId18"/>
    <p:sldId id="274" r:id="rId19"/>
    <p:sldId id="275" r:id="rId20"/>
    <p:sldId id="277" r:id="rId21"/>
    <p:sldId id="276" r:id="rId22"/>
    <p:sldId id="284" r:id="rId23"/>
    <p:sldId id="285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90" r:id="rId33"/>
    <p:sldId id="272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3C4DA-FD3F-4112-9B31-DE1236CB801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7C62-0270-4D75-8FE6-F6E9204D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97C62-0270-4D75-8FE6-F6E9204D84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97C62-0270-4D75-8FE6-F6E9204D84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EA5-03C9-46BE-9AD6-1AA887F7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F23CE-9F4E-4E74-B0F5-D21E5BB0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BCF4-3FDF-45AC-A2E6-15B0FBC7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3485-2552-4E52-8AE3-0F3E2021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7DD9-25D5-4E66-A4FC-D44A4D42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229B-6632-4328-831B-ED80D553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9889-50DC-4FA8-AC74-7625E238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3563-71C2-4131-96EB-BF99B0F6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1F67-BAA0-47BC-8087-C8D1AF4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BB5F-C3F2-4E08-BCAA-E546132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F5877-5C8C-421E-9CE1-3BB318840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EB32E-9554-45C8-8056-7671AD81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1D86-42AA-48D9-AB20-6FB689C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BCCF-154C-468B-B7FB-9D3DDBE9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83D8-9E21-4ACD-AE3E-254D3F92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19A5-A72F-4A37-9681-52D17A19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62B2-DC70-4340-B41A-7329E153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872F-DB28-4B48-AA8C-BA262A5B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EBDE-76AE-4121-9856-37684E6B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9D55-81E5-484D-85BC-D6D12024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553B-13FB-4DED-80DC-A2B69730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3A5A-F5ED-4AAE-8BCE-71FA4095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9D76-D577-4E9C-A11B-3996FE9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A9AE-2077-4A33-8547-7455F9A2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34B-25E6-46A5-9C5F-DF12D956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3230-3037-4DB5-A331-5AA241BE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595D-7325-4C1B-8D43-D3294A8C4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0FDCE-E749-4FE5-995D-24A19F1F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4FD7-C646-412C-B99B-C2BE3F28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CC855-2447-47BB-916C-C19FD145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6F53-C154-4001-92AE-7E37CCDF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85D0-94C4-4874-A940-F719016C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D46C-FD69-4616-B078-8E6C61F1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E85C5-3D61-48B2-AE4C-78EBB32D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9BFC7-8F8B-40C5-AC57-807D30662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47D63-3254-4CA1-893E-2578CD516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1F124-0B52-40C3-A023-0016AC15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117F-8DFE-4E1B-B3B1-E80DD0EA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5A383-95C7-48BD-A944-C766B89A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5E53-5ABF-4D3F-A0B6-28C90BA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5833-5234-4E49-89FB-2D17ABF1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BA8A8-9370-4277-8E4B-68BAB991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59A1-859D-4719-BD29-CF03BE69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17574-00DA-460D-8B0A-180A5C37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A594E-944C-4871-983E-60E1471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74A6B-D187-4D88-A549-220D5423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ABA5-D1A9-4300-A1AC-78229BDD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092C-0FA2-44DD-B1EF-ACBA9C23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FDD76-3BF8-4D2F-8D87-29DEF24D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1AA07-178D-47D0-A7BC-89BAF9A3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2DC9-7AAC-4A72-88A3-FE9449DD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C0D-B310-4266-8B55-E84FBE5F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03CA-6CD9-4CF6-8FD6-ED181B13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23A6C-EFF1-473E-A67F-BB1AAD141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A5777-F824-42FC-B786-33092FC3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C4E1-FF24-4C16-8011-0FFE5C5C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4300-CE20-44FF-994A-70307D0E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F201-7F86-47C9-A625-091E705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E41FC-DC19-4B54-BFA3-16A9D641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1ACC-0EE0-46B0-8315-47218961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6121-AD8B-49A1-91D3-E71F279A0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6461-C34F-4C20-A574-DE4D87E112C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ACD1-57AF-4192-9235-0C8D30939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5A81-668A-4E4D-9A47-91E88910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FD48-EAE9-4495-86CC-843ABB63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khmt/CourseCPCBLS/blob/master/OpenCBLS/src/khmtk60/miniprojects/multiknapsackminmaxtypeconstraints/MinMaxTypeMultiKnapsackInput.j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ngkhmt/CourseCPCBLS/blob/master/OpenCBLS/src/khmtk60/miniprojects/multiknapsackminmaxtypeconstraints/MinMaxTypeMultiKnapsackInput-1000.j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khmt/CourseCPCBLS/blob/master/OpenCBLS/src/khmtk60/miniprojects/multiknapsackminmaxtypeconstraints/MinMaxTypeMultiKnapsackInput-3000.js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E609-C45D-4BDC-87DB-91479FD4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4800" dirty="0" err="1"/>
              <a:t>Đề</a:t>
            </a:r>
            <a:r>
              <a:rPr lang="en-US" sz="4800" dirty="0"/>
              <a:t> </a:t>
            </a:r>
            <a:r>
              <a:rPr lang="en-US" sz="4800" dirty="0" err="1"/>
              <a:t>tài</a:t>
            </a:r>
            <a:r>
              <a:rPr lang="en-US" sz="4800" dirty="0"/>
              <a:t>: </a:t>
            </a:r>
            <a:r>
              <a:rPr lang="en-US" sz="4800" dirty="0" err="1"/>
              <a:t>MultiKnapsack</a:t>
            </a:r>
            <a:r>
              <a:rPr lang="en-US" sz="4800" dirty="0"/>
              <a:t> with </a:t>
            </a:r>
            <a:r>
              <a:rPr lang="en-US" sz="4800" dirty="0" err="1"/>
              <a:t>MinMaxType</a:t>
            </a:r>
            <a:r>
              <a:rPr lang="en-US" sz="4800" dirty="0"/>
              <a:t>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66439-F8D0-4E2E-B8DE-8AF67F61B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Lê Minh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  - 20150747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- 20153292</a:t>
            </a:r>
          </a:p>
          <a:p>
            <a:pPr algn="l"/>
            <a:r>
              <a:rPr lang="en-US" dirty="0"/>
              <a:t>			  </a:t>
            </a:r>
            <a:r>
              <a:rPr lang="en-US" dirty="0" err="1"/>
              <a:t>Nhóm</a:t>
            </a:r>
            <a:r>
              <a:rPr lang="en-US" dirty="0"/>
              <a:t>: 1</a:t>
            </a:r>
          </a:p>
          <a:p>
            <a:r>
              <a:rPr lang="en-US" dirty="0"/>
              <a:t>       GVHD: TS. </a:t>
            </a:r>
            <a:r>
              <a:rPr lang="en-US" dirty="0" err="1"/>
              <a:t>Phạm</a:t>
            </a:r>
            <a:r>
              <a:rPr lang="en-US" dirty="0"/>
              <a:t> Quang </a:t>
            </a:r>
            <a:r>
              <a:rPr lang="en-US" dirty="0" err="1"/>
              <a:t>Dũng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9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385D-D566-4A51-9FD6-AD64DC0F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44F9-3081-4936-9BE0-44CCF425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batchSize</a:t>
            </a:r>
            <a:r>
              <a:rPr lang="en-US" dirty="0"/>
              <a:t>, (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(X1, X2, X3, X4, X5), </a:t>
            </a:r>
            <a:r>
              <a:rPr lang="en-US" dirty="0" err="1"/>
              <a:t>batchSize</a:t>
            </a:r>
            <a:r>
              <a:rPr lang="en-US" dirty="0"/>
              <a:t> = 2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(X1, X2) -&gt; </a:t>
            </a:r>
            <a:r>
              <a:rPr lang="en-US" dirty="0" err="1"/>
              <a:t>chọn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-&gt; di </a:t>
            </a:r>
            <a:r>
              <a:rPr lang="en-US" dirty="0" err="1"/>
              <a:t>chuyển</a:t>
            </a:r>
            <a:endParaRPr lang="en-US" dirty="0"/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(X3, X4) -&gt; </a:t>
            </a:r>
            <a:r>
              <a:rPr lang="en-US" dirty="0" err="1"/>
              <a:t>chọn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-&gt; di </a:t>
            </a:r>
            <a:r>
              <a:rPr lang="en-US" dirty="0" err="1"/>
              <a:t>chuyển</a:t>
            </a:r>
            <a:endParaRPr lang="en-US" dirty="0"/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(X5) -&gt; </a:t>
            </a:r>
            <a:r>
              <a:rPr lang="en-US" dirty="0" err="1"/>
              <a:t>chọn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-&gt; di </a:t>
            </a:r>
            <a:r>
              <a:rPr lang="en-US" dirty="0" err="1"/>
              <a:t>chuyển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9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564A-8131-4558-8EC2-ED4528DA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8D97-229B-48D2-94C7-52650ABE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/>
              <a:t>int[] </a:t>
            </a:r>
            <a:r>
              <a:rPr lang="en-US" dirty="0" err="1"/>
              <a:t>idArr</a:t>
            </a:r>
            <a:r>
              <a:rPr lang="en-US" dirty="0"/>
              <a:t> = {1,…, N}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b="1" dirty="0"/>
              <a:t>    </a:t>
            </a:r>
          </a:p>
          <a:p>
            <a:pPr marL="0" lvl="1" indent="0">
              <a:buNone/>
            </a:pPr>
            <a:r>
              <a:rPr lang="en-US" b="1" dirty="0"/>
              <a:t>    for</a:t>
            </a:r>
            <a:r>
              <a:rPr lang="en-US" dirty="0"/>
              <a:t> </a:t>
            </a:r>
            <a:r>
              <a:rPr lang="en-US" dirty="0" err="1"/>
              <a:t>batchId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numBatch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lvl="1" indent="0">
              <a:buNone/>
            </a:pPr>
            <a:r>
              <a:rPr lang="en-US" dirty="0"/>
              <a:t>        int </a:t>
            </a:r>
            <a:r>
              <a:rPr lang="en-US" dirty="0" err="1"/>
              <a:t>startId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batchId</a:t>
            </a:r>
            <a:r>
              <a:rPr lang="en-US" dirty="0"/>
              <a:t>*</a:t>
            </a:r>
            <a:r>
              <a:rPr lang="en-US" dirty="0" err="1"/>
              <a:t>batchSize</a:t>
            </a:r>
            <a:r>
              <a:rPr lang="en-US" dirty="0"/>
              <a:t>; </a:t>
            </a:r>
          </a:p>
          <a:p>
            <a:pPr marL="0" lvl="1" indent="0">
              <a:buNone/>
            </a:pPr>
            <a:r>
              <a:rPr lang="en-US" dirty="0"/>
              <a:t>        int </a:t>
            </a:r>
            <a:r>
              <a:rPr lang="en-US" dirty="0" err="1"/>
              <a:t>endId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min(</a:t>
            </a:r>
            <a:r>
              <a:rPr lang="en-US" dirty="0" err="1"/>
              <a:t>idArr.length</a:t>
            </a:r>
            <a:r>
              <a:rPr lang="en-US" dirty="0"/>
              <a:t>, (</a:t>
            </a:r>
            <a:r>
              <a:rPr lang="en-US" dirty="0" err="1"/>
              <a:t>batchId</a:t>
            </a:r>
            <a:r>
              <a:rPr lang="en-US" dirty="0"/>
              <a:t> + 1)*</a:t>
            </a:r>
            <a:r>
              <a:rPr lang="en-US" dirty="0" err="1"/>
              <a:t>batchSize</a:t>
            </a:r>
            <a:r>
              <a:rPr lang="en-US" dirty="0"/>
              <a:t>)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searchX</a:t>
            </a:r>
            <a:r>
              <a:rPr lang="en-US" dirty="0"/>
              <a:t>(</a:t>
            </a:r>
            <a:r>
              <a:rPr lang="en-US" dirty="0" err="1"/>
              <a:t>idArr</a:t>
            </a:r>
            <a:r>
              <a:rPr lang="en-US" dirty="0"/>
              <a:t>, </a:t>
            </a:r>
            <a:r>
              <a:rPr lang="en-US" dirty="0" err="1"/>
              <a:t>startId</a:t>
            </a:r>
            <a:r>
              <a:rPr lang="en-US" dirty="0"/>
              <a:t>, </a:t>
            </a:r>
            <a:r>
              <a:rPr lang="en-US" dirty="0" err="1"/>
              <a:t>endId</a:t>
            </a:r>
            <a:r>
              <a:rPr lang="en-US" dirty="0"/>
              <a:t>, </a:t>
            </a:r>
            <a:r>
              <a:rPr lang="en-US" dirty="0" err="1"/>
              <a:t>tabulen</a:t>
            </a:r>
            <a:r>
              <a:rPr lang="en-US" dirty="0"/>
              <a:t>, </a:t>
            </a:r>
            <a:r>
              <a:rPr lang="en-US" dirty="0" err="1"/>
              <a:t>tabu</a:t>
            </a:r>
            <a:r>
              <a:rPr lang="en-US" dirty="0"/>
              <a:t>, it, best)</a:t>
            </a:r>
          </a:p>
          <a:p>
            <a:pPr marL="0" indent="0">
              <a:buNone/>
            </a:pPr>
            <a:r>
              <a:rPr lang="en-US" sz="2400" dirty="0"/>
              <a:t>       …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end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shuffle(</a:t>
            </a:r>
            <a:r>
              <a:rPr lang="en-US" sz="2400" dirty="0" err="1"/>
              <a:t>idArr</a:t>
            </a:r>
            <a:r>
              <a:rPr lang="en-US" sz="2400" dirty="0"/>
              <a:t>)		//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endParaRPr lang="en-US" sz="2400" b="1" dirty="0"/>
          </a:p>
          <a:p>
            <a:endParaRPr lang="en-US" dirty="0"/>
          </a:p>
          <a:p>
            <a:pPr marL="0" lvl="1" indent="0">
              <a:buNone/>
            </a:pPr>
            <a:r>
              <a:rPr lang="en-US" sz="2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29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FE3-0F52-4759-8F0E-3974FCB1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DB6E-DF3D-4AE5-B322-78901C2F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searchX</a:t>
            </a:r>
            <a:r>
              <a:rPr lang="en-US" dirty="0"/>
              <a:t>(</a:t>
            </a:r>
            <a:r>
              <a:rPr lang="en-US" dirty="0" err="1"/>
              <a:t>idArr</a:t>
            </a:r>
            <a:r>
              <a:rPr lang="en-US" dirty="0"/>
              <a:t>, </a:t>
            </a:r>
            <a:r>
              <a:rPr lang="en-US" dirty="0" err="1"/>
              <a:t>startId</a:t>
            </a:r>
            <a:r>
              <a:rPr lang="en-US" dirty="0"/>
              <a:t>, </a:t>
            </a:r>
            <a:r>
              <a:rPr lang="en-US" dirty="0" err="1"/>
              <a:t>endId</a:t>
            </a:r>
            <a:r>
              <a:rPr lang="en-US" dirty="0"/>
              <a:t>, </a:t>
            </a:r>
            <a:r>
              <a:rPr lang="en-US" dirty="0" err="1"/>
              <a:t>tabulen</a:t>
            </a:r>
            <a:r>
              <a:rPr lang="en-US" dirty="0"/>
              <a:t>, </a:t>
            </a:r>
            <a:r>
              <a:rPr lang="en-US" dirty="0" err="1"/>
              <a:t>tabu</a:t>
            </a:r>
            <a:r>
              <a:rPr lang="en-US" dirty="0"/>
              <a:t>, it, best):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X[index], </a:t>
            </a:r>
            <a:r>
              <a:rPr lang="en-US" dirty="0" err="1"/>
              <a:t>với</a:t>
            </a:r>
            <a:r>
              <a:rPr lang="en-US" dirty="0"/>
              <a:t> index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idArr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startId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endId</a:t>
            </a:r>
            <a:endParaRPr lang="en-US" dirty="0"/>
          </a:p>
          <a:p>
            <a:pPr lvl="1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], v)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assignDelta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], v)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: </a:t>
            </a:r>
            <a:r>
              <a:rPr lang="en-US" dirty="0" err="1"/>
              <a:t>tabu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][v] &lt;= it || violation + delta &lt;= best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tabu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restart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667F-1264-4CAE-A067-80FECD00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Y,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75C3-79CA-41AB-81DB-4DA92D5C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 </a:t>
            </a:r>
            <a:r>
              <a:rPr lang="en-US" dirty="0" err="1"/>
              <a:t>và</a:t>
            </a:r>
            <a:r>
              <a:rPr lang="en-US" dirty="0"/>
              <a:t> Z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X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 </a:t>
            </a:r>
            <a:r>
              <a:rPr lang="en-US" dirty="0" err="1"/>
              <a:t>và</a:t>
            </a:r>
            <a:r>
              <a:rPr lang="en-US" dirty="0"/>
              <a:t> Z</a:t>
            </a:r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Y:</a:t>
            </a:r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numClassPerBin</a:t>
            </a:r>
            <a:r>
              <a:rPr lang="en-US" dirty="0"/>
              <a:t>[b][t]: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 </a:t>
            </a:r>
            <a:r>
              <a:rPr lang="en-US" dirty="0" err="1"/>
              <a:t>trong</a:t>
            </a:r>
            <a:r>
              <a:rPr lang="en-US" dirty="0"/>
              <a:t> bin b 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], v),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numClassPerBin</a:t>
            </a:r>
            <a:r>
              <a:rPr lang="en-US" dirty="0"/>
              <a:t>[X[</a:t>
            </a:r>
            <a:r>
              <a:rPr lang="en-US" dirty="0" err="1"/>
              <a:t>i</a:t>
            </a:r>
            <a:r>
              <a:rPr lang="en-US" dirty="0"/>
              <a:t>]][t[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numClassPerBin</a:t>
            </a:r>
            <a:r>
              <a:rPr lang="en-US" dirty="0"/>
              <a:t>[v][t[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Y[X[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err="1"/>
              <a:t>và</a:t>
            </a:r>
            <a:r>
              <a:rPr lang="en-US" dirty="0"/>
              <a:t> Y[v]</a:t>
            </a:r>
          </a:p>
          <a:p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Z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235778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0F2E-8F66-4358-8817-6BB9FA1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assignDelta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D37B-C33E-4B43-A704-D7DCE65C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assignDelta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], v) = </a:t>
            </a:r>
            <a:r>
              <a:rPr lang="en-US" dirty="0" err="1"/>
              <a:t>deltaX</a:t>
            </a:r>
            <a:r>
              <a:rPr lang="en-US" dirty="0"/>
              <a:t> + </a:t>
            </a:r>
            <a:r>
              <a:rPr lang="en-US" dirty="0" err="1"/>
              <a:t>deltaY</a:t>
            </a:r>
            <a:r>
              <a:rPr lang="en-US" dirty="0"/>
              <a:t> + </a:t>
            </a:r>
            <a:r>
              <a:rPr lang="en-US" dirty="0" err="1"/>
              <a:t>deltaZ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deltaX</a:t>
            </a:r>
            <a:r>
              <a:rPr lang="en-US" dirty="0"/>
              <a:t>: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deltaY</a:t>
            </a:r>
            <a:r>
              <a:rPr lang="en-US" dirty="0"/>
              <a:t>: </a:t>
            </a:r>
            <a:r>
              <a:rPr lang="en-US" dirty="0" err="1"/>
              <a:t>lượng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chệnh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Y[X[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err="1"/>
              <a:t>và</a:t>
            </a:r>
            <a:r>
              <a:rPr lang="en-US" dirty="0"/>
              <a:t> Y[v]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deltaZ</a:t>
            </a:r>
            <a:r>
              <a:rPr lang="en-US" dirty="0"/>
              <a:t>: </a:t>
            </a:r>
            <a:r>
              <a:rPr lang="en-US" dirty="0" err="1"/>
              <a:t>lượng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Z[X[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err="1"/>
              <a:t>và</a:t>
            </a:r>
            <a:r>
              <a:rPr lang="en-US" dirty="0"/>
              <a:t> Z[v]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5E9A-CEA7-4F2A-9525-386E87B0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B8E1-3CE7-4CD5-A34C-E5D03E4E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vi </a:t>
            </a:r>
            <a:r>
              <a:rPr lang="en-US" dirty="0" err="1"/>
              <a:t>phạm</a:t>
            </a:r>
            <a:r>
              <a:rPr lang="en-US" dirty="0"/>
              <a:t>.</a:t>
            </a:r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numSatisItems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xếp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(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4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80CF-EC6D-4484-B29F-8BD3073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F22A-000D-40D6-A1C6-1E29AAD7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1( search1)</a:t>
            </a:r>
          </a:p>
          <a:p>
            <a:r>
              <a:rPr lang="en-US" dirty="0"/>
              <a:t>3.2.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2( search2)</a:t>
            </a:r>
          </a:p>
        </p:txBody>
      </p:sp>
    </p:spTree>
    <p:extLst>
      <p:ext uri="{BB962C8B-B14F-4D97-AF65-F5344CB8AC3E}">
        <p14:creationId xmlns:p14="http://schemas.microsoft.com/office/powerpoint/2010/main" val="277644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7844-819C-42A0-AC88-41484C66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5372-821B-4E6D-A5C2-5F7CCA7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violation = </a:t>
            </a:r>
            <a:r>
              <a:rPr lang="en-US" dirty="0" err="1"/>
              <a:t>W_violation</a:t>
            </a:r>
            <a:r>
              <a:rPr lang="en-US" dirty="0"/>
              <a:t> + </a:t>
            </a:r>
            <a:r>
              <a:rPr lang="en-US" dirty="0" err="1"/>
              <a:t>LW_violation</a:t>
            </a:r>
            <a:r>
              <a:rPr lang="en-US" dirty="0"/>
              <a:t> + </a:t>
            </a:r>
            <a:r>
              <a:rPr lang="en-US" dirty="0" err="1"/>
              <a:t>P_violation</a:t>
            </a:r>
            <a:r>
              <a:rPr lang="en-US" dirty="0"/>
              <a:t> + alpha * ( </a:t>
            </a:r>
            <a:r>
              <a:rPr lang="en-US" dirty="0" err="1"/>
              <a:t>maxT_violation</a:t>
            </a:r>
            <a:r>
              <a:rPr lang="en-US" dirty="0"/>
              <a:t> + </a:t>
            </a:r>
            <a:r>
              <a:rPr lang="en-US" dirty="0" err="1"/>
              <a:t>maxR_violation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W_violation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2"/>
            <a:r>
              <a:rPr lang="en-US" dirty="0" err="1"/>
              <a:t>LW_violation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2"/>
            <a:r>
              <a:rPr lang="en-US" dirty="0" err="1"/>
              <a:t>P_violation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maxT_violation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lvl="2"/>
            <a:r>
              <a:rPr lang="en-US" dirty="0" err="1"/>
              <a:t>maxR_violation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2"/>
            <a:r>
              <a:rPr lang="en-US" dirty="0"/>
              <a:t>alpha: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ACB9-D121-4BCF-B54A-45C57A64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06886-DE70-449E-B7D0-51275D987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Hằng </a:t>
                </a:r>
                <a:r>
                  <a:rPr lang="en-US" dirty="0" err="1"/>
                  <a:t>số</a:t>
                </a:r>
                <a:r>
                  <a:rPr lang="en-US" dirty="0"/>
                  <a:t> alpha </a:t>
                </a:r>
                <a:r>
                  <a:rPr lang="en-US" dirty="0" err="1"/>
                  <a:t>giúp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h</a:t>
                </a:r>
                <a:r>
                  <a:rPr lang="vi-VN" dirty="0"/>
                  <a:t>ư</a:t>
                </a:r>
                <a:r>
                  <a:rPr lang="en-US" dirty="0" err="1"/>
                  <a:t>ớng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r>
                  <a:rPr lang="en-US" dirty="0"/>
                  <a:t> </a:t>
                </a:r>
                <a:r>
                  <a:rPr lang="en-US" dirty="0" err="1"/>
                  <a:t>nhằm</a:t>
                </a:r>
                <a:r>
                  <a:rPr lang="en-US" dirty="0"/>
                  <a:t> </a:t>
                </a:r>
                <a:r>
                  <a:rPr lang="en-US" dirty="0" err="1"/>
                  <a:t>thỏa</a:t>
                </a:r>
                <a:r>
                  <a:rPr lang="en-US" dirty="0"/>
                  <a:t> </a:t>
                </a:r>
                <a:r>
                  <a:rPr lang="en-US" dirty="0" err="1"/>
                  <a:t>mãn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kiểu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loại</a:t>
                </a:r>
                <a:r>
                  <a:rPr lang="en-US" dirty="0"/>
                  <a:t> tr</a:t>
                </a:r>
                <a:r>
                  <a:rPr lang="vi-VN" dirty="0"/>
                  <a:t>ư</a:t>
                </a:r>
                <a:r>
                  <a:rPr lang="en-US" dirty="0" err="1"/>
                  <a:t>ớc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vi </a:t>
                </a:r>
                <a:r>
                  <a:rPr lang="en-US" dirty="0" err="1"/>
                  <a:t>phạm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W_violation</a:t>
                </a:r>
                <a:r>
                  <a:rPr lang="en-US" dirty="0"/>
                  <a:t>, </a:t>
                </a:r>
                <a:r>
                  <a:rPr lang="en-US" dirty="0" err="1"/>
                  <a:t>LW_violation</a:t>
                </a:r>
                <a:r>
                  <a:rPr lang="en-US" dirty="0"/>
                  <a:t>, </a:t>
                </a:r>
                <a:r>
                  <a:rPr lang="en-US" dirty="0" err="1"/>
                  <a:t>P_violation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 </a:t>
                </a:r>
                <a:r>
                  <a:rPr lang="en-US" dirty="0">
                    <a:sym typeface="Symbol" panose="05050102010706020507" pitchFamily="18" charset="2"/>
                  </a:rPr>
                  <a:t></a:t>
                </a:r>
                <a:r>
                  <a:rPr lang="en-US" dirty="0"/>
                  <a:t> a </a:t>
                </a:r>
                <a:r>
                  <a:rPr lang="en-US" dirty="0">
                    <a:sym typeface="Symbol" panose="05050102010706020507" pitchFamily="18" charset="2"/>
                  </a:rPr>
                  <a:t> b: violation(c)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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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=&gt; </a:t>
                </a:r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0, 1 </a:t>
                </a:r>
                <a:r>
                  <a:rPr lang="en-US" dirty="0" err="1"/>
                  <a:t>khuyến</a:t>
                </a:r>
                <a:r>
                  <a:rPr lang="en-US" dirty="0"/>
                  <a:t> </a:t>
                </a:r>
                <a:r>
                  <a:rPr lang="en-US" dirty="0" err="1"/>
                  <a:t>khích</a:t>
                </a:r>
                <a:r>
                  <a:rPr lang="en-US" dirty="0"/>
                  <a:t> item di </a:t>
                </a:r>
                <a:r>
                  <a:rPr lang="en-US" dirty="0" err="1"/>
                  <a:t>chuyển</a:t>
                </a:r>
                <a:r>
                  <a:rPr lang="en-US" dirty="0"/>
                  <a:t> sang </a:t>
                </a:r>
                <a:r>
                  <a:rPr lang="en-US" dirty="0" err="1"/>
                  <a:t>các</a:t>
                </a:r>
                <a:r>
                  <a:rPr lang="en-US" dirty="0"/>
                  <a:t> bin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đang</a:t>
                </a:r>
                <a:r>
                  <a:rPr lang="en-US" dirty="0"/>
                  <a:t> vi </a:t>
                </a:r>
                <a:r>
                  <a:rPr lang="en-US" dirty="0" err="1"/>
                  <a:t>phạm</a:t>
                </a:r>
                <a:r>
                  <a:rPr lang="en-US" dirty="0"/>
                  <a:t> </a:t>
                </a:r>
                <a:r>
                  <a:rPr lang="en-US" dirty="0" err="1"/>
                  <a:t>ràng</a:t>
                </a:r>
                <a:r>
                  <a:rPr lang="en-US" dirty="0"/>
                  <a:t> </a:t>
                </a:r>
                <a:r>
                  <a:rPr lang="en-US" dirty="0" err="1"/>
                  <a:t>buộc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LW</a:t>
                </a:r>
              </a:p>
              <a:p>
                <a:pPr lvl="1"/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maxR_violation</a:t>
                </a:r>
                <a:r>
                  <a:rPr lang="en-US" dirty="0"/>
                  <a:t>, </a:t>
                </a:r>
                <a:r>
                  <a:rPr lang="en-US" dirty="0" err="1"/>
                  <a:t>maxT_violation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 </a:t>
                </a:r>
                <a:r>
                  <a:rPr lang="en-US" dirty="0">
                    <a:sym typeface="Symbol" panose="05050102010706020507" pitchFamily="18" charset="2"/>
                  </a:rPr>
                  <a:t></a:t>
                </a:r>
                <a:r>
                  <a:rPr lang="en-US" dirty="0"/>
                  <a:t> a </a:t>
                </a:r>
                <a:r>
                  <a:rPr lang="en-US" dirty="0">
                    <a:sym typeface="Symbol" panose="05050102010706020507" pitchFamily="18" charset="2"/>
                  </a:rPr>
                  <a:t> b: violation(c) = max{0, a - b}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06886-DE70-449E-B7D0-51275D987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4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8FA9-C367-4CB8-8472-5EF6E4E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269A-C384-44CF-B8C5-D1A5D185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56" y="1592826"/>
            <a:ext cx="5489544" cy="5102942"/>
          </a:xfrm>
        </p:spPr>
        <p:txBody>
          <a:bodyPr>
            <a:normAutofit fontScale="62500" lnSpcReduction="20000"/>
          </a:bodyPr>
          <a:lstStyle/>
          <a:p>
            <a:pPr marL="0" lvl="1" indent="0">
              <a:buNone/>
            </a:pPr>
            <a:r>
              <a:rPr lang="en-US" dirty="0"/>
              <a:t>int[] </a:t>
            </a:r>
            <a:r>
              <a:rPr lang="en-US" dirty="0" err="1"/>
              <a:t>idArr</a:t>
            </a:r>
            <a:r>
              <a:rPr lang="en-US" dirty="0"/>
              <a:t> = {1, 2, …, N}</a:t>
            </a:r>
          </a:p>
          <a:p>
            <a:pPr marL="0" lvl="1" indent="0">
              <a:buNone/>
            </a:pPr>
            <a:r>
              <a:rPr lang="en-US" dirty="0"/>
              <a:t>shuffle(</a:t>
            </a:r>
            <a:r>
              <a:rPr lang="en-US" dirty="0" err="1"/>
              <a:t>idArrr</a:t>
            </a:r>
            <a:r>
              <a:rPr lang="en-US" dirty="0"/>
              <a:t>)</a:t>
            </a:r>
          </a:p>
          <a:p>
            <a:pPr marL="0" lvl="1" indent="0">
              <a:buNone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maxIter</a:t>
            </a:r>
            <a:r>
              <a:rPr lang="en-US" dirty="0"/>
              <a:t> &amp;&amp; time &lt; </a:t>
            </a:r>
            <a:r>
              <a:rPr lang="en-US" dirty="0" err="1"/>
              <a:t>maxTime</a:t>
            </a:r>
            <a:r>
              <a:rPr lang="en-US" dirty="0"/>
              <a:t> &amp;&amp; </a:t>
            </a:r>
            <a:r>
              <a:rPr lang="en-US" dirty="0" err="1"/>
              <a:t>numSatisItem</a:t>
            </a:r>
            <a:r>
              <a:rPr lang="en-US" dirty="0"/>
              <a:t> &lt; N </a:t>
            </a:r>
            <a:r>
              <a:rPr lang="en-US" b="1" dirty="0"/>
              <a:t>do</a:t>
            </a:r>
          </a:p>
          <a:p>
            <a:pPr marL="0" lvl="1" indent="0">
              <a:buNone/>
            </a:pPr>
            <a:r>
              <a:rPr lang="en-US" b="1" dirty="0"/>
              <a:t>    </a:t>
            </a:r>
            <a:r>
              <a:rPr lang="en-US" dirty="0" err="1"/>
              <a:t>oldBest</a:t>
            </a:r>
            <a:r>
              <a:rPr lang="en-US" dirty="0"/>
              <a:t> = best</a:t>
            </a:r>
            <a:endParaRPr lang="en-US" b="1" dirty="0"/>
          </a:p>
          <a:p>
            <a:pPr marL="0" lvl="1" indent="0">
              <a:buNone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batchId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numBatch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lvl="1" indent="0">
              <a:buNone/>
            </a:pPr>
            <a:r>
              <a:rPr lang="en-US" dirty="0"/>
              <a:t>        int </a:t>
            </a:r>
            <a:r>
              <a:rPr lang="en-US" dirty="0" err="1"/>
              <a:t>startId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batchId</a:t>
            </a:r>
            <a:r>
              <a:rPr lang="en-US" dirty="0"/>
              <a:t>*</a:t>
            </a:r>
            <a:r>
              <a:rPr lang="en-US" dirty="0" err="1"/>
              <a:t>batchSize</a:t>
            </a:r>
            <a:r>
              <a:rPr lang="en-US" dirty="0"/>
              <a:t>; </a:t>
            </a:r>
          </a:p>
          <a:p>
            <a:pPr marL="0" lvl="1" indent="0">
              <a:buNone/>
            </a:pPr>
            <a:r>
              <a:rPr lang="en-US" dirty="0"/>
              <a:t>        int </a:t>
            </a:r>
            <a:r>
              <a:rPr lang="en-US" dirty="0" err="1"/>
              <a:t>endId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min(</a:t>
            </a:r>
            <a:r>
              <a:rPr lang="en-US" dirty="0" err="1"/>
              <a:t>idArr.length</a:t>
            </a:r>
            <a:r>
              <a:rPr lang="en-US" dirty="0"/>
              <a:t>, (</a:t>
            </a:r>
            <a:r>
              <a:rPr lang="en-US" dirty="0" err="1"/>
              <a:t>batchId</a:t>
            </a:r>
            <a:r>
              <a:rPr lang="en-US" dirty="0"/>
              <a:t> + 1)*</a:t>
            </a:r>
            <a:r>
              <a:rPr lang="en-US" dirty="0" err="1"/>
              <a:t>batchSize</a:t>
            </a:r>
            <a:r>
              <a:rPr lang="en-US" dirty="0"/>
              <a:t>)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searchX</a:t>
            </a:r>
            <a:r>
              <a:rPr lang="en-US" dirty="0"/>
              <a:t>(</a:t>
            </a:r>
            <a:r>
              <a:rPr lang="en-US" dirty="0" err="1"/>
              <a:t>idArrr</a:t>
            </a:r>
            <a:r>
              <a:rPr lang="en-US" dirty="0"/>
              <a:t>, </a:t>
            </a:r>
            <a:r>
              <a:rPr lang="en-US" dirty="0" err="1"/>
              <a:t>startId</a:t>
            </a:r>
            <a:r>
              <a:rPr lang="en-US" dirty="0"/>
              <a:t>, </a:t>
            </a:r>
            <a:r>
              <a:rPr lang="en-US" dirty="0" err="1"/>
              <a:t>endId</a:t>
            </a:r>
            <a:r>
              <a:rPr lang="en-US" dirty="0"/>
              <a:t>, </a:t>
            </a:r>
            <a:r>
              <a:rPr lang="en-US" dirty="0" err="1"/>
              <a:t>tabulen</a:t>
            </a:r>
            <a:r>
              <a:rPr lang="en-US" dirty="0"/>
              <a:t>, </a:t>
            </a:r>
            <a:r>
              <a:rPr lang="en-US" dirty="0" err="1"/>
              <a:t>tabu</a:t>
            </a:r>
            <a:r>
              <a:rPr lang="en-US" dirty="0"/>
              <a:t>, it, best)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violation &gt; </a:t>
            </a:r>
            <a:r>
              <a:rPr lang="en-US" dirty="0" err="1"/>
              <a:t>oldBest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nic</a:t>
            </a:r>
            <a:r>
              <a:rPr lang="en-US" dirty="0"/>
              <a:t>++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nic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0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violation &lt; best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best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violation 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&gt;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</a:t>
            </a:r>
          </a:p>
          <a:p>
            <a:pPr marL="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recordSolution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</a:t>
            </a:r>
            <a:r>
              <a:rPr lang="en-US" b="1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84D3-9D8B-440A-8C28-4264AB72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944" y="1592826"/>
            <a:ext cx="5181600" cy="51029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shuffle(</a:t>
            </a:r>
            <a:r>
              <a:rPr lang="en-US" sz="2400" dirty="0" err="1"/>
              <a:t>IdArr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 err="1"/>
              <a:t>nic</a:t>
            </a:r>
            <a:r>
              <a:rPr lang="en-US" sz="2400" dirty="0"/>
              <a:t> &gt; </a:t>
            </a:r>
            <a:r>
              <a:rPr lang="en-US" sz="2400" dirty="0" err="1"/>
              <a:t>maxStable</a:t>
            </a:r>
            <a:r>
              <a:rPr lang="en-US" sz="2400" dirty="0"/>
              <a:t> </a:t>
            </a:r>
            <a:r>
              <a:rPr lang="en-US" sz="2400" b="1" dirty="0"/>
              <a:t>then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restartMaintainConstraint</a:t>
            </a:r>
            <a:r>
              <a:rPr lang="en-US" sz="2400" dirty="0"/>
              <a:t>(</a:t>
            </a:r>
            <a:r>
              <a:rPr lang="en-US" sz="2400" dirty="0" err="1"/>
              <a:t>tabu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nic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</a:t>
            </a:r>
            <a:r>
              <a:rPr lang="en-US" sz="2400" dirty="0"/>
              <a:t> 0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violation &lt; best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best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violation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&gt;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recordSolution</a:t>
            </a:r>
            <a:r>
              <a:rPr lang="en-US" dirty="0"/>
              <a:t>()</a:t>
            </a:r>
          </a:p>
          <a:p>
            <a:pPr marL="0" lvl="1" indent="0">
              <a:buNone/>
            </a:pPr>
            <a:r>
              <a:rPr lang="en-US" dirty="0"/>
              <a:t>         </a:t>
            </a: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end</a:t>
            </a:r>
          </a:p>
          <a:p>
            <a:pPr marL="0" indent="0">
              <a:buNone/>
            </a:pPr>
            <a:r>
              <a:rPr lang="en-US" sz="2400" b="1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removeViolationItem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30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00F4-F821-413E-981A-2EA58C21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DE9C-69C1-4FA1-9D14-8DE4CA88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93B433-E7C4-4F50-AC52-C23BF4F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D2AD6-7EE1-4368-8CA3-2839579F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restartMaintainConstraint</a:t>
            </a:r>
            <a:r>
              <a:rPr lang="en-US" dirty="0"/>
              <a:t>(</a:t>
            </a:r>
            <a:r>
              <a:rPr lang="en-US" dirty="0" err="1"/>
              <a:t>tabu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item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recordSolution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3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0184-3540-4659-9288-1BBAC65B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7E7-D823-4795-8514-E5030E3E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violation = </a:t>
            </a:r>
            <a:r>
              <a:rPr lang="en-US" dirty="0" err="1"/>
              <a:t>W_violation</a:t>
            </a:r>
            <a:r>
              <a:rPr lang="en-US" dirty="0"/>
              <a:t> + </a:t>
            </a:r>
            <a:r>
              <a:rPr lang="en-US" dirty="0" err="1"/>
              <a:t>LW_violation</a:t>
            </a:r>
            <a:r>
              <a:rPr lang="en-US" dirty="0"/>
              <a:t> + </a:t>
            </a:r>
            <a:r>
              <a:rPr lang="en-US" dirty="0" err="1"/>
              <a:t>P_violation</a:t>
            </a:r>
            <a:r>
              <a:rPr lang="en-US" dirty="0"/>
              <a:t> + alpha * ( </a:t>
            </a:r>
            <a:r>
              <a:rPr lang="en-US" dirty="0" err="1"/>
              <a:t>maxT_violation</a:t>
            </a:r>
            <a:r>
              <a:rPr lang="en-US" dirty="0"/>
              <a:t> + </a:t>
            </a:r>
            <a:r>
              <a:rPr lang="en-US" dirty="0" err="1"/>
              <a:t>maxR_violation</a:t>
            </a:r>
            <a:r>
              <a:rPr lang="en-US" dirty="0"/>
              <a:t>) + </a:t>
            </a:r>
            <a:r>
              <a:rPr lang="en-US" b="1" u="sng" dirty="0" err="1"/>
              <a:t>NumItem_violation</a:t>
            </a:r>
            <a:endParaRPr lang="en-US" b="1" u="sng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NumItem_violation</a:t>
            </a:r>
            <a:r>
              <a:rPr lang="en-US" dirty="0"/>
              <a:t>: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NumItem_violation</a:t>
            </a:r>
            <a:r>
              <a:rPr lang="en-US" dirty="0"/>
              <a:t> = N – </a:t>
            </a:r>
            <a:r>
              <a:rPr lang="en-US" dirty="0" err="1"/>
              <a:t>Số_item_sử_dụng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Việc</a:t>
            </a:r>
            <a:r>
              <a:rPr lang="en-US" dirty="0"/>
              <a:t> “</a:t>
            </a:r>
            <a:r>
              <a:rPr lang="en-US" dirty="0" err="1"/>
              <a:t>phạt</a:t>
            </a:r>
            <a:r>
              <a:rPr lang="en-US" dirty="0"/>
              <a:t>” </a:t>
            </a:r>
            <a:r>
              <a:rPr lang="en-US" dirty="0" err="1"/>
              <a:t>số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55364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E09D-2A49-4AE7-A352-34DBEA0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14AD-E665-4372-B89F-12A4F1F6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hardRestart</a:t>
            </a:r>
            <a:r>
              <a:rPr lang="en-US" dirty="0"/>
              <a:t>(</a:t>
            </a:r>
            <a:r>
              <a:rPr lang="en-US" dirty="0" err="1"/>
              <a:t>tabu</a:t>
            </a:r>
            <a:r>
              <a:rPr lang="en-US" dirty="0"/>
              <a:t>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item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sang bin (M+1)- bin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hardRestart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</a:t>
            </a:r>
          </a:p>
          <a:p>
            <a:pPr lvl="1"/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item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-&gt;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lvl="1"/>
            <a:r>
              <a:rPr lang="en-US" dirty="0" err="1"/>
              <a:t>Thoát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2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DEE22-FD54-4944-A77C-942C72C7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B06-213C-4680-A57A-C734D1C39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62500" lnSpcReduction="20000"/>
          </a:bodyPr>
          <a:lstStyle/>
          <a:p>
            <a:pPr marL="0" lvl="1" indent="0">
              <a:buNone/>
            </a:pPr>
            <a:r>
              <a:rPr lang="en-US" dirty="0"/>
              <a:t>int[] </a:t>
            </a:r>
            <a:r>
              <a:rPr lang="en-US" dirty="0" err="1"/>
              <a:t>idArr</a:t>
            </a:r>
            <a:r>
              <a:rPr lang="en-US" dirty="0"/>
              <a:t> = {1, 2, …, N}</a:t>
            </a:r>
          </a:p>
          <a:p>
            <a:pPr marL="0" lvl="1" indent="0">
              <a:buNone/>
            </a:pPr>
            <a:r>
              <a:rPr lang="en-US" dirty="0"/>
              <a:t>shuffle(</a:t>
            </a:r>
            <a:r>
              <a:rPr lang="en-US" dirty="0" err="1"/>
              <a:t>idArrr</a:t>
            </a:r>
            <a:r>
              <a:rPr lang="en-US" dirty="0"/>
              <a:t>)</a:t>
            </a:r>
          </a:p>
          <a:p>
            <a:pPr marL="0" lvl="1" indent="0">
              <a:buNone/>
            </a:pPr>
            <a:r>
              <a:rPr lang="en-US" dirty="0"/>
              <a:t>flag </a:t>
            </a:r>
            <a:r>
              <a:rPr lang="en-US" dirty="0">
                <a:sym typeface="Symbol" panose="05050102010706020507" pitchFamily="18" charset="2"/>
              </a:rPr>
              <a:t> true</a:t>
            </a:r>
            <a:endParaRPr lang="en-US" dirty="0"/>
          </a:p>
          <a:p>
            <a:pPr marL="0" lvl="1" indent="0">
              <a:buNone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maxIter</a:t>
            </a:r>
            <a:r>
              <a:rPr lang="en-US" dirty="0"/>
              <a:t> &amp;&amp; time &lt; </a:t>
            </a:r>
            <a:r>
              <a:rPr lang="en-US" dirty="0" err="1"/>
              <a:t>maxTime</a:t>
            </a:r>
            <a:r>
              <a:rPr lang="en-US" dirty="0"/>
              <a:t> &amp;&amp; </a:t>
            </a:r>
            <a:r>
              <a:rPr lang="en-US" dirty="0" err="1"/>
              <a:t>numSatisItem</a:t>
            </a:r>
            <a:r>
              <a:rPr lang="en-US" dirty="0"/>
              <a:t> &lt; N </a:t>
            </a:r>
            <a:r>
              <a:rPr lang="en-US" b="1" dirty="0"/>
              <a:t>do</a:t>
            </a:r>
          </a:p>
          <a:p>
            <a:pPr marL="0" lvl="1" indent="0">
              <a:buNone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batchId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0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numBatch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lvl="1" indent="0">
              <a:buNone/>
            </a:pPr>
            <a:r>
              <a:rPr lang="en-US" dirty="0"/>
              <a:t>        …</a:t>
            </a:r>
          </a:p>
          <a:p>
            <a:pPr marL="0" lvl="1" indent="0">
              <a:buNone/>
            </a:pPr>
            <a:r>
              <a:rPr lang="en-US" b="1" dirty="0"/>
              <a:t>        if </a:t>
            </a:r>
            <a:r>
              <a:rPr lang="en-US" dirty="0"/>
              <a:t>violation &lt; best </a:t>
            </a:r>
            <a:r>
              <a:rPr lang="en-US" b="1" dirty="0"/>
              <a:t>then </a:t>
            </a:r>
            <a:r>
              <a:rPr lang="en-US" dirty="0"/>
              <a:t>flag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true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</a:t>
            </a: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sz="2400" dirty="0"/>
              <a:t>shuffle(</a:t>
            </a:r>
            <a:r>
              <a:rPr lang="en-US" sz="2400" dirty="0" err="1"/>
              <a:t>IdArr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 err="1"/>
              <a:t>nic</a:t>
            </a:r>
            <a:r>
              <a:rPr lang="en-US" sz="2400" dirty="0"/>
              <a:t> &gt; </a:t>
            </a:r>
            <a:r>
              <a:rPr lang="en-US" sz="2400" dirty="0" err="1"/>
              <a:t>maxStable</a:t>
            </a:r>
            <a:r>
              <a:rPr lang="en-US" sz="2400" dirty="0"/>
              <a:t> </a:t>
            </a:r>
            <a:r>
              <a:rPr lang="en-US" sz="2400" b="1" dirty="0"/>
              <a:t>then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hardRestart</a:t>
            </a:r>
            <a:r>
              <a:rPr lang="en-US" sz="2400" dirty="0"/>
              <a:t>(</a:t>
            </a:r>
            <a:r>
              <a:rPr lang="en-US" sz="2400" dirty="0" err="1"/>
              <a:t>tabu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nic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</a:t>
            </a:r>
            <a:r>
              <a:rPr lang="en-US" sz="2400" dirty="0"/>
              <a:t> 0</a:t>
            </a:r>
          </a:p>
          <a:p>
            <a:pPr marL="0" indent="0">
              <a:buNone/>
            </a:pPr>
            <a:r>
              <a:rPr lang="en-US" sz="2400" dirty="0"/>
              <a:t>        flag </a:t>
            </a:r>
            <a:r>
              <a:rPr lang="en-US" sz="2400" dirty="0">
                <a:sym typeface="Symbol" panose="05050102010706020507" pitchFamily="18" charset="2"/>
              </a:rPr>
              <a:t> true</a:t>
            </a:r>
            <a:endParaRPr lang="en-US" sz="2400" dirty="0"/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violation &lt; best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best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violation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&gt;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recordSolution</a:t>
            </a:r>
            <a:r>
              <a:rPr lang="en-US" dirty="0"/>
              <a:t>()      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4A5B4-767C-4728-94B0-94F0D2EC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b="1" dirty="0"/>
              <a:t>        end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else if </a:t>
            </a:r>
            <a:r>
              <a:rPr lang="en-US" sz="2400" dirty="0" err="1"/>
              <a:t>nic</a:t>
            </a:r>
            <a:r>
              <a:rPr lang="en-US" sz="2400" dirty="0"/>
              <a:t> &gt; 0.75*</a:t>
            </a:r>
            <a:r>
              <a:rPr lang="en-US" sz="2400" dirty="0" err="1"/>
              <a:t>maxStable</a:t>
            </a:r>
            <a:r>
              <a:rPr lang="en-US" sz="2400" dirty="0"/>
              <a:t> &amp;&amp; flag </a:t>
            </a:r>
            <a:r>
              <a:rPr lang="en-US" sz="2400" b="1" dirty="0"/>
              <a:t>then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restartMaintainConstraint</a:t>
            </a:r>
            <a:r>
              <a:rPr lang="en-US" sz="2400" dirty="0"/>
              <a:t>(</a:t>
            </a:r>
            <a:r>
              <a:rPr lang="en-US" sz="2400" dirty="0" err="1"/>
              <a:t>tabu</a:t>
            </a:r>
            <a:r>
              <a:rPr lang="en-US" sz="2400" dirty="0"/>
              <a:t>)</a:t>
            </a:r>
          </a:p>
          <a:p>
            <a:pPr marL="0" lvl="1" indent="0">
              <a:buNone/>
            </a:pPr>
            <a:r>
              <a:rPr lang="en-US" sz="2400" dirty="0"/>
              <a:t>        </a:t>
            </a:r>
            <a:r>
              <a:rPr lang="en-US" b="1" dirty="0"/>
              <a:t>if</a:t>
            </a:r>
            <a:r>
              <a:rPr lang="en-US" dirty="0"/>
              <a:t> violation &lt; best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best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violation </a:t>
            </a:r>
            <a:r>
              <a:rPr lang="en-US" b="1" dirty="0"/>
              <a:t>end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&gt;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maxItem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numSatisItem</a:t>
            </a:r>
            <a:r>
              <a:rPr lang="en-US" dirty="0"/>
              <a:t> </a:t>
            </a:r>
          </a:p>
          <a:p>
            <a:pPr marL="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recordSolution</a:t>
            </a:r>
            <a:r>
              <a:rPr lang="en-US" dirty="0"/>
              <a:t>()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flag = false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end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end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removeViolationItem</a:t>
            </a:r>
            <a:r>
              <a:rPr lang="en-US" sz="24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1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86A-35AA-4577-BC5C-387EE943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813-26CB-4CE7-9E58-389BC5E3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1( Init1): 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, ta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D(X[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3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454B-A90B-47A9-9293-EE1DFD38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13E-3D57-463E-8D13-3017D2C0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2(Init2):</a:t>
            </a:r>
          </a:p>
          <a:p>
            <a:pPr lvl="1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bin 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D(X[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bin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3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3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688A-6413-41B0-8614-594FFB3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0549-6834-412C-A898-13169DBB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3( Init3):</a:t>
            </a:r>
          </a:p>
          <a:p>
            <a:pPr lvl="1"/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tự</a:t>
            </a:r>
            <a:r>
              <a:rPr lang="en-US" dirty="0"/>
              <a:t> Init2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bin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2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2"/>
            <a:r>
              <a:rPr lang="en-US" dirty="0"/>
              <a:t>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C3D9-806A-4258-A755-C1864214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0A51-B771-4393-9B5E-1FC47814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bin, </a:t>
            </a:r>
            <a:r>
              <a:rPr lang="en-US" dirty="0" err="1"/>
              <a:t>thay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3067-3798-4FA7-A3DB-BE29EFE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972E-BF94-4AE9-A816-B70FF7EA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( optimal): </a:t>
            </a:r>
          </a:p>
          <a:p>
            <a:pPr marL="457200" lvl="1" indent="0">
              <a:buNone/>
            </a:pPr>
            <a:r>
              <a:rPr lang="en-US" dirty="0" err="1"/>
              <a:t>Bước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bin:</a:t>
            </a:r>
          </a:p>
          <a:p>
            <a:pPr lvl="2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D(X[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lvl="2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  <a:p>
            <a:pPr lvl="2"/>
            <a:r>
              <a:rPr lang="en-US" dirty="0" err="1"/>
              <a:t>Chọn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 lvl="2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item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 Thu đ</a:t>
            </a:r>
            <a:r>
              <a:rPr lang="vi-VN" dirty="0">
                <a:sym typeface="Symbol" panose="05050102010706020507" pitchFamily="18" charset="2"/>
              </a:rPr>
              <a:t>ư</a:t>
            </a:r>
            <a:r>
              <a:rPr lang="en-US" dirty="0" err="1">
                <a:sym typeface="Symbol" panose="05050102010706020507" pitchFamily="18" charset="2"/>
              </a:rPr>
              <a:t>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xếp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mới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tồi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hơn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xếp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cũ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nh</a:t>
            </a:r>
            <a:r>
              <a:rPr lang="vi-VN" dirty="0">
                <a:sym typeface="Symbol" panose="05050102010706020507" pitchFamily="18" charset="2"/>
              </a:rPr>
              <a:t>ư</a:t>
            </a:r>
            <a:r>
              <a:rPr lang="en-US" dirty="0">
                <a:sym typeface="Symbol" panose="05050102010706020507" pitchFamily="18" charset="2"/>
              </a:rPr>
              <a:t>ng </a:t>
            </a:r>
            <a:r>
              <a:rPr lang="en-US" dirty="0" err="1">
                <a:sym typeface="Symbol" panose="05050102010706020507" pitchFamily="18" charset="2"/>
              </a:rPr>
              <a:t>tổng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trọng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1 </a:t>
            </a:r>
            <a:r>
              <a:rPr lang="en-US" dirty="0" err="1">
                <a:sym typeface="Symbol" panose="05050102010706020507" pitchFamily="18" charset="2"/>
              </a:rPr>
              <a:t>của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các</a:t>
            </a:r>
            <a:r>
              <a:rPr lang="en-US" dirty="0">
                <a:sym typeface="Symbol" panose="05050102010706020507" pitchFamily="18" charset="2"/>
              </a:rPr>
              <a:t> item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mỗi</a:t>
            </a:r>
            <a:r>
              <a:rPr lang="en-US" dirty="0">
                <a:sym typeface="Symbol" panose="05050102010706020507" pitchFamily="18" charset="2"/>
              </a:rPr>
              <a:t> bin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thể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giảm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1EF1-B983-4349-A032-1E4FB9F8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12D5-7218-4DDB-BCD8-462D6FC4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</a:t>
            </a:r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(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 err="1"/>
              <a:t>Xếp</a:t>
            </a:r>
            <a:r>
              <a:rPr lang="en-US" dirty="0"/>
              <a:t> item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vi </a:t>
            </a:r>
            <a:r>
              <a:rPr lang="en-US" dirty="0" err="1"/>
              <a:t>phạm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1B38-FD4B-43E0-8DBA-0DDA2F18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4D30-3218-45F8-BE43-6BF9D4E4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N item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 bin</a:t>
            </a:r>
          </a:p>
          <a:p>
            <a:r>
              <a:rPr lang="en-US" dirty="0"/>
              <a:t>Item </a:t>
            </a:r>
            <a:r>
              <a:rPr lang="en-US" dirty="0" err="1"/>
              <a:t>i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1,…, N)</a:t>
            </a:r>
          </a:p>
          <a:p>
            <a:pPr lvl="1"/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t[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t[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Symbol" panose="05050102010706020507" pitchFamily="18" charset="2"/>
              </a:rPr>
              <a:t> {1,…, MT}</a:t>
            </a:r>
            <a:endParaRPr lang="en-US" dirty="0"/>
          </a:p>
          <a:p>
            <a:pPr lvl="1"/>
            <a:r>
              <a:rPr lang="en-US" dirty="0"/>
              <a:t>r[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lớp</a:t>
            </a:r>
            <a:r>
              <a:rPr lang="en-US" dirty="0"/>
              <a:t>, r[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Symbol" panose="05050102010706020507" pitchFamily="18" charset="2"/>
              </a:rPr>
              <a:t> {1,…, MR}</a:t>
            </a:r>
            <a:endParaRPr lang="en-US" dirty="0"/>
          </a:p>
          <a:p>
            <a:pPr lvl="1"/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mà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66E7-1493-4C12-B446-87C0211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5DA-0A40-4F2F-8511-ACD92312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mà</a:t>
            </a:r>
            <a:r>
              <a:rPr lang="en-US" dirty="0"/>
              <a:t> LW[b]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mà</a:t>
            </a:r>
            <a:r>
              <a:rPr lang="en-US" dirty="0"/>
              <a:t> LW[b]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b </a:t>
            </a:r>
            <a:r>
              <a:rPr lang="en-US" dirty="0" err="1"/>
              <a:t>có</a:t>
            </a:r>
            <a:r>
              <a:rPr lang="en-US" dirty="0"/>
              <a:t> LW[b]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item.</a:t>
            </a:r>
          </a:p>
        </p:txBody>
      </p:sp>
    </p:spTree>
    <p:extLst>
      <p:ext uri="{BB962C8B-B14F-4D97-AF65-F5344CB8AC3E}">
        <p14:creationId xmlns:p14="http://schemas.microsoft.com/office/powerpoint/2010/main" val="46990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68A-01A3-4B42-AE3F-CD78CC24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3B7D-F00B-4E2A-B4B7-E53D9A6D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1, </a:t>
            </a:r>
            <a:r>
              <a:rPr lang="en-US" dirty="0" err="1"/>
              <a:t>xét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LW[b], </a:t>
            </a:r>
            <a:r>
              <a:rPr lang="en-US" dirty="0" err="1"/>
              <a:t>với</a:t>
            </a:r>
            <a:r>
              <a:rPr lang="en-US" dirty="0"/>
              <a:t> b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301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358C-F17C-4B1F-8E27-615AF9DE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29D7-E0E8-4D21-9591-FFF2DF2D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>
                <a:hlinkClick r:id="rId2" tooltip="MinMaxTypeMultiKnapsackInput.json"/>
              </a:rPr>
              <a:t>MinMaxTypeMultiKnapsackInput.json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9D8B-A96F-4626-AD73-2DDC291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B6A33-8DDF-4C49-AE14-7104DB1B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1000 item: </a:t>
            </a:r>
            <a:r>
              <a:rPr lang="en-US" dirty="0">
                <a:hlinkClick r:id="rId3" tooltip="MinMaxTypeMultiKnapsackInput-1000.json"/>
              </a:rPr>
              <a:t>MinMaxTypeMultiKnapsackInput-1000.json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9FFBD7-6C2C-49E3-ACCA-BB16046A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73520"/>
              </p:ext>
            </p:extLst>
          </p:nvPr>
        </p:nvGraphicFramePr>
        <p:xfrm>
          <a:off x="2032000" y="2703354"/>
          <a:ext cx="802011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99621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1001423"/>
                    </a:ext>
                  </a:extLst>
                </a:gridCol>
                <a:gridCol w="1874584">
                  <a:extLst>
                    <a:ext uri="{9D8B030D-6E8A-4147-A177-3AD203B41FA5}">
                      <a16:colId xmlns:a16="http://schemas.microsoft.com/office/drawing/2014/main" val="2751580486"/>
                    </a:ext>
                  </a:extLst>
                </a:gridCol>
                <a:gridCol w="2894330">
                  <a:extLst>
                    <a:ext uri="{9D8B030D-6E8A-4147-A177-3AD203B41FA5}">
                      <a16:colId xmlns:a16="http://schemas.microsoft.com/office/drawing/2014/main" val="2922200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Vòng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lặp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item </a:t>
                      </a:r>
                      <a:r>
                        <a:rPr lang="en-US" dirty="0" err="1"/>
                        <a:t>xếp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item </a:t>
                      </a:r>
                      <a:r>
                        <a:rPr lang="en-US" dirty="0" err="1"/>
                        <a:t>xếp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( </a:t>
                      </a: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optimal)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4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Init1+search1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Init2+search1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8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Init3+search1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7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Init1+search2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2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Init2+search2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9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Init3+search2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0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86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06A8-CAD5-4378-97EC-82E8425D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3308-30EB-471A-9B0A-EED218C3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3000 item: </a:t>
            </a:r>
            <a:r>
              <a:rPr lang="en-US" u="sng" dirty="0">
                <a:hlinkClick r:id="rId2" tooltip="MinMaxTypeMultiKnapsackInput-3000.json"/>
              </a:rPr>
              <a:t>MinMaxTypeMultiKnapsackInput-3000.json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F04617-9AFB-49A5-A223-B83586B3E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43856"/>
              </p:ext>
            </p:extLst>
          </p:nvPr>
        </p:nvGraphicFramePr>
        <p:xfrm>
          <a:off x="2032000" y="2703354"/>
          <a:ext cx="802011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99621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1001423"/>
                    </a:ext>
                  </a:extLst>
                </a:gridCol>
                <a:gridCol w="1874584">
                  <a:extLst>
                    <a:ext uri="{9D8B030D-6E8A-4147-A177-3AD203B41FA5}">
                      <a16:colId xmlns:a16="http://schemas.microsoft.com/office/drawing/2014/main" val="2751580486"/>
                    </a:ext>
                  </a:extLst>
                </a:gridCol>
                <a:gridCol w="2894330">
                  <a:extLst>
                    <a:ext uri="{9D8B030D-6E8A-4147-A177-3AD203B41FA5}">
                      <a16:colId xmlns:a16="http://schemas.microsoft.com/office/drawing/2014/main" val="2922200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Vòng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lặp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tối</a:t>
                      </a:r>
                      <a:r>
                        <a:rPr lang="en-US" dirty="0"/>
                        <a:t> 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item </a:t>
                      </a:r>
                      <a:r>
                        <a:rPr lang="en-US" dirty="0" err="1"/>
                        <a:t>xếp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item </a:t>
                      </a:r>
                      <a:r>
                        <a:rPr lang="en-US" dirty="0" err="1"/>
                        <a:t>xếp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ợc</a:t>
                      </a:r>
                      <a:r>
                        <a:rPr lang="en-US" dirty="0"/>
                        <a:t>( </a:t>
                      </a: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/>
                        <a:t> optimal)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4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Init1+search1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Init2+search1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8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Init3+search1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7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Init1+search2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2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Init2+search2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9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Init3+search2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0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39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7D74-2E9B-4313-B147-EDA85DC4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FFC2-9B40-4422-864D-E01178EF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search2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  <a:p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856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CDC-95FD-439D-BDEB-FD76961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EC8D-0787-4B07-B831-2604EEDE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 b( b=1,…, M):</a:t>
            </a:r>
          </a:p>
          <a:p>
            <a:pPr lvl="1"/>
            <a:r>
              <a:rPr lang="en-US" dirty="0"/>
              <a:t>W[b]: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LW[b]: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P[b]: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T[b]: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trong</a:t>
            </a:r>
            <a:r>
              <a:rPr lang="en-US" dirty="0"/>
              <a:t> bin</a:t>
            </a:r>
          </a:p>
          <a:p>
            <a:pPr lvl="1"/>
            <a:r>
              <a:rPr lang="en-US" dirty="0"/>
              <a:t>R[b]: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trong</a:t>
            </a:r>
            <a:r>
              <a:rPr lang="en-US" dirty="0"/>
              <a:t> 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4000-AEED-496B-937F-19F540D9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8D71-7C42-4811-8352-40DB5C3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bin b:</a:t>
            </a:r>
          </a:p>
          <a:p>
            <a:pPr lvl="2"/>
            <a:r>
              <a:rPr lang="en-US" dirty="0"/>
              <a:t>C1: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trong</a:t>
            </a:r>
            <a:r>
              <a:rPr lang="en-US" dirty="0"/>
              <a:t> bin 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LW[b]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W[b]</a:t>
            </a:r>
          </a:p>
          <a:p>
            <a:pPr lvl="2"/>
            <a:r>
              <a:rPr lang="en-US" dirty="0"/>
              <a:t>C2: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trong</a:t>
            </a:r>
            <a:r>
              <a:rPr lang="en-US" dirty="0"/>
              <a:t> bin 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P[b]</a:t>
            </a:r>
          </a:p>
          <a:p>
            <a:pPr lvl="2"/>
            <a:r>
              <a:rPr lang="en-US" dirty="0"/>
              <a:t>C3: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T[b]</a:t>
            </a:r>
          </a:p>
          <a:p>
            <a:pPr lvl="2"/>
            <a:r>
              <a:rPr lang="en-US" dirty="0"/>
              <a:t>C4: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R[b]</a:t>
            </a:r>
          </a:p>
          <a:p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1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F801-49D2-4F85-AD84-EF2C973E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B090-742D-4712-A2D8-EED7A641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]: bin </a:t>
            </a:r>
            <a:r>
              <a:rPr lang="en-US" dirty="0" err="1"/>
              <a:t>mà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1,…, N)</a:t>
            </a:r>
          </a:p>
          <a:p>
            <a:pPr lvl="2"/>
            <a:r>
              <a:rPr lang="en-US" dirty="0"/>
              <a:t>D(X[</a:t>
            </a:r>
            <a:r>
              <a:rPr lang="en-US" dirty="0" err="1"/>
              <a:t>i</a:t>
            </a:r>
            <a:r>
              <a:rPr lang="en-US" dirty="0"/>
              <a:t>]) = {1,…, M, M+1}, bin </a:t>
            </a:r>
            <a:r>
              <a:rPr lang="en-US" dirty="0" err="1"/>
              <a:t>thứ</a:t>
            </a:r>
            <a:r>
              <a:rPr lang="en-US" dirty="0"/>
              <a:t> (M + 1)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/>
            <a:r>
              <a:rPr lang="en-US" dirty="0"/>
              <a:t>Y[b]: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 b( b = 1,…,M+1)</a:t>
            </a:r>
          </a:p>
          <a:p>
            <a:pPr lvl="2"/>
            <a:r>
              <a:rPr lang="en-US" dirty="0"/>
              <a:t>D(Y[b]) = {1,…, MT}</a:t>
            </a:r>
          </a:p>
          <a:p>
            <a:pPr lvl="1"/>
            <a:r>
              <a:rPr lang="en-US" dirty="0"/>
              <a:t>Z[b]: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 b( b = 1,…,M+1)</a:t>
            </a:r>
          </a:p>
          <a:p>
            <a:pPr lvl="2"/>
            <a:r>
              <a:rPr lang="en-US" dirty="0"/>
              <a:t>D(Z[b]) = {1,…, MR}</a:t>
            </a:r>
          </a:p>
        </p:txBody>
      </p:sp>
    </p:spTree>
    <p:extLst>
      <p:ext uri="{BB962C8B-B14F-4D97-AF65-F5344CB8AC3E}">
        <p14:creationId xmlns:p14="http://schemas.microsoft.com/office/powerpoint/2010/main" val="347441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1EED-6955-4DE4-90BE-7DC7DC8A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9143B-E2C6-4D02-95FB-D0CA904B5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Ràng </a:t>
                </a:r>
                <a:r>
                  <a:rPr lang="en-US" dirty="0" err="1"/>
                  <a:t>buộc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 W[b]		             		         b = 1,…, M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 0  </a:t>
                </a:r>
                <a:r>
                  <a:rPr lang="en-US" dirty="0"/>
                  <a:t>LW[b]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       b = 1,…, M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 P[b]				         b = 1,…, M</a:t>
                </a:r>
              </a:p>
              <a:p>
                <a:pPr lvl="1"/>
                <a:r>
                  <a:rPr lang="en-US" dirty="0"/>
                  <a:t>Y[b] </a:t>
                </a:r>
                <a:r>
                  <a:rPr lang="en-US" dirty="0">
                    <a:sym typeface="Symbol" panose="05050102010706020507" pitchFamily="18" charset="2"/>
                  </a:rPr>
                  <a:t> T[b]	b = 1,…, M</a:t>
                </a:r>
              </a:p>
              <a:p>
                <a:pPr lvl="1"/>
                <a:r>
                  <a:rPr lang="en-US" dirty="0"/>
                  <a:t>Z[b] </a:t>
                </a:r>
                <a:r>
                  <a:rPr lang="en-US" dirty="0">
                    <a:sym typeface="Symbol" panose="05050102010706020507" pitchFamily="18" charset="2"/>
                  </a:rPr>
                  <a:t> R[b]	b = 1,…, M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Hàm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mục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tiêu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cần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tối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hóa</a:t>
                </a:r>
                <a:r>
                  <a:rPr lang="en-US" dirty="0">
                    <a:sym typeface="Symbol" panose="05050102010706020507" pitchFamily="18" charset="2"/>
                  </a:rPr>
                  <a:t>: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9143B-E2C6-4D02-95FB-D0CA904B5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3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869-F7F9-4E2C-B4B5-61DE600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Chiến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703-9ECD-42F6-A30D-B29EF8C2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], v): di </a:t>
            </a:r>
            <a:r>
              <a:rPr lang="en-US" dirty="0" err="1"/>
              <a:t>chuyển</a:t>
            </a:r>
            <a:r>
              <a:rPr lang="en-US" dirty="0"/>
              <a:t>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bin X[</a:t>
            </a:r>
            <a:r>
              <a:rPr lang="en-US" dirty="0" err="1"/>
              <a:t>i</a:t>
            </a:r>
            <a:r>
              <a:rPr lang="en-US" dirty="0"/>
              <a:t>] sang bin v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Y, Z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0BBB-0276-476C-B186-E63AF7D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1498-41C1-49CF-ADC5-722B468F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ta </a:t>
            </a:r>
            <a:r>
              <a:rPr lang="en-US" dirty="0" err="1"/>
              <a:t>phải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X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dựng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 </a:t>
            </a:r>
            <a:r>
              <a:rPr lang="en-US" dirty="0" err="1"/>
              <a:t>cand</a:t>
            </a:r>
            <a:r>
              <a:rPr lang="en-US" dirty="0"/>
              <a:t>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], v)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assignDelta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523</TotalTime>
  <Words>3185</Words>
  <Application>Microsoft Office PowerPoint</Application>
  <PresentationFormat>Widescreen</PresentationFormat>
  <Paragraphs>356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Đề tài: MultiKnapsack with MinMaxType constraints</vt:lpstr>
      <vt:lpstr>Mục lục</vt:lpstr>
      <vt:lpstr>1. Mô tả bài toán:</vt:lpstr>
      <vt:lpstr>1. Mô tả bài toán:</vt:lpstr>
      <vt:lpstr>1. Mô tả bài toán:</vt:lpstr>
      <vt:lpstr>2. Mô hình hóa bài toán:</vt:lpstr>
      <vt:lpstr>2. Mô hình hóa bài toán:</vt:lpstr>
      <vt:lpstr>3. Chiến lược tìm kiếm:</vt:lpstr>
      <vt:lpstr>Tìm kiếm giá trị cho các biến thuộc X:</vt:lpstr>
      <vt:lpstr>Tìm kiếm giá trị cho các biến thuộc X:</vt:lpstr>
      <vt:lpstr>Tìm kiếm giá trị cho các biến thuộc X:</vt:lpstr>
      <vt:lpstr>Tìm kiếm giá trị cho các biến thuộc X:</vt:lpstr>
      <vt:lpstr>Cập nhật Y, Z</vt:lpstr>
      <vt:lpstr>Cách tính assignDelta:</vt:lpstr>
      <vt:lpstr>Ghi nhận lời giải</vt:lpstr>
      <vt:lpstr>Hai chiến lược tìm kiếm</vt:lpstr>
      <vt:lpstr>3.1. Chiến lược 1:</vt:lpstr>
      <vt:lpstr>3.1. Chiến lược 1:</vt:lpstr>
      <vt:lpstr>3.1. Chiến lược 1:</vt:lpstr>
      <vt:lpstr>3.1. Chiến lược 1:</vt:lpstr>
      <vt:lpstr>3.2. Chiến lược 2:</vt:lpstr>
      <vt:lpstr>3.2. Chiến lược 2:</vt:lpstr>
      <vt:lpstr>3.2. Chiến lược 2:</vt:lpstr>
      <vt:lpstr>4. Các chiến lược khởi tạo</vt:lpstr>
      <vt:lpstr>4. Các chiến lược khởi tạo</vt:lpstr>
      <vt:lpstr>4. Các chiến lược khởi tạo</vt:lpstr>
      <vt:lpstr>5. Chiến lược cải thiện lời giải:</vt:lpstr>
      <vt:lpstr>5. Chiến lược cải thiện lời giải:</vt:lpstr>
      <vt:lpstr>5. Chiến lược cải thiện lời giải:</vt:lpstr>
      <vt:lpstr>6. Giới hạn số lượng biến và miền giá trị:</vt:lpstr>
      <vt:lpstr>6. Giới hạn số lượng biến và miền giá trị:</vt:lpstr>
      <vt:lpstr>7. Kết quả thực nghiệm:</vt:lpstr>
      <vt:lpstr>7. Kết quả thực nghiệm:</vt:lpstr>
      <vt:lpstr>7. Kết quả thực nghiệm:</vt:lpstr>
      <vt:lpstr>8. Kết luận: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cục bộ dựa trên ràng buộc Đề tài: MultiKnapsack with MinMaxType constraints</dc:title>
  <dc:creator>Le Minh Duong 20150747</dc:creator>
  <cp:lastModifiedBy>Le Minh Duong 20150747</cp:lastModifiedBy>
  <cp:revision>118</cp:revision>
  <dcterms:created xsi:type="dcterms:W3CDTF">2019-05-06T13:15:37Z</dcterms:created>
  <dcterms:modified xsi:type="dcterms:W3CDTF">2019-05-07T13:56:16Z</dcterms:modified>
</cp:coreProperties>
</file>