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13">
  <p:sldMasterIdLst>
    <p:sldMasterId id="2147483648" r:id="rId1"/>
  </p:sldMasterIdLst>
  <p:notesMasterIdLst>
    <p:notesMasterId r:id="rId23"/>
  </p:notesMasterIdLst>
  <p:sldIdLst>
    <p:sldId id="319" r:id="rId2"/>
    <p:sldId id="321" r:id="rId3"/>
    <p:sldId id="322" r:id="rId4"/>
    <p:sldId id="287" r:id="rId5"/>
    <p:sldId id="340" r:id="rId6"/>
    <p:sldId id="345" r:id="rId7"/>
    <p:sldId id="341" r:id="rId8"/>
    <p:sldId id="346" r:id="rId9"/>
    <p:sldId id="342" r:id="rId10"/>
    <p:sldId id="347" r:id="rId11"/>
    <p:sldId id="354" r:id="rId12"/>
    <p:sldId id="355" r:id="rId13"/>
    <p:sldId id="343" r:id="rId14"/>
    <p:sldId id="348" r:id="rId15"/>
    <p:sldId id="350" r:id="rId16"/>
    <p:sldId id="351" r:id="rId17"/>
    <p:sldId id="352" r:id="rId18"/>
    <p:sldId id="356" r:id="rId19"/>
    <p:sldId id="344" r:id="rId20"/>
    <p:sldId id="349" r:id="rId21"/>
    <p:sldId id="32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196"/>
    <a:srgbClr val="F5B924"/>
    <a:srgbClr val="77649B"/>
    <a:srgbClr val="778495"/>
    <a:srgbClr val="134D92"/>
    <a:srgbClr val="DDA509"/>
    <a:srgbClr val="CE9A08"/>
    <a:srgbClr val="065EAB"/>
    <a:srgbClr val="1E77E2"/>
    <a:srgbClr val="ECB1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069" autoAdjust="0"/>
  </p:normalViewPr>
  <p:slideViewPr>
    <p:cSldViewPr snapToGrid="0">
      <p:cViewPr varScale="1">
        <p:scale>
          <a:sx n="63" d="100"/>
          <a:sy n="63" d="100"/>
        </p:scale>
        <p:origin x="13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63316-5C43-48AE-96F5-DCB3214925AF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EFA68-FC14-4C51-A99C-114B44A94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575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527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297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51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459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89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967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99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3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050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680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351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0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66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  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EFA68-FC14-4C51-A99C-114B44A94C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9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PPT模板网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 flipH="1">
            <a:off x="7153136" y="5531711"/>
            <a:ext cx="7669978" cy="2549794"/>
            <a:chOff x="-2631114" y="5460569"/>
            <a:chExt cx="7669978" cy="2647908"/>
          </a:xfrm>
        </p:grpSpPr>
        <p:sp>
          <p:nvSpPr>
            <p:cNvPr id="8" name="箭头: V 形 7"/>
            <p:cNvSpPr/>
            <p:nvPr/>
          </p:nvSpPr>
          <p:spPr>
            <a:xfrm rot="16200000">
              <a:off x="-879595" y="3709050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箭头: V 形 8"/>
            <p:cNvSpPr/>
            <p:nvPr/>
          </p:nvSpPr>
          <p:spPr>
            <a:xfrm rot="16200000">
              <a:off x="47858" y="3117471"/>
              <a:ext cx="2500955" cy="7481057"/>
            </a:xfrm>
            <a:prstGeom prst="chevron">
              <a:avLst/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315029" y="-481113"/>
            <a:ext cx="1005772" cy="1266888"/>
            <a:chOff x="8475979" y="3876049"/>
            <a:chExt cx="1671323" cy="2105227"/>
          </a:xfrm>
        </p:grpSpPr>
        <p:sp>
          <p:nvSpPr>
            <p:cNvPr id="10" name="箭头: V 形 9"/>
            <p:cNvSpPr/>
            <p:nvPr userDrawn="1"/>
          </p:nvSpPr>
          <p:spPr>
            <a:xfrm rot="5400000">
              <a:off x="8190602" y="4386210"/>
              <a:ext cx="1655662" cy="1084907"/>
            </a:xfrm>
            <a:prstGeom prst="chevron">
              <a:avLst>
                <a:gd name="adj" fmla="val 16731"/>
              </a:avLst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箭头: V 形 5"/>
            <p:cNvSpPr/>
            <p:nvPr/>
          </p:nvSpPr>
          <p:spPr>
            <a:xfrm rot="5400000">
              <a:off x="8404941" y="4238916"/>
              <a:ext cx="2105227" cy="1379494"/>
            </a:xfrm>
            <a:prstGeom prst="chevron">
              <a:avLst>
                <a:gd name="adj" fmla="val 16731"/>
              </a:avLst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95D8D-8E11-4E26-978D-8E24509862C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6F55-AE53-458D-9BCC-7501F1DB7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5737981"/>
          </a:xfrm>
          <a:custGeom>
            <a:avLst/>
            <a:gdLst>
              <a:gd name="connsiteX0" fmla="*/ 0 w 12192000"/>
              <a:gd name="connsiteY0" fmla="*/ 0 h 5737981"/>
              <a:gd name="connsiteX1" fmla="*/ 12192000 w 12192000"/>
              <a:gd name="connsiteY1" fmla="*/ 0 h 5737981"/>
              <a:gd name="connsiteX2" fmla="*/ 12192000 w 12192000"/>
              <a:gd name="connsiteY2" fmla="*/ 4483849 h 5737981"/>
              <a:gd name="connsiteX3" fmla="*/ 8570797 w 12192000"/>
              <a:gd name="connsiteY3" fmla="*/ 5737981 h 5737981"/>
              <a:gd name="connsiteX4" fmla="*/ 3665862 w 12192000"/>
              <a:gd name="connsiteY4" fmla="*/ 5737981 h 5737981"/>
              <a:gd name="connsiteX5" fmla="*/ 0 w 12192000"/>
              <a:gd name="connsiteY5" fmla="*/ 4504842 h 573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737981">
                <a:moveTo>
                  <a:pt x="0" y="0"/>
                </a:moveTo>
                <a:lnTo>
                  <a:pt x="12192000" y="0"/>
                </a:lnTo>
                <a:lnTo>
                  <a:pt x="12192000" y="4483849"/>
                </a:lnTo>
                <a:lnTo>
                  <a:pt x="8570797" y="5737981"/>
                </a:lnTo>
                <a:lnTo>
                  <a:pt x="3665862" y="5737981"/>
                </a:lnTo>
                <a:lnTo>
                  <a:pt x="0" y="4504842"/>
                </a:lnTo>
                <a:close/>
              </a:path>
            </a:pathLst>
          </a:custGeom>
        </p:spPr>
      </p:pic>
      <p:sp>
        <p:nvSpPr>
          <p:cNvPr id="19" name="箭头: V 形 18"/>
          <p:cNvSpPr/>
          <p:nvPr/>
        </p:nvSpPr>
        <p:spPr>
          <a:xfrm rot="5400000">
            <a:off x="4058076" y="-1949244"/>
            <a:ext cx="4075848" cy="12192000"/>
          </a:xfrm>
          <a:prstGeom prst="chevron">
            <a:avLst/>
          </a:prstGeom>
          <a:solidFill>
            <a:srgbClr val="776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/>
          <p:cNvSpPr/>
          <p:nvPr/>
        </p:nvSpPr>
        <p:spPr>
          <a:xfrm rot="5400000">
            <a:off x="4058076" y="-1370842"/>
            <a:ext cx="4075848" cy="12192000"/>
          </a:xfrm>
          <a:prstGeom prst="chevron">
            <a:avLst/>
          </a:prstGeom>
          <a:solidFill>
            <a:srgbClr val="F5B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箭头: V 形 8"/>
          <p:cNvSpPr/>
          <p:nvPr/>
        </p:nvSpPr>
        <p:spPr>
          <a:xfrm rot="5400000">
            <a:off x="4058076" y="-1653231"/>
            <a:ext cx="4075848" cy="12192000"/>
          </a:xfrm>
          <a:prstGeom prst="chevron">
            <a:avLst/>
          </a:prstGeom>
          <a:solidFill>
            <a:srgbClr val="406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38782" y="3594557"/>
            <a:ext cx="2224018" cy="222401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631114" y="5460569"/>
            <a:ext cx="7669978" cy="2647908"/>
            <a:chOff x="-2631114" y="5460569"/>
            <a:chExt cx="7669978" cy="2647908"/>
          </a:xfrm>
        </p:grpSpPr>
        <p:sp>
          <p:nvSpPr>
            <p:cNvPr id="31" name="箭头: V 形 30"/>
            <p:cNvSpPr/>
            <p:nvPr/>
          </p:nvSpPr>
          <p:spPr>
            <a:xfrm rot="16200000">
              <a:off x="-879595" y="3709050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V 形 31"/>
            <p:cNvSpPr/>
            <p:nvPr/>
          </p:nvSpPr>
          <p:spPr>
            <a:xfrm rot="16200000">
              <a:off x="47858" y="3117471"/>
              <a:ext cx="2500955" cy="7481057"/>
            </a:xfrm>
            <a:prstGeom prst="chevron">
              <a:avLst/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7153136" y="5531711"/>
            <a:ext cx="7669978" cy="2549794"/>
            <a:chOff x="-2631114" y="5460569"/>
            <a:chExt cx="7669978" cy="2647908"/>
          </a:xfrm>
        </p:grpSpPr>
        <p:sp>
          <p:nvSpPr>
            <p:cNvPr id="35" name="箭头: V 形 34"/>
            <p:cNvSpPr/>
            <p:nvPr/>
          </p:nvSpPr>
          <p:spPr>
            <a:xfrm rot="16200000">
              <a:off x="-879595" y="3709050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箭头: V 形 35"/>
            <p:cNvSpPr/>
            <p:nvPr/>
          </p:nvSpPr>
          <p:spPr>
            <a:xfrm rot="16200000">
              <a:off x="47858" y="3117471"/>
              <a:ext cx="2500955" cy="7481057"/>
            </a:xfrm>
            <a:prstGeom prst="chevron">
              <a:avLst/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A0CC7EC-359A-67B2-329A-925715B8D551}"/>
              </a:ext>
            </a:extLst>
          </p:cNvPr>
          <p:cNvSpPr txBox="1"/>
          <p:nvPr/>
        </p:nvSpPr>
        <p:spPr>
          <a:xfrm>
            <a:off x="651493" y="551373"/>
            <a:ext cx="107985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spc="400" dirty="0">
                <a:solidFill>
                  <a:srgbClr val="40619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基于</a:t>
            </a:r>
            <a:r>
              <a:rPr lang="en-US" altLang="zh-CN" sz="4800" spc="400" dirty="0">
                <a:solidFill>
                  <a:srgbClr val="40619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B/S</a:t>
            </a:r>
            <a:r>
              <a:rPr lang="zh-CN" altLang="en-US" sz="4800" spc="400" dirty="0">
                <a:solidFill>
                  <a:srgbClr val="40619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模式的学生成绩管理信息系统的设计与实现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3344101" cy="765703"/>
            <a:chOff x="424273" y="118435"/>
            <a:chExt cx="3344101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531864" y="299363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数据库设计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39729"/>
              </p:ext>
            </p:extLst>
          </p:nvPr>
        </p:nvGraphicFramePr>
        <p:xfrm>
          <a:off x="345233" y="1200011"/>
          <a:ext cx="5934267" cy="24457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3970">
                  <a:extLst>
                    <a:ext uri="{9D8B030D-6E8A-4147-A177-3AD203B41FA5}">
                      <a16:colId xmlns:a16="http://schemas.microsoft.com/office/drawing/2014/main" val="818077646"/>
                    </a:ext>
                  </a:extLst>
                </a:gridCol>
                <a:gridCol w="1284443">
                  <a:extLst>
                    <a:ext uri="{9D8B030D-6E8A-4147-A177-3AD203B41FA5}">
                      <a16:colId xmlns:a16="http://schemas.microsoft.com/office/drawing/2014/main" val="2641886453"/>
                    </a:ext>
                  </a:extLst>
                </a:gridCol>
                <a:gridCol w="1710994">
                  <a:extLst>
                    <a:ext uri="{9D8B030D-6E8A-4147-A177-3AD203B41FA5}">
                      <a16:colId xmlns:a16="http://schemas.microsoft.com/office/drawing/2014/main" val="3924449100"/>
                    </a:ext>
                  </a:extLst>
                </a:gridCol>
                <a:gridCol w="1514860">
                  <a:extLst>
                    <a:ext uri="{9D8B030D-6E8A-4147-A177-3AD203B41FA5}">
                      <a16:colId xmlns:a16="http://schemas.microsoft.com/office/drawing/2014/main" val="968846945"/>
                    </a:ext>
                  </a:extLst>
                </a:gridCol>
              </a:tblGrid>
              <a:tr h="45883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字段名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约束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3721393"/>
                  </a:ext>
                </a:extLst>
              </a:tr>
              <a:tr h="37954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account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用户账号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r>
                        <a:rPr lang="zh-CN" sz="1050" kern="100">
                          <a:effectLst/>
                        </a:rPr>
                        <a:t>（主键）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24985"/>
                  </a:ext>
                </a:extLst>
              </a:tr>
              <a:tr h="38263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password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用户密码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285585"/>
                  </a:ext>
                </a:extLst>
              </a:tr>
              <a:tr h="122477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role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 dirty="0" err="1">
                          <a:effectLst/>
                        </a:rPr>
                        <a:t>int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用户角色（如</a:t>
                      </a:r>
                      <a:r>
                        <a:rPr lang="en-US" sz="1050" kern="100">
                          <a:effectLst/>
                        </a:rPr>
                        <a:t> 0 - </a:t>
                      </a:r>
                      <a:r>
                        <a:rPr lang="zh-CN" sz="1050" kern="100">
                          <a:effectLst/>
                        </a:rPr>
                        <a:t>学生</a:t>
                      </a:r>
                      <a:r>
                        <a:rPr lang="en-US" sz="1050" kern="100">
                          <a:effectLst/>
                        </a:rPr>
                        <a:t>, 1 - </a:t>
                      </a:r>
                      <a:r>
                        <a:rPr lang="zh-CN" sz="1050" kern="100">
                          <a:effectLst/>
                        </a:rPr>
                        <a:t>教师</a:t>
                      </a:r>
                      <a:r>
                        <a:rPr lang="en-US" sz="1050" kern="100">
                          <a:effectLst/>
                        </a:rPr>
                        <a:t>, 2 - </a:t>
                      </a:r>
                      <a:r>
                        <a:rPr lang="zh-CN" sz="1050" kern="100">
                          <a:effectLst/>
                        </a:rPr>
                        <a:t>管理员）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default NULL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01156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00857"/>
              </p:ext>
            </p:extLst>
          </p:nvPr>
        </p:nvGraphicFramePr>
        <p:xfrm>
          <a:off x="345232" y="4045857"/>
          <a:ext cx="5934268" cy="26535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495">
                  <a:extLst>
                    <a:ext uri="{9D8B030D-6E8A-4147-A177-3AD203B41FA5}">
                      <a16:colId xmlns:a16="http://schemas.microsoft.com/office/drawing/2014/main" val="1618702268"/>
                    </a:ext>
                  </a:extLst>
                </a:gridCol>
                <a:gridCol w="1599187">
                  <a:extLst>
                    <a:ext uri="{9D8B030D-6E8A-4147-A177-3AD203B41FA5}">
                      <a16:colId xmlns:a16="http://schemas.microsoft.com/office/drawing/2014/main" val="1059924160"/>
                    </a:ext>
                  </a:extLst>
                </a:gridCol>
                <a:gridCol w="1745958">
                  <a:extLst>
                    <a:ext uri="{9D8B030D-6E8A-4147-A177-3AD203B41FA5}">
                      <a16:colId xmlns:a16="http://schemas.microsoft.com/office/drawing/2014/main" val="1456115556"/>
                    </a:ext>
                  </a:extLst>
                </a:gridCol>
                <a:gridCol w="1516628">
                  <a:extLst>
                    <a:ext uri="{9D8B030D-6E8A-4147-A177-3AD203B41FA5}">
                      <a16:colId xmlns:a16="http://schemas.microsoft.com/office/drawing/2014/main" val="3019031159"/>
                    </a:ext>
                  </a:extLst>
                </a:gridCol>
              </a:tblGrid>
              <a:tr h="32916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注释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632671"/>
                  </a:ext>
                </a:extLst>
              </a:tr>
              <a:tr h="26994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sno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学生编号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r>
                        <a:rPr lang="zh-CN" sz="1050" kern="100">
                          <a:effectLst/>
                        </a:rPr>
                        <a:t>（主键）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2152170"/>
                  </a:ext>
                </a:extLst>
              </a:tr>
              <a:tr h="26994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学生姓名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723370"/>
                  </a:ext>
                </a:extLst>
              </a:tr>
              <a:tr h="26994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account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用户账号（外键）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r>
                        <a:rPr lang="zh-CN" sz="1050" kern="100">
                          <a:effectLst/>
                        </a:rPr>
                        <a:t>（外键）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326220"/>
                  </a:ext>
                </a:extLst>
              </a:tr>
              <a:tr h="26994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sex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enum('</a:t>
                      </a:r>
                      <a:r>
                        <a:rPr lang="zh-CN" sz="950" kern="100">
                          <a:effectLst/>
                        </a:rPr>
                        <a:t>男</a:t>
                      </a:r>
                      <a:r>
                        <a:rPr lang="en-US" sz="950" kern="100">
                          <a:effectLst/>
                        </a:rPr>
                        <a:t>', '</a:t>
                      </a:r>
                      <a:r>
                        <a:rPr lang="zh-CN" sz="950" kern="100">
                          <a:effectLst/>
                        </a:rPr>
                        <a:t>女</a:t>
                      </a:r>
                      <a:r>
                        <a:rPr lang="en-US" sz="950" kern="100">
                          <a:effectLst/>
                        </a:rPr>
                        <a:t>')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157717"/>
                  </a:ext>
                </a:extLst>
              </a:tr>
              <a:tr h="43476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 dirty="0">
                          <a:effectLst/>
                        </a:rPr>
                        <a:t>college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院校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1895686"/>
                  </a:ext>
                </a:extLst>
              </a:tr>
              <a:tr h="26994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major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专业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3867669"/>
                  </a:ext>
                </a:extLst>
              </a:tr>
              <a:tr h="26994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phone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电话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79502"/>
                  </a:ext>
                </a:extLst>
              </a:tr>
              <a:tr h="26994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address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 dirty="0">
                          <a:effectLst/>
                        </a:rPr>
                        <a:t>varchar(255)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地址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2525665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2123579" y="371546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cs typeface="宋体" panose="02010600030101010101" pitchFamily="2" charset="-122"/>
              </a:rPr>
              <a:t>student</a:t>
            </a:r>
            <a:r>
              <a:rPr lang="zh-CN" altLang="zh-CN" dirty="0">
                <a:solidFill>
                  <a:srgbClr val="00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表（学生表）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25169" y="8687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cs typeface="宋体" panose="02010600030101010101" pitchFamily="2" charset="-122"/>
              </a:rPr>
              <a:t>user</a:t>
            </a:r>
            <a:r>
              <a:rPr lang="zh-CN" altLang="zh-CN" dirty="0">
                <a:solidFill>
                  <a:srgbClr val="00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表（用户表）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05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3344101" cy="765703"/>
            <a:chOff x="424273" y="118435"/>
            <a:chExt cx="3344101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531864" y="299363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数据库设计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45743"/>
              </p:ext>
            </p:extLst>
          </p:nvPr>
        </p:nvGraphicFramePr>
        <p:xfrm>
          <a:off x="345232" y="1199170"/>
          <a:ext cx="5934268" cy="24466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496">
                  <a:extLst>
                    <a:ext uri="{9D8B030D-6E8A-4147-A177-3AD203B41FA5}">
                      <a16:colId xmlns:a16="http://schemas.microsoft.com/office/drawing/2014/main" val="942703141"/>
                    </a:ext>
                  </a:extLst>
                </a:gridCol>
                <a:gridCol w="1599187">
                  <a:extLst>
                    <a:ext uri="{9D8B030D-6E8A-4147-A177-3AD203B41FA5}">
                      <a16:colId xmlns:a16="http://schemas.microsoft.com/office/drawing/2014/main" val="599402439"/>
                    </a:ext>
                  </a:extLst>
                </a:gridCol>
                <a:gridCol w="1745957">
                  <a:extLst>
                    <a:ext uri="{9D8B030D-6E8A-4147-A177-3AD203B41FA5}">
                      <a16:colId xmlns:a16="http://schemas.microsoft.com/office/drawing/2014/main" val="4289247148"/>
                    </a:ext>
                  </a:extLst>
                </a:gridCol>
                <a:gridCol w="1516628">
                  <a:extLst>
                    <a:ext uri="{9D8B030D-6E8A-4147-A177-3AD203B41FA5}">
                      <a16:colId xmlns:a16="http://schemas.microsoft.com/office/drawing/2014/main" val="3605453960"/>
                    </a:ext>
                  </a:extLst>
                </a:gridCol>
              </a:tblGrid>
              <a:tr h="2927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3926687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tno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教师编号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r>
                        <a:rPr lang="zh-CN" sz="1050" kern="100">
                          <a:effectLst/>
                        </a:rPr>
                        <a:t>（主键）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4243280"/>
                  </a:ext>
                </a:extLst>
              </a:tr>
              <a:tr h="2951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教师姓名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0319982"/>
                  </a:ext>
                </a:extLst>
              </a:tr>
              <a:tr h="29275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account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用户账号（外键）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r>
                        <a:rPr lang="zh-CN" sz="1050" kern="100">
                          <a:effectLst/>
                        </a:rPr>
                        <a:t>（外键）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624565"/>
                  </a:ext>
                </a:extLst>
              </a:tr>
              <a:tr h="2951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sex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enum('</a:t>
                      </a:r>
                      <a:r>
                        <a:rPr lang="zh-CN" sz="950" kern="100">
                          <a:effectLst/>
                        </a:rPr>
                        <a:t>男</a:t>
                      </a:r>
                      <a:r>
                        <a:rPr lang="en-US" sz="950" kern="100">
                          <a:effectLst/>
                        </a:rPr>
                        <a:t>', '</a:t>
                      </a:r>
                      <a:r>
                        <a:rPr lang="zh-CN" sz="950" kern="100">
                          <a:effectLst/>
                        </a:rPr>
                        <a:t>女</a:t>
                      </a:r>
                      <a:r>
                        <a:rPr lang="en-US" sz="950" kern="100">
                          <a:effectLst/>
                        </a:rPr>
                        <a:t>')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性别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788369"/>
                  </a:ext>
                </a:extLst>
              </a:tr>
              <a:tr h="6829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college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学院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429467"/>
                  </a:ext>
                </a:extLst>
              </a:tr>
              <a:tr h="29513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Title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职称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0839865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44220"/>
              </p:ext>
            </p:extLst>
          </p:nvPr>
        </p:nvGraphicFramePr>
        <p:xfrm>
          <a:off x="345232" y="4045856"/>
          <a:ext cx="5934268" cy="2653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495">
                  <a:extLst>
                    <a:ext uri="{9D8B030D-6E8A-4147-A177-3AD203B41FA5}">
                      <a16:colId xmlns:a16="http://schemas.microsoft.com/office/drawing/2014/main" val="86456343"/>
                    </a:ext>
                  </a:extLst>
                </a:gridCol>
                <a:gridCol w="1599187">
                  <a:extLst>
                    <a:ext uri="{9D8B030D-6E8A-4147-A177-3AD203B41FA5}">
                      <a16:colId xmlns:a16="http://schemas.microsoft.com/office/drawing/2014/main" val="824444778"/>
                    </a:ext>
                  </a:extLst>
                </a:gridCol>
                <a:gridCol w="1745958">
                  <a:extLst>
                    <a:ext uri="{9D8B030D-6E8A-4147-A177-3AD203B41FA5}">
                      <a16:colId xmlns:a16="http://schemas.microsoft.com/office/drawing/2014/main" val="3105449200"/>
                    </a:ext>
                  </a:extLst>
                </a:gridCol>
                <a:gridCol w="1516628">
                  <a:extLst>
                    <a:ext uri="{9D8B030D-6E8A-4147-A177-3AD203B41FA5}">
                      <a16:colId xmlns:a16="http://schemas.microsoft.com/office/drawing/2014/main" val="606036761"/>
                    </a:ext>
                  </a:extLst>
                </a:gridCol>
              </a:tblGrid>
              <a:tr h="3424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注释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8273290"/>
                  </a:ext>
                </a:extLst>
              </a:tr>
              <a:tr h="3424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tno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教师编号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r>
                        <a:rPr lang="zh-CN" sz="1050" kern="100">
                          <a:effectLst/>
                        </a:rPr>
                        <a:t>（主键）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044514"/>
                  </a:ext>
                </a:extLst>
              </a:tr>
              <a:tr h="34241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cname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课程名称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r>
                        <a:rPr lang="zh-CN" sz="1050" kern="100">
                          <a:effectLst/>
                        </a:rPr>
                        <a:t>（主键）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4223590"/>
                  </a:ext>
                </a:extLst>
              </a:tr>
              <a:tr h="3452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cno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课程编号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1704163"/>
                  </a:ext>
                </a:extLst>
              </a:tr>
              <a:tr h="3452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credit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double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学分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0320213"/>
                  </a:ext>
                </a:extLst>
              </a:tr>
              <a:tr h="590666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semester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int(0)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学期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996432"/>
                  </a:ext>
                </a:extLst>
              </a:tr>
              <a:tr h="3452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ctime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int(0)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创建时间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NOT NULL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5438239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123579" y="829837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cs typeface="宋体" panose="02010600030101010101" pitchFamily="2" charset="-122"/>
              </a:rPr>
              <a:t>teacher</a:t>
            </a:r>
            <a:r>
              <a:rPr lang="zh-CN" altLang="zh-CN">
                <a:solidFill>
                  <a:srgbClr val="00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表（教师表）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123579" y="3676524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cs typeface="宋体" panose="02010600030101010101" pitchFamily="2" charset="-122"/>
              </a:rPr>
              <a:t>course</a:t>
            </a:r>
            <a:r>
              <a:rPr lang="zh-CN" altLang="zh-CN" dirty="0">
                <a:solidFill>
                  <a:srgbClr val="00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表（课程表）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009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3344101" cy="765703"/>
            <a:chOff x="424273" y="118435"/>
            <a:chExt cx="3344101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531864" y="299363"/>
              <a:ext cx="2236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数据库设计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89769"/>
              </p:ext>
            </p:extLst>
          </p:nvPr>
        </p:nvGraphicFramePr>
        <p:xfrm>
          <a:off x="661887" y="1113587"/>
          <a:ext cx="4930141" cy="1687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022">
                  <a:extLst>
                    <a:ext uri="{9D8B030D-6E8A-4147-A177-3AD203B41FA5}">
                      <a16:colId xmlns:a16="http://schemas.microsoft.com/office/drawing/2014/main" val="2693624541"/>
                    </a:ext>
                  </a:extLst>
                </a:gridCol>
                <a:gridCol w="1067104">
                  <a:extLst>
                    <a:ext uri="{9D8B030D-6E8A-4147-A177-3AD203B41FA5}">
                      <a16:colId xmlns:a16="http://schemas.microsoft.com/office/drawing/2014/main" val="3981375644"/>
                    </a:ext>
                  </a:extLst>
                </a:gridCol>
                <a:gridCol w="1421481">
                  <a:extLst>
                    <a:ext uri="{9D8B030D-6E8A-4147-A177-3AD203B41FA5}">
                      <a16:colId xmlns:a16="http://schemas.microsoft.com/office/drawing/2014/main" val="3777826723"/>
                    </a:ext>
                  </a:extLst>
                </a:gridCol>
                <a:gridCol w="1258534">
                  <a:extLst>
                    <a:ext uri="{9D8B030D-6E8A-4147-A177-3AD203B41FA5}">
                      <a16:colId xmlns:a16="http://schemas.microsoft.com/office/drawing/2014/main" val="1592927628"/>
                    </a:ext>
                  </a:extLst>
                </a:gridCol>
              </a:tblGrid>
              <a:tr h="448443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注释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约束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859117"/>
                  </a:ext>
                </a:extLst>
              </a:tr>
              <a:tr h="4130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sno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学生编号（外键）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r>
                        <a:rPr lang="zh-CN" sz="1050" kern="100">
                          <a:effectLst/>
                        </a:rPr>
                        <a:t>（主键）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4199656"/>
                  </a:ext>
                </a:extLst>
              </a:tr>
              <a:tr h="4130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cno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课程编号（外键）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NOT NULL</a:t>
                      </a:r>
                      <a:r>
                        <a:rPr lang="zh-CN" sz="1050" kern="100" dirty="0">
                          <a:effectLst/>
                        </a:rPr>
                        <a:t>（主键）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7891016"/>
                  </a:ext>
                </a:extLst>
              </a:tr>
              <a:tr h="413039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sscore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学生成绩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default NULL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76162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51007"/>
              </p:ext>
            </p:extLst>
          </p:nvPr>
        </p:nvGraphicFramePr>
        <p:xfrm>
          <a:off x="661887" y="3105473"/>
          <a:ext cx="4930140" cy="1711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1020">
                  <a:extLst>
                    <a:ext uri="{9D8B030D-6E8A-4147-A177-3AD203B41FA5}">
                      <a16:colId xmlns:a16="http://schemas.microsoft.com/office/drawing/2014/main" val="2492863889"/>
                    </a:ext>
                  </a:extLst>
                </a:gridCol>
                <a:gridCol w="1328591">
                  <a:extLst>
                    <a:ext uri="{9D8B030D-6E8A-4147-A177-3AD203B41FA5}">
                      <a16:colId xmlns:a16="http://schemas.microsoft.com/office/drawing/2014/main" val="3655327931"/>
                    </a:ext>
                  </a:extLst>
                </a:gridCol>
                <a:gridCol w="1450527">
                  <a:extLst>
                    <a:ext uri="{9D8B030D-6E8A-4147-A177-3AD203B41FA5}">
                      <a16:colId xmlns:a16="http://schemas.microsoft.com/office/drawing/2014/main" val="3983338762"/>
                    </a:ext>
                  </a:extLst>
                </a:gridCol>
                <a:gridCol w="1260002">
                  <a:extLst>
                    <a:ext uri="{9D8B030D-6E8A-4147-A177-3AD203B41FA5}">
                      <a16:colId xmlns:a16="http://schemas.microsoft.com/office/drawing/2014/main" val="986911159"/>
                    </a:ext>
                  </a:extLst>
                </a:gridCol>
              </a:tblGrid>
              <a:tr h="25358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注释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约束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0612634"/>
                  </a:ext>
                </a:extLst>
              </a:tr>
              <a:tr h="25358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sender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发送者账号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r>
                        <a:rPr lang="zh-CN" sz="1050" kern="100">
                          <a:effectLst/>
                        </a:rPr>
                        <a:t>（主键）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530196"/>
                  </a:ext>
                </a:extLst>
              </a:tr>
              <a:tr h="2556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receiver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接收者账号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6581630"/>
                  </a:ext>
                </a:extLst>
              </a:tr>
              <a:tr h="2556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msg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消息内容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9561734"/>
                  </a:ext>
                </a:extLst>
              </a:tr>
              <a:tr h="255645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date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datetime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消息发送时间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2048703"/>
                  </a:ext>
                </a:extLst>
              </a:tr>
              <a:tr h="437428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isread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 dirty="0">
                          <a:effectLst/>
                        </a:rPr>
                        <a:t>varchar(255)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消息是否已读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NOT NULL</a:t>
                      </a:r>
                      <a:r>
                        <a:rPr lang="zh-CN" sz="1050" kern="100" dirty="0">
                          <a:effectLst/>
                        </a:rPr>
                        <a:t>（主键）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676652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51649"/>
              </p:ext>
            </p:extLst>
          </p:nvPr>
        </p:nvGraphicFramePr>
        <p:xfrm>
          <a:off x="661887" y="5187821"/>
          <a:ext cx="4930141" cy="1515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3022">
                  <a:extLst>
                    <a:ext uri="{9D8B030D-6E8A-4147-A177-3AD203B41FA5}">
                      <a16:colId xmlns:a16="http://schemas.microsoft.com/office/drawing/2014/main" val="168333791"/>
                    </a:ext>
                  </a:extLst>
                </a:gridCol>
                <a:gridCol w="1067104">
                  <a:extLst>
                    <a:ext uri="{9D8B030D-6E8A-4147-A177-3AD203B41FA5}">
                      <a16:colId xmlns:a16="http://schemas.microsoft.com/office/drawing/2014/main" val="2767808684"/>
                    </a:ext>
                  </a:extLst>
                </a:gridCol>
                <a:gridCol w="1421481">
                  <a:extLst>
                    <a:ext uri="{9D8B030D-6E8A-4147-A177-3AD203B41FA5}">
                      <a16:colId xmlns:a16="http://schemas.microsoft.com/office/drawing/2014/main" val="2726824059"/>
                    </a:ext>
                  </a:extLst>
                </a:gridCol>
                <a:gridCol w="1258534">
                  <a:extLst>
                    <a:ext uri="{9D8B030D-6E8A-4147-A177-3AD203B41FA5}">
                      <a16:colId xmlns:a16="http://schemas.microsoft.com/office/drawing/2014/main" val="2063751036"/>
                    </a:ext>
                  </a:extLst>
                </a:gridCol>
              </a:tblGrid>
              <a:tr h="43448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字段名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数据类型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注释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约束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695252"/>
                  </a:ext>
                </a:extLst>
              </a:tr>
              <a:tr h="3594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admin_id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管理员编号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r>
                        <a:rPr lang="zh-CN" sz="1050" kern="100">
                          <a:effectLst/>
                        </a:rPr>
                        <a:t>（主键） 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8716735"/>
                  </a:ext>
                </a:extLst>
              </a:tr>
              <a:tr h="362322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name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varchar(255)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>
                          <a:effectLst/>
                        </a:rPr>
                        <a:t>管理员姓名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>
                          <a:effectLst/>
                        </a:rPr>
                        <a:t>NOT NULL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3948062"/>
                  </a:ext>
                </a:extLst>
              </a:tr>
              <a:tr h="359401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>
                          <a:effectLst/>
                        </a:rPr>
                        <a:t>account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950" kern="100" dirty="0">
                          <a:effectLst/>
                        </a:rPr>
                        <a:t>varchar(255)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zh-CN" sz="1050" kern="100" dirty="0">
                          <a:effectLst/>
                        </a:rPr>
                        <a:t>用户账号（外键）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  <a:tabLst>
                          <a:tab pos="239395" algn="l"/>
                        </a:tabLst>
                      </a:pPr>
                      <a:r>
                        <a:rPr lang="en-US" sz="1050" kern="100" dirty="0">
                          <a:effectLst/>
                        </a:rPr>
                        <a:t>NOT NULL</a:t>
                      </a:r>
                      <a:r>
                        <a:rPr lang="zh-CN" sz="1050" kern="100" dirty="0">
                          <a:effectLst/>
                        </a:rPr>
                        <a:t>（外键）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242365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312594" y="77675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cs typeface="宋体" panose="02010600030101010101" pitchFamily="2" charset="-122"/>
              </a:rPr>
              <a:t>sc</a:t>
            </a:r>
            <a:r>
              <a:rPr lang="zh-CN" altLang="zh-CN">
                <a:solidFill>
                  <a:srgbClr val="00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表（成绩表）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880462" y="276864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cs typeface="宋体" panose="02010600030101010101" pitchFamily="2" charset="-122"/>
              </a:rPr>
              <a:t>chat</a:t>
            </a:r>
            <a:r>
              <a:rPr lang="zh-CN" altLang="zh-CN" dirty="0">
                <a:solidFill>
                  <a:srgbClr val="00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表（聊天记录表）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880462" y="4818489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00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管理员表（</a:t>
            </a:r>
            <a:r>
              <a:rPr lang="en-US" altLang="zh-CN" dirty="0">
                <a:solidFill>
                  <a:srgbClr val="00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admin</a:t>
            </a:r>
            <a:r>
              <a:rPr lang="zh-CN" altLang="zh-CN" dirty="0">
                <a:solidFill>
                  <a:srgbClr val="000000"/>
                </a:solidFill>
                <a:ea typeface="黑体" panose="02010609060101010101" pitchFamily="49" charset="-122"/>
                <a:cs typeface="宋体" panose="02010600030101010101" pitchFamily="2" charset="-122"/>
              </a:rPr>
              <a:t>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343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 rot="5400000">
            <a:off x="3212399" y="-6257925"/>
            <a:ext cx="6091052" cy="12515850"/>
            <a:chOff x="-13252" y="-212027"/>
            <a:chExt cx="3732726" cy="7669978"/>
          </a:xfrm>
        </p:grpSpPr>
        <p:sp>
          <p:nvSpPr>
            <p:cNvPr id="43" name="箭头: V 形 42"/>
            <p:cNvSpPr/>
            <p:nvPr/>
          </p:nvSpPr>
          <p:spPr>
            <a:xfrm>
              <a:off x="1960285" y="-212027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箭头: V 形 43"/>
            <p:cNvSpPr/>
            <p:nvPr/>
          </p:nvSpPr>
          <p:spPr>
            <a:xfrm>
              <a:off x="-13252" y="-23106"/>
              <a:ext cx="3585774" cy="7481057"/>
            </a:xfrm>
            <a:prstGeom prst="chevron">
              <a:avLst>
                <a:gd name="adj" fmla="val 34062"/>
              </a:avLst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5046650" y="1350669"/>
            <a:ext cx="211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5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004256" y="3429000"/>
            <a:ext cx="604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详细设计与实现</a:t>
            </a:r>
          </a:p>
        </p:txBody>
      </p:sp>
    </p:spTree>
    <p:extLst>
      <p:ext uri="{BB962C8B-B14F-4D97-AF65-F5344CB8AC3E}">
        <p14:creationId xmlns:p14="http://schemas.microsoft.com/office/powerpoint/2010/main" val="178589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4164838" cy="765703"/>
            <a:chOff x="424273" y="118435"/>
            <a:chExt cx="4164838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531864" y="299363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详细设计与实现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Rectangle 8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<p:cNvSpPr/>
          <p:nvPr/>
        </p:nvSpPr>
        <p:spPr>
          <a:xfrm>
            <a:off x="269687" y="1325394"/>
            <a:ext cx="60263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学生用户登录：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当学生用户输入个人的账号和密码及身份尝试登录系统时，如果输入正确，系统将直接进入系统进行操作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endParaRPr lang="zh-CN" altLang="en-US" sz="2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895850" y="6107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图片 1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0"/>
          <a:stretch/>
        </p:blipFill>
        <p:spPr bwMode="auto">
          <a:xfrm>
            <a:off x="269687" y="2724151"/>
            <a:ext cx="11693713" cy="2609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820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4164838" cy="765703"/>
            <a:chOff x="424273" y="118435"/>
            <a:chExt cx="4164838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531864" y="299363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详细设计与实现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Rectangle 8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<p:cNvSpPr/>
          <p:nvPr/>
        </p:nvSpPr>
        <p:spPr>
          <a:xfrm>
            <a:off x="1365062" y="1439694"/>
            <a:ext cx="95982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授课教师功能：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教师登录：</a:t>
            </a:r>
          </a:p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当教师输入个人的账号和密码及身份尝试登录系统时，如果输入正确，系统将直接进入系统进行操作。</a:t>
            </a:r>
          </a:p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09"/>
          <a:stretch/>
        </p:blipFill>
        <p:spPr bwMode="auto">
          <a:xfrm>
            <a:off x="214603" y="3361251"/>
            <a:ext cx="11818775" cy="22393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1248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4164838" cy="765703"/>
            <a:chOff x="424273" y="118435"/>
            <a:chExt cx="4164838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531864" y="299363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详细设计与实现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Rectangle 8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<p:cNvSpPr/>
          <p:nvPr/>
        </p:nvSpPr>
        <p:spPr>
          <a:xfrm>
            <a:off x="1365062" y="1439694"/>
            <a:ext cx="95982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学生成绩管理：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教师进入系统后，点击“管理”可对学生成绩进行管理操作。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81"/>
          <a:stretch/>
        </p:blipFill>
        <p:spPr bwMode="auto">
          <a:xfrm>
            <a:off x="410547" y="2455357"/>
            <a:ext cx="11150081" cy="25085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935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4164838" cy="765703"/>
            <a:chOff x="424273" y="118435"/>
            <a:chExt cx="4164838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531864" y="299363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详细设计与实现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Rectangle 8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<p:cNvSpPr/>
          <p:nvPr/>
        </p:nvSpPr>
        <p:spPr>
          <a:xfrm>
            <a:off x="1365062" y="1439694"/>
            <a:ext cx="95982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管理员功能：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管理员登录：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当管理员输入个人的账号和密码及身份尝试登录系统时，如果输入正确，系统将直接进入系统进行操作。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r="-1" b="22571"/>
          <a:stretch/>
        </p:blipFill>
        <p:spPr bwMode="auto">
          <a:xfrm>
            <a:off x="1008971" y="3378686"/>
            <a:ext cx="9954381" cy="24436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4171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4164838" cy="765703"/>
            <a:chOff x="424273" y="118435"/>
            <a:chExt cx="4164838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531864" y="299363"/>
              <a:ext cx="305724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详细设计与实现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Rectangle 8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<p:cNvSpPr/>
          <p:nvPr/>
        </p:nvSpPr>
        <p:spPr>
          <a:xfrm>
            <a:off x="1365062" y="1439694"/>
            <a:ext cx="9598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学生和教师信息管理：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管理员进入系统后，点击“信息管理”和“成绩管理”可对学生和教师信息及学生成绩进行管理操作。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52"/>
          <a:stretch/>
        </p:blipFill>
        <p:spPr bwMode="auto">
          <a:xfrm>
            <a:off x="709127" y="2854341"/>
            <a:ext cx="10683551" cy="24174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439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 rot="5400000">
            <a:off x="3212399" y="-6257925"/>
            <a:ext cx="6091052" cy="12515850"/>
            <a:chOff x="-13252" y="-212027"/>
            <a:chExt cx="3732726" cy="7669978"/>
          </a:xfrm>
        </p:grpSpPr>
        <p:sp>
          <p:nvSpPr>
            <p:cNvPr id="43" name="箭头: V 形 42"/>
            <p:cNvSpPr/>
            <p:nvPr/>
          </p:nvSpPr>
          <p:spPr>
            <a:xfrm>
              <a:off x="1960285" y="-212027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箭头: V 形 43"/>
            <p:cNvSpPr/>
            <p:nvPr/>
          </p:nvSpPr>
          <p:spPr>
            <a:xfrm>
              <a:off x="-13252" y="-23106"/>
              <a:ext cx="3585774" cy="7481057"/>
            </a:xfrm>
            <a:prstGeom prst="chevron">
              <a:avLst>
                <a:gd name="adj" fmla="val 34062"/>
              </a:avLst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5046650" y="1350669"/>
            <a:ext cx="211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6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93143" y="3429000"/>
            <a:ext cx="604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课程设计总结</a:t>
            </a:r>
          </a:p>
        </p:txBody>
      </p:sp>
    </p:spTree>
    <p:extLst>
      <p:ext uri="{BB962C8B-B14F-4D97-AF65-F5344CB8AC3E}">
        <p14:creationId xmlns:p14="http://schemas.microsoft.com/office/powerpoint/2010/main" val="10761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83" name="文本框 182"/>
          <p:cNvSpPr txBox="1"/>
          <p:nvPr/>
        </p:nvSpPr>
        <p:spPr>
          <a:xfrm>
            <a:off x="322265" y="1796040"/>
            <a:ext cx="21142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spc="400" dirty="0">
                <a:solidFill>
                  <a:srgbClr val="40619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目</a:t>
            </a:r>
            <a:endParaRPr lang="en-US" altLang="zh-CN" sz="7200" spc="400" dirty="0">
              <a:solidFill>
                <a:srgbClr val="40619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  <a:p>
            <a:pPr algn="ctr"/>
            <a:r>
              <a:rPr lang="zh-CN" altLang="en-US" sz="7200" spc="400" dirty="0">
                <a:solidFill>
                  <a:srgbClr val="40619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32832" y="-212027"/>
            <a:ext cx="3732726" cy="7669978"/>
            <a:chOff x="-13252" y="-212027"/>
            <a:chExt cx="3732726" cy="7669978"/>
          </a:xfrm>
        </p:grpSpPr>
        <p:sp>
          <p:nvSpPr>
            <p:cNvPr id="31" name="箭头: V 形 30"/>
            <p:cNvSpPr/>
            <p:nvPr/>
          </p:nvSpPr>
          <p:spPr>
            <a:xfrm>
              <a:off x="1960285" y="-212027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V 形 31"/>
            <p:cNvSpPr/>
            <p:nvPr/>
          </p:nvSpPr>
          <p:spPr>
            <a:xfrm>
              <a:off x="-13252" y="-23106"/>
              <a:ext cx="3585774" cy="7481057"/>
            </a:xfrm>
            <a:prstGeom prst="chevron">
              <a:avLst>
                <a:gd name="adj" fmla="val 34062"/>
              </a:avLst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03082" y="2961755"/>
            <a:ext cx="461665" cy="159755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800" b="1" spc="200" dirty="0">
                <a:solidFill>
                  <a:srgbClr val="406196"/>
                </a:solidFill>
                <a:latin typeface="Arial Rounded MT Bold" panose="020F0704030504030204" pitchFamily="34" charset="0"/>
                <a:cs typeface="+mn-ea"/>
                <a:sym typeface="+mn-lt"/>
              </a:rPr>
              <a:t>CONTENTS</a:t>
            </a:r>
            <a:endParaRPr lang="zh-CN" altLang="en-US" sz="1800" b="1" spc="200" dirty="0">
              <a:solidFill>
                <a:srgbClr val="406196"/>
              </a:solidFill>
              <a:latin typeface="Arial Rounded MT Bold" panose="020F0704030504030204" pitchFamily="34" charset="0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11051" y="313693"/>
            <a:ext cx="4098601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题目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371548" y="1360613"/>
            <a:ext cx="4098601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相关技术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371548" y="2509107"/>
            <a:ext cx="40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系统功能模块划分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371548" y="3571900"/>
            <a:ext cx="40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数据库设计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6360228" y="1266959"/>
            <a:ext cx="875332" cy="875329"/>
            <a:chOff x="5028497" y="877172"/>
            <a:chExt cx="875332" cy="875329"/>
          </a:xfrm>
        </p:grpSpPr>
        <p:sp>
          <p:nvSpPr>
            <p:cNvPr id="46" name="椭圆 45"/>
            <p:cNvSpPr/>
            <p:nvPr/>
          </p:nvSpPr>
          <p:spPr>
            <a:xfrm>
              <a:off x="5028497" y="877172"/>
              <a:ext cx="875332" cy="875329"/>
            </a:xfrm>
            <a:prstGeom prst="ellipse">
              <a:avLst/>
            </a:prstGeom>
            <a:solidFill>
              <a:srgbClr val="134D9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215934" y="960892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2</a:t>
              </a:r>
              <a:endParaRPr lang="zh-CN" altLang="en-US" sz="40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360228" y="2371208"/>
            <a:ext cx="875332" cy="875329"/>
            <a:chOff x="5028497" y="877172"/>
            <a:chExt cx="875332" cy="875329"/>
          </a:xfrm>
        </p:grpSpPr>
        <p:sp>
          <p:nvSpPr>
            <p:cNvPr id="49" name="椭圆 48"/>
            <p:cNvSpPr/>
            <p:nvPr/>
          </p:nvSpPr>
          <p:spPr>
            <a:xfrm>
              <a:off x="5028497" y="877172"/>
              <a:ext cx="875332" cy="875329"/>
            </a:xfrm>
            <a:prstGeom prst="ellipse">
              <a:avLst/>
            </a:prstGeom>
            <a:solidFill>
              <a:srgbClr val="134D9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5215934" y="960892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3</a:t>
              </a:r>
              <a:endParaRPr lang="zh-CN" altLang="en-US" sz="40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360228" y="3475457"/>
            <a:ext cx="875332" cy="875329"/>
            <a:chOff x="5028497" y="877172"/>
            <a:chExt cx="875332" cy="875329"/>
          </a:xfrm>
        </p:grpSpPr>
        <p:sp>
          <p:nvSpPr>
            <p:cNvPr id="52" name="椭圆 51"/>
            <p:cNvSpPr/>
            <p:nvPr/>
          </p:nvSpPr>
          <p:spPr>
            <a:xfrm>
              <a:off x="5028497" y="877172"/>
              <a:ext cx="875332" cy="875329"/>
            </a:xfrm>
            <a:prstGeom prst="ellipse">
              <a:avLst/>
            </a:prstGeom>
            <a:solidFill>
              <a:srgbClr val="134D9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215934" y="960892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4</a:t>
              </a:r>
              <a:endParaRPr lang="zh-CN" altLang="en-US" sz="40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-64389000" y="-39046666"/>
            <a:ext cx="635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51PPT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模板网 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www.51pptmoban.com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B190C8B-141E-EAC9-E5CC-488B90B4078D}"/>
              </a:ext>
            </a:extLst>
          </p:cNvPr>
          <p:cNvGrpSpPr/>
          <p:nvPr/>
        </p:nvGrpSpPr>
        <p:grpSpPr>
          <a:xfrm>
            <a:off x="6329173" y="263326"/>
            <a:ext cx="875332" cy="875329"/>
            <a:chOff x="5028497" y="877172"/>
            <a:chExt cx="875332" cy="87532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9A55BE0-BFB7-B29C-7BA2-121BD7CC4178}"/>
                </a:ext>
              </a:extLst>
            </p:cNvPr>
            <p:cNvSpPr/>
            <p:nvPr/>
          </p:nvSpPr>
          <p:spPr>
            <a:xfrm>
              <a:off x="5028497" y="877172"/>
              <a:ext cx="875332" cy="875329"/>
            </a:xfrm>
            <a:prstGeom prst="ellipse">
              <a:avLst/>
            </a:prstGeom>
            <a:solidFill>
              <a:srgbClr val="134D9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BF009C-1E0D-047B-F965-FD25ED0272D7}"/>
                </a:ext>
              </a:extLst>
            </p:cNvPr>
            <p:cNvSpPr txBox="1"/>
            <p:nvPr/>
          </p:nvSpPr>
          <p:spPr>
            <a:xfrm>
              <a:off x="5215934" y="960892"/>
              <a:ext cx="50045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ea"/>
                  <a:sym typeface="+mn-lt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BA2CB2F-798C-5F4E-4AB6-478D4994105F}"/>
              </a:ext>
            </a:extLst>
          </p:cNvPr>
          <p:cNvSpPr/>
          <p:nvPr/>
        </p:nvSpPr>
        <p:spPr>
          <a:xfrm>
            <a:off x="6360228" y="4611428"/>
            <a:ext cx="875332" cy="875329"/>
          </a:xfrm>
          <a:prstGeom prst="ellipse">
            <a:avLst/>
          </a:prstGeom>
          <a:solidFill>
            <a:srgbClr val="134D9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004056F-9141-F325-C2CB-A4168E1E19B8}"/>
              </a:ext>
            </a:extLst>
          </p:cNvPr>
          <p:cNvSpPr txBox="1"/>
          <p:nvPr/>
        </p:nvSpPr>
        <p:spPr>
          <a:xfrm>
            <a:off x="6547665" y="469514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5</a:t>
            </a:r>
            <a:endParaRPr lang="zh-CN" altLang="en-US" sz="40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375E2172-5140-8797-864F-F6CB1ACDEBA9}"/>
              </a:ext>
            </a:extLst>
          </p:cNvPr>
          <p:cNvSpPr/>
          <p:nvPr/>
        </p:nvSpPr>
        <p:spPr>
          <a:xfrm>
            <a:off x="6392975" y="5698784"/>
            <a:ext cx="875332" cy="875329"/>
          </a:xfrm>
          <a:prstGeom prst="ellipse">
            <a:avLst/>
          </a:prstGeom>
          <a:solidFill>
            <a:srgbClr val="134D9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FE392FB-03D7-E0A8-B736-0C3F7ED0163E}"/>
              </a:ext>
            </a:extLst>
          </p:cNvPr>
          <p:cNvSpPr txBox="1"/>
          <p:nvPr/>
        </p:nvSpPr>
        <p:spPr>
          <a:xfrm>
            <a:off x="6580412" y="5782504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6</a:t>
            </a:r>
            <a:endParaRPr lang="zh-CN" altLang="en-US" sz="4000" b="1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59ADD41-5B7A-E283-F8AB-893539CC2510}"/>
              </a:ext>
            </a:extLst>
          </p:cNvPr>
          <p:cNvSpPr txBox="1"/>
          <p:nvPr/>
        </p:nvSpPr>
        <p:spPr>
          <a:xfrm>
            <a:off x="7411050" y="4726268"/>
            <a:ext cx="40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详细设计与实现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B6131FF-44EC-B147-A7F2-1B1FD20CE945}"/>
              </a:ext>
            </a:extLst>
          </p:cNvPr>
          <p:cNvSpPr txBox="1"/>
          <p:nvPr/>
        </p:nvSpPr>
        <p:spPr>
          <a:xfrm>
            <a:off x="7512650" y="5874763"/>
            <a:ext cx="4098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课程设计总结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3754469" cy="765703"/>
            <a:chOff x="424273" y="118435"/>
            <a:chExt cx="3754469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531864" y="299363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latin typeface="+mn-lt"/>
                  <a:cs typeface="+mn-ea"/>
                  <a:sym typeface="+mn-lt"/>
                </a:rPr>
                <a:t>课程设计总结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Rectangle 8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<p:cNvSpPr/>
          <p:nvPr/>
        </p:nvSpPr>
        <p:spPr>
          <a:xfrm>
            <a:off x="1365062" y="1439694"/>
            <a:ext cx="9598290" cy="327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本课程设计基于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B/S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Browser/Server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）模式，开发了一款学生成绩管理信息系统，旨在为教育机构提供高效、便捷的成绩管理和查询平台。该系统实现了学生、教师及管理员的多层次用户管理，充分利用了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B/S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架构的优势，使得系统可以通过浏览器进行访问，大大降低了终端对客户端软件的依赖。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在未来，我们将继续完善和优化该系统，添加更多实用的功能模块和交互设计，以满足成绩管理系统日益增长的运营需求。 </a:t>
            </a:r>
          </a:p>
        </p:txBody>
      </p:sp>
    </p:spTree>
    <p:extLst>
      <p:ext uri="{BB962C8B-B14F-4D97-AF65-F5344CB8AC3E}">
        <p14:creationId xmlns:p14="http://schemas.microsoft.com/office/powerpoint/2010/main" val="1822662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0" y="0"/>
            <a:ext cx="12192000" cy="5737981"/>
          </a:xfrm>
          <a:custGeom>
            <a:avLst/>
            <a:gdLst>
              <a:gd name="connsiteX0" fmla="*/ 0 w 12192000"/>
              <a:gd name="connsiteY0" fmla="*/ 0 h 5737981"/>
              <a:gd name="connsiteX1" fmla="*/ 12192000 w 12192000"/>
              <a:gd name="connsiteY1" fmla="*/ 0 h 5737981"/>
              <a:gd name="connsiteX2" fmla="*/ 12192000 w 12192000"/>
              <a:gd name="connsiteY2" fmla="*/ 4483849 h 5737981"/>
              <a:gd name="connsiteX3" fmla="*/ 8570797 w 12192000"/>
              <a:gd name="connsiteY3" fmla="*/ 5737981 h 5737981"/>
              <a:gd name="connsiteX4" fmla="*/ 3665862 w 12192000"/>
              <a:gd name="connsiteY4" fmla="*/ 5737981 h 5737981"/>
              <a:gd name="connsiteX5" fmla="*/ 0 w 12192000"/>
              <a:gd name="connsiteY5" fmla="*/ 4504842 h 573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737981">
                <a:moveTo>
                  <a:pt x="0" y="0"/>
                </a:moveTo>
                <a:lnTo>
                  <a:pt x="12192000" y="0"/>
                </a:lnTo>
                <a:lnTo>
                  <a:pt x="12192000" y="4483849"/>
                </a:lnTo>
                <a:lnTo>
                  <a:pt x="8570797" y="5737981"/>
                </a:lnTo>
                <a:lnTo>
                  <a:pt x="3665862" y="5737981"/>
                </a:lnTo>
                <a:lnTo>
                  <a:pt x="0" y="4504842"/>
                </a:lnTo>
                <a:close/>
              </a:path>
            </a:pathLst>
          </a:custGeom>
        </p:spPr>
      </p:pic>
      <p:sp>
        <p:nvSpPr>
          <p:cNvPr id="19" name="箭头: V 形 18"/>
          <p:cNvSpPr/>
          <p:nvPr/>
        </p:nvSpPr>
        <p:spPr>
          <a:xfrm rot="5400000">
            <a:off x="4058076" y="-1949244"/>
            <a:ext cx="4075848" cy="12192000"/>
          </a:xfrm>
          <a:prstGeom prst="chevron">
            <a:avLst/>
          </a:prstGeom>
          <a:solidFill>
            <a:srgbClr val="7764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箭头: V 形 17"/>
          <p:cNvSpPr/>
          <p:nvPr/>
        </p:nvSpPr>
        <p:spPr>
          <a:xfrm rot="5400000">
            <a:off x="4058076" y="-1370842"/>
            <a:ext cx="4075848" cy="12192000"/>
          </a:xfrm>
          <a:prstGeom prst="chevron">
            <a:avLst/>
          </a:prstGeom>
          <a:solidFill>
            <a:srgbClr val="F5B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箭头: V 形 8"/>
          <p:cNvSpPr/>
          <p:nvPr/>
        </p:nvSpPr>
        <p:spPr>
          <a:xfrm rot="5400000">
            <a:off x="4058076" y="-1681806"/>
            <a:ext cx="4075848" cy="12192000"/>
          </a:xfrm>
          <a:prstGeom prst="chevron">
            <a:avLst/>
          </a:prstGeom>
          <a:solidFill>
            <a:srgbClr val="4061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2069443" y="187678"/>
            <a:ext cx="8053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spc="400" dirty="0">
                <a:solidFill>
                  <a:srgbClr val="40619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汇报完毕！</a:t>
            </a:r>
            <a:endParaRPr lang="en-US" altLang="zh-CN" sz="7200" spc="400" dirty="0">
              <a:solidFill>
                <a:srgbClr val="406196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  <a:p>
            <a:pPr algn="ctr"/>
            <a:r>
              <a:rPr lang="zh-CN" altLang="en-US" sz="7200" spc="400" dirty="0">
                <a:solidFill>
                  <a:srgbClr val="40619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谢谢</a:t>
            </a:r>
          </a:p>
        </p:txBody>
      </p:sp>
      <p:sp>
        <p:nvSpPr>
          <p:cNvPr id="21" name="椭圆 20"/>
          <p:cNvSpPr/>
          <p:nvPr/>
        </p:nvSpPr>
        <p:spPr>
          <a:xfrm>
            <a:off x="4938782" y="3594557"/>
            <a:ext cx="2224018" cy="222401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-2631114" y="5460569"/>
            <a:ext cx="7669978" cy="2647908"/>
            <a:chOff x="-2631114" y="5460569"/>
            <a:chExt cx="7669978" cy="2647908"/>
          </a:xfrm>
        </p:grpSpPr>
        <p:sp>
          <p:nvSpPr>
            <p:cNvPr id="31" name="箭头: V 形 30"/>
            <p:cNvSpPr/>
            <p:nvPr/>
          </p:nvSpPr>
          <p:spPr>
            <a:xfrm rot="16200000">
              <a:off x="-879595" y="3709050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箭头: V 形 31"/>
            <p:cNvSpPr/>
            <p:nvPr/>
          </p:nvSpPr>
          <p:spPr>
            <a:xfrm rot="16200000">
              <a:off x="47858" y="3117471"/>
              <a:ext cx="2500955" cy="7481057"/>
            </a:xfrm>
            <a:prstGeom prst="chevron">
              <a:avLst/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H="1">
            <a:off x="7153136" y="5531711"/>
            <a:ext cx="7669978" cy="2549794"/>
            <a:chOff x="-2631114" y="5460569"/>
            <a:chExt cx="7669978" cy="2647908"/>
          </a:xfrm>
        </p:grpSpPr>
        <p:sp>
          <p:nvSpPr>
            <p:cNvPr id="35" name="箭头: V 形 34"/>
            <p:cNvSpPr/>
            <p:nvPr/>
          </p:nvSpPr>
          <p:spPr>
            <a:xfrm rot="16200000">
              <a:off x="-879595" y="3709050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箭头: V 形 35"/>
            <p:cNvSpPr/>
            <p:nvPr/>
          </p:nvSpPr>
          <p:spPr>
            <a:xfrm rot="16200000">
              <a:off x="47858" y="3117471"/>
              <a:ext cx="2500955" cy="7481057"/>
            </a:xfrm>
            <a:prstGeom prst="chevron">
              <a:avLst/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 rot="5400000">
            <a:off x="3212399" y="-6257925"/>
            <a:ext cx="6091052" cy="12515850"/>
            <a:chOff x="-13252" y="-212027"/>
            <a:chExt cx="3732726" cy="7669978"/>
          </a:xfrm>
        </p:grpSpPr>
        <p:sp>
          <p:nvSpPr>
            <p:cNvPr id="43" name="箭头: V 形 42"/>
            <p:cNvSpPr/>
            <p:nvPr/>
          </p:nvSpPr>
          <p:spPr>
            <a:xfrm>
              <a:off x="1960285" y="-212027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箭头: V 形 43"/>
            <p:cNvSpPr/>
            <p:nvPr/>
          </p:nvSpPr>
          <p:spPr>
            <a:xfrm>
              <a:off x="-13252" y="-23106"/>
              <a:ext cx="3585774" cy="7481057"/>
            </a:xfrm>
            <a:prstGeom prst="chevron">
              <a:avLst>
                <a:gd name="adj" fmla="val 34062"/>
              </a:avLst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5046650" y="1350669"/>
            <a:ext cx="211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89855" y="3429000"/>
            <a:ext cx="604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题目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2933731" cy="765703"/>
            <a:chOff x="424273" y="118435"/>
            <a:chExt cx="2933731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2352601" y="299363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题目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Rectangle 8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<p:cNvSpPr/>
          <p:nvPr/>
        </p:nvSpPr>
        <p:spPr>
          <a:xfrm>
            <a:off x="1365062" y="1439694"/>
            <a:ext cx="959829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hangingPunct="0">
              <a:lnSpc>
                <a:spcPct val="125000"/>
              </a:lnSpc>
              <a:tabLst>
                <a:tab pos="22669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功能要求： 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学生用户的主要功能模块：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）学生的登陆与注册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）学习成绩的查询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）与授课教师的在线交流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管理员的主要功能模块：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）学生帐户和教师帐户信息的管理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）学生成绩的管理（添加、删除、修改、查询）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）在线交流平台的管理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授课教师的主要功能模块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）授课教师的登陆和注册</a:t>
            </a:r>
          </a:p>
          <a:p>
            <a:pPr indent="227965" algn="just"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）学生成绩的管理（添加、修改、查询）、与学生在线交流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 rot="5400000">
            <a:off x="3212399" y="-6257925"/>
            <a:ext cx="6091052" cy="12515850"/>
            <a:chOff x="-13252" y="-212027"/>
            <a:chExt cx="3732726" cy="7669978"/>
          </a:xfrm>
        </p:grpSpPr>
        <p:sp>
          <p:nvSpPr>
            <p:cNvPr id="43" name="箭头: V 形 42"/>
            <p:cNvSpPr/>
            <p:nvPr/>
          </p:nvSpPr>
          <p:spPr>
            <a:xfrm>
              <a:off x="1960285" y="-212027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箭头: V 形 43"/>
            <p:cNvSpPr/>
            <p:nvPr/>
          </p:nvSpPr>
          <p:spPr>
            <a:xfrm>
              <a:off x="-13252" y="-23106"/>
              <a:ext cx="3585774" cy="7481057"/>
            </a:xfrm>
            <a:prstGeom prst="chevron">
              <a:avLst>
                <a:gd name="adj" fmla="val 34062"/>
              </a:avLst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5046650" y="1350669"/>
            <a:ext cx="211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89855" y="3429000"/>
            <a:ext cx="604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相关技术</a:t>
            </a:r>
          </a:p>
        </p:txBody>
      </p:sp>
    </p:spTree>
    <p:extLst>
      <p:ext uri="{BB962C8B-B14F-4D97-AF65-F5344CB8AC3E}">
        <p14:creationId xmlns:p14="http://schemas.microsoft.com/office/powerpoint/2010/main" val="799287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3344101" cy="765703"/>
            <a:chOff x="424273" y="118435"/>
            <a:chExt cx="3344101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942232" y="299363"/>
              <a:ext cx="18261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相关技术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" name="Rectangle 8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/>
          <p:cNvSpPr/>
          <p:nvPr/>
        </p:nvSpPr>
        <p:spPr>
          <a:xfrm>
            <a:off x="2103971" y="975315"/>
            <a:ext cx="9598290" cy="1207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开发语言：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HTML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CSS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JAVASCRIPT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Vue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Axios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Java</a:t>
            </a:r>
          </a:p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开发环境：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Windows 10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IDEA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Tomcat,VsCode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运行环境：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Windows10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Tomcat</a:t>
            </a:r>
          </a:p>
        </p:txBody>
      </p:sp>
    </p:spTree>
    <p:extLst>
      <p:ext uri="{BB962C8B-B14F-4D97-AF65-F5344CB8AC3E}">
        <p14:creationId xmlns:p14="http://schemas.microsoft.com/office/powerpoint/2010/main" val="2362539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 rot="5400000">
            <a:off x="3212399" y="-6257925"/>
            <a:ext cx="6091052" cy="12515850"/>
            <a:chOff x="-13252" y="-212027"/>
            <a:chExt cx="3732726" cy="7669978"/>
          </a:xfrm>
        </p:grpSpPr>
        <p:sp>
          <p:nvSpPr>
            <p:cNvPr id="43" name="箭头: V 形 42"/>
            <p:cNvSpPr/>
            <p:nvPr/>
          </p:nvSpPr>
          <p:spPr>
            <a:xfrm>
              <a:off x="1960285" y="-212027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箭头: V 形 43"/>
            <p:cNvSpPr/>
            <p:nvPr/>
          </p:nvSpPr>
          <p:spPr>
            <a:xfrm>
              <a:off x="-13252" y="-23106"/>
              <a:ext cx="3585774" cy="7481057"/>
            </a:xfrm>
            <a:prstGeom prst="chevron">
              <a:avLst>
                <a:gd name="adj" fmla="val 34062"/>
              </a:avLst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5046650" y="1350669"/>
            <a:ext cx="211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089855" y="3429000"/>
            <a:ext cx="6045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系统功能模块划分</a:t>
            </a:r>
          </a:p>
          <a:p>
            <a:pPr algn="ctr"/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902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67825" y="33417"/>
            <a:ext cx="4164838" cy="765703"/>
            <a:chOff x="424273" y="118435"/>
            <a:chExt cx="4164838" cy="765703"/>
          </a:xfrm>
        </p:grpSpPr>
        <p:sp>
          <p:nvSpPr>
            <p:cNvPr id="5" name="文本框 4"/>
            <p:cNvSpPr txBox="1"/>
            <p:nvPr/>
          </p:nvSpPr>
          <p:spPr>
            <a:xfrm>
              <a:off x="1121495" y="299363"/>
              <a:ext cx="346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200" dirty="0"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系统功能模块划分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24273" y="118435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Rectangle 89" descr="e7d195523061f1c0205959036996ad55c215b892a7aac5c0B9ADEF7896FB48F2EF97163A2DE1401E1875DEDC438B7864AD24CA23553DBBBD975DAF4CAD4A2592689FFB6CEE59FFA55B2702D0E5EE29CDFC0DD98BC7D6A39A972B9CF5C57439F63DF8F9992C06A5DCF328E37031B8E7966000C8DF7F63EAFDD8644C15722395F61CC450D784C36B19">
            <a:extLst>
              <a:ext uri="{FF2B5EF4-FFF2-40B4-BE49-F238E27FC236}">
                <a16:creationId xmlns:a16="http://schemas.microsoft.com/office/drawing/2014/main" id="{1C3D3F59-8624-0E08-2774-C5A5AC326E10}"/>
              </a:ext>
            </a:extLst>
          </p:cNvPr>
          <p:cNvSpPr/>
          <p:nvPr/>
        </p:nvSpPr>
        <p:spPr>
          <a:xfrm>
            <a:off x="1077805" y="1266395"/>
            <a:ext cx="4879223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系统主要有三大块功能，分别是：教师学生登录注册、成绩管理、在线交流。其中，教师和学生可以通过登录注册模块填写相应的信息进行注册，再登录该网站。进入网站后学生、教师和管理员都可以对应信息；其中教师与学生可在登录后进行在线交流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画布 240"/>
          <p:cNvGrpSpPr/>
          <p:nvPr/>
        </p:nvGrpSpPr>
        <p:grpSpPr>
          <a:xfrm>
            <a:off x="6036906" y="799120"/>
            <a:ext cx="6304384" cy="4178808"/>
            <a:chOff x="331741" y="-50638"/>
            <a:chExt cx="5377815" cy="3433445"/>
          </a:xfrm>
        </p:grpSpPr>
        <p:sp>
          <p:nvSpPr>
            <p:cNvPr id="10" name="矩形 9"/>
            <p:cNvSpPr/>
            <p:nvPr/>
          </p:nvSpPr>
          <p:spPr>
            <a:xfrm>
              <a:off x="331741" y="-50638"/>
              <a:ext cx="5377815" cy="3433445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1" name="矩形 10"/>
            <p:cNvSpPr/>
            <p:nvPr/>
          </p:nvSpPr>
          <p:spPr>
            <a:xfrm>
              <a:off x="1833033" y="35999"/>
              <a:ext cx="2307092" cy="29729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upright="1"/>
            <a:lstStyle/>
            <a:p>
              <a:pPr algn="ctr">
                <a:spcAft>
                  <a:spcPts val="0"/>
                </a:spcAft>
              </a:pPr>
              <a:r>
                <a:rPr lang="zh-CN" sz="105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学生成绩管理信息系统模块</a:t>
              </a:r>
            </a:p>
          </p:txBody>
        </p:sp>
        <p:cxnSp>
          <p:nvCxnSpPr>
            <p:cNvPr id="12" name="直线 248"/>
            <p:cNvCxnSpPr/>
            <p:nvPr/>
          </p:nvCxnSpPr>
          <p:spPr>
            <a:xfrm>
              <a:off x="2989541" y="333290"/>
              <a:ext cx="7938" cy="2242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3" name="直接连接符 12"/>
            <p:cNvCxnSpPr/>
            <p:nvPr/>
          </p:nvCxnSpPr>
          <p:spPr>
            <a:xfrm>
              <a:off x="1184554" y="557550"/>
              <a:ext cx="362217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184554" y="557550"/>
              <a:ext cx="0" cy="4044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流程图: 过程 14"/>
            <p:cNvSpPr/>
            <p:nvPr/>
          </p:nvSpPr>
          <p:spPr>
            <a:xfrm>
              <a:off x="827813" y="962014"/>
              <a:ext cx="826136" cy="2921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学生用户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1250852" y="1254114"/>
              <a:ext cx="0" cy="234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04565" y="1497431"/>
              <a:ext cx="1128489" cy="1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04791" y="1497737"/>
              <a:ext cx="0" cy="4508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989565" y="557550"/>
              <a:ext cx="0" cy="366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流程图: 过程 19"/>
            <p:cNvSpPr/>
            <p:nvPr/>
          </p:nvSpPr>
          <p:spPr>
            <a:xfrm>
              <a:off x="2573451" y="951540"/>
              <a:ext cx="826135" cy="2921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管理员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989533" y="1243552"/>
              <a:ext cx="0" cy="253876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endCxn id="23" idx="0"/>
            </p:cNvCxnSpPr>
            <p:nvPr/>
          </p:nvCxnSpPr>
          <p:spPr>
            <a:xfrm>
              <a:off x="2535837" y="1496792"/>
              <a:ext cx="0" cy="4790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图: 过程 22"/>
            <p:cNvSpPr/>
            <p:nvPr/>
          </p:nvSpPr>
          <p:spPr>
            <a:xfrm>
              <a:off x="2416457" y="1975874"/>
              <a:ext cx="238760" cy="129574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信息查询</a:t>
              </a:r>
            </a:p>
          </p:txBody>
        </p:sp>
        <p:cxnSp>
          <p:nvCxnSpPr>
            <p:cNvPr id="24" name="直接连接符 23"/>
            <p:cNvCxnSpPr>
              <a:endCxn id="37" idx="0"/>
            </p:cNvCxnSpPr>
            <p:nvPr/>
          </p:nvCxnSpPr>
          <p:spPr>
            <a:xfrm>
              <a:off x="3484633" y="1497004"/>
              <a:ext cx="0" cy="470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22808" y="1497216"/>
              <a:ext cx="961825" cy="2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27" idx="0"/>
            </p:cNvCxnSpPr>
            <p:nvPr/>
          </p:nvCxnSpPr>
          <p:spPr>
            <a:xfrm flipH="1">
              <a:off x="4794023" y="557550"/>
              <a:ext cx="12701" cy="3346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流程图: 过程 26"/>
            <p:cNvSpPr/>
            <p:nvPr/>
          </p:nvSpPr>
          <p:spPr>
            <a:xfrm>
              <a:off x="4393973" y="892164"/>
              <a:ext cx="800100" cy="27305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授课老师</a:t>
              </a: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4806724" y="1165214"/>
              <a:ext cx="0" cy="228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38" idx="0"/>
            </p:cNvCxnSpPr>
            <p:nvPr/>
          </p:nvCxnSpPr>
          <p:spPr>
            <a:xfrm>
              <a:off x="4420791" y="1393612"/>
              <a:ext cx="0" cy="5449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20791" y="1393511"/>
              <a:ext cx="56754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 flipV="1">
              <a:off x="4895135" y="1393612"/>
              <a:ext cx="298938" cy="1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194073" y="1393713"/>
              <a:ext cx="0" cy="5221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36" idx="0"/>
            </p:cNvCxnSpPr>
            <p:nvPr/>
          </p:nvCxnSpPr>
          <p:spPr>
            <a:xfrm flipV="1">
              <a:off x="3020649" y="1496898"/>
              <a:ext cx="0" cy="4793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流程图: 过程 33"/>
            <p:cNvSpPr/>
            <p:nvPr/>
          </p:nvSpPr>
          <p:spPr>
            <a:xfrm>
              <a:off x="600467" y="1948588"/>
              <a:ext cx="238760" cy="12954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成绩查询</a:t>
              </a:r>
            </a:p>
          </p:txBody>
        </p:sp>
        <p:sp>
          <p:nvSpPr>
            <p:cNvPr id="35" name="流程图: 过程 34"/>
            <p:cNvSpPr/>
            <p:nvPr/>
          </p:nvSpPr>
          <p:spPr>
            <a:xfrm>
              <a:off x="1717708" y="1957027"/>
              <a:ext cx="238760" cy="12954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在线交流</a:t>
              </a: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2901269" y="1976214"/>
              <a:ext cx="238760" cy="12954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信息管理</a:t>
              </a:r>
            </a:p>
          </p:txBody>
        </p:sp>
        <p:sp>
          <p:nvSpPr>
            <p:cNvPr id="37" name="流程图: 过程 36"/>
            <p:cNvSpPr/>
            <p:nvPr/>
          </p:nvSpPr>
          <p:spPr>
            <a:xfrm>
              <a:off x="3365253" y="1967540"/>
              <a:ext cx="238760" cy="12954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成绩管理</a:t>
              </a:r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4301411" y="1938559"/>
              <a:ext cx="238760" cy="1295400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成绩管理</a:t>
              </a:r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5071521" y="1915787"/>
              <a:ext cx="238760" cy="1317883"/>
            </a:xfrm>
            <a:prstGeom prst="flowChartProcess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sz="105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rPr>
                <a:t>在线交流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 flipH="1" flipV="1">
              <a:off x="1833281" y="1497736"/>
              <a:ext cx="3808" cy="4592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17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 rot="5400000">
            <a:off x="3212399" y="-6257925"/>
            <a:ext cx="6091052" cy="12515850"/>
            <a:chOff x="-13252" y="-212027"/>
            <a:chExt cx="3732726" cy="7669978"/>
          </a:xfrm>
        </p:grpSpPr>
        <p:sp>
          <p:nvSpPr>
            <p:cNvPr id="43" name="箭头: V 形 42"/>
            <p:cNvSpPr/>
            <p:nvPr/>
          </p:nvSpPr>
          <p:spPr>
            <a:xfrm>
              <a:off x="1960285" y="-212027"/>
              <a:ext cx="1759189" cy="5262227"/>
            </a:xfrm>
            <a:prstGeom prst="chevron">
              <a:avLst/>
            </a:prstGeom>
            <a:solidFill>
              <a:srgbClr val="F5B9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箭头: V 形 43"/>
            <p:cNvSpPr/>
            <p:nvPr/>
          </p:nvSpPr>
          <p:spPr>
            <a:xfrm>
              <a:off x="-13252" y="-23106"/>
              <a:ext cx="3585774" cy="7481057"/>
            </a:xfrm>
            <a:prstGeom prst="chevron">
              <a:avLst>
                <a:gd name="adj" fmla="val 34062"/>
              </a:avLst>
            </a:prstGeom>
            <a:solidFill>
              <a:srgbClr val="4061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3" name="文本框 182"/>
          <p:cNvSpPr txBox="1"/>
          <p:nvPr/>
        </p:nvSpPr>
        <p:spPr>
          <a:xfrm>
            <a:off x="5046650" y="1350669"/>
            <a:ext cx="211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spc="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4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470101" y="3429000"/>
            <a:ext cx="604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88421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  <p:tag name="KSO_WPP_MARK_KEY" val="5e74ad8d-3613-4f80-a8a2-a9b3a40189ca"/>
  <p:tag name="COMMONDATA" val="eyJoZGlkIjoiMWJkM2Y3YWIwN2JjM2M0M2ZiMDkyNzUyZDA5OWQ3MT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PPT汇 www.ppthui.com PPT免费">
  <a:themeElements>
    <a:clrScheme name="自定义 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vhjbg1xd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1127</Words>
  <Application>Microsoft Office PowerPoint</Application>
  <PresentationFormat>宽屏</PresentationFormat>
  <Paragraphs>293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黑体</vt:lpstr>
      <vt:lpstr>思源宋体 CN Heavy</vt:lpstr>
      <vt:lpstr>Arial</vt:lpstr>
      <vt:lpstr>Arial Rounded MT Bold</vt:lpstr>
      <vt:lpstr>Times New Roman</vt:lpstr>
      <vt:lpstr>PPT汇 www.ppthui.com PPT免费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扁平几何学术风毕业设计答辩通用ppt模板</dc:title>
  <dc:creator>51PPT模板网</dc:creator>
  <cp:keywords>www.51pptmoban.com</cp:keywords>
  <dc:description>www.51pptmoban.com</dc:description>
  <cp:lastModifiedBy>ydd D</cp:lastModifiedBy>
  <cp:revision>197</cp:revision>
  <dcterms:created xsi:type="dcterms:W3CDTF">2019-03-27T06:21:00Z</dcterms:created>
  <dcterms:modified xsi:type="dcterms:W3CDTF">2025-04-03T11:45:00Z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37705FC3F869440D8CABBDBDBA4C3DE5</vt:lpwstr>
  </property>
  <property fmtid="{D5CDD505-2E9C-101B-9397-08002B2CF9AE}" pid="3" name="KSOProductBuildVer">
    <vt:lpwstr>2052-11.1.0.12763</vt:lpwstr>
  </property>
</Properties>
</file>