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2" r:id="rId5"/>
    <p:sldId id="264" r:id="rId6"/>
    <p:sldId id="266" r:id="rId7"/>
    <p:sldId id="265" r:id="rId8"/>
    <p:sldId id="256" r:id="rId9"/>
    <p:sldId id="25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0F92-9782-4D0A-9133-930C9EB0F77F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E8AF-AD7F-4818-8A6F-31954F2D6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7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E8AF-AD7F-4818-8A6F-31954F2D6AD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13BB-3323-20F0-AA46-226E9C3F4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BCC2-DB3F-A2E8-1CE4-17BB3DAD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F870-C44A-38A6-F35D-C604577B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6582-1A38-03FE-24FC-217817E1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CE0B-76D2-0455-1DD0-65A4D02D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2230-0ECE-C7C1-8A09-FFB7CA36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FC744-97A8-9B3E-BAE1-1088C84C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0E5E-13DF-F207-1FA5-692CBE3D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AA46-9CFC-0872-7488-6797AB45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AD64-DAB3-C970-A4D2-C8B59B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03F32-D6AA-2312-FCB5-01E2B0F9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9901-8A14-81A8-956A-2F03F878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2FD0-8EA5-B1FA-9703-76982046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A7FB-1C30-6C20-A154-4574244C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AD37-38B8-6602-9674-25809DC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602A-A971-A66B-B828-08B86F4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5E9-28C8-69A8-8A2A-98F54B0B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39BC-D6C8-5627-E3E6-F933D53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85C-AC2B-16E2-252F-D2EB9B9D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257F-8388-0EE1-1B50-5BBB6AA8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4EE0-8225-E20D-D6DD-4BAD7068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DEAF-5512-1823-86D0-0237EF87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249D-FB2E-6F9A-6B83-FB92D7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3739-E96F-492C-4B8C-C3CF6BE8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169D-E37F-B5C1-4155-1DE18DF5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1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1265-D35E-839A-6CC7-023ADA8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AA2C-1C65-7E04-3CC4-D67D9669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43950-F73C-6F15-0894-E0FC4F72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C22D-40C8-3DD8-D89E-E6D3222F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45C3-5B47-DB13-5423-72DF15A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BE0C-14BD-408C-2D82-BC65879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2A53-F1AD-12F8-A7FA-F4AEC9A6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D006-9647-C58D-02FB-767543DF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C742-A072-919D-2CDF-B80BDBF08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2974F-C9E2-F6C6-1D35-026EAB1EF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D79B6-1A1E-77EC-B594-437751CD2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ACFDC-FFF4-F71D-3AA8-225443B0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BB7E1-85B1-06EE-B981-519F016C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AB7BB-5881-C9A2-1BFC-FFD37B1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11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A3B-1B07-0ED7-4660-A15056CF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6BDAA-7314-5CDC-320F-E1C59DD7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22A25-E7D2-ABC8-F7A8-074E51D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5DC6-4C72-412F-0C45-F5EF3A05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F632-9B3C-78A6-B7F0-10E1D35C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98695-024F-8516-BDE4-671599E3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92952-88AA-3817-5BE6-C42CC433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E1C-DDAE-8519-FF79-52ECF96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2EF6-E9D8-A4AE-8046-046A47E7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C1E7-5C90-3844-1D41-5EAD59BF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41A6B-D9C7-51FE-6DB9-FEE1DC7A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9C71-7391-0A22-829E-D50482A0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29D5-1A0F-E821-B614-69810A78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ADA8-2A32-4C59-29E2-79ABBA5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0DA0F-8190-5A08-21A0-285E6F7B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2C19-8A76-85EB-D622-388140FA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AA929-1709-B4AC-5E8E-8A9BABB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FF2B-D940-9643-0753-BC963A2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E316-D768-7318-BD6A-648DFA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D1259-3347-C20F-8E33-7B6F9E19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96F0-6EB9-C6D5-3543-8BDD244E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005E-E286-8A5D-E995-3FE23FCD5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0C7D-0D86-4228-89DB-A3AD348ADF1A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F216-648D-A73C-E02A-1BB809187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8244-30D5-7BD0-2BCB-62F7F2BF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7F9E-F6B3-48F0-8937-9BE7FB22F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97790-56E9-A705-3083-5FDC412E4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1" t="18854" r="6919" b="8972"/>
          <a:stretch/>
        </p:blipFill>
        <p:spPr>
          <a:xfrm>
            <a:off x="0" y="525920"/>
            <a:ext cx="9633856" cy="572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4AB43-46EE-D540-7ACD-B4D025FCC0F6}"/>
              </a:ext>
            </a:extLst>
          </p:cNvPr>
          <p:cNvSpPr txBox="1"/>
          <p:nvPr/>
        </p:nvSpPr>
        <p:spPr>
          <a:xfrm>
            <a:off x="1444666" y="95564"/>
            <a:ext cx="307513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  <a:r>
              <a:rPr lang="en-GB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RIGOL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DG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4102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C309-9078-BD7C-B4E5-76D49038D9BB}"/>
              </a:ext>
            </a:extLst>
          </p:cNvPr>
          <p:cNvSpPr txBox="1"/>
          <p:nvPr/>
        </p:nvSpPr>
        <p:spPr>
          <a:xfrm>
            <a:off x="6242867" y="85260"/>
            <a:ext cx="33030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 </a:t>
            </a:r>
            <a:r>
              <a:rPr lang="en-GB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RIGOL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DS1104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0DF98-FE96-0EA1-1358-B3F7BA317C5F}"/>
              </a:ext>
            </a:extLst>
          </p:cNvPr>
          <p:cNvSpPr txBox="1"/>
          <p:nvPr/>
        </p:nvSpPr>
        <p:spPr>
          <a:xfrm>
            <a:off x="6596246" y="5449823"/>
            <a:ext cx="2010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cell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60800C5-C95C-9A0D-5CBC-F0AA32787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0" r="8452" b="1905"/>
          <a:stretch/>
        </p:blipFill>
        <p:spPr>
          <a:xfrm rot="5400000">
            <a:off x="8352476" y="3018477"/>
            <a:ext cx="4005942" cy="3673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8B3B24-C261-EBC4-84ED-699488EE88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6" t="3691" b="7273"/>
          <a:stretch/>
        </p:blipFill>
        <p:spPr>
          <a:xfrm>
            <a:off x="45100" y="4619704"/>
            <a:ext cx="4047744" cy="21427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A5B0-6092-0D89-9F17-A729F82FE667}"/>
              </a:ext>
            </a:extLst>
          </p:cNvPr>
          <p:cNvCxnSpPr>
            <a:cxnSpLocks/>
          </p:cNvCxnSpPr>
          <p:nvPr/>
        </p:nvCxnSpPr>
        <p:spPr>
          <a:xfrm rot="120000" flipV="1">
            <a:off x="9378203" y="6536637"/>
            <a:ext cx="1536403" cy="17778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57E739-427F-ED80-735A-5B5553B6216B}"/>
              </a:ext>
            </a:extLst>
          </p:cNvPr>
          <p:cNvSpPr txBox="1"/>
          <p:nvPr/>
        </p:nvSpPr>
        <p:spPr>
          <a:xfrm>
            <a:off x="5764937" y="4044583"/>
            <a:ext cx="367310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designed to accommodate wire samples of varying lengths</a:t>
            </a:r>
            <a:endParaRPr lang="ru-RU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44F9E-8A15-B548-EC41-04AC35AA570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191278" y="4752469"/>
            <a:ext cx="2410212" cy="109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375A9B-4757-F4BB-24A7-45A965AB4A3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01490" y="4752469"/>
            <a:ext cx="1554721" cy="12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150D32-5420-B031-6993-1CE8FD1BDEC0}"/>
              </a:ext>
            </a:extLst>
          </p:cNvPr>
          <p:cNvSpPr txBox="1"/>
          <p:nvPr/>
        </p:nvSpPr>
        <p:spPr>
          <a:xfrm>
            <a:off x="1818372" y="4310793"/>
            <a:ext cx="17139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scheme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480D39-B8B7-659F-676B-EB7A07DF7D55}"/>
              </a:ext>
            </a:extLst>
          </p:cNvPr>
          <p:cNvCxnSpPr>
            <a:cxnSpLocks/>
          </p:cNvCxnSpPr>
          <p:nvPr/>
        </p:nvCxnSpPr>
        <p:spPr>
          <a:xfrm flipH="1">
            <a:off x="533926" y="2756452"/>
            <a:ext cx="1535046" cy="289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C3C27F-C94A-23AA-6AE7-F7AAD2BA4851}"/>
              </a:ext>
            </a:extLst>
          </p:cNvPr>
          <p:cNvCxnSpPr>
            <a:cxnSpLocks/>
          </p:cNvCxnSpPr>
          <p:nvPr/>
        </p:nvCxnSpPr>
        <p:spPr>
          <a:xfrm flipH="1">
            <a:off x="3532303" y="5922335"/>
            <a:ext cx="560541" cy="18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E5343DBB-E298-9D9F-EA48-022475819977}"/>
              </a:ext>
            </a:extLst>
          </p:cNvPr>
          <p:cNvSpPr/>
          <p:nvPr/>
        </p:nvSpPr>
        <p:spPr>
          <a:xfrm>
            <a:off x="4001429" y="3523928"/>
            <a:ext cx="1189849" cy="891662"/>
          </a:xfrm>
          <a:prstGeom prst="arc">
            <a:avLst>
              <a:gd name="adj1" fmla="val 11408507"/>
              <a:gd name="adj2" fmla="val 21203285"/>
            </a:avLst>
          </a:prstGeom>
          <a:ln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E3D1DE-6914-A76A-0F05-2B10EDCBE38F}"/>
              </a:ext>
            </a:extLst>
          </p:cNvPr>
          <p:cNvSpPr txBox="1"/>
          <p:nvPr/>
        </p:nvSpPr>
        <p:spPr>
          <a:xfrm>
            <a:off x="3532303" y="32276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0000CC"/>
                </a:solidFill>
              </a:rPr>
              <a:t>Channel 2</a:t>
            </a:r>
            <a:endParaRPr lang="ru-RU" u="sng" dirty="0">
              <a:solidFill>
                <a:srgbClr val="0000CC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893D2D-CD5E-07FE-C1DC-0F12AA54FAB2}"/>
              </a:ext>
            </a:extLst>
          </p:cNvPr>
          <p:cNvSpPr txBox="1"/>
          <p:nvPr/>
        </p:nvSpPr>
        <p:spPr>
          <a:xfrm>
            <a:off x="6338847" y="297965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Channel 1</a:t>
            </a:r>
            <a:endParaRPr lang="ru-RU" u="sng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20839D-4F33-4B45-3ABA-31C558E4B0CE}"/>
              </a:ext>
            </a:extLst>
          </p:cNvPr>
          <p:cNvCxnSpPr>
            <a:cxnSpLocks/>
          </p:cNvCxnSpPr>
          <p:nvPr/>
        </p:nvCxnSpPr>
        <p:spPr>
          <a:xfrm>
            <a:off x="2137144" y="525920"/>
            <a:ext cx="149919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AC2201-4106-C318-09D8-9A3D59B6D081}"/>
              </a:ext>
            </a:extLst>
          </p:cNvPr>
          <p:cNvCxnSpPr>
            <a:cxnSpLocks/>
          </p:cNvCxnSpPr>
          <p:nvPr/>
        </p:nvCxnSpPr>
        <p:spPr>
          <a:xfrm>
            <a:off x="7234933" y="525920"/>
            <a:ext cx="146152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B65EF0-1CF4-4F2D-AEF1-DCE916F38AE4}"/>
              </a:ext>
            </a:extLst>
          </p:cNvPr>
          <p:cNvCxnSpPr>
            <a:cxnSpLocks noChangeAspect="1"/>
          </p:cNvCxnSpPr>
          <p:nvPr/>
        </p:nvCxnSpPr>
        <p:spPr>
          <a:xfrm rot="120000" flipV="1">
            <a:off x="9677560" y="6401365"/>
            <a:ext cx="1260000" cy="145802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51C3AD-C09B-D296-2FF6-19446B2908D0}"/>
              </a:ext>
            </a:extLst>
          </p:cNvPr>
          <p:cNvCxnSpPr>
            <a:cxnSpLocks noChangeAspect="1"/>
          </p:cNvCxnSpPr>
          <p:nvPr/>
        </p:nvCxnSpPr>
        <p:spPr>
          <a:xfrm rot="120000" flipV="1">
            <a:off x="9677128" y="6310615"/>
            <a:ext cx="1008000" cy="116640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3F0040-926C-2A1E-E664-3EE74A2A1FD9}"/>
              </a:ext>
            </a:extLst>
          </p:cNvPr>
          <p:cNvCxnSpPr>
            <a:cxnSpLocks noChangeAspect="1"/>
          </p:cNvCxnSpPr>
          <p:nvPr/>
        </p:nvCxnSpPr>
        <p:spPr>
          <a:xfrm rot="120000" flipV="1">
            <a:off x="9872855" y="6149237"/>
            <a:ext cx="756000" cy="8747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F93334-98A0-A050-56A0-8B273F1C5FB9}"/>
              </a:ext>
            </a:extLst>
          </p:cNvPr>
          <p:cNvCxnSpPr>
            <a:cxnSpLocks noChangeAspect="1"/>
          </p:cNvCxnSpPr>
          <p:nvPr/>
        </p:nvCxnSpPr>
        <p:spPr>
          <a:xfrm rot="120000" flipV="1">
            <a:off x="10079219" y="6057058"/>
            <a:ext cx="432000" cy="49986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24851C2-652B-4769-1082-B2D09EC36AD0}"/>
              </a:ext>
            </a:extLst>
          </p:cNvPr>
          <p:cNvSpPr txBox="1"/>
          <p:nvPr/>
        </p:nvSpPr>
        <p:spPr>
          <a:xfrm>
            <a:off x="2583440" y="5306950"/>
            <a:ext cx="7377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Signal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6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9CF5-6F78-B765-67E3-048C584A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C8D9-19BF-C5A6-C767-72DF0F51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4ABFF0-CF62-33EA-3744-F89210F7DF75}"/>
              </a:ext>
            </a:extLst>
          </p:cNvPr>
          <p:cNvSpPr/>
          <p:nvPr/>
        </p:nvSpPr>
        <p:spPr>
          <a:xfrm>
            <a:off x="3485124" y="2764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ym typeface="Symbol" panose="05050102010706020507" pitchFamily="18" charset="2"/>
              </a:rPr>
              <a:t></a:t>
            </a:r>
            <a:endParaRPr lang="ru-RU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9BD651-FC33-B4AB-1814-B6E9EF075C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3942324" y="2484192"/>
            <a:ext cx="1" cy="28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293372-1EC3-E56B-85DE-9C7DA11290BE}"/>
              </a:ext>
            </a:extLst>
          </p:cNvPr>
          <p:cNvSpPr/>
          <p:nvPr/>
        </p:nvSpPr>
        <p:spPr>
          <a:xfrm>
            <a:off x="3760546" y="1668944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42E7D-31D8-9641-C3FB-0F2EED66B8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942325" y="1162167"/>
            <a:ext cx="0" cy="50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CF3A5-8977-BC7D-F1DA-D867095A7B3A}"/>
              </a:ext>
            </a:extLst>
          </p:cNvPr>
          <p:cNvCxnSpPr>
            <a:cxnSpLocks/>
          </p:cNvCxnSpPr>
          <p:nvPr/>
        </p:nvCxnSpPr>
        <p:spPr>
          <a:xfrm flipV="1">
            <a:off x="3942323" y="3678697"/>
            <a:ext cx="0" cy="1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A8D7B-DED9-36D4-2C69-9D5811F9E567}"/>
              </a:ext>
            </a:extLst>
          </p:cNvPr>
          <p:cNvSpPr>
            <a:spLocks noChangeAspect="1"/>
          </p:cNvSpPr>
          <p:nvPr/>
        </p:nvSpPr>
        <p:spPr>
          <a:xfrm rot="-2700000">
            <a:off x="5685461" y="1793717"/>
            <a:ext cx="2974653" cy="29746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28027-5DDA-4248-6CB0-13AA6B229346}"/>
              </a:ext>
            </a:extLst>
          </p:cNvPr>
          <p:cNvSpPr/>
          <p:nvPr/>
        </p:nvSpPr>
        <p:spPr>
          <a:xfrm rot="-2700000">
            <a:off x="7956787" y="1734058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20AE5-5A37-DEC3-8834-19D705EA69D7}"/>
              </a:ext>
            </a:extLst>
          </p:cNvPr>
          <p:cNvSpPr/>
          <p:nvPr/>
        </p:nvSpPr>
        <p:spPr>
          <a:xfrm rot="-2700000">
            <a:off x="5960897" y="394018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015B9-1568-1014-C351-64532899F5B7}"/>
              </a:ext>
            </a:extLst>
          </p:cNvPr>
          <p:cNvSpPr/>
          <p:nvPr/>
        </p:nvSpPr>
        <p:spPr>
          <a:xfrm rot="2700000">
            <a:off x="5987142" y="1761128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0025E-9348-BABC-09F4-4CCFFAD4F563}"/>
              </a:ext>
            </a:extLst>
          </p:cNvPr>
          <p:cNvSpPr/>
          <p:nvPr/>
        </p:nvSpPr>
        <p:spPr>
          <a:xfrm rot="2700000">
            <a:off x="8015186" y="3943963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9231F-F29D-1709-8201-79AAB8DD5CE4}"/>
              </a:ext>
            </a:extLst>
          </p:cNvPr>
          <p:cNvCxnSpPr/>
          <p:nvPr/>
        </p:nvCxnSpPr>
        <p:spPr>
          <a:xfrm flipV="1">
            <a:off x="6023074" y="3802474"/>
            <a:ext cx="239201" cy="109067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86BEAA-10EC-924A-368E-87C0699DE507}"/>
              </a:ext>
            </a:extLst>
          </p:cNvPr>
          <p:cNvCxnSpPr>
            <a:cxnSpLocks/>
          </p:cNvCxnSpPr>
          <p:nvPr/>
        </p:nvCxnSpPr>
        <p:spPr>
          <a:xfrm>
            <a:off x="3942323" y="1177646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95A993-CADA-1392-64B5-CAFD99561DF7}"/>
              </a:ext>
            </a:extLst>
          </p:cNvPr>
          <p:cNvCxnSpPr>
            <a:cxnSpLocks/>
          </p:cNvCxnSpPr>
          <p:nvPr/>
        </p:nvCxnSpPr>
        <p:spPr>
          <a:xfrm>
            <a:off x="3942323" y="5384441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115A85-1853-43D8-B1DC-3FB27DE56EFB}"/>
              </a:ext>
            </a:extLst>
          </p:cNvPr>
          <p:cNvCxnSpPr>
            <a:cxnSpLocks/>
          </p:cNvCxnSpPr>
          <p:nvPr/>
        </p:nvCxnSpPr>
        <p:spPr>
          <a:xfrm>
            <a:off x="5069390" y="3281043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1D8431-A06E-ECD2-F60C-5A8D9942619E}"/>
              </a:ext>
            </a:extLst>
          </p:cNvPr>
          <p:cNvCxnSpPr>
            <a:cxnSpLocks/>
          </p:cNvCxnSpPr>
          <p:nvPr/>
        </p:nvCxnSpPr>
        <p:spPr>
          <a:xfrm>
            <a:off x="7679599" y="3281043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6659F9-3D0E-16C0-A81D-EA7327427E9F}"/>
              </a:ext>
            </a:extLst>
          </p:cNvPr>
          <p:cNvSpPr txBox="1"/>
          <p:nvPr/>
        </p:nvSpPr>
        <p:spPr>
          <a:xfrm flipH="1">
            <a:off x="6916831" y="2886200"/>
            <a:ext cx="6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</a:t>
            </a:r>
            <a:r>
              <a:rPr lang="en-GB" sz="2400" baseline="-25000" dirty="0" err="1"/>
              <a:t>out</a:t>
            </a:r>
            <a:endParaRPr lang="ru-R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0CE66-CF90-151E-264C-7EA0B835402E}"/>
              </a:ext>
            </a:extLst>
          </p:cNvPr>
          <p:cNvSpPr txBox="1"/>
          <p:nvPr/>
        </p:nvSpPr>
        <p:spPr>
          <a:xfrm flipH="1">
            <a:off x="4151433" y="1895370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6623D-E77F-0093-3A55-309C4EE74872}"/>
              </a:ext>
            </a:extLst>
          </p:cNvPr>
          <p:cNvSpPr txBox="1"/>
          <p:nvPr/>
        </p:nvSpPr>
        <p:spPr>
          <a:xfrm flipH="1">
            <a:off x="5492899" y="4382013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2</a:t>
            </a:r>
            <a:endParaRPr lang="ru-R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4FA75-C67B-25B7-06FA-82665A6B46D3}"/>
              </a:ext>
            </a:extLst>
          </p:cNvPr>
          <p:cNvSpPr txBox="1"/>
          <p:nvPr/>
        </p:nvSpPr>
        <p:spPr>
          <a:xfrm flipH="1">
            <a:off x="5634680" y="154424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1</a:t>
            </a:r>
            <a:endParaRPr lang="ru-RU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50FCD-7E3B-5BBE-0A13-03F4D5871838}"/>
              </a:ext>
            </a:extLst>
          </p:cNvPr>
          <p:cNvSpPr txBox="1"/>
          <p:nvPr/>
        </p:nvSpPr>
        <p:spPr>
          <a:xfrm flipH="1">
            <a:off x="8277310" y="1580860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3</a:t>
            </a:r>
            <a:endParaRPr lang="ru-RU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83666-6852-E708-EC53-ECB0DD545A76}"/>
              </a:ext>
            </a:extLst>
          </p:cNvPr>
          <p:cNvSpPr txBox="1"/>
          <p:nvPr/>
        </p:nvSpPr>
        <p:spPr>
          <a:xfrm flipH="1">
            <a:off x="8319982" y="4431017"/>
            <a:ext cx="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w</a:t>
            </a:r>
            <a:endParaRPr lang="ru-RU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8FC0B-F1D0-060F-8EF0-AE726F8C1D6A}"/>
              </a:ext>
            </a:extLst>
          </p:cNvPr>
          <p:cNvSpPr txBox="1"/>
          <p:nvPr/>
        </p:nvSpPr>
        <p:spPr>
          <a:xfrm flipH="1">
            <a:off x="4460519" y="2967911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DD504-AF6B-DB0C-1CD5-BC47FAA829BA}"/>
              </a:ext>
            </a:extLst>
          </p:cNvPr>
          <p:cNvCxnSpPr>
            <a:cxnSpLocks/>
          </p:cNvCxnSpPr>
          <p:nvPr/>
        </p:nvCxnSpPr>
        <p:spPr>
          <a:xfrm>
            <a:off x="9312326" y="3281043"/>
            <a:ext cx="30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D88B3E-DE0B-3BA8-8A20-51A8D5B24E05}"/>
              </a:ext>
            </a:extLst>
          </p:cNvPr>
          <p:cNvCxnSpPr>
            <a:cxnSpLocks/>
          </p:cNvCxnSpPr>
          <p:nvPr/>
        </p:nvCxnSpPr>
        <p:spPr>
          <a:xfrm>
            <a:off x="9600280" y="3281043"/>
            <a:ext cx="0" cy="1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415A20-1CB1-78DA-824F-E0410CE620B4}"/>
              </a:ext>
            </a:extLst>
          </p:cNvPr>
          <p:cNvCxnSpPr>
            <a:cxnSpLocks/>
          </p:cNvCxnSpPr>
          <p:nvPr/>
        </p:nvCxnSpPr>
        <p:spPr>
          <a:xfrm>
            <a:off x="9231484" y="4881358"/>
            <a:ext cx="73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072AC-4D4B-5183-9CC2-1EFE0B3898DC}"/>
              </a:ext>
            </a:extLst>
          </p:cNvPr>
          <p:cNvCxnSpPr>
            <a:cxnSpLocks/>
          </p:cNvCxnSpPr>
          <p:nvPr/>
        </p:nvCxnSpPr>
        <p:spPr>
          <a:xfrm>
            <a:off x="9419051" y="4997182"/>
            <a:ext cx="3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836D58-BA98-5537-4CBB-B653BD45F79C}"/>
              </a:ext>
            </a:extLst>
          </p:cNvPr>
          <p:cNvCxnSpPr>
            <a:cxnSpLocks/>
          </p:cNvCxnSpPr>
          <p:nvPr/>
        </p:nvCxnSpPr>
        <p:spPr>
          <a:xfrm>
            <a:off x="9505026" y="511219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66EF8-0715-C24D-4843-FA8A84992C79}"/>
              </a:ext>
            </a:extLst>
          </p:cNvPr>
          <p:cNvCxnSpPr>
            <a:cxnSpLocks/>
          </p:cNvCxnSpPr>
          <p:nvPr/>
        </p:nvCxnSpPr>
        <p:spPr>
          <a:xfrm>
            <a:off x="9560247" y="5214729"/>
            <a:ext cx="7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293372-1EC3-E56B-85DE-9C7DA11290BE}"/>
              </a:ext>
            </a:extLst>
          </p:cNvPr>
          <p:cNvSpPr/>
          <p:nvPr/>
        </p:nvSpPr>
        <p:spPr>
          <a:xfrm>
            <a:off x="188899" y="4140956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42E7D-31D8-9641-C3FB-0F2EED66B8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0678" y="2445183"/>
            <a:ext cx="0" cy="169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CF3A5-8977-BC7D-F1DA-D867095A7B3A}"/>
              </a:ext>
            </a:extLst>
          </p:cNvPr>
          <p:cNvCxnSpPr>
            <a:cxnSpLocks/>
          </p:cNvCxnSpPr>
          <p:nvPr/>
        </p:nvCxnSpPr>
        <p:spPr>
          <a:xfrm flipV="1">
            <a:off x="370678" y="4961713"/>
            <a:ext cx="0" cy="1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A8D7B-DED9-36D4-2C69-9D5811F9E567}"/>
              </a:ext>
            </a:extLst>
          </p:cNvPr>
          <p:cNvSpPr>
            <a:spLocks noChangeAspect="1"/>
          </p:cNvSpPr>
          <p:nvPr/>
        </p:nvSpPr>
        <p:spPr>
          <a:xfrm rot="-2700000">
            <a:off x="1922486" y="3061254"/>
            <a:ext cx="2974653" cy="29746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28027-5DDA-4248-6CB0-13AA6B229346}"/>
              </a:ext>
            </a:extLst>
          </p:cNvPr>
          <p:cNvSpPr/>
          <p:nvPr/>
        </p:nvSpPr>
        <p:spPr>
          <a:xfrm rot="-2700000">
            <a:off x="4193812" y="300159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20AE5-5A37-DEC3-8834-19D705EA69D7}"/>
              </a:ext>
            </a:extLst>
          </p:cNvPr>
          <p:cNvSpPr/>
          <p:nvPr/>
        </p:nvSpPr>
        <p:spPr>
          <a:xfrm rot="-2700000">
            <a:off x="2197922" y="5207722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015B9-1568-1014-C351-64532899F5B7}"/>
              </a:ext>
            </a:extLst>
          </p:cNvPr>
          <p:cNvSpPr/>
          <p:nvPr/>
        </p:nvSpPr>
        <p:spPr>
          <a:xfrm rot="2700000">
            <a:off x="2224167" y="302866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0025E-9348-BABC-09F4-4CCFFAD4F563}"/>
              </a:ext>
            </a:extLst>
          </p:cNvPr>
          <p:cNvSpPr/>
          <p:nvPr/>
        </p:nvSpPr>
        <p:spPr>
          <a:xfrm rot="2700000">
            <a:off x="3734845" y="5703591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86BEAA-10EC-924A-368E-87C0699DE507}"/>
              </a:ext>
            </a:extLst>
          </p:cNvPr>
          <p:cNvCxnSpPr>
            <a:cxnSpLocks/>
          </p:cNvCxnSpPr>
          <p:nvPr/>
        </p:nvCxnSpPr>
        <p:spPr>
          <a:xfrm>
            <a:off x="370678" y="2445183"/>
            <a:ext cx="303913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95A993-CADA-1392-64B5-CAFD99561DF7}"/>
              </a:ext>
            </a:extLst>
          </p:cNvPr>
          <p:cNvCxnSpPr>
            <a:cxnSpLocks/>
          </p:cNvCxnSpPr>
          <p:nvPr/>
        </p:nvCxnSpPr>
        <p:spPr>
          <a:xfrm>
            <a:off x="370678" y="6651978"/>
            <a:ext cx="303913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115A85-1853-43D8-B1DC-3FB27DE56EFB}"/>
              </a:ext>
            </a:extLst>
          </p:cNvPr>
          <p:cNvCxnSpPr>
            <a:cxnSpLocks/>
          </p:cNvCxnSpPr>
          <p:nvPr/>
        </p:nvCxnSpPr>
        <p:spPr>
          <a:xfrm>
            <a:off x="1306415" y="4548580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1D8431-A06E-ECD2-F60C-5A8D9942619E}"/>
              </a:ext>
            </a:extLst>
          </p:cNvPr>
          <p:cNvCxnSpPr>
            <a:cxnSpLocks/>
          </p:cNvCxnSpPr>
          <p:nvPr/>
        </p:nvCxnSpPr>
        <p:spPr>
          <a:xfrm>
            <a:off x="3916624" y="4548580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6659F9-3D0E-16C0-A81D-EA7327427E9F}"/>
              </a:ext>
            </a:extLst>
          </p:cNvPr>
          <p:cNvSpPr txBox="1"/>
          <p:nvPr/>
        </p:nvSpPr>
        <p:spPr>
          <a:xfrm flipH="1">
            <a:off x="3153856" y="4153737"/>
            <a:ext cx="6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ighlight>
                  <a:srgbClr val="FFFF00"/>
                </a:highlight>
              </a:rPr>
              <a:t>V</a:t>
            </a:r>
            <a:r>
              <a:rPr lang="en-GB" sz="2400" baseline="-25000" dirty="0" err="1">
                <a:highlight>
                  <a:srgbClr val="FFFF00"/>
                </a:highlight>
              </a:rPr>
              <a:t>out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0CE66-CF90-151E-264C-7EA0B835402E}"/>
              </a:ext>
            </a:extLst>
          </p:cNvPr>
          <p:cNvSpPr txBox="1"/>
          <p:nvPr/>
        </p:nvSpPr>
        <p:spPr>
          <a:xfrm flipH="1">
            <a:off x="552456" y="425092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4FA75-C67B-25B7-06FA-82665A6B46D3}"/>
              </a:ext>
            </a:extLst>
          </p:cNvPr>
          <p:cNvSpPr txBox="1"/>
          <p:nvPr/>
        </p:nvSpPr>
        <p:spPr>
          <a:xfrm flipH="1">
            <a:off x="1871705" y="2811784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1</a:t>
            </a:r>
            <a:endParaRPr lang="ru-RU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50FCD-7E3B-5BBE-0A13-03F4D5871838}"/>
              </a:ext>
            </a:extLst>
          </p:cNvPr>
          <p:cNvSpPr txBox="1"/>
          <p:nvPr/>
        </p:nvSpPr>
        <p:spPr>
          <a:xfrm flipH="1">
            <a:off x="4514335" y="284839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3</a:t>
            </a:r>
            <a:endParaRPr lang="ru-RU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83666-6852-E708-EC53-ECB0DD545A76}"/>
              </a:ext>
            </a:extLst>
          </p:cNvPr>
          <p:cNvSpPr txBox="1"/>
          <p:nvPr/>
        </p:nvSpPr>
        <p:spPr>
          <a:xfrm flipH="1">
            <a:off x="4067824" y="6148895"/>
            <a:ext cx="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w</a:t>
            </a:r>
            <a:endParaRPr lang="ru-RU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8FC0B-F1D0-060F-8EF0-AE726F8C1D6A}"/>
              </a:ext>
            </a:extLst>
          </p:cNvPr>
          <p:cNvSpPr txBox="1"/>
          <p:nvPr/>
        </p:nvSpPr>
        <p:spPr>
          <a:xfrm flipH="1">
            <a:off x="5243668" y="5325434"/>
            <a:ext cx="5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ighlight>
                  <a:srgbClr val="FFFF00"/>
                </a:highlight>
              </a:rPr>
              <a:t>V</a:t>
            </a:r>
            <a:r>
              <a:rPr lang="en-GB" sz="2400" baseline="-25000" dirty="0" err="1">
                <a:highlight>
                  <a:srgbClr val="FFFF00"/>
                </a:highlight>
              </a:rPr>
              <a:t>M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F7A1E-C4C8-BFAA-C045-913F9285DED9}"/>
              </a:ext>
            </a:extLst>
          </p:cNvPr>
          <p:cNvSpPr/>
          <p:nvPr/>
        </p:nvSpPr>
        <p:spPr>
          <a:xfrm>
            <a:off x="4351682" y="47891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ym typeface="Symbol" panose="05050102010706020507" pitchFamily="18" charset="2"/>
              </a:rPr>
              <a:t></a:t>
            </a:r>
            <a:endParaRPr lang="ru-RU" sz="4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556B91-CAFE-054A-9511-1F4BB49791A1}"/>
              </a:ext>
            </a:extLst>
          </p:cNvPr>
          <p:cNvCxnSpPr>
            <a:cxnSpLocks/>
          </p:cNvCxnSpPr>
          <p:nvPr/>
        </p:nvCxnSpPr>
        <p:spPr>
          <a:xfrm>
            <a:off x="5513210" y="4548580"/>
            <a:ext cx="30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43922-A01A-73C0-98B9-7A99A9AAE4BE}"/>
              </a:ext>
            </a:extLst>
          </p:cNvPr>
          <p:cNvCxnSpPr>
            <a:cxnSpLocks/>
          </p:cNvCxnSpPr>
          <p:nvPr/>
        </p:nvCxnSpPr>
        <p:spPr>
          <a:xfrm>
            <a:off x="5801164" y="4548580"/>
            <a:ext cx="0" cy="1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7C3B25-ABB6-906D-CBE7-FE8AD73C3B29}"/>
              </a:ext>
            </a:extLst>
          </p:cNvPr>
          <p:cNvCxnSpPr>
            <a:cxnSpLocks/>
          </p:cNvCxnSpPr>
          <p:nvPr/>
        </p:nvCxnSpPr>
        <p:spPr>
          <a:xfrm>
            <a:off x="5432368" y="6148895"/>
            <a:ext cx="73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38C31-A74A-BA11-61A5-CE90417B75F2}"/>
              </a:ext>
            </a:extLst>
          </p:cNvPr>
          <p:cNvCxnSpPr>
            <a:cxnSpLocks/>
          </p:cNvCxnSpPr>
          <p:nvPr/>
        </p:nvCxnSpPr>
        <p:spPr>
          <a:xfrm>
            <a:off x="5619935" y="6264719"/>
            <a:ext cx="3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95ECE2-A219-0520-D634-A78AF8A44454}"/>
              </a:ext>
            </a:extLst>
          </p:cNvPr>
          <p:cNvCxnSpPr>
            <a:cxnSpLocks/>
          </p:cNvCxnSpPr>
          <p:nvPr/>
        </p:nvCxnSpPr>
        <p:spPr>
          <a:xfrm>
            <a:off x="5705910" y="6379727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05669-325C-FE50-E8F7-5F8E038D0E13}"/>
              </a:ext>
            </a:extLst>
          </p:cNvPr>
          <p:cNvCxnSpPr>
            <a:cxnSpLocks/>
          </p:cNvCxnSpPr>
          <p:nvPr/>
        </p:nvCxnSpPr>
        <p:spPr>
          <a:xfrm>
            <a:off x="5761131" y="6482266"/>
            <a:ext cx="7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27EA8-B221-6ACF-3D8D-6476253694AA}"/>
                  </a:ext>
                </a:extLst>
              </p:cNvPr>
              <p:cNvSpPr txBox="1"/>
              <p:nvPr/>
            </p:nvSpPr>
            <p:spPr>
              <a:xfrm>
                <a:off x="555442" y="5671891"/>
                <a:ext cx="1728883" cy="720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27EA8-B221-6ACF-3D8D-647625369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2" y="5671891"/>
                <a:ext cx="1728883" cy="720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CF4AA5F-FB6A-35A7-0AAE-B561BE3E8265}"/>
              </a:ext>
            </a:extLst>
          </p:cNvPr>
          <p:cNvSpPr/>
          <p:nvPr/>
        </p:nvSpPr>
        <p:spPr>
          <a:xfrm>
            <a:off x="5618724" y="31779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ym typeface="Symbol" panose="05050102010706020507" pitchFamily="18" charset="2"/>
              </a:rPr>
              <a:t></a:t>
            </a:r>
            <a:endParaRPr lang="ru-RU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A5A392-B03F-6E6E-E25F-D6BBB7F1F535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6075924" y="2897849"/>
            <a:ext cx="1" cy="28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FF3A93-BACE-0761-F7A8-8B9D77543481}"/>
              </a:ext>
            </a:extLst>
          </p:cNvPr>
          <p:cNvSpPr/>
          <p:nvPr/>
        </p:nvSpPr>
        <p:spPr>
          <a:xfrm>
            <a:off x="5894146" y="2082601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FCF08-6E1F-4263-B690-F038182A0E6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5925" y="1575824"/>
            <a:ext cx="0" cy="50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B7FF7-7D0C-DB77-5AF9-7CAF2173991D}"/>
              </a:ext>
            </a:extLst>
          </p:cNvPr>
          <p:cNvCxnSpPr>
            <a:cxnSpLocks/>
          </p:cNvCxnSpPr>
          <p:nvPr/>
        </p:nvCxnSpPr>
        <p:spPr>
          <a:xfrm flipV="1">
            <a:off x="6075923" y="4092354"/>
            <a:ext cx="0" cy="1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35D2CA-586D-8AAA-8ADE-139B1760A7AA}"/>
              </a:ext>
            </a:extLst>
          </p:cNvPr>
          <p:cNvSpPr>
            <a:spLocks noChangeAspect="1"/>
          </p:cNvSpPr>
          <p:nvPr/>
        </p:nvSpPr>
        <p:spPr>
          <a:xfrm rot="-2700000">
            <a:off x="7819061" y="2207374"/>
            <a:ext cx="2974653" cy="29746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452C-185F-EE4F-49FB-5C056F8C8FA9}"/>
              </a:ext>
            </a:extLst>
          </p:cNvPr>
          <p:cNvSpPr/>
          <p:nvPr/>
        </p:nvSpPr>
        <p:spPr>
          <a:xfrm rot="-2700000">
            <a:off x="10090387" y="214771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093C9-7903-683E-690D-9EC36527B9E9}"/>
              </a:ext>
            </a:extLst>
          </p:cNvPr>
          <p:cNvSpPr/>
          <p:nvPr/>
        </p:nvSpPr>
        <p:spPr>
          <a:xfrm rot="-2700000">
            <a:off x="8094497" y="4353842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3BDE-EE7C-F010-BF38-643ECE99FE4C}"/>
              </a:ext>
            </a:extLst>
          </p:cNvPr>
          <p:cNvSpPr/>
          <p:nvPr/>
        </p:nvSpPr>
        <p:spPr>
          <a:xfrm rot="2700000">
            <a:off x="8120742" y="217478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D90CD8-BFD3-48D9-EDFC-2327943C600D}"/>
              </a:ext>
            </a:extLst>
          </p:cNvPr>
          <p:cNvSpPr/>
          <p:nvPr/>
        </p:nvSpPr>
        <p:spPr>
          <a:xfrm rot="2700000">
            <a:off x="10148786" y="4357620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707A46-3531-C83D-AAA8-720C1E0510A2}"/>
              </a:ext>
            </a:extLst>
          </p:cNvPr>
          <p:cNvCxnSpPr>
            <a:cxnSpLocks/>
          </p:cNvCxnSpPr>
          <p:nvPr/>
        </p:nvCxnSpPr>
        <p:spPr>
          <a:xfrm>
            <a:off x="6075923" y="1591303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5EC9EE-0815-27E3-5F9D-C7D49BCA2919}"/>
              </a:ext>
            </a:extLst>
          </p:cNvPr>
          <p:cNvCxnSpPr>
            <a:cxnSpLocks/>
          </p:cNvCxnSpPr>
          <p:nvPr/>
        </p:nvCxnSpPr>
        <p:spPr>
          <a:xfrm>
            <a:off x="6075923" y="5798098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ACD4B4-ED6D-CB40-B423-01D5F8716F98}"/>
              </a:ext>
            </a:extLst>
          </p:cNvPr>
          <p:cNvSpPr txBox="1"/>
          <p:nvPr/>
        </p:nvSpPr>
        <p:spPr>
          <a:xfrm flipH="1">
            <a:off x="6285033" y="230902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DF7A59-DB36-53CB-9E2B-B5B39F6AB38D}"/>
              </a:ext>
            </a:extLst>
          </p:cNvPr>
          <p:cNvSpPr txBox="1"/>
          <p:nvPr/>
        </p:nvSpPr>
        <p:spPr>
          <a:xfrm flipH="1">
            <a:off x="7768280" y="1957904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1</a:t>
            </a:r>
            <a:endParaRPr lang="ru-RU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3CDA30-C878-34DA-352F-5D4FE9AFD95F}"/>
              </a:ext>
            </a:extLst>
          </p:cNvPr>
          <p:cNvSpPr txBox="1"/>
          <p:nvPr/>
        </p:nvSpPr>
        <p:spPr>
          <a:xfrm flipH="1">
            <a:off x="10410910" y="199451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3</a:t>
            </a:r>
            <a:endParaRPr lang="ru-RU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8D9215-D320-ADDD-2AEA-00E1D818A4AE}"/>
              </a:ext>
            </a:extLst>
          </p:cNvPr>
          <p:cNvSpPr txBox="1"/>
          <p:nvPr/>
        </p:nvSpPr>
        <p:spPr>
          <a:xfrm flipH="1">
            <a:off x="10453582" y="4844674"/>
            <a:ext cx="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w</a:t>
            </a:r>
            <a:endParaRPr lang="ru-RU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00DC3-DAEB-AD94-9601-EB68CA451DC9}"/>
              </a:ext>
            </a:extLst>
          </p:cNvPr>
          <p:cNvSpPr txBox="1"/>
          <p:nvPr/>
        </p:nvSpPr>
        <p:spPr>
          <a:xfrm flipH="1">
            <a:off x="6594119" y="3381568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ighlight>
                  <a:srgbClr val="FFFF00"/>
                </a:highlight>
              </a:rPr>
              <a:t>V</a:t>
            </a:r>
            <a:r>
              <a:rPr lang="en-GB" sz="2400" baseline="-25000" dirty="0" err="1">
                <a:highlight>
                  <a:srgbClr val="FFFF00"/>
                </a:highlight>
              </a:rPr>
              <a:t>0</a:t>
            </a:r>
            <a:endParaRPr lang="ru-RU" sz="2400" dirty="0">
              <a:highlight>
                <a:srgbClr val="FFFF00"/>
              </a:highlight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73AD89-3254-2081-3D7E-37546F669CFF}"/>
              </a:ext>
            </a:extLst>
          </p:cNvPr>
          <p:cNvCxnSpPr>
            <a:cxnSpLocks/>
          </p:cNvCxnSpPr>
          <p:nvPr/>
        </p:nvCxnSpPr>
        <p:spPr>
          <a:xfrm>
            <a:off x="11424154" y="3694700"/>
            <a:ext cx="30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CA7BEA-4D27-29AF-0256-9900093EFF99}"/>
              </a:ext>
            </a:extLst>
          </p:cNvPr>
          <p:cNvCxnSpPr>
            <a:cxnSpLocks/>
          </p:cNvCxnSpPr>
          <p:nvPr/>
        </p:nvCxnSpPr>
        <p:spPr>
          <a:xfrm>
            <a:off x="11712108" y="3694700"/>
            <a:ext cx="0" cy="1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EB7618-2008-DBD2-F9B1-B24F446A359F}"/>
              </a:ext>
            </a:extLst>
          </p:cNvPr>
          <p:cNvCxnSpPr>
            <a:cxnSpLocks/>
          </p:cNvCxnSpPr>
          <p:nvPr/>
        </p:nvCxnSpPr>
        <p:spPr>
          <a:xfrm>
            <a:off x="11343312" y="5295015"/>
            <a:ext cx="73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00AB3F-A9D9-E0A5-7EBA-D6F87CC02979}"/>
              </a:ext>
            </a:extLst>
          </p:cNvPr>
          <p:cNvCxnSpPr>
            <a:cxnSpLocks/>
          </p:cNvCxnSpPr>
          <p:nvPr/>
        </p:nvCxnSpPr>
        <p:spPr>
          <a:xfrm>
            <a:off x="11530879" y="5410839"/>
            <a:ext cx="3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1965F0-ACF7-60BD-E015-8F2A3E569131}"/>
              </a:ext>
            </a:extLst>
          </p:cNvPr>
          <p:cNvCxnSpPr>
            <a:cxnSpLocks/>
          </p:cNvCxnSpPr>
          <p:nvPr/>
        </p:nvCxnSpPr>
        <p:spPr>
          <a:xfrm>
            <a:off x="11616854" y="5525847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5986F8-897A-B61D-28B1-DCEB6EFB49DD}"/>
              </a:ext>
            </a:extLst>
          </p:cNvPr>
          <p:cNvCxnSpPr>
            <a:cxnSpLocks/>
          </p:cNvCxnSpPr>
          <p:nvPr/>
        </p:nvCxnSpPr>
        <p:spPr>
          <a:xfrm>
            <a:off x="11672075" y="5628386"/>
            <a:ext cx="7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A pair of electronic devices with wires&#10;&#10;Description automatically generated">
            <a:extLst>
              <a:ext uri="{FF2B5EF4-FFF2-40B4-BE49-F238E27FC236}">
                <a16:creationId xmlns:a16="http://schemas.microsoft.com/office/drawing/2014/main" id="{66243D10-2B04-2E00-D34E-4BF6E9772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8" t="24582" b="41771"/>
          <a:stretch/>
        </p:blipFill>
        <p:spPr bwMode="auto">
          <a:xfrm>
            <a:off x="375930" y="154239"/>
            <a:ext cx="3970771" cy="2166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16C5F9-4BDA-F423-97DD-6E061EFC3BB8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871705" y="1154413"/>
            <a:ext cx="1631752" cy="299932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0D65B4-4A2E-41D4-1058-8C0C6514119F}"/>
              </a:ext>
            </a:extLst>
          </p:cNvPr>
          <p:cNvSpPr txBox="1"/>
          <p:nvPr/>
        </p:nvSpPr>
        <p:spPr>
          <a:xfrm>
            <a:off x="4617221" y="299446"/>
            <a:ext cx="571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output signal (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GB" sz="2000" dirty="0"/>
              <a:t>) observed at the balanced bridge when </a:t>
            </a:r>
            <a:r>
              <a:rPr lang="en-GB" sz="2000" dirty="0" err="1"/>
              <a:t>R</a:t>
            </a:r>
            <a:r>
              <a:rPr lang="en-GB" sz="2000" baseline="-25000" dirty="0" err="1"/>
              <a:t>w</a:t>
            </a:r>
            <a:r>
              <a:rPr lang="en-GB" sz="2000" dirty="0"/>
              <a:t> is substituted with a ferromagnetic microwire of the same DC resistance.   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A7BB80-6843-D991-61DA-819CB44B2E08}"/>
                  </a:ext>
                </a:extLst>
              </p:cNvPr>
              <p:cNvSpPr txBox="1"/>
              <p:nvPr/>
            </p:nvSpPr>
            <p:spPr>
              <a:xfrm>
                <a:off x="6391737" y="4779622"/>
                <a:ext cx="1728883" cy="720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A7BB80-6843-D991-61DA-819CB44B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37" y="4779622"/>
                <a:ext cx="1728883" cy="720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A1216835-942D-A2E0-6731-F38DAE01F72D}"/>
              </a:ext>
            </a:extLst>
          </p:cNvPr>
          <p:cNvSpPr txBox="1"/>
          <p:nvPr/>
        </p:nvSpPr>
        <p:spPr>
          <a:xfrm flipH="1">
            <a:off x="9685471" y="4151701"/>
            <a:ext cx="5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ighlight>
                  <a:srgbClr val="FFFF00"/>
                </a:highlight>
              </a:rPr>
              <a:t>V</a:t>
            </a:r>
            <a:r>
              <a:rPr lang="en-GB" sz="2400" baseline="-25000" dirty="0" err="1">
                <a:highlight>
                  <a:srgbClr val="FFFF00"/>
                </a:highlight>
              </a:rPr>
              <a:t>w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998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293372-1EC3-E56B-85DE-9C7DA11290BE}"/>
              </a:ext>
            </a:extLst>
          </p:cNvPr>
          <p:cNvSpPr/>
          <p:nvPr/>
        </p:nvSpPr>
        <p:spPr>
          <a:xfrm>
            <a:off x="275986" y="3476923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42E7D-31D8-9641-C3FB-0F2EED66B8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765" y="1781150"/>
            <a:ext cx="0" cy="169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CF3A5-8977-BC7D-F1DA-D867095A7B3A}"/>
              </a:ext>
            </a:extLst>
          </p:cNvPr>
          <p:cNvCxnSpPr>
            <a:cxnSpLocks/>
          </p:cNvCxnSpPr>
          <p:nvPr/>
        </p:nvCxnSpPr>
        <p:spPr>
          <a:xfrm flipV="1">
            <a:off x="457765" y="4297680"/>
            <a:ext cx="0" cy="1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A8D7B-DED9-36D4-2C69-9D5811F9E567}"/>
              </a:ext>
            </a:extLst>
          </p:cNvPr>
          <p:cNvSpPr>
            <a:spLocks noChangeAspect="1"/>
          </p:cNvSpPr>
          <p:nvPr/>
        </p:nvSpPr>
        <p:spPr>
          <a:xfrm rot="-2700000">
            <a:off x="2009573" y="2397221"/>
            <a:ext cx="2974653" cy="29746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28027-5DDA-4248-6CB0-13AA6B229346}"/>
              </a:ext>
            </a:extLst>
          </p:cNvPr>
          <p:cNvSpPr/>
          <p:nvPr/>
        </p:nvSpPr>
        <p:spPr>
          <a:xfrm rot="-2700000">
            <a:off x="4280899" y="2337562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20AE5-5A37-DEC3-8834-19D705EA69D7}"/>
              </a:ext>
            </a:extLst>
          </p:cNvPr>
          <p:cNvSpPr/>
          <p:nvPr/>
        </p:nvSpPr>
        <p:spPr>
          <a:xfrm rot="-2700000">
            <a:off x="2285009" y="4543689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015B9-1568-1014-C351-64532899F5B7}"/>
              </a:ext>
            </a:extLst>
          </p:cNvPr>
          <p:cNvSpPr/>
          <p:nvPr/>
        </p:nvSpPr>
        <p:spPr>
          <a:xfrm rot="2700000">
            <a:off x="2311254" y="2364632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0025E-9348-BABC-09F4-4CCFFAD4F563}"/>
              </a:ext>
            </a:extLst>
          </p:cNvPr>
          <p:cNvSpPr/>
          <p:nvPr/>
        </p:nvSpPr>
        <p:spPr>
          <a:xfrm rot="2700000">
            <a:off x="3821932" y="5039558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86BEAA-10EC-924A-368E-87C0699DE507}"/>
              </a:ext>
            </a:extLst>
          </p:cNvPr>
          <p:cNvCxnSpPr>
            <a:cxnSpLocks/>
          </p:cNvCxnSpPr>
          <p:nvPr/>
        </p:nvCxnSpPr>
        <p:spPr>
          <a:xfrm>
            <a:off x="457765" y="1781150"/>
            <a:ext cx="303913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95A993-CADA-1392-64B5-CAFD99561DF7}"/>
              </a:ext>
            </a:extLst>
          </p:cNvPr>
          <p:cNvCxnSpPr>
            <a:cxnSpLocks/>
          </p:cNvCxnSpPr>
          <p:nvPr/>
        </p:nvCxnSpPr>
        <p:spPr>
          <a:xfrm>
            <a:off x="457765" y="5987945"/>
            <a:ext cx="303913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115A85-1853-43D8-B1DC-3FB27DE56EFB}"/>
              </a:ext>
            </a:extLst>
          </p:cNvPr>
          <p:cNvCxnSpPr>
            <a:cxnSpLocks/>
          </p:cNvCxnSpPr>
          <p:nvPr/>
        </p:nvCxnSpPr>
        <p:spPr>
          <a:xfrm>
            <a:off x="1393502" y="3884547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1D8431-A06E-ECD2-F60C-5A8D9942619E}"/>
              </a:ext>
            </a:extLst>
          </p:cNvPr>
          <p:cNvCxnSpPr>
            <a:cxnSpLocks/>
          </p:cNvCxnSpPr>
          <p:nvPr/>
        </p:nvCxnSpPr>
        <p:spPr>
          <a:xfrm>
            <a:off x="4003711" y="3884547"/>
            <a:ext cx="159658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6659F9-3D0E-16C0-A81D-EA7327427E9F}"/>
              </a:ext>
            </a:extLst>
          </p:cNvPr>
          <p:cNvSpPr txBox="1"/>
          <p:nvPr/>
        </p:nvSpPr>
        <p:spPr>
          <a:xfrm flipH="1">
            <a:off x="3240943" y="3489704"/>
            <a:ext cx="6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</a:t>
            </a:r>
            <a:r>
              <a:rPr lang="en-GB" sz="2400" baseline="-25000" dirty="0" err="1"/>
              <a:t>out</a:t>
            </a:r>
            <a:endParaRPr lang="ru-R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0CE66-CF90-151E-264C-7EA0B835402E}"/>
              </a:ext>
            </a:extLst>
          </p:cNvPr>
          <p:cNvSpPr txBox="1"/>
          <p:nvPr/>
        </p:nvSpPr>
        <p:spPr>
          <a:xfrm flipH="1">
            <a:off x="639543" y="3586894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4FA75-C67B-25B7-06FA-82665A6B46D3}"/>
              </a:ext>
            </a:extLst>
          </p:cNvPr>
          <p:cNvSpPr txBox="1"/>
          <p:nvPr/>
        </p:nvSpPr>
        <p:spPr>
          <a:xfrm flipH="1">
            <a:off x="1958792" y="2147751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1</a:t>
            </a:r>
            <a:endParaRPr lang="ru-RU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50FCD-7E3B-5BBE-0A13-03F4D5871838}"/>
              </a:ext>
            </a:extLst>
          </p:cNvPr>
          <p:cNvSpPr txBox="1"/>
          <p:nvPr/>
        </p:nvSpPr>
        <p:spPr>
          <a:xfrm flipH="1">
            <a:off x="4601422" y="2184364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3</a:t>
            </a:r>
            <a:endParaRPr lang="ru-RU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83666-6852-E708-EC53-ECB0DD545A76}"/>
              </a:ext>
            </a:extLst>
          </p:cNvPr>
          <p:cNvSpPr txBox="1"/>
          <p:nvPr/>
        </p:nvSpPr>
        <p:spPr>
          <a:xfrm flipH="1">
            <a:off x="4154911" y="5484862"/>
            <a:ext cx="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w</a:t>
            </a:r>
            <a:endParaRPr lang="ru-RU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8FC0B-F1D0-060F-8EF0-AE726F8C1D6A}"/>
              </a:ext>
            </a:extLst>
          </p:cNvPr>
          <p:cNvSpPr txBox="1"/>
          <p:nvPr/>
        </p:nvSpPr>
        <p:spPr>
          <a:xfrm flipH="1">
            <a:off x="5330755" y="4661401"/>
            <a:ext cx="5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</a:t>
            </a:r>
            <a:r>
              <a:rPr lang="en-GB" sz="2400" baseline="-25000" dirty="0" err="1"/>
              <a:t>M</a:t>
            </a:r>
            <a:endParaRPr lang="ru-RU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F7A1E-C4C8-BFAA-C045-913F9285DED9}"/>
              </a:ext>
            </a:extLst>
          </p:cNvPr>
          <p:cNvSpPr/>
          <p:nvPr/>
        </p:nvSpPr>
        <p:spPr>
          <a:xfrm>
            <a:off x="4438769" y="41251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ym typeface="Symbol" panose="05050102010706020507" pitchFamily="18" charset="2"/>
              </a:rPr>
              <a:t></a:t>
            </a:r>
            <a:endParaRPr lang="ru-RU" sz="4800" dirty="0"/>
          </a:p>
        </p:txBody>
      </p:sp>
      <p:pic>
        <p:nvPicPr>
          <p:cNvPr id="44" name="Picture 43" descr="A pair of electronic devices with wires&#10;&#10;Description automatically generated">
            <a:extLst>
              <a:ext uri="{FF2B5EF4-FFF2-40B4-BE49-F238E27FC236}">
                <a16:creationId xmlns:a16="http://schemas.microsoft.com/office/drawing/2014/main" id="{0DC898BA-183F-804E-3E4C-1AD30C6A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8" t="24582" b="41771"/>
          <a:stretch/>
        </p:blipFill>
        <p:spPr bwMode="auto">
          <a:xfrm>
            <a:off x="6030281" y="597909"/>
            <a:ext cx="6022510" cy="3286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23B746-4992-CFD6-2326-F7EAB7E5810E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3940145" y="2147751"/>
            <a:ext cx="3146455" cy="1572786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44B55E-F794-DEFA-63F5-2C30CDF7B5A8}"/>
              </a:ext>
            </a:extLst>
          </p:cNvPr>
          <p:cNvSpPr txBox="1"/>
          <p:nvPr/>
        </p:nvSpPr>
        <p:spPr>
          <a:xfrm>
            <a:off x="6176206" y="4153569"/>
            <a:ext cx="571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output signal (blue) observed at the balanced bridge when </a:t>
            </a:r>
            <a:r>
              <a:rPr lang="en-GB" sz="2000" dirty="0" err="1"/>
              <a:t>R</a:t>
            </a:r>
            <a:r>
              <a:rPr lang="en-GB" sz="2000" baseline="-25000" dirty="0" err="1"/>
              <a:t>w</a:t>
            </a:r>
            <a:r>
              <a:rPr lang="en-GB" sz="2000" dirty="0"/>
              <a:t> is substituted with a ferromagnetic microwire of the same DC resistance.   </a:t>
            </a:r>
            <a:endParaRPr lang="ru-RU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556B91-CAFE-054A-9511-1F4BB49791A1}"/>
              </a:ext>
            </a:extLst>
          </p:cNvPr>
          <p:cNvCxnSpPr>
            <a:cxnSpLocks/>
          </p:cNvCxnSpPr>
          <p:nvPr/>
        </p:nvCxnSpPr>
        <p:spPr>
          <a:xfrm>
            <a:off x="5600297" y="3884547"/>
            <a:ext cx="30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43922-A01A-73C0-98B9-7A99A9AAE4BE}"/>
              </a:ext>
            </a:extLst>
          </p:cNvPr>
          <p:cNvCxnSpPr>
            <a:cxnSpLocks/>
          </p:cNvCxnSpPr>
          <p:nvPr/>
        </p:nvCxnSpPr>
        <p:spPr>
          <a:xfrm>
            <a:off x="5888251" y="3884547"/>
            <a:ext cx="0" cy="1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7C3B25-ABB6-906D-CBE7-FE8AD73C3B29}"/>
              </a:ext>
            </a:extLst>
          </p:cNvPr>
          <p:cNvCxnSpPr>
            <a:cxnSpLocks/>
          </p:cNvCxnSpPr>
          <p:nvPr/>
        </p:nvCxnSpPr>
        <p:spPr>
          <a:xfrm>
            <a:off x="5519455" y="5484862"/>
            <a:ext cx="73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38C31-A74A-BA11-61A5-CE90417B75F2}"/>
              </a:ext>
            </a:extLst>
          </p:cNvPr>
          <p:cNvCxnSpPr>
            <a:cxnSpLocks/>
          </p:cNvCxnSpPr>
          <p:nvPr/>
        </p:nvCxnSpPr>
        <p:spPr>
          <a:xfrm>
            <a:off x="5707022" y="5600686"/>
            <a:ext cx="3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95ECE2-A219-0520-D634-A78AF8A44454}"/>
              </a:ext>
            </a:extLst>
          </p:cNvPr>
          <p:cNvCxnSpPr>
            <a:cxnSpLocks/>
          </p:cNvCxnSpPr>
          <p:nvPr/>
        </p:nvCxnSpPr>
        <p:spPr>
          <a:xfrm>
            <a:off x="5792997" y="5715694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05669-325C-FE50-E8F7-5F8E038D0E13}"/>
              </a:ext>
            </a:extLst>
          </p:cNvPr>
          <p:cNvCxnSpPr>
            <a:cxnSpLocks/>
          </p:cNvCxnSpPr>
          <p:nvPr/>
        </p:nvCxnSpPr>
        <p:spPr>
          <a:xfrm>
            <a:off x="5848218" y="5818233"/>
            <a:ext cx="7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27EA8-B221-6ACF-3D8D-6476253694AA}"/>
                  </a:ext>
                </a:extLst>
              </p:cNvPr>
              <p:cNvSpPr txBox="1"/>
              <p:nvPr/>
            </p:nvSpPr>
            <p:spPr>
              <a:xfrm>
                <a:off x="642529" y="5007858"/>
                <a:ext cx="1728883" cy="720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27EA8-B221-6ACF-3D8D-647625369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9" y="5007858"/>
                <a:ext cx="1728883" cy="720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01FFA-C373-B338-8707-10309F42E1D5}"/>
              </a:ext>
            </a:extLst>
          </p:cNvPr>
          <p:cNvSpPr/>
          <p:nvPr/>
        </p:nvSpPr>
        <p:spPr>
          <a:xfrm>
            <a:off x="1426029" y="2748643"/>
            <a:ext cx="8632372" cy="2841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A2B59-A7C0-C46F-4A09-F252FEA8684E}"/>
              </a:ext>
            </a:extLst>
          </p:cNvPr>
          <p:cNvCxnSpPr>
            <a:cxnSpLocks/>
          </p:cNvCxnSpPr>
          <p:nvPr/>
        </p:nvCxnSpPr>
        <p:spPr>
          <a:xfrm>
            <a:off x="914400" y="4169229"/>
            <a:ext cx="9644743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DFD47D79-48DC-6415-36EB-3C641544FB3B}"/>
              </a:ext>
            </a:extLst>
          </p:cNvPr>
          <p:cNvSpPr/>
          <p:nvPr/>
        </p:nvSpPr>
        <p:spPr>
          <a:xfrm>
            <a:off x="5430447" y="3152612"/>
            <a:ext cx="612648" cy="6126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10146C-979D-AA80-25DE-3BA50F9E5D79}"/>
              </a:ext>
            </a:extLst>
          </p:cNvPr>
          <p:cNvSpPr>
            <a:spLocks noChangeAspect="1"/>
          </p:cNvSpPr>
          <p:nvPr/>
        </p:nvSpPr>
        <p:spPr>
          <a:xfrm>
            <a:off x="5430447" y="4687498"/>
            <a:ext cx="612648" cy="612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001F7A4-1CF2-387B-FF36-0BD30F5DEB77}"/>
              </a:ext>
            </a:extLst>
          </p:cNvPr>
          <p:cNvSpPr>
            <a:spLocks noChangeAspect="1"/>
          </p:cNvSpPr>
          <p:nvPr/>
        </p:nvSpPr>
        <p:spPr>
          <a:xfrm>
            <a:off x="5676138" y="4933189"/>
            <a:ext cx="121266" cy="12126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BEB08D-158E-1493-70EA-2DA9643965FF}"/>
              </a:ext>
            </a:extLst>
          </p:cNvPr>
          <p:cNvSpPr/>
          <p:nvPr/>
        </p:nvSpPr>
        <p:spPr>
          <a:xfrm>
            <a:off x="4989138" y="3458935"/>
            <a:ext cx="1503376" cy="1531217"/>
          </a:xfrm>
          <a:prstGeom prst="arc">
            <a:avLst>
              <a:gd name="adj1" fmla="val 16200000"/>
              <a:gd name="adj2" fmla="val 554158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219ED6-FC05-230D-B82E-51CE2FB7BEBC}"/>
                  </a:ext>
                </a:extLst>
              </p:cNvPr>
              <p:cNvSpPr txBox="1"/>
              <p:nvPr/>
            </p:nvSpPr>
            <p:spPr>
              <a:xfrm>
                <a:off x="6424072" y="4247910"/>
                <a:ext cx="1160142" cy="713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acc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219ED6-FC05-230D-B82E-51CE2FB7B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72" y="4247910"/>
                <a:ext cx="1160142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51676FC-DC57-9C9C-8CC4-4081E936D17B}"/>
              </a:ext>
            </a:extLst>
          </p:cNvPr>
          <p:cNvSpPr>
            <a:spLocks noChangeAspect="1"/>
          </p:cNvSpPr>
          <p:nvPr/>
        </p:nvSpPr>
        <p:spPr>
          <a:xfrm>
            <a:off x="2099420" y="4698382"/>
            <a:ext cx="612648" cy="612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B26385B-9D14-7FD5-81C5-3210ADD6C0F3}"/>
              </a:ext>
            </a:extLst>
          </p:cNvPr>
          <p:cNvSpPr>
            <a:spLocks noChangeAspect="1"/>
          </p:cNvSpPr>
          <p:nvPr/>
        </p:nvSpPr>
        <p:spPr>
          <a:xfrm>
            <a:off x="2345111" y="4944073"/>
            <a:ext cx="121266" cy="12126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4423CB-22A2-302E-4A86-54CAB692B81E}"/>
                  </a:ext>
                </a:extLst>
              </p:cNvPr>
              <p:cNvSpPr txBox="1"/>
              <p:nvPr/>
            </p:nvSpPr>
            <p:spPr>
              <a:xfrm>
                <a:off x="2712068" y="4687498"/>
                <a:ext cx="65314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4423CB-22A2-302E-4A86-54CAB692B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68" y="4687498"/>
                <a:ext cx="65314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9D22E-A229-71D2-09A6-76BE620B4E05}"/>
              </a:ext>
            </a:extLst>
          </p:cNvPr>
          <p:cNvCxnSpPr>
            <a:cxnSpLocks/>
          </p:cNvCxnSpPr>
          <p:nvPr/>
        </p:nvCxnSpPr>
        <p:spPr>
          <a:xfrm>
            <a:off x="1721468" y="5589814"/>
            <a:ext cx="1772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247AE7-9934-F5EE-39A7-758F85E7A9A8}"/>
              </a:ext>
            </a:extLst>
          </p:cNvPr>
          <p:cNvCxnSpPr>
            <a:cxnSpLocks/>
          </p:cNvCxnSpPr>
          <p:nvPr/>
        </p:nvCxnSpPr>
        <p:spPr>
          <a:xfrm flipH="1">
            <a:off x="1755650" y="2748643"/>
            <a:ext cx="1772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3FD00C-4B38-9690-EE1C-1950286CB803}"/>
                  </a:ext>
                </a:extLst>
              </p:cNvPr>
              <p:cNvSpPr txBox="1"/>
              <p:nvPr/>
            </p:nvSpPr>
            <p:spPr>
              <a:xfrm>
                <a:off x="5483312" y="5749615"/>
                <a:ext cx="794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u="sng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ru-RU" sz="4000" i="1" u="sng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ru-RU" sz="4000" u="sng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3FD00C-4B38-9690-EE1C-1950286C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12" y="5749615"/>
                <a:ext cx="79465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D674F3-DF9A-1A50-577C-13A7ADC46762}"/>
                  </a:ext>
                </a:extLst>
              </p:cNvPr>
              <p:cNvSpPr txBox="1"/>
              <p:nvPr/>
            </p:nvSpPr>
            <p:spPr>
              <a:xfrm>
                <a:off x="5075568" y="1664761"/>
                <a:ext cx="794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u="sng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ru-RU" sz="4000" i="1" u="sng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ru-RU" sz="4000" u="sng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D674F3-DF9A-1A50-577C-13A7ADC46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68" y="1664761"/>
                <a:ext cx="7946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AB97514A-212A-4021-7F60-70E9BCCCCDC9}"/>
              </a:ext>
            </a:extLst>
          </p:cNvPr>
          <p:cNvSpPr>
            <a:spLocks noChangeAspect="1"/>
          </p:cNvSpPr>
          <p:nvPr/>
        </p:nvSpPr>
        <p:spPr>
          <a:xfrm>
            <a:off x="2099419" y="3130840"/>
            <a:ext cx="612648" cy="612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CA97BFD-355F-217E-8F5E-F1CFDE839EE9}"/>
              </a:ext>
            </a:extLst>
          </p:cNvPr>
          <p:cNvSpPr>
            <a:spLocks noChangeAspect="1"/>
          </p:cNvSpPr>
          <p:nvPr/>
        </p:nvSpPr>
        <p:spPr>
          <a:xfrm>
            <a:off x="2345110" y="3376531"/>
            <a:ext cx="121266" cy="12126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7B0A26-D0C6-EFD2-0576-2A2BF16481A6}"/>
                  </a:ext>
                </a:extLst>
              </p:cNvPr>
              <p:cNvSpPr txBox="1"/>
              <p:nvPr/>
            </p:nvSpPr>
            <p:spPr>
              <a:xfrm>
                <a:off x="2712067" y="3119956"/>
                <a:ext cx="65314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7B0A26-D0C6-EFD2-0576-2A2BF164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67" y="3119956"/>
                <a:ext cx="65314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AEE269-FDD4-241D-24D6-D15DF29BC066}"/>
              </a:ext>
            </a:extLst>
          </p:cNvPr>
          <p:cNvCxnSpPr>
            <a:cxnSpLocks/>
          </p:cNvCxnSpPr>
          <p:nvPr/>
        </p:nvCxnSpPr>
        <p:spPr>
          <a:xfrm flipH="1">
            <a:off x="7004143" y="2748643"/>
            <a:ext cx="1772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A34059-9CF3-EAD7-9776-09E702BC1A83}"/>
              </a:ext>
            </a:extLst>
          </p:cNvPr>
          <p:cNvCxnSpPr>
            <a:cxnSpLocks/>
          </p:cNvCxnSpPr>
          <p:nvPr/>
        </p:nvCxnSpPr>
        <p:spPr>
          <a:xfrm flipH="1">
            <a:off x="7105242" y="5585134"/>
            <a:ext cx="1772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B44BC-A3AD-4DF8-A07C-21D7766A553B}"/>
                  </a:ext>
                </a:extLst>
              </p:cNvPr>
              <p:cNvSpPr txBox="1"/>
              <p:nvPr/>
            </p:nvSpPr>
            <p:spPr>
              <a:xfrm>
                <a:off x="7584214" y="1952787"/>
                <a:ext cx="814904" cy="782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FB44BC-A3AD-4DF8-A07C-21D7766A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14" y="1952787"/>
                <a:ext cx="814904" cy="782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706056-6ABA-1EF2-F671-C74AE18B6C3B}"/>
                  </a:ext>
                </a:extLst>
              </p:cNvPr>
              <p:cNvSpPr txBox="1"/>
              <p:nvPr/>
            </p:nvSpPr>
            <p:spPr>
              <a:xfrm>
                <a:off x="7714843" y="5603084"/>
                <a:ext cx="814904" cy="782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706056-6ABA-1EF2-F671-C74AE18B6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843" y="5603084"/>
                <a:ext cx="814904" cy="782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A7E3A4-FF14-AE15-C11B-8E5B73D34D07}"/>
                  </a:ext>
                </a:extLst>
              </p:cNvPr>
              <p:cNvSpPr txBox="1"/>
              <p:nvPr/>
            </p:nvSpPr>
            <p:spPr>
              <a:xfrm>
                <a:off x="2352650" y="5619738"/>
                <a:ext cx="7188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A7E3A4-FF14-AE15-C11B-8E5B73D3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50" y="5619738"/>
                <a:ext cx="71883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AC1626-9C19-64FF-45C3-306E0333D602}"/>
                  </a:ext>
                </a:extLst>
              </p:cNvPr>
              <p:cNvSpPr txBox="1"/>
              <p:nvPr/>
            </p:nvSpPr>
            <p:spPr>
              <a:xfrm>
                <a:off x="2248474" y="2029873"/>
                <a:ext cx="7188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40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ac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AC1626-9C19-64FF-45C3-306E0333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74" y="2029873"/>
                <a:ext cx="71883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46F50-AD2D-02E5-D963-56940B706DE2}"/>
                  </a:ext>
                </a:extLst>
              </p:cNvPr>
              <p:cNvSpPr txBox="1"/>
              <p:nvPr/>
            </p:nvSpPr>
            <p:spPr>
              <a:xfrm>
                <a:off x="7933681" y="4510617"/>
                <a:ext cx="794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46F50-AD2D-02E5-D963-56940B70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681" y="4510617"/>
                <a:ext cx="794656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D2F5EB-8716-3C4A-5CD4-46E23AB163D5}"/>
              </a:ext>
            </a:extLst>
          </p:cNvPr>
          <p:cNvCxnSpPr>
            <a:cxnSpLocks/>
          </p:cNvCxnSpPr>
          <p:nvPr/>
        </p:nvCxnSpPr>
        <p:spPr>
          <a:xfrm flipH="1">
            <a:off x="4836737" y="2254240"/>
            <a:ext cx="324609" cy="47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60CF3E-D2C5-D662-0E59-D6C0D2708757}"/>
              </a:ext>
            </a:extLst>
          </p:cNvPr>
          <p:cNvCxnSpPr>
            <a:cxnSpLocks/>
          </p:cNvCxnSpPr>
          <p:nvPr/>
        </p:nvCxnSpPr>
        <p:spPr>
          <a:xfrm flipH="1" flipV="1">
            <a:off x="4836737" y="5603084"/>
            <a:ext cx="737809" cy="72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53F785-798A-60D6-397A-029B1B34C11A}"/>
              </a:ext>
            </a:extLst>
          </p:cNvPr>
          <p:cNvCxnSpPr/>
          <p:nvPr/>
        </p:nvCxnSpPr>
        <p:spPr>
          <a:xfrm flipV="1">
            <a:off x="9361715" y="2731275"/>
            <a:ext cx="0" cy="143795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1ADBC0-F3A0-001F-853A-AF12B980E889}"/>
              </a:ext>
            </a:extLst>
          </p:cNvPr>
          <p:cNvSpPr txBox="1"/>
          <p:nvPr/>
        </p:nvSpPr>
        <p:spPr>
          <a:xfrm>
            <a:off x="8904328" y="3101061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130167-537C-82AF-CFC2-A2D88810F79C}"/>
              </a:ext>
            </a:extLst>
          </p:cNvPr>
          <p:cNvCxnSpPr>
            <a:cxnSpLocks/>
          </p:cNvCxnSpPr>
          <p:nvPr/>
        </p:nvCxnSpPr>
        <p:spPr>
          <a:xfrm flipH="1">
            <a:off x="1408938" y="1568979"/>
            <a:ext cx="86494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AA53906-D293-AD12-5FD0-67865DC5753F}"/>
              </a:ext>
            </a:extLst>
          </p:cNvPr>
          <p:cNvSpPr txBox="1"/>
          <p:nvPr/>
        </p:nvSpPr>
        <p:spPr>
          <a:xfrm>
            <a:off x="5676138" y="849010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2769E3-2B3D-A51D-4D3C-4F163AD306E7}"/>
                  </a:ext>
                </a:extLst>
              </p:cNvPr>
              <p:cNvSpPr txBox="1"/>
              <p:nvPr/>
            </p:nvSpPr>
            <p:spPr>
              <a:xfrm>
                <a:off x="7812628" y="3100918"/>
                <a:ext cx="794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2769E3-2B3D-A51D-4D3C-4F163AD3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628" y="3100918"/>
                <a:ext cx="79465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8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0FE7342-B38D-3EB1-F6DB-819AAF0B01F0}"/>
              </a:ext>
            </a:extLst>
          </p:cNvPr>
          <p:cNvSpPr/>
          <p:nvPr/>
        </p:nvSpPr>
        <p:spPr>
          <a:xfrm>
            <a:off x="2178841" y="31779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ym typeface="Symbol" panose="05050102010706020507" pitchFamily="18" charset="2"/>
              </a:rPr>
              <a:t></a:t>
            </a:r>
            <a:endParaRPr lang="ru-RU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7EA19F-473E-AFCB-632B-E0E422AFA5F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636041" y="2897849"/>
            <a:ext cx="1" cy="28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A44C1F0-82A1-6386-2052-38CAD4AA8574}"/>
              </a:ext>
            </a:extLst>
          </p:cNvPr>
          <p:cNvSpPr/>
          <p:nvPr/>
        </p:nvSpPr>
        <p:spPr>
          <a:xfrm>
            <a:off x="2454263" y="2082601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8FDE24-2838-91D9-CE0A-9B5E8F750AD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36042" y="1575824"/>
            <a:ext cx="0" cy="50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F77307-8880-12C7-E1CB-D173C300C8F5}"/>
              </a:ext>
            </a:extLst>
          </p:cNvPr>
          <p:cNvCxnSpPr>
            <a:cxnSpLocks/>
          </p:cNvCxnSpPr>
          <p:nvPr/>
        </p:nvCxnSpPr>
        <p:spPr>
          <a:xfrm flipV="1">
            <a:off x="2636040" y="4092354"/>
            <a:ext cx="0" cy="1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0FAC24-641B-B7F2-F864-AF9F79286D78}"/>
              </a:ext>
            </a:extLst>
          </p:cNvPr>
          <p:cNvSpPr>
            <a:spLocks noChangeAspect="1"/>
          </p:cNvSpPr>
          <p:nvPr/>
        </p:nvSpPr>
        <p:spPr>
          <a:xfrm rot="18900000">
            <a:off x="4379178" y="2207374"/>
            <a:ext cx="2974653" cy="297465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A2BE7-D296-1FE0-EBDA-2A55F77A9B28}"/>
              </a:ext>
            </a:extLst>
          </p:cNvPr>
          <p:cNvSpPr/>
          <p:nvPr/>
        </p:nvSpPr>
        <p:spPr>
          <a:xfrm rot="18900000">
            <a:off x="6650504" y="214771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77600-081D-8911-038B-E2AF75025228}"/>
              </a:ext>
            </a:extLst>
          </p:cNvPr>
          <p:cNvSpPr/>
          <p:nvPr/>
        </p:nvSpPr>
        <p:spPr>
          <a:xfrm rot="18900000">
            <a:off x="4654614" y="4353842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55ACB5-3C08-BC3A-EE38-ED2E6972B738}"/>
              </a:ext>
            </a:extLst>
          </p:cNvPr>
          <p:cNvSpPr/>
          <p:nvPr/>
        </p:nvSpPr>
        <p:spPr>
          <a:xfrm rot="2700000">
            <a:off x="4680859" y="2174785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6DA62-700A-E5AD-9356-FAB0F5760C33}"/>
              </a:ext>
            </a:extLst>
          </p:cNvPr>
          <p:cNvSpPr/>
          <p:nvPr/>
        </p:nvSpPr>
        <p:spPr>
          <a:xfrm rot="2700000">
            <a:off x="6708903" y="4357620"/>
            <a:ext cx="363557" cy="81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84E0E-5FF5-FB90-2DFE-D5F547FF8B8B}"/>
              </a:ext>
            </a:extLst>
          </p:cNvPr>
          <p:cNvCxnSpPr>
            <a:cxnSpLocks/>
          </p:cNvCxnSpPr>
          <p:nvPr/>
        </p:nvCxnSpPr>
        <p:spPr>
          <a:xfrm>
            <a:off x="2636040" y="1591303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6610B-B249-0CA3-F0C4-B312839C7D91}"/>
              </a:ext>
            </a:extLst>
          </p:cNvPr>
          <p:cNvCxnSpPr>
            <a:cxnSpLocks/>
          </p:cNvCxnSpPr>
          <p:nvPr/>
        </p:nvCxnSpPr>
        <p:spPr>
          <a:xfrm>
            <a:off x="2636040" y="5798098"/>
            <a:ext cx="323046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83516-C473-5342-9C54-4552584211C6}"/>
              </a:ext>
            </a:extLst>
          </p:cNvPr>
          <p:cNvSpPr txBox="1"/>
          <p:nvPr/>
        </p:nvSpPr>
        <p:spPr>
          <a:xfrm flipH="1">
            <a:off x="2845150" y="230902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0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A9406-800C-4998-F3D9-1B45C62971C7}"/>
              </a:ext>
            </a:extLst>
          </p:cNvPr>
          <p:cNvSpPr txBox="1"/>
          <p:nvPr/>
        </p:nvSpPr>
        <p:spPr>
          <a:xfrm flipH="1">
            <a:off x="4328397" y="1957904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1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B8BBF-3713-E676-B3D1-D2F4923BC791}"/>
              </a:ext>
            </a:extLst>
          </p:cNvPr>
          <p:cNvSpPr txBox="1"/>
          <p:nvPr/>
        </p:nvSpPr>
        <p:spPr>
          <a:xfrm flipH="1">
            <a:off x="6971027" y="1994517"/>
            <a:ext cx="46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3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44865-5CF5-13B6-FCBE-23E90B47058A}"/>
              </a:ext>
            </a:extLst>
          </p:cNvPr>
          <p:cNvSpPr txBox="1"/>
          <p:nvPr/>
        </p:nvSpPr>
        <p:spPr>
          <a:xfrm flipH="1">
            <a:off x="7013699" y="4844674"/>
            <a:ext cx="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</a:t>
            </a:r>
            <a:r>
              <a:rPr lang="en-GB" sz="2400" baseline="-25000" dirty="0" err="1"/>
              <a:t>w</a:t>
            </a:r>
            <a:endParaRPr lang="ru-RU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ECC50-9A18-7D21-1DCA-394FDCDD2142}"/>
              </a:ext>
            </a:extLst>
          </p:cNvPr>
          <p:cNvCxnSpPr>
            <a:cxnSpLocks/>
          </p:cNvCxnSpPr>
          <p:nvPr/>
        </p:nvCxnSpPr>
        <p:spPr>
          <a:xfrm>
            <a:off x="7984271" y="3694700"/>
            <a:ext cx="30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0B2667-74B4-81FC-E806-F5F8CC64631B}"/>
              </a:ext>
            </a:extLst>
          </p:cNvPr>
          <p:cNvCxnSpPr>
            <a:cxnSpLocks/>
          </p:cNvCxnSpPr>
          <p:nvPr/>
        </p:nvCxnSpPr>
        <p:spPr>
          <a:xfrm>
            <a:off x="8272225" y="3694700"/>
            <a:ext cx="0" cy="1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D42746-41B0-108D-D9EE-214F91AF8F2E}"/>
              </a:ext>
            </a:extLst>
          </p:cNvPr>
          <p:cNvCxnSpPr>
            <a:cxnSpLocks/>
          </p:cNvCxnSpPr>
          <p:nvPr/>
        </p:nvCxnSpPr>
        <p:spPr>
          <a:xfrm>
            <a:off x="7903429" y="5295015"/>
            <a:ext cx="73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8FA32C-4D82-0143-2D55-31CB3502D758}"/>
              </a:ext>
            </a:extLst>
          </p:cNvPr>
          <p:cNvCxnSpPr>
            <a:cxnSpLocks/>
          </p:cNvCxnSpPr>
          <p:nvPr/>
        </p:nvCxnSpPr>
        <p:spPr>
          <a:xfrm>
            <a:off x="8090996" y="5410839"/>
            <a:ext cx="35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4A8C8-DF1B-6CEF-C8E4-450713CDAE9D}"/>
              </a:ext>
            </a:extLst>
          </p:cNvPr>
          <p:cNvCxnSpPr>
            <a:cxnSpLocks/>
          </p:cNvCxnSpPr>
          <p:nvPr/>
        </p:nvCxnSpPr>
        <p:spPr>
          <a:xfrm>
            <a:off x="8176971" y="5525847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5ACC77-3BB7-3643-3690-A56BFCBC9FEC}"/>
              </a:ext>
            </a:extLst>
          </p:cNvPr>
          <p:cNvCxnSpPr>
            <a:cxnSpLocks/>
          </p:cNvCxnSpPr>
          <p:nvPr/>
        </p:nvCxnSpPr>
        <p:spPr>
          <a:xfrm>
            <a:off x="8232192" y="5628386"/>
            <a:ext cx="7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A2BE43-9419-A900-D88F-61E3A4B798BF}"/>
                  </a:ext>
                </a:extLst>
              </p:cNvPr>
              <p:cNvSpPr txBox="1"/>
              <p:nvPr/>
            </p:nvSpPr>
            <p:spPr>
              <a:xfrm>
                <a:off x="2951854" y="4779622"/>
                <a:ext cx="1728883" cy="720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A2BE43-9419-A900-D88F-61E3A4B7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54" y="4779622"/>
                <a:ext cx="1728883" cy="720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1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3A6FD-72F2-B163-2E26-68B32E97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4" y="176502"/>
            <a:ext cx="3724979" cy="65049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35AC35-DB8D-7EE9-A7CF-844BFDE006B4}"/>
                  </a:ext>
                </a:extLst>
              </p:cNvPr>
              <p:cNvSpPr txBox="1"/>
              <p:nvPr/>
            </p:nvSpPr>
            <p:spPr>
              <a:xfrm>
                <a:off x="4219615" y="5704564"/>
                <a:ext cx="7336971" cy="8808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35AC35-DB8D-7EE9-A7CF-844BFDE00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15" y="5704564"/>
                <a:ext cx="7336971" cy="880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E84BB-03B5-A468-DCBA-BC935D1BBD7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251857" y="5023126"/>
            <a:ext cx="2967758" cy="112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1BF7C6-33FF-0F00-6F5A-AB218602E373}"/>
                  </a:ext>
                </a:extLst>
              </p:cNvPr>
              <p:cNvSpPr txBox="1"/>
              <p:nvPr/>
            </p:nvSpPr>
            <p:spPr>
              <a:xfrm>
                <a:off x="4067216" y="3459014"/>
                <a:ext cx="1843728" cy="8460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1BF7C6-33FF-0F00-6F5A-AB218602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16" y="3459014"/>
                <a:ext cx="1843728" cy="84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5993BF-31CF-F594-B56A-AC7EE180F84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251857" y="3882047"/>
            <a:ext cx="2815359" cy="287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681636-ECED-A14B-75A0-A4623FAAF275}"/>
              </a:ext>
            </a:extLst>
          </p:cNvPr>
          <p:cNvSpPr txBox="1"/>
          <p:nvPr/>
        </p:nvSpPr>
        <p:spPr>
          <a:xfrm>
            <a:off x="4299857" y="281594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measured voltages must be saved in Volts (V)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 in the bridge circuit are measured in Ohms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Microwire radius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length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measured in meters (m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DF598D-E8C3-FD7A-E4E4-05602BC30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31" y="1595756"/>
            <a:ext cx="5822045" cy="3814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31E1D6-11D5-BE4A-5D00-11141B88A974}"/>
              </a:ext>
            </a:extLst>
          </p:cNvPr>
          <p:cNvSpPr txBox="1"/>
          <p:nvPr/>
        </p:nvSpPr>
        <p:spPr>
          <a:xfrm>
            <a:off x="2486692" y="481564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(A/m)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C6FBC-68F1-4A5D-787D-E7FD41798317}"/>
              </a:ext>
            </a:extLst>
          </p:cNvPr>
          <p:cNvSpPr txBox="1"/>
          <p:nvPr/>
        </p:nvSpPr>
        <p:spPr>
          <a:xfrm>
            <a:off x="2735735" y="392552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56F994-5D74-33F3-A665-0995E336A2AE}"/>
                  </a:ext>
                </a:extLst>
              </p:cNvPr>
              <p:cNvSpPr txBox="1"/>
              <p:nvPr/>
            </p:nvSpPr>
            <p:spPr>
              <a:xfrm>
                <a:off x="6266049" y="4485122"/>
                <a:ext cx="2231453" cy="846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56F994-5D74-33F3-A665-0995E336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049" y="4485122"/>
                <a:ext cx="2231453" cy="846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B48399F-6BF3-1270-DD87-82C3B1A07A79}"/>
              </a:ext>
            </a:extLst>
          </p:cNvPr>
          <p:cNvSpPr txBox="1"/>
          <p:nvPr/>
        </p:nvSpPr>
        <p:spPr>
          <a:xfrm>
            <a:off x="9976816" y="4908154"/>
            <a:ext cx="19266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microwire</a:t>
            </a:r>
          </a:p>
          <a:p>
            <a:pPr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resistance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A459D-C805-8C82-6C37-77D826767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1" t="8413" r="10314" b="5079"/>
          <a:stretch/>
        </p:blipFill>
        <p:spPr>
          <a:xfrm>
            <a:off x="195942" y="177416"/>
            <a:ext cx="3722915" cy="6503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5BA8B-5127-A41C-7362-846197863136}"/>
              </a:ext>
            </a:extLst>
          </p:cNvPr>
          <p:cNvSpPr txBox="1"/>
          <p:nvPr/>
        </p:nvSpPr>
        <p:spPr>
          <a:xfrm>
            <a:off x="5225144" y="914399"/>
            <a:ext cx="6574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Copy and paste the directory with the experimental data, e.g. </a:t>
            </a:r>
            <a:r>
              <a:rPr lang="pt-BR" sz="2000" b="1" dirty="0"/>
              <a:t>E:\Dropbox\MISiS\BH-loop\Experimental data </a:t>
            </a:r>
            <a:endParaRPr lang="ru-RU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03818E-6DE7-CF4D-62C8-76492D6DE0D8}"/>
              </a:ext>
            </a:extLst>
          </p:cNvPr>
          <p:cNvCxnSpPr>
            <a:cxnSpLocks/>
          </p:cNvCxnSpPr>
          <p:nvPr/>
        </p:nvCxnSpPr>
        <p:spPr>
          <a:xfrm flipH="1">
            <a:off x="2835730" y="1415143"/>
            <a:ext cx="2258784" cy="133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A255F9-C804-E614-4BEC-E5E2E1A8A027}"/>
              </a:ext>
            </a:extLst>
          </p:cNvPr>
          <p:cNvSpPr txBox="1"/>
          <p:nvPr/>
        </p:nvSpPr>
        <p:spPr>
          <a:xfrm>
            <a:off x="4724402" y="2136574"/>
            <a:ext cx="336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Type the file name, e.g. </a:t>
            </a:r>
            <a:r>
              <a:rPr lang="en-GB" sz="2000" b="1" dirty="0" err="1"/>
              <a:t>50kHz</a:t>
            </a:r>
            <a:endParaRPr lang="ru-RU" sz="2000" b="1" dirty="0"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E3C90-4700-33D0-D62B-5E4EF8901DD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43199" y="2336629"/>
            <a:ext cx="1981203" cy="9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39ED68-AC29-6B37-6F72-D0C4E72DA13B}"/>
              </a:ext>
            </a:extLst>
          </p:cNvPr>
          <p:cNvSpPr txBox="1"/>
          <p:nvPr/>
        </p:nvSpPr>
        <p:spPr>
          <a:xfrm>
            <a:off x="4495802" y="3022159"/>
            <a:ext cx="65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Type the time increment in the scientific format, e.g. </a:t>
            </a:r>
            <a:r>
              <a:rPr lang="en-GB" sz="2000" b="1" dirty="0" err="1"/>
              <a:t>5e</a:t>
            </a:r>
            <a:r>
              <a:rPr lang="en-GB" sz="2000" b="1" dirty="0"/>
              <a:t>-8</a:t>
            </a:r>
            <a:endParaRPr lang="ru-RU" sz="2000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645CC3-3779-80D9-8C62-23526C44811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732312" y="3222214"/>
            <a:ext cx="1763490" cy="48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323401-680E-306E-B3E0-794A141945F7}"/>
              </a:ext>
            </a:extLst>
          </p:cNvPr>
          <p:cNvSpPr txBox="1"/>
          <p:nvPr/>
        </p:nvSpPr>
        <p:spPr>
          <a:xfrm>
            <a:off x="4948919" y="3809773"/>
            <a:ext cx="471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Your scale coefficients here (</a:t>
            </a:r>
            <a:r>
              <a:rPr lang="en-GB" sz="2000" b="1" dirty="0"/>
              <a:t>1 by default</a:t>
            </a:r>
            <a:r>
              <a:rPr lang="en-GB" sz="2000" dirty="0"/>
              <a:t>)</a:t>
            </a:r>
            <a:endParaRPr lang="ru-RU" sz="2000" dirty="0">
              <a:highlight>
                <a:srgbClr val="FFFF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0E0DE3-22D4-8F5E-CC09-AAD494F2C7A1}"/>
              </a:ext>
            </a:extLst>
          </p:cNvPr>
          <p:cNvCxnSpPr>
            <a:cxnSpLocks/>
          </p:cNvCxnSpPr>
          <p:nvPr/>
        </p:nvCxnSpPr>
        <p:spPr>
          <a:xfrm flipH="1">
            <a:off x="2898320" y="4009828"/>
            <a:ext cx="2050599" cy="16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25C06-7598-07F1-6A96-307D2DF469E7}"/>
              </a:ext>
            </a:extLst>
          </p:cNvPr>
          <p:cNvCxnSpPr>
            <a:cxnSpLocks/>
          </p:cNvCxnSpPr>
          <p:nvPr/>
        </p:nvCxnSpPr>
        <p:spPr>
          <a:xfrm flipH="1">
            <a:off x="2981325" y="4009828"/>
            <a:ext cx="1967594" cy="107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E46D4B-F60E-0950-FF63-5CDC52D35179}"/>
              </a:ext>
            </a:extLst>
          </p:cNvPr>
          <p:cNvSpPr txBox="1"/>
          <p:nvPr/>
        </p:nvSpPr>
        <p:spPr>
          <a:xfrm>
            <a:off x="5075467" y="5249539"/>
            <a:ext cx="484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smooth the </a:t>
            </a:r>
            <a:r>
              <a:rPr lang="en-GB" sz="2000" dirty="0" err="1"/>
              <a:t>BH</a:t>
            </a:r>
            <a:r>
              <a:rPr lang="en-GB" sz="2000" dirty="0"/>
              <a:t> curves (</a:t>
            </a:r>
            <a:r>
              <a:rPr lang="en-GB" sz="2000" b="1" dirty="0"/>
              <a:t>5 by default</a:t>
            </a:r>
            <a:r>
              <a:rPr lang="en-GB" sz="2000" dirty="0"/>
              <a:t>)</a:t>
            </a:r>
            <a:endParaRPr lang="ru-RU" sz="20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289E52-A9CC-5B88-AD36-BFC59F011EC6}"/>
              </a:ext>
            </a:extLst>
          </p:cNvPr>
          <p:cNvSpPr txBox="1"/>
          <p:nvPr/>
        </p:nvSpPr>
        <p:spPr>
          <a:xfrm>
            <a:off x="5094514" y="53723"/>
            <a:ext cx="423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/>
              <a:t>GUI in Python</a:t>
            </a:r>
            <a:r>
              <a:rPr lang="en-GB" sz="2800" dirty="0"/>
              <a:t>: run </a:t>
            </a:r>
            <a:r>
              <a:rPr lang="en-GB" sz="2800" b="1" dirty="0">
                <a:highlight>
                  <a:srgbClr val="FFFF00"/>
                </a:highlight>
              </a:rPr>
              <a:t>main.py</a:t>
            </a:r>
            <a:endParaRPr lang="ru-RU" sz="2800" b="1" dirty="0">
              <a:highlight>
                <a:srgbClr val="FFFF00"/>
              </a:highlight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130E28-7780-A5BC-0710-2B445C4D4595}"/>
              </a:ext>
            </a:extLst>
          </p:cNvPr>
          <p:cNvCxnSpPr>
            <a:cxnSpLocks/>
          </p:cNvCxnSpPr>
          <p:nvPr/>
        </p:nvCxnSpPr>
        <p:spPr>
          <a:xfrm flipH="1">
            <a:off x="3109912" y="5502228"/>
            <a:ext cx="1839007" cy="409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9E2748-F1CC-05DF-B9AB-61EE8E03AF18}"/>
              </a:ext>
            </a:extLst>
          </p:cNvPr>
          <p:cNvSpPr txBox="1"/>
          <p:nvPr/>
        </p:nvSpPr>
        <p:spPr>
          <a:xfrm>
            <a:off x="4160387" y="5821345"/>
            <a:ext cx="772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Change the file name and run the code. All output files will be rewritten.</a:t>
            </a:r>
            <a:endParaRPr lang="ru-RU" sz="20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2360A-D8A3-B78A-5024-9B03D1E2AB6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639658" y="6021400"/>
            <a:ext cx="2520729" cy="19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3E975-9E28-4E04-D65C-196044F4EC63}"/>
              </a:ext>
            </a:extLst>
          </p:cNvPr>
          <p:cNvSpPr txBox="1"/>
          <p:nvPr/>
        </p:nvSpPr>
        <p:spPr>
          <a:xfrm>
            <a:off x="4305640" y="6290258"/>
            <a:ext cx="183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Stop the code</a:t>
            </a:r>
            <a:endParaRPr lang="ru-RU" sz="2000" dirty="0">
              <a:highlight>
                <a:srgbClr val="FFFF00"/>
              </a:highligh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9EA59-3F45-EC6A-86BD-763D1456A611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575271" y="6432797"/>
            <a:ext cx="730369" cy="57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7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1BDE0-5C01-E515-9875-0FA4DDC0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2" y="611719"/>
            <a:ext cx="3396343" cy="6017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0260A-FECA-CEF7-8E71-F94F4940698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/>
              <a:t>Structure of the CSV file</a:t>
            </a:r>
            <a:r>
              <a:rPr lang="en-GB" sz="2800" b="1" dirty="0"/>
              <a:t>: no header, two columns, comma delimiter</a:t>
            </a:r>
            <a:endParaRPr lang="ru-RU" sz="2800" b="1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43849-10A6-253C-8C08-B96FE485A772}"/>
              </a:ext>
            </a:extLst>
          </p:cNvPr>
          <p:cNvSpPr/>
          <p:nvPr/>
        </p:nvSpPr>
        <p:spPr>
          <a:xfrm>
            <a:off x="3701142" y="1469571"/>
            <a:ext cx="805543" cy="5159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369A6-CBF4-7B53-44CE-7D4A4196C4D2}"/>
              </a:ext>
            </a:extLst>
          </p:cNvPr>
          <p:cNvSpPr txBox="1"/>
          <p:nvPr/>
        </p:nvSpPr>
        <p:spPr>
          <a:xfrm>
            <a:off x="674915" y="1382485"/>
            <a:ext cx="289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First column: </a:t>
            </a:r>
            <a:r>
              <a:rPr lang="en-GB" dirty="0">
                <a:solidFill>
                  <a:srgbClr val="FF0000"/>
                </a:solidFill>
              </a:rPr>
              <a:t>signal response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AF2AF-64E2-C68A-AA63-95E3BF083990}"/>
              </a:ext>
            </a:extLst>
          </p:cNvPr>
          <p:cNvSpPr/>
          <p:nvPr/>
        </p:nvSpPr>
        <p:spPr>
          <a:xfrm>
            <a:off x="4639428" y="1469571"/>
            <a:ext cx="1206200" cy="5159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A1597-A7AE-9803-7EAE-748B5EEEDF39}"/>
              </a:ext>
            </a:extLst>
          </p:cNvPr>
          <p:cNvSpPr txBox="1"/>
          <p:nvPr/>
        </p:nvSpPr>
        <p:spPr>
          <a:xfrm>
            <a:off x="5978371" y="1382485"/>
            <a:ext cx="591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Second column: </a:t>
            </a:r>
            <a:r>
              <a:rPr lang="en-GB" dirty="0">
                <a:solidFill>
                  <a:srgbClr val="FF0000"/>
                </a:solidFill>
              </a:rPr>
              <a:t>excitation sinusoid (more than two periods)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315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Makhnovskiy</dc:creator>
  <cp:lastModifiedBy>Dmitriy Makhnovskiy</cp:lastModifiedBy>
  <cp:revision>56</cp:revision>
  <dcterms:created xsi:type="dcterms:W3CDTF">2023-10-11T15:21:18Z</dcterms:created>
  <dcterms:modified xsi:type="dcterms:W3CDTF">2023-10-18T15:17:08Z</dcterms:modified>
</cp:coreProperties>
</file>