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2" r:id="rId2"/>
    <p:sldId id="274" r:id="rId3"/>
    <p:sldId id="262" r:id="rId4"/>
    <p:sldId id="258" r:id="rId5"/>
    <p:sldId id="259" r:id="rId6"/>
    <p:sldId id="277" r:id="rId7"/>
    <p:sldId id="271" r:id="rId8"/>
    <p:sldId id="263" r:id="rId9"/>
    <p:sldId id="264" r:id="rId10"/>
    <p:sldId id="265" r:id="rId11"/>
    <p:sldId id="266" r:id="rId12"/>
    <p:sldId id="267" r:id="rId13"/>
    <p:sldId id="268" r:id="rId14"/>
    <p:sldId id="260" r:id="rId15"/>
    <p:sldId id="261" r:id="rId16"/>
    <p:sldId id="269" r:id="rId17"/>
    <p:sldId id="278"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0000CC"/>
    <a:srgbClr val="00FF00"/>
    <a:srgbClr val="FF99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59" d="100"/>
          <a:sy n="59" d="100"/>
        </p:scale>
        <p:origin x="8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98FC9-F01F-480F-8FAD-0DC761EB6368}" type="datetimeFigureOut">
              <a:rPr lang="ru-RU" smtClean="0"/>
              <a:t>21.04.2024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DBFFA-C884-4817-8E1E-3A69C1C9EBE2}" type="slidenum">
              <a:rPr lang="ru-RU" smtClean="0"/>
              <a:t>‹#›</a:t>
            </a:fld>
            <a:endParaRPr lang="ru-RU"/>
          </a:p>
        </p:txBody>
      </p:sp>
    </p:spTree>
    <p:extLst>
      <p:ext uri="{BB962C8B-B14F-4D97-AF65-F5344CB8AC3E}">
        <p14:creationId xmlns:p14="http://schemas.microsoft.com/office/powerpoint/2010/main" val="3288594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6A9DBFFA-C884-4817-8E1E-3A69C1C9EBE2}" type="slidenum">
              <a:rPr lang="ru-RU" smtClean="0"/>
              <a:t>1</a:t>
            </a:fld>
            <a:endParaRPr lang="ru-RU"/>
          </a:p>
        </p:txBody>
      </p:sp>
    </p:spTree>
    <p:extLst>
      <p:ext uri="{BB962C8B-B14F-4D97-AF65-F5344CB8AC3E}">
        <p14:creationId xmlns:p14="http://schemas.microsoft.com/office/powerpoint/2010/main" val="12086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F2C7-C384-C060-4143-F55ECAA0A5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557F6315-A8C8-55E1-2234-ACFBD98D49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C73BE3FC-09C0-F811-81D2-DE616BFA78F4}"/>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5" name="Footer Placeholder 4">
            <a:extLst>
              <a:ext uri="{FF2B5EF4-FFF2-40B4-BE49-F238E27FC236}">
                <a16:creationId xmlns:a16="http://schemas.microsoft.com/office/drawing/2014/main" id="{B8296617-DFFF-547C-8B01-C61107BE590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3BC1493E-CE9F-DAF3-53AA-B74A699F5DD0}"/>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218963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C57B-84C1-D0D8-5FAE-52F00F4D327D}"/>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83A5D959-B592-11BE-5567-B2302F5239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831E6FFF-E106-0277-364A-D88A8E00E7A7}"/>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5" name="Footer Placeholder 4">
            <a:extLst>
              <a:ext uri="{FF2B5EF4-FFF2-40B4-BE49-F238E27FC236}">
                <a16:creationId xmlns:a16="http://schemas.microsoft.com/office/drawing/2014/main" id="{5CDE685A-8D66-266E-A3E8-FC3D8ACDE55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8B59BB2-37B9-E120-2A08-891D3683C3BF}"/>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1186039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19F3E9-27CD-63C5-591E-B25CC5FF08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D0E7482C-38E7-6C6C-64DB-56FD006E87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1315CD61-6B73-148D-0094-1B1D0365EB0D}"/>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5" name="Footer Placeholder 4">
            <a:extLst>
              <a:ext uri="{FF2B5EF4-FFF2-40B4-BE49-F238E27FC236}">
                <a16:creationId xmlns:a16="http://schemas.microsoft.com/office/drawing/2014/main" id="{31C1B26A-F661-CA8E-A33E-D7EA06A3565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4DE4CA2-DC2A-2D5B-08E7-1FC35EAF3531}"/>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1479823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9737-9ECC-730E-B7A6-12B7838C9E8E}"/>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DAC18D6-A6E1-6932-687E-08EF30829F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154AC53-863C-D69E-B68B-8909A2FC1669}"/>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5" name="Footer Placeholder 4">
            <a:extLst>
              <a:ext uri="{FF2B5EF4-FFF2-40B4-BE49-F238E27FC236}">
                <a16:creationId xmlns:a16="http://schemas.microsoft.com/office/drawing/2014/main" id="{9FE9DF7C-781E-32F7-B7A3-61821EE9568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28112769-600D-52CC-32A0-D917F0896AE7}"/>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393125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CB67-7BF7-25A4-25DA-C93EB41D43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FA6A7AA9-51B3-9967-1D08-9838A1EB54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87BC7-3E4B-E195-B326-39EC2C39E0A9}"/>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5" name="Footer Placeholder 4">
            <a:extLst>
              <a:ext uri="{FF2B5EF4-FFF2-40B4-BE49-F238E27FC236}">
                <a16:creationId xmlns:a16="http://schemas.microsoft.com/office/drawing/2014/main" id="{3346EDAA-8477-E76C-5145-572D124179DD}"/>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7362E435-8B3B-2169-9EF0-6B5D2B79A2B0}"/>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972565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715C8-CF39-FDEE-641C-3DA33F1BC7B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F72D4AF4-68FB-8803-A488-0373DDC57F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BEA4A6F-9152-3B01-AD6B-70C0D2C046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06FA4D2E-193D-36AF-B1C8-C5B516E24FD8}"/>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6" name="Footer Placeholder 5">
            <a:extLst>
              <a:ext uri="{FF2B5EF4-FFF2-40B4-BE49-F238E27FC236}">
                <a16:creationId xmlns:a16="http://schemas.microsoft.com/office/drawing/2014/main" id="{6D2F5BEB-E9FC-CA26-DE5C-1CFF3C95D625}"/>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160D0F15-F048-8275-DC1E-5366B19955E5}"/>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322411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456A-3DE6-80E6-20AE-0C006CE95BC7}"/>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7B7BAC91-95B9-62A8-3420-C146E396D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BB605-550C-8740-043B-E2EF345792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1031B36E-BA15-6D30-E8CD-1CDF301A9A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0540E7-2AAA-923B-786F-D48CE26C65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FE2644B9-35DE-965D-30F6-068652C58531}"/>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8" name="Footer Placeholder 7">
            <a:extLst>
              <a:ext uri="{FF2B5EF4-FFF2-40B4-BE49-F238E27FC236}">
                <a16:creationId xmlns:a16="http://schemas.microsoft.com/office/drawing/2014/main" id="{7D91D3AC-6B40-86BD-6096-92A0DFADAB71}"/>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2187A799-C3C8-43FF-FF16-6CD667FFA457}"/>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3810389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C692F-087A-25D9-4536-9006335BFD8F}"/>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EB6FE585-60EC-B9D5-070F-E11D149B4A9D}"/>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4" name="Footer Placeholder 3">
            <a:extLst>
              <a:ext uri="{FF2B5EF4-FFF2-40B4-BE49-F238E27FC236}">
                <a16:creationId xmlns:a16="http://schemas.microsoft.com/office/drawing/2014/main" id="{05ABBB2B-A69E-56D9-EC3F-5B47B65ED2B0}"/>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F011881E-953C-A7A1-E39F-CA206022C449}"/>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401994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A2076C-7A35-DD9C-3E4C-8AE24FAE1B4C}"/>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3" name="Footer Placeholder 2">
            <a:extLst>
              <a:ext uri="{FF2B5EF4-FFF2-40B4-BE49-F238E27FC236}">
                <a16:creationId xmlns:a16="http://schemas.microsoft.com/office/drawing/2014/main" id="{F15B3BCB-AAC1-463D-6476-A7B472BF3D22}"/>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9C693444-44CF-2791-2E28-5AB355989DD9}"/>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79641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473D-62D4-FB9A-AB42-2415A19F3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B131B8D7-F59E-66B1-DBB3-88787C273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6B165EA1-6AF7-7C82-6048-1A3B985BB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885F5-DE60-9B66-F76E-D8FEB7825645}"/>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6" name="Footer Placeholder 5">
            <a:extLst>
              <a:ext uri="{FF2B5EF4-FFF2-40B4-BE49-F238E27FC236}">
                <a16:creationId xmlns:a16="http://schemas.microsoft.com/office/drawing/2014/main" id="{588EA08E-40B1-6F2C-F117-64CD2621455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7E6D70B-8E2B-68D8-4B55-90816BADCF4E}"/>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441932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42CA-2D36-CB71-5177-E6CB43857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3F0355E6-9FCF-E82B-7548-720FF7B923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3F1B569A-9913-853B-FCCA-C4618E6F9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D20F05-D54E-DE61-1FFE-1685AE518F8D}"/>
              </a:ext>
            </a:extLst>
          </p:cNvPr>
          <p:cNvSpPr>
            <a:spLocks noGrp="1"/>
          </p:cNvSpPr>
          <p:nvPr>
            <p:ph type="dt" sz="half" idx="10"/>
          </p:nvPr>
        </p:nvSpPr>
        <p:spPr/>
        <p:txBody>
          <a:bodyPr/>
          <a:lstStyle/>
          <a:p>
            <a:fld id="{511FFAFD-D74F-4438-9C15-1A283B3C246C}" type="datetimeFigureOut">
              <a:rPr lang="ru-RU" smtClean="0"/>
              <a:t>21.04.2024</a:t>
            </a:fld>
            <a:endParaRPr lang="ru-RU"/>
          </a:p>
        </p:txBody>
      </p:sp>
      <p:sp>
        <p:nvSpPr>
          <p:cNvPr id="6" name="Footer Placeholder 5">
            <a:extLst>
              <a:ext uri="{FF2B5EF4-FFF2-40B4-BE49-F238E27FC236}">
                <a16:creationId xmlns:a16="http://schemas.microsoft.com/office/drawing/2014/main" id="{86996984-2E59-9474-A50E-5AADA008619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D5483875-45D7-4101-5ED4-B9A0B3466CF9}"/>
              </a:ext>
            </a:extLst>
          </p:cNvPr>
          <p:cNvSpPr>
            <a:spLocks noGrp="1"/>
          </p:cNvSpPr>
          <p:nvPr>
            <p:ph type="sldNum" sz="quarter" idx="12"/>
          </p:nvPr>
        </p:nvSpPr>
        <p:spPr/>
        <p:txBody>
          <a:bodyPr/>
          <a:lstStyle/>
          <a:p>
            <a:fld id="{BC4DAE24-CE50-4269-B4C9-569E03FF55E2}" type="slidenum">
              <a:rPr lang="ru-RU" smtClean="0"/>
              <a:t>‹#›</a:t>
            </a:fld>
            <a:endParaRPr lang="ru-RU"/>
          </a:p>
        </p:txBody>
      </p:sp>
    </p:spTree>
    <p:extLst>
      <p:ext uri="{BB962C8B-B14F-4D97-AF65-F5344CB8AC3E}">
        <p14:creationId xmlns:p14="http://schemas.microsoft.com/office/powerpoint/2010/main" val="3817207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49D3B9-BF71-6713-978B-A83CD8BFB0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E2ED2622-1B92-8BFF-420A-B74E94DC2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4432CE0-A57A-A78F-E9DC-C38459D35D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FFAFD-D74F-4438-9C15-1A283B3C246C}" type="datetimeFigureOut">
              <a:rPr lang="ru-RU" smtClean="0"/>
              <a:t>21.04.2024</a:t>
            </a:fld>
            <a:endParaRPr lang="ru-RU"/>
          </a:p>
        </p:txBody>
      </p:sp>
      <p:sp>
        <p:nvSpPr>
          <p:cNvPr id="5" name="Footer Placeholder 4">
            <a:extLst>
              <a:ext uri="{FF2B5EF4-FFF2-40B4-BE49-F238E27FC236}">
                <a16:creationId xmlns:a16="http://schemas.microsoft.com/office/drawing/2014/main" id="{96FF8DD2-921E-56AB-1FB9-0B8A493325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9666635-2B06-E9F3-E41B-35B2439B26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DAE24-CE50-4269-B4C9-569E03FF55E2}" type="slidenum">
              <a:rPr lang="ru-RU" smtClean="0"/>
              <a:t>‹#›</a:t>
            </a:fld>
            <a:endParaRPr lang="ru-RU"/>
          </a:p>
        </p:txBody>
      </p:sp>
    </p:spTree>
    <p:extLst>
      <p:ext uri="{BB962C8B-B14F-4D97-AF65-F5344CB8AC3E}">
        <p14:creationId xmlns:p14="http://schemas.microsoft.com/office/powerpoint/2010/main" val="2730867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wmf"/><Relationship Id="rId7" Type="http://schemas.openxmlformats.org/officeDocument/2006/relationships/image" Target="../media/image12.png"/><Relationship Id="rId2" Type="http://schemas.openxmlformats.org/officeDocument/2006/relationships/oleObject" Target="../embeddings/oleObject13.bin"/><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23.wmf"/><Relationship Id="rId4" Type="http://schemas.openxmlformats.org/officeDocument/2006/relationships/oleObject" Target="../embeddings/oleObject14.bin"/><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0.bin"/><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25.wmf"/><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7.wmf"/><Relationship Id="rId11" Type="http://schemas.openxmlformats.org/officeDocument/2006/relationships/oleObject" Target="../embeddings/oleObject19.bin"/><Relationship Id="rId5" Type="http://schemas.openxmlformats.org/officeDocument/2006/relationships/oleObject" Target="../embeddings/oleObject16.bin"/><Relationship Id="rId10" Type="http://schemas.openxmlformats.org/officeDocument/2006/relationships/image" Target="../media/image24.wmf"/><Relationship Id="rId4" Type="http://schemas.openxmlformats.org/officeDocument/2006/relationships/image" Target="../media/image16.wmf"/><Relationship Id="rId9" Type="http://schemas.openxmlformats.org/officeDocument/2006/relationships/oleObject" Target="../embeddings/oleObject18.bin"/><Relationship Id="rId14" Type="http://schemas.openxmlformats.org/officeDocument/2006/relationships/image" Target="../media/image26.wmf"/></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6.bin"/><Relationship Id="rId18" Type="http://schemas.openxmlformats.org/officeDocument/2006/relationships/image" Target="../media/image7.png"/><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8.wmf"/><Relationship Id="rId17" Type="http://schemas.openxmlformats.org/officeDocument/2006/relationships/image" Target="../media/image29.png"/><Relationship Id="rId2" Type="http://schemas.openxmlformats.org/officeDocument/2006/relationships/image" Target="../media/image8.png"/><Relationship Id="rId16" Type="http://schemas.openxmlformats.org/officeDocument/2006/relationships/image" Target="../media/image26.wmf"/><Relationship Id="rId1" Type="http://schemas.openxmlformats.org/officeDocument/2006/relationships/slideLayout" Target="../slideLayouts/slideLayout1.xml"/><Relationship Id="rId6" Type="http://schemas.openxmlformats.org/officeDocument/2006/relationships/image" Target="../media/image17.wmf"/><Relationship Id="rId11" Type="http://schemas.openxmlformats.org/officeDocument/2006/relationships/oleObject" Target="../embeddings/oleObject25.bin"/><Relationship Id="rId5" Type="http://schemas.openxmlformats.org/officeDocument/2006/relationships/oleObject" Target="../embeddings/oleObject22.bin"/><Relationship Id="rId15" Type="http://schemas.openxmlformats.org/officeDocument/2006/relationships/oleObject" Target="../embeddings/oleObject27.bin"/><Relationship Id="rId10" Type="http://schemas.openxmlformats.org/officeDocument/2006/relationships/image" Target="../media/image27.wmf"/><Relationship Id="rId4" Type="http://schemas.openxmlformats.org/officeDocument/2006/relationships/image" Target="../media/image16.wmf"/><Relationship Id="rId9" Type="http://schemas.openxmlformats.org/officeDocument/2006/relationships/oleObject" Target="../embeddings/oleObject24.bin"/><Relationship Id="rId14" Type="http://schemas.openxmlformats.org/officeDocument/2006/relationships/image" Target="../media/image25.wmf"/></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0.wmf"/><Relationship Id="rId7" Type="http://schemas.openxmlformats.org/officeDocument/2006/relationships/image" Target="../media/image400.png"/><Relationship Id="rId2" Type="http://schemas.openxmlformats.org/officeDocument/2006/relationships/oleObject" Target="../embeddings/oleObject28.bin"/><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31.wmf"/><Relationship Id="rId4" Type="http://schemas.openxmlformats.org/officeDocument/2006/relationships/oleObject" Target="../embeddings/oleObject29.bin"/><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farnell.com/datasheets/1756165.pdf" TargetMode="Externa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hyperlink" Target="https://www.farnell.com/datasheets/1756165.pdf" TargetMode="External"/><Relationship Id="rId7" Type="http://schemas.openxmlformats.org/officeDocument/2006/relationships/image" Target="../media/image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4.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40.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37.wmf"/><Relationship Id="rId11" Type="http://schemas.openxmlformats.org/officeDocument/2006/relationships/image" Target="../media/image40.wmf"/><Relationship Id="rId5" Type="http://schemas.openxmlformats.org/officeDocument/2006/relationships/oleObject" Target="../embeddings/oleObject31.bin"/><Relationship Id="rId15" Type="http://schemas.openxmlformats.org/officeDocument/2006/relationships/image" Target="../media/image7.png"/><Relationship Id="rId10" Type="http://schemas.openxmlformats.org/officeDocument/2006/relationships/oleObject" Target="../embeddings/oleObject33.bin"/><Relationship Id="rId4" Type="http://schemas.openxmlformats.org/officeDocument/2006/relationships/image" Target="../media/image36.wmf"/><Relationship Id="rId9" Type="http://schemas.openxmlformats.org/officeDocument/2006/relationships/image" Target="../media/image39.png"/><Relationship Id="rId14" Type="http://schemas.openxmlformats.org/officeDocument/2006/relationships/image" Target="../media/image4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arnell.com/datasheets/1756165.pdf"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farnell.com/datasheets/1756165.pdf"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github.com/DmitriyMakhnovskiy/Chan_BH-loop_model"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7.wmf"/><Relationship Id="rId11" Type="http://schemas.openxmlformats.org/officeDocument/2006/relationships/image" Target="../media/image15.emf"/><Relationship Id="rId5" Type="http://schemas.openxmlformats.org/officeDocument/2006/relationships/oleObject" Target="../embeddings/oleObject4.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22.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1.bin"/><Relationship Id="rId2" Type="http://schemas.openxmlformats.org/officeDocument/2006/relationships/image" Target="../media/image8.png"/><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7.wmf"/><Relationship Id="rId11" Type="http://schemas.openxmlformats.org/officeDocument/2006/relationships/image" Target="../media/image21.png"/><Relationship Id="rId5" Type="http://schemas.openxmlformats.org/officeDocument/2006/relationships/oleObject" Target="../embeddings/oleObject8.bin"/><Relationship Id="rId15" Type="http://schemas.openxmlformats.org/officeDocument/2006/relationships/image" Target="../media/image23.wmf"/><Relationship Id="rId10" Type="http://schemas.openxmlformats.org/officeDocument/2006/relationships/image" Target="../media/image20.wmf"/><Relationship Id="rId4" Type="http://schemas.openxmlformats.org/officeDocument/2006/relationships/image" Target="../media/image16.wmf"/><Relationship Id="rId9" Type="http://schemas.openxmlformats.org/officeDocument/2006/relationships/oleObject" Target="../embeddings/oleObject10.bin"/><Relationship Id="rId1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1D6874-FAA6-23B7-CEBB-20F36BBD640A}"/>
              </a:ext>
            </a:extLst>
          </p:cNvPr>
          <p:cNvPicPr>
            <a:picLocks noChangeAspect="1"/>
          </p:cNvPicPr>
          <p:nvPr/>
        </p:nvPicPr>
        <p:blipFill rotWithShape="1">
          <a:blip r:embed="rId3"/>
          <a:srcRect t="26979"/>
          <a:stretch/>
        </p:blipFill>
        <p:spPr>
          <a:xfrm>
            <a:off x="109410" y="927357"/>
            <a:ext cx="7287467" cy="5837000"/>
          </a:xfrm>
          <a:prstGeom prst="rect">
            <a:avLst/>
          </a:prstGeom>
        </p:spPr>
      </p:pic>
      <p:pic>
        <p:nvPicPr>
          <p:cNvPr id="4" name="Picture 3">
            <a:extLst>
              <a:ext uri="{FF2B5EF4-FFF2-40B4-BE49-F238E27FC236}">
                <a16:creationId xmlns:a16="http://schemas.microsoft.com/office/drawing/2014/main" id="{E25F8824-A81C-F48B-300C-D14391059818}"/>
              </a:ext>
            </a:extLst>
          </p:cNvPr>
          <p:cNvPicPr>
            <a:picLocks noChangeAspect="1"/>
          </p:cNvPicPr>
          <p:nvPr/>
        </p:nvPicPr>
        <p:blipFill>
          <a:blip r:embed="rId4"/>
          <a:stretch>
            <a:fillRect/>
          </a:stretch>
        </p:blipFill>
        <p:spPr>
          <a:xfrm>
            <a:off x="7703831" y="927356"/>
            <a:ext cx="3982716" cy="2501643"/>
          </a:xfrm>
          <a:prstGeom prst="rect">
            <a:avLst/>
          </a:prstGeom>
        </p:spPr>
      </p:pic>
      <p:sp>
        <p:nvSpPr>
          <p:cNvPr id="5" name="TextBox 4">
            <a:extLst>
              <a:ext uri="{FF2B5EF4-FFF2-40B4-BE49-F238E27FC236}">
                <a16:creationId xmlns:a16="http://schemas.microsoft.com/office/drawing/2014/main" id="{AB740A3F-A2D6-EC8C-0004-3AC4FFA4427E}"/>
              </a:ext>
            </a:extLst>
          </p:cNvPr>
          <p:cNvSpPr txBox="1"/>
          <p:nvPr/>
        </p:nvSpPr>
        <p:spPr>
          <a:xfrm>
            <a:off x="7232362" y="93644"/>
            <a:ext cx="4800417" cy="707886"/>
          </a:xfrm>
          <a:prstGeom prst="rect">
            <a:avLst/>
          </a:prstGeom>
          <a:noFill/>
        </p:spPr>
        <p:txBody>
          <a:bodyPr wrap="none" rtlCol="0">
            <a:spAutoFit/>
          </a:bodyPr>
          <a:lstStyle/>
          <a:p>
            <a:r>
              <a:rPr lang="en-GB" sz="4000" b="1" dirty="0"/>
              <a:t>Laminated steel cores</a:t>
            </a:r>
            <a:endParaRPr lang="ru-RU" sz="4000" b="1" dirty="0"/>
          </a:p>
        </p:txBody>
      </p:sp>
      <p:sp>
        <p:nvSpPr>
          <p:cNvPr id="6" name="TextBox 5">
            <a:extLst>
              <a:ext uri="{FF2B5EF4-FFF2-40B4-BE49-F238E27FC236}">
                <a16:creationId xmlns:a16="http://schemas.microsoft.com/office/drawing/2014/main" id="{13455CDB-3A7B-4095-4971-D0B3513A2A26}"/>
              </a:ext>
            </a:extLst>
          </p:cNvPr>
          <p:cNvSpPr txBox="1"/>
          <p:nvPr/>
        </p:nvSpPr>
        <p:spPr>
          <a:xfrm>
            <a:off x="2334934" y="93644"/>
            <a:ext cx="2836418" cy="707886"/>
          </a:xfrm>
          <a:prstGeom prst="rect">
            <a:avLst/>
          </a:prstGeom>
          <a:noFill/>
        </p:spPr>
        <p:txBody>
          <a:bodyPr wrap="none" rtlCol="0">
            <a:spAutoFit/>
          </a:bodyPr>
          <a:lstStyle/>
          <a:p>
            <a:r>
              <a:rPr lang="en-GB" sz="4000" b="1" dirty="0"/>
              <a:t>Ferrite cores</a:t>
            </a:r>
            <a:endParaRPr lang="ru-RU" sz="4000" b="1" dirty="0"/>
          </a:p>
        </p:txBody>
      </p:sp>
      <p:pic>
        <p:nvPicPr>
          <p:cNvPr id="1028" name="Picture 4" descr="Single 241 Series">
            <a:extLst>
              <a:ext uri="{FF2B5EF4-FFF2-40B4-BE49-F238E27FC236}">
                <a16:creationId xmlns:a16="http://schemas.microsoft.com/office/drawing/2014/main" id="{E60C75A5-5DC0-688E-DCE3-B7CF2A2E51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385" b="8599"/>
          <a:stretch/>
        </p:blipFill>
        <p:spPr bwMode="auto">
          <a:xfrm>
            <a:off x="7636713" y="3516861"/>
            <a:ext cx="4116952" cy="3335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66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57EB5-E4CE-55E8-ABBC-C9D47E2FA3B5}"/>
            </a:ext>
          </a:extLst>
        </p:cNvPr>
        <p:cNvGrpSpPr/>
        <p:nvPr/>
      </p:nvGrpSpPr>
      <p:grpSpPr>
        <a:xfrm>
          <a:off x="0" y="0"/>
          <a:ext cx="0" cy="0"/>
          <a:chOff x="0" y="0"/>
          <a:chExt cx="0" cy="0"/>
        </a:xfrm>
      </p:grpSpPr>
      <p:graphicFrame>
        <p:nvGraphicFramePr>
          <p:cNvPr id="12" name="Object 2">
            <a:extLst>
              <a:ext uri="{FF2B5EF4-FFF2-40B4-BE49-F238E27FC236}">
                <a16:creationId xmlns:a16="http://schemas.microsoft.com/office/drawing/2014/main" id="{01C38066-0050-D5A6-C728-FA8FA37D9819}"/>
              </a:ext>
            </a:extLst>
          </p:cNvPr>
          <p:cNvGraphicFramePr>
            <a:graphicFrameLocks noChangeAspect="1"/>
          </p:cNvGraphicFramePr>
          <p:nvPr>
            <p:extLst>
              <p:ext uri="{D42A27DB-BD31-4B8C-83A1-F6EECF244321}">
                <p14:modId xmlns:p14="http://schemas.microsoft.com/office/powerpoint/2010/main" val="2018076425"/>
              </p:ext>
            </p:extLst>
          </p:nvPr>
        </p:nvGraphicFramePr>
        <p:xfrm>
          <a:off x="1521103" y="4967736"/>
          <a:ext cx="4339394" cy="1343475"/>
        </p:xfrm>
        <a:graphic>
          <a:graphicData uri="http://schemas.openxmlformats.org/presentationml/2006/ole">
            <mc:AlternateContent xmlns:mc="http://schemas.openxmlformats.org/markup-compatibility/2006">
              <mc:Choice xmlns:v="urn:schemas-microsoft-com:vml" Requires="v">
                <p:oleObj name="Equation" r:id="rId2" imgW="1765080" imgH="545760" progId="Equation.DSMT4">
                  <p:embed/>
                </p:oleObj>
              </mc:Choice>
              <mc:Fallback>
                <p:oleObj name="Equation" r:id="rId2" imgW="1765080" imgH="545760" progId="Equation.DSMT4">
                  <p:embed/>
                  <p:pic>
                    <p:nvPicPr>
                      <p:cNvPr id="12" name="Object 2">
                        <a:extLst>
                          <a:ext uri="{FF2B5EF4-FFF2-40B4-BE49-F238E27FC236}">
                            <a16:creationId xmlns:a16="http://schemas.microsoft.com/office/drawing/2014/main" id="{746C8122-05B8-1ABB-2728-FD5F02C3B9BD}"/>
                          </a:ext>
                        </a:extLst>
                      </p:cNvPr>
                      <p:cNvPicPr>
                        <a:picLocks noChangeAspect="1" noChangeArrowheads="1"/>
                      </p:cNvPicPr>
                      <p:nvPr/>
                    </p:nvPicPr>
                    <p:blipFill>
                      <a:blip r:embed="rId3"/>
                      <a:srcRect/>
                      <a:stretch>
                        <a:fillRect/>
                      </a:stretch>
                    </p:blipFill>
                    <p:spPr bwMode="auto">
                      <a:xfrm>
                        <a:off x="1521103" y="4967736"/>
                        <a:ext cx="4339394" cy="1343475"/>
                      </a:xfrm>
                      <a:prstGeom prst="rect">
                        <a:avLst/>
                      </a:prstGeom>
                      <a:solidFill>
                        <a:schemeClr val="accent2">
                          <a:lumMod val="40000"/>
                          <a:lumOff val="60000"/>
                        </a:schemeClr>
                      </a:solidFill>
                      <a:ln>
                        <a:solidFill>
                          <a:srgbClr val="FF0000"/>
                        </a:solidFill>
                      </a:ln>
                    </p:spPr>
                  </p:pic>
                </p:oleObj>
              </mc:Fallback>
            </mc:AlternateContent>
          </a:graphicData>
        </a:graphic>
      </p:graphicFrame>
      <p:graphicFrame>
        <p:nvGraphicFramePr>
          <p:cNvPr id="13" name="Object 2">
            <a:extLst>
              <a:ext uri="{FF2B5EF4-FFF2-40B4-BE49-F238E27FC236}">
                <a16:creationId xmlns:a16="http://schemas.microsoft.com/office/drawing/2014/main" id="{1C036D82-F5E6-5BE3-46CD-4B2DA6068F23}"/>
              </a:ext>
            </a:extLst>
          </p:cNvPr>
          <p:cNvGraphicFramePr>
            <a:graphicFrameLocks noChangeAspect="1"/>
          </p:cNvGraphicFramePr>
          <p:nvPr>
            <p:extLst>
              <p:ext uri="{D42A27DB-BD31-4B8C-83A1-F6EECF244321}">
                <p14:modId xmlns:p14="http://schemas.microsoft.com/office/powerpoint/2010/main" val="3125388905"/>
              </p:ext>
            </p:extLst>
          </p:nvPr>
        </p:nvGraphicFramePr>
        <p:xfrm>
          <a:off x="185703" y="5368010"/>
          <a:ext cx="981075" cy="542925"/>
        </p:xfrm>
        <a:graphic>
          <a:graphicData uri="http://schemas.openxmlformats.org/presentationml/2006/ole">
            <mc:AlternateContent xmlns:mc="http://schemas.openxmlformats.org/markup-compatibility/2006">
              <mc:Choice xmlns:v="urn:schemas-microsoft-com:vml" Requires="v">
                <p:oleObj name="Equation" r:id="rId4" imgW="368280" imgH="203040" progId="Equation.DSMT4">
                  <p:embed/>
                </p:oleObj>
              </mc:Choice>
              <mc:Fallback>
                <p:oleObj name="Equation" r:id="rId4" imgW="368280" imgH="203040" progId="Equation.DSMT4">
                  <p:embed/>
                  <p:pic>
                    <p:nvPicPr>
                      <p:cNvPr id="13" name="Object 2">
                        <a:extLst>
                          <a:ext uri="{FF2B5EF4-FFF2-40B4-BE49-F238E27FC236}">
                            <a16:creationId xmlns:a16="http://schemas.microsoft.com/office/drawing/2014/main" id="{B0FB4565-09B8-F458-7F4D-FBE41B62ED13}"/>
                          </a:ext>
                        </a:extLst>
                      </p:cNvPr>
                      <p:cNvPicPr>
                        <a:picLocks noChangeAspect="1" noChangeArrowheads="1"/>
                      </p:cNvPicPr>
                      <p:nvPr/>
                    </p:nvPicPr>
                    <p:blipFill>
                      <a:blip r:embed="rId5"/>
                      <a:srcRect/>
                      <a:stretch>
                        <a:fillRect/>
                      </a:stretch>
                    </p:blipFill>
                    <p:spPr bwMode="auto">
                      <a:xfrm>
                        <a:off x="185703" y="5368010"/>
                        <a:ext cx="981075" cy="542925"/>
                      </a:xfrm>
                      <a:prstGeom prst="rect">
                        <a:avLst/>
                      </a:prstGeom>
                      <a:solidFill>
                        <a:schemeClr val="accent2">
                          <a:lumMod val="40000"/>
                          <a:lumOff val="60000"/>
                        </a:schemeClr>
                      </a:solidFill>
                      <a:ln>
                        <a:solidFill>
                          <a:srgbClr val="FF0000"/>
                        </a:solidFill>
                      </a:ln>
                    </p:spPr>
                  </p:pic>
                </p:oleObj>
              </mc:Fallback>
            </mc:AlternateContent>
          </a:graphicData>
        </a:graphic>
      </p:graphicFrame>
      <p:pic>
        <p:nvPicPr>
          <p:cNvPr id="2" name="Picture 1">
            <a:extLst>
              <a:ext uri="{FF2B5EF4-FFF2-40B4-BE49-F238E27FC236}">
                <a16:creationId xmlns:a16="http://schemas.microsoft.com/office/drawing/2014/main" id="{C99A64CB-791F-1CC6-BD9A-8D47975DCCB3}"/>
              </a:ext>
            </a:extLst>
          </p:cNvPr>
          <p:cNvPicPr>
            <a:picLocks noChangeAspect="1"/>
          </p:cNvPicPr>
          <p:nvPr/>
        </p:nvPicPr>
        <p:blipFill rotWithShape="1">
          <a:blip r:embed="rId6"/>
          <a:srcRect b="61789"/>
          <a:stretch/>
        </p:blipFill>
        <p:spPr>
          <a:xfrm>
            <a:off x="2094507" y="65417"/>
            <a:ext cx="10097493" cy="2357346"/>
          </a:xfrm>
          <a:prstGeom prst="rect">
            <a:avLst/>
          </a:prstGeom>
        </p:spPr>
      </p:pic>
      <p:pic>
        <p:nvPicPr>
          <p:cNvPr id="3" name="Picture 2">
            <a:extLst>
              <a:ext uri="{FF2B5EF4-FFF2-40B4-BE49-F238E27FC236}">
                <a16:creationId xmlns:a16="http://schemas.microsoft.com/office/drawing/2014/main" id="{466D08E9-59D8-5825-3C01-1B99909FA62F}"/>
              </a:ext>
            </a:extLst>
          </p:cNvPr>
          <p:cNvPicPr>
            <a:picLocks noChangeAspect="1"/>
          </p:cNvPicPr>
          <p:nvPr/>
        </p:nvPicPr>
        <p:blipFill rotWithShape="1">
          <a:blip r:embed="rId7"/>
          <a:srcRect t="35093" b="47060"/>
          <a:stretch/>
        </p:blipFill>
        <p:spPr>
          <a:xfrm>
            <a:off x="185703" y="2991914"/>
            <a:ext cx="9636683" cy="360000"/>
          </a:xfrm>
          <a:prstGeom prst="rect">
            <a:avLst/>
          </a:prstGeom>
          <a:ln>
            <a:solidFill>
              <a:srgbClr val="FF0000"/>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352C985-A055-5DDA-094A-00970EBB93D2}"/>
                  </a:ext>
                </a:extLst>
              </p:cNvPr>
              <p:cNvSpPr txBox="1"/>
              <p:nvPr/>
            </p:nvSpPr>
            <p:spPr>
              <a:xfrm>
                <a:off x="63952" y="4084172"/>
                <a:ext cx="599738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rPr>
                        <m:t>For</m:t>
                      </m:r>
                      <m:r>
                        <a:rPr lang="en-GB" sz="2800" b="0" i="0" smtClean="0">
                          <a:latin typeface="Cambria Math" panose="02040503050406030204" pitchFamily="18" charset="0"/>
                        </a:rPr>
                        <m:t> </m:t>
                      </m:r>
                      <m:r>
                        <a:rPr lang="en-GB" sz="2800" b="0" i="1" smtClean="0">
                          <a:latin typeface="Cambria Math" panose="02040503050406030204" pitchFamily="18" charset="0"/>
                        </a:rPr>
                        <m:t>𝑁</m:t>
                      </m:r>
                      <m:r>
                        <a:rPr lang="en-GB" sz="2800" b="0" i="1" smtClean="0">
                          <a:latin typeface="Cambria Math" panose="02040503050406030204" pitchFamily="18" charset="0"/>
                        </a:rPr>
                        <m:t>=124:18.1 </m:t>
                      </m:r>
                      <m:r>
                        <m:rPr>
                          <m:sty m:val="p"/>
                        </m:rPr>
                        <a:rPr lang="en-GB" sz="2800" b="0" i="0" smtClean="0">
                          <a:solidFill>
                            <a:srgbClr val="FF0000"/>
                          </a:solidFill>
                          <a:latin typeface="Cambria Math" panose="02040503050406030204" pitchFamily="18" charset="0"/>
                        </a:rPr>
                        <m:t>mH</m:t>
                      </m:r>
                      <m:r>
                        <a:rPr lang="en-GB" sz="2800" b="0" i="1" smtClean="0">
                          <a:solidFill>
                            <a:srgbClr val="FF0000"/>
                          </a:solidFill>
                          <a:latin typeface="Cambria Math" panose="02040503050406030204" pitchFamily="18" charset="0"/>
                        </a:rPr>
                        <m:t>&lt;</m:t>
                      </m:r>
                      <m:r>
                        <a:rPr lang="en-GB" sz="2800" b="0" i="1" smtClean="0">
                          <a:solidFill>
                            <a:srgbClr val="FF0000"/>
                          </a:solidFill>
                          <a:latin typeface="Cambria Math" panose="02040503050406030204" pitchFamily="18" charset="0"/>
                        </a:rPr>
                        <m:t>𝐿</m:t>
                      </m:r>
                      <m:r>
                        <a:rPr lang="en-GB" sz="2800" b="0" i="1" smtClean="0">
                          <a:solidFill>
                            <a:srgbClr val="FF0000"/>
                          </a:solidFill>
                          <a:latin typeface="Cambria Math" panose="02040503050406030204" pitchFamily="18" charset="0"/>
                        </a:rPr>
                        <m:t>&lt;29.38 </m:t>
                      </m:r>
                      <m:r>
                        <m:rPr>
                          <m:sty m:val="p"/>
                        </m:rPr>
                        <a:rPr lang="en-GB" sz="2800" b="0" i="0" smtClean="0">
                          <a:solidFill>
                            <a:srgbClr val="FF0000"/>
                          </a:solidFill>
                          <a:latin typeface="Cambria Math" panose="02040503050406030204" pitchFamily="18" charset="0"/>
                        </a:rPr>
                        <m:t>mH</m:t>
                      </m:r>
                    </m:oMath>
                  </m:oMathPara>
                </a14:m>
                <a:endParaRPr lang="ru-RU" sz="2800" dirty="0"/>
              </a:p>
            </p:txBody>
          </p:sp>
        </mc:Choice>
        <mc:Fallback xmlns="">
          <p:sp>
            <p:nvSpPr>
              <p:cNvPr id="8" name="TextBox 7">
                <a:extLst>
                  <a:ext uri="{FF2B5EF4-FFF2-40B4-BE49-F238E27FC236}">
                    <a16:creationId xmlns:a16="http://schemas.microsoft.com/office/drawing/2014/main" id="{0352C985-A055-5DDA-094A-00970EBB93D2}"/>
                  </a:ext>
                </a:extLst>
              </p:cNvPr>
              <p:cNvSpPr txBox="1">
                <a:spLocks noRot="1" noChangeAspect="1" noMove="1" noResize="1" noEditPoints="1" noAdjustHandles="1" noChangeArrowheads="1" noChangeShapeType="1" noTextEdit="1"/>
              </p:cNvSpPr>
              <p:nvPr/>
            </p:nvSpPr>
            <p:spPr>
              <a:xfrm>
                <a:off x="63952" y="4084172"/>
                <a:ext cx="5997381" cy="430887"/>
              </a:xfrm>
              <a:prstGeom prst="rect">
                <a:avLst/>
              </a:prstGeom>
              <a:blipFill>
                <a:blip r:embed="rId8"/>
                <a:stretch>
                  <a:fillRect/>
                </a:stretch>
              </a:blipFill>
            </p:spPr>
            <p:txBody>
              <a:bodyPr/>
              <a:lstStyle/>
              <a:p>
                <a:r>
                  <a:rPr lang="ru-RU">
                    <a:noFill/>
                  </a:rPr>
                  <a:t> </a:t>
                </a:r>
              </a:p>
            </p:txBody>
          </p:sp>
        </mc:Fallback>
      </mc:AlternateContent>
      <p:cxnSp>
        <p:nvCxnSpPr>
          <p:cNvPr id="14" name="Straight Arrow Connector 13">
            <a:extLst>
              <a:ext uri="{FF2B5EF4-FFF2-40B4-BE49-F238E27FC236}">
                <a16:creationId xmlns:a16="http://schemas.microsoft.com/office/drawing/2014/main" id="{4FFF1669-CDE1-E189-ACB6-E17F1DC6B6CC}"/>
              </a:ext>
            </a:extLst>
          </p:cNvPr>
          <p:cNvCxnSpPr>
            <a:cxnSpLocks/>
          </p:cNvCxnSpPr>
          <p:nvPr/>
        </p:nvCxnSpPr>
        <p:spPr>
          <a:xfrm>
            <a:off x="3951515" y="2333941"/>
            <a:ext cx="0" cy="518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00BA615-C891-278F-5D60-6547B26EBBCB}"/>
              </a:ext>
            </a:extLst>
          </p:cNvPr>
          <p:cNvCxnSpPr>
            <a:cxnSpLocks/>
          </p:cNvCxnSpPr>
          <p:nvPr/>
        </p:nvCxnSpPr>
        <p:spPr>
          <a:xfrm>
            <a:off x="3951515" y="3429000"/>
            <a:ext cx="0" cy="511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42BDE5C-8048-5ACB-A921-EA155B5BFBFD}"/>
              </a:ext>
            </a:extLst>
          </p:cNvPr>
          <p:cNvSpPr txBox="1"/>
          <p:nvPr/>
        </p:nvSpPr>
        <p:spPr>
          <a:xfrm>
            <a:off x="5943600" y="5247317"/>
            <a:ext cx="4865914" cy="830997"/>
          </a:xfrm>
          <a:prstGeom prst="rect">
            <a:avLst/>
          </a:prstGeom>
          <a:noFill/>
        </p:spPr>
        <p:txBody>
          <a:bodyPr wrap="square">
            <a:spAutoFit/>
          </a:bodyPr>
          <a:lstStyle/>
          <a:p>
            <a:r>
              <a:rPr lang="en-GB" sz="2400" dirty="0"/>
              <a:t>The calculated value is in the middle of the tolerance interval</a:t>
            </a:r>
            <a:endParaRPr lang="ru-RU" sz="2400" dirty="0"/>
          </a:p>
        </p:txBody>
      </p:sp>
      <p:grpSp>
        <p:nvGrpSpPr>
          <p:cNvPr id="6" name="Group 5">
            <a:extLst>
              <a:ext uri="{FF2B5EF4-FFF2-40B4-BE49-F238E27FC236}">
                <a16:creationId xmlns:a16="http://schemas.microsoft.com/office/drawing/2014/main" id="{A7581B18-952D-879E-A486-7BE8214F14E8}"/>
              </a:ext>
            </a:extLst>
          </p:cNvPr>
          <p:cNvGrpSpPr>
            <a:grpSpLocks noChangeAspect="1"/>
          </p:cNvGrpSpPr>
          <p:nvPr/>
        </p:nvGrpSpPr>
        <p:grpSpPr>
          <a:xfrm>
            <a:off x="185703" y="528070"/>
            <a:ext cx="1726478" cy="1594715"/>
            <a:chOff x="10385037" y="253243"/>
            <a:chExt cx="2114928" cy="1953519"/>
          </a:xfrm>
        </p:grpSpPr>
        <p:pic>
          <p:nvPicPr>
            <p:cNvPr id="7" name="Picture 6">
              <a:extLst>
                <a:ext uri="{FF2B5EF4-FFF2-40B4-BE49-F238E27FC236}">
                  <a16:creationId xmlns:a16="http://schemas.microsoft.com/office/drawing/2014/main" id="{FC77799D-D539-69D5-D807-9076F750C593}"/>
                </a:ext>
              </a:extLst>
            </p:cNvPr>
            <p:cNvPicPr>
              <a:picLocks noChangeAspect="1"/>
            </p:cNvPicPr>
            <p:nvPr/>
          </p:nvPicPr>
          <p:blipFill rotWithShape="1">
            <a:blip r:embed="rId9"/>
            <a:srcRect l="7725" t="44495" r="7506" b="31601"/>
            <a:stretch/>
          </p:blipFill>
          <p:spPr>
            <a:xfrm>
              <a:off x="10385037" y="253243"/>
              <a:ext cx="2114928" cy="990766"/>
            </a:xfrm>
            <a:prstGeom prst="rect">
              <a:avLst/>
            </a:prstGeom>
          </p:spPr>
        </p:pic>
        <p:pic>
          <p:nvPicPr>
            <p:cNvPr id="9" name="Picture 8">
              <a:extLst>
                <a:ext uri="{FF2B5EF4-FFF2-40B4-BE49-F238E27FC236}">
                  <a16:creationId xmlns:a16="http://schemas.microsoft.com/office/drawing/2014/main" id="{61DFC715-2CFB-7A96-E30A-F1AFAAAF0E1D}"/>
                </a:ext>
              </a:extLst>
            </p:cNvPr>
            <p:cNvPicPr>
              <a:picLocks noChangeAspect="1"/>
            </p:cNvPicPr>
            <p:nvPr/>
          </p:nvPicPr>
          <p:blipFill rotWithShape="1">
            <a:blip r:embed="rId9"/>
            <a:srcRect l="7725" t="71091" r="7506" b="5680"/>
            <a:stretch/>
          </p:blipFill>
          <p:spPr>
            <a:xfrm>
              <a:off x="10385037" y="1244009"/>
              <a:ext cx="2114928" cy="962753"/>
            </a:xfrm>
            <a:prstGeom prst="rect">
              <a:avLst/>
            </a:prstGeom>
          </p:spPr>
        </p:pic>
      </p:grpSp>
    </p:spTree>
    <p:extLst>
      <p:ext uri="{BB962C8B-B14F-4D97-AF65-F5344CB8AC3E}">
        <p14:creationId xmlns:p14="http://schemas.microsoft.com/office/powerpoint/2010/main" val="2074623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F41B8-FC76-5BD3-FF12-51ADA1D383A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FE4C72B-ABF1-B9F3-4126-F6F0B1610EEF}"/>
              </a:ext>
            </a:extLst>
          </p:cNvPr>
          <p:cNvPicPr>
            <a:picLocks noChangeAspect="1"/>
          </p:cNvPicPr>
          <p:nvPr/>
        </p:nvPicPr>
        <p:blipFill rotWithShape="1">
          <a:blip r:embed="rId2"/>
          <a:srcRect t="8929" b="4854"/>
          <a:stretch/>
        </p:blipFill>
        <p:spPr>
          <a:xfrm>
            <a:off x="4483098" y="3298371"/>
            <a:ext cx="6679129" cy="3526973"/>
          </a:xfrm>
          <a:prstGeom prst="rect">
            <a:avLst/>
          </a:prstGeom>
        </p:spPr>
      </p:pic>
      <p:sp>
        <p:nvSpPr>
          <p:cNvPr id="81" name="Rectangle 80">
            <a:extLst>
              <a:ext uri="{FF2B5EF4-FFF2-40B4-BE49-F238E27FC236}">
                <a16:creationId xmlns:a16="http://schemas.microsoft.com/office/drawing/2014/main" id="{2D58BA04-F513-3116-8F3B-9DD925EAF366}"/>
              </a:ext>
            </a:extLst>
          </p:cNvPr>
          <p:cNvSpPr/>
          <p:nvPr/>
        </p:nvSpPr>
        <p:spPr>
          <a:xfrm rot="16200000">
            <a:off x="5532995" y="4909406"/>
            <a:ext cx="1031787" cy="469038"/>
          </a:xfrm>
          <a:prstGeom prst="rect">
            <a:avLst/>
          </a:prstGeom>
          <a:pattFill prst="wdUpDiag">
            <a:fgClr>
              <a:srgbClr val="00B050"/>
            </a:fgClr>
            <a:bgClr>
              <a:schemeClr val="bg1"/>
            </a:bgClr>
          </a:patt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Rectangle 85">
            <a:extLst>
              <a:ext uri="{FF2B5EF4-FFF2-40B4-BE49-F238E27FC236}">
                <a16:creationId xmlns:a16="http://schemas.microsoft.com/office/drawing/2014/main" id="{38B7F17D-7793-A129-FF91-57C22A9451FA}"/>
              </a:ext>
            </a:extLst>
          </p:cNvPr>
          <p:cNvSpPr/>
          <p:nvPr/>
        </p:nvSpPr>
        <p:spPr>
          <a:xfrm rot="16200000">
            <a:off x="266147" y="4456625"/>
            <a:ext cx="461665" cy="461658"/>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TextBox 86">
            <a:extLst>
              <a:ext uri="{FF2B5EF4-FFF2-40B4-BE49-F238E27FC236}">
                <a16:creationId xmlns:a16="http://schemas.microsoft.com/office/drawing/2014/main" id="{F3EE4088-5330-0C11-FE27-83CBAA37F598}"/>
              </a:ext>
            </a:extLst>
          </p:cNvPr>
          <p:cNvSpPr txBox="1"/>
          <p:nvPr/>
        </p:nvSpPr>
        <p:spPr>
          <a:xfrm>
            <a:off x="879557" y="4468608"/>
            <a:ext cx="1547218" cy="461665"/>
          </a:xfrm>
          <a:prstGeom prst="rect">
            <a:avLst/>
          </a:prstGeom>
          <a:noFill/>
        </p:spPr>
        <p:txBody>
          <a:bodyPr wrap="none" rtlCol="0">
            <a:spAutoFit/>
          </a:bodyPr>
          <a:lstStyle/>
          <a:p>
            <a:r>
              <a:rPr lang="en-GB" sz="2400" dirty="0">
                <a:solidFill>
                  <a:srgbClr val="00B050"/>
                </a:solidFill>
              </a:rPr>
              <a:t>18.59 </a:t>
            </a:r>
            <a:r>
              <a:rPr lang="en-GB" sz="2400" dirty="0" err="1">
                <a:solidFill>
                  <a:srgbClr val="00B050"/>
                </a:solidFill>
              </a:rPr>
              <a:t>mm</a:t>
            </a:r>
            <a:r>
              <a:rPr lang="en-GB" sz="2400" baseline="30000" dirty="0" err="1">
                <a:solidFill>
                  <a:srgbClr val="00B050"/>
                </a:solidFill>
              </a:rPr>
              <a:t>2</a:t>
            </a:r>
            <a:endParaRPr lang="ru-RU" sz="2400" dirty="0">
              <a:solidFill>
                <a:srgbClr val="00B050"/>
              </a:solidFill>
            </a:endParaRPr>
          </a:p>
        </p:txBody>
      </p:sp>
      <p:sp>
        <p:nvSpPr>
          <p:cNvPr id="89" name="Rectangle 88">
            <a:extLst>
              <a:ext uri="{FF2B5EF4-FFF2-40B4-BE49-F238E27FC236}">
                <a16:creationId xmlns:a16="http://schemas.microsoft.com/office/drawing/2014/main" id="{805FF44F-2294-A4B6-B2C0-30FF17427073}"/>
              </a:ext>
            </a:extLst>
          </p:cNvPr>
          <p:cNvSpPr/>
          <p:nvPr/>
        </p:nvSpPr>
        <p:spPr>
          <a:xfrm rot="16200000">
            <a:off x="266580" y="5285858"/>
            <a:ext cx="460800" cy="461659"/>
          </a:xfrm>
          <a:prstGeom prst="rect">
            <a:avLst/>
          </a:prstGeom>
          <a:solidFill>
            <a:srgbClr val="0000CC"/>
          </a:solid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TextBox 89">
            <a:extLst>
              <a:ext uri="{FF2B5EF4-FFF2-40B4-BE49-F238E27FC236}">
                <a16:creationId xmlns:a16="http://schemas.microsoft.com/office/drawing/2014/main" id="{B67979DA-BE17-4A67-4516-545746A1D68E}"/>
              </a:ext>
            </a:extLst>
          </p:cNvPr>
          <p:cNvSpPr txBox="1"/>
          <p:nvPr/>
        </p:nvSpPr>
        <p:spPr>
          <a:xfrm>
            <a:off x="945948" y="5336792"/>
            <a:ext cx="1547218" cy="461665"/>
          </a:xfrm>
          <a:prstGeom prst="rect">
            <a:avLst/>
          </a:prstGeom>
          <a:noFill/>
        </p:spPr>
        <p:txBody>
          <a:bodyPr wrap="none" rtlCol="0">
            <a:spAutoFit/>
          </a:bodyPr>
          <a:lstStyle/>
          <a:p>
            <a:r>
              <a:rPr lang="en-GB" sz="2400" dirty="0">
                <a:solidFill>
                  <a:srgbClr val="0000CC"/>
                </a:solidFill>
              </a:rPr>
              <a:t>18.29 </a:t>
            </a:r>
            <a:r>
              <a:rPr lang="en-GB" sz="2400" dirty="0" err="1">
                <a:solidFill>
                  <a:srgbClr val="0000CC"/>
                </a:solidFill>
              </a:rPr>
              <a:t>mm</a:t>
            </a:r>
            <a:r>
              <a:rPr lang="en-GB" sz="2400" baseline="30000" dirty="0" err="1">
                <a:solidFill>
                  <a:srgbClr val="0000CC"/>
                </a:solidFill>
              </a:rPr>
              <a:t>2</a:t>
            </a:r>
            <a:endParaRPr lang="ru-RU" sz="2400" dirty="0">
              <a:solidFill>
                <a:srgbClr val="0000CC"/>
              </a:solidFill>
            </a:endParaRPr>
          </a:p>
        </p:txBody>
      </p:sp>
      <p:sp>
        <p:nvSpPr>
          <p:cNvPr id="91" name="Rectangle 90">
            <a:extLst>
              <a:ext uri="{FF2B5EF4-FFF2-40B4-BE49-F238E27FC236}">
                <a16:creationId xmlns:a16="http://schemas.microsoft.com/office/drawing/2014/main" id="{ACC29A75-E49C-5D1D-A849-83FEF4A2D1DB}"/>
              </a:ext>
            </a:extLst>
          </p:cNvPr>
          <p:cNvSpPr/>
          <p:nvPr/>
        </p:nvSpPr>
        <p:spPr>
          <a:xfrm rot="16200000">
            <a:off x="6838446" y="4693925"/>
            <a:ext cx="1031788" cy="900000"/>
          </a:xfrm>
          <a:prstGeom prst="rect">
            <a:avLst/>
          </a:prstGeom>
          <a:pattFill prst="wdUpDiag">
            <a:fgClr>
              <a:srgbClr val="FF0000"/>
            </a:fgClr>
            <a:bgClr>
              <a:schemeClr val="bg1"/>
            </a:bgClr>
          </a:patt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Rectangle 91">
            <a:extLst>
              <a:ext uri="{FF2B5EF4-FFF2-40B4-BE49-F238E27FC236}">
                <a16:creationId xmlns:a16="http://schemas.microsoft.com/office/drawing/2014/main" id="{16393674-BF5A-909F-7B70-A9B22C83D19E}"/>
              </a:ext>
            </a:extLst>
          </p:cNvPr>
          <p:cNvSpPr/>
          <p:nvPr/>
        </p:nvSpPr>
        <p:spPr>
          <a:xfrm rot="16200000">
            <a:off x="267009" y="6130514"/>
            <a:ext cx="460800" cy="46080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TextBox 92">
            <a:extLst>
              <a:ext uri="{FF2B5EF4-FFF2-40B4-BE49-F238E27FC236}">
                <a16:creationId xmlns:a16="http://schemas.microsoft.com/office/drawing/2014/main" id="{6B9D84D0-0626-2233-C44E-DC8AB8EC5196}"/>
              </a:ext>
            </a:extLst>
          </p:cNvPr>
          <p:cNvSpPr txBox="1"/>
          <p:nvPr/>
        </p:nvSpPr>
        <p:spPr>
          <a:xfrm>
            <a:off x="945948" y="6195425"/>
            <a:ext cx="1547218" cy="461665"/>
          </a:xfrm>
          <a:prstGeom prst="rect">
            <a:avLst/>
          </a:prstGeom>
          <a:noFill/>
        </p:spPr>
        <p:txBody>
          <a:bodyPr wrap="none" rtlCol="0">
            <a:spAutoFit/>
          </a:bodyPr>
          <a:lstStyle/>
          <a:p>
            <a:r>
              <a:rPr lang="en-GB" sz="2400" dirty="0">
                <a:solidFill>
                  <a:srgbClr val="FF0000"/>
                </a:solidFill>
              </a:rPr>
              <a:t>34.81 </a:t>
            </a:r>
            <a:r>
              <a:rPr lang="en-GB" sz="2400" dirty="0" err="1">
                <a:solidFill>
                  <a:srgbClr val="FF0000"/>
                </a:solidFill>
              </a:rPr>
              <a:t>mm</a:t>
            </a:r>
            <a:r>
              <a:rPr lang="en-GB" sz="2400" baseline="30000" dirty="0" err="1">
                <a:solidFill>
                  <a:srgbClr val="FF0000"/>
                </a:solidFill>
              </a:rPr>
              <a:t>2</a:t>
            </a:r>
            <a:endParaRPr lang="ru-RU" sz="2400" dirty="0">
              <a:solidFill>
                <a:srgbClr val="FF0000"/>
              </a:solidFill>
            </a:endParaRPr>
          </a:p>
        </p:txBody>
      </p:sp>
      <p:sp>
        <p:nvSpPr>
          <p:cNvPr id="88" name="Rectangle 87">
            <a:extLst>
              <a:ext uri="{FF2B5EF4-FFF2-40B4-BE49-F238E27FC236}">
                <a16:creationId xmlns:a16="http://schemas.microsoft.com/office/drawing/2014/main" id="{58AB32A8-70E1-6837-DE80-95533E26C6DB}"/>
              </a:ext>
            </a:extLst>
          </p:cNvPr>
          <p:cNvSpPr/>
          <p:nvPr/>
        </p:nvSpPr>
        <p:spPr>
          <a:xfrm>
            <a:off x="5814370" y="4181687"/>
            <a:ext cx="1538929" cy="446346"/>
          </a:xfrm>
          <a:prstGeom prst="rect">
            <a:avLst/>
          </a:prstGeom>
          <a:pattFill prst="wdUpDiag">
            <a:fgClr>
              <a:srgbClr val="0000CC"/>
            </a:fgClr>
            <a:bgClr>
              <a:schemeClr val="bg1"/>
            </a:bgClr>
          </a:patt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5" name="Object 4">
            <a:extLst>
              <a:ext uri="{FF2B5EF4-FFF2-40B4-BE49-F238E27FC236}">
                <a16:creationId xmlns:a16="http://schemas.microsoft.com/office/drawing/2014/main" id="{5C401D47-DA04-5FE8-B7D9-42B990A56907}"/>
              </a:ext>
            </a:extLst>
          </p:cNvPr>
          <p:cNvGraphicFramePr>
            <a:graphicFrameLocks noChangeAspect="1"/>
          </p:cNvGraphicFramePr>
          <p:nvPr/>
        </p:nvGraphicFramePr>
        <p:xfrm>
          <a:off x="33338" y="52388"/>
          <a:ext cx="4843462" cy="1120775"/>
        </p:xfrm>
        <a:graphic>
          <a:graphicData uri="http://schemas.openxmlformats.org/presentationml/2006/ole">
            <mc:AlternateContent xmlns:mc="http://schemas.openxmlformats.org/markup-compatibility/2006">
              <mc:Choice xmlns:v="urn:schemas-microsoft-com:vml" Requires="v">
                <p:oleObj name="Equation" r:id="rId3" imgW="2082600" imgH="482400" progId="Equation.DSMT4">
                  <p:embed/>
                </p:oleObj>
              </mc:Choice>
              <mc:Fallback>
                <p:oleObj name="Equation" r:id="rId3" imgW="2082600" imgH="482400" progId="Equation.DSMT4">
                  <p:embed/>
                  <p:pic>
                    <p:nvPicPr>
                      <p:cNvPr id="5" name="Object 4">
                        <a:extLst>
                          <a:ext uri="{FF2B5EF4-FFF2-40B4-BE49-F238E27FC236}">
                            <a16:creationId xmlns:a16="http://schemas.microsoft.com/office/drawing/2014/main" id="{374C4967-76C4-29A8-1F2B-CF97142EE4EC}"/>
                          </a:ext>
                        </a:extLst>
                      </p:cNvPr>
                      <p:cNvPicPr>
                        <a:picLocks noChangeAspect="1" noChangeArrowheads="1"/>
                      </p:cNvPicPr>
                      <p:nvPr/>
                    </p:nvPicPr>
                    <p:blipFill>
                      <a:blip r:embed="rId4"/>
                      <a:srcRect/>
                      <a:stretch>
                        <a:fillRect/>
                      </a:stretch>
                    </p:blipFill>
                    <p:spPr bwMode="auto">
                      <a:xfrm>
                        <a:off x="33338" y="52388"/>
                        <a:ext cx="4843462"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a:extLst>
              <a:ext uri="{FF2B5EF4-FFF2-40B4-BE49-F238E27FC236}">
                <a16:creationId xmlns:a16="http://schemas.microsoft.com/office/drawing/2014/main" id="{F469A6D7-88E4-83B6-3974-CA8AFA4693E8}"/>
              </a:ext>
            </a:extLst>
          </p:cNvPr>
          <p:cNvGraphicFramePr>
            <a:graphicFrameLocks noChangeAspect="1"/>
          </p:cNvGraphicFramePr>
          <p:nvPr/>
        </p:nvGraphicFramePr>
        <p:xfrm>
          <a:off x="69082" y="1289434"/>
          <a:ext cx="4932363" cy="1120775"/>
        </p:xfrm>
        <a:graphic>
          <a:graphicData uri="http://schemas.openxmlformats.org/presentationml/2006/ole">
            <mc:AlternateContent xmlns:mc="http://schemas.openxmlformats.org/markup-compatibility/2006">
              <mc:Choice xmlns:v="urn:schemas-microsoft-com:vml" Requires="v">
                <p:oleObj name="Equation" r:id="rId5" imgW="2120760" imgH="482400" progId="Equation.DSMT4">
                  <p:embed/>
                </p:oleObj>
              </mc:Choice>
              <mc:Fallback>
                <p:oleObj name="Equation" r:id="rId5" imgW="2120760" imgH="482400" progId="Equation.DSMT4">
                  <p:embed/>
                  <p:pic>
                    <p:nvPicPr>
                      <p:cNvPr id="6" name="Object 5">
                        <a:extLst>
                          <a:ext uri="{FF2B5EF4-FFF2-40B4-BE49-F238E27FC236}">
                            <a16:creationId xmlns:a16="http://schemas.microsoft.com/office/drawing/2014/main" id="{D72935A4-FE9F-3809-37E7-BEED8FE5DFED}"/>
                          </a:ext>
                        </a:extLst>
                      </p:cNvPr>
                      <p:cNvPicPr>
                        <a:picLocks noChangeAspect="1" noChangeArrowheads="1"/>
                      </p:cNvPicPr>
                      <p:nvPr/>
                    </p:nvPicPr>
                    <p:blipFill>
                      <a:blip r:embed="rId6"/>
                      <a:srcRect/>
                      <a:stretch>
                        <a:fillRect/>
                      </a:stretch>
                    </p:blipFill>
                    <p:spPr bwMode="auto">
                      <a:xfrm>
                        <a:off x="69082" y="1289434"/>
                        <a:ext cx="4932363"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a:extLst>
              <a:ext uri="{FF2B5EF4-FFF2-40B4-BE49-F238E27FC236}">
                <a16:creationId xmlns:a16="http://schemas.microsoft.com/office/drawing/2014/main" id="{BB6B1AB2-675B-3B04-F910-FBA1009E4895}"/>
              </a:ext>
            </a:extLst>
          </p:cNvPr>
          <p:cNvGraphicFramePr>
            <a:graphicFrameLocks noChangeAspect="1"/>
          </p:cNvGraphicFramePr>
          <p:nvPr/>
        </p:nvGraphicFramePr>
        <p:xfrm>
          <a:off x="33338" y="2439479"/>
          <a:ext cx="5081588" cy="1120775"/>
        </p:xfrm>
        <a:graphic>
          <a:graphicData uri="http://schemas.openxmlformats.org/presentationml/2006/ole">
            <mc:AlternateContent xmlns:mc="http://schemas.openxmlformats.org/markup-compatibility/2006">
              <mc:Choice xmlns:v="urn:schemas-microsoft-com:vml" Requires="v">
                <p:oleObj name="Equation" r:id="rId7" imgW="2184120" imgH="482400" progId="Equation.DSMT4">
                  <p:embed/>
                </p:oleObj>
              </mc:Choice>
              <mc:Fallback>
                <p:oleObj name="Equation" r:id="rId7" imgW="2184120" imgH="482400" progId="Equation.DSMT4">
                  <p:embed/>
                  <p:pic>
                    <p:nvPicPr>
                      <p:cNvPr id="7" name="Object 6">
                        <a:extLst>
                          <a:ext uri="{FF2B5EF4-FFF2-40B4-BE49-F238E27FC236}">
                            <a16:creationId xmlns:a16="http://schemas.microsoft.com/office/drawing/2014/main" id="{0E66BF79-0D5C-2BE9-E5F5-7E9B45282FC9}"/>
                          </a:ext>
                        </a:extLst>
                      </p:cNvPr>
                      <p:cNvPicPr>
                        <a:picLocks noChangeAspect="1" noChangeArrowheads="1"/>
                      </p:cNvPicPr>
                      <p:nvPr/>
                    </p:nvPicPr>
                    <p:blipFill>
                      <a:blip r:embed="rId8"/>
                      <a:srcRect/>
                      <a:stretch>
                        <a:fillRect/>
                      </a:stretch>
                    </p:blipFill>
                    <p:spPr bwMode="auto">
                      <a:xfrm>
                        <a:off x="33338" y="2439479"/>
                        <a:ext cx="5081588"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a:extLst>
              <a:ext uri="{FF2B5EF4-FFF2-40B4-BE49-F238E27FC236}">
                <a16:creationId xmlns:a16="http://schemas.microsoft.com/office/drawing/2014/main" id="{6C76F3B1-D2FE-F2C9-4F99-E8767664E7A1}"/>
              </a:ext>
            </a:extLst>
          </p:cNvPr>
          <p:cNvGraphicFramePr>
            <a:graphicFrameLocks noChangeAspect="1"/>
          </p:cNvGraphicFramePr>
          <p:nvPr>
            <p:extLst>
              <p:ext uri="{D42A27DB-BD31-4B8C-83A1-F6EECF244321}">
                <p14:modId xmlns:p14="http://schemas.microsoft.com/office/powerpoint/2010/main" val="2880470479"/>
              </p:ext>
            </p:extLst>
          </p:nvPr>
        </p:nvGraphicFramePr>
        <p:xfrm>
          <a:off x="6048888" y="205595"/>
          <a:ext cx="4668837" cy="1120775"/>
        </p:xfrm>
        <a:graphic>
          <a:graphicData uri="http://schemas.openxmlformats.org/presentationml/2006/ole">
            <mc:AlternateContent xmlns:mc="http://schemas.openxmlformats.org/markup-compatibility/2006">
              <mc:Choice xmlns:v="urn:schemas-microsoft-com:vml" Requires="v">
                <p:oleObj name="Equation" r:id="rId9" imgW="2006280" imgH="482400" progId="Equation.DSMT4">
                  <p:embed/>
                </p:oleObj>
              </mc:Choice>
              <mc:Fallback>
                <p:oleObj name="Equation" r:id="rId9" imgW="2006280" imgH="482400" progId="Equation.DSMT4">
                  <p:embed/>
                  <p:pic>
                    <p:nvPicPr>
                      <p:cNvPr id="8" name="Object 7">
                        <a:extLst>
                          <a:ext uri="{FF2B5EF4-FFF2-40B4-BE49-F238E27FC236}">
                            <a16:creationId xmlns:a16="http://schemas.microsoft.com/office/drawing/2014/main" id="{48B4712E-9DA8-4BD4-C764-A369D0AA2E67}"/>
                          </a:ext>
                        </a:extLst>
                      </p:cNvPr>
                      <p:cNvPicPr>
                        <a:picLocks noChangeAspect="1" noChangeArrowheads="1"/>
                      </p:cNvPicPr>
                      <p:nvPr/>
                    </p:nvPicPr>
                    <p:blipFill>
                      <a:blip r:embed="rId10"/>
                      <a:srcRect/>
                      <a:stretch>
                        <a:fillRect/>
                      </a:stretch>
                    </p:blipFill>
                    <p:spPr bwMode="auto">
                      <a:xfrm>
                        <a:off x="6048888" y="205595"/>
                        <a:ext cx="4668837" cy="1120775"/>
                      </a:xfrm>
                      <a:prstGeom prst="rect">
                        <a:avLst/>
                      </a:prstGeom>
                      <a:solidFill>
                        <a:srgbClr val="FFFF00"/>
                      </a:solidFill>
                    </p:spPr>
                  </p:pic>
                </p:oleObj>
              </mc:Fallback>
            </mc:AlternateContent>
          </a:graphicData>
        </a:graphic>
      </p:graphicFrame>
      <p:sp>
        <p:nvSpPr>
          <p:cNvPr id="9" name="Rectangle 8">
            <a:extLst>
              <a:ext uri="{FF2B5EF4-FFF2-40B4-BE49-F238E27FC236}">
                <a16:creationId xmlns:a16="http://schemas.microsoft.com/office/drawing/2014/main" id="{7BF7CF21-BEDE-4CBD-1F1D-728B0C08AC3E}"/>
              </a:ext>
            </a:extLst>
          </p:cNvPr>
          <p:cNvSpPr/>
          <p:nvPr/>
        </p:nvSpPr>
        <p:spPr>
          <a:xfrm>
            <a:off x="9656736" y="6281057"/>
            <a:ext cx="1381378" cy="3760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 name="Object 2">
            <a:extLst>
              <a:ext uri="{FF2B5EF4-FFF2-40B4-BE49-F238E27FC236}">
                <a16:creationId xmlns:a16="http://schemas.microsoft.com/office/drawing/2014/main" id="{E07D8F52-461E-D9C2-92FC-5BB5F753F7C5}"/>
              </a:ext>
            </a:extLst>
          </p:cNvPr>
          <p:cNvGraphicFramePr>
            <a:graphicFrameLocks noChangeAspect="1"/>
          </p:cNvGraphicFramePr>
          <p:nvPr>
            <p:extLst>
              <p:ext uri="{D42A27DB-BD31-4B8C-83A1-F6EECF244321}">
                <p14:modId xmlns:p14="http://schemas.microsoft.com/office/powerpoint/2010/main" val="3312636756"/>
              </p:ext>
            </p:extLst>
          </p:nvPr>
        </p:nvGraphicFramePr>
        <p:xfrm>
          <a:off x="8710020" y="6276090"/>
          <a:ext cx="1244600" cy="455612"/>
        </p:xfrm>
        <a:graphic>
          <a:graphicData uri="http://schemas.openxmlformats.org/presentationml/2006/ole">
            <mc:AlternateContent xmlns:mc="http://schemas.openxmlformats.org/markup-compatibility/2006">
              <mc:Choice xmlns:v="urn:schemas-microsoft-com:vml" Requires="v">
                <p:oleObj name="Equation" r:id="rId11" imgW="558720" imgH="203040" progId="Equation.DSMT4">
                  <p:embed/>
                </p:oleObj>
              </mc:Choice>
              <mc:Fallback>
                <p:oleObj name="Equation" r:id="rId11" imgW="558720" imgH="203040" progId="Equation.DSMT4">
                  <p:embed/>
                  <p:pic>
                    <p:nvPicPr>
                      <p:cNvPr id="13" name="Object 2">
                        <a:extLst>
                          <a:ext uri="{FF2B5EF4-FFF2-40B4-BE49-F238E27FC236}">
                            <a16:creationId xmlns:a16="http://schemas.microsoft.com/office/drawing/2014/main" id="{B0FB4565-09B8-F458-7F4D-FBE41B62ED13}"/>
                          </a:ext>
                        </a:extLst>
                      </p:cNvPr>
                      <p:cNvPicPr>
                        <a:picLocks noChangeAspect="1" noChangeArrowheads="1"/>
                      </p:cNvPicPr>
                      <p:nvPr/>
                    </p:nvPicPr>
                    <p:blipFill>
                      <a:blip r:embed="rId12"/>
                      <a:srcRect/>
                      <a:stretch>
                        <a:fillRect/>
                      </a:stretch>
                    </p:blipFill>
                    <p:spPr bwMode="auto">
                      <a:xfrm>
                        <a:off x="8710020" y="6276090"/>
                        <a:ext cx="1244600" cy="455612"/>
                      </a:xfrm>
                      <a:prstGeom prst="rect">
                        <a:avLst/>
                      </a:prstGeom>
                      <a:solidFill>
                        <a:schemeClr val="accent2">
                          <a:lumMod val="40000"/>
                          <a:lumOff val="60000"/>
                        </a:schemeClr>
                      </a:solidFill>
                      <a:ln>
                        <a:solidFill>
                          <a:srgbClr val="FF0000"/>
                        </a:solidFill>
                      </a:ln>
                    </p:spPr>
                  </p:pic>
                </p:oleObj>
              </mc:Fallback>
            </mc:AlternateContent>
          </a:graphicData>
        </a:graphic>
      </p:graphicFrame>
      <p:graphicFrame>
        <p:nvGraphicFramePr>
          <p:cNvPr id="10" name="Object 9">
            <a:extLst>
              <a:ext uri="{FF2B5EF4-FFF2-40B4-BE49-F238E27FC236}">
                <a16:creationId xmlns:a16="http://schemas.microsoft.com/office/drawing/2014/main" id="{CF01B998-66A5-7CF3-942A-21B561704B7E}"/>
              </a:ext>
            </a:extLst>
          </p:cNvPr>
          <p:cNvGraphicFramePr>
            <a:graphicFrameLocks noChangeAspect="1"/>
          </p:cNvGraphicFramePr>
          <p:nvPr>
            <p:extLst>
              <p:ext uri="{D42A27DB-BD31-4B8C-83A1-F6EECF244321}">
                <p14:modId xmlns:p14="http://schemas.microsoft.com/office/powerpoint/2010/main" val="2784507075"/>
              </p:ext>
            </p:extLst>
          </p:nvPr>
        </p:nvGraphicFramePr>
        <p:xfrm>
          <a:off x="6048888" y="1768028"/>
          <a:ext cx="4371975" cy="1120775"/>
        </p:xfrm>
        <a:graphic>
          <a:graphicData uri="http://schemas.openxmlformats.org/presentationml/2006/ole">
            <mc:AlternateContent xmlns:mc="http://schemas.openxmlformats.org/markup-compatibility/2006">
              <mc:Choice xmlns:v="urn:schemas-microsoft-com:vml" Requires="v">
                <p:oleObj name="Equation" r:id="rId13" imgW="1879560" imgH="482400" progId="Equation.DSMT4">
                  <p:embed/>
                </p:oleObj>
              </mc:Choice>
              <mc:Fallback>
                <p:oleObj name="Equation" r:id="rId13" imgW="1879560" imgH="482400" progId="Equation.DSMT4">
                  <p:embed/>
                  <p:pic>
                    <p:nvPicPr>
                      <p:cNvPr id="5" name="Object 4">
                        <a:extLst>
                          <a:ext uri="{FF2B5EF4-FFF2-40B4-BE49-F238E27FC236}">
                            <a16:creationId xmlns:a16="http://schemas.microsoft.com/office/drawing/2014/main" id="{5C401D47-DA04-5FE8-B7D9-42B990A56907}"/>
                          </a:ext>
                        </a:extLst>
                      </p:cNvPr>
                      <p:cNvPicPr>
                        <a:picLocks noChangeAspect="1" noChangeArrowheads="1"/>
                      </p:cNvPicPr>
                      <p:nvPr/>
                    </p:nvPicPr>
                    <p:blipFill>
                      <a:blip r:embed="rId14"/>
                      <a:srcRect/>
                      <a:stretch>
                        <a:fillRect/>
                      </a:stretch>
                    </p:blipFill>
                    <p:spPr bwMode="auto">
                      <a:xfrm>
                        <a:off x="6048888" y="1768028"/>
                        <a:ext cx="4371975" cy="1120775"/>
                      </a:xfrm>
                      <a:prstGeom prst="rect">
                        <a:avLst/>
                      </a:prstGeom>
                      <a:solidFill>
                        <a:srgbClr val="FFCCCC"/>
                      </a:solidFill>
                    </p:spPr>
                  </p:pic>
                </p:oleObj>
              </mc:Fallback>
            </mc:AlternateContent>
          </a:graphicData>
        </a:graphic>
      </p:graphicFrame>
      <p:sp>
        <p:nvSpPr>
          <p:cNvPr id="2" name="TextBox 1">
            <a:extLst>
              <a:ext uri="{FF2B5EF4-FFF2-40B4-BE49-F238E27FC236}">
                <a16:creationId xmlns:a16="http://schemas.microsoft.com/office/drawing/2014/main" id="{22B9A9F3-ACC5-56F7-4DE6-538589EC9A0C}"/>
              </a:ext>
            </a:extLst>
          </p:cNvPr>
          <p:cNvSpPr txBox="1"/>
          <p:nvPr/>
        </p:nvSpPr>
        <p:spPr>
          <a:xfrm>
            <a:off x="3708598" y="6305758"/>
            <a:ext cx="2336403" cy="369332"/>
          </a:xfrm>
          <a:prstGeom prst="rect">
            <a:avLst/>
          </a:prstGeom>
          <a:solidFill>
            <a:srgbClr val="FFFF00"/>
          </a:solidFill>
        </p:spPr>
        <p:txBody>
          <a:bodyPr wrap="square" rtlCol="0">
            <a:spAutoFit/>
          </a:bodyPr>
          <a:lstStyle/>
          <a:p>
            <a:r>
              <a:rPr lang="en-GB" dirty="0"/>
              <a:t>Total symmetrical gap!</a:t>
            </a:r>
            <a:endParaRPr lang="ru-RU" dirty="0"/>
          </a:p>
        </p:txBody>
      </p:sp>
    </p:spTree>
    <p:extLst>
      <p:ext uri="{BB962C8B-B14F-4D97-AF65-F5344CB8AC3E}">
        <p14:creationId xmlns:p14="http://schemas.microsoft.com/office/powerpoint/2010/main" val="797522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D0CFD-6C89-BEC5-9C62-B0416BA0294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61973CA-947D-0FE2-0983-8974D5152BC8}"/>
              </a:ext>
            </a:extLst>
          </p:cNvPr>
          <p:cNvPicPr>
            <a:picLocks noChangeAspect="1"/>
          </p:cNvPicPr>
          <p:nvPr/>
        </p:nvPicPr>
        <p:blipFill rotWithShape="1">
          <a:blip r:embed="rId2"/>
          <a:srcRect t="8929" b="4854"/>
          <a:stretch/>
        </p:blipFill>
        <p:spPr>
          <a:xfrm>
            <a:off x="76198" y="3298371"/>
            <a:ext cx="6679129" cy="3526973"/>
          </a:xfrm>
          <a:prstGeom prst="rect">
            <a:avLst/>
          </a:prstGeom>
        </p:spPr>
      </p:pic>
      <p:sp>
        <p:nvSpPr>
          <p:cNvPr id="81" name="Rectangle 80">
            <a:extLst>
              <a:ext uri="{FF2B5EF4-FFF2-40B4-BE49-F238E27FC236}">
                <a16:creationId xmlns:a16="http://schemas.microsoft.com/office/drawing/2014/main" id="{D78D669F-39CE-4F6F-EEF0-30AA4E0CE882}"/>
              </a:ext>
            </a:extLst>
          </p:cNvPr>
          <p:cNvSpPr/>
          <p:nvPr/>
        </p:nvSpPr>
        <p:spPr>
          <a:xfrm rot="16200000">
            <a:off x="1126095" y="4909406"/>
            <a:ext cx="1031787" cy="469038"/>
          </a:xfrm>
          <a:prstGeom prst="rect">
            <a:avLst/>
          </a:prstGeom>
          <a:pattFill prst="wdUpDiag">
            <a:fgClr>
              <a:srgbClr val="00B050"/>
            </a:fgClr>
            <a:bgClr>
              <a:schemeClr val="bg1"/>
            </a:bgClr>
          </a:patt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a:extLst>
              <a:ext uri="{FF2B5EF4-FFF2-40B4-BE49-F238E27FC236}">
                <a16:creationId xmlns:a16="http://schemas.microsoft.com/office/drawing/2014/main" id="{F7221F4D-61E4-C501-D718-2A7477915465}"/>
              </a:ext>
            </a:extLst>
          </p:cNvPr>
          <p:cNvSpPr/>
          <p:nvPr/>
        </p:nvSpPr>
        <p:spPr>
          <a:xfrm rot="16200000">
            <a:off x="2431546" y="4693925"/>
            <a:ext cx="1031788" cy="900000"/>
          </a:xfrm>
          <a:prstGeom prst="rect">
            <a:avLst/>
          </a:prstGeom>
          <a:pattFill prst="wdUpDiag">
            <a:fgClr>
              <a:srgbClr val="FF0000"/>
            </a:fgClr>
            <a:bgClr>
              <a:schemeClr val="bg1"/>
            </a:bgClr>
          </a:patt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a:extLst>
              <a:ext uri="{FF2B5EF4-FFF2-40B4-BE49-F238E27FC236}">
                <a16:creationId xmlns:a16="http://schemas.microsoft.com/office/drawing/2014/main" id="{581C47F7-E55A-C9FA-3C28-31B051B20583}"/>
              </a:ext>
            </a:extLst>
          </p:cNvPr>
          <p:cNvSpPr/>
          <p:nvPr/>
        </p:nvSpPr>
        <p:spPr>
          <a:xfrm>
            <a:off x="1407470" y="4181687"/>
            <a:ext cx="1538929" cy="446346"/>
          </a:xfrm>
          <a:prstGeom prst="rect">
            <a:avLst/>
          </a:prstGeom>
          <a:pattFill prst="wdUpDiag">
            <a:fgClr>
              <a:srgbClr val="0000CC"/>
            </a:fgClr>
            <a:bgClr>
              <a:schemeClr val="bg1"/>
            </a:bgClr>
          </a:patt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5" name="Object 4">
            <a:extLst>
              <a:ext uri="{FF2B5EF4-FFF2-40B4-BE49-F238E27FC236}">
                <a16:creationId xmlns:a16="http://schemas.microsoft.com/office/drawing/2014/main" id="{A354BD02-03C6-83FA-B2BB-B47C3E497BE3}"/>
              </a:ext>
            </a:extLst>
          </p:cNvPr>
          <p:cNvGraphicFramePr>
            <a:graphicFrameLocks noChangeAspect="1"/>
          </p:cNvGraphicFramePr>
          <p:nvPr>
            <p:extLst>
              <p:ext uri="{D42A27DB-BD31-4B8C-83A1-F6EECF244321}">
                <p14:modId xmlns:p14="http://schemas.microsoft.com/office/powerpoint/2010/main" val="1038035564"/>
              </p:ext>
            </p:extLst>
          </p:nvPr>
        </p:nvGraphicFramePr>
        <p:xfrm>
          <a:off x="33338" y="39688"/>
          <a:ext cx="3809319" cy="881475"/>
        </p:xfrm>
        <a:graphic>
          <a:graphicData uri="http://schemas.openxmlformats.org/presentationml/2006/ole">
            <mc:AlternateContent xmlns:mc="http://schemas.openxmlformats.org/markup-compatibility/2006">
              <mc:Choice xmlns:v="urn:schemas-microsoft-com:vml" Requires="v">
                <p:oleObj name="Equation" r:id="rId3" imgW="2082600" imgH="482400" progId="Equation.DSMT4">
                  <p:embed/>
                </p:oleObj>
              </mc:Choice>
              <mc:Fallback>
                <p:oleObj name="Equation" r:id="rId3" imgW="2082600" imgH="482400" progId="Equation.DSMT4">
                  <p:embed/>
                  <p:pic>
                    <p:nvPicPr>
                      <p:cNvPr id="5" name="Object 4">
                        <a:extLst>
                          <a:ext uri="{FF2B5EF4-FFF2-40B4-BE49-F238E27FC236}">
                            <a16:creationId xmlns:a16="http://schemas.microsoft.com/office/drawing/2014/main" id="{FBD803B6-E57D-2A96-054E-0E0A811D5565}"/>
                          </a:ext>
                        </a:extLst>
                      </p:cNvPr>
                      <p:cNvPicPr>
                        <a:picLocks noChangeAspect="1" noChangeArrowheads="1"/>
                      </p:cNvPicPr>
                      <p:nvPr/>
                    </p:nvPicPr>
                    <p:blipFill>
                      <a:blip r:embed="rId4"/>
                      <a:srcRect/>
                      <a:stretch>
                        <a:fillRect/>
                      </a:stretch>
                    </p:blipFill>
                    <p:spPr bwMode="auto">
                      <a:xfrm>
                        <a:off x="33338" y="39688"/>
                        <a:ext cx="3809319" cy="881475"/>
                      </a:xfrm>
                      <a:prstGeom prst="rect">
                        <a:avLst/>
                      </a:prstGeom>
                      <a:noFill/>
                    </p:spPr>
                  </p:pic>
                </p:oleObj>
              </mc:Fallback>
            </mc:AlternateContent>
          </a:graphicData>
        </a:graphic>
      </p:graphicFrame>
      <p:graphicFrame>
        <p:nvGraphicFramePr>
          <p:cNvPr id="6" name="Object 5">
            <a:extLst>
              <a:ext uri="{FF2B5EF4-FFF2-40B4-BE49-F238E27FC236}">
                <a16:creationId xmlns:a16="http://schemas.microsoft.com/office/drawing/2014/main" id="{92FC2A03-A14C-F7AD-CAB5-BFF811426C4B}"/>
              </a:ext>
            </a:extLst>
          </p:cNvPr>
          <p:cNvGraphicFramePr>
            <a:graphicFrameLocks noChangeAspect="1"/>
          </p:cNvGraphicFramePr>
          <p:nvPr>
            <p:extLst>
              <p:ext uri="{D42A27DB-BD31-4B8C-83A1-F6EECF244321}">
                <p14:modId xmlns:p14="http://schemas.microsoft.com/office/powerpoint/2010/main" val="3505103588"/>
              </p:ext>
            </p:extLst>
          </p:nvPr>
        </p:nvGraphicFramePr>
        <p:xfrm>
          <a:off x="-16630" y="920121"/>
          <a:ext cx="3786275" cy="860351"/>
        </p:xfrm>
        <a:graphic>
          <a:graphicData uri="http://schemas.openxmlformats.org/presentationml/2006/ole">
            <mc:AlternateContent xmlns:mc="http://schemas.openxmlformats.org/markup-compatibility/2006">
              <mc:Choice xmlns:v="urn:schemas-microsoft-com:vml" Requires="v">
                <p:oleObj name="Equation" r:id="rId5" imgW="2120760" imgH="482400" progId="Equation.DSMT4">
                  <p:embed/>
                </p:oleObj>
              </mc:Choice>
              <mc:Fallback>
                <p:oleObj name="Equation" r:id="rId5" imgW="2120760" imgH="482400" progId="Equation.DSMT4">
                  <p:embed/>
                  <p:pic>
                    <p:nvPicPr>
                      <p:cNvPr id="6" name="Object 5">
                        <a:extLst>
                          <a:ext uri="{FF2B5EF4-FFF2-40B4-BE49-F238E27FC236}">
                            <a16:creationId xmlns:a16="http://schemas.microsoft.com/office/drawing/2014/main" id="{23F16D0E-997D-9F73-2D37-03894277EE20}"/>
                          </a:ext>
                        </a:extLst>
                      </p:cNvPr>
                      <p:cNvPicPr>
                        <a:picLocks noChangeAspect="1" noChangeArrowheads="1"/>
                      </p:cNvPicPr>
                      <p:nvPr/>
                    </p:nvPicPr>
                    <p:blipFill>
                      <a:blip r:embed="rId6"/>
                      <a:srcRect/>
                      <a:stretch>
                        <a:fillRect/>
                      </a:stretch>
                    </p:blipFill>
                    <p:spPr bwMode="auto">
                      <a:xfrm>
                        <a:off x="-16630" y="920121"/>
                        <a:ext cx="3786275" cy="860351"/>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FAA22B46-2100-6301-5D6B-07B159F4D73C}"/>
              </a:ext>
            </a:extLst>
          </p:cNvPr>
          <p:cNvGraphicFramePr>
            <a:graphicFrameLocks noChangeAspect="1"/>
          </p:cNvGraphicFramePr>
          <p:nvPr>
            <p:extLst>
              <p:ext uri="{D42A27DB-BD31-4B8C-83A1-F6EECF244321}">
                <p14:modId xmlns:p14="http://schemas.microsoft.com/office/powerpoint/2010/main" val="4087527318"/>
              </p:ext>
            </p:extLst>
          </p:nvPr>
        </p:nvGraphicFramePr>
        <p:xfrm>
          <a:off x="44859" y="1754045"/>
          <a:ext cx="3786275" cy="835086"/>
        </p:xfrm>
        <a:graphic>
          <a:graphicData uri="http://schemas.openxmlformats.org/presentationml/2006/ole">
            <mc:AlternateContent xmlns:mc="http://schemas.openxmlformats.org/markup-compatibility/2006">
              <mc:Choice xmlns:v="urn:schemas-microsoft-com:vml" Requires="v">
                <p:oleObj name="Equation" r:id="rId7" imgW="2184120" imgH="482400" progId="Equation.DSMT4">
                  <p:embed/>
                </p:oleObj>
              </mc:Choice>
              <mc:Fallback>
                <p:oleObj name="Equation" r:id="rId7" imgW="2184120" imgH="482400" progId="Equation.DSMT4">
                  <p:embed/>
                  <p:pic>
                    <p:nvPicPr>
                      <p:cNvPr id="7" name="Object 6">
                        <a:extLst>
                          <a:ext uri="{FF2B5EF4-FFF2-40B4-BE49-F238E27FC236}">
                            <a16:creationId xmlns:a16="http://schemas.microsoft.com/office/drawing/2014/main" id="{48BD2B68-BB63-CEA2-BE85-6CE9850FF149}"/>
                          </a:ext>
                        </a:extLst>
                      </p:cNvPr>
                      <p:cNvPicPr>
                        <a:picLocks noChangeAspect="1" noChangeArrowheads="1"/>
                      </p:cNvPicPr>
                      <p:nvPr/>
                    </p:nvPicPr>
                    <p:blipFill>
                      <a:blip r:embed="rId8"/>
                      <a:srcRect/>
                      <a:stretch>
                        <a:fillRect/>
                      </a:stretch>
                    </p:blipFill>
                    <p:spPr bwMode="auto">
                      <a:xfrm>
                        <a:off x="44859" y="1754045"/>
                        <a:ext cx="3786275" cy="835086"/>
                      </a:xfrm>
                      <a:prstGeom prst="rect">
                        <a:avLst/>
                      </a:prstGeom>
                      <a:noFill/>
                    </p:spPr>
                  </p:pic>
                </p:oleObj>
              </mc:Fallback>
            </mc:AlternateContent>
          </a:graphicData>
        </a:graphic>
      </p:graphicFrame>
      <p:graphicFrame>
        <p:nvGraphicFramePr>
          <p:cNvPr id="9" name="Object 8">
            <a:extLst>
              <a:ext uri="{FF2B5EF4-FFF2-40B4-BE49-F238E27FC236}">
                <a16:creationId xmlns:a16="http://schemas.microsoft.com/office/drawing/2014/main" id="{E08B6BBF-2178-CDEE-5000-C1923C1B6442}"/>
              </a:ext>
            </a:extLst>
          </p:cNvPr>
          <p:cNvGraphicFramePr>
            <a:graphicFrameLocks noChangeAspect="1"/>
          </p:cNvGraphicFramePr>
          <p:nvPr>
            <p:extLst>
              <p:ext uri="{D42A27DB-BD31-4B8C-83A1-F6EECF244321}">
                <p14:modId xmlns:p14="http://schemas.microsoft.com/office/powerpoint/2010/main" val="627536097"/>
              </p:ext>
            </p:extLst>
          </p:nvPr>
        </p:nvGraphicFramePr>
        <p:xfrm>
          <a:off x="5670434" y="126011"/>
          <a:ext cx="6299200" cy="620713"/>
        </p:xfrm>
        <a:graphic>
          <a:graphicData uri="http://schemas.openxmlformats.org/presentationml/2006/ole">
            <mc:AlternateContent xmlns:mc="http://schemas.openxmlformats.org/markup-compatibility/2006">
              <mc:Choice xmlns:v="urn:schemas-microsoft-com:vml" Requires="v">
                <p:oleObj name="Equation" r:id="rId9" imgW="3085920" imgH="304560" progId="Equation.DSMT4">
                  <p:embed/>
                </p:oleObj>
              </mc:Choice>
              <mc:Fallback>
                <p:oleObj name="Equation" r:id="rId9" imgW="3085920" imgH="304560" progId="Equation.DSMT4">
                  <p:embed/>
                  <p:pic>
                    <p:nvPicPr>
                      <p:cNvPr id="9" name="Object 8">
                        <a:extLst>
                          <a:ext uri="{FF2B5EF4-FFF2-40B4-BE49-F238E27FC236}">
                            <a16:creationId xmlns:a16="http://schemas.microsoft.com/office/drawing/2014/main" id="{D13C40A4-89CF-46FF-1CB3-80B643B36191}"/>
                          </a:ext>
                        </a:extLst>
                      </p:cNvPr>
                      <p:cNvPicPr>
                        <a:picLocks noChangeAspect="1" noChangeArrowheads="1"/>
                      </p:cNvPicPr>
                      <p:nvPr/>
                    </p:nvPicPr>
                    <p:blipFill>
                      <a:blip r:embed="rId10"/>
                      <a:srcRect/>
                      <a:stretch>
                        <a:fillRect/>
                      </a:stretch>
                    </p:blipFill>
                    <p:spPr bwMode="auto">
                      <a:xfrm>
                        <a:off x="5670434" y="126011"/>
                        <a:ext cx="6299200" cy="620713"/>
                      </a:xfrm>
                      <a:prstGeom prst="rect">
                        <a:avLst/>
                      </a:prstGeom>
                      <a:solidFill>
                        <a:schemeClr val="accent2">
                          <a:lumMod val="40000"/>
                          <a:lumOff val="60000"/>
                        </a:schemeClr>
                      </a:solidFill>
                      <a:ln w="28575">
                        <a:solidFill>
                          <a:srgbClr val="FF0000"/>
                        </a:solidFill>
                      </a:ln>
                    </p:spPr>
                  </p:pic>
                </p:oleObj>
              </mc:Fallback>
            </mc:AlternateContent>
          </a:graphicData>
        </a:graphic>
      </p:graphicFrame>
      <p:graphicFrame>
        <p:nvGraphicFramePr>
          <p:cNvPr id="12" name="Object 2">
            <a:extLst>
              <a:ext uri="{FF2B5EF4-FFF2-40B4-BE49-F238E27FC236}">
                <a16:creationId xmlns:a16="http://schemas.microsoft.com/office/drawing/2014/main" id="{36BF35ED-B1D9-D927-1DC4-F7AA21DF74BF}"/>
              </a:ext>
            </a:extLst>
          </p:cNvPr>
          <p:cNvGraphicFramePr>
            <a:graphicFrameLocks noChangeAspect="1"/>
          </p:cNvGraphicFramePr>
          <p:nvPr>
            <p:extLst>
              <p:ext uri="{D42A27DB-BD31-4B8C-83A1-F6EECF244321}">
                <p14:modId xmlns:p14="http://schemas.microsoft.com/office/powerpoint/2010/main" val="38929330"/>
              </p:ext>
            </p:extLst>
          </p:nvPr>
        </p:nvGraphicFramePr>
        <p:xfrm>
          <a:off x="6575428" y="5590577"/>
          <a:ext cx="3527425" cy="1141412"/>
        </p:xfrm>
        <a:graphic>
          <a:graphicData uri="http://schemas.openxmlformats.org/presentationml/2006/ole">
            <mc:AlternateContent xmlns:mc="http://schemas.openxmlformats.org/markup-compatibility/2006">
              <mc:Choice xmlns:v="urn:schemas-microsoft-com:vml" Requires="v">
                <p:oleObj name="Equation" r:id="rId11" imgW="1688760" imgH="545760" progId="Equation.DSMT4">
                  <p:embed/>
                </p:oleObj>
              </mc:Choice>
              <mc:Fallback>
                <p:oleObj name="Equation" r:id="rId11" imgW="1688760" imgH="545760" progId="Equation.DSMT4">
                  <p:embed/>
                  <p:pic>
                    <p:nvPicPr>
                      <p:cNvPr id="12" name="Object 2">
                        <a:extLst>
                          <a:ext uri="{FF2B5EF4-FFF2-40B4-BE49-F238E27FC236}">
                            <a16:creationId xmlns:a16="http://schemas.microsoft.com/office/drawing/2014/main" id="{746C8122-05B8-1ABB-2728-FD5F02C3B9BD}"/>
                          </a:ext>
                        </a:extLst>
                      </p:cNvPr>
                      <p:cNvPicPr>
                        <a:picLocks noChangeAspect="1" noChangeArrowheads="1"/>
                      </p:cNvPicPr>
                      <p:nvPr/>
                    </p:nvPicPr>
                    <p:blipFill>
                      <a:blip r:embed="rId12"/>
                      <a:srcRect/>
                      <a:stretch>
                        <a:fillRect/>
                      </a:stretch>
                    </p:blipFill>
                    <p:spPr bwMode="auto">
                      <a:xfrm>
                        <a:off x="6575428" y="5590577"/>
                        <a:ext cx="3527425" cy="1141412"/>
                      </a:xfrm>
                      <a:prstGeom prst="rect">
                        <a:avLst/>
                      </a:prstGeom>
                      <a:solidFill>
                        <a:schemeClr val="accent2">
                          <a:lumMod val="40000"/>
                          <a:lumOff val="60000"/>
                        </a:schemeClr>
                      </a:solidFill>
                      <a:ln>
                        <a:solidFill>
                          <a:srgbClr val="FF0000"/>
                        </a:solidFill>
                      </a:ln>
                    </p:spPr>
                  </p:pic>
                </p:oleObj>
              </mc:Fallback>
            </mc:AlternateContent>
          </a:graphicData>
        </a:graphic>
      </p:graphicFrame>
      <p:sp>
        <p:nvSpPr>
          <p:cNvPr id="3" name="Rectangle 2">
            <a:extLst>
              <a:ext uri="{FF2B5EF4-FFF2-40B4-BE49-F238E27FC236}">
                <a16:creationId xmlns:a16="http://schemas.microsoft.com/office/drawing/2014/main" id="{599CE350-C5C8-4E81-56C0-64781816942D}"/>
              </a:ext>
            </a:extLst>
          </p:cNvPr>
          <p:cNvSpPr/>
          <p:nvPr/>
        </p:nvSpPr>
        <p:spPr>
          <a:xfrm>
            <a:off x="5114926" y="6403159"/>
            <a:ext cx="1381378" cy="3760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2" name="Object 1">
            <a:extLst>
              <a:ext uri="{FF2B5EF4-FFF2-40B4-BE49-F238E27FC236}">
                <a16:creationId xmlns:a16="http://schemas.microsoft.com/office/drawing/2014/main" id="{DC93ACA8-9BC8-632C-73ED-C61B76CCB81C}"/>
              </a:ext>
            </a:extLst>
          </p:cNvPr>
          <p:cNvGraphicFramePr>
            <a:graphicFrameLocks noChangeAspect="1"/>
          </p:cNvGraphicFramePr>
          <p:nvPr>
            <p:extLst>
              <p:ext uri="{D42A27DB-BD31-4B8C-83A1-F6EECF244321}">
                <p14:modId xmlns:p14="http://schemas.microsoft.com/office/powerpoint/2010/main" val="3621950626"/>
              </p:ext>
            </p:extLst>
          </p:nvPr>
        </p:nvGraphicFramePr>
        <p:xfrm>
          <a:off x="4371974" y="6260957"/>
          <a:ext cx="1244600" cy="455612"/>
        </p:xfrm>
        <a:graphic>
          <a:graphicData uri="http://schemas.openxmlformats.org/presentationml/2006/ole">
            <mc:AlternateContent xmlns:mc="http://schemas.openxmlformats.org/markup-compatibility/2006">
              <mc:Choice xmlns:v="urn:schemas-microsoft-com:vml" Requires="v">
                <p:oleObj name="Equation" r:id="rId13" imgW="558720" imgH="203040" progId="Equation.DSMT4">
                  <p:embed/>
                </p:oleObj>
              </mc:Choice>
              <mc:Fallback>
                <p:oleObj name="Equation" r:id="rId13" imgW="558720" imgH="203040" progId="Equation.DSMT4">
                  <p:embed/>
                  <p:pic>
                    <p:nvPicPr>
                      <p:cNvPr id="3" name="Object 2">
                        <a:extLst>
                          <a:ext uri="{FF2B5EF4-FFF2-40B4-BE49-F238E27FC236}">
                            <a16:creationId xmlns:a16="http://schemas.microsoft.com/office/drawing/2014/main" id="{E07D8F52-461E-D9C2-92FC-5BB5F753F7C5}"/>
                          </a:ext>
                        </a:extLst>
                      </p:cNvPr>
                      <p:cNvPicPr>
                        <a:picLocks noChangeAspect="1" noChangeArrowheads="1"/>
                      </p:cNvPicPr>
                      <p:nvPr/>
                    </p:nvPicPr>
                    <p:blipFill>
                      <a:blip r:embed="rId14"/>
                      <a:srcRect/>
                      <a:stretch>
                        <a:fillRect/>
                      </a:stretch>
                    </p:blipFill>
                    <p:spPr bwMode="auto">
                      <a:xfrm>
                        <a:off x="4371974" y="6260957"/>
                        <a:ext cx="1244600" cy="455612"/>
                      </a:xfrm>
                      <a:prstGeom prst="rect">
                        <a:avLst/>
                      </a:prstGeom>
                      <a:solidFill>
                        <a:schemeClr val="accent2">
                          <a:lumMod val="40000"/>
                          <a:lumOff val="60000"/>
                        </a:schemeClr>
                      </a:solidFill>
                      <a:ln>
                        <a:solidFill>
                          <a:srgbClr val="FF0000"/>
                        </a:solidFill>
                      </a:ln>
                    </p:spPr>
                  </p:pic>
                </p:oleObj>
              </mc:Fallback>
            </mc:AlternateContent>
          </a:graphicData>
        </a:graphic>
      </p:graphicFrame>
      <p:graphicFrame>
        <p:nvGraphicFramePr>
          <p:cNvPr id="8" name="Object 7">
            <a:extLst>
              <a:ext uri="{FF2B5EF4-FFF2-40B4-BE49-F238E27FC236}">
                <a16:creationId xmlns:a16="http://schemas.microsoft.com/office/drawing/2014/main" id="{5A1DA345-E40A-4C55-D8DA-F0777715C8BE}"/>
              </a:ext>
            </a:extLst>
          </p:cNvPr>
          <p:cNvGraphicFramePr>
            <a:graphicFrameLocks noChangeAspect="1"/>
          </p:cNvGraphicFramePr>
          <p:nvPr>
            <p:extLst>
              <p:ext uri="{D42A27DB-BD31-4B8C-83A1-F6EECF244321}">
                <p14:modId xmlns:p14="http://schemas.microsoft.com/office/powerpoint/2010/main" val="773810194"/>
              </p:ext>
            </p:extLst>
          </p:nvPr>
        </p:nvGraphicFramePr>
        <p:xfrm>
          <a:off x="49126" y="2605667"/>
          <a:ext cx="3348315" cy="858355"/>
        </p:xfrm>
        <a:graphic>
          <a:graphicData uri="http://schemas.openxmlformats.org/presentationml/2006/ole">
            <mc:AlternateContent xmlns:mc="http://schemas.openxmlformats.org/markup-compatibility/2006">
              <mc:Choice xmlns:v="urn:schemas-microsoft-com:vml" Requires="v">
                <p:oleObj name="Equation" r:id="rId15" imgW="1879560" imgH="482400" progId="Equation.DSMT4">
                  <p:embed/>
                </p:oleObj>
              </mc:Choice>
              <mc:Fallback>
                <p:oleObj name="Equation" r:id="rId15" imgW="1879560" imgH="482400" progId="Equation.DSMT4">
                  <p:embed/>
                  <p:pic>
                    <p:nvPicPr>
                      <p:cNvPr id="10" name="Object 9">
                        <a:extLst>
                          <a:ext uri="{FF2B5EF4-FFF2-40B4-BE49-F238E27FC236}">
                            <a16:creationId xmlns:a16="http://schemas.microsoft.com/office/drawing/2014/main" id="{CF01B998-66A5-7CF3-942A-21B561704B7E}"/>
                          </a:ext>
                        </a:extLst>
                      </p:cNvPr>
                      <p:cNvPicPr>
                        <a:picLocks noChangeAspect="1" noChangeArrowheads="1"/>
                      </p:cNvPicPr>
                      <p:nvPr/>
                    </p:nvPicPr>
                    <p:blipFill>
                      <a:blip r:embed="rId16"/>
                      <a:srcRect/>
                      <a:stretch>
                        <a:fillRect/>
                      </a:stretch>
                    </p:blipFill>
                    <p:spPr bwMode="auto">
                      <a:xfrm>
                        <a:off x="49126" y="2605667"/>
                        <a:ext cx="3348315" cy="858355"/>
                      </a:xfrm>
                      <a:prstGeom prst="rect">
                        <a:avLst/>
                      </a:prstGeom>
                      <a:noFill/>
                    </p:spPr>
                  </p:pic>
                </p:oleObj>
              </mc:Fallback>
            </mc:AlternateContent>
          </a:graphicData>
        </a:graphic>
      </p:graphicFrame>
      <p:pic>
        <p:nvPicPr>
          <p:cNvPr id="14" name="Picture 13">
            <a:extLst>
              <a:ext uri="{FF2B5EF4-FFF2-40B4-BE49-F238E27FC236}">
                <a16:creationId xmlns:a16="http://schemas.microsoft.com/office/drawing/2014/main" id="{2BF40FC7-AA93-DFF5-A536-051418F1AA51}"/>
              </a:ext>
            </a:extLst>
          </p:cNvPr>
          <p:cNvPicPr>
            <a:picLocks noChangeAspect="1"/>
          </p:cNvPicPr>
          <p:nvPr/>
        </p:nvPicPr>
        <p:blipFill rotWithShape="1">
          <a:blip r:embed="rId17"/>
          <a:srcRect l="20484" r="20485"/>
          <a:stretch/>
        </p:blipFill>
        <p:spPr>
          <a:xfrm>
            <a:off x="6755327" y="920120"/>
            <a:ext cx="5214307" cy="4103055"/>
          </a:xfrm>
          <a:prstGeom prst="rect">
            <a:avLst/>
          </a:prstGeom>
          <a:ln w="28575">
            <a:solidFill>
              <a:srgbClr val="FF0000"/>
            </a:solidFill>
          </a:ln>
        </p:spPr>
      </p:pic>
      <p:grpSp>
        <p:nvGrpSpPr>
          <p:cNvPr id="10" name="Group 9">
            <a:extLst>
              <a:ext uri="{FF2B5EF4-FFF2-40B4-BE49-F238E27FC236}">
                <a16:creationId xmlns:a16="http://schemas.microsoft.com/office/drawing/2014/main" id="{5F457385-4FB2-782E-48C6-8FDAB16FD13A}"/>
              </a:ext>
            </a:extLst>
          </p:cNvPr>
          <p:cNvGrpSpPr/>
          <p:nvPr/>
        </p:nvGrpSpPr>
        <p:grpSpPr>
          <a:xfrm>
            <a:off x="4268195" y="1207931"/>
            <a:ext cx="2114928" cy="1953519"/>
            <a:chOff x="9924291" y="4048894"/>
            <a:chExt cx="2114928" cy="1953519"/>
          </a:xfrm>
        </p:grpSpPr>
        <p:grpSp>
          <p:nvGrpSpPr>
            <p:cNvPr id="11" name="Group 10">
              <a:extLst>
                <a:ext uri="{FF2B5EF4-FFF2-40B4-BE49-F238E27FC236}">
                  <a16:creationId xmlns:a16="http://schemas.microsoft.com/office/drawing/2014/main" id="{012A5BAF-2F23-A936-E855-113F77C6B845}"/>
                </a:ext>
              </a:extLst>
            </p:cNvPr>
            <p:cNvGrpSpPr/>
            <p:nvPr/>
          </p:nvGrpSpPr>
          <p:grpSpPr>
            <a:xfrm>
              <a:off x="9924291" y="4048894"/>
              <a:ext cx="2114928" cy="1953519"/>
              <a:chOff x="10385037" y="253243"/>
              <a:chExt cx="2114928" cy="1953519"/>
            </a:xfrm>
          </p:grpSpPr>
          <p:pic>
            <p:nvPicPr>
              <p:cNvPr id="15" name="Picture 14">
                <a:extLst>
                  <a:ext uri="{FF2B5EF4-FFF2-40B4-BE49-F238E27FC236}">
                    <a16:creationId xmlns:a16="http://schemas.microsoft.com/office/drawing/2014/main" id="{D31A8496-76C4-808B-847E-67C210824D01}"/>
                  </a:ext>
                </a:extLst>
              </p:cNvPr>
              <p:cNvPicPr>
                <a:picLocks noChangeAspect="1"/>
              </p:cNvPicPr>
              <p:nvPr/>
            </p:nvPicPr>
            <p:blipFill rotWithShape="1">
              <a:blip r:embed="rId18"/>
              <a:srcRect l="7725" t="44495" r="7506" b="31601"/>
              <a:stretch/>
            </p:blipFill>
            <p:spPr>
              <a:xfrm>
                <a:off x="10385037" y="253243"/>
                <a:ext cx="2114928" cy="990766"/>
              </a:xfrm>
              <a:prstGeom prst="rect">
                <a:avLst/>
              </a:prstGeom>
            </p:spPr>
          </p:pic>
          <p:pic>
            <p:nvPicPr>
              <p:cNvPr id="16" name="Picture 15">
                <a:extLst>
                  <a:ext uri="{FF2B5EF4-FFF2-40B4-BE49-F238E27FC236}">
                    <a16:creationId xmlns:a16="http://schemas.microsoft.com/office/drawing/2014/main" id="{0F2141D3-304E-E383-2FE9-803FFE40A691}"/>
                  </a:ext>
                </a:extLst>
              </p:cNvPr>
              <p:cNvPicPr>
                <a:picLocks noChangeAspect="1"/>
              </p:cNvPicPr>
              <p:nvPr/>
            </p:nvPicPr>
            <p:blipFill rotWithShape="1">
              <a:blip r:embed="rId18"/>
              <a:srcRect l="7725" t="71091" r="7506" b="5680"/>
              <a:stretch/>
            </p:blipFill>
            <p:spPr>
              <a:xfrm>
                <a:off x="10385037" y="1244009"/>
                <a:ext cx="2114928" cy="962753"/>
              </a:xfrm>
              <a:prstGeom prst="rect">
                <a:avLst/>
              </a:prstGeom>
            </p:spPr>
          </p:pic>
        </p:grpSp>
        <p:sp>
          <p:nvSpPr>
            <p:cNvPr id="13" name="Rectangle 12">
              <a:extLst>
                <a:ext uri="{FF2B5EF4-FFF2-40B4-BE49-F238E27FC236}">
                  <a16:creationId xmlns:a16="http://schemas.microsoft.com/office/drawing/2014/main" id="{19D79819-30A3-F489-C2F3-2461FEAF5F7F}"/>
                </a:ext>
              </a:extLst>
            </p:cNvPr>
            <p:cNvSpPr/>
            <p:nvPr/>
          </p:nvSpPr>
          <p:spPr>
            <a:xfrm>
              <a:off x="10641330" y="5028230"/>
              <a:ext cx="662940" cy="457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7" name="TextBox 16">
            <a:extLst>
              <a:ext uri="{FF2B5EF4-FFF2-40B4-BE49-F238E27FC236}">
                <a16:creationId xmlns:a16="http://schemas.microsoft.com/office/drawing/2014/main" id="{D040ED1C-30C2-DB4D-C978-E8A43A6CCD31}"/>
              </a:ext>
            </a:extLst>
          </p:cNvPr>
          <p:cNvSpPr txBox="1"/>
          <p:nvPr/>
        </p:nvSpPr>
        <p:spPr>
          <a:xfrm>
            <a:off x="8989554" y="5143925"/>
            <a:ext cx="2980080" cy="400110"/>
          </a:xfrm>
          <a:prstGeom prst="rect">
            <a:avLst/>
          </a:prstGeom>
          <a:solidFill>
            <a:schemeClr val="bg1">
              <a:lumMod val="85000"/>
            </a:schemeClr>
          </a:solidFill>
        </p:spPr>
        <p:txBody>
          <a:bodyPr wrap="square">
            <a:spAutoFit/>
          </a:bodyPr>
          <a:lstStyle/>
          <a:p>
            <a:pPr algn="ctr"/>
            <a:r>
              <a:rPr lang="ru-RU" sz="2000" dirty="0" err="1"/>
              <a:t>Equivalent</a:t>
            </a:r>
            <a:r>
              <a:rPr lang="ru-RU" sz="2000" dirty="0"/>
              <a:t> </a:t>
            </a:r>
            <a:r>
              <a:rPr lang="ru-RU" sz="2000" dirty="0" err="1"/>
              <a:t>electrical</a:t>
            </a:r>
            <a:r>
              <a:rPr lang="ru-RU" sz="2000" dirty="0"/>
              <a:t> </a:t>
            </a:r>
            <a:r>
              <a:rPr lang="ru-RU" sz="2000" dirty="0" err="1"/>
              <a:t>circuit</a:t>
            </a:r>
            <a:endParaRPr lang="ru-RU" sz="2000" dirty="0"/>
          </a:p>
        </p:txBody>
      </p:sp>
    </p:spTree>
    <p:extLst>
      <p:ext uri="{BB962C8B-B14F-4D97-AF65-F5344CB8AC3E}">
        <p14:creationId xmlns:p14="http://schemas.microsoft.com/office/powerpoint/2010/main" val="396374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3EC31-2E4E-1F5C-862B-8CEF248C84D9}"/>
            </a:ext>
          </a:extLst>
        </p:cNvPr>
        <p:cNvGrpSpPr/>
        <p:nvPr/>
      </p:nvGrpSpPr>
      <p:grpSpPr>
        <a:xfrm>
          <a:off x="0" y="0"/>
          <a:ext cx="0" cy="0"/>
          <a:chOff x="0" y="0"/>
          <a:chExt cx="0" cy="0"/>
        </a:xfrm>
      </p:grpSpPr>
      <p:graphicFrame>
        <p:nvGraphicFramePr>
          <p:cNvPr id="12" name="Object 2">
            <a:extLst>
              <a:ext uri="{FF2B5EF4-FFF2-40B4-BE49-F238E27FC236}">
                <a16:creationId xmlns:a16="http://schemas.microsoft.com/office/drawing/2014/main" id="{E22FCB72-45A9-E26A-3813-5D403EE9F911}"/>
              </a:ext>
            </a:extLst>
          </p:cNvPr>
          <p:cNvGraphicFramePr>
            <a:graphicFrameLocks noChangeAspect="1"/>
          </p:cNvGraphicFramePr>
          <p:nvPr>
            <p:extLst>
              <p:ext uri="{D42A27DB-BD31-4B8C-83A1-F6EECF244321}">
                <p14:modId xmlns:p14="http://schemas.microsoft.com/office/powerpoint/2010/main" val="3638302297"/>
              </p:ext>
            </p:extLst>
          </p:nvPr>
        </p:nvGraphicFramePr>
        <p:xfrm>
          <a:off x="3435894" y="5190021"/>
          <a:ext cx="4152900" cy="1344613"/>
        </p:xfrm>
        <a:graphic>
          <a:graphicData uri="http://schemas.openxmlformats.org/presentationml/2006/ole">
            <mc:AlternateContent xmlns:mc="http://schemas.openxmlformats.org/markup-compatibility/2006">
              <mc:Choice xmlns:v="urn:schemas-microsoft-com:vml" Requires="v">
                <p:oleObj name="Equation" r:id="rId2" imgW="1688760" imgH="545760" progId="Equation.DSMT4">
                  <p:embed/>
                </p:oleObj>
              </mc:Choice>
              <mc:Fallback>
                <p:oleObj name="Equation" r:id="rId2" imgW="1688760" imgH="545760" progId="Equation.DSMT4">
                  <p:embed/>
                  <p:pic>
                    <p:nvPicPr>
                      <p:cNvPr id="12" name="Object 2">
                        <a:extLst>
                          <a:ext uri="{FF2B5EF4-FFF2-40B4-BE49-F238E27FC236}">
                            <a16:creationId xmlns:a16="http://schemas.microsoft.com/office/drawing/2014/main" id="{01C38066-0050-D5A6-C728-FA8FA37D9819}"/>
                          </a:ext>
                        </a:extLst>
                      </p:cNvPr>
                      <p:cNvPicPr>
                        <a:picLocks noChangeAspect="1" noChangeArrowheads="1"/>
                      </p:cNvPicPr>
                      <p:nvPr/>
                    </p:nvPicPr>
                    <p:blipFill>
                      <a:blip r:embed="rId3"/>
                      <a:srcRect/>
                      <a:stretch>
                        <a:fillRect/>
                      </a:stretch>
                    </p:blipFill>
                    <p:spPr bwMode="auto">
                      <a:xfrm>
                        <a:off x="3435894" y="5190021"/>
                        <a:ext cx="4152900" cy="1344613"/>
                      </a:xfrm>
                      <a:prstGeom prst="rect">
                        <a:avLst/>
                      </a:prstGeom>
                      <a:solidFill>
                        <a:schemeClr val="accent2">
                          <a:lumMod val="40000"/>
                          <a:lumOff val="60000"/>
                        </a:schemeClr>
                      </a:solidFill>
                      <a:ln>
                        <a:solidFill>
                          <a:srgbClr val="FF0000"/>
                        </a:solidFill>
                      </a:ln>
                    </p:spPr>
                  </p:pic>
                </p:oleObj>
              </mc:Fallback>
            </mc:AlternateContent>
          </a:graphicData>
        </a:graphic>
      </p:graphicFrame>
      <p:graphicFrame>
        <p:nvGraphicFramePr>
          <p:cNvPr id="13" name="Object 2">
            <a:extLst>
              <a:ext uri="{FF2B5EF4-FFF2-40B4-BE49-F238E27FC236}">
                <a16:creationId xmlns:a16="http://schemas.microsoft.com/office/drawing/2014/main" id="{E3D42939-B0EC-41CA-96DA-1A57F79A330E}"/>
              </a:ext>
            </a:extLst>
          </p:cNvPr>
          <p:cNvGraphicFramePr>
            <a:graphicFrameLocks noChangeAspect="1"/>
          </p:cNvGraphicFramePr>
          <p:nvPr>
            <p:extLst>
              <p:ext uri="{D42A27DB-BD31-4B8C-83A1-F6EECF244321}">
                <p14:modId xmlns:p14="http://schemas.microsoft.com/office/powerpoint/2010/main" val="2633092041"/>
              </p:ext>
            </p:extLst>
          </p:nvPr>
        </p:nvGraphicFramePr>
        <p:xfrm>
          <a:off x="1507128" y="5590864"/>
          <a:ext cx="1489075" cy="542925"/>
        </p:xfrm>
        <a:graphic>
          <a:graphicData uri="http://schemas.openxmlformats.org/presentationml/2006/ole">
            <mc:AlternateContent xmlns:mc="http://schemas.openxmlformats.org/markup-compatibility/2006">
              <mc:Choice xmlns:v="urn:schemas-microsoft-com:vml" Requires="v">
                <p:oleObj name="Equation" r:id="rId4" imgW="558720" imgH="203040" progId="Equation.DSMT4">
                  <p:embed/>
                </p:oleObj>
              </mc:Choice>
              <mc:Fallback>
                <p:oleObj name="Equation" r:id="rId4" imgW="558720" imgH="203040" progId="Equation.DSMT4">
                  <p:embed/>
                  <p:pic>
                    <p:nvPicPr>
                      <p:cNvPr id="13" name="Object 2">
                        <a:extLst>
                          <a:ext uri="{FF2B5EF4-FFF2-40B4-BE49-F238E27FC236}">
                            <a16:creationId xmlns:a16="http://schemas.microsoft.com/office/drawing/2014/main" id="{1C036D82-F5E6-5BE3-46CD-4B2DA6068F23}"/>
                          </a:ext>
                        </a:extLst>
                      </p:cNvPr>
                      <p:cNvPicPr>
                        <a:picLocks noChangeAspect="1" noChangeArrowheads="1"/>
                      </p:cNvPicPr>
                      <p:nvPr/>
                    </p:nvPicPr>
                    <p:blipFill>
                      <a:blip r:embed="rId5"/>
                      <a:srcRect/>
                      <a:stretch>
                        <a:fillRect/>
                      </a:stretch>
                    </p:blipFill>
                    <p:spPr bwMode="auto">
                      <a:xfrm>
                        <a:off x="1507128" y="5590864"/>
                        <a:ext cx="1489075" cy="542925"/>
                      </a:xfrm>
                      <a:prstGeom prst="rect">
                        <a:avLst/>
                      </a:prstGeom>
                      <a:solidFill>
                        <a:schemeClr val="accent2">
                          <a:lumMod val="40000"/>
                          <a:lumOff val="60000"/>
                        </a:schemeClr>
                      </a:solidFill>
                      <a:ln>
                        <a:solidFill>
                          <a:srgbClr val="FF0000"/>
                        </a:solidFill>
                      </a:ln>
                    </p:spPr>
                  </p:pic>
                </p:oleObj>
              </mc:Fallback>
            </mc:AlternateContent>
          </a:graphicData>
        </a:graphic>
      </p:graphicFrame>
      <p:pic>
        <p:nvPicPr>
          <p:cNvPr id="3" name="Picture 2">
            <a:extLst>
              <a:ext uri="{FF2B5EF4-FFF2-40B4-BE49-F238E27FC236}">
                <a16:creationId xmlns:a16="http://schemas.microsoft.com/office/drawing/2014/main" id="{C4DCB903-929C-4FB2-8744-B3DD4697510F}"/>
              </a:ext>
            </a:extLst>
          </p:cNvPr>
          <p:cNvPicPr>
            <a:picLocks noChangeAspect="1"/>
          </p:cNvPicPr>
          <p:nvPr/>
        </p:nvPicPr>
        <p:blipFill rotWithShape="1">
          <a:blip r:embed="rId6"/>
          <a:srcRect t="35093" b="47060"/>
          <a:stretch/>
        </p:blipFill>
        <p:spPr>
          <a:xfrm>
            <a:off x="1970960" y="3363965"/>
            <a:ext cx="9636683" cy="360000"/>
          </a:xfrm>
          <a:prstGeom prst="rect">
            <a:avLst/>
          </a:prstGeom>
          <a:ln>
            <a:solidFill>
              <a:srgbClr val="FF0000"/>
            </a:solid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65A3795-B240-7D1B-F7DD-5AEF654AB2CF}"/>
                  </a:ext>
                </a:extLst>
              </p:cNvPr>
              <p:cNvSpPr txBox="1"/>
              <p:nvPr/>
            </p:nvSpPr>
            <p:spPr>
              <a:xfrm>
                <a:off x="3326983" y="4406548"/>
                <a:ext cx="4418953"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rPr>
                        <m:t>For</m:t>
                      </m:r>
                      <m:r>
                        <a:rPr lang="en-GB" sz="2800" b="0" i="0" smtClean="0">
                          <a:latin typeface="Cambria Math" panose="02040503050406030204" pitchFamily="18" charset="0"/>
                        </a:rPr>
                        <m:t> </m:t>
                      </m:r>
                      <m:r>
                        <a:rPr lang="en-GB" sz="2800" b="0" i="1" smtClean="0">
                          <a:latin typeface="Cambria Math" panose="02040503050406030204" pitchFamily="18" charset="0"/>
                        </a:rPr>
                        <m:t>𝑁</m:t>
                      </m:r>
                      <m:r>
                        <a:rPr lang="en-GB" sz="2800" b="0" i="1" smtClean="0">
                          <a:latin typeface="Cambria Math" panose="02040503050406030204" pitchFamily="18" charset="0"/>
                        </a:rPr>
                        <m:t>=124:</m:t>
                      </m:r>
                      <m:r>
                        <a:rPr lang="en-GB" sz="2800" b="0" i="1" smtClean="0">
                          <a:solidFill>
                            <a:srgbClr val="FF0000"/>
                          </a:solidFill>
                          <a:latin typeface="Cambria Math" panose="02040503050406030204" pitchFamily="18" charset="0"/>
                        </a:rPr>
                        <m:t>𝐿</m:t>
                      </m:r>
                      <m:r>
                        <a:rPr lang="en-GB" sz="2800" b="0" i="1" smtClean="0">
                          <a:solidFill>
                            <a:srgbClr val="FF0000"/>
                          </a:solidFill>
                          <a:latin typeface="Cambria Math" panose="02040503050406030204" pitchFamily="18" charset="0"/>
                        </a:rPr>
                        <m:t>=2.63 </m:t>
                      </m:r>
                      <m:r>
                        <m:rPr>
                          <m:sty m:val="p"/>
                        </m:rPr>
                        <a:rPr lang="en-GB" sz="2800" b="0" i="0" smtClean="0">
                          <a:solidFill>
                            <a:srgbClr val="FF0000"/>
                          </a:solidFill>
                          <a:latin typeface="Cambria Math" panose="02040503050406030204" pitchFamily="18" charset="0"/>
                        </a:rPr>
                        <m:t>mH</m:t>
                      </m:r>
                    </m:oMath>
                  </m:oMathPara>
                </a14:m>
                <a:endParaRPr lang="ru-RU" sz="2800" dirty="0"/>
              </a:p>
            </p:txBody>
          </p:sp>
        </mc:Choice>
        <mc:Fallback xmlns="">
          <p:sp>
            <p:nvSpPr>
              <p:cNvPr id="8" name="TextBox 7">
                <a:extLst>
                  <a:ext uri="{FF2B5EF4-FFF2-40B4-BE49-F238E27FC236}">
                    <a16:creationId xmlns:a16="http://schemas.microsoft.com/office/drawing/2014/main" id="{365A3795-B240-7D1B-F7DD-5AEF654AB2CF}"/>
                  </a:ext>
                </a:extLst>
              </p:cNvPr>
              <p:cNvSpPr txBox="1">
                <a:spLocks noRot="1" noChangeAspect="1" noMove="1" noResize="1" noEditPoints="1" noAdjustHandles="1" noChangeArrowheads="1" noChangeShapeType="1" noTextEdit="1"/>
              </p:cNvSpPr>
              <p:nvPr/>
            </p:nvSpPr>
            <p:spPr>
              <a:xfrm>
                <a:off x="3326983" y="4406548"/>
                <a:ext cx="4418953" cy="430887"/>
              </a:xfrm>
              <a:prstGeom prst="rect">
                <a:avLst/>
              </a:prstGeom>
              <a:blipFill>
                <a:blip r:embed="rId7"/>
                <a:stretch>
                  <a:fillRect/>
                </a:stretch>
              </a:blipFill>
            </p:spPr>
            <p:txBody>
              <a:bodyPr/>
              <a:lstStyle/>
              <a:p>
                <a:r>
                  <a:rPr lang="ru-RU">
                    <a:noFill/>
                  </a:rPr>
                  <a:t> </a:t>
                </a:r>
              </a:p>
            </p:txBody>
          </p:sp>
        </mc:Fallback>
      </mc:AlternateContent>
      <p:cxnSp>
        <p:nvCxnSpPr>
          <p:cNvPr id="14" name="Straight Arrow Connector 13">
            <a:extLst>
              <a:ext uri="{FF2B5EF4-FFF2-40B4-BE49-F238E27FC236}">
                <a16:creationId xmlns:a16="http://schemas.microsoft.com/office/drawing/2014/main" id="{5E950933-CC1F-D730-69C3-108212C34E19}"/>
              </a:ext>
            </a:extLst>
          </p:cNvPr>
          <p:cNvCxnSpPr>
            <a:cxnSpLocks/>
          </p:cNvCxnSpPr>
          <p:nvPr/>
        </p:nvCxnSpPr>
        <p:spPr>
          <a:xfrm>
            <a:off x="5693229" y="2681382"/>
            <a:ext cx="0" cy="5189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17AFFF9-E974-B421-B37A-6785E992BC8E}"/>
              </a:ext>
            </a:extLst>
          </p:cNvPr>
          <p:cNvCxnSpPr>
            <a:cxnSpLocks/>
          </p:cNvCxnSpPr>
          <p:nvPr/>
        </p:nvCxnSpPr>
        <p:spPr>
          <a:xfrm>
            <a:off x="5693229" y="3853542"/>
            <a:ext cx="0" cy="5116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C296B51-6D2A-5717-1782-F53387334F2E}"/>
              </a:ext>
            </a:extLst>
          </p:cNvPr>
          <p:cNvPicPr>
            <a:picLocks noChangeAspect="1"/>
          </p:cNvPicPr>
          <p:nvPr/>
        </p:nvPicPr>
        <p:blipFill rotWithShape="1">
          <a:blip r:embed="rId8"/>
          <a:srcRect t="44393" b="11017"/>
          <a:stretch/>
        </p:blipFill>
        <p:spPr>
          <a:xfrm>
            <a:off x="2420490" y="19344"/>
            <a:ext cx="9771510" cy="2662038"/>
          </a:xfrm>
          <a:prstGeom prst="rect">
            <a:avLst/>
          </a:prstGeom>
        </p:spPr>
      </p:pic>
      <p:grpSp>
        <p:nvGrpSpPr>
          <p:cNvPr id="2" name="Group 1">
            <a:extLst>
              <a:ext uri="{FF2B5EF4-FFF2-40B4-BE49-F238E27FC236}">
                <a16:creationId xmlns:a16="http://schemas.microsoft.com/office/drawing/2014/main" id="{85C42937-F899-5508-5494-B2A8A5ED0B33}"/>
              </a:ext>
            </a:extLst>
          </p:cNvPr>
          <p:cNvGrpSpPr/>
          <p:nvPr/>
        </p:nvGrpSpPr>
        <p:grpSpPr>
          <a:xfrm>
            <a:off x="127149" y="373603"/>
            <a:ext cx="2114928" cy="1953519"/>
            <a:chOff x="9924291" y="4048894"/>
            <a:chExt cx="2114928" cy="1953519"/>
          </a:xfrm>
        </p:grpSpPr>
        <p:grpSp>
          <p:nvGrpSpPr>
            <p:cNvPr id="5" name="Group 4">
              <a:extLst>
                <a:ext uri="{FF2B5EF4-FFF2-40B4-BE49-F238E27FC236}">
                  <a16:creationId xmlns:a16="http://schemas.microsoft.com/office/drawing/2014/main" id="{2EB6CA7C-EAA6-5156-EDE5-F4B749B2419C}"/>
                </a:ext>
              </a:extLst>
            </p:cNvPr>
            <p:cNvGrpSpPr/>
            <p:nvPr/>
          </p:nvGrpSpPr>
          <p:grpSpPr>
            <a:xfrm>
              <a:off x="9924291" y="4048894"/>
              <a:ext cx="2114928" cy="1953519"/>
              <a:chOff x="10385037" y="253243"/>
              <a:chExt cx="2114928" cy="1953519"/>
            </a:xfrm>
          </p:grpSpPr>
          <p:pic>
            <p:nvPicPr>
              <p:cNvPr id="7" name="Picture 6">
                <a:extLst>
                  <a:ext uri="{FF2B5EF4-FFF2-40B4-BE49-F238E27FC236}">
                    <a16:creationId xmlns:a16="http://schemas.microsoft.com/office/drawing/2014/main" id="{7D24F5CE-7FD1-4793-F64B-9124D8E8FFA0}"/>
                  </a:ext>
                </a:extLst>
              </p:cNvPr>
              <p:cNvPicPr>
                <a:picLocks noChangeAspect="1"/>
              </p:cNvPicPr>
              <p:nvPr/>
            </p:nvPicPr>
            <p:blipFill rotWithShape="1">
              <a:blip r:embed="rId9"/>
              <a:srcRect l="7725" t="44495" r="7506" b="31601"/>
              <a:stretch/>
            </p:blipFill>
            <p:spPr>
              <a:xfrm>
                <a:off x="10385037" y="253243"/>
                <a:ext cx="2114928" cy="990766"/>
              </a:xfrm>
              <a:prstGeom prst="rect">
                <a:avLst/>
              </a:prstGeom>
            </p:spPr>
          </p:pic>
          <p:pic>
            <p:nvPicPr>
              <p:cNvPr id="9" name="Picture 8">
                <a:extLst>
                  <a:ext uri="{FF2B5EF4-FFF2-40B4-BE49-F238E27FC236}">
                    <a16:creationId xmlns:a16="http://schemas.microsoft.com/office/drawing/2014/main" id="{E0616C2F-5FFF-8F7F-2965-E58F4B7CFBFD}"/>
                  </a:ext>
                </a:extLst>
              </p:cNvPr>
              <p:cNvPicPr>
                <a:picLocks noChangeAspect="1"/>
              </p:cNvPicPr>
              <p:nvPr/>
            </p:nvPicPr>
            <p:blipFill rotWithShape="1">
              <a:blip r:embed="rId9"/>
              <a:srcRect l="7725" t="71091" r="7506" b="5680"/>
              <a:stretch/>
            </p:blipFill>
            <p:spPr>
              <a:xfrm>
                <a:off x="10385037" y="1244009"/>
                <a:ext cx="2114928" cy="962753"/>
              </a:xfrm>
              <a:prstGeom prst="rect">
                <a:avLst/>
              </a:prstGeom>
            </p:spPr>
          </p:pic>
        </p:grpSp>
        <p:sp>
          <p:nvSpPr>
            <p:cNvPr id="6" name="Rectangle 5">
              <a:extLst>
                <a:ext uri="{FF2B5EF4-FFF2-40B4-BE49-F238E27FC236}">
                  <a16:creationId xmlns:a16="http://schemas.microsoft.com/office/drawing/2014/main" id="{E2DCC8F0-0890-7B3E-401A-2EAE0E4485FF}"/>
                </a:ext>
              </a:extLst>
            </p:cNvPr>
            <p:cNvSpPr/>
            <p:nvPr/>
          </p:nvSpPr>
          <p:spPr>
            <a:xfrm>
              <a:off x="10641330" y="5028230"/>
              <a:ext cx="662940" cy="457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366089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4FE4E-0958-4052-0281-EBD01241405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0969F4F-709F-5F5A-AE2B-3F2EFBDCBDD8}"/>
              </a:ext>
            </a:extLst>
          </p:cNvPr>
          <p:cNvPicPr>
            <a:picLocks noChangeAspect="1"/>
          </p:cNvPicPr>
          <p:nvPr/>
        </p:nvPicPr>
        <p:blipFill>
          <a:blip r:embed="rId2"/>
          <a:stretch>
            <a:fillRect/>
          </a:stretch>
        </p:blipFill>
        <p:spPr>
          <a:xfrm>
            <a:off x="1316870" y="620688"/>
            <a:ext cx="9558260" cy="2808312"/>
          </a:xfrm>
          <a:prstGeom prst="rect">
            <a:avLst/>
          </a:prstGeom>
        </p:spPr>
      </p:pic>
      <p:sp>
        <p:nvSpPr>
          <p:cNvPr id="2" name="TextBox 1">
            <a:extLst>
              <a:ext uri="{FF2B5EF4-FFF2-40B4-BE49-F238E27FC236}">
                <a16:creationId xmlns:a16="http://schemas.microsoft.com/office/drawing/2014/main" id="{DD8F4CA2-906D-54CF-00CA-8D136E5859D7}"/>
              </a:ext>
            </a:extLst>
          </p:cNvPr>
          <p:cNvSpPr txBox="1"/>
          <p:nvPr/>
        </p:nvSpPr>
        <p:spPr>
          <a:xfrm>
            <a:off x="0" y="33044"/>
            <a:ext cx="12192000" cy="461665"/>
          </a:xfrm>
          <a:prstGeom prst="rect">
            <a:avLst/>
          </a:prstGeom>
          <a:noFill/>
        </p:spPr>
        <p:txBody>
          <a:bodyPr wrap="square">
            <a:spAutoFit/>
          </a:bodyPr>
          <a:lstStyle/>
          <a:p>
            <a:pPr algn="ctr"/>
            <a:r>
              <a:rPr lang="en-GB" sz="2400" dirty="0">
                <a:hlinkClick r:id="rId3"/>
              </a:rPr>
              <a:t>https://www.farnell.com/datasheets/1756165.pdf</a:t>
            </a:r>
            <a:r>
              <a:rPr lang="en-GB" sz="2400" dirty="0"/>
              <a:t> </a:t>
            </a:r>
            <a:endParaRPr lang="ru-RU" sz="2400" dirty="0"/>
          </a:p>
        </p:txBody>
      </p:sp>
      <p:pic>
        <p:nvPicPr>
          <p:cNvPr id="4" name="Picture 3">
            <a:extLst>
              <a:ext uri="{FF2B5EF4-FFF2-40B4-BE49-F238E27FC236}">
                <a16:creationId xmlns:a16="http://schemas.microsoft.com/office/drawing/2014/main" id="{91ABC616-2A8F-3AB3-A62B-9DC4536ED675}"/>
              </a:ext>
            </a:extLst>
          </p:cNvPr>
          <p:cNvPicPr>
            <a:picLocks noChangeAspect="1"/>
          </p:cNvPicPr>
          <p:nvPr/>
        </p:nvPicPr>
        <p:blipFill>
          <a:blip r:embed="rId4"/>
          <a:stretch>
            <a:fillRect/>
          </a:stretch>
        </p:blipFill>
        <p:spPr>
          <a:xfrm>
            <a:off x="1904065" y="3522321"/>
            <a:ext cx="8342949" cy="3269977"/>
          </a:xfrm>
          <a:prstGeom prst="rect">
            <a:avLst/>
          </a:prstGeom>
        </p:spPr>
      </p:pic>
    </p:spTree>
    <p:extLst>
      <p:ext uri="{BB962C8B-B14F-4D97-AF65-F5344CB8AC3E}">
        <p14:creationId xmlns:p14="http://schemas.microsoft.com/office/powerpoint/2010/main" val="86811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F29AC-6FC1-BF41-EBC2-70060EBA8C0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FE6AF6D-AF30-95C2-721B-4686A278E9BA}"/>
              </a:ext>
            </a:extLst>
          </p:cNvPr>
          <p:cNvPicPr>
            <a:picLocks noChangeAspect="1"/>
          </p:cNvPicPr>
          <p:nvPr/>
        </p:nvPicPr>
        <p:blipFill>
          <a:blip r:embed="rId2"/>
          <a:stretch>
            <a:fillRect/>
          </a:stretch>
        </p:blipFill>
        <p:spPr>
          <a:xfrm>
            <a:off x="1316870" y="620688"/>
            <a:ext cx="9558260" cy="2808312"/>
          </a:xfrm>
          <a:prstGeom prst="rect">
            <a:avLst/>
          </a:prstGeom>
        </p:spPr>
      </p:pic>
      <p:sp>
        <p:nvSpPr>
          <p:cNvPr id="2" name="TextBox 1">
            <a:extLst>
              <a:ext uri="{FF2B5EF4-FFF2-40B4-BE49-F238E27FC236}">
                <a16:creationId xmlns:a16="http://schemas.microsoft.com/office/drawing/2014/main" id="{A59E06F8-B284-8E04-4B84-27986B870947}"/>
              </a:ext>
            </a:extLst>
          </p:cNvPr>
          <p:cNvSpPr txBox="1"/>
          <p:nvPr/>
        </p:nvSpPr>
        <p:spPr>
          <a:xfrm>
            <a:off x="0" y="33044"/>
            <a:ext cx="12192000" cy="461665"/>
          </a:xfrm>
          <a:prstGeom prst="rect">
            <a:avLst/>
          </a:prstGeom>
          <a:noFill/>
        </p:spPr>
        <p:txBody>
          <a:bodyPr wrap="square">
            <a:spAutoFit/>
          </a:bodyPr>
          <a:lstStyle/>
          <a:p>
            <a:pPr algn="ctr"/>
            <a:r>
              <a:rPr lang="en-GB" sz="2400" dirty="0">
                <a:hlinkClick r:id="rId3"/>
              </a:rPr>
              <a:t>https://www.farnell.com/datasheets/1756165.pdf</a:t>
            </a:r>
            <a:r>
              <a:rPr lang="en-GB" sz="2400" dirty="0"/>
              <a:t> </a:t>
            </a:r>
            <a:endParaRPr lang="ru-RU" sz="2400" dirty="0"/>
          </a:p>
        </p:txBody>
      </p:sp>
      <p:pic>
        <p:nvPicPr>
          <p:cNvPr id="5" name="Picture 4">
            <a:extLst>
              <a:ext uri="{FF2B5EF4-FFF2-40B4-BE49-F238E27FC236}">
                <a16:creationId xmlns:a16="http://schemas.microsoft.com/office/drawing/2014/main" id="{6094E7F2-BAE9-6237-60C3-47700E750D5C}"/>
              </a:ext>
            </a:extLst>
          </p:cNvPr>
          <p:cNvPicPr>
            <a:picLocks noChangeAspect="1"/>
          </p:cNvPicPr>
          <p:nvPr/>
        </p:nvPicPr>
        <p:blipFill>
          <a:blip r:embed="rId4"/>
          <a:stretch>
            <a:fillRect/>
          </a:stretch>
        </p:blipFill>
        <p:spPr>
          <a:xfrm>
            <a:off x="104158" y="3429000"/>
            <a:ext cx="6388428" cy="1873346"/>
          </a:xfrm>
          <a:prstGeom prst="rect">
            <a:avLst/>
          </a:prstGeom>
        </p:spPr>
      </p:pic>
      <p:pic>
        <p:nvPicPr>
          <p:cNvPr id="8" name="Picture 7">
            <a:extLst>
              <a:ext uri="{FF2B5EF4-FFF2-40B4-BE49-F238E27FC236}">
                <a16:creationId xmlns:a16="http://schemas.microsoft.com/office/drawing/2014/main" id="{B365E2A9-9749-A467-7312-A12B3B9E6A82}"/>
              </a:ext>
            </a:extLst>
          </p:cNvPr>
          <p:cNvPicPr>
            <a:picLocks noChangeAspect="1"/>
          </p:cNvPicPr>
          <p:nvPr/>
        </p:nvPicPr>
        <p:blipFill>
          <a:blip r:embed="rId5"/>
          <a:stretch>
            <a:fillRect/>
          </a:stretch>
        </p:blipFill>
        <p:spPr>
          <a:xfrm>
            <a:off x="4990482" y="5302346"/>
            <a:ext cx="6963941" cy="140250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4E1DD5-6FCF-0A0B-A1BE-7D5EAA1EE6CD}"/>
                  </a:ext>
                </a:extLst>
              </p:cNvPr>
              <p:cNvSpPr txBox="1"/>
              <p:nvPr/>
            </p:nvSpPr>
            <p:spPr>
              <a:xfrm>
                <a:off x="6492586" y="4276699"/>
                <a:ext cx="5491099" cy="307777"/>
              </a:xfrm>
              <a:prstGeom prst="rect">
                <a:avLst/>
              </a:prstGeom>
              <a:solidFill>
                <a:srgbClr val="FFFF0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2000" b="0" i="0" smtClean="0">
                          <a:latin typeface="Cambria Math" panose="02040503050406030204" pitchFamily="18" charset="0"/>
                        </a:rPr>
                        <m:t>Fo</m:t>
                      </m:r>
                      <m:r>
                        <a:rPr lang="en-GB" sz="2000" b="0" i="1" smtClean="0">
                          <a:latin typeface="Cambria Math" panose="02040503050406030204" pitchFamily="18" charset="0"/>
                        </a:rPr>
                        <m:t>𝑟</m:t>
                      </m:r>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𝐴</m:t>
                          </m:r>
                        </m:e>
                        <m:sub>
                          <m:r>
                            <a:rPr lang="en-GB" sz="2000" b="0" i="1" smtClean="0">
                              <a:latin typeface="Cambria Math" panose="02040503050406030204" pitchFamily="18" charset="0"/>
                            </a:rPr>
                            <m:t>𝐿</m:t>
                          </m:r>
                        </m:sub>
                      </m:sSub>
                      <m:r>
                        <a:rPr lang="en-GB" sz="2000" b="0" i="1" smtClean="0">
                          <a:latin typeface="Cambria Math" panose="02040503050406030204" pitchFamily="18" charset="0"/>
                        </a:rPr>
                        <m:t>=171 </m:t>
                      </m:r>
                      <m:d>
                        <m:dPr>
                          <m:ctrlPr>
                            <a:rPr lang="en-GB" sz="2000" b="0" i="1" smtClean="0">
                              <a:latin typeface="Cambria Math" panose="02040503050406030204" pitchFamily="18" charset="0"/>
                            </a:rPr>
                          </m:ctrlPr>
                        </m:dPr>
                        <m:e>
                          <m:r>
                            <m:rPr>
                              <m:sty m:val="p"/>
                            </m:rPr>
                            <a:rPr lang="en-GB" sz="2000" b="0" i="0" smtClean="0">
                              <a:latin typeface="Cambria Math" panose="02040503050406030204" pitchFamily="18" charset="0"/>
                            </a:rPr>
                            <m:t>gapped</m:t>
                          </m:r>
                        </m:e>
                      </m:d>
                      <m:r>
                        <a:rPr lang="en-GB" sz="2000" b="0" i="1" smtClean="0">
                          <a:latin typeface="Cambria Math" panose="02040503050406030204" pitchFamily="18" charset="0"/>
                        </a:rPr>
                        <m:t> </m:t>
                      </m:r>
                      <m:r>
                        <m:rPr>
                          <m:sty m:val="p"/>
                        </m:rPr>
                        <a:rPr lang="en-GB" sz="2000" b="0" i="0" smtClean="0">
                          <a:latin typeface="Cambria Math" panose="02040503050406030204" pitchFamily="18" charset="0"/>
                        </a:rPr>
                        <m:t>and</m:t>
                      </m:r>
                      <m:r>
                        <a:rPr lang="en-GB" sz="2000" b="0" i="1" smtClean="0">
                          <a:latin typeface="Cambria Math" panose="02040503050406030204" pitchFamily="18" charset="0"/>
                        </a:rPr>
                        <m:t> </m:t>
                      </m:r>
                      <m:r>
                        <a:rPr lang="en-GB" sz="2000" b="0" i="1" smtClean="0">
                          <a:latin typeface="Cambria Math" panose="02040503050406030204" pitchFamily="18" charset="0"/>
                        </a:rPr>
                        <m:t>𝑁</m:t>
                      </m:r>
                      <m:r>
                        <a:rPr lang="en-GB" sz="2000" b="0" i="1" smtClean="0">
                          <a:latin typeface="Cambria Math" panose="02040503050406030204" pitchFamily="18" charset="0"/>
                        </a:rPr>
                        <m:t>=100: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𝐼</m:t>
                          </m:r>
                        </m:e>
                        <m:sub>
                          <m:r>
                            <a:rPr lang="en-GB" sz="2000" b="0" i="1" smtClean="0">
                              <a:latin typeface="Cambria Math" panose="02040503050406030204" pitchFamily="18" charset="0"/>
                            </a:rPr>
                            <m:t>𝐷𝐶</m:t>
                          </m:r>
                        </m:sub>
                      </m:sSub>
                      <m:r>
                        <a:rPr lang="en-GB" sz="2000" i="1">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0.5 </m:t>
                      </m:r>
                      <m:r>
                        <m:rPr>
                          <m:sty m:val="p"/>
                        </m:rPr>
                        <a:rPr lang="en-GB" sz="2000" b="0" i="0" smtClean="0">
                          <a:latin typeface="Cambria Math" panose="02040503050406030204" pitchFamily="18" charset="0"/>
                          <a:ea typeface="Cambria Math" panose="02040503050406030204" pitchFamily="18" charset="0"/>
                        </a:rPr>
                        <m:t>A</m:t>
                      </m:r>
                    </m:oMath>
                  </m:oMathPara>
                </a14:m>
                <a:endParaRPr lang="ru-RU" sz="2000" dirty="0"/>
              </a:p>
            </p:txBody>
          </p:sp>
        </mc:Choice>
        <mc:Fallback xmlns="">
          <p:sp>
            <p:nvSpPr>
              <p:cNvPr id="3" name="TextBox 2">
                <a:extLst>
                  <a:ext uri="{FF2B5EF4-FFF2-40B4-BE49-F238E27FC236}">
                    <a16:creationId xmlns:a16="http://schemas.microsoft.com/office/drawing/2014/main" id="{ED4E1DD5-6FCF-0A0B-A1BE-7D5EAA1EE6CD}"/>
                  </a:ext>
                </a:extLst>
              </p:cNvPr>
              <p:cNvSpPr txBox="1">
                <a:spLocks noRot="1" noChangeAspect="1" noMove="1" noResize="1" noEditPoints="1" noAdjustHandles="1" noChangeArrowheads="1" noChangeShapeType="1" noTextEdit="1"/>
              </p:cNvSpPr>
              <p:nvPr/>
            </p:nvSpPr>
            <p:spPr>
              <a:xfrm>
                <a:off x="6492586" y="4276699"/>
                <a:ext cx="5491099" cy="307777"/>
              </a:xfrm>
              <a:prstGeom prst="rect">
                <a:avLst/>
              </a:prstGeom>
              <a:blipFill>
                <a:blip r:embed="rId6"/>
                <a:stretch>
                  <a:fillRect l="-777" r="-888" b="-26000"/>
                </a:stretch>
              </a:blipFill>
            </p:spPr>
            <p:txBody>
              <a:bodyPr/>
              <a:lstStyle/>
              <a:p>
                <a:r>
                  <a:rPr lang="ru-RU">
                    <a:noFill/>
                  </a:rPr>
                  <a:t> </a:t>
                </a:r>
              </a:p>
            </p:txBody>
          </p:sp>
        </mc:Fallback>
      </mc:AlternateContent>
      <p:grpSp>
        <p:nvGrpSpPr>
          <p:cNvPr id="4" name="Group 3">
            <a:extLst>
              <a:ext uri="{FF2B5EF4-FFF2-40B4-BE49-F238E27FC236}">
                <a16:creationId xmlns:a16="http://schemas.microsoft.com/office/drawing/2014/main" id="{2F3301D4-050A-9D1D-C621-9B1A4EBBB345}"/>
              </a:ext>
            </a:extLst>
          </p:cNvPr>
          <p:cNvGrpSpPr>
            <a:grpSpLocks noChangeAspect="1"/>
          </p:cNvGrpSpPr>
          <p:nvPr/>
        </p:nvGrpSpPr>
        <p:grpSpPr>
          <a:xfrm>
            <a:off x="8245369" y="2854217"/>
            <a:ext cx="1434380" cy="1324909"/>
            <a:chOff x="9924291" y="4048894"/>
            <a:chExt cx="2114928" cy="1953519"/>
          </a:xfrm>
        </p:grpSpPr>
        <p:grpSp>
          <p:nvGrpSpPr>
            <p:cNvPr id="6" name="Group 5">
              <a:extLst>
                <a:ext uri="{FF2B5EF4-FFF2-40B4-BE49-F238E27FC236}">
                  <a16:creationId xmlns:a16="http://schemas.microsoft.com/office/drawing/2014/main" id="{A9782D25-66FE-CE48-4A04-9793039DFF56}"/>
                </a:ext>
              </a:extLst>
            </p:cNvPr>
            <p:cNvGrpSpPr/>
            <p:nvPr/>
          </p:nvGrpSpPr>
          <p:grpSpPr>
            <a:xfrm>
              <a:off x="9924291" y="4048894"/>
              <a:ext cx="2114928" cy="1953519"/>
              <a:chOff x="10385037" y="253243"/>
              <a:chExt cx="2114928" cy="1953519"/>
            </a:xfrm>
          </p:grpSpPr>
          <p:pic>
            <p:nvPicPr>
              <p:cNvPr id="10" name="Picture 9">
                <a:extLst>
                  <a:ext uri="{FF2B5EF4-FFF2-40B4-BE49-F238E27FC236}">
                    <a16:creationId xmlns:a16="http://schemas.microsoft.com/office/drawing/2014/main" id="{C152F573-433B-FB7F-98D9-6EFC3094D538}"/>
                  </a:ext>
                </a:extLst>
              </p:cNvPr>
              <p:cNvPicPr>
                <a:picLocks noChangeAspect="1"/>
              </p:cNvPicPr>
              <p:nvPr/>
            </p:nvPicPr>
            <p:blipFill rotWithShape="1">
              <a:blip r:embed="rId7"/>
              <a:srcRect l="7725" t="44495" r="7506" b="31601"/>
              <a:stretch/>
            </p:blipFill>
            <p:spPr>
              <a:xfrm>
                <a:off x="10385037" y="253243"/>
                <a:ext cx="2114928" cy="990766"/>
              </a:xfrm>
              <a:prstGeom prst="rect">
                <a:avLst/>
              </a:prstGeom>
            </p:spPr>
          </p:pic>
          <p:pic>
            <p:nvPicPr>
              <p:cNvPr id="11" name="Picture 10">
                <a:extLst>
                  <a:ext uri="{FF2B5EF4-FFF2-40B4-BE49-F238E27FC236}">
                    <a16:creationId xmlns:a16="http://schemas.microsoft.com/office/drawing/2014/main" id="{88E8AD61-C130-BF7F-34AB-6D9F95A81A73}"/>
                  </a:ext>
                </a:extLst>
              </p:cNvPr>
              <p:cNvPicPr>
                <a:picLocks noChangeAspect="1"/>
              </p:cNvPicPr>
              <p:nvPr/>
            </p:nvPicPr>
            <p:blipFill rotWithShape="1">
              <a:blip r:embed="rId7"/>
              <a:srcRect l="7725" t="71091" r="7506" b="5680"/>
              <a:stretch/>
            </p:blipFill>
            <p:spPr>
              <a:xfrm>
                <a:off x="10385037" y="1244009"/>
                <a:ext cx="2114928" cy="962753"/>
              </a:xfrm>
              <a:prstGeom prst="rect">
                <a:avLst/>
              </a:prstGeom>
            </p:spPr>
          </p:pic>
        </p:grpSp>
        <p:sp>
          <p:nvSpPr>
            <p:cNvPr id="9" name="Rectangle 8">
              <a:extLst>
                <a:ext uri="{FF2B5EF4-FFF2-40B4-BE49-F238E27FC236}">
                  <a16:creationId xmlns:a16="http://schemas.microsoft.com/office/drawing/2014/main" id="{0A201519-F8A1-F1AD-89AD-F1AD09FE58F2}"/>
                </a:ext>
              </a:extLst>
            </p:cNvPr>
            <p:cNvSpPr/>
            <p:nvPr/>
          </p:nvSpPr>
          <p:spPr>
            <a:xfrm>
              <a:off x="10641330" y="5028230"/>
              <a:ext cx="662940" cy="457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376957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BA5FE-29AF-89EE-B970-FC93E0A9E85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5496432-6A0B-3722-689F-D923234EB95D}"/>
              </a:ext>
            </a:extLst>
          </p:cNvPr>
          <p:cNvPicPr>
            <a:picLocks noChangeAspect="1"/>
          </p:cNvPicPr>
          <p:nvPr/>
        </p:nvPicPr>
        <p:blipFill rotWithShape="1">
          <a:blip r:embed="rId2"/>
          <a:srcRect l="2445" t="8929" b="4854"/>
          <a:stretch/>
        </p:blipFill>
        <p:spPr>
          <a:xfrm>
            <a:off x="54427" y="3298371"/>
            <a:ext cx="6515841" cy="3526973"/>
          </a:xfrm>
          <a:prstGeom prst="rect">
            <a:avLst/>
          </a:prstGeom>
        </p:spPr>
      </p:pic>
      <p:sp>
        <p:nvSpPr>
          <p:cNvPr id="81" name="Rectangle 80">
            <a:extLst>
              <a:ext uri="{FF2B5EF4-FFF2-40B4-BE49-F238E27FC236}">
                <a16:creationId xmlns:a16="http://schemas.microsoft.com/office/drawing/2014/main" id="{0D1CF37A-1256-709E-3024-DD50B7052BCB}"/>
              </a:ext>
            </a:extLst>
          </p:cNvPr>
          <p:cNvSpPr/>
          <p:nvPr/>
        </p:nvSpPr>
        <p:spPr>
          <a:xfrm rot="16200000">
            <a:off x="941036" y="4909406"/>
            <a:ext cx="1031787" cy="469038"/>
          </a:xfrm>
          <a:prstGeom prst="rect">
            <a:avLst/>
          </a:prstGeom>
          <a:pattFill prst="wdUpDiag">
            <a:fgClr>
              <a:srgbClr val="00B050"/>
            </a:fgClr>
            <a:bgClr>
              <a:schemeClr val="bg1"/>
            </a:bgClr>
          </a:patt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a:extLst>
              <a:ext uri="{FF2B5EF4-FFF2-40B4-BE49-F238E27FC236}">
                <a16:creationId xmlns:a16="http://schemas.microsoft.com/office/drawing/2014/main" id="{4B561061-00B3-E6D4-ED56-0F5A8C934E85}"/>
              </a:ext>
            </a:extLst>
          </p:cNvPr>
          <p:cNvSpPr/>
          <p:nvPr/>
        </p:nvSpPr>
        <p:spPr>
          <a:xfrm rot="16200000">
            <a:off x="2246487" y="4693925"/>
            <a:ext cx="1031788" cy="900000"/>
          </a:xfrm>
          <a:prstGeom prst="rect">
            <a:avLst/>
          </a:prstGeom>
          <a:pattFill prst="wdUpDiag">
            <a:fgClr>
              <a:srgbClr val="FF0000"/>
            </a:fgClr>
            <a:bgClr>
              <a:schemeClr val="bg1"/>
            </a:bgClr>
          </a:patt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a:extLst>
              <a:ext uri="{FF2B5EF4-FFF2-40B4-BE49-F238E27FC236}">
                <a16:creationId xmlns:a16="http://schemas.microsoft.com/office/drawing/2014/main" id="{BB2ED36B-8439-D476-F5DA-8000057BE3C2}"/>
              </a:ext>
            </a:extLst>
          </p:cNvPr>
          <p:cNvSpPr/>
          <p:nvPr/>
        </p:nvSpPr>
        <p:spPr>
          <a:xfrm>
            <a:off x="1222411" y="4181687"/>
            <a:ext cx="1538929" cy="446346"/>
          </a:xfrm>
          <a:prstGeom prst="rect">
            <a:avLst/>
          </a:prstGeom>
          <a:pattFill prst="wdUpDiag">
            <a:fgClr>
              <a:srgbClr val="0000CC"/>
            </a:fgClr>
            <a:bgClr>
              <a:schemeClr val="bg1"/>
            </a:bgClr>
          </a:patt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9" name="Object 8">
            <a:extLst>
              <a:ext uri="{FF2B5EF4-FFF2-40B4-BE49-F238E27FC236}">
                <a16:creationId xmlns:a16="http://schemas.microsoft.com/office/drawing/2014/main" id="{46FF1D11-D738-1628-B759-D9AA614D5B1B}"/>
              </a:ext>
            </a:extLst>
          </p:cNvPr>
          <p:cNvGraphicFramePr>
            <a:graphicFrameLocks noChangeAspect="1"/>
          </p:cNvGraphicFramePr>
          <p:nvPr>
            <p:extLst>
              <p:ext uri="{D42A27DB-BD31-4B8C-83A1-F6EECF244321}">
                <p14:modId xmlns:p14="http://schemas.microsoft.com/office/powerpoint/2010/main" val="3278562047"/>
              </p:ext>
            </p:extLst>
          </p:nvPr>
        </p:nvGraphicFramePr>
        <p:xfrm>
          <a:off x="4682785" y="262749"/>
          <a:ext cx="2649538" cy="652462"/>
        </p:xfrm>
        <a:graphic>
          <a:graphicData uri="http://schemas.openxmlformats.org/presentationml/2006/ole">
            <mc:AlternateContent xmlns:mc="http://schemas.openxmlformats.org/markup-compatibility/2006">
              <mc:Choice xmlns:v="urn:schemas-microsoft-com:vml" Requires="v">
                <p:oleObj name="Equation" r:id="rId3" imgW="1130040" imgH="279360" progId="Equation.DSMT4">
                  <p:embed/>
                </p:oleObj>
              </mc:Choice>
              <mc:Fallback>
                <p:oleObj name="Equation" r:id="rId3" imgW="1130040" imgH="279360" progId="Equation.DSMT4">
                  <p:embed/>
                  <p:pic>
                    <p:nvPicPr>
                      <p:cNvPr id="9" name="Object 8">
                        <a:extLst>
                          <a:ext uri="{FF2B5EF4-FFF2-40B4-BE49-F238E27FC236}">
                            <a16:creationId xmlns:a16="http://schemas.microsoft.com/office/drawing/2014/main" id="{D13C40A4-89CF-46FF-1CB3-80B643B36191}"/>
                          </a:ext>
                        </a:extLst>
                      </p:cNvPr>
                      <p:cNvPicPr>
                        <a:picLocks noChangeAspect="1" noChangeArrowheads="1"/>
                      </p:cNvPicPr>
                      <p:nvPr/>
                    </p:nvPicPr>
                    <p:blipFill>
                      <a:blip r:embed="rId4"/>
                      <a:srcRect/>
                      <a:stretch>
                        <a:fillRect/>
                      </a:stretch>
                    </p:blipFill>
                    <p:spPr bwMode="auto">
                      <a:xfrm>
                        <a:off x="4682785" y="262749"/>
                        <a:ext cx="2649538" cy="652462"/>
                      </a:xfrm>
                      <a:prstGeom prst="rect">
                        <a:avLst/>
                      </a:prstGeom>
                      <a:solidFill>
                        <a:schemeClr val="accent2">
                          <a:lumMod val="40000"/>
                          <a:lumOff val="60000"/>
                        </a:schemeClr>
                      </a:solidFill>
                      <a:ln w="28575">
                        <a:solidFill>
                          <a:srgbClr val="FF0000"/>
                        </a:solidFill>
                      </a:ln>
                    </p:spPr>
                  </p:pic>
                </p:oleObj>
              </mc:Fallback>
            </mc:AlternateContent>
          </a:graphicData>
        </a:graphic>
      </p:graphicFrame>
      <p:graphicFrame>
        <p:nvGraphicFramePr>
          <p:cNvPr id="12" name="Object 2">
            <a:extLst>
              <a:ext uri="{FF2B5EF4-FFF2-40B4-BE49-F238E27FC236}">
                <a16:creationId xmlns:a16="http://schemas.microsoft.com/office/drawing/2014/main" id="{7CB29CD7-1A77-9BF5-8BB4-F6BC52FC1F74}"/>
              </a:ext>
            </a:extLst>
          </p:cNvPr>
          <p:cNvGraphicFramePr>
            <a:graphicFrameLocks noChangeAspect="1"/>
          </p:cNvGraphicFramePr>
          <p:nvPr>
            <p:extLst>
              <p:ext uri="{D42A27DB-BD31-4B8C-83A1-F6EECF244321}">
                <p14:modId xmlns:p14="http://schemas.microsoft.com/office/powerpoint/2010/main" val="3053083309"/>
              </p:ext>
            </p:extLst>
          </p:nvPr>
        </p:nvGraphicFramePr>
        <p:xfrm>
          <a:off x="7780967" y="150682"/>
          <a:ext cx="1377950" cy="1008063"/>
        </p:xfrm>
        <a:graphic>
          <a:graphicData uri="http://schemas.openxmlformats.org/presentationml/2006/ole">
            <mc:AlternateContent xmlns:mc="http://schemas.openxmlformats.org/markup-compatibility/2006">
              <mc:Choice xmlns:v="urn:schemas-microsoft-com:vml" Requires="v">
                <p:oleObj name="Equation" r:id="rId5" imgW="660240" imgH="482400" progId="Equation.DSMT4">
                  <p:embed/>
                </p:oleObj>
              </mc:Choice>
              <mc:Fallback>
                <p:oleObj name="Equation" r:id="rId5" imgW="660240" imgH="482400" progId="Equation.DSMT4">
                  <p:embed/>
                  <p:pic>
                    <p:nvPicPr>
                      <p:cNvPr id="12" name="Object 2">
                        <a:extLst>
                          <a:ext uri="{FF2B5EF4-FFF2-40B4-BE49-F238E27FC236}">
                            <a16:creationId xmlns:a16="http://schemas.microsoft.com/office/drawing/2014/main" id="{746C8122-05B8-1ABB-2728-FD5F02C3B9BD}"/>
                          </a:ext>
                        </a:extLst>
                      </p:cNvPr>
                      <p:cNvPicPr>
                        <a:picLocks noChangeAspect="1" noChangeArrowheads="1"/>
                      </p:cNvPicPr>
                      <p:nvPr/>
                    </p:nvPicPr>
                    <p:blipFill>
                      <a:blip r:embed="rId6"/>
                      <a:srcRect/>
                      <a:stretch>
                        <a:fillRect/>
                      </a:stretch>
                    </p:blipFill>
                    <p:spPr bwMode="auto">
                      <a:xfrm>
                        <a:off x="7780967" y="150682"/>
                        <a:ext cx="1377950" cy="1008063"/>
                      </a:xfrm>
                      <a:prstGeom prst="rect">
                        <a:avLst/>
                      </a:prstGeom>
                      <a:solidFill>
                        <a:schemeClr val="accent2">
                          <a:lumMod val="40000"/>
                          <a:lumOff val="60000"/>
                        </a:schemeClr>
                      </a:solidFill>
                      <a:ln>
                        <a:solidFill>
                          <a:srgbClr val="FF0000"/>
                        </a:solidFill>
                      </a:ln>
                    </p:spPr>
                  </p:pic>
                </p:oleObj>
              </mc:Fallback>
            </mc:AlternateContent>
          </a:graphicData>
        </a:graphic>
      </p:graphicFrame>
      <p:graphicFrame>
        <p:nvGraphicFramePr>
          <p:cNvPr id="13" name="Object 2">
            <a:extLst>
              <a:ext uri="{FF2B5EF4-FFF2-40B4-BE49-F238E27FC236}">
                <a16:creationId xmlns:a16="http://schemas.microsoft.com/office/drawing/2014/main" id="{BB8CFE5D-5F9B-2E08-D8A2-9EC7642B9AAD}"/>
              </a:ext>
            </a:extLst>
          </p:cNvPr>
          <p:cNvGraphicFramePr>
            <a:graphicFrameLocks noChangeAspect="1"/>
          </p:cNvGraphicFramePr>
          <p:nvPr>
            <p:extLst>
              <p:ext uri="{D42A27DB-BD31-4B8C-83A1-F6EECF244321}">
                <p14:modId xmlns:p14="http://schemas.microsoft.com/office/powerpoint/2010/main" val="3019948345"/>
              </p:ext>
            </p:extLst>
          </p:nvPr>
        </p:nvGraphicFramePr>
        <p:xfrm>
          <a:off x="3033083" y="370024"/>
          <a:ext cx="1201058" cy="437912"/>
        </p:xfrm>
        <a:graphic>
          <a:graphicData uri="http://schemas.openxmlformats.org/presentationml/2006/ole">
            <mc:AlternateContent xmlns:mc="http://schemas.openxmlformats.org/markup-compatibility/2006">
              <mc:Choice xmlns:v="urn:schemas-microsoft-com:vml" Requires="v">
                <p:oleObj name="Equation" r:id="rId7" imgW="558720" imgH="203040" progId="Equation.DSMT4">
                  <p:embed/>
                </p:oleObj>
              </mc:Choice>
              <mc:Fallback>
                <p:oleObj name="Equation" r:id="rId7" imgW="558720" imgH="203040" progId="Equation.DSMT4">
                  <p:embed/>
                  <p:pic>
                    <p:nvPicPr>
                      <p:cNvPr id="13" name="Object 2">
                        <a:extLst>
                          <a:ext uri="{FF2B5EF4-FFF2-40B4-BE49-F238E27FC236}">
                            <a16:creationId xmlns:a16="http://schemas.microsoft.com/office/drawing/2014/main" id="{B0FB4565-09B8-F458-7F4D-FBE41B62ED13}"/>
                          </a:ext>
                        </a:extLst>
                      </p:cNvPr>
                      <p:cNvPicPr>
                        <a:picLocks noChangeAspect="1" noChangeArrowheads="1"/>
                      </p:cNvPicPr>
                      <p:nvPr/>
                    </p:nvPicPr>
                    <p:blipFill>
                      <a:blip r:embed="rId8"/>
                      <a:srcRect/>
                      <a:stretch>
                        <a:fillRect/>
                      </a:stretch>
                    </p:blipFill>
                    <p:spPr bwMode="auto">
                      <a:xfrm>
                        <a:off x="3033083" y="370024"/>
                        <a:ext cx="1201058" cy="437912"/>
                      </a:xfrm>
                      <a:prstGeom prst="rect">
                        <a:avLst/>
                      </a:prstGeom>
                      <a:solidFill>
                        <a:schemeClr val="accent2">
                          <a:lumMod val="40000"/>
                          <a:lumOff val="60000"/>
                        </a:schemeClr>
                      </a:solidFill>
                      <a:ln>
                        <a:solidFill>
                          <a:srgbClr val="FF0000"/>
                        </a:solidFill>
                      </a:ln>
                    </p:spPr>
                  </p:pic>
                </p:oleObj>
              </mc:Fallback>
            </mc:AlternateContent>
          </a:graphicData>
        </a:graphic>
      </p:graphicFrame>
      <p:pic>
        <p:nvPicPr>
          <p:cNvPr id="2" name="Picture 1">
            <a:extLst>
              <a:ext uri="{FF2B5EF4-FFF2-40B4-BE49-F238E27FC236}">
                <a16:creationId xmlns:a16="http://schemas.microsoft.com/office/drawing/2014/main" id="{EB5A8ED0-406C-A9FD-7A1C-70C55BF3EBB9}"/>
              </a:ext>
            </a:extLst>
          </p:cNvPr>
          <p:cNvPicPr>
            <a:picLocks noChangeAspect="1"/>
          </p:cNvPicPr>
          <p:nvPr/>
        </p:nvPicPr>
        <p:blipFill>
          <a:blip r:embed="rId9"/>
          <a:stretch>
            <a:fillRect/>
          </a:stretch>
        </p:blipFill>
        <p:spPr>
          <a:xfrm>
            <a:off x="76198" y="82975"/>
            <a:ext cx="2255716" cy="2371550"/>
          </a:xfrm>
          <a:prstGeom prst="rect">
            <a:avLst/>
          </a:prstGeom>
        </p:spPr>
      </p:pic>
      <p:graphicFrame>
        <p:nvGraphicFramePr>
          <p:cNvPr id="8" name="Object 7">
            <a:extLst>
              <a:ext uri="{FF2B5EF4-FFF2-40B4-BE49-F238E27FC236}">
                <a16:creationId xmlns:a16="http://schemas.microsoft.com/office/drawing/2014/main" id="{55CF989B-EAB4-A65F-6B30-A2AD856AE1FE}"/>
              </a:ext>
            </a:extLst>
          </p:cNvPr>
          <p:cNvGraphicFramePr>
            <a:graphicFrameLocks noChangeAspect="1"/>
          </p:cNvGraphicFramePr>
          <p:nvPr>
            <p:extLst>
              <p:ext uri="{D42A27DB-BD31-4B8C-83A1-F6EECF244321}">
                <p14:modId xmlns:p14="http://schemas.microsoft.com/office/powerpoint/2010/main" val="884995606"/>
              </p:ext>
            </p:extLst>
          </p:nvPr>
        </p:nvGraphicFramePr>
        <p:xfrm>
          <a:off x="3033083" y="2143278"/>
          <a:ext cx="8337550" cy="1085850"/>
        </p:xfrm>
        <a:graphic>
          <a:graphicData uri="http://schemas.openxmlformats.org/presentationml/2006/ole">
            <mc:AlternateContent xmlns:mc="http://schemas.openxmlformats.org/markup-compatibility/2006">
              <mc:Choice xmlns:v="urn:schemas-microsoft-com:vml" Requires="v">
                <p:oleObj name="Equation" r:id="rId10" imgW="3416040" imgH="444240" progId="Equation.DSMT4">
                  <p:embed/>
                </p:oleObj>
              </mc:Choice>
              <mc:Fallback>
                <p:oleObj name="Equation" r:id="rId10" imgW="3416040" imgH="444240" progId="Equation.DSMT4">
                  <p:embed/>
                  <p:pic>
                    <p:nvPicPr>
                      <p:cNvPr id="7" name="Object 6"/>
                      <p:cNvPicPr>
                        <a:picLocks noChangeAspect="1" noChangeArrowheads="1"/>
                      </p:cNvPicPr>
                      <p:nvPr/>
                    </p:nvPicPr>
                    <p:blipFill>
                      <a:blip r:embed="rId11"/>
                      <a:srcRect/>
                      <a:stretch>
                        <a:fillRect/>
                      </a:stretch>
                    </p:blipFill>
                    <p:spPr bwMode="auto">
                      <a:xfrm>
                        <a:off x="3033083" y="2143278"/>
                        <a:ext cx="8337550" cy="108585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5AA4755-AE4A-DBD2-8E95-B0EEB15BCDC7}"/>
                  </a:ext>
                </a:extLst>
              </p:cNvPr>
              <p:cNvSpPr txBox="1"/>
              <p:nvPr/>
            </p:nvSpPr>
            <p:spPr>
              <a:xfrm>
                <a:off x="3033083" y="1499156"/>
                <a:ext cx="5281890" cy="369332"/>
              </a:xfrm>
              <a:prstGeom prst="rect">
                <a:avLst/>
              </a:prstGeom>
              <a:solidFill>
                <a:srgbClr val="FFFF0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ea typeface="Cambria Math" panose="02040503050406030204" pitchFamily="18" charset="0"/>
                        </a:rPr>
                        <m:t>𝐼</m:t>
                      </m:r>
                      <m:r>
                        <a:rPr lang="en-GB" sz="2400" b="0" i="1" smtClean="0">
                          <a:latin typeface="Cambria Math" panose="02040503050406030204" pitchFamily="18" charset="0"/>
                          <a:ea typeface="Cambria Math" panose="02040503050406030204" pitchFamily="18" charset="0"/>
                        </a:rPr>
                        <m:t>=0.5 </m:t>
                      </m:r>
                      <m:r>
                        <m:rPr>
                          <m:sty m:val="p"/>
                        </m:rPr>
                        <a:rPr lang="en-GB" sz="2400" b="0" i="0" smtClean="0">
                          <a:latin typeface="Cambria Math" panose="02040503050406030204" pitchFamily="18" charset="0"/>
                          <a:ea typeface="Cambria Math" panose="02040503050406030204" pitchFamily="18" charset="0"/>
                        </a:rPr>
                        <m:t>A</m:t>
                      </m:r>
                      <m:r>
                        <a:rPr lang="en-GB" sz="2400" b="0" i="0" smtClean="0">
                          <a:latin typeface="Cambria Math" panose="02040503050406030204" pitchFamily="18" charset="0"/>
                          <a:ea typeface="Cambria Math" panose="02040503050406030204" pitchFamily="18" charset="0"/>
                        </a:rPr>
                        <m:t> −</m:t>
                      </m:r>
                      <m:r>
                        <m:rPr>
                          <m:sty m:val="p"/>
                        </m:rPr>
                        <a:rPr lang="en-GB" sz="2400" b="0" i="0" smtClean="0">
                          <a:latin typeface="Cambria Math" panose="02040503050406030204" pitchFamily="18" charset="0"/>
                          <a:ea typeface="Cambria Math" panose="02040503050406030204" pitchFamily="18" charset="0"/>
                        </a:rPr>
                        <m:t>beggining</m:t>
                      </m:r>
                      <m:r>
                        <a:rPr lang="en-GB" sz="2400" b="0" i="0" smtClean="0">
                          <a:latin typeface="Cambria Math" panose="02040503050406030204" pitchFamily="18" charset="0"/>
                          <a:ea typeface="Cambria Math" panose="02040503050406030204" pitchFamily="18" charset="0"/>
                        </a:rPr>
                        <m:t> </m:t>
                      </m:r>
                      <m:r>
                        <m:rPr>
                          <m:sty m:val="p"/>
                        </m:rPr>
                        <a:rPr lang="en-GB" sz="2400" b="0" i="0" smtClean="0">
                          <a:latin typeface="Cambria Math" panose="02040503050406030204" pitchFamily="18" charset="0"/>
                          <a:ea typeface="Cambria Math" panose="02040503050406030204" pitchFamily="18" charset="0"/>
                        </a:rPr>
                        <m:t>of</m:t>
                      </m:r>
                      <m:r>
                        <a:rPr lang="en-GB" sz="2400" b="0" i="0" smtClean="0">
                          <a:latin typeface="Cambria Math" panose="02040503050406030204" pitchFamily="18" charset="0"/>
                          <a:ea typeface="Cambria Math" panose="02040503050406030204" pitchFamily="18" charset="0"/>
                        </a:rPr>
                        <m:t> </m:t>
                      </m:r>
                      <m:r>
                        <m:rPr>
                          <m:sty m:val="p"/>
                        </m:rPr>
                        <a:rPr lang="en-GB" sz="2400" b="0" i="0" smtClean="0">
                          <a:latin typeface="Cambria Math" panose="02040503050406030204" pitchFamily="18" charset="0"/>
                          <a:ea typeface="Cambria Math" panose="02040503050406030204" pitchFamily="18" charset="0"/>
                        </a:rPr>
                        <m:t>the</m:t>
                      </m:r>
                      <m:r>
                        <a:rPr lang="en-GB" sz="2400" b="0" i="0" smtClean="0">
                          <a:latin typeface="Cambria Math" panose="02040503050406030204" pitchFamily="18" charset="0"/>
                          <a:ea typeface="Cambria Math" panose="02040503050406030204" pitchFamily="18" charset="0"/>
                        </a:rPr>
                        <m:t> </m:t>
                      </m:r>
                      <m:r>
                        <m:rPr>
                          <m:sty m:val="p"/>
                        </m:rPr>
                        <a:rPr lang="en-GB" sz="2400" b="0" i="0" smtClean="0">
                          <a:latin typeface="Cambria Math" panose="02040503050406030204" pitchFamily="18" charset="0"/>
                          <a:ea typeface="Cambria Math" panose="02040503050406030204" pitchFamily="18" charset="0"/>
                        </a:rPr>
                        <m:t>saturation</m:t>
                      </m:r>
                    </m:oMath>
                  </m:oMathPara>
                </a14:m>
                <a:endParaRPr lang="ru-RU" sz="2400" dirty="0"/>
              </a:p>
            </p:txBody>
          </p:sp>
        </mc:Choice>
        <mc:Fallback xmlns="">
          <p:sp>
            <p:nvSpPr>
              <p:cNvPr id="3" name="TextBox 2">
                <a:extLst>
                  <a:ext uri="{FF2B5EF4-FFF2-40B4-BE49-F238E27FC236}">
                    <a16:creationId xmlns:a16="http://schemas.microsoft.com/office/drawing/2014/main" id="{D5AA4755-AE4A-DBD2-8E95-B0EEB15BCDC7}"/>
                  </a:ext>
                </a:extLst>
              </p:cNvPr>
              <p:cNvSpPr txBox="1">
                <a:spLocks noRot="1" noChangeAspect="1" noMove="1" noResize="1" noEditPoints="1" noAdjustHandles="1" noChangeArrowheads="1" noChangeShapeType="1" noTextEdit="1"/>
              </p:cNvSpPr>
              <p:nvPr/>
            </p:nvSpPr>
            <p:spPr>
              <a:xfrm>
                <a:off x="3033083" y="1499156"/>
                <a:ext cx="5281890" cy="369332"/>
              </a:xfrm>
              <a:prstGeom prst="rect">
                <a:avLst/>
              </a:prstGeom>
              <a:blipFill>
                <a:blip r:embed="rId12"/>
                <a:stretch>
                  <a:fillRect l="-346" r="-462" b="-32787"/>
                </a:stretch>
              </a:blipFill>
            </p:spPr>
            <p:txBody>
              <a:bodyPr/>
              <a:lstStyle/>
              <a:p>
                <a:r>
                  <a:rPr lang="ru-RU">
                    <a:noFill/>
                  </a:rPr>
                  <a:t> </a:t>
                </a:r>
              </a:p>
            </p:txBody>
          </p:sp>
        </mc:Fallback>
      </mc:AlternateContent>
      <p:graphicFrame>
        <p:nvGraphicFramePr>
          <p:cNvPr id="5" name="Object 4">
            <a:extLst>
              <a:ext uri="{FF2B5EF4-FFF2-40B4-BE49-F238E27FC236}">
                <a16:creationId xmlns:a16="http://schemas.microsoft.com/office/drawing/2014/main" id="{24943ADA-6B42-4B68-2C6F-0112494A524D}"/>
              </a:ext>
            </a:extLst>
          </p:cNvPr>
          <p:cNvGraphicFramePr>
            <a:graphicFrameLocks noChangeAspect="1"/>
          </p:cNvGraphicFramePr>
          <p:nvPr>
            <p:extLst>
              <p:ext uri="{D42A27DB-BD31-4B8C-83A1-F6EECF244321}">
                <p14:modId xmlns:p14="http://schemas.microsoft.com/office/powerpoint/2010/main" val="2863249892"/>
              </p:ext>
            </p:extLst>
          </p:nvPr>
        </p:nvGraphicFramePr>
        <p:xfrm>
          <a:off x="6336674" y="3576637"/>
          <a:ext cx="3379788" cy="2608262"/>
        </p:xfrm>
        <a:graphic>
          <a:graphicData uri="http://schemas.openxmlformats.org/presentationml/2006/ole">
            <mc:AlternateContent xmlns:mc="http://schemas.openxmlformats.org/markup-compatibility/2006">
              <mc:Choice xmlns:v="urn:schemas-microsoft-com:vml" Requires="v">
                <p:oleObj name="Equation" r:id="rId13" imgW="1777680" imgH="1371600" progId="Equation.DSMT4">
                  <p:embed/>
                </p:oleObj>
              </mc:Choice>
              <mc:Fallback>
                <p:oleObj name="Equation" r:id="rId13" imgW="1777680" imgH="1371600" progId="Equation.DSMT4">
                  <p:embed/>
                  <p:pic>
                    <p:nvPicPr>
                      <p:cNvPr id="8" name="Object 7">
                        <a:extLst>
                          <a:ext uri="{FF2B5EF4-FFF2-40B4-BE49-F238E27FC236}">
                            <a16:creationId xmlns:a16="http://schemas.microsoft.com/office/drawing/2014/main" id="{55CF989B-EAB4-A65F-6B30-A2AD856AE1FE}"/>
                          </a:ext>
                        </a:extLst>
                      </p:cNvPr>
                      <p:cNvPicPr>
                        <a:picLocks noChangeAspect="1" noChangeArrowheads="1"/>
                      </p:cNvPicPr>
                      <p:nvPr/>
                    </p:nvPicPr>
                    <p:blipFill>
                      <a:blip r:embed="rId14"/>
                      <a:srcRect/>
                      <a:stretch>
                        <a:fillRect/>
                      </a:stretch>
                    </p:blipFill>
                    <p:spPr bwMode="auto">
                      <a:xfrm>
                        <a:off x="6336674" y="3576637"/>
                        <a:ext cx="3379788" cy="2608262"/>
                      </a:xfrm>
                      <a:prstGeom prst="rect">
                        <a:avLst/>
                      </a:prstGeom>
                      <a:noFill/>
                    </p:spPr>
                  </p:pic>
                </p:oleObj>
              </mc:Fallback>
            </mc:AlternateContent>
          </a:graphicData>
        </a:graphic>
      </p:graphicFrame>
      <p:sp>
        <p:nvSpPr>
          <p:cNvPr id="6" name="Right Brace 5">
            <a:extLst>
              <a:ext uri="{FF2B5EF4-FFF2-40B4-BE49-F238E27FC236}">
                <a16:creationId xmlns:a16="http://schemas.microsoft.com/office/drawing/2014/main" id="{814A22C4-7427-7B55-9346-8F24CE5DFAB8}"/>
              </a:ext>
            </a:extLst>
          </p:cNvPr>
          <p:cNvSpPr/>
          <p:nvPr/>
        </p:nvSpPr>
        <p:spPr>
          <a:xfrm>
            <a:off x="9520388" y="3628873"/>
            <a:ext cx="585656" cy="2397943"/>
          </a:xfrm>
          <a:prstGeom prst="rightBrace">
            <a:avLst>
              <a:gd name="adj1" fmla="val 3252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7" name="TextBox 6">
            <a:extLst>
              <a:ext uri="{FF2B5EF4-FFF2-40B4-BE49-F238E27FC236}">
                <a16:creationId xmlns:a16="http://schemas.microsoft.com/office/drawing/2014/main" id="{7B7D45C2-4D26-6C83-DD0D-D82ED765A4A9}"/>
              </a:ext>
            </a:extLst>
          </p:cNvPr>
          <p:cNvSpPr txBox="1"/>
          <p:nvPr/>
        </p:nvSpPr>
        <p:spPr>
          <a:xfrm>
            <a:off x="10178142" y="4247946"/>
            <a:ext cx="1959431" cy="1200329"/>
          </a:xfrm>
          <a:prstGeom prst="rect">
            <a:avLst/>
          </a:prstGeom>
          <a:noFill/>
        </p:spPr>
        <p:txBody>
          <a:bodyPr wrap="square" rtlCol="0">
            <a:spAutoFit/>
          </a:bodyPr>
          <a:lstStyle/>
          <a:p>
            <a:r>
              <a:rPr lang="en-GB" dirty="0"/>
              <a:t>All parts are approximately at the same magnetic condition</a:t>
            </a:r>
            <a:endParaRPr lang="ru-RU" dirty="0"/>
          </a:p>
        </p:txBody>
      </p:sp>
      <p:grpSp>
        <p:nvGrpSpPr>
          <p:cNvPr id="10" name="Group 9">
            <a:extLst>
              <a:ext uri="{FF2B5EF4-FFF2-40B4-BE49-F238E27FC236}">
                <a16:creationId xmlns:a16="http://schemas.microsoft.com/office/drawing/2014/main" id="{98582102-5A7D-16BB-B1F0-631469BD339C}"/>
              </a:ext>
            </a:extLst>
          </p:cNvPr>
          <p:cNvGrpSpPr/>
          <p:nvPr/>
        </p:nvGrpSpPr>
        <p:grpSpPr>
          <a:xfrm>
            <a:off x="9608380" y="181985"/>
            <a:ext cx="2114928" cy="1953519"/>
            <a:chOff x="9924291" y="4048894"/>
            <a:chExt cx="2114928" cy="1953519"/>
          </a:xfrm>
        </p:grpSpPr>
        <p:grpSp>
          <p:nvGrpSpPr>
            <p:cNvPr id="11" name="Group 10">
              <a:extLst>
                <a:ext uri="{FF2B5EF4-FFF2-40B4-BE49-F238E27FC236}">
                  <a16:creationId xmlns:a16="http://schemas.microsoft.com/office/drawing/2014/main" id="{8EF54C22-A18E-D7B8-E960-04E1571166AC}"/>
                </a:ext>
              </a:extLst>
            </p:cNvPr>
            <p:cNvGrpSpPr/>
            <p:nvPr/>
          </p:nvGrpSpPr>
          <p:grpSpPr>
            <a:xfrm>
              <a:off x="9924291" y="4048894"/>
              <a:ext cx="2114928" cy="1953519"/>
              <a:chOff x="10385037" y="253243"/>
              <a:chExt cx="2114928" cy="1953519"/>
            </a:xfrm>
          </p:grpSpPr>
          <p:pic>
            <p:nvPicPr>
              <p:cNvPr id="15" name="Picture 14">
                <a:extLst>
                  <a:ext uri="{FF2B5EF4-FFF2-40B4-BE49-F238E27FC236}">
                    <a16:creationId xmlns:a16="http://schemas.microsoft.com/office/drawing/2014/main" id="{2B1F1632-C11D-B125-CD8B-F481CA5732A8}"/>
                  </a:ext>
                </a:extLst>
              </p:cNvPr>
              <p:cNvPicPr>
                <a:picLocks noChangeAspect="1"/>
              </p:cNvPicPr>
              <p:nvPr/>
            </p:nvPicPr>
            <p:blipFill rotWithShape="1">
              <a:blip r:embed="rId15"/>
              <a:srcRect l="7725" t="44495" r="7506" b="31601"/>
              <a:stretch/>
            </p:blipFill>
            <p:spPr>
              <a:xfrm>
                <a:off x="10385037" y="253243"/>
                <a:ext cx="2114928" cy="990766"/>
              </a:xfrm>
              <a:prstGeom prst="rect">
                <a:avLst/>
              </a:prstGeom>
            </p:spPr>
          </p:pic>
          <p:pic>
            <p:nvPicPr>
              <p:cNvPr id="16" name="Picture 15">
                <a:extLst>
                  <a:ext uri="{FF2B5EF4-FFF2-40B4-BE49-F238E27FC236}">
                    <a16:creationId xmlns:a16="http://schemas.microsoft.com/office/drawing/2014/main" id="{3217DC93-3C35-D3F3-C449-C5B91BBB24FB}"/>
                  </a:ext>
                </a:extLst>
              </p:cNvPr>
              <p:cNvPicPr>
                <a:picLocks noChangeAspect="1"/>
              </p:cNvPicPr>
              <p:nvPr/>
            </p:nvPicPr>
            <p:blipFill rotWithShape="1">
              <a:blip r:embed="rId15"/>
              <a:srcRect l="7725" t="71091" r="7506" b="5680"/>
              <a:stretch/>
            </p:blipFill>
            <p:spPr>
              <a:xfrm>
                <a:off x="10385037" y="1244009"/>
                <a:ext cx="2114928" cy="962753"/>
              </a:xfrm>
              <a:prstGeom prst="rect">
                <a:avLst/>
              </a:prstGeom>
            </p:spPr>
          </p:pic>
        </p:grpSp>
        <p:sp>
          <p:nvSpPr>
            <p:cNvPr id="14" name="Rectangle 13">
              <a:extLst>
                <a:ext uri="{FF2B5EF4-FFF2-40B4-BE49-F238E27FC236}">
                  <a16:creationId xmlns:a16="http://schemas.microsoft.com/office/drawing/2014/main" id="{72752E2D-FE4B-B04D-A7F9-DC84E0409360}"/>
                </a:ext>
              </a:extLst>
            </p:cNvPr>
            <p:cNvSpPr/>
            <p:nvPr/>
          </p:nvSpPr>
          <p:spPr>
            <a:xfrm>
              <a:off x="10641330" y="5028230"/>
              <a:ext cx="662940" cy="457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32279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A49DE0-9D0A-B343-2FB6-1FCE9FF33C9C}"/>
              </a:ext>
            </a:extLst>
          </p:cNvPr>
          <p:cNvSpPr txBox="1"/>
          <p:nvPr/>
        </p:nvSpPr>
        <p:spPr>
          <a:xfrm>
            <a:off x="108857" y="1028343"/>
            <a:ext cx="9035143" cy="4524315"/>
          </a:xfrm>
          <a:prstGeom prst="rect">
            <a:avLst/>
          </a:prstGeom>
          <a:noFill/>
        </p:spPr>
        <p:txBody>
          <a:bodyPr wrap="square">
            <a:spAutoFit/>
          </a:bodyPr>
          <a:lstStyle/>
          <a:p>
            <a:r>
              <a:rPr lang="en-GB" dirty="0"/>
              <a:t># Input parameters</a:t>
            </a:r>
          </a:p>
          <a:p>
            <a:r>
              <a:rPr lang="en-GB" dirty="0"/>
              <a:t>mu = 1540.0  # core relative magnetic permeability (dimensionless)</a:t>
            </a:r>
          </a:p>
          <a:p>
            <a:r>
              <a:rPr lang="en-GB" dirty="0"/>
              <a:t>g = 0.2  # gap (mm) in the single loop or central part</a:t>
            </a:r>
          </a:p>
          <a:p>
            <a:r>
              <a:rPr lang="en-GB" dirty="0"/>
              <a:t>N = 50  # number of turns of the coil</a:t>
            </a:r>
          </a:p>
          <a:p>
            <a:r>
              <a:rPr lang="en-GB" dirty="0"/>
              <a:t>I = 0.5  # current (A) through the coil</a:t>
            </a:r>
          </a:p>
          <a:p>
            <a:r>
              <a:rPr lang="en-GB" dirty="0"/>
              <a:t>branch = 2  # single loop core (1) or branched core (2)</a:t>
            </a:r>
          </a:p>
          <a:p>
            <a:endParaRPr lang="en-GB" dirty="0"/>
          </a:p>
          <a:p>
            <a:r>
              <a:rPr lang="en-GB" dirty="0"/>
              <a:t># If the single loop core (otherwise ignore):</a:t>
            </a:r>
          </a:p>
          <a:p>
            <a:r>
              <a:rPr lang="en-GB" dirty="0" err="1"/>
              <a:t>l1</a:t>
            </a:r>
            <a:r>
              <a:rPr lang="en-GB" dirty="0"/>
              <a:t> = 0.0  # length of the core in mm</a:t>
            </a:r>
          </a:p>
          <a:p>
            <a:r>
              <a:rPr lang="en-GB" dirty="0"/>
              <a:t>A1 = 0.0  # cross-section of the core in </a:t>
            </a:r>
            <a:r>
              <a:rPr lang="en-GB" dirty="0" err="1"/>
              <a:t>mm^2</a:t>
            </a:r>
            <a:endParaRPr lang="en-GB" dirty="0"/>
          </a:p>
          <a:p>
            <a:endParaRPr lang="en-GB" dirty="0"/>
          </a:p>
          <a:p>
            <a:r>
              <a:rPr lang="en-GB" dirty="0"/>
              <a:t># If the branched core (otherwise ignore):</a:t>
            </a:r>
          </a:p>
          <a:p>
            <a:r>
              <a:rPr lang="en-GB" dirty="0"/>
              <a:t>lc = 29.3  # length of the central part in mm</a:t>
            </a:r>
          </a:p>
          <a:p>
            <a:r>
              <a:rPr lang="en-GB" dirty="0"/>
              <a:t>Ac = 123.21  # cross-section of the central part in </a:t>
            </a:r>
            <a:r>
              <a:rPr lang="en-GB" dirty="0" err="1"/>
              <a:t>mm^2</a:t>
            </a:r>
            <a:endParaRPr lang="en-GB" dirty="0"/>
          </a:p>
          <a:p>
            <a:r>
              <a:rPr lang="en-GB" dirty="0"/>
              <a:t>lb = 59.1  # length of each branch part in mm</a:t>
            </a:r>
          </a:p>
          <a:p>
            <a:r>
              <a:rPr lang="en-GB" dirty="0"/>
              <a:t>Ab = 61.605  # cross-section of the branch part in </a:t>
            </a:r>
            <a:r>
              <a:rPr lang="en-GB" dirty="0" err="1"/>
              <a:t>mm^2</a:t>
            </a:r>
            <a:endParaRPr lang="ru-RU" dirty="0"/>
          </a:p>
        </p:txBody>
      </p:sp>
    </p:spTree>
    <p:extLst>
      <p:ext uri="{BB962C8B-B14F-4D97-AF65-F5344CB8AC3E}">
        <p14:creationId xmlns:p14="http://schemas.microsoft.com/office/powerpoint/2010/main" val="103950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1686AF-0CEB-BBA9-DA8D-67C03CEC9A6A}"/>
              </a:ext>
            </a:extLst>
          </p:cNvPr>
          <p:cNvPicPr>
            <a:picLocks noChangeAspect="1"/>
          </p:cNvPicPr>
          <p:nvPr/>
        </p:nvPicPr>
        <p:blipFill>
          <a:blip r:embed="rId2"/>
          <a:stretch>
            <a:fillRect/>
          </a:stretch>
        </p:blipFill>
        <p:spPr>
          <a:xfrm>
            <a:off x="3519519" y="993236"/>
            <a:ext cx="8672481" cy="5442127"/>
          </a:xfrm>
          <a:prstGeom prst="rect">
            <a:avLst/>
          </a:prstGeom>
        </p:spPr>
      </p:pic>
      <p:pic>
        <p:nvPicPr>
          <p:cNvPr id="7" name="Picture 6">
            <a:extLst>
              <a:ext uri="{FF2B5EF4-FFF2-40B4-BE49-F238E27FC236}">
                <a16:creationId xmlns:a16="http://schemas.microsoft.com/office/drawing/2014/main" id="{1842DE46-086C-D9BA-FA2D-A6F037148ADA}"/>
              </a:ext>
            </a:extLst>
          </p:cNvPr>
          <p:cNvPicPr>
            <a:picLocks noChangeAspect="1"/>
          </p:cNvPicPr>
          <p:nvPr/>
        </p:nvPicPr>
        <p:blipFill>
          <a:blip r:embed="rId3"/>
          <a:stretch>
            <a:fillRect/>
          </a:stretch>
        </p:blipFill>
        <p:spPr>
          <a:xfrm>
            <a:off x="21266" y="2756165"/>
            <a:ext cx="3519519" cy="2588218"/>
          </a:xfrm>
          <a:prstGeom prst="rect">
            <a:avLst/>
          </a:prstGeom>
        </p:spPr>
      </p:pic>
      <p:sp>
        <p:nvSpPr>
          <p:cNvPr id="9" name="TextBox 8">
            <a:extLst>
              <a:ext uri="{FF2B5EF4-FFF2-40B4-BE49-F238E27FC236}">
                <a16:creationId xmlns:a16="http://schemas.microsoft.com/office/drawing/2014/main" id="{DAA224E5-210C-6176-1A9D-5BA6831B4A09}"/>
              </a:ext>
            </a:extLst>
          </p:cNvPr>
          <p:cNvSpPr txBox="1"/>
          <p:nvPr/>
        </p:nvSpPr>
        <p:spPr>
          <a:xfrm>
            <a:off x="723014" y="5393210"/>
            <a:ext cx="2200942" cy="1200329"/>
          </a:xfrm>
          <a:prstGeom prst="rect">
            <a:avLst/>
          </a:prstGeom>
          <a:noFill/>
          <a:ln>
            <a:solidFill>
              <a:srgbClr val="FF0000"/>
            </a:solidFill>
          </a:ln>
        </p:spPr>
        <p:txBody>
          <a:bodyPr wrap="square">
            <a:spAutoFit/>
          </a:bodyPr>
          <a:lstStyle/>
          <a:p>
            <a:pPr algn="just"/>
            <a:r>
              <a:rPr lang="en-GB" dirty="0"/>
              <a:t>Materials are only ferromagnetic below their corresponding </a:t>
            </a:r>
            <a:r>
              <a:rPr lang="en-GB" b="1" dirty="0"/>
              <a:t>Curie temperatures</a:t>
            </a:r>
            <a:r>
              <a:rPr lang="en-GB" dirty="0"/>
              <a:t>. </a:t>
            </a:r>
            <a:endParaRPr lang="ru-RU" dirty="0"/>
          </a:p>
        </p:txBody>
      </p:sp>
      <p:cxnSp>
        <p:nvCxnSpPr>
          <p:cNvPr id="11" name="Straight Arrow Connector 10">
            <a:extLst>
              <a:ext uri="{FF2B5EF4-FFF2-40B4-BE49-F238E27FC236}">
                <a16:creationId xmlns:a16="http://schemas.microsoft.com/office/drawing/2014/main" id="{87494A28-4565-8C92-C293-6DAC37AE5E6C}"/>
              </a:ext>
            </a:extLst>
          </p:cNvPr>
          <p:cNvCxnSpPr>
            <a:cxnSpLocks/>
          </p:cNvCxnSpPr>
          <p:nvPr/>
        </p:nvCxnSpPr>
        <p:spPr>
          <a:xfrm>
            <a:off x="2923956" y="5555724"/>
            <a:ext cx="616829"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85B26F9-11E5-6322-1E91-CDC703D84963}"/>
              </a:ext>
            </a:extLst>
          </p:cNvPr>
          <p:cNvSpPr txBox="1"/>
          <p:nvPr/>
        </p:nvSpPr>
        <p:spPr>
          <a:xfrm>
            <a:off x="82296" y="875562"/>
            <a:ext cx="3273552" cy="1754326"/>
          </a:xfrm>
          <a:prstGeom prst="rect">
            <a:avLst/>
          </a:prstGeom>
          <a:noFill/>
          <a:ln>
            <a:solidFill>
              <a:srgbClr val="FF0000"/>
            </a:solidFill>
          </a:ln>
        </p:spPr>
        <p:txBody>
          <a:bodyPr wrap="square">
            <a:spAutoFit/>
          </a:bodyPr>
          <a:lstStyle/>
          <a:p>
            <a:pPr algn="just"/>
            <a:r>
              <a:rPr lang="en-GB" dirty="0"/>
              <a:t>Magnetic saturation is an asymptotic state. Therefore, it is indicated for which </a:t>
            </a:r>
            <a:r>
              <a:rPr lang="en-GB" b="1" dirty="0"/>
              <a:t>H</a:t>
            </a:r>
            <a:r>
              <a:rPr lang="en-GB" dirty="0"/>
              <a:t> (1000 A/m) the induction (flux density) </a:t>
            </a:r>
            <a:r>
              <a:rPr lang="en-GB" b="1" dirty="0"/>
              <a:t>B</a:t>
            </a:r>
            <a:r>
              <a:rPr lang="en-GB" dirty="0"/>
              <a:t> was measured when approaching its saturation value. </a:t>
            </a:r>
            <a:endParaRPr lang="ru-RU" dirty="0"/>
          </a:p>
        </p:txBody>
      </p:sp>
      <p:cxnSp>
        <p:nvCxnSpPr>
          <p:cNvPr id="10" name="Straight Arrow Connector 9">
            <a:extLst>
              <a:ext uri="{FF2B5EF4-FFF2-40B4-BE49-F238E27FC236}">
                <a16:creationId xmlns:a16="http://schemas.microsoft.com/office/drawing/2014/main" id="{7C2E0BED-9AC6-550F-3339-655AD2D87E76}"/>
              </a:ext>
            </a:extLst>
          </p:cNvPr>
          <p:cNvCxnSpPr>
            <a:cxnSpLocks/>
          </p:cNvCxnSpPr>
          <p:nvPr/>
        </p:nvCxnSpPr>
        <p:spPr>
          <a:xfrm>
            <a:off x="3355848" y="2124864"/>
            <a:ext cx="23973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A29AC72-8AC0-0B33-035D-2E1F22AF13A3}"/>
              </a:ext>
            </a:extLst>
          </p:cNvPr>
          <p:cNvSpPr txBox="1"/>
          <p:nvPr/>
        </p:nvSpPr>
        <p:spPr>
          <a:xfrm>
            <a:off x="0" y="21774"/>
            <a:ext cx="12192000" cy="707886"/>
          </a:xfrm>
          <a:prstGeom prst="rect">
            <a:avLst/>
          </a:prstGeom>
          <a:noFill/>
        </p:spPr>
        <p:txBody>
          <a:bodyPr wrap="square" rtlCol="0">
            <a:spAutoFit/>
          </a:bodyPr>
          <a:lstStyle/>
          <a:p>
            <a:pPr algn="ctr"/>
            <a:r>
              <a:rPr lang="en-GB" sz="4000" b="1" dirty="0"/>
              <a:t>Ferrite cores</a:t>
            </a:r>
            <a:endParaRPr lang="ru-RU" sz="4000" b="1" dirty="0"/>
          </a:p>
        </p:txBody>
      </p:sp>
    </p:spTree>
    <p:extLst>
      <p:ext uri="{BB962C8B-B14F-4D97-AF65-F5344CB8AC3E}">
        <p14:creationId xmlns:p14="http://schemas.microsoft.com/office/powerpoint/2010/main" val="1908320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CED76A-DB50-0C89-9308-D261F573DA79}"/>
              </a:ext>
            </a:extLst>
          </p:cNvPr>
          <p:cNvPicPr>
            <a:picLocks noChangeAspect="1"/>
          </p:cNvPicPr>
          <p:nvPr/>
        </p:nvPicPr>
        <p:blipFill>
          <a:blip r:embed="rId2"/>
          <a:stretch>
            <a:fillRect/>
          </a:stretch>
        </p:blipFill>
        <p:spPr>
          <a:xfrm>
            <a:off x="586786" y="2206308"/>
            <a:ext cx="7192796" cy="3799844"/>
          </a:xfrm>
          <a:prstGeom prst="rect">
            <a:avLst/>
          </a:prstGeom>
        </p:spPr>
      </p:pic>
      <p:sp>
        <p:nvSpPr>
          <p:cNvPr id="2" name="TextBox 1">
            <a:extLst>
              <a:ext uri="{FF2B5EF4-FFF2-40B4-BE49-F238E27FC236}">
                <a16:creationId xmlns:a16="http://schemas.microsoft.com/office/drawing/2014/main" id="{0D841891-4EBF-E9B4-225E-14CBD358CCFF}"/>
              </a:ext>
            </a:extLst>
          </p:cNvPr>
          <p:cNvSpPr txBox="1"/>
          <p:nvPr/>
        </p:nvSpPr>
        <p:spPr>
          <a:xfrm>
            <a:off x="2781759" y="664563"/>
            <a:ext cx="6628482" cy="461665"/>
          </a:xfrm>
          <a:prstGeom prst="rect">
            <a:avLst/>
          </a:prstGeom>
          <a:noFill/>
        </p:spPr>
        <p:txBody>
          <a:bodyPr wrap="square">
            <a:spAutoFit/>
          </a:bodyPr>
          <a:lstStyle/>
          <a:p>
            <a:pPr algn="ctr"/>
            <a:r>
              <a:rPr lang="en-GB" sz="2400" dirty="0">
                <a:hlinkClick r:id="rId3"/>
              </a:rPr>
              <a:t>https://www.farnell.com/datasheets/1756165.pdf</a:t>
            </a:r>
            <a:r>
              <a:rPr lang="en-GB" sz="2400" dirty="0"/>
              <a:t> </a:t>
            </a:r>
            <a:endParaRPr lang="ru-RU" sz="2400" dirty="0"/>
          </a:p>
        </p:txBody>
      </p:sp>
      <p:sp>
        <p:nvSpPr>
          <p:cNvPr id="3" name="TextBox 2">
            <a:extLst>
              <a:ext uri="{FF2B5EF4-FFF2-40B4-BE49-F238E27FC236}">
                <a16:creationId xmlns:a16="http://schemas.microsoft.com/office/drawing/2014/main" id="{4EE9ECDD-E132-E0C3-71FC-11B9277E4EBA}"/>
              </a:ext>
            </a:extLst>
          </p:cNvPr>
          <p:cNvSpPr txBox="1"/>
          <p:nvPr/>
        </p:nvSpPr>
        <p:spPr>
          <a:xfrm>
            <a:off x="32067" y="31495"/>
            <a:ext cx="12159933" cy="523220"/>
          </a:xfrm>
          <a:prstGeom prst="rect">
            <a:avLst/>
          </a:prstGeom>
          <a:noFill/>
        </p:spPr>
        <p:txBody>
          <a:bodyPr wrap="square" rtlCol="0">
            <a:spAutoFit/>
          </a:bodyPr>
          <a:lstStyle/>
          <a:p>
            <a:pPr algn="ctr"/>
            <a:r>
              <a:rPr lang="en-GB" sz="2800" b="1" dirty="0"/>
              <a:t>Ferrite E-core used in this case study</a:t>
            </a:r>
            <a:endParaRPr lang="ru-RU" sz="2800" b="1" dirty="0"/>
          </a:p>
        </p:txBody>
      </p:sp>
      <p:grpSp>
        <p:nvGrpSpPr>
          <p:cNvPr id="6" name="Group 5">
            <a:extLst>
              <a:ext uri="{FF2B5EF4-FFF2-40B4-BE49-F238E27FC236}">
                <a16:creationId xmlns:a16="http://schemas.microsoft.com/office/drawing/2014/main" id="{88BE56C1-7D4C-8975-1678-8C12F9E8E77E}"/>
              </a:ext>
            </a:extLst>
          </p:cNvPr>
          <p:cNvGrpSpPr>
            <a:grpSpLocks noChangeAspect="1"/>
          </p:cNvGrpSpPr>
          <p:nvPr/>
        </p:nvGrpSpPr>
        <p:grpSpPr>
          <a:xfrm>
            <a:off x="8696915" y="1451680"/>
            <a:ext cx="2634237" cy="2433195"/>
            <a:chOff x="10385037" y="253243"/>
            <a:chExt cx="2114928" cy="1953519"/>
          </a:xfrm>
        </p:grpSpPr>
        <p:pic>
          <p:nvPicPr>
            <p:cNvPr id="7" name="Picture 6">
              <a:extLst>
                <a:ext uri="{FF2B5EF4-FFF2-40B4-BE49-F238E27FC236}">
                  <a16:creationId xmlns:a16="http://schemas.microsoft.com/office/drawing/2014/main" id="{68B4933D-9383-894C-25FE-07EE208EB8EE}"/>
                </a:ext>
              </a:extLst>
            </p:cNvPr>
            <p:cNvPicPr>
              <a:picLocks noChangeAspect="1"/>
            </p:cNvPicPr>
            <p:nvPr/>
          </p:nvPicPr>
          <p:blipFill rotWithShape="1">
            <a:blip r:embed="rId4"/>
            <a:srcRect l="7725" t="44495" r="7506" b="31601"/>
            <a:stretch/>
          </p:blipFill>
          <p:spPr>
            <a:xfrm>
              <a:off x="10385037" y="253243"/>
              <a:ext cx="2114928" cy="990766"/>
            </a:xfrm>
            <a:prstGeom prst="rect">
              <a:avLst/>
            </a:prstGeom>
          </p:spPr>
        </p:pic>
        <p:pic>
          <p:nvPicPr>
            <p:cNvPr id="8" name="Picture 7">
              <a:extLst>
                <a:ext uri="{FF2B5EF4-FFF2-40B4-BE49-F238E27FC236}">
                  <a16:creationId xmlns:a16="http://schemas.microsoft.com/office/drawing/2014/main" id="{7B230D85-1777-3BD4-4FA7-88D073BB21D7}"/>
                </a:ext>
              </a:extLst>
            </p:cNvPr>
            <p:cNvPicPr>
              <a:picLocks noChangeAspect="1"/>
            </p:cNvPicPr>
            <p:nvPr/>
          </p:nvPicPr>
          <p:blipFill rotWithShape="1">
            <a:blip r:embed="rId4"/>
            <a:srcRect l="7725" t="71091" r="7506" b="5680"/>
            <a:stretch/>
          </p:blipFill>
          <p:spPr>
            <a:xfrm>
              <a:off x="10385037" y="1244009"/>
              <a:ext cx="2114928" cy="962753"/>
            </a:xfrm>
            <a:prstGeom prst="rect">
              <a:avLst/>
            </a:prstGeom>
          </p:spPr>
        </p:pic>
      </p:grpSp>
      <p:grpSp>
        <p:nvGrpSpPr>
          <p:cNvPr id="9" name="Group 8">
            <a:extLst>
              <a:ext uri="{FF2B5EF4-FFF2-40B4-BE49-F238E27FC236}">
                <a16:creationId xmlns:a16="http://schemas.microsoft.com/office/drawing/2014/main" id="{0F2F8293-0DAF-4965-DE2E-2609480DB5AB}"/>
              </a:ext>
            </a:extLst>
          </p:cNvPr>
          <p:cNvGrpSpPr>
            <a:grpSpLocks noChangeAspect="1"/>
          </p:cNvGrpSpPr>
          <p:nvPr/>
        </p:nvGrpSpPr>
        <p:grpSpPr>
          <a:xfrm>
            <a:off x="8755816" y="4086000"/>
            <a:ext cx="2639766" cy="2568658"/>
            <a:chOff x="9924291" y="4048894"/>
            <a:chExt cx="2114928" cy="1953519"/>
          </a:xfrm>
        </p:grpSpPr>
        <p:grpSp>
          <p:nvGrpSpPr>
            <p:cNvPr id="10" name="Group 9">
              <a:extLst>
                <a:ext uri="{FF2B5EF4-FFF2-40B4-BE49-F238E27FC236}">
                  <a16:creationId xmlns:a16="http://schemas.microsoft.com/office/drawing/2014/main" id="{B356FBFF-FBF2-CADA-5239-78AF57195728}"/>
                </a:ext>
              </a:extLst>
            </p:cNvPr>
            <p:cNvGrpSpPr/>
            <p:nvPr/>
          </p:nvGrpSpPr>
          <p:grpSpPr>
            <a:xfrm>
              <a:off x="9924291" y="4048894"/>
              <a:ext cx="2114928" cy="1953519"/>
              <a:chOff x="10385037" y="253243"/>
              <a:chExt cx="2114928" cy="1953519"/>
            </a:xfrm>
          </p:grpSpPr>
          <p:pic>
            <p:nvPicPr>
              <p:cNvPr id="12" name="Picture 11">
                <a:extLst>
                  <a:ext uri="{FF2B5EF4-FFF2-40B4-BE49-F238E27FC236}">
                    <a16:creationId xmlns:a16="http://schemas.microsoft.com/office/drawing/2014/main" id="{793868BF-90C0-5B0F-84FC-407301F9D002}"/>
                  </a:ext>
                </a:extLst>
              </p:cNvPr>
              <p:cNvPicPr>
                <a:picLocks noChangeAspect="1"/>
              </p:cNvPicPr>
              <p:nvPr/>
            </p:nvPicPr>
            <p:blipFill rotWithShape="1">
              <a:blip r:embed="rId4"/>
              <a:srcRect l="7725" t="44495" r="7506" b="31601"/>
              <a:stretch/>
            </p:blipFill>
            <p:spPr>
              <a:xfrm>
                <a:off x="10385037" y="253243"/>
                <a:ext cx="2114928" cy="990766"/>
              </a:xfrm>
              <a:prstGeom prst="rect">
                <a:avLst/>
              </a:prstGeom>
            </p:spPr>
          </p:pic>
          <p:pic>
            <p:nvPicPr>
              <p:cNvPr id="13" name="Picture 12">
                <a:extLst>
                  <a:ext uri="{FF2B5EF4-FFF2-40B4-BE49-F238E27FC236}">
                    <a16:creationId xmlns:a16="http://schemas.microsoft.com/office/drawing/2014/main" id="{CB11A5E0-7CE7-D97D-BA77-0A8564AF0C0E}"/>
                  </a:ext>
                </a:extLst>
              </p:cNvPr>
              <p:cNvPicPr>
                <a:picLocks noChangeAspect="1"/>
              </p:cNvPicPr>
              <p:nvPr/>
            </p:nvPicPr>
            <p:blipFill rotWithShape="1">
              <a:blip r:embed="rId4"/>
              <a:srcRect l="7725" t="71091" r="7506" b="5680"/>
              <a:stretch/>
            </p:blipFill>
            <p:spPr>
              <a:xfrm>
                <a:off x="10385037" y="1244009"/>
                <a:ext cx="2114928" cy="962753"/>
              </a:xfrm>
              <a:prstGeom prst="rect">
                <a:avLst/>
              </a:prstGeom>
            </p:spPr>
          </p:pic>
        </p:grpSp>
        <p:sp>
          <p:nvSpPr>
            <p:cNvPr id="11" name="Rectangle 10">
              <a:extLst>
                <a:ext uri="{FF2B5EF4-FFF2-40B4-BE49-F238E27FC236}">
                  <a16:creationId xmlns:a16="http://schemas.microsoft.com/office/drawing/2014/main" id="{0C2F5F3F-50AF-F5C5-8A6F-5D81A859A845}"/>
                </a:ext>
              </a:extLst>
            </p:cNvPr>
            <p:cNvSpPr/>
            <p:nvPr/>
          </p:nvSpPr>
          <p:spPr>
            <a:xfrm>
              <a:off x="10641330" y="5028230"/>
              <a:ext cx="662940" cy="457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4" name="TextBox 13">
            <a:extLst>
              <a:ext uri="{FF2B5EF4-FFF2-40B4-BE49-F238E27FC236}">
                <a16:creationId xmlns:a16="http://schemas.microsoft.com/office/drawing/2014/main" id="{8EBD9EDD-9CB8-58DB-6C70-8F1EC9F2D215}"/>
              </a:ext>
            </a:extLst>
          </p:cNvPr>
          <p:cNvSpPr txBox="1"/>
          <p:nvPr/>
        </p:nvSpPr>
        <p:spPr>
          <a:xfrm>
            <a:off x="9242931" y="1262626"/>
            <a:ext cx="1629292" cy="369332"/>
          </a:xfrm>
          <a:prstGeom prst="rect">
            <a:avLst/>
          </a:prstGeom>
          <a:noFill/>
        </p:spPr>
        <p:txBody>
          <a:bodyPr wrap="none" rtlCol="0">
            <a:spAutoFit/>
          </a:bodyPr>
          <a:lstStyle/>
          <a:p>
            <a:r>
              <a:rPr lang="en-GB" b="1" dirty="0"/>
              <a:t>Ungapped core</a:t>
            </a:r>
            <a:endParaRPr lang="ru-RU" b="1" dirty="0"/>
          </a:p>
        </p:txBody>
      </p:sp>
      <p:sp>
        <p:nvSpPr>
          <p:cNvPr id="15" name="TextBox 14">
            <a:extLst>
              <a:ext uri="{FF2B5EF4-FFF2-40B4-BE49-F238E27FC236}">
                <a16:creationId xmlns:a16="http://schemas.microsoft.com/office/drawing/2014/main" id="{86B21193-BF56-E670-05E0-D4C2A6D2A1AA}"/>
              </a:ext>
            </a:extLst>
          </p:cNvPr>
          <p:cNvSpPr txBox="1"/>
          <p:nvPr/>
        </p:nvSpPr>
        <p:spPr>
          <a:xfrm>
            <a:off x="9362672" y="3921564"/>
            <a:ext cx="1397627" cy="369332"/>
          </a:xfrm>
          <a:prstGeom prst="rect">
            <a:avLst/>
          </a:prstGeom>
          <a:noFill/>
        </p:spPr>
        <p:txBody>
          <a:bodyPr wrap="none" rtlCol="0">
            <a:spAutoFit/>
          </a:bodyPr>
          <a:lstStyle/>
          <a:p>
            <a:r>
              <a:rPr lang="en-GB" b="1" dirty="0"/>
              <a:t>Gapped core</a:t>
            </a:r>
            <a:endParaRPr lang="ru-RU" b="1" dirty="0"/>
          </a:p>
        </p:txBody>
      </p:sp>
    </p:spTree>
    <p:extLst>
      <p:ext uri="{BB962C8B-B14F-4D97-AF65-F5344CB8AC3E}">
        <p14:creationId xmlns:p14="http://schemas.microsoft.com/office/powerpoint/2010/main" val="320211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3226D-B0A8-02AC-A737-A6D2ACE848E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89E3BC9-A038-0D68-8A02-A0E8A2EDC9BD}"/>
              </a:ext>
            </a:extLst>
          </p:cNvPr>
          <p:cNvPicPr>
            <a:picLocks noChangeAspect="1"/>
          </p:cNvPicPr>
          <p:nvPr/>
        </p:nvPicPr>
        <p:blipFill rotWithShape="1">
          <a:blip r:embed="rId2"/>
          <a:srcRect t="8929" r="4074" b="4854"/>
          <a:stretch/>
        </p:blipFill>
        <p:spPr>
          <a:xfrm>
            <a:off x="5680533" y="3276599"/>
            <a:ext cx="6407016" cy="3526973"/>
          </a:xfrm>
          <a:prstGeom prst="rect">
            <a:avLst/>
          </a:prstGeom>
        </p:spPr>
      </p:pic>
      <p:graphicFrame>
        <p:nvGraphicFramePr>
          <p:cNvPr id="16" name="Object 2">
            <a:extLst>
              <a:ext uri="{FF2B5EF4-FFF2-40B4-BE49-F238E27FC236}">
                <a16:creationId xmlns:a16="http://schemas.microsoft.com/office/drawing/2014/main" id="{3561DB8B-FD1C-48D7-928F-9400F203E56D}"/>
              </a:ext>
            </a:extLst>
          </p:cNvPr>
          <p:cNvGraphicFramePr>
            <a:graphicFrameLocks noChangeAspect="1"/>
          </p:cNvGraphicFramePr>
          <p:nvPr>
            <p:extLst>
              <p:ext uri="{D42A27DB-BD31-4B8C-83A1-F6EECF244321}">
                <p14:modId xmlns:p14="http://schemas.microsoft.com/office/powerpoint/2010/main" val="130769495"/>
              </p:ext>
            </p:extLst>
          </p:nvPr>
        </p:nvGraphicFramePr>
        <p:xfrm>
          <a:off x="130628" y="5670430"/>
          <a:ext cx="1578429" cy="1154914"/>
        </p:xfrm>
        <a:graphic>
          <a:graphicData uri="http://schemas.openxmlformats.org/presentationml/2006/ole">
            <mc:AlternateContent xmlns:mc="http://schemas.openxmlformats.org/markup-compatibility/2006">
              <mc:Choice xmlns:v="urn:schemas-microsoft-com:vml" Requires="v">
                <p:oleObj name="Equation" r:id="rId3" imgW="660240" imgH="482400" progId="Equation.DSMT4">
                  <p:embed/>
                </p:oleObj>
              </mc:Choice>
              <mc:Fallback>
                <p:oleObj name="Equation" r:id="rId3" imgW="660240" imgH="482400" progId="Equation.DSMT4">
                  <p:embed/>
                  <p:pic>
                    <p:nvPicPr>
                      <p:cNvPr id="131074" name="Object 2"/>
                      <p:cNvPicPr>
                        <a:picLocks noChangeAspect="1" noChangeArrowheads="1"/>
                      </p:cNvPicPr>
                      <p:nvPr/>
                    </p:nvPicPr>
                    <p:blipFill>
                      <a:blip r:embed="rId4"/>
                      <a:srcRect/>
                      <a:stretch>
                        <a:fillRect/>
                      </a:stretch>
                    </p:blipFill>
                    <p:spPr bwMode="auto">
                      <a:xfrm>
                        <a:off x="130628" y="5670430"/>
                        <a:ext cx="1578429" cy="1154914"/>
                      </a:xfrm>
                      <a:prstGeom prst="rect">
                        <a:avLst/>
                      </a:prstGeom>
                      <a:noFill/>
                      <a:ln>
                        <a:noFill/>
                      </a:ln>
                    </p:spPr>
                  </p:pic>
                </p:oleObj>
              </mc:Fallback>
            </mc:AlternateContent>
          </a:graphicData>
        </a:graphic>
      </p:graphicFrame>
      <p:sp>
        <p:nvSpPr>
          <p:cNvPr id="81" name="Rectangle 80">
            <a:extLst>
              <a:ext uri="{FF2B5EF4-FFF2-40B4-BE49-F238E27FC236}">
                <a16:creationId xmlns:a16="http://schemas.microsoft.com/office/drawing/2014/main" id="{4FEF57F7-FB31-24F5-433B-3FECA0AE3BA8}"/>
              </a:ext>
            </a:extLst>
          </p:cNvPr>
          <p:cNvSpPr/>
          <p:nvPr/>
        </p:nvSpPr>
        <p:spPr>
          <a:xfrm rot="16200000">
            <a:off x="6730429" y="4887634"/>
            <a:ext cx="1031787" cy="469038"/>
          </a:xfrm>
          <a:prstGeom prst="rect">
            <a:avLst/>
          </a:prstGeom>
          <a:pattFill prst="wdUpDiag">
            <a:fgClr>
              <a:srgbClr val="00B050"/>
            </a:fgClr>
            <a:bgClr>
              <a:schemeClr val="bg1"/>
            </a:bgClr>
          </a:patt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a:extLst>
              <a:ext uri="{FF2B5EF4-FFF2-40B4-BE49-F238E27FC236}">
                <a16:creationId xmlns:a16="http://schemas.microsoft.com/office/drawing/2014/main" id="{7D8BBBF1-AD4F-5FDD-49F2-B2B46F55C373}"/>
              </a:ext>
            </a:extLst>
          </p:cNvPr>
          <p:cNvSpPr/>
          <p:nvPr/>
        </p:nvSpPr>
        <p:spPr>
          <a:xfrm rot="16200000">
            <a:off x="8035880" y="4672153"/>
            <a:ext cx="1031788" cy="900000"/>
          </a:xfrm>
          <a:prstGeom prst="rect">
            <a:avLst/>
          </a:prstGeom>
          <a:pattFill prst="wdUpDiag">
            <a:fgClr>
              <a:srgbClr val="FF0000"/>
            </a:fgClr>
            <a:bgClr>
              <a:schemeClr val="bg1"/>
            </a:bgClr>
          </a:patt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a:extLst>
              <a:ext uri="{FF2B5EF4-FFF2-40B4-BE49-F238E27FC236}">
                <a16:creationId xmlns:a16="http://schemas.microsoft.com/office/drawing/2014/main" id="{010520CA-4664-9E27-820A-27E88055AB4E}"/>
              </a:ext>
            </a:extLst>
          </p:cNvPr>
          <p:cNvSpPr/>
          <p:nvPr/>
        </p:nvSpPr>
        <p:spPr>
          <a:xfrm>
            <a:off x="7011804" y="4159915"/>
            <a:ext cx="1538929" cy="446346"/>
          </a:xfrm>
          <a:prstGeom prst="rect">
            <a:avLst/>
          </a:prstGeom>
          <a:pattFill prst="wdUpDiag">
            <a:fgClr>
              <a:srgbClr val="0000CC"/>
            </a:fgClr>
            <a:bgClr>
              <a:schemeClr val="bg1"/>
            </a:bgClr>
          </a:patt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a:extLst>
              <a:ext uri="{FF2B5EF4-FFF2-40B4-BE49-F238E27FC236}">
                <a16:creationId xmlns:a16="http://schemas.microsoft.com/office/drawing/2014/main" id="{C6B02D71-9A9F-0DF1-F8A5-72A9AA4FA8EA}"/>
              </a:ext>
            </a:extLst>
          </p:cNvPr>
          <p:cNvSpPr txBox="1"/>
          <p:nvPr/>
        </p:nvSpPr>
        <p:spPr>
          <a:xfrm>
            <a:off x="0" y="20203"/>
            <a:ext cx="12192000" cy="523220"/>
          </a:xfrm>
          <a:prstGeom prst="rect">
            <a:avLst/>
          </a:prstGeom>
          <a:noFill/>
        </p:spPr>
        <p:txBody>
          <a:bodyPr wrap="square" rtlCol="0">
            <a:spAutoFit/>
          </a:bodyPr>
          <a:lstStyle/>
          <a:p>
            <a:pPr algn="ctr"/>
            <a:r>
              <a:rPr lang="en-GB" sz="2800" b="1" dirty="0"/>
              <a:t>Design equations and magnetic circuit segments</a:t>
            </a:r>
            <a:endParaRPr lang="ru-RU" sz="2800" b="1" dirty="0"/>
          </a:p>
        </p:txBody>
      </p:sp>
      <p:sp>
        <p:nvSpPr>
          <p:cNvPr id="3" name="TextBox 2">
            <a:extLst>
              <a:ext uri="{FF2B5EF4-FFF2-40B4-BE49-F238E27FC236}">
                <a16:creationId xmlns:a16="http://schemas.microsoft.com/office/drawing/2014/main" id="{9CD3D569-6ACD-E13F-170D-3DEADA9D86F2}"/>
              </a:ext>
            </a:extLst>
          </p:cNvPr>
          <p:cNvSpPr txBox="1"/>
          <p:nvPr/>
        </p:nvSpPr>
        <p:spPr>
          <a:xfrm>
            <a:off x="1976512" y="785692"/>
            <a:ext cx="10111036"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sym typeface="Symbol" panose="05050102010706020507" pitchFamily="18" charset="2"/>
              </a:rPr>
              <a:t></a:t>
            </a:r>
            <a:r>
              <a:rPr lang="en-GB" sz="2400" dirty="0">
                <a:latin typeface="Times New Roman" panose="02020603050405020304" pitchFamily="18" charset="0"/>
                <a:cs typeface="Times New Roman" panose="02020603050405020304" pitchFamily="18" charset="0"/>
              </a:rPr>
              <a:t> reluctance (H</a:t>
            </a:r>
            <a:r>
              <a:rPr lang="ru-RU" sz="2400" baseline="30000" dirty="0">
                <a:latin typeface="Times New Roman" panose="02020603050405020304" pitchFamily="18" charset="0"/>
                <a:cs typeface="Times New Roman" panose="02020603050405020304" pitchFamily="18" charset="0"/>
              </a:rPr>
              <a:t>-1</a:t>
            </a:r>
            <a:r>
              <a:rPr lang="en-GB" sz="2400" dirty="0">
                <a:latin typeface="Times New Roman" panose="02020603050405020304" pitchFamily="18" charset="0"/>
                <a:cs typeface="Times New Roman" panose="02020603050405020304" pitchFamily="18" charset="0"/>
              </a:rPr>
              <a:t>) of a magnetic segment with a length </a:t>
            </a:r>
            <a:r>
              <a:rPr lang="en-GB" sz="2400" i="1" dirty="0">
                <a:latin typeface="Times New Roman" panose="02020603050405020304" pitchFamily="18" charset="0"/>
                <a:cs typeface="Times New Roman" panose="02020603050405020304" pitchFamily="18" charset="0"/>
              </a:rPr>
              <a:t>l</a:t>
            </a:r>
            <a:r>
              <a:rPr lang="en-GB" sz="2400" i="1" baseline="-25000" dirty="0">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 and cross-section </a:t>
            </a:r>
            <a:r>
              <a:rPr lang="en-GB" sz="2400" i="1" dirty="0">
                <a:latin typeface="Times New Roman" panose="02020603050405020304" pitchFamily="18" charset="0"/>
                <a:cs typeface="Times New Roman" panose="02020603050405020304" pitchFamily="18" charset="0"/>
              </a:rPr>
              <a:t>S</a:t>
            </a:r>
            <a:r>
              <a:rPr lang="en-GB" sz="2400" i="1" baseline="-25000" dirty="0">
                <a:latin typeface="Times New Roman" panose="02020603050405020304" pitchFamily="18" charset="0"/>
                <a:cs typeface="Times New Roman" panose="02020603050405020304" pitchFamily="18" charset="0"/>
              </a:rPr>
              <a:t>i</a:t>
            </a:r>
            <a:r>
              <a:rPr lang="en-GB" sz="2400" dirty="0">
                <a:latin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EF059E-C5E6-F9F6-F73C-A51C911576E6}"/>
              </a:ext>
            </a:extLst>
          </p:cNvPr>
          <p:cNvSpPr txBox="1"/>
          <p:nvPr/>
        </p:nvSpPr>
        <p:spPr>
          <a:xfrm>
            <a:off x="1271195" y="3823117"/>
            <a:ext cx="4843185" cy="461665"/>
          </a:xfrm>
          <a:prstGeom prst="rect">
            <a:avLst/>
          </a:prstGeom>
          <a:noFill/>
        </p:spPr>
        <p:txBody>
          <a:bodyPr wrap="none" rtlCol="0">
            <a:spAutoFit/>
          </a:bodyPr>
          <a:lstStyle/>
          <a:p>
            <a:r>
              <a:rPr lang="en-GB" sz="2400" dirty="0">
                <a:latin typeface="Times New Roman" panose="02020603050405020304" pitchFamily="18" charset="0"/>
                <a:cs typeface="Times New Roman" panose="02020603050405020304" pitchFamily="18" charset="0"/>
                <a:sym typeface="Symbol" panose="05050102010706020507" pitchFamily="18" charset="2"/>
              </a:rPr>
              <a:t></a:t>
            </a:r>
            <a:r>
              <a:rPr lang="en-GB" sz="2400" dirty="0">
                <a:latin typeface="Times New Roman" panose="02020603050405020304" pitchFamily="18" charset="0"/>
                <a:cs typeface="Times New Roman" panose="02020603050405020304" pitchFamily="18" charset="0"/>
              </a:rPr>
              <a:t> induction or flux density (Tesla, T)</a:t>
            </a:r>
            <a:endParaRPr lang="ru-RU"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B9B507B-8881-8491-A129-F2100AC0EF4A}"/>
              </a:ext>
            </a:extLst>
          </p:cNvPr>
          <p:cNvSpPr txBox="1"/>
          <p:nvPr/>
        </p:nvSpPr>
        <p:spPr>
          <a:xfrm>
            <a:off x="1976512" y="4885327"/>
            <a:ext cx="3469219" cy="461665"/>
          </a:xfrm>
          <a:prstGeom prst="rect">
            <a:avLst/>
          </a:prstGeom>
          <a:noFill/>
        </p:spPr>
        <p:txBody>
          <a:bodyPr wrap="none" rtlCol="0">
            <a:spAutoFit/>
          </a:bodyPr>
          <a:lstStyle/>
          <a:p>
            <a:r>
              <a:rPr lang="en-GB" sz="2400" dirty="0">
                <a:latin typeface="Times New Roman" panose="02020603050405020304" pitchFamily="18" charset="0"/>
                <a:cs typeface="Times New Roman" panose="02020603050405020304" pitchFamily="18" charset="0"/>
                <a:sym typeface="Symbol" panose="05050102010706020507" pitchFamily="18" charset="2"/>
              </a:rPr>
              <a:t></a:t>
            </a:r>
            <a:r>
              <a:rPr lang="en-GB" sz="2400" dirty="0">
                <a:latin typeface="Times New Roman" panose="02020603050405020304" pitchFamily="18" charset="0"/>
                <a:cs typeface="Times New Roman" panose="02020603050405020304" pitchFamily="18" charset="0"/>
              </a:rPr>
              <a:t> magnetising force (A/m)</a:t>
            </a:r>
            <a:endParaRPr lang="ru-RU"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283F359-CFD5-0C7E-A871-BAFE951B5D0A}"/>
              </a:ext>
            </a:extLst>
          </p:cNvPr>
          <p:cNvSpPr txBox="1"/>
          <p:nvPr/>
        </p:nvSpPr>
        <p:spPr>
          <a:xfrm>
            <a:off x="1709056" y="6033597"/>
            <a:ext cx="3168688" cy="461665"/>
          </a:xfrm>
          <a:prstGeom prst="rect">
            <a:avLst/>
          </a:prstGeom>
          <a:noFill/>
        </p:spPr>
        <p:txBody>
          <a:bodyPr wrap="none" rtlCol="0">
            <a:spAutoFit/>
          </a:bodyPr>
          <a:lstStyle/>
          <a:p>
            <a:r>
              <a:rPr lang="en-GB" sz="2400" dirty="0">
                <a:latin typeface="Times New Roman" panose="02020603050405020304" pitchFamily="18" charset="0"/>
                <a:cs typeface="Times New Roman" panose="02020603050405020304" pitchFamily="18" charset="0"/>
                <a:sym typeface="Symbol" panose="05050102010706020507" pitchFamily="18" charset="2"/>
              </a:rPr>
              <a:t></a:t>
            </a:r>
            <a:r>
              <a:rPr lang="en-GB" sz="2400" dirty="0">
                <a:latin typeface="Times New Roman" panose="02020603050405020304" pitchFamily="18" charset="0"/>
                <a:cs typeface="Times New Roman" panose="02020603050405020304" pitchFamily="18" charset="0"/>
              </a:rPr>
              <a:t> inductance (Henry, H)</a:t>
            </a:r>
            <a:endParaRPr lang="ru-RU" sz="2400" dirty="0">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6352FD7A-0D17-84B9-46C9-AFACC4919F36}"/>
              </a:ext>
            </a:extLst>
          </p:cNvPr>
          <p:cNvGraphicFramePr>
            <a:graphicFrameLocks noChangeAspect="1"/>
          </p:cNvGraphicFramePr>
          <p:nvPr>
            <p:extLst>
              <p:ext uri="{D42A27DB-BD31-4B8C-83A1-F6EECF244321}">
                <p14:modId xmlns:p14="http://schemas.microsoft.com/office/powerpoint/2010/main" val="1767833329"/>
              </p:ext>
            </p:extLst>
          </p:nvPr>
        </p:nvGraphicFramePr>
        <p:xfrm>
          <a:off x="104452" y="543720"/>
          <a:ext cx="4103688" cy="5138738"/>
        </p:xfrm>
        <a:graphic>
          <a:graphicData uri="http://schemas.openxmlformats.org/presentationml/2006/ole">
            <mc:AlternateContent xmlns:mc="http://schemas.openxmlformats.org/markup-compatibility/2006">
              <mc:Choice xmlns:v="urn:schemas-microsoft-com:vml" Requires="v">
                <p:oleObj name="Equation" r:id="rId5" imgW="1765080" imgH="2209680" progId="Equation.DSMT4">
                  <p:embed/>
                </p:oleObj>
              </mc:Choice>
              <mc:Fallback>
                <p:oleObj name="Equation" r:id="rId5" imgW="1765080" imgH="2209680" progId="Equation.DSMT4">
                  <p:embed/>
                  <p:pic>
                    <p:nvPicPr>
                      <p:cNvPr id="7" name="Object 6"/>
                      <p:cNvPicPr>
                        <a:picLocks noChangeAspect="1" noChangeArrowheads="1"/>
                      </p:cNvPicPr>
                      <p:nvPr/>
                    </p:nvPicPr>
                    <p:blipFill>
                      <a:blip r:embed="rId6"/>
                      <a:srcRect/>
                      <a:stretch>
                        <a:fillRect/>
                      </a:stretch>
                    </p:blipFill>
                    <p:spPr bwMode="auto">
                      <a:xfrm>
                        <a:off x="104452" y="543720"/>
                        <a:ext cx="4103688" cy="5138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a:extLst>
              <a:ext uri="{FF2B5EF4-FFF2-40B4-BE49-F238E27FC236}">
                <a16:creationId xmlns:a16="http://schemas.microsoft.com/office/drawing/2014/main" id="{666E15E7-1085-7D39-65C6-88A006CDB117}"/>
              </a:ext>
            </a:extLst>
          </p:cNvPr>
          <p:cNvSpPr txBox="1"/>
          <p:nvPr/>
        </p:nvSpPr>
        <p:spPr>
          <a:xfrm>
            <a:off x="4208140" y="2266585"/>
            <a:ext cx="7879408" cy="461665"/>
          </a:xfrm>
          <a:prstGeom prst="rect">
            <a:avLst/>
          </a:prstGeom>
          <a:noFill/>
        </p:spPr>
        <p:txBody>
          <a:bodyPr wrap="square" rtlCol="0">
            <a:spAutoFit/>
          </a:bodyPr>
          <a:lstStyle/>
          <a:p>
            <a:r>
              <a:rPr lang="en-GB" sz="2400" dirty="0">
                <a:latin typeface="Times New Roman" panose="02020603050405020304" pitchFamily="18" charset="0"/>
                <a:cs typeface="Times New Roman" panose="02020603050405020304" pitchFamily="18" charset="0"/>
                <a:sym typeface="Symbol" panose="05050102010706020507" pitchFamily="18" charset="2"/>
              </a:rPr>
              <a:t></a:t>
            </a:r>
            <a:r>
              <a:rPr lang="en-GB" sz="2400" dirty="0">
                <a:latin typeface="Times New Roman" panose="02020603050405020304" pitchFamily="18" charset="0"/>
                <a:cs typeface="Times New Roman" panose="02020603050405020304" pitchFamily="18" charset="0"/>
              </a:rPr>
              <a:t> magnetic flux (Weber, Wb) calculated in a single loop core</a:t>
            </a:r>
            <a:endParaRPr lang="ru-RU"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7DB3CB1-4F62-F152-51DF-8B806E40C911}"/>
              </a:ext>
            </a:extLst>
          </p:cNvPr>
          <p:cNvSpPr txBox="1"/>
          <p:nvPr/>
        </p:nvSpPr>
        <p:spPr>
          <a:xfrm>
            <a:off x="4399710" y="1660118"/>
            <a:ext cx="6162264" cy="461665"/>
          </a:xfrm>
          <a:prstGeom prst="rect">
            <a:avLst/>
          </a:prstGeom>
          <a:solidFill>
            <a:schemeClr val="bg1">
              <a:lumMod val="85000"/>
            </a:schemeClr>
          </a:solidFill>
        </p:spPr>
        <p:txBody>
          <a:bodyPr wrap="none" rtlCol="0">
            <a:spAutoFit/>
          </a:bodyPr>
          <a:lstStyle/>
          <a:p>
            <a:r>
              <a:rPr lang="en-GB" sz="2400" dirty="0">
                <a:latin typeface="Times New Roman" panose="02020603050405020304" pitchFamily="18" charset="0"/>
                <a:cs typeface="Times New Roman" panose="02020603050405020304" pitchFamily="18" charset="0"/>
              </a:rPr>
              <a:t>MMF – magnetomotive force (Amperes </a:t>
            </a:r>
            <a:r>
              <a:rPr lang="en-GB" sz="2400" dirty="0">
                <a:latin typeface="Times New Roman" panose="02020603050405020304" pitchFamily="18" charset="0"/>
                <a:cs typeface="Times New Roman" panose="02020603050405020304" pitchFamily="18" charset="0"/>
                <a:sym typeface="Symbol" panose="05050102010706020507" pitchFamily="18" charset="2"/>
              </a:rPr>
              <a:t> turns</a:t>
            </a:r>
            <a:r>
              <a:rPr lang="en-GB"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094B65E-FDE8-57A1-BA5B-0B5C16DFF318}"/>
              </a:ext>
            </a:extLst>
          </p:cNvPr>
          <p:cNvSpPr txBox="1"/>
          <p:nvPr/>
        </p:nvSpPr>
        <p:spPr>
          <a:xfrm>
            <a:off x="4399710" y="2891459"/>
            <a:ext cx="6974533" cy="461665"/>
          </a:xfrm>
          <a:prstGeom prst="rect">
            <a:avLst/>
          </a:prstGeom>
          <a:solidFill>
            <a:schemeClr val="bg1">
              <a:lumMod val="85000"/>
            </a:schemeClr>
          </a:solidFill>
        </p:spPr>
        <p:txBody>
          <a:bodyPr wrap="square" rtlCol="0">
            <a:spAutoFit/>
          </a:bodyPr>
          <a:lstStyle/>
          <a:p>
            <a:pPr algn="ctr"/>
            <a:r>
              <a:rPr lang="en-GB" sz="2400" dirty="0">
                <a:latin typeface="Times New Roman" panose="02020603050405020304" pitchFamily="18" charset="0"/>
                <a:cs typeface="Times New Roman" panose="02020603050405020304" pitchFamily="18" charset="0"/>
              </a:rPr>
              <a:t>In a branched core, </a:t>
            </a:r>
            <a:r>
              <a:rPr lang="en-GB" sz="2400" dirty="0">
                <a:latin typeface="Times New Roman" panose="02020603050405020304" pitchFamily="18" charset="0"/>
                <a:cs typeface="Times New Roman" panose="02020603050405020304" pitchFamily="18" charset="0"/>
                <a:sym typeface="Symbol" panose="05050102010706020507" pitchFamily="18" charset="2"/>
              </a:rPr>
              <a:t> is calculated using KVL &amp; </a:t>
            </a:r>
            <a:r>
              <a:rPr lang="en-GB" sz="2400" dirty="0" err="1">
                <a:latin typeface="Times New Roman" panose="02020603050405020304" pitchFamily="18" charset="0"/>
                <a:cs typeface="Times New Roman" panose="02020603050405020304" pitchFamily="18" charset="0"/>
                <a:sym typeface="Symbol" panose="05050102010706020507" pitchFamily="18" charset="2"/>
              </a:rPr>
              <a:t>KCL</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11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750DA4-A035-EF4C-0661-270931AF50BC}"/>
              </a:ext>
            </a:extLst>
          </p:cNvPr>
          <p:cNvSpPr txBox="1"/>
          <p:nvPr/>
        </p:nvSpPr>
        <p:spPr>
          <a:xfrm>
            <a:off x="0" y="33044"/>
            <a:ext cx="12192000" cy="461665"/>
          </a:xfrm>
          <a:prstGeom prst="rect">
            <a:avLst/>
          </a:prstGeom>
          <a:noFill/>
        </p:spPr>
        <p:txBody>
          <a:bodyPr wrap="square">
            <a:spAutoFit/>
          </a:bodyPr>
          <a:lstStyle/>
          <a:p>
            <a:pPr algn="ctr"/>
            <a:r>
              <a:rPr lang="en-GB" sz="2400" dirty="0">
                <a:hlinkClick r:id="rId2"/>
              </a:rPr>
              <a:t>https://www.farnell.com/datasheets/1756165.pdf</a:t>
            </a:r>
            <a:r>
              <a:rPr lang="en-GB" sz="2400" dirty="0"/>
              <a:t> </a:t>
            </a:r>
            <a:endParaRPr lang="ru-RU" sz="2400" dirty="0"/>
          </a:p>
        </p:txBody>
      </p:sp>
      <p:pic>
        <p:nvPicPr>
          <p:cNvPr id="9" name="Picture 8">
            <a:extLst>
              <a:ext uri="{FF2B5EF4-FFF2-40B4-BE49-F238E27FC236}">
                <a16:creationId xmlns:a16="http://schemas.microsoft.com/office/drawing/2014/main" id="{2A6D99F7-8F2D-7576-3E94-5A4502CE60AD}"/>
              </a:ext>
            </a:extLst>
          </p:cNvPr>
          <p:cNvPicPr>
            <a:picLocks noChangeAspect="1"/>
          </p:cNvPicPr>
          <p:nvPr/>
        </p:nvPicPr>
        <p:blipFill rotWithShape="1">
          <a:blip r:embed="rId3"/>
          <a:srcRect b="61789"/>
          <a:stretch/>
        </p:blipFill>
        <p:spPr>
          <a:xfrm>
            <a:off x="109236" y="592683"/>
            <a:ext cx="10097493" cy="2357346"/>
          </a:xfrm>
          <a:prstGeom prst="rect">
            <a:avLst/>
          </a:prstGeom>
        </p:spPr>
      </p:pic>
      <p:pic>
        <p:nvPicPr>
          <p:cNvPr id="12" name="Picture 11">
            <a:extLst>
              <a:ext uri="{FF2B5EF4-FFF2-40B4-BE49-F238E27FC236}">
                <a16:creationId xmlns:a16="http://schemas.microsoft.com/office/drawing/2014/main" id="{CAF87B5C-89CC-DE47-65B6-2171ADAFC232}"/>
              </a:ext>
            </a:extLst>
          </p:cNvPr>
          <p:cNvPicPr>
            <a:picLocks noChangeAspect="1"/>
          </p:cNvPicPr>
          <p:nvPr/>
        </p:nvPicPr>
        <p:blipFill rotWithShape="1">
          <a:blip r:embed="rId3"/>
          <a:srcRect t="44393"/>
          <a:stretch/>
        </p:blipFill>
        <p:spPr>
          <a:xfrm>
            <a:off x="152781" y="3429001"/>
            <a:ext cx="9771510" cy="3319754"/>
          </a:xfrm>
          <a:prstGeom prst="rect">
            <a:avLst/>
          </a:prstGeom>
        </p:spPr>
      </p:pic>
      <p:pic>
        <p:nvPicPr>
          <p:cNvPr id="11" name="Picture 10">
            <a:extLst>
              <a:ext uri="{FF2B5EF4-FFF2-40B4-BE49-F238E27FC236}">
                <a16:creationId xmlns:a16="http://schemas.microsoft.com/office/drawing/2014/main" id="{881B19D8-4A84-B5FA-9D41-7BE1F012E2FD}"/>
              </a:ext>
            </a:extLst>
          </p:cNvPr>
          <p:cNvPicPr>
            <a:picLocks noChangeAspect="1"/>
          </p:cNvPicPr>
          <p:nvPr/>
        </p:nvPicPr>
        <p:blipFill rotWithShape="1">
          <a:blip r:embed="rId4"/>
          <a:srcRect t="35093" b="47060"/>
          <a:stretch/>
        </p:blipFill>
        <p:spPr>
          <a:xfrm>
            <a:off x="2062196" y="3209922"/>
            <a:ext cx="9636683" cy="360000"/>
          </a:xfrm>
          <a:prstGeom prst="rect">
            <a:avLst/>
          </a:prstGeom>
          <a:ln>
            <a:solidFill>
              <a:srgbClr val="FF0000"/>
            </a:solidFill>
          </a:ln>
        </p:spPr>
      </p:pic>
      <p:sp>
        <p:nvSpPr>
          <p:cNvPr id="4" name="TextBox 3">
            <a:extLst>
              <a:ext uri="{FF2B5EF4-FFF2-40B4-BE49-F238E27FC236}">
                <a16:creationId xmlns:a16="http://schemas.microsoft.com/office/drawing/2014/main" id="{A4AC00A5-F91D-1504-3EFF-3F6A84441C2D}"/>
              </a:ext>
            </a:extLst>
          </p:cNvPr>
          <p:cNvSpPr txBox="1"/>
          <p:nvPr/>
        </p:nvSpPr>
        <p:spPr>
          <a:xfrm>
            <a:off x="1872343" y="4137658"/>
            <a:ext cx="1101199" cy="369332"/>
          </a:xfrm>
          <a:prstGeom prst="rect">
            <a:avLst/>
          </a:prstGeom>
          <a:solidFill>
            <a:srgbClr val="FFFF00"/>
          </a:solidFill>
        </p:spPr>
        <p:txBody>
          <a:bodyPr wrap="none" rtlCol="0">
            <a:spAutoFit/>
          </a:bodyPr>
          <a:lstStyle/>
          <a:p>
            <a:r>
              <a:rPr lang="en-GB" dirty="0"/>
              <a:t>Total gap!</a:t>
            </a:r>
            <a:endParaRPr lang="ru-RU" dirty="0"/>
          </a:p>
        </p:txBody>
      </p:sp>
      <p:grpSp>
        <p:nvGrpSpPr>
          <p:cNvPr id="8" name="Group 7">
            <a:extLst>
              <a:ext uri="{FF2B5EF4-FFF2-40B4-BE49-F238E27FC236}">
                <a16:creationId xmlns:a16="http://schemas.microsoft.com/office/drawing/2014/main" id="{E7F101FB-B8C6-2635-C509-A3674319E6DC}"/>
              </a:ext>
            </a:extLst>
          </p:cNvPr>
          <p:cNvGrpSpPr/>
          <p:nvPr/>
        </p:nvGrpSpPr>
        <p:grpSpPr>
          <a:xfrm>
            <a:off x="9924291" y="494709"/>
            <a:ext cx="2114928" cy="1953519"/>
            <a:chOff x="10385037" y="253243"/>
            <a:chExt cx="2114928" cy="1953519"/>
          </a:xfrm>
        </p:grpSpPr>
        <p:pic>
          <p:nvPicPr>
            <p:cNvPr id="6" name="Picture 5">
              <a:extLst>
                <a:ext uri="{FF2B5EF4-FFF2-40B4-BE49-F238E27FC236}">
                  <a16:creationId xmlns:a16="http://schemas.microsoft.com/office/drawing/2014/main" id="{3E7A569A-DBED-98D9-82EB-BA3165FAB784}"/>
                </a:ext>
              </a:extLst>
            </p:cNvPr>
            <p:cNvPicPr>
              <a:picLocks noChangeAspect="1"/>
            </p:cNvPicPr>
            <p:nvPr/>
          </p:nvPicPr>
          <p:blipFill rotWithShape="1">
            <a:blip r:embed="rId5"/>
            <a:srcRect l="7725" t="44495" r="7506" b="31601"/>
            <a:stretch/>
          </p:blipFill>
          <p:spPr>
            <a:xfrm>
              <a:off x="10385037" y="253243"/>
              <a:ext cx="2114928" cy="990766"/>
            </a:xfrm>
            <a:prstGeom prst="rect">
              <a:avLst/>
            </a:prstGeom>
          </p:spPr>
        </p:pic>
        <p:pic>
          <p:nvPicPr>
            <p:cNvPr id="7" name="Picture 6">
              <a:extLst>
                <a:ext uri="{FF2B5EF4-FFF2-40B4-BE49-F238E27FC236}">
                  <a16:creationId xmlns:a16="http://schemas.microsoft.com/office/drawing/2014/main" id="{C1BB1A35-2DFB-3E7A-7172-608BB88DEC84}"/>
                </a:ext>
              </a:extLst>
            </p:cNvPr>
            <p:cNvPicPr>
              <a:picLocks noChangeAspect="1"/>
            </p:cNvPicPr>
            <p:nvPr/>
          </p:nvPicPr>
          <p:blipFill rotWithShape="1">
            <a:blip r:embed="rId5"/>
            <a:srcRect l="7725" t="71091" r="7506" b="5680"/>
            <a:stretch/>
          </p:blipFill>
          <p:spPr>
            <a:xfrm>
              <a:off x="10385037" y="1244009"/>
              <a:ext cx="2114928" cy="962753"/>
            </a:xfrm>
            <a:prstGeom prst="rect">
              <a:avLst/>
            </a:prstGeom>
          </p:spPr>
        </p:pic>
      </p:grpSp>
      <p:grpSp>
        <p:nvGrpSpPr>
          <p:cNvPr id="16" name="Group 15">
            <a:extLst>
              <a:ext uri="{FF2B5EF4-FFF2-40B4-BE49-F238E27FC236}">
                <a16:creationId xmlns:a16="http://schemas.microsoft.com/office/drawing/2014/main" id="{C67462B8-21B6-5D8D-9407-0E52281A7A04}"/>
              </a:ext>
            </a:extLst>
          </p:cNvPr>
          <p:cNvGrpSpPr/>
          <p:nvPr/>
        </p:nvGrpSpPr>
        <p:grpSpPr>
          <a:xfrm>
            <a:off x="9924291" y="4048894"/>
            <a:ext cx="2114928" cy="1953519"/>
            <a:chOff x="9924291" y="4048894"/>
            <a:chExt cx="2114928" cy="1953519"/>
          </a:xfrm>
        </p:grpSpPr>
        <p:grpSp>
          <p:nvGrpSpPr>
            <p:cNvPr id="10" name="Group 9">
              <a:extLst>
                <a:ext uri="{FF2B5EF4-FFF2-40B4-BE49-F238E27FC236}">
                  <a16:creationId xmlns:a16="http://schemas.microsoft.com/office/drawing/2014/main" id="{70D70B6E-EC5B-D028-FF95-C580707BFFE1}"/>
                </a:ext>
              </a:extLst>
            </p:cNvPr>
            <p:cNvGrpSpPr/>
            <p:nvPr/>
          </p:nvGrpSpPr>
          <p:grpSpPr>
            <a:xfrm>
              <a:off x="9924291" y="4048894"/>
              <a:ext cx="2114928" cy="1953519"/>
              <a:chOff x="10385037" y="253243"/>
              <a:chExt cx="2114928" cy="1953519"/>
            </a:xfrm>
          </p:grpSpPr>
          <p:pic>
            <p:nvPicPr>
              <p:cNvPr id="13" name="Picture 12">
                <a:extLst>
                  <a:ext uri="{FF2B5EF4-FFF2-40B4-BE49-F238E27FC236}">
                    <a16:creationId xmlns:a16="http://schemas.microsoft.com/office/drawing/2014/main" id="{8EBDC521-050E-B850-2539-709FD234002A}"/>
                  </a:ext>
                </a:extLst>
              </p:cNvPr>
              <p:cNvPicPr>
                <a:picLocks noChangeAspect="1"/>
              </p:cNvPicPr>
              <p:nvPr/>
            </p:nvPicPr>
            <p:blipFill rotWithShape="1">
              <a:blip r:embed="rId5"/>
              <a:srcRect l="7725" t="44495" r="7506" b="31601"/>
              <a:stretch/>
            </p:blipFill>
            <p:spPr>
              <a:xfrm>
                <a:off x="10385037" y="253243"/>
                <a:ext cx="2114928" cy="990766"/>
              </a:xfrm>
              <a:prstGeom prst="rect">
                <a:avLst/>
              </a:prstGeom>
            </p:spPr>
          </p:pic>
          <p:pic>
            <p:nvPicPr>
              <p:cNvPr id="14" name="Picture 13">
                <a:extLst>
                  <a:ext uri="{FF2B5EF4-FFF2-40B4-BE49-F238E27FC236}">
                    <a16:creationId xmlns:a16="http://schemas.microsoft.com/office/drawing/2014/main" id="{F9E6D19E-1013-1044-E137-8FE225788D2E}"/>
                  </a:ext>
                </a:extLst>
              </p:cNvPr>
              <p:cNvPicPr>
                <a:picLocks noChangeAspect="1"/>
              </p:cNvPicPr>
              <p:nvPr/>
            </p:nvPicPr>
            <p:blipFill rotWithShape="1">
              <a:blip r:embed="rId5"/>
              <a:srcRect l="7725" t="71091" r="7506" b="5680"/>
              <a:stretch/>
            </p:blipFill>
            <p:spPr>
              <a:xfrm>
                <a:off x="10385037" y="1244009"/>
                <a:ext cx="2114928" cy="962753"/>
              </a:xfrm>
              <a:prstGeom prst="rect">
                <a:avLst/>
              </a:prstGeom>
            </p:spPr>
          </p:pic>
        </p:grpSp>
        <p:sp>
          <p:nvSpPr>
            <p:cNvPr id="15" name="Rectangle 14">
              <a:extLst>
                <a:ext uri="{FF2B5EF4-FFF2-40B4-BE49-F238E27FC236}">
                  <a16:creationId xmlns:a16="http://schemas.microsoft.com/office/drawing/2014/main" id="{F094CB09-2F0D-DE5A-C2A1-0DAB74CCC579}"/>
                </a:ext>
              </a:extLst>
            </p:cNvPr>
            <p:cNvSpPr/>
            <p:nvPr/>
          </p:nvSpPr>
          <p:spPr>
            <a:xfrm>
              <a:off x="10641330" y="5028230"/>
              <a:ext cx="662940" cy="457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38297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952083-831D-1524-B826-C5704A8445DD}"/>
              </a:ext>
            </a:extLst>
          </p:cNvPr>
          <p:cNvSpPr txBox="1"/>
          <p:nvPr/>
        </p:nvSpPr>
        <p:spPr>
          <a:xfrm>
            <a:off x="6313358" y="419517"/>
            <a:ext cx="5711096" cy="3785652"/>
          </a:xfrm>
          <a:prstGeom prst="rect">
            <a:avLst/>
          </a:prstGeom>
          <a:noFill/>
        </p:spPr>
        <p:txBody>
          <a:bodyPr wrap="square">
            <a:spAutoFit/>
          </a:bodyPr>
          <a:lstStyle/>
          <a:p>
            <a:pPr algn="just"/>
            <a:r>
              <a:rPr lang="en-GB" sz="2000" dirty="0">
                <a:latin typeface="Times New Roman" panose="02020603050405020304" pitchFamily="18" charset="0"/>
                <a:cs typeface="Times New Roman" panose="02020603050405020304" pitchFamily="18" charset="0"/>
              </a:rPr>
              <a:t>The saturation properties of a magnetic core are equally if not more important than dimensions, </a:t>
            </a:r>
            <a:r>
              <a:rPr lang="en-GB" sz="2000" b="1" dirty="0">
                <a:latin typeface="Times New Roman" panose="02020603050405020304" pitchFamily="18" charset="0"/>
                <a:cs typeface="Times New Roman" panose="02020603050405020304" pitchFamily="18" charset="0"/>
              </a:rPr>
              <a:t>A</a:t>
            </a:r>
            <a:r>
              <a:rPr lang="en-GB" sz="2000" b="1" baseline="-25000" dirty="0">
                <a:latin typeface="Times New Roman" panose="02020603050405020304" pitchFamily="18" charset="0"/>
                <a:cs typeface="Times New Roman" panose="02020603050405020304" pitchFamily="18" charset="0"/>
              </a:rPr>
              <a:t>L</a:t>
            </a:r>
            <a:r>
              <a:rPr lang="en-GB" sz="2000" dirty="0">
                <a:latin typeface="Times New Roman" panose="02020603050405020304" pitchFamily="18" charset="0"/>
                <a:cs typeface="Times New Roman" panose="02020603050405020304" pitchFamily="18" charset="0"/>
              </a:rPr>
              <a:t> value (see the previous slide) and core loss and should also be specified measured and monitored. </a:t>
            </a:r>
            <a:r>
              <a:rPr lang="en-GB" sz="2000" dirty="0">
                <a:highlight>
                  <a:srgbClr val="FFFF00"/>
                </a:highlight>
                <a:latin typeface="Times New Roman" panose="02020603050405020304" pitchFamily="18" charset="0"/>
                <a:cs typeface="Times New Roman" panose="02020603050405020304" pitchFamily="18" charset="0"/>
              </a:rPr>
              <a:t>In many applications if the core saturates, the inductance and impedance of the component decreases and causes the circuit currents to escalate.</a:t>
            </a:r>
            <a:r>
              <a:rPr lang="en-GB" sz="2000" dirty="0">
                <a:latin typeface="Times New Roman" panose="02020603050405020304" pitchFamily="18" charset="0"/>
                <a:cs typeface="Times New Roman" panose="02020603050405020304" pitchFamily="18" charset="0"/>
              </a:rPr>
              <a:t> Excessive currents can cause other circuit components (semiconductor switches, diodes, capacitors) to fail. The saturated core is hard to determine as the root cause since this failure mode typically exhibits no permanent damage to the ferrite core and the magnetic component.</a:t>
            </a:r>
            <a:endParaRPr lang="ru-RU"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7D5A95C-B5D9-FD62-8935-0FEBDFE859B5}"/>
              </a:ext>
            </a:extLst>
          </p:cNvPr>
          <p:cNvSpPr txBox="1"/>
          <p:nvPr/>
        </p:nvSpPr>
        <p:spPr>
          <a:xfrm>
            <a:off x="1" y="4884718"/>
            <a:ext cx="12191999" cy="1938992"/>
          </a:xfrm>
          <a:prstGeom prst="rect">
            <a:avLst/>
          </a:prstGeom>
          <a:noFill/>
        </p:spPr>
        <p:txBody>
          <a:bodyPr wrap="square">
            <a:spAutoFit/>
          </a:bodyPr>
          <a:lstStyle/>
          <a:p>
            <a:pPr algn="just"/>
            <a:r>
              <a:rPr lang="en-GB" sz="2000" i="0" u="none" strike="noStrike" baseline="0" dirty="0">
                <a:highlight>
                  <a:srgbClr val="FFFF00"/>
                </a:highlight>
                <a:latin typeface="Times New Roman" panose="02020603050405020304" pitchFamily="18" charset="0"/>
              </a:rPr>
              <a:t>The slope of flux density (B) divided by magnetizing force (H) is the effective permeability.</a:t>
            </a:r>
            <a:r>
              <a:rPr lang="en-GB" sz="2000" i="0" u="none" strike="noStrike" baseline="0" dirty="0">
                <a:latin typeface="Times New Roman" panose="02020603050405020304" pitchFamily="18" charset="0"/>
              </a:rPr>
              <a:t> </a:t>
            </a:r>
            <a:r>
              <a:rPr lang="en-GB" sz="2000" b="0" i="0" u="none" strike="noStrike" baseline="0" dirty="0">
                <a:latin typeface="Times New Roman" panose="02020603050405020304" pitchFamily="18" charset="0"/>
              </a:rPr>
              <a:t>Permeability is a material’s ability to conduct magnetic flux relative to air and is proportional to a component’s inductance. Note that as the material saturates the slope of B/H decreases, thus the inductance of a component decreases. </a:t>
            </a:r>
            <a:r>
              <a:rPr lang="en-GB" sz="2000" i="0" u="none" strike="noStrike" baseline="0" dirty="0">
                <a:highlight>
                  <a:srgbClr val="FFFF00"/>
                </a:highlight>
                <a:latin typeface="Times New Roman" panose="02020603050405020304" pitchFamily="18" charset="0"/>
              </a:rPr>
              <a:t>Introducing an air gap in the magnetic flux path sheers the hysteresis loop so that it requires more magnetizing force to saturate the core. </a:t>
            </a:r>
            <a:r>
              <a:rPr lang="en-GB" sz="2000" b="0" i="0" u="none" strike="noStrike" baseline="0" dirty="0">
                <a:latin typeface="Times New Roman" panose="02020603050405020304" pitchFamily="18" charset="0"/>
              </a:rPr>
              <a:t>The more air gap introduced into the flux path the lower the permeability (ratio of B/H). Note that the saturation flux density is unchanged even though a gapped core requires more magnetizing force before reaching saturation.</a:t>
            </a:r>
            <a:endParaRPr lang="ru-RU" sz="2000" dirty="0"/>
          </a:p>
        </p:txBody>
      </p:sp>
      <p:pic>
        <p:nvPicPr>
          <p:cNvPr id="13" name="Picture 12">
            <a:extLst>
              <a:ext uri="{FF2B5EF4-FFF2-40B4-BE49-F238E27FC236}">
                <a16:creationId xmlns:a16="http://schemas.microsoft.com/office/drawing/2014/main" id="{27853AA3-9FCE-1BD2-C8D1-5B29E72DEA6C}"/>
              </a:ext>
            </a:extLst>
          </p:cNvPr>
          <p:cNvPicPr>
            <a:picLocks noChangeAspect="1"/>
          </p:cNvPicPr>
          <p:nvPr/>
        </p:nvPicPr>
        <p:blipFill>
          <a:blip r:embed="rId2"/>
          <a:stretch>
            <a:fillRect/>
          </a:stretch>
        </p:blipFill>
        <p:spPr>
          <a:xfrm>
            <a:off x="-1" y="13454"/>
            <a:ext cx="6313359" cy="4905554"/>
          </a:xfrm>
          <a:prstGeom prst="rect">
            <a:avLst/>
          </a:prstGeom>
        </p:spPr>
      </p:pic>
      <p:pic>
        <p:nvPicPr>
          <p:cNvPr id="2" name="Picture 1">
            <a:extLst>
              <a:ext uri="{FF2B5EF4-FFF2-40B4-BE49-F238E27FC236}">
                <a16:creationId xmlns:a16="http://schemas.microsoft.com/office/drawing/2014/main" id="{B591A52B-878A-93E9-5006-92E53410207B}"/>
              </a:ext>
            </a:extLst>
          </p:cNvPr>
          <p:cNvPicPr>
            <a:picLocks noChangeAspect="1"/>
          </p:cNvPicPr>
          <p:nvPr/>
        </p:nvPicPr>
        <p:blipFill>
          <a:blip r:embed="rId3"/>
          <a:stretch>
            <a:fillRect/>
          </a:stretch>
        </p:blipFill>
        <p:spPr>
          <a:xfrm>
            <a:off x="4370930" y="702488"/>
            <a:ext cx="765225" cy="707886"/>
          </a:xfrm>
          <a:prstGeom prst="rect">
            <a:avLst/>
          </a:prstGeom>
        </p:spPr>
      </p:pic>
      <p:grpSp>
        <p:nvGrpSpPr>
          <p:cNvPr id="3" name="Group 2">
            <a:extLst>
              <a:ext uri="{FF2B5EF4-FFF2-40B4-BE49-F238E27FC236}">
                <a16:creationId xmlns:a16="http://schemas.microsoft.com/office/drawing/2014/main" id="{4FD7D062-9127-2D37-9E82-3E8754A569DC}"/>
              </a:ext>
            </a:extLst>
          </p:cNvPr>
          <p:cNvGrpSpPr>
            <a:grpSpLocks noChangeAspect="1"/>
          </p:cNvGrpSpPr>
          <p:nvPr/>
        </p:nvGrpSpPr>
        <p:grpSpPr>
          <a:xfrm>
            <a:off x="5244336" y="1732124"/>
            <a:ext cx="765225" cy="716962"/>
            <a:chOff x="9924291" y="4048894"/>
            <a:chExt cx="2114928" cy="1953519"/>
          </a:xfrm>
        </p:grpSpPr>
        <p:grpSp>
          <p:nvGrpSpPr>
            <p:cNvPr id="4" name="Group 3">
              <a:extLst>
                <a:ext uri="{FF2B5EF4-FFF2-40B4-BE49-F238E27FC236}">
                  <a16:creationId xmlns:a16="http://schemas.microsoft.com/office/drawing/2014/main" id="{66761AF2-BE92-7F4A-3DC4-AC3565BC0FC5}"/>
                </a:ext>
              </a:extLst>
            </p:cNvPr>
            <p:cNvGrpSpPr/>
            <p:nvPr/>
          </p:nvGrpSpPr>
          <p:grpSpPr>
            <a:xfrm>
              <a:off x="9924291" y="4048894"/>
              <a:ext cx="2114928" cy="1953519"/>
              <a:chOff x="10385037" y="253243"/>
              <a:chExt cx="2114928" cy="1953519"/>
            </a:xfrm>
          </p:grpSpPr>
          <p:pic>
            <p:nvPicPr>
              <p:cNvPr id="9" name="Picture 8">
                <a:extLst>
                  <a:ext uri="{FF2B5EF4-FFF2-40B4-BE49-F238E27FC236}">
                    <a16:creationId xmlns:a16="http://schemas.microsoft.com/office/drawing/2014/main" id="{B985EF2C-7129-9680-872E-6BE3CE019CFF}"/>
                  </a:ext>
                </a:extLst>
              </p:cNvPr>
              <p:cNvPicPr>
                <a:picLocks noChangeAspect="1"/>
              </p:cNvPicPr>
              <p:nvPr/>
            </p:nvPicPr>
            <p:blipFill rotWithShape="1">
              <a:blip r:embed="rId4"/>
              <a:srcRect l="7725" t="44495" r="7506" b="31601"/>
              <a:stretch/>
            </p:blipFill>
            <p:spPr>
              <a:xfrm>
                <a:off x="10385037" y="253243"/>
                <a:ext cx="2114928" cy="990766"/>
              </a:xfrm>
              <a:prstGeom prst="rect">
                <a:avLst/>
              </a:prstGeom>
            </p:spPr>
          </p:pic>
          <p:pic>
            <p:nvPicPr>
              <p:cNvPr id="11" name="Picture 10">
                <a:extLst>
                  <a:ext uri="{FF2B5EF4-FFF2-40B4-BE49-F238E27FC236}">
                    <a16:creationId xmlns:a16="http://schemas.microsoft.com/office/drawing/2014/main" id="{361ED21E-CD94-E72F-862D-3B073452F506}"/>
                  </a:ext>
                </a:extLst>
              </p:cNvPr>
              <p:cNvPicPr>
                <a:picLocks noChangeAspect="1"/>
              </p:cNvPicPr>
              <p:nvPr/>
            </p:nvPicPr>
            <p:blipFill rotWithShape="1">
              <a:blip r:embed="rId4"/>
              <a:srcRect l="7725" t="71091" r="7506" b="5680"/>
              <a:stretch/>
            </p:blipFill>
            <p:spPr>
              <a:xfrm>
                <a:off x="10385037" y="1244009"/>
                <a:ext cx="2114928" cy="962753"/>
              </a:xfrm>
              <a:prstGeom prst="rect">
                <a:avLst/>
              </a:prstGeom>
            </p:spPr>
          </p:pic>
        </p:grpSp>
        <p:sp>
          <p:nvSpPr>
            <p:cNvPr id="6" name="Rectangle 5">
              <a:extLst>
                <a:ext uri="{FF2B5EF4-FFF2-40B4-BE49-F238E27FC236}">
                  <a16:creationId xmlns:a16="http://schemas.microsoft.com/office/drawing/2014/main" id="{A1763D4D-E869-2B2D-2A24-43B2BFE6A186}"/>
                </a:ext>
              </a:extLst>
            </p:cNvPr>
            <p:cNvSpPr/>
            <p:nvPr/>
          </p:nvSpPr>
          <p:spPr>
            <a:xfrm>
              <a:off x="10641330" y="5028230"/>
              <a:ext cx="662940" cy="457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4" name="TextBox 13">
            <a:extLst>
              <a:ext uri="{FF2B5EF4-FFF2-40B4-BE49-F238E27FC236}">
                <a16:creationId xmlns:a16="http://schemas.microsoft.com/office/drawing/2014/main" id="{1A7D26E5-367B-AC98-1C56-9EEAED77C60D}"/>
              </a:ext>
            </a:extLst>
          </p:cNvPr>
          <p:cNvSpPr txBox="1"/>
          <p:nvPr/>
        </p:nvSpPr>
        <p:spPr>
          <a:xfrm>
            <a:off x="917398" y="656321"/>
            <a:ext cx="2536134" cy="400110"/>
          </a:xfrm>
          <a:prstGeom prst="rect">
            <a:avLst/>
          </a:prstGeom>
          <a:solidFill>
            <a:schemeClr val="bg1"/>
          </a:solidFill>
        </p:spPr>
        <p:txBody>
          <a:bodyPr wrap="square" rtlCol="0">
            <a:spAutoFit/>
          </a:bodyPr>
          <a:lstStyle/>
          <a:p>
            <a:r>
              <a:rPr lang="en-GB" sz="2000" b="1" dirty="0">
                <a:hlinkClick r:id="rId5"/>
              </a:rPr>
              <a:t>Chan’s </a:t>
            </a:r>
            <a:r>
              <a:rPr lang="en-GB" sz="2000" b="1" dirty="0" err="1">
                <a:hlinkClick r:id="rId5"/>
              </a:rPr>
              <a:t>BH</a:t>
            </a:r>
            <a:r>
              <a:rPr lang="en-GB" sz="2000" b="1" dirty="0">
                <a:hlinkClick r:id="rId5"/>
              </a:rPr>
              <a:t>-loop model</a:t>
            </a:r>
            <a:endParaRPr lang="ru-RU" sz="2000" b="1" u="sng" dirty="0"/>
          </a:p>
        </p:txBody>
      </p:sp>
    </p:spTree>
    <p:extLst>
      <p:ext uri="{BB962C8B-B14F-4D97-AF65-F5344CB8AC3E}">
        <p14:creationId xmlns:p14="http://schemas.microsoft.com/office/powerpoint/2010/main" val="273397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AFFB3-9B6E-AF94-1AB6-61A92F67488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1D49934-64A9-67AF-E900-359B69271D7E}"/>
              </a:ext>
            </a:extLst>
          </p:cNvPr>
          <p:cNvPicPr>
            <a:picLocks noChangeAspect="1"/>
          </p:cNvPicPr>
          <p:nvPr/>
        </p:nvPicPr>
        <p:blipFill rotWithShape="1">
          <a:blip r:embed="rId2"/>
          <a:srcRect t="8929" b="4854"/>
          <a:stretch/>
        </p:blipFill>
        <p:spPr>
          <a:xfrm>
            <a:off x="3742868" y="1632857"/>
            <a:ext cx="6679129" cy="3526973"/>
          </a:xfrm>
          <a:prstGeom prst="rect">
            <a:avLst/>
          </a:prstGeom>
        </p:spPr>
      </p:pic>
      <p:sp>
        <p:nvSpPr>
          <p:cNvPr id="81" name="Rectangle 80">
            <a:extLst>
              <a:ext uri="{FF2B5EF4-FFF2-40B4-BE49-F238E27FC236}">
                <a16:creationId xmlns:a16="http://schemas.microsoft.com/office/drawing/2014/main" id="{19C6DA1C-9485-B5F6-1D8F-71544A292BE1}"/>
              </a:ext>
            </a:extLst>
          </p:cNvPr>
          <p:cNvSpPr/>
          <p:nvPr/>
        </p:nvSpPr>
        <p:spPr>
          <a:xfrm rot="16200000">
            <a:off x="4792765" y="3243892"/>
            <a:ext cx="1031787" cy="469038"/>
          </a:xfrm>
          <a:prstGeom prst="rect">
            <a:avLst/>
          </a:prstGeom>
          <a:pattFill prst="wdUpDiag">
            <a:fgClr>
              <a:srgbClr val="00B050"/>
            </a:fgClr>
            <a:bgClr>
              <a:schemeClr val="bg1"/>
            </a:bgClr>
          </a:patt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Rectangle 85">
            <a:extLst>
              <a:ext uri="{FF2B5EF4-FFF2-40B4-BE49-F238E27FC236}">
                <a16:creationId xmlns:a16="http://schemas.microsoft.com/office/drawing/2014/main" id="{0A8790BC-7F36-10E2-75E2-09D53ED386CD}"/>
              </a:ext>
            </a:extLst>
          </p:cNvPr>
          <p:cNvSpPr/>
          <p:nvPr/>
        </p:nvSpPr>
        <p:spPr>
          <a:xfrm rot="16200000">
            <a:off x="1115233" y="2054511"/>
            <a:ext cx="461665" cy="461658"/>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TextBox 86">
            <a:extLst>
              <a:ext uri="{FF2B5EF4-FFF2-40B4-BE49-F238E27FC236}">
                <a16:creationId xmlns:a16="http://schemas.microsoft.com/office/drawing/2014/main" id="{1D76A861-B7E0-CDD6-0CD9-1E277C35C5CF}"/>
              </a:ext>
            </a:extLst>
          </p:cNvPr>
          <p:cNvSpPr txBox="1"/>
          <p:nvPr/>
        </p:nvSpPr>
        <p:spPr>
          <a:xfrm>
            <a:off x="1728643" y="2066494"/>
            <a:ext cx="1547218" cy="461665"/>
          </a:xfrm>
          <a:prstGeom prst="rect">
            <a:avLst/>
          </a:prstGeom>
          <a:noFill/>
        </p:spPr>
        <p:txBody>
          <a:bodyPr wrap="none" rtlCol="0">
            <a:spAutoFit/>
          </a:bodyPr>
          <a:lstStyle/>
          <a:p>
            <a:r>
              <a:rPr lang="en-GB" sz="2400" dirty="0">
                <a:solidFill>
                  <a:srgbClr val="00B050"/>
                </a:solidFill>
              </a:rPr>
              <a:t>18.59 </a:t>
            </a:r>
            <a:r>
              <a:rPr lang="en-GB" sz="2400" dirty="0" err="1">
                <a:solidFill>
                  <a:srgbClr val="00B050"/>
                </a:solidFill>
              </a:rPr>
              <a:t>mm</a:t>
            </a:r>
            <a:r>
              <a:rPr lang="en-GB" sz="2400" baseline="30000" dirty="0" err="1">
                <a:solidFill>
                  <a:srgbClr val="00B050"/>
                </a:solidFill>
              </a:rPr>
              <a:t>2</a:t>
            </a:r>
            <a:endParaRPr lang="ru-RU" sz="2400" dirty="0">
              <a:solidFill>
                <a:srgbClr val="00B050"/>
              </a:solidFill>
            </a:endParaRPr>
          </a:p>
        </p:txBody>
      </p:sp>
      <p:sp>
        <p:nvSpPr>
          <p:cNvPr id="89" name="Rectangle 88">
            <a:extLst>
              <a:ext uri="{FF2B5EF4-FFF2-40B4-BE49-F238E27FC236}">
                <a16:creationId xmlns:a16="http://schemas.microsoft.com/office/drawing/2014/main" id="{DDF3DB4F-C481-A2A8-3210-520D29BD6B5A}"/>
              </a:ext>
            </a:extLst>
          </p:cNvPr>
          <p:cNvSpPr/>
          <p:nvPr/>
        </p:nvSpPr>
        <p:spPr>
          <a:xfrm rot="16200000">
            <a:off x="1115666" y="2883744"/>
            <a:ext cx="460800" cy="461659"/>
          </a:xfrm>
          <a:prstGeom prst="rect">
            <a:avLst/>
          </a:prstGeom>
          <a:solidFill>
            <a:srgbClr val="0000CC"/>
          </a:solid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TextBox 89">
            <a:extLst>
              <a:ext uri="{FF2B5EF4-FFF2-40B4-BE49-F238E27FC236}">
                <a16:creationId xmlns:a16="http://schemas.microsoft.com/office/drawing/2014/main" id="{02AE2E09-FB65-C5EE-FF91-AC5EA30BCFF0}"/>
              </a:ext>
            </a:extLst>
          </p:cNvPr>
          <p:cNvSpPr txBox="1"/>
          <p:nvPr/>
        </p:nvSpPr>
        <p:spPr>
          <a:xfrm>
            <a:off x="1795034" y="2934678"/>
            <a:ext cx="1547218" cy="461665"/>
          </a:xfrm>
          <a:prstGeom prst="rect">
            <a:avLst/>
          </a:prstGeom>
          <a:noFill/>
        </p:spPr>
        <p:txBody>
          <a:bodyPr wrap="none" rtlCol="0">
            <a:spAutoFit/>
          </a:bodyPr>
          <a:lstStyle/>
          <a:p>
            <a:r>
              <a:rPr lang="en-GB" sz="2400" dirty="0">
                <a:solidFill>
                  <a:srgbClr val="0000CC"/>
                </a:solidFill>
              </a:rPr>
              <a:t>18.29 </a:t>
            </a:r>
            <a:r>
              <a:rPr lang="en-GB" sz="2400" dirty="0" err="1">
                <a:solidFill>
                  <a:srgbClr val="0000CC"/>
                </a:solidFill>
              </a:rPr>
              <a:t>mm</a:t>
            </a:r>
            <a:r>
              <a:rPr lang="en-GB" sz="2400" baseline="30000" dirty="0" err="1">
                <a:solidFill>
                  <a:srgbClr val="0000CC"/>
                </a:solidFill>
              </a:rPr>
              <a:t>2</a:t>
            </a:r>
            <a:endParaRPr lang="ru-RU" sz="2400" dirty="0">
              <a:solidFill>
                <a:srgbClr val="0000CC"/>
              </a:solidFill>
            </a:endParaRPr>
          </a:p>
        </p:txBody>
      </p:sp>
      <p:sp>
        <p:nvSpPr>
          <p:cNvPr id="91" name="Rectangle 90">
            <a:extLst>
              <a:ext uri="{FF2B5EF4-FFF2-40B4-BE49-F238E27FC236}">
                <a16:creationId xmlns:a16="http://schemas.microsoft.com/office/drawing/2014/main" id="{5DC8EB6C-EF8C-0231-8097-50484C23F3FB}"/>
              </a:ext>
            </a:extLst>
          </p:cNvPr>
          <p:cNvSpPr/>
          <p:nvPr/>
        </p:nvSpPr>
        <p:spPr>
          <a:xfrm rot="16200000">
            <a:off x="6098216" y="3028411"/>
            <a:ext cx="1031788" cy="900000"/>
          </a:xfrm>
          <a:prstGeom prst="rect">
            <a:avLst/>
          </a:prstGeom>
          <a:pattFill prst="wdUpDiag">
            <a:fgClr>
              <a:srgbClr val="FF0000"/>
            </a:fgClr>
            <a:bgClr>
              <a:schemeClr val="bg1"/>
            </a:bgClr>
          </a:patt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Rectangle 91">
            <a:extLst>
              <a:ext uri="{FF2B5EF4-FFF2-40B4-BE49-F238E27FC236}">
                <a16:creationId xmlns:a16="http://schemas.microsoft.com/office/drawing/2014/main" id="{F3EBDDF4-3DD5-0A61-1F5D-0C3A5F43AEF8}"/>
              </a:ext>
            </a:extLst>
          </p:cNvPr>
          <p:cNvSpPr/>
          <p:nvPr/>
        </p:nvSpPr>
        <p:spPr>
          <a:xfrm rot="16200000">
            <a:off x="1116095" y="3728400"/>
            <a:ext cx="460800" cy="46080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TextBox 92">
            <a:extLst>
              <a:ext uri="{FF2B5EF4-FFF2-40B4-BE49-F238E27FC236}">
                <a16:creationId xmlns:a16="http://schemas.microsoft.com/office/drawing/2014/main" id="{1D5CC838-EC94-8D95-49B3-CA8743A7D103}"/>
              </a:ext>
            </a:extLst>
          </p:cNvPr>
          <p:cNvSpPr txBox="1"/>
          <p:nvPr/>
        </p:nvSpPr>
        <p:spPr>
          <a:xfrm>
            <a:off x="1795034" y="3793311"/>
            <a:ext cx="1547218" cy="461665"/>
          </a:xfrm>
          <a:prstGeom prst="rect">
            <a:avLst/>
          </a:prstGeom>
          <a:noFill/>
        </p:spPr>
        <p:txBody>
          <a:bodyPr wrap="none" rtlCol="0">
            <a:spAutoFit/>
          </a:bodyPr>
          <a:lstStyle/>
          <a:p>
            <a:r>
              <a:rPr lang="en-GB" sz="2400" dirty="0">
                <a:solidFill>
                  <a:srgbClr val="FF0000"/>
                </a:solidFill>
              </a:rPr>
              <a:t>34.81 </a:t>
            </a:r>
            <a:r>
              <a:rPr lang="en-GB" sz="2400" dirty="0" err="1">
                <a:solidFill>
                  <a:srgbClr val="FF0000"/>
                </a:solidFill>
              </a:rPr>
              <a:t>mm</a:t>
            </a:r>
            <a:r>
              <a:rPr lang="en-GB" sz="2400" baseline="30000" dirty="0" err="1">
                <a:solidFill>
                  <a:srgbClr val="FF0000"/>
                </a:solidFill>
              </a:rPr>
              <a:t>2</a:t>
            </a:r>
            <a:endParaRPr lang="ru-RU" sz="2400" dirty="0">
              <a:solidFill>
                <a:srgbClr val="FF0000"/>
              </a:solidFill>
            </a:endParaRPr>
          </a:p>
        </p:txBody>
      </p:sp>
      <p:sp>
        <p:nvSpPr>
          <p:cNvPr id="88" name="Rectangle 87">
            <a:extLst>
              <a:ext uri="{FF2B5EF4-FFF2-40B4-BE49-F238E27FC236}">
                <a16:creationId xmlns:a16="http://schemas.microsoft.com/office/drawing/2014/main" id="{0AD9A82F-EFED-4ADE-DCC8-C36C041E6C9F}"/>
              </a:ext>
            </a:extLst>
          </p:cNvPr>
          <p:cNvSpPr/>
          <p:nvPr/>
        </p:nvSpPr>
        <p:spPr>
          <a:xfrm>
            <a:off x="5074140" y="2516173"/>
            <a:ext cx="1538929" cy="446346"/>
          </a:xfrm>
          <a:prstGeom prst="rect">
            <a:avLst/>
          </a:prstGeom>
          <a:pattFill prst="wdUpDiag">
            <a:fgClr>
              <a:srgbClr val="0000CC"/>
            </a:fgClr>
            <a:bgClr>
              <a:schemeClr val="bg1"/>
            </a:bgClr>
          </a:patt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Picture 1">
            <a:extLst>
              <a:ext uri="{FF2B5EF4-FFF2-40B4-BE49-F238E27FC236}">
                <a16:creationId xmlns:a16="http://schemas.microsoft.com/office/drawing/2014/main" id="{DA539260-937B-DE63-390B-CE4F68BD9687}"/>
              </a:ext>
            </a:extLst>
          </p:cNvPr>
          <p:cNvPicPr>
            <a:picLocks noChangeAspect="1"/>
          </p:cNvPicPr>
          <p:nvPr/>
        </p:nvPicPr>
        <p:blipFill>
          <a:blip r:embed="rId3"/>
          <a:stretch>
            <a:fillRect/>
          </a:stretch>
        </p:blipFill>
        <p:spPr>
          <a:xfrm>
            <a:off x="8207274" y="4522534"/>
            <a:ext cx="769797" cy="434544"/>
          </a:xfrm>
          <a:prstGeom prst="rect">
            <a:avLst/>
          </a:prstGeom>
        </p:spPr>
      </p:pic>
      <p:sp>
        <p:nvSpPr>
          <p:cNvPr id="3" name="TextBox 2">
            <a:extLst>
              <a:ext uri="{FF2B5EF4-FFF2-40B4-BE49-F238E27FC236}">
                <a16:creationId xmlns:a16="http://schemas.microsoft.com/office/drawing/2014/main" id="{C9D288AF-5D50-C324-A4A8-F4BC9A3C4E03}"/>
              </a:ext>
            </a:extLst>
          </p:cNvPr>
          <p:cNvSpPr txBox="1"/>
          <p:nvPr/>
        </p:nvSpPr>
        <p:spPr>
          <a:xfrm>
            <a:off x="0" y="20203"/>
            <a:ext cx="12192000" cy="523220"/>
          </a:xfrm>
          <a:prstGeom prst="rect">
            <a:avLst/>
          </a:prstGeom>
          <a:noFill/>
        </p:spPr>
        <p:txBody>
          <a:bodyPr wrap="square" rtlCol="0">
            <a:spAutoFit/>
          </a:bodyPr>
          <a:lstStyle/>
          <a:p>
            <a:pPr algn="ctr"/>
            <a:r>
              <a:rPr lang="en-GB" sz="2800" b="1" dirty="0"/>
              <a:t>Estimated cross-sections</a:t>
            </a:r>
            <a:endParaRPr lang="ru-RU" sz="2800" b="1" dirty="0"/>
          </a:p>
        </p:txBody>
      </p:sp>
    </p:spTree>
    <p:extLst>
      <p:ext uri="{BB962C8B-B14F-4D97-AF65-F5344CB8AC3E}">
        <p14:creationId xmlns:p14="http://schemas.microsoft.com/office/powerpoint/2010/main" val="13617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F3F30-D331-42C1-C78C-F1EC73B4AE6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F91304C-33D6-9E03-1072-60BBF70C85D3}"/>
              </a:ext>
            </a:extLst>
          </p:cNvPr>
          <p:cNvPicPr>
            <a:picLocks noChangeAspect="1"/>
          </p:cNvPicPr>
          <p:nvPr/>
        </p:nvPicPr>
        <p:blipFill rotWithShape="1">
          <a:blip r:embed="rId2"/>
          <a:srcRect t="8929" b="4854"/>
          <a:stretch/>
        </p:blipFill>
        <p:spPr>
          <a:xfrm>
            <a:off x="4483098" y="3298371"/>
            <a:ext cx="6679129" cy="3526973"/>
          </a:xfrm>
          <a:prstGeom prst="rect">
            <a:avLst/>
          </a:prstGeom>
        </p:spPr>
      </p:pic>
      <p:sp>
        <p:nvSpPr>
          <p:cNvPr id="81" name="Rectangle 80">
            <a:extLst>
              <a:ext uri="{FF2B5EF4-FFF2-40B4-BE49-F238E27FC236}">
                <a16:creationId xmlns:a16="http://schemas.microsoft.com/office/drawing/2014/main" id="{FABD3263-DE6E-EE64-6400-04B60D4ABCE6}"/>
              </a:ext>
            </a:extLst>
          </p:cNvPr>
          <p:cNvSpPr/>
          <p:nvPr/>
        </p:nvSpPr>
        <p:spPr>
          <a:xfrm rot="16200000">
            <a:off x="5532995" y="4909406"/>
            <a:ext cx="1031787" cy="469038"/>
          </a:xfrm>
          <a:prstGeom prst="rect">
            <a:avLst/>
          </a:prstGeom>
          <a:pattFill prst="wdUpDiag">
            <a:fgClr>
              <a:srgbClr val="00B050"/>
            </a:fgClr>
            <a:bgClr>
              <a:schemeClr val="bg1"/>
            </a:bgClr>
          </a:patt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Rectangle 85">
            <a:extLst>
              <a:ext uri="{FF2B5EF4-FFF2-40B4-BE49-F238E27FC236}">
                <a16:creationId xmlns:a16="http://schemas.microsoft.com/office/drawing/2014/main" id="{9567C2A1-8504-110D-8751-719C327CF62A}"/>
              </a:ext>
            </a:extLst>
          </p:cNvPr>
          <p:cNvSpPr/>
          <p:nvPr/>
        </p:nvSpPr>
        <p:spPr>
          <a:xfrm rot="16200000">
            <a:off x="1855463" y="4456625"/>
            <a:ext cx="461665" cy="461658"/>
          </a:xfrm>
          <a:prstGeom prst="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TextBox 86">
            <a:extLst>
              <a:ext uri="{FF2B5EF4-FFF2-40B4-BE49-F238E27FC236}">
                <a16:creationId xmlns:a16="http://schemas.microsoft.com/office/drawing/2014/main" id="{98F65A0A-6190-3C8A-64DD-820E802BA66F}"/>
              </a:ext>
            </a:extLst>
          </p:cNvPr>
          <p:cNvSpPr txBox="1"/>
          <p:nvPr/>
        </p:nvSpPr>
        <p:spPr>
          <a:xfrm>
            <a:off x="2468873" y="4468608"/>
            <a:ext cx="1547218" cy="461665"/>
          </a:xfrm>
          <a:prstGeom prst="rect">
            <a:avLst/>
          </a:prstGeom>
          <a:noFill/>
        </p:spPr>
        <p:txBody>
          <a:bodyPr wrap="none" rtlCol="0">
            <a:spAutoFit/>
          </a:bodyPr>
          <a:lstStyle/>
          <a:p>
            <a:r>
              <a:rPr lang="en-GB" sz="2400" dirty="0">
                <a:solidFill>
                  <a:srgbClr val="00B050"/>
                </a:solidFill>
              </a:rPr>
              <a:t>18.59 </a:t>
            </a:r>
            <a:r>
              <a:rPr lang="en-GB" sz="2400" dirty="0" err="1">
                <a:solidFill>
                  <a:srgbClr val="00B050"/>
                </a:solidFill>
              </a:rPr>
              <a:t>mm</a:t>
            </a:r>
            <a:r>
              <a:rPr lang="en-GB" sz="2400" baseline="30000" dirty="0" err="1">
                <a:solidFill>
                  <a:srgbClr val="00B050"/>
                </a:solidFill>
              </a:rPr>
              <a:t>2</a:t>
            </a:r>
            <a:endParaRPr lang="ru-RU" sz="2400" dirty="0">
              <a:solidFill>
                <a:srgbClr val="00B050"/>
              </a:solidFill>
            </a:endParaRPr>
          </a:p>
        </p:txBody>
      </p:sp>
      <p:sp>
        <p:nvSpPr>
          <p:cNvPr id="89" name="Rectangle 88">
            <a:extLst>
              <a:ext uri="{FF2B5EF4-FFF2-40B4-BE49-F238E27FC236}">
                <a16:creationId xmlns:a16="http://schemas.microsoft.com/office/drawing/2014/main" id="{AF499E3E-6399-B011-B38F-C4BD25A1643D}"/>
              </a:ext>
            </a:extLst>
          </p:cNvPr>
          <p:cNvSpPr/>
          <p:nvPr/>
        </p:nvSpPr>
        <p:spPr>
          <a:xfrm rot="16200000">
            <a:off x="1855896" y="5285858"/>
            <a:ext cx="460800" cy="461659"/>
          </a:xfrm>
          <a:prstGeom prst="rect">
            <a:avLst/>
          </a:prstGeom>
          <a:solidFill>
            <a:srgbClr val="0000CC"/>
          </a:solid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TextBox 89">
            <a:extLst>
              <a:ext uri="{FF2B5EF4-FFF2-40B4-BE49-F238E27FC236}">
                <a16:creationId xmlns:a16="http://schemas.microsoft.com/office/drawing/2014/main" id="{8603E682-8115-C608-A796-737250AC3F94}"/>
              </a:ext>
            </a:extLst>
          </p:cNvPr>
          <p:cNvSpPr txBox="1"/>
          <p:nvPr/>
        </p:nvSpPr>
        <p:spPr>
          <a:xfrm>
            <a:off x="2535264" y="5336792"/>
            <a:ext cx="1547218" cy="461665"/>
          </a:xfrm>
          <a:prstGeom prst="rect">
            <a:avLst/>
          </a:prstGeom>
          <a:noFill/>
        </p:spPr>
        <p:txBody>
          <a:bodyPr wrap="none" rtlCol="0">
            <a:spAutoFit/>
          </a:bodyPr>
          <a:lstStyle/>
          <a:p>
            <a:r>
              <a:rPr lang="en-GB" sz="2400" dirty="0">
                <a:solidFill>
                  <a:srgbClr val="0000CC"/>
                </a:solidFill>
              </a:rPr>
              <a:t>18.29 </a:t>
            </a:r>
            <a:r>
              <a:rPr lang="en-GB" sz="2400" dirty="0" err="1">
                <a:solidFill>
                  <a:srgbClr val="0000CC"/>
                </a:solidFill>
              </a:rPr>
              <a:t>mm</a:t>
            </a:r>
            <a:r>
              <a:rPr lang="en-GB" sz="2400" baseline="30000" dirty="0" err="1">
                <a:solidFill>
                  <a:srgbClr val="0000CC"/>
                </a:solidFill>
              </a:rPr>
              <a:t>2</a:t>
            </a:r>
            <a:endParaRPr lang="ru-RU" sz="2400" dirty="0">
              <a:solidFill>
                <a:srgbClr val="0000CC"/>
              </a:solidFill>
            </a:endParaRPr>
          </a:p>
        </p:txBody>
      </p:sp>
      <p:sp>
        <p:nvSpPr>
          <p:cNvPr id="91" name="Rectangle 90">
            <a:extLst>
              <a:ext uri="{FF2B5EF4-FFF2-40B4-BE49-F238E27FC236}">
                <a16:creationId xmlns:a16="http://schemas.microsoft.com/office/drawing/2014/main" id="{1A30E1DB-1BB2-DF46-2F3B-9EC061FE51F9}"/>
              </a:ext>
            </a:extLst>
          </p:cNvPr>
          <p:cNvSpPr/>
          <p:nvPr/>
        </p:nvSpPr>
        <p:spPr>
          <a:xfrm rot="16200000">
            <a:off x="6838446" y="4693925"/>
            <a:ext cx="1031788" cy="900000"/>
          </a:xfrm>
          <a:prstGeom prst="rect">
            <a:avLst/>
          </a:prstGeom>
          <a:pattFill prst="wdUpDiag">
            <a:fgClr>
              <a:srgbClr val="FF0000"/>
            </a:fgClr>
            <a:bgClr>
              <a:schemeClr val="bg1"/>
            </a:bgClr>
          </a:patt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Rectangle 91">
            <a:extLst>
              <a:ext uri="{FF2B5EF4-FFF2-40B4-BE49-F238E27FC236}">
                <a16:creationId xmlns:a16="http://schemas.microsoft.com/office/drawing/2014/main" id="{33060FA7-871A-53AD-94B0-D8B33FB4903B}"/>
              </a:ext>
            </a:extLst>
          </p:cNvPr>
          <p:cNvSpPr/>
          <p:nvPr/>
        </p:nvSpPr>
        <p:spPr>
          <a:xfrm rot="16200000">
            <a:off x="1856325" y="6130514"/>
            <a:ext cx="460800" cy="46080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TextBox 92">
            <a:extLst>
              <a:ext uri="{FF2B5EF4-FFF2-40B4-BE49-F238E27FC236}">
                <a16:creationId xmlns:a16="http://schemas.microsoft.com/office/drawing/2014/main" id="{C72A5614-CB33-2EA4-C3A6-319B84D45557}"/>
              </a:ext>
            </a:extLst>
          </p:cNvPr>
          <p:cNvSpPr txBox="1"/>
          <p:nvPr/>
        </p:nvSpPr>
        <p:spPr>
          <a:xfrm>
            <a:off x="2535264" y="6195425"/>
            <a:ext cx="1547218" cy="461665"/>
          </a:xfrm>
          <a:prstGeom prst="rect">
            <a:avLst/>
          </a:prstGeom>
          <a:noFill/>
        </p:spPr>
        <p:txBody>
          <a:bodyPr wrap="none" rtlCol="0">
            <a:spAutoFit/>
          </a:bodyPr>
          <a:lstStyle/>
          <a:p>
            <a:r>
              <a:rPr lang="en-GB" sz="2400" dirty="0">
                <a:solidFill>
                  <a:srgbClr val="FF0000"/>
                </a:solidFill>
              </a:rPr>
              <a:t>34.81 </a:t>
            </a:r>
            <a:r>
              <a:rPr lang="en-GB" sz="2400" dirty="0" err="1">
                <a:solidFill>
                  <a:srgbClr val="FF0000"/>
                </a:solidFill>
              </a:rPr>
              <a:t>mm</a:t>
            </a:r>
            <a:r>
              <a:rPr lang="en-GB" sz="2400" baseline="30000" dirty="0" err="1">
                <a:solidFill>
                  <a:srgbClr val="FF0000"/>
                </a:solidFill>
              </a:rPr>
              <a:t>2</a:t>
            </a:r>
            <a:endParaRPr lang="ru-RU" sz="2400" dirty="0">
              <a:solidFill>
                <a:srgbClr val="FF0000"/>
              </a:solidFill>
            </a:endParaRPr>
          </a:p>
        </p:txBody>
      </p:sp>
      <p:sp>
        <p:nvSpPr>
          <p:cNvPr id="88" name="Rectangle 87">
            <a:extLst>
              <a:ext uri="{FF2B5EF4-FFF2-40B4-BE49-F238E27FC236}">
                <a16:creationId xmlns:a16="http://schemas.microsoft.com/office/drawing/2014/main" id="{E021B38B-1876-83FA-6503-D6A2B2132BFE}"/>
              </a:ext>
            </a:extLst>
          </p:cNvPr>
          <p:cNvSpPr/>
          <p:nvPr/>
        </p:nvSpPr>
        <p:spPr>
          <a:xfrm>
            <a:off x="5814370" y="4181687"/>
            <a:ext cx="1538929" cy="446346"/>
          </a:xfrm>
          <a:prstGeom prst="rect">
            <a:avLst/>
          </a:prstGeom>
          <a:pattFill prst="wdUpDiag">
            <a:fgClr>
              <a:srgbClr val="0000CC"/>
            </a:fgClr>
            <a:bgClr>
              <a:schemeClr val="bg1"/>
            </a:bgClr>
          </a:patt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5" name="Object 4">
            <a:extLst>
              <a:ext uri="{FF2B5EF4-FFF2-40B4-BE49-F238E27FC236}">
                <a16:creationId xmlns:a16="http://schemas.microsoft.com/office/drawing/2014/main" id="{374C4967-76C4-29A8-1F2B-CF97142EE4EC}"/>
              </a:ext>
            </a:extLst>
          </p:cNvPr>
          <p:cNvGraphicFramePr>
            <a:graphicFrameLocks noChangeAspect="1"/>
          </p:cNvGraphicFramePr>
          <p:nvPr>
            <p:extLst>
              <p:ext uri="{D42A27DB-BD31-4B8C-83A1-F6EECF244321}">
                <p14:modId xmlns:p14="http://schemas.microsoft.com/office/powerpoint/2010/main" val="68312643"/>
              </p:ext>
            </p:extLst>
          </p:nvPr>
        </p:nvGraphicFramePr>
        <p:xfrm>
          <a:off x="33338" y="553132"/>
          <a:ext cx="4843462" cy="1120775"/>
        </p:xfrm>
        <a:graphic>
          <a:graphicData uri="http://schemas.openxmlformats.org/presentationml/2006/ole">
            <mc:AlternateContent xmlns:mc="http://schemas.openxmlformats.org/markup-compatibility/2006">
              <mc:Choice xmlns:v="urn:schemas-microsoft-com:vml" Requires="v">
                <p:oleObj name="Equation" r:id="rId3" imgW="2082600" imgH="482400" progId="Equation.DSMT4">
                  <p:embed/>
                </p:oleObj>
              </mc:Choice>
              <mc:Fallback>
                <p:oleObj name="Equation" r:id="rId3" imgW="2082600" imgH="482400" progId="Equation.DSMT4">
                  <p:embed/>
                  <p:pic>
                    <p:nvPicPr>
                      <p:cNvPr id="7" name="Object 6"/>
                      <p:cNvPicPr>
                        <a:picLocks noChangeAspect="1" noChangeArrowheads="1"/>
                      </p:cNvPicPr>
                      <p:nvPr/>
                    </p:nvPicPr>
                    <p:blipFill>
                      <a:blip r:embed="rId4"/>
                      <a:srcRect/>
                      <a:stretch>
                        <a:fillRect/>
                      </a:stretch>
                    </p:blipFill>
                    <p:spPr bwMode="auto">
                      <a:xfrm>
                        <a:off x="33338" y="553132"/>
                        <a:ext cx="4843462"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a:extLst>
              <a:ext uri="{FF2B5EF4-FFF2-40B4-BE49-F238E27FC236}">
                <a16:creationId xmlns:a16="http://schemas.microsoft.com/office/drawing/2014/main" id="{D72935A4-FE9F-3809-37E7-BEED8FE5DFED}"/>
              </a:ext>
            </a:extLst>
          </p:cNvPr>
          <p:cNvGraphicFramePr>
            <a:graphicFrameLocks noChangeAspect="1"/>
          </p:cNvGraphicFramePr>
          <p:nvPr>
            <p:extLst>
              <p:ext uri="{D42A27DB-BD31-4B8C-83A1-F6EECF244321}">
                <p14:modId xmlns:p14="http://schemas.microsoft.com/office/powerpoint/2010/main" val="2377699826"/>
              </p:ext>
            </p:extLst>
          </p:nvPr>
        </p:nvGraphicFramePr>
        <p:xfrm>
          <a:off x="69082" y="1790178"/>
          <a:ext cx="4932363" cy="1120775"/>
        </p:xfrm>
        <a:graphic>
          <a:graphicData uri="http://schemas.openxmlformats.org/presentationml/2006/ole">
            <mc:AlternateContent xmlns:mc="http://schemas.openxmlformats.org/markup-compatibility/2006">
              <mc:Choice xmlns:v="urn:schemas-microsoft-com:vml" Requires="v">
                <p:oleObj name="Equation" r:id="rId5" imgW="2120760" imgH="482400" progId="Equation.DSMT4">
                  <p:embed/>
                </p:oleObj>
              </mc:Choice>
              <mc:Fallback>
                <p:oleObj name="Equation" r:id="rId5" imgW="2120760" imgH="482400" progId="Equation.DSMT4">
                  <p:embed/>
                  <p:pic>
                    <p:nvPicPr>
                      <p:cNvPr id="5" name="Object 4">
                        <a:extLst>
                          <a:ext uri="{FF2B5EF4-FFF2-40B4-BE49-F238E27FC236}">
                            <a16:creationId xmlns:a16="http://schemas.microsoft.com/office/drawing/2014/main" id="{374C4967-76C4-29A8-1F2B-CF97142EE4EC}"/>
                          </a:ext>
                        </a:extLst>
                      </p:cNvPr>
                      <p:cNvPicPr>
                        <a:picLocks noChangeAspect="1" noChangeArrowheads="1"/>
                      </p:cNvPicPr>
                      <p:nvPr/>
                    </p:nvPicPr>
                    <p:blipFill>
                      <a:blip r:embed="rId6"/>
                      <a:srcRect/>
                      <a:stretch>
                        <a:fillRect/>
                      </a:stretch>
                    </p:blipFill>
                    <p:spPr bwMode="auto">
                      <a:xfrm>
                        <a:off x="69082" y="1790178"/>
                        <a:ext cx="4932363"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a:extLst>
              <a:ext uri="{FF2B5EF4-FFF2-40B4-BE49-F238E27FC236}">
                <a16:creationId xmlns:a16="http://schemas.microsoft.com/office/drawing/2014/main" id="{0E66BF79-0D5C-2BE9-E5F5-7E9B45282FC9}"/>
              </a:ext>
            </a:extLst>
          </p:cNvPr>
          <p:cNvGraphicFramePr>
            <a:graphicFrameLocks noChangeAspect="1"/>
          </p:cNvGraphicFramePr>
          <p:nvPr>
            <p:extLst>
              <p:ext uri="{D42A27DB-BD31-4B8C-83A1-F6EECF244321}">
                <p14:modId xmlns:p14="http://schemas.microsoft.com/office/powerpoint/2010/main" val="100975315"/>
              </p:ext>
            </p:extLst>
          </p:nvPr>
        </p:nvGraphicFramePr>
        <p:xfrm>
          <a:off x="33338" y="2940223"/>
          <a:ext cx="5081588" cy="1120775"/>
        </p:xfrm>
        <a:graphic>
          <a:graphicData uri="http://schemas.openxmlformats.org/presentationml/2006/ole">
            <mc:AlternateContent xmlns:mc="http://schemas.openxmlformats.org/markup-compatibility/2006">
              <mc:Choice xmlns:v="urn:schemas-microsoft-com:vml" Requires="v">
                <p:oleObj name="Equation" r:id="rId7" imgW="2184120" imgH="482400" progId="Equation.DSMT4">
                  <p:embed/>
                </p:oleObj>
              </mc:Choice>
              <mc:Fallback>
                <p:oleObj name="Equation" r:id="rId7" imgW="2184120" imgH="482400" progId="Equation.DSMT4">
                  <p:embed/>
                  <p:pic>
                    <p:nvPicPr>
                      <p:cNvPr id="6" name="Object 5">
                        <a:extLst>
                          <a:ext uri="{FF2B5EF4-FFF2-40B4-BE49-F238E27FC236}">
                            <a16:creationId xmlns:a16="http://schemas.microsoft.com/office/drawing/2014/main" id="{D72935A4-FE9F-3809-37E7-BEED8FE5DFED}"/>
                          </a:ext>
                        </a:extLst>
                      </p:cNvPr>
                      <p:cNvPicPr>
                        <a:picLocks noChangeAspect="1" noChangeArrowheads="1"/>
                      </p:cNvPicPr>
                      <p:nvPr/>
                    </p:nvPicPr>
                    <p:blipFill>
                      <a:blip r:embed="rId8"/>
                      <a:srcRect/>
                      <a:stretch>
                        <a:fillRect/>
                      </a:stretch>
                    </p:blipFill>
                    <p:spPr bwMode="auto">
                      <a:xfrm>
                        <a:off x="33338" y="2940223"/>
                        <a:ext cx="5081588"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a:extLst>
              <a:ext uri="{FF2B5EF4-FFF2-40B4-BE49-F238E27FC236}">
                <a16:creationId xmlns:a16="http://schemas.microsoft.com/office/drawing/2014/main" id="{48B4712E-9DA8-4BD4-C764-A369D0AA2E67}"/>
              </a:ext>
            </a:extLst>
          </p:cNvPr>
          <p:cNvGraphicFramePr>
            <a:graphicFrameLocks noChangeAspect="1"/>
          </p:cNvGraphicFramePr>
          <p:nvPr>
            <p:extLst>
              <p:ext uri="{D42A27DB-BD31-4B8C-83A1-F6EECF244321}">
                <p14:modId xmlns:p14="http://schemas.microsoft.com/office/powerpoint/2010/main" val="759700908"/>
              </p:ext>
            </p:extLst>
          </p:nvPr>
        </p:nvGraphicFramePr>
        <p:xfrm>
          <a:off x="5698445" y="1394037"/>
          <a:ext cx="4667250" cy="1120775"/>
        </p:xfrm>
        <a:graphic>
          <a:graphicData uri="http://schemas.openxmlformats.org/presentationml/2006/ole">
            <mc:AlternateContent xmlns:mc="http://schemas.openxmlformats.org/markup-compatibility/2006">
              <mc:Choice xmlns:v="urn:schemas-microsoft-com:vml" Requires="v">
                <p:oleObj name="Equation" r:id="rId9" imgW="2006280" imgH="482400" progId="Equation.DSMT4">
                  <p:embed/>
                </p:oleObj>
              </mc:Choice>
              <mc:Fallback>
                <p:oleObj name="Equation" r:id="rId9" imgW="2006280" imgH="482400" progId="Equation.DSMT4">
                  <p:embed/>
                  <p:pic>
                    <p:nvPicPr>
                      <p:cNvPr id="7" name="Object 6">
                        <a:extLst>
                          <a:ext uri="{FF2B5EF4-FFF2-40B4-BE49-F238E27FC236}">
                            <a16:creationId xmlns:a16="http://schemas.microsoft.com/office/drawing/2014/main" id="{0E66BF79-0D5C-2BE9-E5F5-7E9B45282FC9}"/>
                          </a:ext>
                        </a:extLst>
                      </p:cNvPr>
                      <p:cNvPicPr>
                        <a:picLocks noChangeAspect="1" noChangeArrowheads="1"/>
                      </p:cNvPicPr>
                      <p:nvPr/>
                    </p:nvPicPr>
                    <p:blipFill>
                      <a:blip r:embed="rId10"/>
                      <a:srcRect/>
                      <a:stretch>
                        <a:fillRect/>
                      </a:stretch>
                    </p:blipFill>
                    <p:spPr bwMode="auto">
                      <a:xfrm>
                        <a:off x="5698445" y="1394037"/>
                        <a:ext cx="4667250" cy="1120775"/>
                      </a:xfrm>
                      <a:prstGeom prst="rect">
                        <a:avLst/>
                      </a:prstGeom>
                      <a:solidFill>
                        <a:srgbClr val="FFFF00"/>
                      </a:solidFill>
                    </p:spPr>
                  </p:pic>
                </p:oleObj>
              </mc:Fallback>
            </mc:AlternateContent>
          </a:graphicData>
        </a:graphic>
      </p:graphicFrame>
      <p:pic>
        <p:nvPicPr>
          <p:cNvPr id="2" name="Picture 1">
            <a:extLst>
              <a:ext uri="{FF2B5EF4-FFF2-40B4-BE49-F238E27FC236}">
                <a16:creationId xmlns:a16="http://schemas.microsoft.com/office/drawing/2014/main" id="{3EA8B82E-2C52-4A3A-4C51-0B143A7D139C}"/>
              </a:ext>
            </a:extLst>
          </p:cNvPr>
          <p:cNvPicPr>
            <a:picLocks noChangeAspect="1"/>
          </p:cNvPicPr>
          <p:nvPr/>
        </p:nvPicPr>
        <p:blipFill>
          <a:blip r:embed="rId11"/>
          <a:stretch>
            <a:fillRect/>
          </a:stretch>
        </p:blipFill>
        <p:spPr>
          <a:xfrm>
            <a:off x="9001932" y="6222546"/>
            <a:ext cx="769797" cy="434544"/>
          </a:xfrm>
          <a:prstGeom prst="rect">
            <a:avLst/>
          </a:prstGeom>
        </p:spPr>
      </p:pic>
      <p:sp>
        <p:nvSpPr>
          <p:cNvPr id="3" name="TextBox 2">
            <a:extLst>
              <a:ext uri="{FF2B5EF4-FFF2-40B4-BE49-F238E27FC236}">
                <a16:creationId xmlns:a16="http://schemas.microsoft.com/office/drawing/2014/main" id="{C97C9879-0A3E-31A1-B3A9-DD018A1DB04E}"/>
              </a:ext>
            </a:extLst>
          </p:cNvPr>
          <p:cNvSpPr txBox="1"/>
          <p:nvPr/>
        </p:nvSpPr>
        <p:spPr>
          <a:xfrm>
            <a:off x="0" y="31089"/>
            <a:ext cx="12192000" cy="523220"/>
          </a:xfrm>
          <a:prstGeom prst="rect">
            <a:avLst/>
          </a:prstGeom>
          <a:noFill/>
        </p:spPr>
        <p:txBody>
          <a:bodyPr wrap="square" rtlCol="0">
            <a:spAutoFit/>
          </a:bodyPr>
          <a:lstStyle/>
          <a:p>
            <a:pPr algn="ctr"/>
            <a:r>
              <a:rPr lang="en-GB" sz="2800" b="1" dirty="0"/>
              <a:t>Reluctances of three segments in the magnetic E-core</a:t>
            </a:r>
            <a:endParaRPr lang="ru-RU" sz="2800" b="1" dirty="0"/>
          </a:p>
        </p:txBody>
      </p:sp>
    </p:spTree>
    <p:extLst>
      <p:ext uri="{BB962C8B-B14F-4D97-AF65-F5344CB8AC3E}">
        <p14:creationId xmlns:p14="http://schemas.microsoft.com/office/powerpoint/2010/main" val="404521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D56A7-C70B-5B06-64F6-C0FAD76514F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6682B5B-E5ED-0192-746F-8E8E69A3FF6B}"/>
              </a:ext>
            </a:extLst>
          </p:cNvPr>
          <p:cNvPicPr>
            <a:picLocks noChangeAspect="1"/>
          </p:cNvPicPr>
          <p:nvPr/>
        </p:nvPicPr>
        <p:blipFill rotWithShape="1">
          <a:blip r:embed="rId2"/>
          <a:srcRect t="8929" b="4854"/>
          <a:stretch/>
        </p:blipFill>
        <p:spPr>
          <a:xfrm>
            <a:off x="76198" y="3298371"/>
            <a:ext cx="6679129" cy="3526973"/>
          </a:xfrm>
          <a:prstGeom prst="rect">
            <a:avLst/>
          </a:prstGeom>
        </p:spPr>
      </p:pic>
      <p:sp>
        <p:nvSpPr>
          <p:cNvPr id="81" name="Rectangle 80">
            <a:extLst>
              <a:ext uri="{FF2B5EF4-FFF2-40B4-BE49-F238E27FC236}">
                <a16:creationId xmlns:a16="http://schemas.microsoft.com/office/drawing/2014/main" id="{BE4F4E39-FF87-036F-2CDB-1A7C30EC4F99}"/>
              </a:ext>
            </a:extLst>
          </p:cNvPr>
          <p:cNvSpPr/>
          <p:nvPr/>
        </p:nvSpPr>
        <p:spPr>
          <a:xfrm rot="16200000">
            <a:off x="1126095" y="4909406"/>
            <a:ext cx="1031787" cy="469038"/>
          </a:xfrm>
          <a:prstGeom prst="rect">
            <a:avLst/>
          </a:prstGeom>
          <a:pattFill prst="wdUpDiag">
            <a:fgClr>
              <a:srgbClr val="00B050"/>
            </a:fgClr>
            <a:bgClr>
              <a:schemeClr val="bg1"/>
            </a:bgClr>
          </a:patt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a:extLst>
              <a:ext uri="{FF2B5EF4-FFF2-40B4-BE49-F238E27FC236}">
                <a16:creationId xmlns:a16="http://schemas.microsoft.com/office/drawing/2014/main" id="{F466D896-6BF0-06A4-F050-BDBFA17D6695}"/>
              </a:ext>
            </a:extLst>
          </p:cNvPr>
          <p:cNvSpPr/>
          <p:nvPr/>
        </p:nvSpPr>
        <p:spPr>
          <a:xfrm rot="16200000">
            <a:off x="2431546" y="4693925"/>
            <a:ext cx="1031788" cy="900000"/>
          </a:xfrm>
          <a:prstGeom prst="rect">
            <a:avLst/>
          </a:prstGeom>
          <a:pattFill prst="wdUpDiag">
            <a:fgClr>
              <a:srgbClr val="FF0000"/>
            </a:fgClr>
            <a:bgClr>
              <a:schemeClr val="bg1"/>
            </a:bgClr>
          </a:patt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a:extLst>
              <a:ext uri="{FF2B5EF4-FFF2-40B4-BE49-F238E27FC236}">
                <a16:creationId xmlns:a16="http://schemas.microsoft.com/office/drawing/2014/main" id="{158F60C9-66B5-55A2-D0BC-67CA9060D9DD}"/>
              </a:ext>
            </a:extLst>
          </p:cNvPr>
          <p:cNvSpPr/>
          <p:nvPr/>
        </p:nvSpPr>
        <p:spPr>
          <a:xfrm>
            <a:off x="1407470" y="4181687"/>
            <a:ext cx="1538929" cy="446346"/>
          </a:xfrm>
          <a:prstGeom prst="rect">
            <a:avLst/>
          </a:prstGeom>
          <a:pattFill prst="wdUpDiag">
            <a:fgClr>
              <a:srgbClr val="0000CC"/>
            </a:fgClr>
            <a:bgClr>
              <a:schemeClr val="bg1"/>
            </a:bgClr>
          </a:pattFill>
          <a:ln>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5" name="Object 4">
            <a:extLst>
              <a:ext uri="{FF2B5EF4-FFF2-40B4-BE49-F238E27FC236}">
                <a16:creationId xmlns:a16="http://schemas.microsoft.com/office/drawing/2014/main" id="{FBD803B6-E57D-2A96-054E-0E0A811D5565}"/>
              </a:ext>
            </a:extLst>
          </p:cNvPr>
          <p:cNvGraphicFramePr>
            <a:graphicFrameLocks noChangeAspect="1"/>
          </p:cNvGraphicFramePr>
          <p:nvPr>
            <p:extLst>
              <p:ext uri="{D42A27DB-BD31-4B8C-83A1-F6EECF244321}">
                <p14:modId xmlns:p14="http://schemas.microsoft.com/office/powerpoint/2010/main" val="4156543184"/>
              </p:ext>
            </p:extLst>
          </p:nvPr>
        </p:nvGraphicFramePr>
        <p:xfrm>
          <a:off x="33338" y="39688"/>
          <a:ext cx="4843462" cy="1120775"/>
        </p:xfrm>
        <a:graphic>
          <a:graphicData uri="http://schemas.openxmlformats.org/presentationml/2006/ole">
            <mc:AlternateContent xmlns:mc="http://schemas.openxmlformats.org/markup-compatibility/2006">
              <mc:Choice xmlns:v="urn:schemas-microsoft-com:vml" Requires="v">
                <p:oleObj name="Equation" r:id="rId3" imgW="2082600" imgH="482400" progId="Equation.DSMT4">
                  <p:embed/>
                </p:oleObj>
              </mc:Choice>
              <mc:Fallback>
                <p:oleObj name="Equation" r:id="rId3" imgW="2082600" imgH="482400" progId="Equation.DSMT4">
                  <p:embed/>
                  <p:pic>
                    <p:nvPicPr>
                      <p:cNvPr id="5" name="Object 4">
                        <a:extLst>
                          <a:ext uri="{FF2B5EF4-FFF2-40B4-BE49-F238E27FC236}">
                            <a16:creationId xmlns:a16="http://schemas.microsoft.com/office/drawing/2014/main" id="{374C4967-76C4-29A8-1F2B-CF97142EE4EC}"/>
                          </a:ext>
                        </a:extLst>
                      </p:cNvPr>
                      <p:cNvPicPr>
                        <a:picLocks noChangeAspect="1" noChangeArrowheads="1"/>
                      </p:cNvPicPr>
                      <p:nvPr/>
                    </p:nvPicPr>
                    <p:blipFill>
                      <a:blip r:embed="rId4"/>
                      <a:srcRect/>
                      <a:stretch>
                        <a:fillRect/>
                      </a:stretch>
                    </p:blipFill>
                    <p:spPr bwMode="auto">
                      <a:xfrm>
                        <a:off x="33338" y="39688"/>
                        <a:ext cx="4843462"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a:extLst>
              <a:ext uri="{FF2B5EF4-FFF2-40B4-BE49-F238E27FC236}">
                <a16:creationId xmlns:a16="http://schemas.microsoft.com/office/drawing/2014/main" id="{23F16D0E-997D-9F73-2D37-03894277EE20}"/>
              </a:ext>
            </a:extLst>
          </p:cNvPr>
          <p:cNvGraphicFramePr>
            <a:graphicFrameLocks noChangeAspect="1"/>
          </p:cNvGraphicFramePr>
          <p:nvPr>
            <p:extLst>
              <p:ext uri="{D42A27DB-BD31-4B8C-83A1-F6EECF244321}">
                <p14:modId xmlns:p14="http://schemas.microsoft.com/office/powerpoint/2010/main" val="2510478826"/>
              </p:ext>
            </p:extLst>
          </p:nvPr>
        </p:nvGraphicFramePr>
        <p:xfrm>
          <a:off x="56382" y="1162434"/>
          <a:ext cx="4932363" cy="1120775"/>
        </p:xfrm>
        <a:graphic>
          <a:graphicData uri="http://schemas.openxmlformats.org/presentationml/2006/ole">
            <mc:AlternateContent xmlns:mc="http://schemas.openxmlformats.org/markup-compatibility/2006">
              <mc:Choice xmlns:v="urn:schemas-microsoft-com:vml" Requires="v">
                <p:oleObj name="Equation" r:id="rId5" imgW="2120760" imgH="482400" progId="Equation.DSMT4">
                  <p:embed/>
                </p:oleObj>
              </mc:Choice>
              <mc:Fallback>
                <p:oleObj name="Equation" r:id="rId5" imgW="2120760" imgH="482400" progId="Equation.DSMT4">
                  <p:embed/>
                  <p:pic>
                    <p:nvPicPr>
                      <p:cNvPr id="6" name="Object 5">
                        <a:extLst>
                          <a:ext uri="{FF2B5EF4-FFF2-40B4-BE49-F238E27FC236}">
                            <a16:creationId xmlns:a16="http://schemas.microsoft.com/office/drawing/2014/main" id="{D72935A4-FE9F-3809-37E7-BEED8FE5DFED}"/>
                          </a:ext>
                        </a:extLst>
                      </p:cNvPr>
                      <p:cNvPicPr>
                        <a:picLocks noChangeAspect="1" noChangeArrowheads="1"/>
                      </p:cNvPicPr>
                      <p:nvPr/>
                    </p:nvPicPr>
                    <p:blipFill>
                      <a:blip r:embed="rId6"/>
                      <a:srcRect/>
                      <a:stretch>
                        <a:fillRect/>
                      </a:stretch>
                    </p:blipFill>
                    <p:spPr bwMode="auto">
                      <a:xfrm>
                        <a:off x="56382" y="1162434"/>
                        <a:ext cx="4932363"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a:extLst>
              <a:ext uri="{FF2B5EF4-FFF2-40B4-BE49-F238E27FC236}">
                <a16:creationId xmlns:a16="http://schemas.microsoft.com/office/drawing/2014/main" id="{48BD2B68-BB63-CEA2-BE85-6CE9850FF149}"/>
              </a:ext>
            </a:extLst>
          </p:cNvPr>
          <p:cNvGraphicFramePr>
            <a:graphicFrameLocks noChangeAspect="1"/>
          </p:cNvGraphicFramePr>
          <p:nvPr>
            <p:extLst>
              <p:ext uri="{D42A27DB-BD31-4B8C-83A1-F6EECF244321}">
                <p14:modId xmlns:p14="http://schemas.microsoft.com/office/powerpoint/2010/main" val="2893359005"/>
              </p:ext>
            </p:extLst>
          </p:nvPr>
        </p:nvGraphicFramePr>
        <p:xfrm>
          <a:off x="33338" y="2274379"/>
          <a:ext cx="5081588" cy="1120775"/>
        </p:xfrm>
        <a:graphic>
          <a:graphicData uri="http://schemas.openxmlformats.org/presentationml/2006/ole">
            <mc:AlternateContent xmlns:mc="http://schemas.openxmlformats.org/markup-compatibility/2006">
              <mc:Choice xmlns:v="urn:schemas-microsoft-com:vml" Requires="v">
                <p:oleObj name="Equation" r:id="rId7" imgW="2184120" imgH="482400" progId="Equation.DSMT4">
                  <p:embed/>
                </p:oleObj>
              </mc:Choice>
              <mc:Fallback>
                <p:oleObj name="Equation" r:id="rId7" imgW="2184120" imgH="482400" progId="Equation.DSMT4">
                  <p:embed/>
                  <p:pic>
                    <p:nvPicPr>
                      <p:cNvPr id="7" name="Object 6">
                        <a:extLst>
                          <a:ext uri="{FF2B5EF4-FFF2-40B4-BE49-F238E27FC236}">
                            <a16:creationId xmlns:a16="http://schemas.microsoft.com/office/drawing/2014/main" id="{0E66BF79-0D5C-2BE9-E5F5-7E9B45282FC9}"/>
                          </a:ext>
                        </a:extLst>
                      </p:cNvPr>
                      <p:cNvPicPr>
                        <a:picLocks noChangeAspect="1" noChangeArrowheads="1"/>
                      </p:cNvPicPr>
                      <p:nvPr/>
                    </p:nvPicPr>
                    <p:blipFill>
                      <a:blip r:embed="rId8"/>
                      <a:srcRect/>
                      <a:stretch>
                        <a:fillRect/>
                      </a:stretch>
                    </p:blipFill>
                    <p:spPr bwMode="auto">
                      <a:xfrm>
                        <a:off x="33338" y="2274379"/>
                        <a:ext cx="5081588"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a:extLst>
              <a:ext uri="{FF2B5EF4-FFF2-40B4-BE49-F238E27FC236}">
                <a16:creationId xmlns:a16="http://schemas.microsoft.com/office/drawing/2014/main" id="{D13C40A4-89CF-46FF-1CB3-80B643B36191}"/>
              </a:ext>
            </a:extLst>
          </p:cNvPr>
          <p:cNvGraphicFramePr>
            <a:graphicFrameLocks noChangeAspect="1"/>
          </p:cNvGraphicFramePr>
          <p:nvPr>
            <p:extLst>
              <p:ext uri="{D42A27DB-BD31-4B8C-83A1-F6EECF244321}">
                <p14:modId xmlns:p14="http://schemas.microsoft.com/office/powerpoint/2010/main" val="2614866560"/>
              </p:ext>
            </p:extLst>
          </p:nvPr>
        </p:nvGraphicFramePr>
        <p:xfrm>
          <a:off x="5690830" y="197503"/>
          <a:ext cx="6192838" cy="712787"/>
        </p:xfrm>
        <a:graphic>
          <a:graphicData uri="http://schemas.openxmlformats.org/presentationml/2006/ole">
            <mc:AlternateContent xmlns:mc="http://schemas.openxmlformats.org/markup-compatibility/2006">
              <mc:Choice xmlns:v="urn:schemas-microsoft-com:vml" Requires="v">
                <p:oleObj name="Equation" r:id="rId9" imgW="2641320" imgH="304560" progId="Equation.DSMT4">
                  <p:embed/>
                </p:oleObj>
              </mc:Choice>
              <mc:Fallback>
                <p:oleObj name="Equation" r:id="rId9" imgW="2641320" imgH="304560" progId="Equation.DSMT4">
                  <p:embed/>
                  <p:pic>
                    <p:nvPicPr>
                      <p:cNvPr id="9" name="Object 8">
                        <a:extLst>
                          <a:ext uri="{FF2B5EF4-FFF2-40B4-BE49-F238E27FC236}">
                            <a16:creationId xmlns:a16="http://schemas.microsoft.com/office/drawing/2014/main" id="{4DA8337B-2149-B986-835E-69B88709E7DD}"/>
                          </a:ext>
                        </a:extLst>
                      </p:cNvPr>
                      <p:cNvPicPr>
                        <a:picLocks noChangeAspect="1" noChangeArrowheads="1"/>
                      </p:cNvPicPr>
                      <p:nvPr/>
                    </p:nvPicPr>
                    <p:blipFill>
                      <a:blip r:embed="rId10"/>
                      <a:srcRect/>
                      <a:stretch>
                        <a:fillRect/>
                      </a:stretch>
                    </p:blipFill>
                    <p:spPr bwMode="auto">
                      <a:xfrm>
                        <a:off x="5690830" y="197503"/>
                        <a:ext cx="6192838" cy="712787"/>
                      </a:xfrm>
                      <a:prstGeom prst="rect">
                        <a:avLst/>
                      </a:prstGeom>
                      <a:solidFill>
                        <a:schemeClr val="accent2">
                          <a:lumMod val="40000"/>
                          <a:lumOff val="60000"/>
                        </a:schemeClr>
                      </a:solidFill>
                      <a:ln w="28575">
                        <a:solidFill>
                          <a:srgbClr val="FF0000"/>
                        </a:solidFill>
                      </a:ln>
                    </p:spPr>
                  </p:pic>
                </p:oleObj>
              </mc:Fallback>
            </mc:AlternateContent>
          </a:graphicData>
        </a:graphic>
      </p:graphicFrame>
      <p:pic>
        <p:nvPicPr>
          <p:cNvPr id="11" name="Picture 10">
            <a:extLst>
              <a:ext uri="{FF2B5EF4-FFF2-40B4-BE49-F238E27FC236}">
                <a16:creationId xmlns:a16="http://schemas.microsoft.com/office/drawing/2014/main" id="{6A45F316-34A1-3967-C80F-36D3DF6E5A30}"/>
              </a:ext>
            </a:extLst>
          </p:cNvPr>
          <p:cNvPicPr>
            <a:picLocks noChangeAspect="1"/>
          </p:cNvPicPr>
          <p:nvPr/>
        </p:nvPicPr>
        <p:blipFill rotWithShape="1">
          <a:blip r:embed="rId11"/>
          <a:srcRect l="25000" t="15690" r="27866" b="4701"/>
          <a:stretch/>
        </p:blipFill>
        <p:spPr>
          <a:xfrm>
            <a:off x="7203257" y="1065892"/>
            <a:ext cx="4680411" cy="3672045"/>
          </a:xfrm>
          <a:prstGeom prst="rect">
            <a:avLst/>
          </a:prstGeom>
          <a:ln w="28575">
            <a:solidFill>
              <a:srgbClr val="FF0000"/>
            </a:solidFill>
          </a:ln>
        </p:spPr>
      </p:pic>
      <p:graphicFrame>
        <p:nvGraphicFramePr>
          <p:cNvPr id="12" name="Object 2">
            <a:extLst>
              <a:ext uri="{FF2B5EF4-FFF2-40B4-BE49-F238E27FC236}">
                <a16:creationId xmlns:a16="http://schemas.microsoft.com/office/drawing/2014/main" id="{746C8122-05B8-1ABB-2728-FD5F02C3B9BD}"/>
              </a:ext>
            </a:extLst>
          </p:cNvPr>
          <p:cNvGraphicFramePr>
            <a:graphicFrameLocks noChangeAspect="1"/>
          </p:cNvGraphicFramePr>
          <p:nvPr>
            <p:extLst>
              <p:ext uri="{D42A27DB-BD31-4B8C-83A1-F6EECF244321}">
                <p14:modId xmlns:p14="http://schemas.microsoft.com/office/powerpoint/2010/main" val="1207722333"/>
              </p:ext>
            </p:extLst>
          </p:nvPr>
        </p:nvGraphicFramePr>
        <p:xfrm>
          <a:off x="7903734" y="5555798"/>
          <a:ext cx="3686018" cy="1141190"/>
        </p:xfrm>
        <a:graphic>
          <a:graphicData uri="http://schemas.openxmlformats.org/presentationml/2006/ole">
            <mc:AlternateContent xmlns:mc="http://schemas.openxmlformats.org/markup-compatibility/2006">
              <mc:Choice xmlns:v="urn:schemas-microsoft-com:vml" Requires="v">
                <p:oleObj name="Equation" r:id="rId12" imgW="1765080" imgH="545760" progId="Equation.DSMT4">
                  <p:embed/>
                </p:oleObj>
              </mc:Choice>
              <mc:Fallback>
                <p:oleObj name="Equation" r:id="rId12" imgW="1765080" imgH="545760" progId="Equation.DSMT4">
                  <p:embed/>
                  <p:pic>
                    <p:nvPicPr>
                      <p:cNvPr id="16" name="Object 2">
                        <a:extLst>
                          <a:ext uri="{FF2B5EF4-FFF2-40B4-BE49-F238E27FC236}">
                            <a16:creationId xmlns:a16="http://schemas.microsoft.com/office/drawing/2014/main" id="{3561DB8B-FD1C-48D7-928F-9400F203E56D}"/>
                          </a:ext>
                        </a:extLst>
                      </p:cNvPr>
                      <p:cNvPicPr>
                        <a:picLocks noChangeAspect="1" noChangeArrowheads="1"/>
                      </p:cNvPicPr>
                      <p:nvPr/>
                    </p:nvPicPr>
                    <p:blipFill>
                      <a:blip r:embed="rId13"/>
                      <a:srcRect/>
                      <a:stretch>
                        <a:fillRect/>
                      </a:stretch>
                    </p:blipFill>
                    <p:spPr bwMode="auto">
                      <a:xfrm>
                        <a:off x="7903734" y="5555798"/>
                        <a:ext cx="3686018" cy="1141190"/>
                      </a:xfrm>
                      <a:prstGeom prst="rect">
                        <a:avLst/>
                      </a:prstGeom>
                      <a:solidFill>
                        <a:schemeClr val="accent2">
                          <a:lumMod val="40000"/>
                          <a:lumOff val="60000"/>
                        </a:schemeClr>
                      </a:solidFill>
                      <a:ln>
                        <a:solidFill>
                          <a:srgbClr val="FF0000"/>
                        </a:solidFill>
                      </a:ln>
                    </p:spPr>
                  </p:pic>
                </p:oleObj>
              </mc:Fallback>
            </mc:AlternateContent>
          </a:graphicData>
        </a:graphic>
      </p:graphicFrame>
      <p:graphicFrame>
        <p:nvGraphicFramePr>
          <p:cNvPr id="13" name="Object 2">
            <a:extLst>
              <a:ext uri="{FF2B5EF4-FFF2-40B4-BE49-F238E27FC236}">
                <a16:creationId xmlns:a16="http://schemas.microsoft.com/office/drawing/2014/main" id="{B0FB4565-09B8-F458-7F4D-FBE41B62ED13}"/>
              </a:ext>
            </a:extLst>
          </p:cNvPr>
          <p:cNvGraphicFramePr>
            <a:graphicFrameLocks noChangeAspect="1"/>
          </p:cNvGraphicFramePr>
          <p:nvPr>
            <p:extLst>
              <p:ext uri="{D42A27DB-BD31-4B8C-83A1-F6EECF244321}">
                <p14:modId xmlns:p14="http://schemas.microsoft.com/office/powerpoint/2010/main" val="832633879"/>
              </p:ext>
            </p:extLst>
          </p:nvPr>
        </p:nvGraphicFramePr>
        <p:xfrm>
          <a:off x="6689594" y="5879872"/>
          <a:ext cx="981075" cy="542925"/>
        </p:xfrm>
        <a:graphic>
          <a:graphicData uri="http://schemas.openxmlformats.org/presentationml/2006/ole">
            <mc:AlternateContent xmlns:mc="http://schemas.openxmlformats.org/markup-compatibility/2006">
              <mc:Choice xmlns:v="urn:schemas-microsoft-com:vml" Requires="v">
                <p:oleObj name="Equation" r:id="rId14" imgW="368280" imgH="203040" progId="Equation.DSMT4">
                  <p:embed/>
                </p:oleObj>
              </mc:Choice>
              <mc:Fallback>
                <p:oleObj name="Equation" r:id="rId14" imgW="368280" imgH="203040" progId="Equation.DSMT4">
                  <p:embed/>
                  <p:pic>
                    <p:nvPicPr>
                      <p:cNvPr id="12" name="Object 2">
                        <a:extLst>
                          <a:ext uri="{FF2B5EF4-FFF2-40B4-BE49-F238E27FC236}">
                            <a16:creationId xmlns:a16="http://schemas.microsoft.com/office/drawing/2014/main" id="{746C8122-05B8-1ABB-2728-FD5F02C3B9BD}"/>
                          </a:ext>
                        </a:extLst>
                      </p:cNvPr>
                      <p:cNvPicPr>
                        <a:picLocks noChangeAspect="1" noChangeArrowheads="1"/>
                      </p:cNvPicPr>
                      <p:nvPr/>
                    </p:nvPicPr>
                    <p:blipFill>
                      <a:blip r:embed="rId15"/>
                      <a:srcRect/>
                      <a:stretch>
                        <a:fillRect/>
                      </a:stretch>
                    </p:blipFill>
                    <p:spPr bwMode="auto">
                      <a:xfrm>
                        <a:off x="6689594" y="5879872"/>
                        <a:ext cx="981075" cy="542925"/>
                      </a:xfrm>
                      <a:prstGeom prst="rect">
                        <a:avLst/>
                      </a:prstGeom>
                      <a:solidFill>
                        <a:schemeClr val="accent2">
                          <a:lumMod val="40000"/>
                          <a:lumOff val="60000"/>
                        </a:schemeClr>
                      </a:solidFill>
                      <a:ln>
                        <a:solidFill>
                          <a:srgbClr val="FF0000"/>
                        </a:solidFill>
                      </a:ln>
                    </p:spPr>
                  </p:pic>
                </p:oleObj>
              </mc:Fallback>
            </mc:AlternateContent>
          </a:graphicData>
        </a:graphic>
      </p:graphicFrame>
      <p:grpSp>
        <p:nvGrpSpPr>
          <p:cNvPr id="2" name="Group 1">
            <a:extLst>
              <a:ext uri="{FF2B5EF4-FFF2-40B4-BE49-F238E27FC236}">
                <a16:creationId xmlns:a16="http://schemas.microsoft.com/office/drawing/2014/main" id="{65A63B16-B5CA-154B-9E9B-7B75E94B03A4}"/>
              </a:ext>
            </a:extLst>
          </p:cNvPr>
          <p:cNvGrpSpPr>
            <a:grpSpLocks noChangeAspect="1"/>
          </p:cNvGrpSpPr>
          <p:nvPr/>
        </p:nvGrpSpPr>
        <p:grpSpPr>
          <a:xfrm>
            <a:off x="5286659" y="1507714"/>
            <a:ext cx="1726478" cy="1594715"/>
            <a:chOff x="10385037" y="253243"/>
            <a:chExt cx="2114928" cy="1953519"/>
          </a:xfrm>
        </p:grpSpPr>
        <p:pic>
          <p:nvPicPr>
            <p:cNvPr id="3" name="Picture 2">
              <a:extLst>
                <a:ext uri="{FF2B5EF4-FFF2-40B4-BE49-F238E27FC236}">
                  <a16:creationId xmlns:a16="http://schemas.microsoft.com/office/drawing/2014/main" id="{F6855E61-91F9-17FA-4366-7501D6A4C43B}"/>
                </a:ext>
              </a:extLst>
            </p:cNvPr>
            <p:cNvPicPr>
              <a:picLocks noChangeAspect="1"/>
            </p:cNvPicPr>
            <p:nvPr/>
          </p:nvPicPr>
          <p:blipFill rotWithShape="1">
            <a:blip r:embed="rId16"/>
            <a:srcRect l="7725" t="44495" r="7506" b="31601"/>
            <a:stretch/>
          </p:blipFill>
          <p:spPr>
            <a:xfrm>
              <a:off x="10385037" y="253243"/>
              <a:ext cx="2114928" cy="990766"/>
            </a:xfrm>
            <a:prstGeom prst="rect">
              <a:avLst/>
            </a:prstGeom>
          </p:spPr>
        </p:pic>
        <p:pic>
          <p:nvPicPr>
            <p:cNvPr id="8" name="Picture 7">
              <a:extLst>
                <a:ext uri="{FF2B5EF4-FFF2-40B4-BE49-F238E27FC236}">
                  <a16:creationId xmlns:a16="http://schemas.microsoft.com/office/drawing/2014/main" id="{F89F1DC3-959A-AC28-32D0-875797C8E020}"/>
                </a:ext>
              </a:extLst>
            </p:cNvPr>
            <p:cNvPicPr>
              <a:picLocks noChangeAspect="1"/>
            </p:cNvPicPr>
            <p:nvPr/>
          </p:nvPicPr>
          <p:blipFill rotWithShape="1">
            <a:blip r:embed="rId16"/>
            <a:srcRect l="7725" t="71091" r="7506" b="5680"/>
            <a:stretch/>
          </p:blipFill>
          <p:spPr>
            <a:xfrm>
              <a:off x="10385037" y="1244009"/>
              <a:ext cx="2114928" cy="962753"/>
            </a:xfrm>
            <a:prstGeom prst="rect">
              <a:avLst/>
            </a:prstGeom>
          </p:spPr>
        </p:pic>
      </p:grpSp>
      <p:sp>
        <p:nvSpPr>
          <p:cNvPr id="14" name="TextBox 13">
            <a:extLst>
              <a:ext uri="{FF2B5EF4-FFF2-40B4-BE49-F238E27FC236}">
                <a16:creationId xmlns:a16="http://schemas.microsoft.com/office/drawing/2014/main" id="{1AE6DEB0-7719-4970-CC0C-A85B8A8F04DF}"/>
              </a:ext>
            </a:extLst>
          </p:cNvPr>
          <p:cNvSpPr txBox="1"/>
          <p:nvPr/>
        </p:nvSpPr>
        <p:spPr>
          <a:xfrm>
            <a:off x="8046676" y="4861802"/>
            <a:ext cx="2993571" cy="400110"/>
          </a:xfrm>
          <a:prstGeom prst="rect">
            <a:avLst/>
          </a:prstGeom>
          <a:solidFill>
            <a:schemeClr val="bg1">
              <a:lumMod val="85000"/>
            </a:schemeClr>
          </a:solidFill>
        </p:spPr>
        <p:txBody>
          <a:bodyPr wrap="square">
            <a:spAutoFit/>
          </a:bodyPr>
          <a:lstStyle/>
          <a:p>
            <a:pPr algn="ctr"/>
            <a:r>
              <a:rPr lang="ru-RU" sz="2000" dirty="0" err="1"/>
              <a:t>Equivalent</a:t>
            </a:r>
            <a:r>
              <a:rPr lang="ru-RU" sz="2000" dirty="0"/>
              <a:t> </a:t>
            </a:r>
            <a:r>
              <a:rPr lang="ru-RU" sz="2000" dirty="0" err="1"/>
              <a:t>electrical</a:t>
            </a:r>
            <a:r>
              <a:rPr lang="ru-RU" sz="2000" dirty="0"/>
              <a:t> </a:t>
            </a:r>
            <a:r>
              <a:rPr lang="ru-RU" sz="2000" dirty="0" err="1"/>
              <a:t>circuit</a:t>
            </a:r>
            <a:endParaRPr lang="ru-RU" sz="2000" dirty="0"/>
          </a:p>
        </p:txBody>
      </p:sp>
    </p:spTree>
    <p:extLst>
      <p:ext uri="{BB962C8B-B14F-4D97-AF65-F5344CB8AC3E}">
        <p14:creationId xmlns:p14="http://schemas.microsoft.com/office/powerpoint/2010/main" val="3483306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6305</TotalTime>
  <Words>697</Words>
  <Application>Microsoft Office PowerPoint</Application>
  <PresentationFormat>Widescreen</PresentationFormat>
  <Paragraphs>61</Paragraphs>
  <Slides>17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Dmitriy Makhnovskiy</dc:creator>
  <cp:lastModifiedBy>Dmitriy Makhnovskiy</cp:lastModifiedBy>
  <cp:revision>476</cp:revision>
  <dcterms:created xsi:type="dcterms:W3CDTF">2024-02-05T23:13:37Z</dcterms:created>
  <dcterms:modified xsi:type="dcterms:W3CDTF">2024-04-21T13:34:09Z</dcterms:modified>
</cp:coreProperties>
</file>