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5" r:id="rId3"/>
    <p:sldId id="261" r:id="rId5"/>
    <p:sldId id="266" r:id="rId6"/>
    <p:sldId id="319" r:id="rId7"/>
    <p:sldId id="318" r:id="rId8"/>
    <p:sldId id="317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2965" autoAdjust="0"/>
  </p:normalViewPr>
  <p:slideViewPr>
    <p:cSldViewPr snapToGrid="0" snapToObjects="1">
      <p:cViewPr varScale="1">
        <p:scale>
          <a:sx n="118" d="100"/>
          <a:sy n="118" d="100"/>
        </p:scale>
        <p:origin x="84" y="102"/>
      </p:cViewPr>
      <p:guideLst>
        <p:guide orient="horz" pos="2073"/>
        <p:guide pos="3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44CA4-D23F-402A-886F-C8CE87F35E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99EC-98D7-49A7-B757-6E619D7E10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099EC-98D7-49A7-B757-6E619D7E1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099EC-98D7-49A7-B757-6E619D7E1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099EC-98D7-49A7-B757-6E619D7E1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099EC-98D7-49A7-B757-6E619D7E1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099EC-98D7-49A7-B757-6E619D7E1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1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CBD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612445"/>
            <a:ext cx="12192000" cy="32455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4" y="6270067"/>
            <a:ext cx="12192000" cy="5879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993424" y="180799"/>
            <a:ext cx="10205154" cy="7448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aseline="0">
                <a:solidFill>
                  <a:schemeClr val="accent1"/>
                </a:solidFill>
                <a:latin typeface="Impact" panose="020B0806030902050204" charset="0"/>
                <a:ea typeface="Impact" panose="020B0806030902050204" charset="0"/>
                <a:cs typeface="Impact" panose="020B0806030902050204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32455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4" y="6270067"/>
            <a:ext cx="12192000" cy="5879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64000" y="180799"/>
            <a:ext cx="7868356" cy="74489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800" baseline="0">
                <a:solidFill>
                  <a:schemeClr val="tx2">
                    <a:lumMod val="85000"/>
                    <a:lumOff val="15000"/>
                  </a:schemeClr>
                </a:solidFill>
                <a:latin typeface="Impact" panose="020B0806030902050204" charset="0"/>
                <a:ea typeface="Impact" panose="020B0806030902050204" charset="0"/>
                <a:cs typeface="Impact" panose="020B0806030902050204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5069280" y="925689"/>
            <a:ext cx="746602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50000">
                  <a:schemeClr val="bg1">
                    <a:alpha val="6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1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CBD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1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CBD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1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CBD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94" y="0"/>
            <a:ext cx="12260094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68094" y="0"/>
            <a:ext cx="12260094" cy="6858000"/>
          </a:xfrm>
          <a:prstGeom prst="rect">
            <a:avLst/>
          </a:prstGeom>
          <a:solidFill>
            <a:srgbClr val="1A1E21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CBD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1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CBD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1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CBD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1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CBD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51469" y="180799"/>
            <a:ext cx="9889064" cy="7448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aseline="0">
                <a:solidFill>
                  <a:schemeClr val="accent1"/>
                </a:solidFill>
                <a:latin typeface="Impact" panose="020B0806030902050204" charset="0"/>
                <a:ea typeface="Impact" panose="020B0806030902050204" charset="0"/>
                <a:cs typeface="Impact" panose="020B0806030902050204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9"/>
          <p:cNvGrpSpPr/>
          <p:nvPr/>
        </p:nvGrpSpPr>
        <p:grpSpPr bwMode="auto">
          <a:xfrm>
            <a:off x="5097463" y="1817521"/>
            <a:ext cx="1789112" cy="522288"/>
            <a:chOff x="4368800" y="1262743"/>
            <a:chExt cx="1886857" cy="52251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3"/>
          <p:cNvGrpSpPr/>
          <p:nvPr/>
        </p:nvGrpSpPr>
        <p:grpSpPr bwMode="auto">
          <a:xfrm rot="10800000">
            <a:off x="5111750" y="4168572"/>
            <a:ext cx="1789113" cy="522288"/>
            <a:chOff x="4368800" y="1262743"/>
            <a:chExt cx="1886857" cy="5225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360429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377172" y="1254803"/>
              <a:ext cx="18868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250634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795" y="2149045"/>
            <a:ext cx="12192000" cy="2092969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295650" y="2424113"/>
            <a:ext cx="59055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887470" y="3421380"/>
            <a:ext cx="46189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Defense Of The JavaEE Project</a:t>
            </a:r>
            <a:endParaRPr 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6"/>
          <p:cNvSpPr txBox="1">
            <a:spLocks noChangeArrowheads="1"/>
          </p:cNvSpPr>
          <p:nvPr/>
        </p:nvSpPr>
        <p:spPr bwMode="auto">
          <a:xfrm>
            <a:off x="5517515" y="3758565"/>
            <a:ext cx="94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李浩泽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5" y="4150664"/>
            <a:ext cx="2046209" cy="2092969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2047004" y="4150664"/>
            <a:ext cx="10145791" cy="20929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427724" y="4725223"/>
            <a:ext cx="9474013" cy="99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865" dirty="0">
                <a:solidFill>
                  <a:schemeClr val="bg1"/>
                </a:solidFill>
                <a:latin typeface="Impact" panose="020B0806030902050204"/>
                <a:ea typeface="微软雅黑" panose="020B0503020204020204" pitchFamily="34" charset="-122"/>
                <a:cs typeface="Impact" panose="020B0806030902050204"/>
              </a:rPr>
              <a:t>项目运行展示</a:t>
            </a:r>
            <a:endParaRPr kumimoji="1" lang="zh-CN" altLang="en-US" sz="5865" dirty="0">
              <a:solidFill>
                <a:schemeClr val="bg1"/>
              </a:solidFill>
              <a:latin typeface="Impact" panose="020B0806030902050204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6391" y="4385399"/>
            <a:ext cx="1611336" cy="16113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chemeClr val="bg1">
                    <a:lumMod val="65000"/>
                  </a:schemeClr>
                </a:solidFill>
                <a:latin typeface="Impact" panose="020B0806030902050204"/>
                <a:cs typeface="Impact" panose="020B0806030902050204"/>
              </a:rPr>
              <a:t>1</a:t>
            </a:r>
            <a:endParaRPr kumimoji="1" lang="zh-CN" altLang="en-US" sz="9600" dirty="0">
              <a:solidFill>
                <a:schemeClr val="bg1">
                  <a:lumMod val="65000"/>
                </a:schemeClr>
              </a:solidFill>
              <a:latin typeface="Impact" panose="020B0806030902050204"/>
              <a:cs typeface="Impact" panose="020B080603090205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5" y="4150664"/>
            <a:ext cx="2046209" cy="2092969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2047004" y="4150664"/>
            <a:ext cx="10145791" cy="2092969"/>
          </a:xfrm>
          <a:prstGeom prst="rect">
            <a:avLst/>
          </a:prstGeom>
          <a:solidFill>
            <a:schemeClr val="accent2"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383274" y="4700458"/>
            <a:ext cx="9474013" cy="99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865" dirty="0">
                <a:solidFill>
                  <a:schemeClr val="bg1"/>
                </a:solidFill>
                <a:latin typeface="Impact" panose="020B0806030902050204"/>
                <a:ea typeface="微软雅黑" panose="020B0503020204020204" pitchFamily="34" charset="-122"/>
                <a:cs typeface="Impact" panose="020B0806030902050204"/>
              </a:rPr>
              <a:t>我遇到的困难</a:t>
            </a:r>
            <a:endParaRPr kumimoji="1" lang="zh-CN" altLang="en-US" sz="5865" dirty="0">
              <a:solidFill>
                <a:schemeClr val="bg1"/>
              </a:solidFill>
              <a:latin typeface="Impact" panose="020B0806030902050204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6391" y="4385399"/>
            <a:ext cx="1611336" cy="16113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/>
                <a:cs typeface="Impact" panose="020B0806030902050204"/>
              </a:rPr>
              <a:t>2</a:t>
            </a:r>
            <a:endParaRPr kumimoji="1" lang="zh-CN" altLang="en-US" sz="9600" dirty="0">
              <a:solidFill>
                <a:schemeClr val="bg1">
                  <a:lumMod val="65000"/>
                </a:schemeClr>
              </a:solidFill>
              <a:latin typeface="Impact" panose="020B0806030902050204"/>
              <a:cs typeface="Impact" panose="020B080603090205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360" y="840105"/>
            <a:ext cx="2809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前台页面编写</a:t>
            </a:r>
            <a:endParaRPr lang="zh-CN" alt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360" y="1717040"/>
            <a:ext cx="9233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前台通过</a:t>
            </a:r>
            <a:r>
              <a:rPr lang="en-US" altLang="zh-CN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</a:t>
            </a:r>
            <a:r>
              <a:rPr lang="zh-CN" alt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传送数组，后台以</a:t>
            </a:r>
            <a:r>
              <a:rPr lang="en-US" altLang="zh-CN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zh-CN" alt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格式的字符串接收</a:t>
            </a:r>
            <a:endParaRPr lang="zh-CN" alt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5850" y="607060"/>
            <a:ext cx="10020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1.</a:t>
            </a:r>
            <a:r>
              <a:rPr lang="en-US" altLang="zh-CN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Structs2</a:t>
            </a:r>
            <a:r>
              <a:rPr lang="zh-CN" alt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标签与</a:t>
            </a:r>
            <a:r>
              <a:rPr lang="en-US" altLang="zh-CN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jstl</a:t>
            </a:r>
            <a:r>
              <a:rPr lang="zh-CN" altLang="en-US" sz="2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标签</a:t>
            </a:r>
            <a:endParaRPr lang="zh-CN" altLang="en-US" sz="28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183005"/>
            <a:ext cx="96043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这两种标签功能都差不多，几乎是一一对应的，如果使用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Structs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框架的话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Structs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标签会更好的继承，并且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Structs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标签一般结合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OGNL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表达式使用，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jstl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标签一般结合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el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表达式使用，个人感觉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el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表达式要更简单，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OGNL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表达式有“%”、“#”、“$”三个符号的使用，稍微复杂一点。</a:t>
            </a:r>
            <a:endParaRPr lang="zh-CN" altLang="en-US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endParaRPr lang="zh-CN" altLang="en-US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endParaRPr lang="zh-CN" altLang="en-US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jsp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页面定义：</a:t>
            </a:r>
            <a:endParaRPr lang="zh-CN" altLang="en-US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Structs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：&lt;%@ taglib prefix="s" uri="/struts-tags"%&gt;</a:t>
            </a:r>
            <a:endParaRPr lang="zh-CN" altLang="en-US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jstl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：&lt;%@ taglib prefix="c" uri="http://java.sun.com/jsp/jstl/core" %&gt;</a:t>
            </a:r>
            <a:endParaRPr lang="zh-CN" altLang="en-US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090" y="812800"/>
            <a:ext cx="76714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2.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前台将字符串数据放入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Array()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中，通过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stringify()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函数转为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json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字符串，再通过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ajax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传到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controller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，如果用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List&lt;String&gt;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来接收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json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字符串的引号就会不对应。需要用下面的方法将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json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字符串转为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String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类型的数组。</a:t>
            </a:r>
            <a:endParaRPr lang="zh-CN" altLang="en-US" sz="24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4967605"/>
            <a:ext cx="10327005" cy="810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192905"/>
            <a:ext cx="9933305" cy="67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142875"/>
            <a:ext cx="3573780" cy="3870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5858510"/>
            <a:ext cx="7916545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315" y="2576830"/>
            <a:ext cx="3375660" cy="2964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400" y="461645"/>
            <a:ext cx="9588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另一种方法：在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ajax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中设置traditional属性为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true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，如果是默认值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false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，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jQuery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会深度序列化参数对象，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sprinMVC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将无法处理，设置为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true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之后，将使用传统方式序列化数据，后台就可以使用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List&lt;String&gt;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或者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String[]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来接收</a:t>
            </a:r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2119630"/>
            <a:ext cx="3802380" cy="3421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" y="5752465"/>
            <a:ext cx="1015809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650" y="568960"/>
            <a:ext cx="1088771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浅谈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Structs2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与</a:t>
            </a:r>
            <a:r>
              <a:rPr lang="en-US" altLang="zh-CN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springMVC</a:t>
            </a:r>
            <a:r>
              <a:rPr lang="zh-CN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的区别</a:t>
            </a:r>
            <a:endParaRPr lang="zh-CN" alt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endParaRPr lang="zh-CN" alt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1.Struts2采用Filter（StrutsPrepareAndExecuteFilter）实现，SpringMVC则采用Servlet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+mn-ea"/>
              </a:rPr>
              <a:t>（DispatcherServlet）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实现。</a:t>
            </a:r>
            <a:endParaRPr lang="en-US" altLang="zh-CN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.Struts2是类级别的拦截， 一个类对应一个request上下文，SpringMVC是方法级别的拦截，一个方法对应一个request上下文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，方法之间基本是独立的，通过参数获取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+mn-ea"/>
              </a:rPr>
              <a:t>请求数据，方法之间不共享变量。</a:t>
            </a:r>
            <a:endParaRPr lang="zh-CN" altLang="en-US" sz="2400">
              <a:ln>
                <a:solidFill>
                  <a:schemeClr val="bg1"/>
                </a:solidFill>
              </a:ln>
              <a:solidFill>
                <a:schemeClr val="bg1"/>
              </a:solidFill>
              <a:sym typeface="+mn-ea"/>
            </a:endParaRPr>
          </a:p>
          <a:p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3.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对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+mn-ea"/>
              </a:rPr>
              <a:t>Ajax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+mn-ea"/>
              </a:rPr>
              <a:t>集成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SpringMVC只需一个注解@ResponseBody就可以实现，然后直接返回响应文本即可，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而</a:t>
            </a:r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Struts2在Action中处理时一般必须安装插件或者自己写代码集成进去，使用起来也相对不方便。</a:t>
            </a:r>
            <a:endParaRPr lang="en-US" altLang="zh-CN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altLang="zh-CN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4.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在性能方面，由于SpringMVC方法级别的拦截，在Spring整合时，SpringMVC的Controller Bean默认单例模式，对于同一个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+mn-ea"/>
              </a:rPr>
              <a:t>Controller，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只会创建一个实例。而Struts2是类级别的拦截，必须使用多例模式，</a:t>
            </a:r>
            <a:r>
              <a:rPr lang="zh-CN" alt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每次请求实例一个新的Action，需要加载所有的属性值注入，所以，SpringMVC开发效率和性能高于Struts2</a:t>
            </a:r>
            <a:endParaRPr lang="zh-CN" altLang="en-US" sz="24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/">
  <a:themeElements>
    <a:clrScheme name="自定义 5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7D7"/>
      </a:accent1>
      <a:accent2>
        <a:srgbClr val="00C165"/>
      </a:accent2>
      <a:accent3>
        <a:srgbClr val="A6E94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1167</Words>
  <Application>WPS 演示</Application>
  <PresentationFormat>宽屏</PresentationFormat>
  <Paragraphs>38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Impact</vt:lpstr>
      <vt:lpstr>Calibri</vt:lpstr>
      <vt:lpstr>Segoe UI Light</vt:lpstr>
      <vt:lpstr>Calibri</vt:lpstr>
      <vt:lpstr>微软雅黑</vt:lpstr>
      <vt:lpstr>Impact</vt:lpstr>
      <vt:lpstr>Arial Unicode MS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一点素材；https://Dian1.taobao.com</dc:title>
  <dc:creator>一点素材; https://Dian1.taobao.com</dc:creator>
  <dc:description>一点素材；https://Dian1.taobao.com</dc:description>
  <cp:lastModifiedBy>SHMILY oo_192679376</cp:lastModifiedBy>
  <cp:revision>39</cp:revision>
  <dcterms:created xsi:type="dcterms:W3CDTF">2018-12-24T13:53:00Z</dcterms:created>
  <dcterms:modified xsi:type="dcterms:W3CDTF">2019-06-03T12:05:10Z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2052-11.1.0.8696</vt:lpwstr>
  </property>
</Properties>
</file>