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sldIdLst>
    <p:sldId id="256" r:id="rId2"/>
    <p:sldId id="423" r:id="rId3"/>
    <p:sldId id="418" r:id="rId4"/>
    <p:sldId id="419" r:id="rId5"/>
    <p:sldId id="421" r:id="rId6"/>
    <p:sldId id="420" r:id="rId7"/>
    <p:sldId id="4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9" autoAdjust="0"/>
    <p:restoredTop sz="91268" autoAdjust="0"/>
  </p:normalViewPr>
  <p:slideViewPr>
    <p:cSldViewPr snapToGrid="0">
      <p:cViewPr varScale="1">
        <p:scale>
          <a:sx n="73" d="100"/>
          <a:sy n="73" d="100"/>
        </p:scale>
        <p:origin x="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abigdata/big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Big Data Technology</a:t>
            </a:r>
            <a:br>
              <a:rPr lang="en-US" sz="4800" b="1" dirty="0"/>
            </a:br>
            <a:r>
              <a:rPr lang="en-US" sz="4800" b="1" dirty="0"/>
              <a:t>IS 6733</a:t>
            </a:r>
            <a:endParaRPr lang="en-US" sz="4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4106206"/>
            <a:ext cx="10058400" cy="952737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Information Systems and Cyber Security, College of Business School </a:t>
            </a:r>
          </a:p>
          <a:p>
            <a:pPr algn="r"/>
            <a:r>
              <a:rPr lang="en-US" sz="1800" dirty="0"/>
              <a:t>Electrical and Computer Engineering, College of Engineering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7CD61-42C1-7148-87C3-4832E04AE299}"/>
              </a:ext>
            </a:extLst>
          </p:cNvPr>
          <p:cNvSpPr txBox="1"/>
          <p:nvPr/>
        </p:nvSpPr>
        <p:spPr>
          <a:xfrm>
            <a:off x="4311812" y="2291330"/>
            <a:ext cx="321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Course Logistics</a:t>
            </a:r>
          </a:p>
        </p:txBody>
      </p:sp>
    </p:spTree>
    <p:extLst>
      <p:ext uri="{BB962C8B-B14F-4D97-AF65-F5344CB8AC3E}">
        <p14:creationId xmlns:p14="http://schemas.microsoft.com/office/powerpoint/2010/main" val="15366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EA60-982B-8F4E-A237-8291E001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15B0-DA48-3048-91D3-A4E52F24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Syllabus</a:t>
            </a:r>
          </a:p>
          <a:p>
            <a:pPr lvl="0"/>
            <a:r>
              <a:rPr lang="en-US" dirty="0"/>
              <a:t>Introduction to Cloud Computing and Big Data</a:t>
            </a:r>
          </a:p>
          <a:p>
            <a:pPr lvl="0"/>
            <a:r>
              <a:rPr lang="en-US" dirty="0"/>
              <a:t>Big Data Characteristics</a:t>
            </a:r>
          </a:p>
          <a:p>
            <a:pPr lvl="0"/>
            <a:r>
              <a:rPr lang="en-US" dirty="0"/>
              <a:t>Hadoop Ecosystems</a:t>
            </a:r>
          </a:p>
          <a:p>
            <a:pPr lvl="0"/>
            <a:r>
              <a:rPr lang="en-US" dirty="0"/>
              <a:t>Big Data Integration </a:t>
            </a:r>
          </a:p>
          <a:p>
            <a:pPr lvl="0"/>
            <a:r>
              <a:rPr lang="en-US" dirty="0"/>
              <a:t>Big Data Processing</a:t>
            </a:r>
          </a:p>
          <a:p>
            <a:pPr lvl="0"/>
            <a:r>
              <a:rPr lang="en-US" dirty="0"/>
              <a:t>Graph Analytics for Big Data</a:t>
            </a:r>
          </a:p>
          <a:p>
            <a:pPr lvl="0"/>
            <a:r>
              <a:rPr lang="en-US" dirty="0"/>
              <a:t>Special Topic: </a:t>
            </a:r>
          </a:p>
          <a:p>
            <a:pPr lvl="1"/>
            <a:r>
              <a:rPr lang="en-US" u="sng" dirty="0"/>
              <a:t> Machine Learning for Big Data</a:t>
            </a:r>
          </a:p>
          <a:p>
            <a:pPr marL="201168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u="sng" dirty="0"/>
              <a:t> </a:t>
            </a:r>
            <a:r>
              <a:rPr lang="en-US" u="sng" dirty="0" err="1"/>
              <a:t>Blockchain</a:t>
            </a:r>
            <a:r>
              <a:rPr lang="en-US" u="sng" dirty="0"/>
              <a:t>, Bitcoin, Smart Contract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F42B-2511-2A4F-965D-3DAE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57FE-2F5A-424C-9CE7-B863EAD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DA5-F167-7D42-90C4-0033955B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268869"/>
            <a:ext cx="3208564" cy="12620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Paul Rad, Ph.D.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 dirty="0"/>
              <a:t>UTSA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AD7B-9A78-0141-A474-427D3EFD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39935-1460-F04D-B06C-F70DCBDE1B0D}"/>
              </a:ext>
            </a:extLst>
          </p:cNvPr>
          <p:cNvSpPr/>
          <p:nvPr/>
        </p:nvSpPr>
        <p:spPr>
          <a:xfrm>
            <a:off x="514350" y="3462343"/>
            <a:ext cx="11272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Course website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solidFill>
                  <a:srgbClr val="0260BF"/>
                </a:solidFill>
                <a:latin typeface="Calibri" panose="020F0502020204030204" pitchFamily="34" charset="0"/>
                <a:hlinkClick r:id="rId2"/>
              </a:rPr>
              <a:t>https://github.com/utsabigdata/bigdata</a:t>
            </a:r>
            <a:endParaRPr lang="en-US" sz="2400" dirty="0">
              <a:solidFill>
                <a:srgbClr val="0260BF"/>
              </a:solidFill>
              <a:latin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</a:rPr>
              <a:t>Office hours: A</a:t>
            </a:r>
            <a:r>
              <a:rPr lang="en-US" sz="2400" dirty="0"/>
              <a:t>fter class each day (but not today)</a:t>
            </a:r>
          </a:p>
          <a:p>
            <a:r>
              <a:rPr lang="en-US" sz="2400" b="1" dirty="0"/>
              <a:t>Office Location: </a:t>
            </a:r>
            <a:r>
              <a:rPr lang="en-US" sz="2400" dirty="0"/>
              <a:t>NPB 3.138E08 @ Open Cloud Institute (OCI), Mobile: (210) 872.7259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Slack Address: </a:t>
            </a:r>
            <a:r>
              <a:rPr lang="en-US" sz="2400" dirty="0" err="1">
                <a:latin typeface="Calibri" panose="020F0502020204030204" pitchFamily="34" charset="0"/>
              </a:rPr>
              <a:t>utsabigdatatechnology.slack.com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35E548-C339-9E43-ADF4-55C0612C47C3}"/>
              </a:ext>
            </a:extLst>
          </p:cNvPr>
          <p:cNvSpPr txBox="1">
            <a:spLocks/>
          </p:cNvSpPr>
          <p:nvPr/>
        </p:nvSpPr>
        <p:spPr>
          <a:xfrm>
            <a:off x="5429354" y="1235525"/>
            <a:ext cx="2061692" cy="21601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Ph.D. students</a:t>
            </a:r>
          </a:p>
          <a:p>
            <a:r>
              <a:rPr lang="en-US" sz="1200" b="1" dirty="0"/>
              <a:t>- </a:t>
            </a:r>
            <a:r>
              <a:rPr lang="en-US" sz="1200" b="1" dirty="0" err="1"/>
              <a:t>Arun</a:t>
            </a:r>
            <a:r>
              <a:rPr lang="en-US" sz="1200" b="1" dirty="0"/>
              <a:t> Das</a:t>
            </a:r>
          </a:p>
          <a:p>
            <a:r>
              <a:rPr lang="en-US" sz="1200" b="1" dirty="0"/>
              <a:t>- </a:t>
            </a:r>
            <a:r>
              <a:rPr lang="en-US" sz="1200" b="1" dirty="0" err="1"/>
              <a:t>Nihar</a:t>
            </a:r>
            <a:r>
              <a:rPr lang="en-US" sz="1200" b="1" dirty="0"/>
              <a:t> </a:t>
            </a:r>
            <a:r>
              <a:rPr lang="en-US" sz="1200" b="1" dirty="0" err="1"/>
              <a:t>Bendre</a:t>
            </a:r>
            <a:endParaRPr lang="en-US" sz="1200" b="1" dirty="0"/>
          </a:p>
          <a:p>
            <a:r>
              <a:rPr lang="en-US" sz="1200" b="1" dirty="0"/>
              <a:t>-Gonzalo </a:t>
            </a:r>
            <a:r>
              <a:rPr lang="en-US" sz="1200" b="1" dirty="0" err="1"/>
              <a:t>DeLaTorreParra</a:t>
            </a:r>
            <a:endParaRPr lang="en-US" sz="1200" b="1" dirty="0"/>
          </a:p>
          <a:p>
            <a:r>
              <a:rPr lang="en-US" sz="1200" b="1" dirty="0"/>
              <a:t>- </a:t>
            </a:r>
            <a:r>
              <a:rPr lang="en-US" sz="1200" b="1" dirty="0" err="1"/>
              <a:t>Nima</a:t>
            </a:r>
            <a:r>
              <a:rPr lang="en-US" sz="1200" b="1" dirty="0"/>
              <a:t> </a:t>
            </a:r>
            <a:r>
              <a:rPr lang="en-US" sz="1200" b="1" dirty="0" err="1"/>
              <a:t>Ebadi</a:t>
            </a:r>
            <a:endParaRPr lang="en-US" sz="1200" b="1" dirty="0"/>
          </a:p>
          <a:p>
            <a:r>
              <a:rPr lang="en-US" sz="1200" b="1" dirty="0"/>
              <a:t>- Henry Chacon </a:t>
            </a:r>
          </a:p>
          <a:p>
            <a:endParaRPr lang="en-US" sz="12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E46F90-BE31-1041-AFB2-6A899D219FAF}"/>
              </a:ext>
            </a:extLst>
          </p:cNvPr>
          <p:cNvSpPr txBox="1">
            <a:spLocks/>
          </p:cNvSpPr>
          <p:nvPr/>
        </p:nvSpPr>
        <p:spPr>
          <a:xfrm>
            <a:off x="7357800" y="1233699"/>
            <a:ext cx="2061692" cy="21601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Ph.D. students</a:t>
            </a:r>
          </a:p>
          <a:p>
            <a:r>
              <a:rPr lang="en-US" sz="1200" b="1" dirty="0"/>
              <a:t>- Sam Silva</a:t>
            </a:r>
          </a:p>
          <a:p>
            <a:r>
              <a:rPr lang="en-US" sz="1200" b="1" dirty="0"/>
              <a:t>- </a:t>
            </a:r>
            <a:r>
              <a:rPr lang="en-US" sz="1200" b="1" dirty="0" err="1"/>
              <a:t>Mehrad</a:t>
            </a:r>
            <a:r>
              <a:rPr lang="en-US" sz="1200" b="1" dirty="0"/>
              <a:t> </a:t>
            </a:r>
            <a:r>
              <a:rPr lang="en-US" sz="1200" b="1" dirty="0" err="1"/>
              <a:t>Jalooli</a:t>
            </a:r>
            <a:endParaRPr lang="en-US" sz="1200" b="1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708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915-8FCB-6841-B4C5-8C648A25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F8BB-6A5C-4045-A81D-FEC489A9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: Access your cloud lab </a:t>
            </a:r>
            <a:r>
              <a:rPr lang="en-US" dirty="0" err="1"/>
              <a:t>Jupyter</a:t>
            </a:r>
            <a:r>
              <a:rPr lang="en-US" dirty="0"/>
              <a:t> Notebook &amp; Panda Library</a:t>
            </a:r>
          </a:p>
          <a:p>
            <a:r>
              <a:rPr lang="en-US" dirty="0"/>
              <a:t>Homework 2:  A Topic on Python and SQL</a:t>
            </a:r>
          </a:p>
          <a:p>
            <a:r>
              <a:rPr lang="en-US" dirty="0"/>
              <a:t>Homework 3:  A Topic on Text Analytics </a:t>
            </a:r>
          </a:p>
          <a:p>
            <a:r>
              <a:rPr lang="en-US" dirty="0"/>
              <a:t>Homework 4:  A Topic on Text Analytics </a:t>
            </a:r>
          </a:p>
          <a:p>
            <a:pPr marL="0" indent="0">
              <a:buNone/>
            </a:pPr>
            <a:r>
              <a:rPr lang="en-US" dirty="0"/>
              <a:t> Homework 5:  A Topic on Deep Learning</a:t>
            </a:r>
          </a:p>
          <a:p>
            <a:pPr marL="0" indent="0">
              <a:buNone/>
            </a:pPr>
            <a:r>
              <a:rPr lang="en-US" dirty="0"/>
              <a:t> Homework 6:  Graph Topology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FE6A-6465-B143-AEDE-25494683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AA4-AFF6-2440-93DC-0E5065F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52D8-B4D5-844C-A70A-02F88834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dirty="0"/>
              <a:t> Quizzes and Exams (30%)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3 x Quiz (10% each)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Assignments (30%)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 6 x homework (5% each)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Course project (40%)</a:t>
            </a:r>
            <a:endParaRPr lang="en-US" sz="2600" dirty="0"/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Extra grade (5%)</a:t>
            </a:r>
          </a:p>
          <a:p>
            <a:pPr lvl="0"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Final project: Research-level project of your choice (form a group of up to 2-4 students, you’re welcome to start early!) . </a:t>
            </a:r>
          </a:p>
          <a:p>
            <a:pPr marL="0" indent="0">
              <a:buNone/>
            </a:pPr>
            <a:r>
              <a:rPr lang="en-US" sz="2800" dirty="0"/>
              <a:t>Identify a Ph.D. mentor for your 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3150-68BF-034F-89B1-F807A71C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BFB-00FF-D644-AC1C-9962D96D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1</a:t>
            </a:r>
            <a:r>
              <a:rPr lang="en-US" baseline="30000" dirty="0"/>
              <a:t>st</a:t>
            </a:r>
            <a:r>
              <a:rPr lang="en-US" dirty="0"/>
              <a:t> Homework –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9739-70B2-9C44-BE36-C7A68B77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Login to your cloud lab, </a:t>
            </a:r>
            <a:r>
              <a:rPr lang="en-US" sz="2800" dirty="0" err="1"/>
              <a:t>Github</a:t>
            </a:r>
            <a:r>
              <a:rPr lang="en-US" sz="2800" dirty="0"/>
              <a:t>, and Slack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Start forming your final project groups, unless you want to work alone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Identify your final project </a:t>
            </a:r>
            <a:r>
              <a:rPr lang="en-US" sz="2800" dirty="0" err="1"/>
              <a:t>DataSet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Check out the Python tutorial, unless you’re a Python pro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5995-B196-AB40-8B0B-4FABE353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F7AD-29CB-1549-9B4C-B840BF5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648F-271D-BB43-80D6-AD5F09E6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Books</a:t>
            </a:r>
          </a:p>
          <a:p>
            <a:r>
              <a:rPr lang="en-US" dirty="0"/>
              <a:t>No required text book. Slides will be uploaded in GitHub.</a:t>
            </a:r>
          </a:p>
          <a:p>
            <a:r>
              <a:rPr lang="en-US" b="1" dirty="0"/>
              <a:t>Recommended Books:</a:t>
            </a:r>
          </a:p>
          <a:p>
            <a:r>
              <a:rPr lang="en-US" dirty="0"/>
              <a:t>[1] </a:t>
            </a:r>
            <a:r>
              <a:rPr lang="en-US" dirty="0" err="1"/>
              <a:t>Martella</a:t>
            </a:r>
            <a:r>
              <a:rPr lang="en-US" dirty="0"/>
              <a:t>, Claudio, et al. Practical graph analytics with apache </a:t>
            </a:r>
            <a:r>
              <a:rPr lang="en-US" dirty="0" err="1"/>
              <a:t>giraph</a:t>
            </a:r>
            <a:r>
              <a:rPr lang="en-US" dirty="0"/>
              <a:t>. </a:t>
            </a:r>
            <a:r>
              <a:rPr lang="en-US" dirty="0" err="1"/>
              <a:t>Apress</a:t>
            </a:r>
            <a:r>
              <a:rPr lang="en-US" dirty="0"/>
              <a:t>, 2015.</a:t>
            </a:r>
          </a:p>
          <a:p>
            <a:r>
              <a:rPr lang="en-US" dirty="0"/>
              <a:t>[2] Hadoop: The Definitive Guide: Storage and Analysis at Internet Scale by Tom White</a:t>
            </a:r>
          </a:p>
          <a:p>
            <a:r>
              <a:rPr lang="en-US" dirty="0"/>
              <a:t>[3] 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: Concepts, Tools, and Techniques to Build Intelligent Systems by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Goodfellow</a:t>
            </a:r>
            <a:r>
              <a:rPr lang="en-US" dirty="0"/>
              <a:t>, Ian, et al. Deep learning. Vol. 1. Cambridge: MIT press, 2016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2FDE-6D39-7B41-BD02-CD1268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3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8203</TotalTime>
  <Words>382</Words>
  <Application>Microsoft Macintosh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Webdings</vt:lpstr>
      <vt:lpstr>Wingdings</vt:lpstr>
      <vt:lpstr>Retrospect</vt:lpstr>
      <vt:lpstr>Big Data Technology IS 6733</vt:lpstr>
      <vt:lpstr>Syllabus</vt:lpstr>
      <vt:lpstr>Class Information &amp; Resources</vt:lpstr>
      <vt:lpstr>Assignments</vt:lpstr>
      <vt:lpstr>Grading Criteria</vt:lpstr>
      <vt:lpstr>Your 1st Homework – This week</vt:lpstr>
      <vt:lpstr>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339</cp:revision>
  <dcterms:created xsi:type="dcterms:W3CDTF">2015-01-31T16:20:13Z</dcterms:created>
  <dcterms:modified xsi:type="dcterms:W3CDTF">2019-03-19T14:41:16Z</dcterms:modified>
</cp:coreProperties>
</file>