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3"/>
  </p:notesMasterIdLst>
  <p:sldIdLst>
    <p:sldId id="256" r:id="rId2"/>
    <p:sldId id="396" r:id="rId3"/>
    <p:sldId id="395" r:id="rId4"/>
    <p:sldId id="372" r:id="rId5"/>
    <p:sldId id="373" r:id="rId6"/>
    <p:sldId id="374" r:id="rId7"/>
    <p:sldId id="378" r:id="rId8"/>
    <p:sldId id="381" r:id="rId9"/>
    <p:sldId id="382" r:id="rId10"/>
    <p:sldId id="394" r:id="rId11"/>
    <p:sldId id="3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75"/>
    <a:srgbClr val="BCBCBC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3" autoAdjust="0"/>
    <p:restoredTop sz="91393" autoAdjust="0"/>
  </p:normalViewPr>
  <p:slideViewPr>
    <p:cSldViewPr snapToGrid="0">
      <p:cViewPr varScale="1">
        <p:scale>
          <a:sx n="45" d="100"/>
          <a:sy n="45" d="100"/>
        </p:scale>
        <p:origin x="95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9384D-5658-4DBF-B95A-C190640414B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05822-0A88-4D27-9EA6-F053463D7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05822-0A88-4D27-9EA6-F053463D7B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0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4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6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5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34204"/>
            <a:ext cx="11820525" cy="7992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181100"/>
            <a:ext cx="11820525" cy="5095875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384048" indent="-18288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566928" indent="-182880">
              <a:buClr>
                <a:srgbClr val="C00000"/>
              </a:buClr>
              <a:buSzPct val="85000"/>
              <a:buFont typeface="Webdings" panose="05030102010509060703" pitchFamily="18" charset="2"/>
              <a:buChar char=""/>
              <a:defRPr/>
            </a:lvl3pPr>
            <a:lvl4pPr marL="749808" indent="-182880">
              <a:buClr>
                <a:srgbClr val="C00000"/>
              </a:buClr>
              <a:buFont typeface="Calibri" panose="020F0502020204030204" pitchFamily="34" charset="0"/>
              <a:buChar char="-"/>
              <a:defRPr/>
            </a:lvl4pPr>
            <a:lvl5pPr marL="932688" indent="-182880">
              <a:buClr>
                <a:srgbClr val="C00000"/>
              </a:buClr>
              <a:buFont typeface="Calibri" panose="020F0502020204030204" pitchFamily="34" charset="0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67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1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8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21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1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PhD Thesis Proposal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2/4/2015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PhD Thesis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0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49" y="153537"/>
            <a:ext cx="11896725" cy="8087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49" y="1160833"/>
            <a:ext cx="11896725" cy="47082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33349" y="1061570"/>
            <a:ext cx="118967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4478"/>
            <a:ext cx="10058400" cy="1481244"/>
          </a:xfrm>
        </p:spPr>
        <p:txBody>
          <a:bodyPr lIns="91440" tIns="0" bIns="0">
            <a:normAutofit/>
          </a:bodyPr>
          <a:lstStyle/>
          <a:p>
            <a:pPr algn="r"/>
            <a:r>
              <a:rPr lang="en-US" sz="4800" b="1" dirty="0"/>
              <a:t>Big Data Technology</a:t>
            </a:r>
            <a:br>
              <a:rPr lang="en-US" sz="4800" b="1" dirty="0"/>
            </a:br>
            <a:r>
              <a:rPr lang="en-US" sz="4800" b="1" dirty="0"/>
              <a:t>IS 6733</a:t>
            </a:r>
            <a:endParaRPr lang="en-US" sz="48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1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97280" y="3614065"/>
            <a:ext cx="10058400" cy="33579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000" dirty="0"/>
              <a:t>Paul Rad, Ph.D.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54083" y="4106206"/>
            <a:ext cx="10058400" cy="952737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/>
              <a:t>Associate Professor</a:t>
            </a:r>
          </a:p>
          <a:p>
            <a:pPr algn="r"/>
            <a:r>
              <a:rPr lang="en-US" sz="1800" dirty="0"/>
              <a:t>Information Systems and Cyber Security, College of Business School </a:t>
            </a:r>
          </a:p>
          <a:p>
            <a:pPr algn="r"/>
            <a:r>
              <a:rPr lang="en-US" sz="1800" dirty="0"/>
              <a:t>Electrical and Computer Engineering, College of Engineering 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66749" y="294478"/>
            <a:ext cx="11525251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569551" y="5291239"/>
            <a:ext cx="862244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87CD61-42C1-7148-87C3-4832E04AE299}"/>
              </a:ext>
            </a:extLst>
          </p:cNvPr>
          <p:cNvSpPr txBox="1"/>
          <p:nvPr/>
        </p:nvSpPr>
        <p:spPr>
          <a:xfrm>
            <a:off x="4311812" y="2291330"/>
            <a:ext cx="5775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Convolution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53666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內容版面配置區 2">
            <a:extLst>
              <a:ext uri="{FF2B5EF4-FFF2-40B4-BE49-F238E27FC236}">
                <a16:creationId xmlns:a16="http://schemas.microsoft.com/office/drawing/2014/main" id="{FCC15E11-BFC5-5C47-B85D-3AD46DEB9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82" y="1357312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ea typeface="ＭＳ Ｐゴシック" panose="020B0600070205080204" pitchFamily="34" charset="-128"/>
              </a:rPr>
              <a:t>Subsampling pixels will not change the object</a:t>
            </a:r>
            <a:endParaRPr lang="zh-TW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8" name="向右箭號 3">
            <a:extLst>
              <a:ext uri="{FF2B5EF4-FFF2-40B4-BE49-F238E27FC236}">
                <a16:creationId xmlns:a16="http://schemas.microsoft.com/office/drawing/2014/main" id="{1AD9D9AF-CEE8-AC4A-BC11-F9C78C54ED1D}"/>
              </a:ext>
            </a:extLst>
          </p:cNvPr>
          <p:cNvSpPr/>
          <p:nvPr/>
        </p:nvSpPr>
        <p:spPr>
          <a:xfrm>
            <a:off x="5921375" y="3627439"/>
            <a:ext cx="1860550" cy="8032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5">
            <a:extLst>
              <a:ext uri="{FF2B5EF4-FFF2-40B4-BE49-F238E27FC236}">
                <a16:creationId xmlns:a16="http://schemas.microsoft.com/office/drawing/2014/main" id="{8FD358A0-83D1-9B4D-839C-87002FEB8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013" y="4424363"/>
            <a:ext cx="2076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FF0000"/>
                </a:solidFill>
              </a:rPr>
              <a:t>Subsampling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6">
            <a:extLst>
              <a:ext uri="{FF2B5EF4-FFF2-40B4-BE49-F238E27FC236}">
                <a16:creationId xmlns:a16="http://schemas.microsoft.com/office/drawing/2014/main" id="{1AD94279-4FCE-B74F-987F-CD9FF39D9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6" y="2408239"/>
            <a:ext cx="1495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dirty="0"/>
              <a:t>Cat</a:t>
            </a:r>
            <a:endParaRPr lang="zh-TW" altLang="en-US" sz="2800" dirty="0"/>
          </a:p>
        </p:txBody>
      </p:sp>
      <p:sp>
        <p:nvSpPr>
          <p:cNvPr id="11" name="文字方塊 8">
            <a:extLst>
              <a:ext uri="{FF2B5EF4-FFF2-40B4-BE49-F238E27FC236}">
                <a16:creationId xmlns:a16="http://schemas.microsoft.com/office/drawing/2014/main" id="{71E56D31-7AF3-FA41-AD3B-9DC5D5495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0" y="2900364"/>
            <a:ext cx="1493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dirty="0"/>
              <a:t>Cat</a:t>
            </a:r>
            <a:endParaRPr lang="zh-TW" altLang="en-US" sz="2800" dirty="0"/>
          </a:p>
        </p:txBody>
      </p:sp>
      <p:sp>
        <p:nvSpPr>
          <p:cNvPr id="12" name="文字方塊 7">
            <a:extLst>
              <a:ext uri="{FF2B5EF4-FFF2-40B4-BE49-F238E27FC236}">
                <a16:creationId xmlns:a16="http://schemas.microsoft.com/office/drawing/2014/main" id="{ABE6C90E-4C8C-E540-82C6-4E4D5670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137" y="5499103"/>
            <a:ext cx="53617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3600" b="1" dirty="0"/>
              <a:t>make image smaller</a:t>
            </a:r>
            <a:endParaRPr lang="zh-TW" altLang="en-US" sz="3600" b="1" dirty="0"/>
          </a:p>
        </p:txBody>
      </p:sp>
      <p:pic>
        <p:nvPicPr>
          <p:cNvPr id="15" name="Picture 2" descr="http://s.hswstatic.com/gif/whiskers-sam.jpg">
            <a:extLst>
              <a:ext uri="{FF2B5EF4-FFF2-40B4-BE49-F238E27FC236}">
                <a16:creationId xmlns:a16="http://schemas.microsoft.com/office/drawing/2014/main" id="{4C3E1AE3-F673-D64E-ABEA-FF6CA80F5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297" y="3070403"/>
            <a:ext cx="3297634" cy="223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http://s.hswstatic.com/gif/whiskers-sam.jpg">
            <a:extLst>
              <a:ext uri="{FF2B5EF4-FFF2-40B4-BE49-F238E27FC236}">
                <a16:creationId xmlns:a16="http://schemas.microsoft.com/office/drawing/2014/main" id="{772E3D3D-C334-DE43-B006-A389B1129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287" y="3573372"/>
            <a:ext cx="1743867" cy="118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76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s.hswstatic.com/gif/whiskers-sam.jpg">
            <a:extLst>
              <a:ext uri="{FF2B5EF4-FFF2-40B4-BE49-F238E27FC236}">
                <a16:creationId xmlns:a16="http://schemas.microsoft.com/office/drawing/2014/main" id="{65766317-B22D-C444-B898-782A5B22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92089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0">
            <a:extLst>
              <a:ext uri="{FF2B5EF4-FFF2-40B4-BE49-F238E27FC236}">
                <a16:creationId xmlns:a16="http://schemas.microsoft.com/office/drawing/2014/main" id="{6F0088FA-6189-D245-8AF4-45FB5804EDB8}"/>
              </a:ext>
            </a:extLst>
          </p:cNvPr>
          <p:cNvSpPr/>
          <p:nvPr/>
        </p:nvSpPr>
        <p:spPr>
          <a:xfrm>
            <a:off x="6773923" y="1929505"/>
            <a:ext cx="1736724" cy="556488"/>
          </a:xfrm>
          <a:prstGeom prst="rect">
            <a:avLst/>
          </a:prstGeom>
          <a:noFill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4C0402DC-8730-7F42-ADFB-ECD0EE43C162}"/>
              </a:ext>
            </a:extLst>
          </p:cNvPr>
          <p:cNvSpPr/>
          <p:nvPr/>
        </p:nvSpPr>
        <p:spPr>
          <a:xfrm>
            <a:off x="6773923" y="3029517"/>
            <a:ext cx="1736724" cy="556488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13">
            <a:extLst>
              <a:ext uri="{FF2B5EF4-FFF2-40B4-BE49-F238E27FC236}">
                <a16:creationId xmlns:a16="http://schemas.microsoft.com/office/drawing/2014/main" id="{BE6914B1-3AB9-A443-B652-300F3BBF21BE}"/>
              </a:ext>
            </a:extLst>
          </p:cNvPr>
          <p:cNvSpPr/>
          <p:nvPr/>
        </p:nvSpPr>
        <p:spPr>
          <a:xfrm>
            <a:off x="6802498" y="4354905"/>
            <a:ext cx="1736724" cy="556488"/>
          </a:xfrm>
          <a:prstGeom prst="rect">
            <a:avLst/>
          </a:prstGeom>
          <a:noFill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05092B17-3C8F-BE4D-B5E2-A32559BAD225}"/>
              </a:ext>
            </a:extLst>
          </p:cNvPr>
          <p:cNvSpPr/>
          <p:nvPr/>
        </p:nvSpPr>
        <p:spPr>
          <a:xfrm>
            <a:off x="6802498" y="5388157"/>
            <a:ext cx="1736724" cy="556488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D13B6AE0-803A-5B44-80D4-C0E1D96FC6B0}"/>
              </a:ext>
            </a:extLst>
          </p:cNvPr>
          <p:cNvSpPr/>
          <p:nvPr/>
        </p:nvSpPr>
        <p:spPr>
          <a:xfrm>
            <a:off x="7392988" y="145097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00CA85AE-A09A-234E-9EBA-75138B747FFF}"/>
              </a:ext>
            </a:extLst>
          </p:cNvPr>
          <p:cNvSpPr/>
          <p:nvPr/>
        </p:nvSpPr>
        <p:spPr>
          <a:xfrm>
            <a:off x="7392988" y="256222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0DC2E21A-FF8F-0140-A12B-49716E9B3051}"/>
              </a:ext>
            </a:extLst>
          </p:cNvPr>
          <p:cNvSpPr/>
          <p:nvPr/>
        </p:nvSpPr>
        <p:spPr>
          <a:xfrm>
            <a:off x="7392988" y="3797301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4B81DE34-EC72-164B-B3D1-1FC844F7799E}"/>
              </a:ext>
            </a:extLst>
          </p:cNvPr>
          <p:cNvSpPr/>
          <p:nvPr/>
        </p:nvSpPr>
        <p:spPr>
          <a:xfrm>
            <a:off x="7421563" y="4946651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矩形 25">
            <a:extLst>
              <a:ext uri="{FF2B5EF4-FFF2-40B4-BE49-F238E27FC236}">
                <a16:creationId xmlns:a16="http://schemas.microsoft.com/office/drawing/2014/main" id="{D42C7D8F-DF9C-BC48-A758-5DD7707C93A2}"/>
              </a:ext>
            </a:extLst>
          </p:cNvPr>
          <p:cNvSpPr/>
          <p:nvPr/>
        </p:nvSpPr>
        <p:spPr>
          <a:xfrm>
            <a:off x="6713539" y="1847850"/>
            <a:ext cx="1857375" cy="1900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文字方塊 24">
            <a:extLst>
              <a:ext uri="{FF2B5EF4-FFF2-40B4-BE49-F238E27FC236}">
                <a16:creationId xmlns:a16="http://schemas.microsoft.com/office/drawing/2014/main" id="{AD31EA4A-2F1F-2F4E-9FBD-0897C32F8F0D}"/>
              </a:ext>
            </a:extLst>
          </p:cNvPr>
          <p:cNvSpPr txBox="1"/>
          <p:nvPr/>
        </p:nvSpPr>
        <p:spPr>
          <a:xfrm>
            <a:off x="2155399" y="3474135"/>
            <a:ext cx="2903965" cy="646331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600" dirty="0">
                <a:solidFill>
                  <a:schemeClr val="tx1"/>
                </a:solidFill>
              </a:rPr>
              <a:t>A new image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6">
            <a:extLst>
              <a:ext uri="{FF2B5EF4-FFF2-40B4-BE49-F238E27FC236}">
                <a16:creationId xmlns:a16="http://schemas.microsoft.com/office/drawing/2014/main" id="{6FE5965F-C437-2D4E-B49E-6077F3F5F9DD}"/>
              </a:ext>
            </a:extLst>
          </p:cNvPr>
          <p:cNvCxnSpPr/>
          <p:nvPr/>
        </p:nvCxnSpPr>
        <p:spPr>
          <a:xfrm flipH="1">
            <a:off x="5059364" y="3903663"/>
            <a:ext cx="22701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8">
            <a:extLst>
              <a:ext uri="{FF2B5EF4-FFF2-40B4-BE49-F238E27FC236}">
                <a16:creationId xmlns:a16="http://schemas.microsoft.com/office/drawing/2014/main" id="{2F2B6C6B-D680-1E49-B41B-2C01BF13AC5B}"/>
              </a:ext>
            </a:extLst>
          </p:cNvPr>
          <p:cNvSpPr/>
          <p:nvPr/>
        </p:nvSpPr>
        <p:spPr>
          <a:xfrm>
            <a:off x="6742114" y="4259264"/>
            <a:ext cx="1857375" cy="19002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37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2BAF92-52B3-4645-9C99-9827EC15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87" y="685800"/>
            <a:ext cx="11315563" cy="44633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98FF3B-2A26-034A-BA40-1E9C425DCBD0}"/>
              </a:ext>
            </a:extLst>
          </p:cNvPr>
          <p:cNvSpPr/>
          <p:nvPr/>
        </p:nvSpPr>
        <p:spPr>
          <a:xfrm>
            <a:off x="362087" y="55975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/machine-learning-bites/deeplearning-series-convolutional-neural-networks-a9c2f2ee1524</a:t>
            </a:r>
          </a:p>
        </p:txBody>
      </p:sp>
    </p:spTree>
    <p:extLst>
      <p:ext uri="{BB962C8B-B14F-4D97-AF65-F5344CB8AC3E}">
        <p14:creationId xmlns:p14="http://schemas.microsoft.com/office/powerpoint/2010/main" val="327973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C41CCE23-0C5E-204A-987F-25294FC6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convolutional layer</a:t>
            </a:r>
          </a:p>
        </p:txBody>
      </p:sp>
      <p:pic>
        <p:nvPicPr>
          <p:cNvPr id="17410" name="Picture 3">
            <a:extLst>
              <a:ext uri="{FF2B5EF4-FFF2-40B4-BE49-F238E27FC236}">
                <a16:creationId xmlns:a16="http://schemas.microsoft.com/office/drawing/2014/main" id="{74F03ADE-6D9D-804E-9C01-D50C79AFE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7" y="2278797"/>
            <a:ext cx="4886325" cy="401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5">
            <a:extLst>
              <a:ext uri="{FF2B5EF4-FFF2-40B4-BE49-F238E27FC236}">
                <a16:creationId xmlns:a16="http://schemas.microsoft.com/office/drawing/2014/main" id="{F0B306F4-0D56-E947-8175-530FF6F7D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447800"/>
            <a:ext cx="118205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A CNN is a neural network with some convolutional layers. A convolutional layer has a number of filters that does convolutional operation.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8A31A2-F2D9-9A4F-9F47-1F6058ABD7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810000"/>
            <a:ext cx="0" cy="304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1584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83FABDE5-106E-B64D-940F-9057DC2F84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9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字方塊 4">
            <a:extLst>
              <a:ext uri="{FF2B5EF4-FFF2-40B4-BE49-F238E27FC236}">
                <a16:creationId xmlns:a16="http://schemas.microsoft.com/office/drawing/2014/main" id="{2B246171-DCD9-2A40-85C2-A5E78609E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4" y="5389564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7F0667E-A376-E84E-803E-522FE227C72D}"/>
              </a:ext>
            </a:extLst>
          </p:cNvPr>
          <p:cNvGraphicFramePr>
            <a:graphicFrameLocks noGrp="1"/>
          </p:cNvGraphicFramePr>
          <p:nvPr/>
        </p:nvGraphicFramePr>
        <p:xfrm>
          <a:off x="6783388" y="206851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6">
            <a:extLst>
              <a:ext uri="{FF2B5EF4-FFF2-40B4-BE49-F238E27FC236}">
                <a16:creationId xmlns:a16="http://schemas.microsoft.com/office/drawing/2014/main" id="{9982B2BD-B043-6F49-8FF9-279DA5EBA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1075" y="24209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Kernel 1</a:t>
            </a:r>
            <a:endParaRPr lang="zh-TW" altLang="en-US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7C5762A9-554B-EF40-8373-062D4012E6A1}"/>
              </a:ext>
            </a:extLst>
          </p:cNvPr>
          <p:cNvGraphicFramePr>
            <a:graphicFrameLocks noGrp="1"/>
          </p:cNvGraphicFramePr>
          <p:nvPr/>
        </p:nvGraphicFramePr>
        <p:xfrm>
          <a:off x="6783388" y="369411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8">
            <a:extLst>
              <a:ext uri="{FF2B5EF4-FFF2-40B4-BE49-F238E27FC236}">
                <a16:creationId xmlns:a16="http://schemas.microsoft.com/office/drawing/2014/main" id="{01A244F4-B19F-F346-A6A9-2F3286668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1075" y="4032251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Kernel 2</a:t>
            </a:r>
            <a:endParaRPr lang="zh-TW" altLang="en-US" dirty="0"/>
          </a:p>
        </p:txBody>
      </p:sp>
      <p:sp>
        <p:nvSpPr>
          <p:cNvPr id="11" name="文字方塊 9">
            <a:extLst>
              <a:ext uri="{FF2B5EF4-FFF2-40B4-BE49-F238E27FC236}">
                <a16:creationId xmlns:a16="http://schemas.microsoft.com/office/drawing/2014/main" id="{10F7E4FE-8525-7340-9D95-1562BA1D9A8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354095" y="5018873"/>
            <a:ext cx="7080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/>
              <a:t>……</a:t>
            </a:r>
            <a:endParaRPr lang="zh-TW" altLang="en-US" sz="2800" b="1"/>
          </a:p>
        </p:txBody>
      </p:sp>
      <p:sp>
        <p:nvSpPr>
          <p:cNvPr id="12" name="文字方塊 10">
            <a:extLst>
              <a:ext uri="{FF2B5EF4-FFF2-40B4-BE49-F238E27FC236}">
                <a16:creationId xmlns:a16="http://schemas.microsoft.com/office/drawing/2014/main" id="{4C20B068-576A-3F43-9B08-D71384CF9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4" y="1249016"/>
            <a:ext cx="77422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b="1" dirty="0">
                <a:solidFill>
                  <a:srgbClr val="FF0000"/>
                </a:solidFill>
              </a:rPr>
              <a:t>These are the network parameters to be learned.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2">
            <a:extLst>
              <a:ext uri="{FF2B5EF4-FFF2-40B4-BE49-F238E27FC236}">
                <a16:creationId xmlns:a16="http://schemas.microsoft.com/office/drawing/2014/main" id="{06DF0EEF-1E9E-954E-AAED-B770B02F9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5812" y="5389564"/>
            <a:ext cx="3556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/>
              <a:t>Each filter detects a small pattern (3 x 3).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853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2B9A6BDA-4E2B-AB4E-A2F5-BF97D1A3D2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9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09" name="文字方塊 4">
            <a:extLst>
              <a:ext uri="{FF2B5EF4-FFF2-40B4-BE49-F238E27FC236}">
                <a16:creationId xmlns:a16="http://schemas.microsoft.com/office/drawing/2014/main" id="{B80C1ABB-C757-A941-BED8-95ABEAE76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4" y="5389564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3D8D4B7A-2C4C-3946-B3FE-BD69CEE3C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100950"/>
              </p:ext>
            </p:extLst>
          </p:nvPr>
        </p:nvGraphicFramePr>
        <p:xfrm>
          <a:off x="8545513" y="1507829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矩形 2">
            <a:extLst>
              <a:ext uri="{FF2B5EF4-FFF2-40B4-BE49-F238E27FC236}">
                <a16:creationId xmlns:a16="http://schemas.microsoft.com/office/drawing/2014/main" id="{EDF06DFC-6646-4344-893E-699F882B14ED}"/>
              </a:ext>
            </a:extLst>
          </p:cNvPr>
          <p:cNvSpPr/>
          <p:nvPr/>
        </p:nvSpPr>
        <p:spPr>
          <a:xfrm>
            <a:off x="2509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FEE2F0F0-F76D-A040-98D9-1CA3A0AB6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4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1939F680-EB75-4447-BBE6-BF3007297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2" name="矩形 27">
            <a:extLst>
              <a:ext uri="{FF2B5EF4-FFF2-40B4-BE49-F238E27FC236}">
                <a16:creationId xmlns:a16="http://schemas.microsoft.com/office/drawing/2014/main" id="{573FE75C-4DBA-124D-B01D-992412E4D9DF}"/>
              </a:ext>
            </a:extLst>
          </p:cNvPr>
          <p:cNvSpPr/>
          <p:nvPr/>
        </p:nvSpPr>
        <p:spPr>
          <a:xfrm>
            <a:off x="3008314" y="2398713"/>
            <a:ext cx="141763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矩形 33">
            <a:extLst>
              <a:ext uri="{FF2B5EF4-FFF2-40B4-BE49-F238E27FC236}">
                <a16:creationId xmlns:a16="http://schemas.microsoft.com/office/drawing/2014/main" id="{1D39B15C-48C2-4646-937A-6A11593B6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4" y="1276996"/>
            <a:ext cx="20249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4000" dirty="0"/>
              <a:t>s</a:t>
            </a:r>
            <a:r>
              <a:rPr lang="zh-TW" altLang="en-US" sz="4000" dirty="0"/>
              <a:t>tride</a:t>
            </a:r>
            <a:r>
              <a:rPr lang="en-US" altLang="zh-TW" sz="4000" dirty="0"/>
              <a:t>=1</a:t>
            </a:r>
            <a:endParaRPr lang="zh-TW" altLang="en-US" sz="4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9D521B-BB11-3E41-9C55-264174E00D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86400" y="3124200"/>
            <a:ext cx="685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E1C2AC-9A98-2D4D-8628-1F2BFFBD1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438401"/>
            <a:ext cx="954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Dot </a:t>
            </a:r>
          </a:p>
          <a:p>
            <a:pPr eaLnBrk="1" hangingPunct="1"/>
            <a:r>
              <a:rPr lang="en-US" altLang="en-US" sz="180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72940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3DF462BE-162A-8D49-9DE2-32B49735AD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9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33" name="文字方塊 4">
            <a:extLst>
              <a:ext uri="{FF2B5EF4-FFF2-40B4-BE49-F238E27FC236}">
                <a16:creationId xmlns:a16="http://schemas.microsoft.com/office/drawing/2014/main" id="{325FAA26-8080-E94E-BED6-DB4B92793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4" y="5389564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433AA8E0-344F-2B47-95FD-44A8BD038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55339"/>
              </p:ext>
            </p:extLst>
          </p:nvPr>
        </p:nvGraphicFramePr>
        <p:xfrm>
          <a:off x="8259763" y="1416051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52" name="文字方塊 6">
            <a:extLst>
              <a:ext uri="{FF2B5EF4-FFF2-40B4-BE49-F238E27FC236}">
                <a16:creationId xmlns:a16="http://schemas.microsoft.com/office/drawing/2014/main" id="{29F30510-1191-2447-AE9F-BEEF3A261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88" y="1871664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006A9FD9-944F-6542-A14C-1A46255362AD}"/>
              </a:ext>
            </a:extLst>
          </p:cNvPr>
          <p:cNvSpPr/>
          <p:nvPr/>
        </p:nvSpPr>
        <p:spPr>
          <a:xfrm>
            <a:off x="2509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CA22167D-8EB5-6A4A-8238-7284436AA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4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38988D90-1420-F64D-BD3D-E473A5C5D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2" name="矩形 27">
            <a:extLst>
              <a:ext uri="{FF2B5EF4-FFF2-40B4-BE49-F238E27FC236}">
                <a16:creationId xmlns:a16="http://schemas.microsoft.com/office/drawing/2014/main" id="{B3552A51-9850-4F4D-93DF-BD76F282F722}"/>
              </a:ext>
            </a:extLst>
          </p:cNvPr>
          <p:cNvSpPr/>
          <p:nvPr/>
        </p:nvSpPr>
        <p:spPr>
          <a:xfrm>
            <a:off x="34877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557" name="矩形 33">
            <a:extLst>
              <a:ext uri="{FF2B5EF4-FFF2-40B4-BE49-F238E27FC236}">
                <a16:creationId xmlns:a16="http://schemas.microsoft.com/office/drawing/2014/main" id="{55A9FE1F-D64A-604F-9BA1-90302F598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452" y="1223964"/>
            <a:ext cx="24529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4000" dirty="0"/>
              <a:t>If s</a:t>
            </a:r>
            <a:r>
              <a:rPr lang="zh-TW" altLang="en-US" sz="4000" dirty="0"/>
              <a:t>tride</a:t>
            </a:r>
            <a:r>
              <a:rPr lang="en-US" altLang="zh-TW" sz="4000" dirty="0"/>
              <a:t>=2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8017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415E055-78AC-8341-8130-C3F616E786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704106"/>
              </p:ext>
            </p:extLst>
          </p:nvPr>
        </p:nvGraphicFramePr>
        <p:xfrm>
          <a:off x="3035300" y="489743"/>
          <a:ext cx="1804986" cy="1724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28" name="文字方塊 4">
            <a:extLst>
              <a:ext uri="{FF2B5EF4-FFF2-40B4-BE49-F238E27FC236}">
                <a16:creationId xmlns:a16="http://schemas.microsoft.com/office/drawing/2014/main" id="{1C3A6D58-F195-7940-9E68-A98BFE3AE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2213769"/>
            <a:ext cx="1246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image</a:t>
            </a:r>
            <a:endParaRPr lang="zh-TW" altLang="en-US"/>
          </a:p>
        </p:txBody>
      </p:sp>
      <p:pic>
        <p:nvPicPr>
          <p:cNvPr id="24629" name="圖片 5">
            <a:extLst>
              <a:ext uri="{FF2B5EF4-FFF2-40B4-BE49-F238E27FC236}">
                <a16:creationId xmlns:a16="http://schemas.microsoft.com/office/drawing/2014/main" id="{2A01F474-706A-3D4B-99D1-7018B6F9B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513556"/>
            <a:ext cx="1916112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2">
            <a:extLst>
              <a:ext uri="{FF2B5EF4-FFF2-40B4-BE49-F238E27FC236}">
                <a16:creationId xmlns:a16="http://schemas.microsoft.com/office/drawing/2014/main" id="{6DBCC5A2-8EE4-2F41-BFBA-4153B7BD184D}"/>
              </a:ext>
            </a:extLst>
          </p:cNvPr>
          <p:cNvSpPr/>
          <p:nvPr/>
        </p:nvSpPr>
        <p:spPr>
          <a:xfrm>
            <a:off x="5257800" y="1351756"/>
            <a:ext cx="1881188" cy="666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631" name="文字方塊 7">
            <a:extLst>
              <a:ext uri="{FF2B5EF4-FFF2-40B4-BE49-F238E27FC236}">
                <a16:creationId xmlns:a16="http://schemas.microsoft.com/office/drawing/2014/main" id="{8199C779-B0BB-6841-8C89-F0F3F892B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6" y="1943894"/>
            <a:ext cx="2005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convolution</a:t>
            </a:r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6D044B8-75BA-C344-BD1F-2FA3886C3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77267"/>
              </p:ext>
            </p:extLst>
          </p:nvPr>
        </p:nvGraphicFramePr>
        <p:xfrm>
          <a:off x="6170613" y="469106"/>
          <a:ext cx="963612" cy="814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8441862-12FF-DE4C-AD41-0E3A80BA6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97398"/>
              </p:ext>
            </p:extLst>
          </p:nvPr>
        </p:nvGraphicFramePr>
        <p:xfrm>
          <a:off x="5087938" y="473869"/>
          <a:ext cx="947736" cy="801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39">
            <a:extLst>
              <a:ext uri="{FF2B5EF4-FFF2-40B4-BE49-F238E27FC236}">
                <a16:creationId xmlns:a16="http://schemas.microsoft.com/office/drawing/2014/main" id="{012E7333-2CAA-944B-B141-F15CE7E20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089" y="3898900"/>
            <a:ext cx="498475" cy="26241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3" name="矩形 40">
            <a:extLst>
              <a:ext uri="{FF2B5EF4-FFF2-40B4-BE49-F238E27FC236}">
                <a16:creationId xmlns:a16="http://schemas.microsoft.com/office/drawing/2014/main" id="{1A440AF2-7198-BF4C-B7AD-77F2CA08B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46164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4" name="矩形 41">
            <a:extLst>
              <a:ext uri="{FF2B5EF4-FFF2-40B4-BE49-F238E27FC236}">
                <a16:creationId xmlns:a16="http://schemas.microsoft.com/office/drawing/2014/main" id="{AA6ED244-3A95-664C-B347-749E66FC0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40449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graphicFrame>
        <p:nvGraphicFramePr>
          <p:cNvPr id="24672" name="Object 12">
            <a:extLst>
              <a:ext uri="{FF2B5EF4-FFF2-40B4-BE49-F238E27FC236}">
                <a16:creationId xmlns:a16="http://schemas.microsoft.com/office/drawing/2014/main" id="{72291224-F3F2-5144-BE79-2808213BBA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3400" y="3949701"/>
          <a:ext cx="3254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方程式" r:id="rId4" imgW="3505200" imgH="4978400" progId="Equation.3">
                  <p:embed/>
                </p:oleObj>
              </mc:Choice>
              <mc:Fallback>
                <p:oleObj name="方程式" r:id="rId4" imgW="3505200" imgH="4978400" progId="Equation.3">
                  <p:embed/>
                  <p:pic>
                    <p:nvPicPr>
                      <p:cNvPr id="24672" name="Object 12">
                        <a:extLst>
                          <a:ext uri="{FF2B5EF4-FFF2-40B4-BE49-F238E27FC236}">
                            <a16:creationId xmlns:a16="http://schemas.microsoft.com/office/drawing/2014/main" id="{72291224-F3F2-5144-BE79-2808213BBA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3949701"/>
                        <a:ext cx="3254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3" name="Object 12">
            <a:extLst>
              <a:ext uri="{FF2B5EF4-FFF2-40B4-BE49-F238E27FC236}">
                <a16:creationId xmlns:a16="http://schemas.microsoft.com/office/drawing/2014/main" id="{0BDDD861-236B-134E-8476-AF67C9A4D5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8164" y="4533901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方程式" r:id="rId6" imgW="3797300" imgH="4978400" progId="Equation.3">
                  <p:embed/>
                </p:oleObj>
              </mc:Choice>
              <mc:Fallback>
                <p:oleObj name="方程式" r:id="rId6" imgW="3797300" imgH="4978400" progId="Equation.3">
                  <p:embed/>
                  <p:pic>
                    <p:nvPicPr>
                      <p:cNvPr id="24673" name="Object 12">
                        <a:extLst>
                          <a:ext uri="{FF2B5EF4-FFF2-40B4-BE49-F238E27FC236}">
                            <a16:creationId xmlns:a16="http://schemas.microsoft.com/office/drawing/2014/main" id="{0BDDD861-236B-134E-8476-AF67C9A4D5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4" y="4533901"/>
                        <a:ext cx="3524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44">
            <a:extLst>
              <a:ext uri="{FF2B5EF4-FFF2-40B4-BE49-F238E27FC236}">
                <a16:creationId xmlns:a16="http://schemas.microsoft.com/office/drawing/2014/main" id="{F29D28CE-6DB4-5F4A-871E-C3F9FBBA1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1" y="3870326"/>
            <a:ext cx="746125" cy="26765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8" name="橢圓 45">
            <a:extLst>
              <a:ext uri="{FF2B5EF4-FFF2-40B4-BE49-F238E27FC236}">
                <a16:creationId xmlns:a16="http://schemas.microsoft.com/office/drawing/2014/main" id="{F289665A-D15A-7E46-8EB8-179916380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3886201"/>
            <a:ext cx="574675" cy="57467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9" name="橢圓 46">
            <a:extLst>
              <a:ext uri="{FF2B5EF4-FFF2-40B4-BE49-F238E27FC236}">
                <a16:creationId xmlns:a16="http://schemas.microsoft.com/office/drawing/2014/main" id="{F594BBC0-7630-624B-B312-859436248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264" y="4660900"/>
            <a:ext cx="573087" cy="573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20" name="橢圓 47">
            <a:extLst>
              <a:ext uri="{FF2B5EF4-FFF2-40B4-BE49-F238E27FC236}">
                <a16:creationId xmlns:a16="http://schemas.microsoft.com/office/drawing/2014/main" id="{03C4A8BD-B6F3-B74E-AB19-98FBE6FE7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564" y="5888039"/>
            <a:ext cx="574675" cy="57467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24678" name="文字方塊 48">
            <a:extLst>
              <a:ext uri="{FF2B5EF4-FFF2-40B4-BE49-F238E27FC236}">
                <a16:creationId xmlns:a16="http://schemas.microsoft.com/office/drawing/2014/main" id="{B4320EBB-4186-9544-A38A-CFA907963C3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435976" y="5095072"/>
            <a:ext cx="7683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sp>
        <p:nvSpPr>
          <p:cNvPr id="22" name="矩形 49">
            <a:extLst>
              <a:ext uri="{FF2B5EF4-FFF2-40B4-BE49-F238E27FC236}">
                <a16:creationId xmlns:a16="http://schemas.microsoft.com/office/drawing/2014/main" id="{4D64C1C7-00E4-EC45-86F9-EAA6469F9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75" y="60134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graphicFrame>
        <p:nvGraphicFramePr>
          <p:cNvPr id="24680" name="Object 12">
            <a:extLst>
              <a:ext uri="{FF2B5EF4-FFF2-40B4-BE49-F238E27FC236}">
                <a16:creationId xmlns:a16="http://schemas.microsoft.com/office/drawing/2014/main" id="{D6CAA568-1757-084E-AD27-A275A4205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3713" y="5918200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方程式" r:id="rId8" imgW="4978400" imgH="5270500" progId="Equation.3">
                  <p:embed/>
                </p:oleObj>
              </mc:Choice>
              <mc:Fallback>
                <p:oleObj name="方程式" r:id="rId8" imgW="4978400" imgH="5270500" progId="Equation.3">
                  <p:embed/>
                  <p:pic>
                    <p:nvPicPr>
                      <p:cNvPr id="24680" name="Object 12">
                        <a:extLst>
                          <a:ext uri="{FF2B5EF4-FFF2-40B4-BE49-F238E27FC236}">
                            <a16:creationId xmlns:a16="http://schemas.microsoft.com/office/drawing/2014/main" id="{D6CAA568-1757-084E-AD27-A275A4205A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713" y="5918200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81" name="文字方塊 51">
            <a:extLst>
              <a:ext uri="{FF2B5EF4-FFF2-40B4-BE49-F238E27FC236}">
                <a16:creationId xmlns:a16="http://schemas.microsoft.com/office/drawing/2014/main" id="{8CDE8A91-7A46-3341-B3C4-909A698BF23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765132" y="5044272"/>
            <a:ext cx="7683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cxnSp>
        <p:nvCxnSpPr>
          <p:cNvPr id="25" name="直線單箭頭接點 52">
            <a:extLst>
              <a:ext uri="{FF2B5EF4-FFF2-40B4-BE49-F238E27FC236}">
                <a16:creationId xmlns:a16="http://schemas.microsoft.com/office/drawing/2014/main" id="{F708A6C9-DD10-A84E-A790-6B0DA379F854}"/>
              </a:ext>
            </a:extLst>
          </p:cNvPr>
          <p:cNvCxnSpPr>
            <a:endCxn id="18" idx="2"/>
          </p:cNvCxnSpPr>
          <p:nvPr/>
        </p:nvCxnSpPr>
        <p:spPr>
          <a:xfrm flipV="1">
            <a:off x="7219950" y="4173538"/>
            <a:ext cx="1238250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53">
            <a:extLst>
              <a:ext uri="{FF2B5EF4-FFF2-40B4-BE49-F238E27FC236}">
                <a16:creationId xmlns:a16="http://schemas.microsoft.com/office/drawing/2014/main" id="{61368414-41F8-C445-948A-CD9BB58A9938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>
            <a:off x="7213601" y="4216400"/>
            <a:ext cx="1236663" cy="7302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54">
            <a:extLst>
              <a:ext uri="{FF2B5EF4-FFF2-40B4-BE49-F238E27FC236}">
                <a16:creationId xmlns:a16="http://schemas.microsoft.com/office/drawing/2014/main" id="{8EFB6756-8A93-2E4D-8342-4F6EA915AD49}"/>
              </a:ext>
            </a:extLst>
          </p:cNvPr>
          <p:cNvCxnSpPr>
            <a:stCxn id="14" idx="3"/>
            <a:endCxn id="20" idx="2"/>
          </p:cNvCxnSpPr>
          <p:nvPr/>
        </p:nvCxnSpPr>
        <p:spPr>
          <a:xfrm>
            <a:off x="7213601" y="4216401"/>
            <a:ext cx="1223963" cy="195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55">
            <a:extLst>
              <a:ext uri="{FF2B5EF4-FFF2-40B4-BE49-F238E27FC236}">
                <a16:creationId xmlns:a16="http://schemas.microsoft.com/office/drawing/2014/main" id="{8FBA715E-FFAC-F14D-AAE7-C5A15B49009D}"/>
              </a:ext>
            </a:extLst>
          </p:cNvPr>
          <p:cNvCxnSpPr>
            <a:endCxn id="18" idx="2"/>
          </p:cNvCxnSpPr>
          <p:nvPr/>
        </p:nvCxnSpPr>
        <p:spPr>
          <a:xfrm flipV="1">
            <a:off x="7251700" y="4173538"/>
            <a:ext cx="1206500" cy="595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56">
            <a:extLst>
              <a:ext uri="{FF2B5EF4-FFF2-40B4-BE49-F238E27FC236}">
                <a16:creationId xmlns:a16="http://schemas.microsoft.com/office/drawing/2014/main" id="{8E84C6CF-C62A-7247-9397-5CE76E769B58}"/>
              </a:ext>
            </a:extLst>
          </p:cNvPr>
          <p:cNvCxnSpPr>
            <a:stCxn id="13" idx="3"/>
            <a:endCxn id="19" idx="2"/>
          </p:cNvCxnSpPr>
          <p:nvPr/>
        </p:nvCxnSpPr>
        <p:spPr>
          <a:xfrm>
            <a:off x="7207251" y="4787900"/>
            <a:ext cx="1243013" cy="158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57">
            <a:extLst>
              <a:ext uri="{FF2B5EF4-FFF2-40B4-BE49-F238E27FC236}">
                <a16:creationId xmlns:a16="http://schemas.microsoft.com/office/drawing/2014/main" id="{BF132711-606D-F54C-BDF2-7D3EADBE9526}"/>
              </a:ext>
            </a:extLst>
          </p:cNvPr>
          <p:cNvCxnSpPr>
            <a:stCxn id="13" idx="3"/>
            <a:endCxn id="20" idx="2"/>
          </p:cNvCxnSpPr>
          <p:nvPr/>
        </p:nvCxnSpPr>
        <p:spPr>
          <a:xfrm>
            <a:off x="7207251" y="4787901"/>
            <a:ext cx="1230313" cy="13874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58">
            <a:extLst>
              <a:ext uri="{FF2B5EF4-FFF2-40B4-BE49-F238E27FC236}">
                <a16:creationId xmlns:a16="http://schemas.microsoft.com/office/drawing/2014/main" id="{E2F131AD-CB3E-FD45-A11B-93F0DFEAE2A7}"/>
              </a:ext>
            </a:extLst>
          </p:cNvPr>
          <p:cNvCxnSpPr>
            <a:endCxn id="18" idx="2"/>
          </p:cNvCxnSpPr>
          <p:nvPr/>
        </p:nvCxnSpPr>
        <p:spPr>
          <a:xfrm flipV="1">
            <a:off x="7316788" y="4173538"/>
            <a:ext cx="1141412" cy="1993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59">
            <a:extLst>
              <a:ext uri="{FF2B5EF4-FFF2-40B4-BE49-F238E27FC236}">
                <a16:creationId xmlns:a16="http://schemas.microsoft.com/office/drawing/2014/main" id="{4068CFA2-B2DA-B746-9B75-722283F9BCFB}"/>
              </a:ext>
            </a:extLst>
          </p:cNvPr>
          <p:cNvCxnSpPr>
            <a:endCxn id="19" idx="2"/>
          </p:cNvCxnSpPr>
          <p:nvPr/>
        </p:nvCxnSpPr>
        <p:spPr>
          <a:xfrm flipV="1">
            <a:off x="7305675" y="4946651"/>
            <a:ext cx="1144588" cy="1216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60">
            <a:extLst>
              <a:ext uri="{FF2B5EF4-FFF2-40B4-BE49-F238E27FC236}">
                <a16:creationId xmlns:a16="http://schemas.microsoft.com/office/drawing/2014/main" id="{1BA2F0B9-9115-D542-99B4-1085EEADD014}"/>
              </a:ext>
            </a:extLst>
          </p:cNvPr>
          <p:cNvCxnSpPr>
            <a:endCxn id="20" idx="2"/>
          </p:cNvCxnSpPr>
          <p:nvPr/>
        </p:nvCxnSpPr>
        <p:spPr>
          <a:xfrm>
            <a:off x="7305675" y="6162675"/>
            <a:ext cx="1131888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內容版面配置區 3">
            <a:extLst>
              <a:ext uri="{FF2B5EF4-FFF2-40B4-BE49-F238E27FC236}">
                <a16:creationId xmlns:a16="http://schemas.microsoft.com/office/drawing/2014/main" id="{D792DA3A-A7BE-4B4A-9955-8E6F017340F3}"/>
              </a:ext>
            </a:extLst>
          </p:cNvPr>
          <p:cNvGraphicFramePr>
            <a:graphicFrameLocks/>
          </p:cNvGraphicFramePr>
          <p:nvPr/>
        </p:nvGraphicFramePr>
        <p:xfrm>
          <a:off x="4856163" y="4275138"/>
          <a:ext cx="1804986" cy="1722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743" name="文字方塊 69">
            <a:extLst>
              <a:ext uri="{FF2B5EF4-FFF2-40B4-BE49-F238E27FC236}">
                <a16:creationId xmlns:a16="http://schemas.microsoft.com/office/drawing/2014/main" id="{62C836BD-8719-2044-BD79-B96A5402B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4687889"/>
            <a:ext cx="19367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Fully-connected</a:t>
            </a:r>
            <a:endParaRPr lang="zh-TW" altLang="en-US" sz="2800"/>
          </a:p>
        </p:txBody>
      </p:sp>
      <p:sp>
        <p:nvSpPr>
          <p:cNvPr id="37" name="矩形 71">
            <a:extLst>
              <a:ext uri="{FF2B5EF4-FFF2-40B4-BE49-F238E27FC236}">
                <a16:creationId xmlns:a16="http://schemas.microsoft.com/office/drawing/2014/main" id="{E6C5EC50-F753-4047-B9A6-D5A6F4099A8F}"/>
              </a:ext>
            </a:extLst>
          </p:cNvPr>
          <p:cNvSpPr/>
          <p:nvPr/>
        </p:nvSpPr>
        <p:spPr>
          <a:xfrm>
            <a:off x="8256589" y="3797300"/>
            <a:ext cx="915987" cy="27495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8" name="矩形 72">
            <a:extLst>
              <a:ext uri="{FF2B5EF4-FFF2-40B4-BE49-F238E27FC236}">
                <a16:creationId xmlns:a16="http://schemas.microsoft.com/office/drawing/2014/main" id="{31CFFAD6-B098-5541-8E2A-66EA187D8BE5}"/>
              </a:ext>
            </a:extLst>
          </p:cNvPr>
          <p:cNvSpPr/>
          <p:nvPr/>
        </p:nvSpPr>
        <p:spPr>
          <a:xfrm>
            <a:off x="7251700" y="434181"/>
            <a:ext cx="2084388" cy="20574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2EFD17-E135-8443-A0A5-A43EF5872A84}"/>
              </a:ext>
            </a:extLst>
          </p:cNvPr>
          <p:cNvSpPr/>
          <p:nvPr/>
        </p:nvSpPr>
        <p:spPr>
          <a:xfrm>
            <a:off x="384755" y="3544957"/>
            <a:ext cx="39609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000" dirty="0">
                <a:solidFill>
                  <a:srgbClr val="000000"/>
                </a:solidFill>
              </a:rPr>
              <a:t>Fewer parameters</a:t>
            </a:r>
            <a:endParaRPr lang="zh-TW" alt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46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群組 3">
            <a:extLst>
              <a:ext uri="{FF2B5EF4-FFF2-40B4-BE49-F238E27FC236}">
                <a16:creationId xmlns:a16="http://schemas.microsoft.com/office/drawing/2014/main" id="{270D064F-5D4E-CF43-B79B-4459E687479B}"/>
              </a:ext>
            </a:extLst>
          </p:cNvPr>
          <p:cNvGrpSpPr>
            <a:grpSpLocks/>
          </p:cNvGrpSpPr>
          <p:nvPr/>
        </p:nvGrpSpPr>
        <p:grpSpPr bwMode="auto">
          <a:xfrm>
            <a:off x="274505" y="1989138"/>
            <a:ext cx="4340255" cy="3200400"/>
            <a:chOff x="-3625151" y="3999117"/>
            <a:chExt cx="4340038" cy="3201477"/>
          </a:xfrm>
        </p:grpSpPr>
        <p:pic>
          <p:nvPicPr>
            <p:cNvPr id="27678" name="圖片 4">
              <a:extLst>
                <a:ext uri="{FF2B5EF4-FFF2-40B4-BE49-F238E27FC236}">
                  <a16:creationId xmlns:a16="http://schemas.microsoft.com/office/drawing/2014/main" id="{A3CF3637-A7DD-A54D-93F3-DD4B268F4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AD2DE3A2-DF17-DB43-84C1-2A637462FEFD}"/>
                </a:ext>
              </a:extLst>
            </p:cNvPr>
            <p:cNvSpPr txBox="1"/>
            <p:nvPr/>
          </p:nvSpPr>
          <p:spPr>
            <a:xfrm>
              <a:off x="-3625151" y="5423584"/>
              <a:ext cx="2906568" cy="400245"/>
            </a:xfrm>
            <a:prstGeom prst="rect">
              <a:avLst/>
            </a:prstGeom>
            <a:no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7652" name="文字方塊 8">
            <a:extLst>
              <a:ext uri="{FF2B5EF4-FFF2-40B4-BE49-F238E27FC236}">
                <a16:creationId xmlns:a16="http://schemas.microsoft.com/office/drawing/2014/main" id="{53379AD5-DD62-ED45-B86C-EA60982E2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1" y="1477964"/>
            <a:ext cx="30765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Output label ……</a:t>
            </a:r>
            <a:endParaRPr lang="zh-TW" altLang="en-US" dirty="0"/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2774CB8C-B3F6-F14E-8140-F8E33A433CE9}"/>
              </a:ext>
            </a:extLst>
          </p:cNvPr>
          <p:cNvSpPr/>
          <p:nvPr/>
        </p:nvSpPr>
        <p:spPr>
          <a:xfrm>
            <a:off x="6773923" y="1643755"/>
            <a:ext cx="1736724" cy="556488"/>
          </a:xfrm>
          <a:prstGeom prst="rect">
            <a:avLst/>
          </a:prstGeom>
          <a:noFill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Convolution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360162EB-8AA1-B740-919E-3F2F8B7892FF}"/>
              </a:ext>
            </a:extLst>
          </p:cNvPr>
          <p:cNvSpPr/>
          <p:nvPr/>
        </p:nvSpPr>
        <p:spPr>
          <a:xfrm>
            <a:off x="6773923" y="2743767"/>
            <a:ext cx="1736724" cy="556488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62EBD9B3-EBC2-7B4D-8665-4DB2C910DF4C}"/>
              </a:ext>
            </a:extLst>
          </p:cNvPr>
          <p:cNvSpPr/>
          <p:nvPr/>
        </p:nvSpPr>
        <p:spPr>
          <a:xfrm>
            <a:off x="6773923" y="3811980"/>
            <a:ext cx="1736724" cy="556488"/>
          </a:xfrm>
          <a:prstGeom prst="rect">
            <a:avLst/>
          </a:prstGeom>
          <a:noFill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3ED084EB-4012-8B45-A686-5CB6CF7F49B2}"/>
              </a:ext>
            </a:extLst>
          </p:cNvPr>
          <p:cNvSpPr/>
          <p:nvPr/>
        </p:nvSpPr>
        <p:spPr>
          <a:xfrm>
            <a:off x="6773923" y="4845232"/>
            <a:ext cx="1736724" cy="556488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B9ECCC3A-4AF5-E349-84B1-CB90F634C0A4}"/>
              </a:ext>
            </a:extLst>
          </p:cNvPr>
          <p:cNvSpPr txBox="1"/>
          <p:nvPr/>
        </p:nvSpPr>
        <p:spPr>
          <a:xfrm>
            <a:off x="4848219" y="5769916"/>
            <a:ext cx="155699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向下箭號 11">
            <a:extLst>
              <a:ext uri="{FF2B5EF4-FFF2-40B4-BE49-F238E27FC236}">
                <a16:creationId xmlns:a16="http://schemas.microsoft.com/office/drawing/2014/main" id="{6DBA34D9-E2EB-D14C-A73F-B88BFC6A9237}"/>
              </a:ext>
            </a:extLst>
          </p:cNvPr>
          <p:cNvSpPr/>
          <p:nvPr/>
        </p:nvSpPr>
        <p:spPr>
          <a:xfrm>
            <a:off x="7392988" y="116522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>
            <a:extLst>
              <a:ext uri="{FF2B5EF4-FFF2-40B4-BE49-F238E27FC236}">
                <a16:creationId xmlns:a16="http://schemas.microsoft.com/office/drawing/2014/main" id="{8DCD7ADE-0BA2-414A-998D-AC6766178F0C}"/>
              </a:ext>
            </a:extLst>
          </p:cNvPr>
          <p:cNvSpPr/>
          <p:nvPr/>
        </p:nvSpPr>
        <p:spPr>
          <a:xfrm>
            <a:off x="7392988" y="227647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>
            <a:extLst>
              <a:ext uri="{FF2B5EF4-FFF2-40B4-BE49-F238E27FC236}">
                <a16:creationId xmlns:a16="http://schemas.microsoft.com/office/drawing/2014/main" id="{6D55D873-EBBD-7F40-85DE-98810158E50B}"/>
              </a:ext>
            </a:extLst>
          </p:cNvPr>
          <p:cNvSpPr/>
          <p:nvPr/>
        </p:nvSpPr>
        <p:spPr>
          <a:xfrm>
            <a:off x="7392988" y="336867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>
            <a:extLst>
              <a:ext uri="{FF2B5EF4-FFF2-40B4-BE49-F238E27FC236}">
                <a16:creationId xmlns:a16="http://schemas.microsoft.com/office/drawing/2014/main" id="{29AE331B-E59D-EC4D-8F79-C44BE31EA6E0}"/>
              </a:ext>
            </a:extLst>
          </p:cNvPr>
          <p:cNvSpPr/>
          <p:nvPr/>
        </p:nvSpPr>
        <p:spPr>
          <a:xfrm>
            <a:off x="7392988" y="440372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>
            <a:extLst>
              <a:ext uri="{FF2B5EF4-FFF2-40B4-BE49-F238E27FC236}">
                <a16:creationId xmlns:a16="http://schemas.microsoft.com/office/drawing/2014/main" id="{74B86BC6-10C0-BB46-96A6-86879EF03647}"/>
              </a:ext>
            </a:extLst>
          </p:cNvPr>
          <p:cNvSpPr/>
          <p:nvPr/>
        </p:nvSpPr>
        <p:spPr>
          <a:xfrm rot="10800000">
            <a:off x="6405563" y="5467351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>
            <a:extLst>
              <a:ext uri="{FF2B5EF4-FFF2-40B4-BE49-F238E27FC236}">
                <a16:creationId xmlns:a16="http://schemas.microsoft.com/office/drawing/2014/main" id="{6D7090BB-B363-C642-A3C5-FB524099C3F9}"/>
              </a:ext>
            </a:extLst>
          </p:cNvPr>
          <p:cNvSpPr/>
          <p:nvPr/>
        </p:nvSpPr>
        <p:spPr>
          <a:xfrm rot="16200000">
            <a:off x="3678238" y="505460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左大括弧 22">
            <a:extLst>
              <a:ext uri="{FF2B5EF4-FFF2-40B4-BE49-F238E27FC236}">
                <a16:creationId xmlns:a16="http://schemas.microsoft.com/office/drawing/2014/main" id="{53F256FF-B446-7D43-93C1-284A1A56B990}"/>
              </a:ext>
            </a:extLst>
          </p:cNvPr>
          <p:cNvSpPr/>
          <p:nvPr/>
        </p:nvSpPr>
        <p:spPr>
          <a:xfrm flipH="1">
            <a:off x="8550276" y="1520826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矩形 23">
            <a:extLst>
              <a:ext uri="{FF2B5EF4-FFF2-40B4-BE49-F238E27FC236}">
                <a16:creationId xmlns:a16="http://schemas.microsoft.com/office/drawing/2014/main" id="{1E45CCA0-32C6-9D46-9094-ED05F26432D6}"/>
              </a:ext>
            </a:extLst>
          </p:cNvPr>
          <p:cNvSpPr/>
          <p:nvPr/>
        </p:nvSpPr>
        <p:spPr>
          <a:xfrm>
            <a:off x="6692901" y="2690813"/>
            <a:ext cx="1857375" cy="696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4B2CFAA6-E04E-154C-B7D1-E53D0E70D9EF}"/>
              </a:ext>
            </a:extLst>
          </p:cNvPr>
          <p:cNvSpPr/>
          <p:nvPr/>
        </p:nvSpPr>
        <p:spPr>
          <a:xfrm>
            <a:off x="6692901" y="4794251"/>
            <a:ext cx="1857375" cy="696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AD477D-15A3-B644-9B7D-0C33619C86FB}"/>
              </a:ext>
            </a:extLst>
          </p:cNvPr>
          <p:cNvSpPr txBox="1"/>
          <p:nvPr/>
        </p:nvSpPr>
        <p:spPr>
          <a:xfrm>
            <a:off x="6864417" y="218120"/>
            <a:ext cx="1588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19518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41">
            <a:extLst>
              <a:ext uri="{FF2B5EF4-FFF2-40B4-BE49-F238E27FC236}">
                <a16:creationId xmlns:a16="http://schemas.microsoft.com/office/drawing/2014/main" id="{33B42B04-E681-8B42-A3B3-D85818802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442" y="2274890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4" name="橢圓 42">
            <a:extLst>
              <a:ext uri="{FF2B5EF4-FFF2-40B4-BE49-F238E27FC236}">
                <a16:creationId xmlns:a16="http://schemas.microsoft.com/office/drawing/2014/main" id="{6D90EA54-7BC2-4D46-90AE-CC8E38667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817" y="2274890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5" name="橢圓 43">
            <a:extLst>
              <a:ext uri="{FF2B5EF4-FFF2-40B4-BE49-F238E27FC236}">
                <a16:creationId xmlns:a16="http://schemas.microsoft.com/office/drawing/2014/main" id="{7AC5FEDA-F35E-F54E-9474-50FDE9749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780" y="2274890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6" name="橢圓 44">
            <a:extLst>
              <a:ext uri="{FF2B5EF4-FFF2-40B4-BE49-F238E27FC236}">
                <a16:creationId xmlns:a16="http://schemas.microsoft.com/office/drawing/2014/main" id="{C890206C-DD3F-BF4E-B201-6FDC5BDDF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155" y="2274890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7" name="橢圓 45">
            <a:extLst>
              <a:ext uri="{FF2B5EF4-FFF2-40B4-BE49-F238E27FC236}">
                <a16:creationId xmlns:a16="http://schemas.microsoft.com/office/drawing/2014/main" id="{46D268C2-A790-9F4B-B926-C6D747E74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442" y="3074990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8" name="橢圓 46">
            <a:extLst>
              <a:ext uri="{FF2B5EF4-FFF2-40B4-BE49-F238E27FC236}">
                <a16:creationId xmlns:a16="http://schemas.microsoft.com/office/drawing/2014/main" id="{DC565D47-8538-A941-BE8F-0A2105DE0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817" y="3074990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9" name="橢圓 47">
            <a:extLst>
              <a:ext uri="{FF2B5EF4-FFF2-40B4-BE49-F238E27FC236}">
                <a16:creationId xmlns:a16="http://schemas.microsoft.com/office/drawing/2014/main" id="{0549C2F9-EE47-8F45-B982-5BDDB854B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780" y="3074990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-2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0" name="橢圓 48">
            <a:extLst>
              <a:ext uri="{FF2B5EF4-FFF2-40B4-BE49-F238E27FC236}">
                <a16:creationId xmlns:a16="http://schemas.microsoft.com/office/drawing/2014/main" id="{CAC2F7CF-6189-C149-ABA9-A4EE0B7DC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155" y="3074990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1" name="橢圓 49">
            <a:extLst>
              <a:ext uri="{FF2B5EF4-FFF2-40B4-BE49-F238E27FC236}">
                <a16:creationId xmlns:a16="http://schemas.microsoft.com/office/drawing/2014/main" id="{D55EDC8F-5774-C34A-AB54-D33BEA2D9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442" y="3932240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2" name="橢圓 50">
            <a:extLst>
              <a:ext uri="{FF2B5EF4-FFF2-40B4-BE49-F238E27FC236}">
                <a16:creationId xmlns:a16="http://schemas.microsoft.com/office/drawing/2014/main" id="{995CB00A-0619-AE4A-81E1-D4ABD8E16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817" y="3932240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3" name="橢圓 51">
            <a:extLst>
              <a:ext uri="{FF2B5EF4-FFF2-40B4-BE49-F238E27FC236}">
                <a16:creationId xmlns:a16="http://schemas.microsoft.com/office/drawing/2014/main" id="{6A895E66-DF6F-ED4E-B35D-DEEB0156F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780" y="3932240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-2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4" name="橢圓 52">
            <a:extLst>
              <a:ext uri="{FF2B5EF4-FFF2-40B4-BE49-F238E27FC236}">
                <a16:creationId xmlns:a16="http://schemas.microsoft.com/office/drawing/2014/main" id="{322E09E6-50F1-9D46-82C4-6777B43EA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155" y="3932240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5" name="橢圓 53">
            <a:extLst>
              <a:ext uri="{FF2B5EF4-FFF2-40B4-BE49-F238E27FC236}">
                <a16:creationId xmlns:a16="http://schemas.microsoft.com/office/drawing/2014/main" id="{A39B03EC-3FED-9345-B5EB-6F6DDACBC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442" y="4732340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6" name="橢圓 54">
            <a:extLst>
              <a:ext uri="{FF2B5EF4-FFF2-40B4-BE49-F238E27FC236}">
                <a16:creationId xmlns:a16="http://schemas.microsoft.com/office/drawing/2014/main" id="{33AD8010-A6F8-854D-B010-B33F89689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817" y="4732340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0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7" name="橢圓 55">
            <a:extLst>
              <a:ext uri="{FF2B5EF4-FFF2-40B4-BE49-F238E27FC236}">
                <a16:creationId xmlns:a16="http://schemas.microsoft.com/office/drawing/2014/main" id="{54B57EE2-3E8E-DB40-9759-BCCEE2CD1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780" y="4732340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-4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8" name="橢圓 56">
            <a:extLst>
              <a:ext uri="{FF2B5EF4-FFF2-40B4-BE49-F238E27FC236}">
                <a16:creationId xmlns:a16="http://schemas.microsoft.com/office/drawing/2014/main" id="{B146454F-0F46-B84B-9AFD-8990CBAAC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155" y="4732340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45" name="矩形 70">
            <a:extLst>
              <a:ext uri="{FF2B5EF4-FFF2-40B4-BE49-F238E27FC236}">
                <a16:creationId xmlns:a16="http://schemas.microsoft.com/office/drawing/2014/main" id="{533A4A33-3503-0148-AB37-AD9A7D9ABA71}"/>
              </a:ext>
            </a:extLst>
          </p:cNvPr>
          <p:cNvSpPr/>
          <p:nvPr/>
        </p:nvSpPr>
        <p:spPr>
          <a:xfrm>
            <a:off x="1996441" y="2246315"/>
            <a:ext cx="1562100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6" name="矩形 71">
            <a:extLst>
              <a:ext uri="{FF2B5EF4-FFF2-40B4-BE49-F238E27FC236}">
                <a16:creationId xmlns:a16="http://schemas.microsoft.com/office/drawing/2014/main" id="{29AB949E-4D5A-5F43-AEAB-3DB12F32A1B3}"/>
              </a:ext>
            </a:extLst>
          </p:cNvPr>
          <p:cNvSpPr/>
          <p:nvPr/>
        </p:nvSpPr>
        <p:spPr>
          <a:xfrm>
            <a:off x="3680779" y="2246315"/>
            <a:ext cx="1560512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7" name="矩形 72">
            <a:extLst>
              <a:ext uri="{FF2B5EF4-FFF2-40B4-BE49-F238E27FC236}">
                <a16:creationId xmlns:a16="http://schemas.microsoft.com/office/drawing/2014/main" id="{68638F52-FF2E-814F-B42B-921BECF6DEDE}"/>
              </a:ext>
            </a:extLst>
          </p:cNvPr>
          <p:cNvSpPr/>
          <p:nvPr/>
        </p:nvSpPr>
        <p:spPr>
          <a:xfrm>
            <a:off x="1996441" y="3902076"/>
            <a:ext cx="1562100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8" name="矩形 73">
            <a:extLst>
              <a:ext uri="{FF2B5EF4-FFF2-40B4-BE49-F238E27FC236}">
                <a16:creationId xmlns:a16="http://schemas.microsoft.com/office/drawing/2014/main" id="{486B2BDC-92FE-7544-B47F-132A44FB5144}"/>
              </a:ext>
            </a:extLst>
          </p:cNvPr>
          <p:cNvSpPr/>
          <p:nvPr/>
        </p:nvSpPr>
        <p:spPr>
          <a:xfrm>
            <a:off x="3680779" y="3902076"/>
            <a:ext cx="1560512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2" name="橢圓 43">
            <a:extLst>
              <a:ext uri="{FF2B5EF4-FFF2-40B4-BE49-F238E27FC236}">
                <a16:creationId xmlns:a16="http://schemas.microsoft.com/office/drawing/2014/main" id="{2C56C471-F2A3-674C-9BD2-3C71A5962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855" y="3170240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53" name="橢圓 44">
            <a:extLst>
              <a:ext uri="{FF2B5EF4-FFF2-40B4-BE49-F238E27FC236}">
                <a16:creationId xmlns:a16="http://schemas.microsoft.com/office/drawing/2014/main" id="{8324EAFC-1102-FB47-B71F-F241BA41E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230" y="3170240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54" name="橢圓 47">
            <a:extLst>
              <a:ext uri="{FF2B5EF4-FFF2-40B4-BE49-F238E27FC236}">
                <a16:creationId xmlns:a16="http://schemas.microsoft.com/office/drawing/2014/main" id="{12E19566-7C34-A641-8BED-F7860D1BC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855" y="3970340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0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55" name="橢圓 48">
            <a:extLst>
              <a:ext uri="{FF2B5EF4-FFF2-40B4-BE49-F238E27FC236}">
                <a16:creationId xmlns:a16="http://schemas.microsoft.com/office/drawing/2014/main" id="{F8B6BF9C-5C85-7649-8B5E-F95BCCD59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230" y="3970340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56" name="矩形 71">
            <a:extLst>
              <a:ext uri="{FF2B5EF4-FFF2-40B4-BE49-F238E27FC236}">
                <a16:creationId xmlns:a16="http://schemas.microsoft.com/office/drawing/2014/main" id="{69FE9D55-45B1-8246-AD2B-DEB8CC835E1E}"/>
              </a:ext>
            </a:extLst>
          </p:cNvPr>
          <p:cNvSpPr/>
          <p:nvPr/>
        </p:nvSpPr>
        <p:spPr>
          <a:xfrm>
            <a:off x="6947854" y="3141665"/>
            <a:ext cx="1560512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7" name="文字方塊 5">
            <a:extLst>
              <a:ext uri="{FF2B5EF4-FFF2-40B4-BE49-F238E27FC236}">
                <a16:creationId xmlns:a16="http://schemas.microsoft.com/office/drawing/2014/main" id="{3DF6CB59-1846-0049-8159-F71E61B26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973" y="5826127"/>
            <a:ext cx="2076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FF0000"/>
                </a:solidFill>
              </a:rPr>
              <a:t>Subsampling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8" name="文字方塊 5">
            <a:extLst>
              <a:ext uri="{FF2B5EF4-FFF2-40B4-BE49-F238E27FC236}">
                <a16:creationId xmlns:a16="http://schemas.microsoft.com/office/drawing/2014/main" id="{6110BCD4-7B18-4646-B58E-0E19C66E3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404" y="1283497"/>
            <a:ext cx="2076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FF0000"/>
                </a:solidFill>
              </a:rPr>
              <a:t>Max Pooling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6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6" grpId="0" animBg="1"/>
      <p:bldP spid="57" grpId="0"/>
      <p:bldP spid="58" grpId="0"/>
    </p:bldLst>
  </p:timing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8220</TotalTime>
  <Words>483</Words>
  <Application>Microsoft Macintosh PowerPoint</Application>
  <PresentationFormat>Widescreen</PresentationFormat>
  <Paragraphs>308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新細明體</vt:lpstr>
      <vt:lpstr>Arial</vt:lpstr>
      <vt:lpstr>Calibri</vt:lpstr>
      <vt:lpstr>Calibri Light</vt:lpstr>
      <vt:lpstr>Webdings</vt:lpstr>
      <vt:lpstr>Retrospect</vt:lpstr>
      <vt:lpstr>方程式</vt:lpstr>
      <vt:lpstr>Big Data Technology IS 6733</vt:lpstr>
      <vt:lpstr>PowerPoint Presentation</vt:lpstr>
      <vt:lpstr>A convolutional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Saliya</dc:creator>
  <cp:lastModifiedBy>Paul Rad</cp:lastModifiedBy>
  <cp:revision>340</cp:revision>
  <dcterms:created xsi:type="dcterms:W3CDTF">2015-01-31T16:20:13Z</dcterms:created>
  <dcterms:modified xsi:type="dcterms:W3CDTF">2018-10-30T23:14:14Z</dcterms:modified>
</cp:coreProperties>
</file>