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32.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60.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31.xml" ContentType="application/vnd.openxmlformats-officedocument.presentationml.slide+xml"/>
  <Override PartName="/ppt/slides/slide25.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24.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1.xml" ContentType="application/vnd.openxmlformats-officedocument.presentationml.slide+xml"/>
  <Override PartName="/ppt/slides/slide6.xml" ContentType="application/vnd.openxmlformats-officedocument.presentationml.slide+xml"/>
  <Override PartName="/ppt/slides/slide1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2.xml" ContentType="application/vnd.openxmlformats-officedocument.presentationml.slide+xml"/>
  <Override PartName="/ppt/slides/slide17.xml" ContentType="application/vnd.openxmlformats-officedocument.presentationml.slide+xml"/>
  <Override PartName="/ppt/slides/slide14.xml" ContentType="application/vnd.openxmlformats-officedocument.presentationml.slide+xml"/>
  <Override PartName="/ppt/slides/slide18.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9.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96" r:id="rId5"/>
    <p:sldId id="297" r:id="rId6"/>
    <p:sldId id="260" r:id="rId7"/>
    <p:sldId id="257" r:id="rId8"/>
    <p:sldId id="263" r:id="rId9"/>
    <p:sldId id="262" r:id="rId10"/>
    <p:sldId id="264" r:id="rId11"/>
    <p:sldId id="265" r:id="rId12"/>
    <p:sldId id="266" r:id="rId13"/>
    <p:sldId id="267" r:id="rId14"/>
    <p:sldId id="298" r:id="rId15"/>
    <p:sldId id="268" r:id="rId16"/>
    <p:sldId id="299" r:id="rId17"/>
    <p:sldId id="300" r:id="rId18"/>
    <p:sldId id="301" r:id="rId19"/>
    <p:sldId id="303" r:id="rId20"/>
    <p:sldId id="304" r:id="rId21"/>
    <p:sldId id="305" r:id="rId22"/>
    <p:sldId id="306" r:id="rId23"/>
    <p:sldId id="307" r:id="rId24"/>
    <p:sldId id="309" r:id="rId25"/>
    <p:sldId id="310" r:id="rId26"/>
    <p:sldId id="311" r:id="rId27"/>
    <p:sldId id="312" r:id="rId28"/>
    <p:sldId id="313" r:id="rId29"/>
    <p:sldId id="314" r:id="rId30"/>
    <p:sldId id="315" r:id="rId31"/>
    <p:sldId id="316" r:id="rId32"/>
    <p:sldId id="317" r:id="rId33"/>
    <p:sldId id="269" r:id="rId34"/>
    <p:sldId id="270" r:id="rId35"/>
    <p:sldId id="318" r:id="rId36"/>
    <p:sldId id="271" r:id="rId37"/>
    <p:sldId id="272" r:id="rId38"/>
    <p:sldId id="273" r:id="rId39"/>
    <p:sldId id="274" r:id="rId40"/>
    <p:sldId id="275" r:id="rId41"/>
    <p:sldId id="279" r:id="rId42"/>
    <p:sldId id="319" r:id="rId43"/>
    <p:sldId id="276" r:id="rId44"/>
    <p:sldId id="335" r:id="rId45"/>
    <p:sldId id="336" r:id="rId46"/>
    <p:sldId id="320" r:id="rId47"/>
    <p:sldId id="322" r:id="rId48"/>
    <p:sldId id="337" r:id="rId49"/>
    <p:sldId id="323" r:id="rId50"/>
    <p:sldId id="324" r:id="rId51"/>
    <p:sldId id="325" r:id="rId52"/>
    <p:sldId id="326" r:id="rId53"/>
    <p:sldId id="327" r:id="rId54"/>
    <p:sldId id="328" r:id="rId55"/>
    <p:sldId id="329" r:id="rId56"/>
    <p:sldId id="330" r:id="rId57"/>
    <p:sldId id="331" r:id="rId58"/>
    <p:sldId id="332" r:id="rId59"/>
    <p:sldId id="333" r:id="rId60"/>
    <p:sldId id="334"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9" d="100"/>
          <a:sy n="79" d="100"/>
        </p:scale>
        <p:origin x="18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68"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ustomXml" Target="../customXml/item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77207-930E-E5DB-5F90-6F1CE6EBE4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406E029-2F45-3222-8B5D-72EC97482F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34BA4C7-9912-D101-6F78-4F198287AC0E}"/>
              </a:ext>
            </a:extLst>
          </p:cNvPr>
          <p:cNvSpPr>
            <a:spLocks noGrp="1"/>
          </p:cNvSpPr>
          <p:nvPr>
            <p:ph type="dt" sz="half" idx="10"/>
          </p:nvPr>
        </p:nvSpPr>
        <p:spPr/>
        <p:txBody>
          <a:bodyPr/>
          <a:lstStyle/>
          <a:p>
            <a:fld id="{F3739084-C0DE-4DB2-B74C-0E5232DFE7BE}" type="datetimeFigureOut">
              <a:rPr lang="en-IN" smtClean="0"/>
              <a:t>20-01-2024</a:t>
            </a:fld>
            <a:endParaRPr lang="en-IN"/>
          </a:p>
        </p:txBody>
      </p:sp>
      <p:sp>
        <p:nvSpPr>
          <p:cNvPr id="5" name="Footer Placeholder 4">
            <a:extLst>
              <a:ext uri="{FF2B5EF4-FFF2-40B4-BE49-F238E27FC236}">
                <a16:creationId xmlns:a16="http://schemas.microsoft.com/office/drawing/2014/main" id="{F7E670E3-A4B3-1924-353F-5D703650E8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F2C299-E0D5-76FF-A61B-8F03FE07C95A}"/>
              </a:ext>
            </a:extLst>
          </p:cNvPr>
          <p:cNvSpPr>
            <a:spLocks noGrp="1"/>
          </p:cNvSpPr>
          <p:nvPr>
            <p:ph type="sldNum" sz="quarter" idx="12"/>
          </p:nvPr>
        </p:nvSpPr>
        <p:spPr/>
        <p:txBody>
          <a:bodyPr/>
          <a:lstStyle/>
          <a:p>
            <a:fld id="{3CBCC54E-76B0-46DC-B70B-C7611DD5B9FD}" type="slidenum">
              <a:rPr lang="en-IN" smtClean="0"/>
              <a:t>‹#›</a:t>
            </a:fld>
            <a:endParaRPr lang="en-IN"/>
          </a:p>
        </p:txBody>
      </p:sp>
    </p:spTree>
    <p:extLst>
      <p:ext uri="{BB962C8B-B14F-4D97-AF65-F5344CB8AC3E}">
        <p14:creationId xmlns:p14="http://schemas.microsoft.com/office/powerpoint/2010/main" val="2925116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E6E13-DDB1-4E23-DCE2-6A6A9DFB776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1E49C0E-F403-DC15-1C7A-DF0610B51A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944402-14B4-2C18-5507-6FEBFA601F15}"/>
              </a:ext>
            </a:extLst>
          </p:cNvPr>
          <p:cNvSpPr>
            <a:spLocks noGrp="1"/>
          </p:cNvSpPr>
          <p:nvPr>
            <p:ph type="dt" sz="half" idx="10"/>
          </p:nvPr>
        </p:nvSpPr>
        <p:spPr/>
        <p:txBody>
          <a:bodyPr/>
          <a:lstStyle/>
          <a:p>
            <a:fld id="{F3739084-C0DE-4DB2-B74C-0E5232DFE7BE}" type="datetimeFigureOut">
              <a:rPr lang="en-IN" smtClean="0"/>
              <a:t>20-01-2024</a:t>
            </a:fld>
            <a:endParaRPr lang="en-IN"/>
          </a:p>
        </p:txBody>
      </p:sp>
      <p:sp>
        <p:nvSpPr>
          <p:cNvPr id="5" name="Footer Placeholder 4">
            <a:extLst>
              <a:ext uri="{FF2B5EF4-FFF2-40B4-BE49-F238E27FC236}">
                <a16:creationId xmlns:a16="http://schemas.microsoft.com/office/drawing/2014/main" id="{86245068-CE67-A6D4-2CEA-21F4A0FDC9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3739CE-38F6-E4F3-855A-D6C988A09624}"/>
              </a:ext>
            </a:extLst>
          </p:cNvPr>
          <p:cNvSpPr>
            <a:spLocks noGrp="1"/>
          </p:cNvSpPr>
          <p:nvPr>
            <p:ph type="sldNum" sz="quarter" idx="12"/>
          </p:nvPr>
        </p:nvSpPr>
        <p:spPr/>
        <p:txBody>
          <a:bodyPr/>
          <a:lstStyle/>
          <a:p>
            <a:fld id="{3CBCC54E-76B0-46DC-B70B-C7611DD5B9FD}" type="slidenum">
              <a:rPr lang="en-IN" smtClean="0"/>
              <a:t>‹#›</a:t>
            </a:fld>
            <a:endParaRPr lang="en-IN"/>
          </a:p>
        </p:txBody>
      </p:sp>
    </p:spTree>
    <p:extLst>
      <p:ext uri="{BB962C8B-B14F-4D97-AF65-F5344CB8AC3E}">
        <p14:creationId xmlns:p14="http://schemas.microsoft.com/office/powerpoint/2010/main" val="1835016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9406AB-2253-0EB7-7EB9-1C2D6923C43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14AB3E8-F2A4-6C68-4FDA-AB860DBE55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169517-E43E-46F4-E749-D22B49351770}"/>
              </a:ext>
            </a:extLst>
          </p:cNvPr>
          <p:cNvSpPr>
            <a:spLocks noGrp="1"/>
          </p:cNvSpPr>
          <p:nvPr>
            <p:ph type="dt" sz="half" idx="10"/>
          </p:nvPr>
        </p:nvSpPr>
        <p:spPr/>
        <p:txBody>
          <a:bodyPr/>
          <a:lstStyle/>
          <a:p>
            <a:fld id="{F3739084-C0DE-4DB2-B74C-0E5232DFE7BE}" type="datetimeFigureOut">
              <a:rPr lang="en-IN" smtClean="0"/>
              <a:t>20-01-2024</a:t>
            </a:fld>
            <a:endParaRPr lang="en-IN"/>
          </a:p>
        </p:txBody>
      </p:sp>
      <p:sp>
        <p:nvSpPr>
          <p:cNvPr id="5" name="Footer Placeholder 4">
            <a:extLst>
              <a:ext uri="{FF2B5EF4-FFF2-40B4-BE49-F238E27FC236}">
                <a16:creationId xmlns:a16="http://schemas.microsoft.com/office/drawing/2014/main" id="{B384C4E4-49C1-2EC8-1E92-6B26B8514E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9B89B4-11F4-5873-6A12-0971E232CBDE}"/>
              </a:ext>
            </a:extLst>
          </p:cNvPr>
          <p:cNvSpPr>
            <a:spLocks noGrp="1"/>
          </p:cNvSpPr>
          <p:nvPr>
            <p:ph type="sldNum" sz="quarter" idx="12"/>
          </p:nvPr>
        </p:nvSpPr>
        <p:spPr/>
        <p:txBody>
          <a:bodyPr/>
          <a:lstStyle/>
          <a:p>
            <a:fld id="{3CBCC54E-76B0-46DC-B70B-C7611DD5B9FD}" type="slidenum">
              <a:rPr lang="en-IN" smtClean="0"/>
              <a:t>‹#›</a:t>
            </a:fld>
            <a:endParaRPr lang="en-IN"/>
          </a:p>
        </p:txBody>
      </p:sp>
    </p:spTree>
    <p:extLst>
      <p:ext uri="{BB962C8B-B14F-4D97-AF65-F5344CB8AC3E}">
        <p14:creationId xmlns:p14="http://schemas.microsoft.com/office/powerpoint/2010/main" val="3334079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8F913-34C8-EC34-3209-01276D6A85A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4272938-33CE-7196-6B29-5A33D5648E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77A2B7-01A4-5D13-DDCE-7DF66B4EE57E}"/>
              </a:ext>
            </a:extLst>
          </p:cNvPr>
          <p:cNvSpPr>
            <a:spLocks noGrp="1"/>
          </p:cNvSpPr>
          <p:nvPr>
            <p:ph type="dt" sz="half" idx="10"/>
          </p:nvPr>
        </p:nvSpPr>
        <p:spPr/>
        <p:txBody>
          <a:bodyPr/>
          <a:lstStyle/>
          <a:p>
            <a:fld id="{F3739084-C0DE-4DB2-B74C-0E5232DFE7BE}" type="datetimeFigureOut">
              <a:rPr lang="en-IN" smtClean="0"/>
              <a:t>20-01-2024</a:t>
            </a:fld>
            <a:endParaRPr lang="en-IN"/>
          </a:p>
        </p:txBody>
      </p:sp>
      <p:sp>
        <p:nvSpPr>
          <p:cNvPr id="5" name="Footer Placeholder 4">
            <a:extLst>
              <a:ext uri="{FF2B5EF4-FFF2-40B4-BE49-F238E27FC236}">
                <a16:creationId xmlns:a16="http://schemas.microsoft.com/office/drawing/2014/main" id="{4DE968C1-4321-467A-231F-35B611E612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2ACF37-1DC5-9299-7ED7-D3E13547C598}"/>
              </a:ext>
            </a:extLst>
          </p:cNvPr>
          <p:cNvSpPr>
            <a:spLocks noGrp="1"/>
          </p:cNvSpPr>
          <p:nvPr>
            <p:ph type="sldNum" sz="quarter" idx="12"/>
          </p:nvPr>
        </p:nvSpPr>
        <p:spPr/>
        <p:txBody>
          <a:bodyPr/>
          <a:lstStyle/>
          <a:p>
            <a:fld id="{3CBCC54E-76B0-46DC-B70B-C7611DD5B9FD}" type="slidenum">
              <a:rPr lang="en-IN" smtClean="0"/>
              <a:t>‹#›</a:t>
            </a:fld>
            <a:endParaRPr lang="en-IN"/>
          </a:p>
        </p:txBody>
      </p:sp>
    </p:spTree>
    <p:extLst>
      <p:ext uri="{BB962C8B-B14F-4D97-AF65-F5344CB8AC3E}">
        <p14:creationId xmlns:p14="http://schemas.microsoft.com/office/powerpoint/2010/main" val="2847235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04CA6-C65A-1B20-FE72-833292BDF7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B22B8DD-03EC-6D70-D34F-086AA4196A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5BE189-294E-A0F4-8841-6437F48C7442}"/>
              </a:ext>
            </a:extLst>
          </p:cNvPr>
          <p:cNvSpPr>
            <a:spLocks noGrp="1"/>
          </p:cNvSpPr>
          <p:nvPr>
            <p:ph type="dt" sz="half" idx="10"/>
          </p:nvPr>
        </p:nvSpPr>
        <p:spPr/>
        <p:txBody>
          <a:bodyPr/>
          <a:lstStyle/>
          <a:p>
            <a:fld id="{F3739084-C0DE-4DB2-B74C-0E5232DFE7BE}" type="datetimeFigureOut">
              <a:rPr lang="en-IN" smtClean="0"/>
              <a:t>20-01-2024</a:t>
            </a:fld>
            <a:endParaRPr lang="en-IN"/>
          </a:p>
        </p:txBody>
      </p:sp>
      <p:sp>
        <p:nvSpPr>
          <p:cNvPr id="5" name="Footer Placeholder 4">
            <a:extLst>
              <a:ext uri="{FF2B5EF4-FFF2-40B4-BE49-F238E27FC236}">
                <a16:creationId xmlns:a16="http://schemas.microsoft.com/office/drawing/2014/main" id="{6DE6D13D-0556-DD1D-112C-8DE795933C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2D5A51-B9DE-1443-CD41-533648EA03D1}"/>
              </a:ext>
            </a:extLst>
          </p:cNvPr>
          <p:cNvSpPr>
            <a:spLocks noGrp="1"/>
          </p:cNvSpPr>
          <p:nvPr>
            <p:ph type="sldNum" sz="quarter" idx="12"/>
          </p:nvPr>
        </p:nvSpPr>
        <p:spPr/>
        <p:txBody>
          <a:bodyPr/>
          <a:lstStyle/>
          <a:p>
            <a:fld id="{3CBCC54E-76B0-46DC-B70B-C7611DD5B9FD}" type="slidenum">
              <a:rPr lang="en-IN" smtClean="0"/>
              <a:t>‹#›</a:t>
            </a:fld>
            <a:endParaRPr lang="en-IN"/>
          </a:p>
        </p:txBody>
      </p:sp>
    </p:spTree>
    <p:extLst>
      <p:ext uri="{BB962C8B-B14F-4D97-AF65-F5344CB8AC3E}">
        <p14:creationId xmlns:p14="http://schemas.microsoft.com/office/powerpoint/2010/main" val="2403094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169B0-4948-1ECE-5335-9B28FC46FBA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2C61148-D024-FF9D-D921-F66ECC369A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475AF03-790A-2A00-955D-EA750DAA23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C2EE7F2-782A-E0FC-688E-640A69F71B90}"/>
              </a:ext>
            </a:extLst>
          </p:cNvPr>
          <p:cNvSpPr>
            <a:spLocks noGrp="1"/>
          </p:cNvSpPr>
          <p:nvPr>
            <p:ph type="dt" sz="half" idx="10"/>
          </p:nvPr>
        </p:nvSpPr>
        <p:spPr/>
        <p:txBody>
          <a:bodyPr/>
          <a:lstStyle/>
          <a:p>
            <a:fld id="{F3739084-C0DE-4DB2-B74C-0E5232DFE7BE}" type="datetimeFigureOut">
              <a:rPr lang="en-IN" smtClean="0"/>
              <a:t>20-01-2024</a:t>
            </a:fld>
            <a:endParaRPr lang="en-IN"/>
          </a:p>
        </p:txBody>
      </p:sp>
      <p:sp>
        <p:nvSpPr>
          <p:cNvPr id="6" name="Footer Placeholder 5">
            <a:extLst>
              <a:ext uri="{FF2B5EF4-FFF2-40B4-BE49-F238E27FC236}">
                <a16:creationId xmlns:a16="http://schemas.microsoft.com/office/drawing/2014/main" id="{F17B7A83-EF20-BB2B-6E6A-7BEE057B8A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757B11F-F25E-71B2-D541-A26D0DFF17EF}"/>
              </a:ext>
            </a:extLst>
          </p:cNvPr>
          <p:cNvSpPr>
            <a:spLocks noGrp="1"/>
          </p:cNvSpPr>
          <p:nvPr>
            <p:ph type="sldNum" sz="quarter" idx="12"/>
          </p:nvPr>
        </p:nvSpPr>
        <p:spPr/>
        <p:txBody>
          <a:bodyPr/>
          <a:lstStyle/>
          <a:p>
            <a:fld id="{3CBCC54E-76B0-46DC-B70B-C7611DD5B9FD}" type="slidenum">
              <a:rPr lang="en-IN" smtClean="0"/>
              <a:t>‹#›</a:t>
            </a:fld>
            <a:endParaRPr lang="en-IN"/>
          </a:p>
        </p:txBody>
      </p:sp>
    </p:spTree>
    <p:extLst>
      <p:ext uri="{BB962C8B-B14F-4D97-AF65-F5344CB8AC3E}">
        <p14:creationId xmlns:p14="http://schemas.microsoft.com/office/powerpoint/2010/main" val="3916250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E2FD9-39D6-D172-F13F-E77D2BE1225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CF297C4-5EA9-36DD-CD04-C94F6E82C4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20D567-D872-03AF-23E7-19AA263220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E8526F8-6C05-F4C0-F8B0-1E42D620E7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87C01E-C759-0939-C738-57EEFF71E6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75B08A7-28BD-08D6-3165-C417EDEFE7C2}"/>
              </a:ext>
            </a:extLst>
          </p:cNvPr>
          <p:cNvSpPr>
            <a:spLocks noGrp="1"/>
          </p:cNvSpPr>
          <p:nvPr>
            <p:ph type="dt" sz="half" idx="10"/>
          </p:nvPr>
        </p:nvSpPr>
        <p:spPr/>
        <p:txBody>
          <a:bodyPr/>
          <a:lstStyle/>
          <a:p>
            <a:fld id="{F3739084-C0DE-4DB2-B74C-0E5232DFE7BE}" type="datetimeFigureOut">
              <a:rPr lang="en-IN" smtClean="0"/>
              <a:t>20-01-2024</a:t>
            </a:fld>
            <a:endParaRPr lang="en-IN"/>
          </a:p>
        </p:txBody>
      </p:sp>
      <p:sp>
        <p:nvSpPr>
          <p:cNvPr id="8" name="Footer Placeholder 7">
            <a:extLst>
              <a:ext uri="{FF2B5EF4-FFF2-40B4-BE49-F238E27FC236}">
                <a16:creationId xmlns:a16="http://schemas.microsoft.com/office/drawing/2014/main" id="{6E0CBFA6-DB37-2F58-F6B0-7594B1D3E37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5C421F5-7338-E7C8-1FEF-BE7214C379D0}"/>
              </a:ext>
            </a:extLst>
          </p:cNvPr>
          <p:cNvSpPr>
            <a:spLocks noGrp="1"/>
          </p:cNvSpPr>
          <p:nvPr>
            <p:ph type="sldNum" sz="quarter" idx="12"/>
          </p:nvPr>
        </p:nvSpPr>
        <p:spPr/>
        <p:txBody>
          <a:bodyPr/>
          <a:lstStyle/>
          <a:p>
            <a:fld id="{3CBCC54E-76B0-46DC-B70B-C7611DD5B9FD}" type="slidenum">
              <a:rPr lang="en-IN" smtClean="0"/>
              <a:t>‹#›</a:t>
            </a:fld>
            <a:endParaRPr lang="en-IN"/>
          </a:p>
        </p:txBody>
      </p:sp>
    </p:spTree>
    <p:extLst>
      <p:ext uri="{BB962C8B-B14F-4D97-AF65-F5344CB8AC3E}">
        <p14:creationId xmlns:p14="http://schemas.microsoft.com/office/powerpoint/2010/main" val="1285485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3211B-B978-0C25-2A7F-A7D441FBCB3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13B1599-8A04-2C58-563B-C1E9FF3F4BFA}"/>
              </a:ext>
            </a:extLst>
          </p:cNvPr>
          <p:cNvSpPr>
            <a:spLocks noGrp="1"/>
          </p:cNvSpPr>
          <p:nvPr>
            <p:ph type="dt" sz="half" idx="10"/>
          </p:nvPr>
        </p:nvSpPr>
        <p:spPr/>
        <p:txBody>
          <a:bodyPr/>
          <a:lstStyle/>
          <a:p>
            <a:fld id="{F3739084-C0DE-4DB2-B74C-0E5232DFE7BE}" type="datetimeFigureOut">
              <a:rPr lang="en-IN" smtClean="0"/>
              <a:t>20-01-2024</a:t>
            </a:fld>
            <a:endParaRPr lang="en-IN"/>
          </a:p>
        </p:txBody>
      </p:sp>
      <p:sp>
        <p:nvSpPr>
          <p:cNvPr id="4" name="Footer Placeholder 3">
            <a:extLst>
              <a:ext uri="{FF2B5EF4-FFF2-40B4-BE49-F238E27FC236}">
                <a16:creationId xmlns:a16="http://schemas.microsoft.com/office/drawing/2014/main" id="{B61765B4-53DD-5F66-5123-A28E49FF54A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7B4E2D1-0985-4C3F-FFFA-526B7ED58A89}"/>
              </a:ext>
            </a:extLst>
          </p:cNvPr>
          <p:cNvSpPr>
            <a:spLocks noGrp="1"/>
          </p:cNvSpPr>
          <p:nvPr>
            <p:ph type="sldNum" sz="quarter" idx="12"/>
          </p:nvPr>
        </p:nvSpPr>
        <p:spPr/>
        <p:txBody>
          <a:bodyPr/>
          <a:lstStyle/>
          <a:p>
            <a:fld id="{3CBCC54E-76B0-46DC-B70B-C7611DD5B9FD}" type="slidenum">
              <a:rPr lang="en-IN" smtClean="0"/>
              <a:t>‹#›</a:t>
            </a:fld>
            <a:endParaRPr lang="en-IN"/>
          </a:p>
        </p:txBody>
      </p:sp>
    </p:spTree>
    <p:extLst>
      <p:ext uri="{BB962C8B-B14F-4D97-AF65-F5344CB8AC3E}">
        <p14:creationId xmlns:p14="http://schemas.microsoft.com/office/powerpoint/2010/main" val="3255340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F612B6-B449-A94C-14E0-B8BB230B0A95}"/>
              </a:ext>
            </a:extLst>
          </p:cNvPr>
          <p:cNvSpPr>
            <a:spLocks noGrp="1"/>
          </p:cNvSpPr>
          <p:nvPr>
            <p:ph type="dt" sz="half" idx="10"/>
          </p:nvPr>
        </p:nvSpPr>
        <p:spPr/>
        <p:txBody>
          <a:bodyPr/>
          <a:lstStyle/>
          <a:p>
            <a:fld id="{F3739084-C0DE-4DB2-B74C-0E5232DFE7BE}" type="datetimeFigureOut">
              <a:rPr lang="en-IN" smtClean="0"/>
              <a:t>20-01-2024</a:t>
            </a:fld>
            <a:endParaRPr lang="en-IN"/>
          </a:p>
        </p:txBody>
      </p:sp>
      <p:sp>
        <p:nvSpPr>
          <p:cNvPr id="3" name="Footer Placeholder 2">
            <a:extLst>
              <a:ext uri="{FF2B5EF4-FFF2-40B4-BE49-F238E27FC236}">
                <a16:creationId xmlns:a16="http://schemas.microsoft.com/office/drawing/2014/main" id="{9C0186CF-29BB-7CDD-1B81-86E2D41CA69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F59DCFD-894A-D556-CAE4-60AF29310BEB}"/>
              </a:ext>
            </a:extLst>
          </p:cNvPr>
          <p:cNvSpPr>
            <a:spLocks noGrp="1"/>
          </p:cNvSpPr>
          <p:nvPr>
            <p:ph type="sldNum" sz="quarter" idx="12"/>
          </p:nvPr>
        </p:nvSpPr>
        <p:spPr/>
        <p:txBody>
          <a:bodyPr/>
          <a:lstStyle/>
          <a:p>
            <a:fld id="{3CBCC54E-76B0-46DC-B70B-C7611DD5B9FD}" type="slidenum">
              <a:rPr lang="en-IN" smtClean="0"/>
              <a:t>‹#›</a:t>
            </a:fld>
            <a:endParaRPr lang="en-IN"/>
          </a:p>
        </p:txBody>
      </p:sp>
    </p:spTree>
    <p:extLst>
      <p:ext uri="{BB962C8B-B14F-4D97-AF65-F5344CB8AC3E}">
        <p14:creationId xmlns:p14="http://schemas.microsoft.com/office/powerpoint/2010/main" val="569914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D16B3-A2A3-5613-E132-1768ABABB8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3584C82-9B6E-F3A3-027B-D457176620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2DD2868-00A0-F63B-1B57-214958B0DE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045216-F02C-3DEE-2736-00D10ACB799D}"/>
              </a:ext>
            </a:extLst>
          </p:cNvPr>
          <p:cNvSpPr>
            <a:spLocks noGrp="1"/>
          </p:cNvSpPr>
          <p:nvPr>
            <p:ph type="dt" sz="half" idx="10"/>
          </p:nvPr>
        </p:nvSpPr>
        <p:spPr/>
        <p:txBody>
          <a:bodyPr/>
          <a:lstStyle/>
          <a:p>
            <a:fld id="{F3739084-C0DE-4DB2-B74C-0E5232DFE7BE}" type="datetimeFigureOut">
              <a:rPr lang="en-IN" smtClean="0"/>
              <a:t>20-01-2024</a:t>
            </a:fld>
            <a:endParaRPr lang="en-IN"/>
          </a:p>
        </p:txBody>
      </p:sp>
      <p:sp>
        <p:nvSpPr>
          <p:cNvPr id="6" name="Footer Placeholder 5">
            <a:extLst>
              <a:ext uri="{FF2B5EF4-FFF2-40B4-BE49-F238E27FC236}">
                <a16:creationId xmlns:a16="http://schemas.microsoft.com/office/drawing/2014/main" id="{65C70D37-8757-4A99-7C2D-68789CDDCF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CCEE019-3E86-C229-5E22-678C2CDA7480}"/>
              </a:ext>
            </a:extLst>
          </p:cNvPr>
          <p:cNvSpPr>
            <a:spLocks noGrp="1"/>
          </p:cNvSpPr>
          <p:nvPr>
            <p:ph type="sldNum" sz="quarter" idx="12"/>
          </p:nvPr>
        </p:nvSpPr>
        <p:spPr/>
        <p:txBody>
          <a:bodyPr/>
          <a:lstStyle/>
          <a:p>
            <a:fld id="{3CBCC54E-76B0-46DC-B70B-C7611DD5B9FD}" type="slidenum">
              <a:rPr lang="en-IN" smtClean="0"/>
              <a:t>‹#›</a:t>
            </a:fld>
            <a:endParaRPr lang="en-IN"/>
          </a:p>
        </p:txBody>
      </p:sp>
    </p:spTree>
    <p:extLst>
      <p:ext uri="{BB962C8B-B14F-4D97-AF65-F5344CB8AC3E}">
        <p14:creationId xmlns:p14="http://schemas.microsoft.com/office/powerpoint/2010/main" val="2890395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526E4-6C98-D8A8-2705-3B08AE3DFB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215247D-AE3A-E1FC-0C72-DAC29B50FA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EE36EA7-204F-E2E2-2CE9-9E2149ABF1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981748-047E-5E7B-87A0-0B3D69FEAE6B}"/>
              </a:ext>
            </a:extLst>
          </p:cNvPr>
          <p:cNvSpPr>
            <a:spLocks noGrp="1"/>
          </p:cNvSpPr>
          <p:nvPr>
            <p:ph type="dt" sz="half" idx="10"/>
          </p:nvPr>
        </p:nvSpPr>
        <p:spPr/>
        <p:txBody>
          <a:bodyPr/>
          <a:lstStyle/>
          <a:p>
            <a:fld id="{F3739084-C0DE-4DB2-B74C-0E5232DFE7BE}" type="datetimeFigureOut">
              <a:rPr lang="en-IN" smtClean="0"/>
              <a:t>20-01-2024</a:t>
            </a:fld>
            <a:endParaRPr lang="en-IN"/>
          </a:p>
        </p:txBody>
      </p:sp>
      <p:sp>
        <p:nvSpPr>
          <p:cNvPr id="6" name="Footer Placeholder 5">
            <a:extLst>
              <a:ext uri="{FF2B5EF4-FFF2-40B4-BE49-F238E27FC236}">
                <a16:creationId xmlns:a16="http://schemas.microsoft.com/office/drawing/2014/main" id="{7AB2300D-6E1E-0809-DA4C-7109B64632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416E3E-8ED4-7C47-9606-9F0F96981FEA}"/>
              </a:ext>
            </a:extLst>
          </p:cNvPr>
          <p:cNvSpPr>
            <a:spLocks noGrp="1"/>
          </p:cNvSpPr>
          <p:nvPr>
            <p:ph type="sldNum" sz="quarter" idx="12"/>
          </p:nvPr>
        </p:nvSpPr>
        <p:spPr/>
        <p:txBody>
          <a:bodyPr/>
          <a:lstStyle/>
          <a:p>
            <a:fld id="{3CBCC54E-76B0-46DC-B70B-C7611DD5B9FD}" type="slidenum">
              <a:rPr lang="en-IN" smtClean="0"/>
              <a:t>‹#›</a:t>
            </a:fld>
            <a:endParaRPr lang="en-IN"/>
          </a:p>
        </p:txBody>
      </p:sp>
    </p:spTree>
    <p:extLst>
      <p:ext uri="{BB962C8B-B14F-4D97-AF65-F5344CB8AC3E}">
        <p14:creationId xmlns:p14="http://schemas.microsoft.com/office/powerpoint/2010/main" val="1236590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350CE6-E18A-7EE0-0063-07AC76E924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821D0B4-640C-1993-F1CC-C6A7EFC075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9F3E9D-7BBA-E9A9-AA4C-D4DBD151CD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739084-C0DE-4DB2-B74C-0E5232DFE7BE}" type="datetimeFigureOut">
              <a:rPr lang="en-IN" smtClean="0"/>
              <a:t>20-01-2024</a:t>
            </a:fld>
            <a:endParaRPr lang="en-IN"/>
          </a:p>
        </p:txBody>
      </p:sp>
      <p:sp>
        <p:nvSpPr>
          <p:cNvPr id="5" name="Footer Placeholder 4">
            <a:extLst>
              <a:ext uri="{FF2B5EF4-FFF2-40B4-BE49-F238E27FC236}">
                <a16:creationId xmlns:a16="http://schemas.microsoft.com/office/drawing/2014/main" id="{4A28B8B1-033A-7EDE-4A7C-1F254F3983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FC7DB0C-18A7-474C-53D7-BBF98178E7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BCC54E-76B0-46DC-B70B-C7611DD5B9FD}" type="slidenum">
              <a:rPr lang="en-IN" smtClean="0"/>
              <a:t>‹#›</a:t>
            </a:fld>
            <a:endParaRPr lang="en-IN"/>
          </a:p>
        </p:txBody>
      </p:sp>
    </p:spTree>
    <p:extLst>
      <p:ext uri="{BB962C8B-B14F-4D97-AF65-F5344CB8AC3E}">
        <p14:creationId xmlns:p14="http://schemas.microsoft.com/office/powerpoint/2010/main" val="27589367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CF6ED-36D6-3003-00CA-C5D97B821454}"/>
              </a:ext>
            </a:extLst>
          </p:cNvPr>
          <p:cNvSpPr>
            <a:spLocks noGrp="1"/>
          </p:cNvSpPr>
          <p:nvPr>
            <p:ph type="ctrTitle"/>
          </p:nvPr>
        </p:nvSpPr>
        <p:spPr/>
        <p:txBody>
          <a:bodyPr>
            <a:normAutofit/>
          </a:bodyPr>
          <a:lstStyle/>
          <a:p>
            <a:r>
              <a:rPr lang="en-IN" b="1" dirty="0"/>
              <a:t>Module II-User defined </a:t>
            </a:r>
            <a:r>
              <a:rPr lang="en-IN" b="1" dirty="0" smtClean="0"/>
              <a:t>Functions</a:t>
            </a:r>
            <a:endParaRPr lang="en-IN" b="1" dirty="0"/>
          </a:p>
        </p:txBody>
      </p:sp>
      <p:sp>
        <p:nvSpPr>
          <p:cNvPr id="3" name="Subtitle 2">
            <a:extLst>
              <a:ext uri="{FF2B5EF4-FFF2-40B4-BE49-F238E27FC236}">
                <a16:creationId xmlns:a16="http://schemas.microsoft.com/office/drawing/2014/main" id="{9AD372E6-97E3-A82A-C9CC-8ADA5665C236}"/>
              </a:ext>
            </a:extLst>
          </p:cNvPr>
          <p:cNvSpPr>
            <a:spLocks noGrp="1"/>
          </p:cNvSpPr>
          <p:nvPr>
            <p:ph type="subTitle" idx="1"/>
          </p:nvPr>
        </p:nvSpPr>
        <p:spPr>
          <a:xfrm>
            <a:off x="1524000" y="4011751"/>
            <a:ext cx="9144000" cy="1655762"/>
          </a:xfrm>
          <a:solidFill>
            <a:schemeClr val="accent5">
              <a:lumMod val="20000"/>
              <a:lumOff val="80000"/>
            </a:schemeClr>
          </a:solidFill>
        </p:spPr>
        <p:txBody>
          <a:bodyPr/>
          <a:lstStyle/>
          <a:p>
            <a:pPr algn="just"/>
            <a:r>
              <a:rPr lang="en-IN" dirty="0"/>
              <a:t>User defined Functions – Declarations –Definition- Call by value and call by reference- Types of functions- Recursive functions-</a:t>
            </a:r>
            <a:r>
              <a:rPr lang="en-US" dirty="0"/>
              <a:t>Storage Classes-Scope , Visibility and Life time of variables.</a:t>
            </a:r>
            <a:endParaRPr lang="en-IN" dirty="0"/>
          </a:p>
        </p:txBody>
      </p:sp>
    </p:spTree>
    <p:extLst>
      <p:ext uri="{BB962C8B-B14F-4D97-AF65-F5344CB8AC3E}">
        <p14:creationId xmlns:p14="http://schemas.microsoft.com/office/powerpoint/2010/main" val="1235401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66D32-A31F-16FA-7B01-B45C4C7FFF6C}"/>
              </a:ext>
            </a:extLst>
          </p:cNvPr>
          <p:cNvSpPr>
            <a:spLocks noGrp="1"/>
          </p:cNvSpPr>
          <p:nvPr>
            <p:ph type="title"/>
          </p:nvPr>
        </p:nvSpPr>
        <p:spPr/>
        <p:txBody>
          <a:bodyPr/>
          <a:lstStyle/>
          <a:p>
            <a:pPr algn="ctr"/>
            <a:r>
              <a:rPr lang="en-IN" b="0" i="0" dirty="0">
                <a:solidFill>
                  <a:srgbClr val="333333"/>
                </a:solidFill>
                <a:effectLst/>
                <a:latin typeface="Roboto" panose="02000000000000000000" pitchFamily="2" charset="0"/>
              </a:rPr>
              <a:t>Function Declaration</a:t>
            </a:r>
            <a:br>
              <a:rPr lang="en-IN" b="0" i="0" dirty="0">
                <a:solidFill>
                  <a:srgbClr val="333333"/>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CD8DD9EB-459B-97BF-5BA0-59725B2B7B48}"/>
              </a:ext>
            </a:extLst>
          </p:cNvPr>
          <p:cNvSpPr>
            <a:spLocks noGrp="1"/>
          </p:cNvSpPr>
          <p:nvPr>
            <p:ph idx="1"/>
          </p:nvPr>
        </p:nvSpPr>
        <p:spPr>
          <a:xfrm>
            <a:off x="838200" y="1545579"/>
            <a:ext cx="10515600" cy="4631384"/>
          </a:xfrm>
        </p:spPr>
        <p:txBody>
          <a:bodyPr/>
          <a:lstStyle/>
          <a:p>
            <a:pPr marL="0" indent="0">
              <a:buNone/>
            </a:pPr>
            <a:r>
              <a:rPr lang="en-IN" dirty="0"/>
              <a:t>A function declaration is also known as the function prototype and it consists of 4 parts given below.</a:t>
            </a:r>
          </a:p>
          <a:p>
            <a:r>
              <a:rPr lang="en-IN" dirty="0"/>
              <a:t>Return type</a:t>
            </a:r>
          </a:p>
          <a:p>
            <a:r>
              <a:rPr lang="en-IN" dirty="0"/>
              <a:t>Name of the function</a:t>
            </a:r>
          </a:p>
          <a:p>
            <a:r>
              <a:rPr lang="en-IN" dirty="0"/>
              <a:t>List of parameters</a:t>
            </a:r>
          </a:p>
          <a:p>
            <a:r>
              <a:rPr lang="en-IN" dirty="0"/>
              <a:t>Terminating </a:t>
            </a:r>
            <a:r>
              <a:rPr lang="en-IN" dirty="0" smtClean="0"/>
              <a:t>semicolon</a:t>
            </a:r>
          </a:p>
          <a:p>
            <a:pPr marL="0" indent="0">
              <a:buNone/>
            </a:pPr>
            <a:r>
              <a:rPr lang="en-IN" sz="4000" dirty="0">
                <a:solidFill>
                  <a:srgbClr val="FF0000"/>
                </a:solidFill>
              </a:rPr>
              <a:t> </a:t>
            </a:r>
            <a:r>
              <a:rPr lang="en-IN" sz="4000" dirty="0" smtClean="0">
                <a:solidFill>
                  <a:srgbClr val="FF0000"/>
                </a:solidFill>
              </a:rPr>
              <a:t>                   </a:t>
            </a:r>
            <a:r>
              <a:rPr lang="en-IN" sz="4000" dirty="0" err="1" smtClean="0">
                <a:solidFill>
                  <a:srgbClr val="FF0000"/>
                </a:solidFill>
              </a:rPr>
              <a:t>int</a:t>
            </a:r>
            <a:r>
              <a:rPr lang="en-IN" sz="4000" dirty="0" smtClean="0">
                <a:solidFill>
                  <a:srgbClr val="FF0000"/>
                </a:solidFill>
              </a:rPr>
              <a:t> </a:t>
            </a:r>
            <a:r>
              <a:rPr lang="en-IN" sz="4000" dirty="0">
                <a:solidFill>
                  <a:srgbClr val="FF0000"/>
                </a:solidFill>
              </a:rPr>
              <a:t>sum(int </a:t>
            </a:r>
            <a:r>
              <a:rPr lang="en-IN" sz="4000" dirty="0" err="1">
                <a:solidFill>
                  <a:srgbClr val="FF0000"/>
                </a:solidFill>
              </a:rPr>
              <a:t>a,int</a:t>
            </a:r>
            <a:r>
              <a:rPr lang="en-IN" sz="4000" dirty="0">
                <a:solidFill>
                  <a:srgbClr val="FF0000"/>
                </a:solidFill>
              </a:rPr>
              <a:t> b);</a:t>
            </a:r>
          </a:p>
        </p:txBody>
      </p:sp>
    </p:spTree>
    <p:extLst>
      <p:ext uri="{BB962C8B-B14F-4D97-AF65-F5344CB8AC3E}">
        <p14:creationId xmlns:p14="http://schemas.microsoft.com/office/powerpoint/2010/main" val="1271534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7CB7A-93F6-EE00-9B0E-239EC7FA112F}"/>
              </a:ext>
            </a:extLst>
          </p:cNvPr>
          <p:cNvSpPr>
            <a:spLocks noGrp="1"/>
          </p:cNvSpPr>
          <p:nvPr>
            <p:ph type="title"/>
          </p:nvPr>
        </p:nvSpPr>
        <p:spPr/>
        <p:txBody>
          <a:bodyPr/>
          <a:lstStyle/>
          <a:p>
            <a:pPr algn="ctr"/>
            <a:r>
              <a:rPr lang="en-IN" b="1" dirty="0"/>
              <a:t>Function definition</a:t>
            </a:r>
          </a:p>
        </p:txBody>
      </p:sp>
      <p:pic>
        <p:nvPicPr>
          <p:cNvPr id="4" name="Content Placeholder 3">
            <a:extLst>
              <a:ext uri="{FF2B5EF4-FFF2-40B4-BE49-F238E27FC236}">
                <a16:creationId xmlns:a16="http://schemas.microsoft.com/office/drawing/2014/main" id="{5C29B371-EFC5-33CE-D10C-339455D8D4F3}"/>
              </a:ext>
            </a:extLst>
          </p:cNvPr>
          <p:cNvPicPr>
            <a:picLocks noGrp="1" noChangeAspect="1"/>
          </p:cNvPicPr>
          <p:nvPr>
            <p:ph idx="1"/>
          </p:nvPr>
        </p:nvPicPr>
        <p:blipFill>
          <a:blip r:embed="rId2"/>
          <a:stretch>
            <a:fillRect/>
          </a:stretch>
        </p:blipFill>
        <p:spPr>
          <a:xfrm>
            <a:off x="2324999" y="2068753"/>
            <a:ext cx="8077957" cy="4263797"/>
          </a:xfrm>
          <a:prstGeom prst="rect">
            <a:avLst/>
          </a:prstGeom>
        </p:spPr>
      </p:pic>
    </p:spTree>
    <p:extLst>
      <p:ext uri="{BB962C8B-B14F-4D97-AF65-F5344CB8AC3E}">
        <p14:creationId xmlns:p14="http://schemas.microsoft.com/office/powerpoint/2010/main" val="1583127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0DA5E-8BF3-B5B9-8DC8-6D4702C5ADF6}"/>
              </a:ext>
            </a:extLst>
          </p:cNvPr>
          <p:cNvSpPr>
            <a:spLocks noGrp="1"/>
          </p:cNvSpPr>
          <p:nvPr>
            <p:ph type="title"/>
          </p:nvPr>
        </p:nvSpPr>
        <p:spPr/>
        <p:txBody>
          <a:bodyPr/>
          <a:lstStyle/>
          <a:p>
            <a:r>
              <a:rPr lang="en-IN" b="1" dirty="0"/>
              <a:t>Function Parameters</a:t>
            </a:r>
          </a:p>
        </p:txBody>
      </p:sp>
      <p:sp>
        <p:nvSpPr>
          <p:cNvPr id="3" name="Content Placeholder 2">
            <a:extLst>
              <a:ext uri="{FF2B5EF4-FFF2-40B4-BE49-F238E27FC236}">
                <a16:creationId xmlns:a16="http://schemas.microsoft.com/office/drawing/2014/main" id="{E76CCB69-92EF-76AB-9269-DCAC06C214C7}"/>
              </a:ext>
            </a:extLst>
          </p:cNvPr>
          <p:cNvSpPr>
            <a:spLocks noGrp="1"/>
          </p:cNvSpPr>
          <p:nvPr>
            <p:ph idx="1"/>
          </p:nvPr>
        </p:nvSpPr>
        <p:spPr/>
        <p:txBody>
          <a:bodyPr/>
          <a:lstStyle/>
          <a:p>
            <a:pPr marL="0" indent="0" algn="just">
              <a:buNone/>
            </a:pPr>
            <a:r>
              <a:rPr lang="en-IN" b="1" dirty="0">
                <a:solidFill>
                  <a:srgbClr val="FF0000"/>
                </a:solidFill>
              </a:rPr>
              <a:t>Formal Parameter</a:t>
            </a:r>
          </a:p>
          <a:p>
            <a:pPr marL="0" indent="0" algn="just">
              <a:buNone/>
            </a:pPr>
            <a:r>
              <a:rPr lang="en-IN" dirty="0"/>
              <a:t>Parameter Written in Function Definition is Called “Formal </a:t>
            </a:r>
            <a:r>
              <a:rPr lang="en-IN" dirty="0" smtClean="0"/>
              <a:t>Parameter”.  </a:t>
            </a:r>
            <a:r>
              <a:rPr lang="en-IN" dirty="0"/>
              <a:t>Formal parameters are always variables, while actual parameters do not have to be variables. </a:t>
            </a:r>
          </a:p>
          <a:p>
            <a:pPr marL="0" indent="0" algn="just">
              <a:buNone/>
            </a:pPr>
            <a:r>
              <a:rPr lang="en-IN" b="1" dirty="0">
                <a:solidFill>
                  <a:srgbClr val="FF0000"/>
                </a:solidFill>
              </a:rPr>
              <a:t>Actual Parameter </a:t>
            </a:r>
          </a:p>
          <a:p>
            <a:pPr marL="0" indent="0" algn="just">
              <a:buNone/>
            </a:pPr>
            <a:r>
              <a:rPr lang="en-IN" dirty="0"/>
              <a:t>Parameter Written in Function Call is Called “Actual Parameter”. </a:t>
            </a:r>
          </a:p>
          <a:p>
            <a:pPr marL="0" indent="0" algn="just">
              <a:buNone/>
            </a:pPr>
            <a:r>
              <a:rPr lang="en-IN" dirty="0"/>
              <a:t>One can use numbers, expressions, or even function calls as actual parameters</a:t>
            </a:r>
          </a:p>
        </p:txBody>
      </p:sp>
    </p:spTree>
    <p:extLst>
      <p:ext uri="{BB962C8B-B14F-4D97-AF65-F5344CB8AC3E}">
        <p14:creationId xmlns:p14="http://schemas.microsoft.com/office/powerpoint/2010/main" val="2776462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2F14D-1CC5-5D06-8F9C-28C97520A849}"/>
              </a:ext>
            </a:extLst>
          </p:cNvPr>
          <p:cNvSpPr>
            <a:spLocks noGrp="1"/>
          </p:cNvSpPr>
          <p:nvPr>
            <p:ph type="title"/>
          </p:nvPr>
        </p:nvSpPr>
        <p:spPr>
          <a:xfrm>
            <a:off x="838200" y="365126"/>
            <a:ext cx="10515600" cy="1309926"/>
          </a:xfrm>
        </p:spPr>
        <p:txBody>
          <a:bodyPr/>
          <a:lstStyle/>
          <a:p>
            <a:r>
              <a:rPr lang="en-IN" b="1" dirty="0"/>
              <a:t>Function Return Type</a:t>
            </a:r>
          </a:p>
        </p:txBody>
      </p:sp>
      <p:sp>
        <p:nvSpPr>
          <p:cNvPr id="3" name="Content Placeholder 2">
            <a:extLst>
              <a:ext uri="{FF2B5EF4-FFF2-40B4-BE49-F238E27FC236}">
                <a16:creationId xmlns:a16="http://schemas.microsoft.com/office/drawing/2014/main" id="{4D259599-2340-66BC-0FE6-2EC9A2913912}"/>
              </a:ext>
            </a:extLst>
          </p:cNvPr>
          <p:cNvSpPr>
            <a:spLocks noGrp="1"/>
          </p:cNvSpPr>
          <p:nvPr>
            <p:ph idx="1"/>
          </p:nvPr>
        </p:nvSpPr>
        <p:spPr/>
        <p:txBody>
          <a:bodyPr>
            <a:normAutofit/>
          </a:bodyPr>
          <a:lstStyle/>
          <a:p>
            <a:pPr algn="just">
              <a:buFont typeface="Wingdings" panose="05000000000000000000" pitchFamily="2" charset="2"/>
              <a:buChar char="Ø"/>
            </a:pPr>
            <a:r>
              <a:rPr lang="en-IN" sz="2400" dirty="0"/>
              <a:t>The function return type specifies the data type that the function returns to the calling program. </a:t>
            </a:r>
            <a:endParaRPr lang="en-IN" sz="2400" dirty="0" smtClean="0"/>
          </a:p>
          <a:p>
            <a:pPr marL="0" indent="0" algn="just">
              <a:buNone/>
            </a:pPr>
            <a:endParaRPr lang="en-IN" sz="2400" dirty="0" smtClean="0"/>
          </a:p>
          <a:p>
            <a:pPr algn="just">
              <a:buFont typeface="Wingdings" panose="05000000000000000000" pitchFamily="2" charset="2"/>
              <a:buChar char="Ø"/>
            </a:pPr>
            <a:r>
              <a:rPr lang="en-IN" sz="2400" dirty="0" smtClean="0"/>
              <a:t>The </a:t>
            </a:r>
            <a:r>
              <a:rPr lang="en-IN" sz="2400" dirty="0"/>
              <a:t>return type can be any of C′s data types: char, int , long , float , or double . </a:t>
            </a:r>
            <a:endParaRPr lang="en-IN" sz="2400" dirty="0" smtClean="0"/>
          </a:p>
          <a:p>
            <a:pPr algn="just">
              <a:buFont typeface="Wingdings" panose="05000000000000000000" pitchFamily="2" charset="2"/>
              <a:buChar char="Ø"/>
            </a:pPr>
            <a:endParaRPr lang="en-IN" sz="2400" dirty="0" smtClean="0"/>
          </a:p>
          <a:p>
            <a:pPr algn="just">
              <a:buFont typeface="Wingdings" panose="05000000000000000000" pitchFamily="2" charset="2"/>
              <a:buChar char="Ø"/>
            </a:pPr>
            <a:r>
              <a:rPr lang="en-IN" sz="2400" dirty="0" smtClean="0"/>
              <a:t>One </a:t>
            </a:r>
            <a:r>
              <a:rPr lang="en-IN" sz="2400" dirty="0"/>
              <a:t>can also define a function that doesn′t return a value by using a return type of void. </a:t>
            </a:r>
          </a:p>
        </p:txBody>
      </p:sp>
    </p:spTree>
    <p:extLst>
      <p:ext uri="{BB962C8B-B14F-4D97-AF65-F5344CB8AC3E}">
        <p14:creationId xmlns:p14="http://schemas.microsoft.com/office/powerpoint/2010/main" val="4157176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838200" y="571359"/>
            <a:ext cx="8758954" cy="4761291"/>
          </a:xfrm>
          <a:prstGeom prst="rect">
            <a:avLst/>
          </a:prstGeom>
        </p:spPr>
      </p:pic>
      <p:pic>
        <p:nvPicPr>
          <p:cNvPr id="5" name="Picture 4"/>
          <p:cNvPicPr>
            <a:picLocks noChangeAspect="1"/>
          </p:cNvPicPr>
          <p:nvPr/>
        </p:nvPicPr>
        <p:blipFill>
          <a:blip r:embed="rId3"/>
          <a:stretch>
            <a:fillRect/>
          </a:stretch>
        </p:blipFill>
        <p:spPr>
          <a:xfrm>
            <a:off x="1104250" y="4952548"/>
            <a:ext cx="2231329" cy="1694835"/>
          </a:xfrm>
          <a:prstGeom prst="rect">
            <a:avLst/>
          </a:prstGeom>
        </p:spPr>
      </p:pic>
    </p:spTree>
    <p:extLst>
      <p:ext uri="{BB962C8B-B14F-4D97-AF65-F5344CB8AC3E}">
        <p14:creationId xmlns:p14="http://schemas.microsoft.com/office/powerpoint/2010/main" val="1853039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D16F6F8-04E9-7582-09D9-7147EEA97E11}"/>
              </a:ext>
            </a:extLst>
          </p:cNvPr>
          <p:cNvSpPr txBox="1"/>
          <p:nvPr/>
        </p:nvSpPr>
        <p:spPr>
          <a:xfrm>
            <a:off x="1139686" y="871333"/>
            <a:ext cx="9660836" cy="5324535"/>
          </a:xfrm>
          <a:prstGeom prst="rect">
            <a:avLst/>
          </a:prstGeom>
          <a:noFill/>
        </p:spPr>
        <p:txBody>
          <a:bodyPr wrap="square">
            <a:spAutoFit/>
          </a:bodyPr>
          <a:lstStyle/>
          <a:p>
            <a:r>
              <a:rPr lang="en-IN" sz="2000" b="1" dirty="0">
                <a:solidFill>
                  <a:srgbClr val="FF0000"/>
                </a:solidFill>
              </a:rPr>
              <a:t>//A function that return the maximum between two numbers</a:t>
            </a:r>
            <a:endParaRPr lang="en-IN" sz="2000" b="1" dirty="0">
              <a:solidFill>
                <a:srgbClr val="FF0000"/>
              </a:solidFill>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int max(int num1, int num2)</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 local variable declaration */</a:t>
            </a:r>
          </a:p>
          <a:p>
            <a:r>
              <a:rPr lang="en-IN" sz="2000" dirty="0">
                <a:latin typeface="Times New Roman" panose="02020603050405020304" pitchFamily="18" charset="0"/>
                <a:cs typeface="Times New Roman" panose="02020603050405020304" pitchFamily="18" charset="0"/>
              </a:rPr>
              <a:t>int result;</a:t>
            </a:r>
          </a:p>
          <a:p>
            <a:r>
              <a:rPr lang="en-IN" sz="2000" dirty="0">
                <a:latin typeface="Times New Roman" panose="02020603050405020304" pitchFamily="18" charset="0"/>
                <a:cs typeface="Times New Roman" panose="02020603050405020304" pitchFamily="18" charset="0"/>
              </a:rPr>
              <a:t>if (num1&gt;num2)</a:t>
            </a:r>
          </a:p>
          <a:p>
            <a:r>
              <a:rPr lang="en-IN" sz="2000" dirty="0">
                <a:latin typeface="Times New Roman" panose="02020603050405020304" pitchFamily="18" charset="0"/>
                <a:cs typeface="Times New Roman" panose="02020603050405020304" pitchFamily="18" charset="0"/>
              </a:rPr>
              <a:t>result=num1;</a:t>
            </a:r>
          </a:p>
          <a:p>
            <a:r>
              <a:rPr lang="en-IN" sz="2000" dirty="0">
                <a:latin typeface="Times New Roman" panose="02020603050405020304" pitchFamily="18" charset="0"/>
                <a:cs typeface="Times New Roman" panose="02020603050405020304" pitchFamily="18" charset="0"/>
              </a:rPr>
              <a:t>else</a:t>
            </a:r>
          </a:p>
          <a:p>
            <a:r>
              <a:rPr lang="en-IN" sz="2000" dirty="0">
                <a:latin typeface="Times New Roman" panose="02020603050405020304" pitchFamily="18" charset="0"/>
                <a:cs typeface="Times New Roman" panose="02020603050405020304" pitchFamily="18" charset="0"/>
              </a:rPr>
              <a:t>result=num2;</a:t>
            </a:r>
          </a:p>
          <a:p>
            <a:r>
              <a:rPr lang="en-IN" sz="2000" dirty="0">
                <a:latin typeface="Times New Roman" panose="02020603050405020304" pitchFamily="18" charset="0"/>
                <a:cs typeface="Times New Roman" panose="02020603050405020304" pitchFamily="18" charset="0"/>
              </a:rPr>
              <a:t>return result;</a:t>
            </a:r>
          </a:p>
          <a:p>
            <a:r>
              <a:rPr lang="en-IN" sz="2000" dirty="0">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void main()</a:t>
            </a:r>
          </a:p>
          <a:p>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int r;</a:t>
            </a:r>
          </a:p>
          <a:p>
            <a:r>
              <a:rPr lang="en-IN" sz="2000" dirty="0">
                <a:latin typeface="Times New Roman" panose="02020603050405020304" pitchFamily="18" charset="0"/>
                <a:cs typeface="Times New Roman" panose="02020603050405020304" pitchFamily="18" charset="0"/>
              </a:rPr>
              <a:t>r=max( 10,15);</a:t>
            </a:r>
          </a:p>
          <a:p>
            <a:r>
              <a:rPr lang="en-IN" sz="2000" dirty="0">
                <a:latin typeface="Times New Roman" panose="02020603050405020304" pitchFamily="18" charset="0"/>
                <a:cs typeface="Times New Roman" panose="02020603050405020304" pitchFamily="18" charset="0"/>
              </a:rPr>
              <a:t>print(“Result = %d “ , r);</a:t>
            </a:r>
          </a:p>
          <a:p>
            <a:r>
              <a:rPr lang="en-IN"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912908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542371" y="556955"/>
            <a:ext cx="4298053" cy="1066892"/>
          </a:xfrm>
          <a:prstGeom prst="rect">
            <a:avLst/>
          </a:prstGeom>
        </p:spPr>
      </p:pic>
      <p:sp>
        <p:nvSpPr>
          <p:cNvPr id="3" name="Rectangle 2"/>
          <p:cNvSpPr/>
          <p:nvPr/>
        </p:nvSpPr>
        <p:spPr>
          <a:xfrm>
            <a:off x="952162" y="1907068"/>
            <a:ext cx="10352412" cy="2585323"/>
          </a:xfrm>
          <a:prstGeom prst="rect">
            <a:avLst/>
          </a:prstGeom>
        </p:spPr>
        <p:txBody>
          <a:bodyPr wrap="square">
            <a:spAutoFit/>
          </a:bodyPr>
          <a:lstStyle/>
          <a:p>
            <a:pPr marL="342900" lvl="0" indent="-342900">
              <a:spcBef>
                <a:spcPct val="20000"/>
              </a:spcBef>
              <a:buFont typeface="Arial" pitchFamily="34" charset="0"/>
              <a:buChar char="•"/>
            </a:pPr>
            <a:r>
              <a:rPr lang="en-US" sz="3000" dirty="0">
                <a:solidFill>
                  <a:prstClr val="black"/>
                </a:solidFill>
                <a:latin typeface="Times New Roman" pitchFamily="18" charset="0"/>
                <a:cs typeface="Times New Roman" pitchFamily="18" charset="0"/>
              </a:rPr>
              <a:t>A C program is a collection of </a:t>
            </a:r>
            <a:r>
              <a:rPr lang="en-US" sz="3000" dirty="0">
                <a:solidFill>
                  <a:srgbClr val="FF0000"/>
                </a:solidFill>
                <a:latin typeface="Times New Roman" pitchFamily="18" charset="0"/>
                <a:cs typeface="Times New Roman" pitchFamily="18" charset="0"/>
              </a:rPr>
              <a:t>one or more functions</a:t>
            </a:r>
            <a:r>
              <a:rPr lang="en-US" sz="3000" dirty="0">
                <a:solidFill>
                  <a:prstClr val="black"/>
                </a:solidFill>
                <a:latin typeface="Times New Roman" pitchFamily="18" charset="0"/>
                <a:cs typeface="Times New Roman" pitchFamily="18" charset="0"/>
              </a:rPr>
              <a:t>.</a:t>
            </a:r>
          </a:p>
          <a:p>
            <a:pPr marL="342900" lvl="0" indent="-342900">
              <a:spcBef>
                <a:spcPct val="20000"/>
              </a:spcBef>
              <a:buFont typeface="Arial" pitchFamily="34" charset="0"/>
              <a:buChar char="•"/>
            </a:pPr>
            <a:r>
              <a:rPr lang="en-US" sz="3000" dirty="0">
                <a:solidFill>
                  <a:prstClr val="black"/>
                </a:solidFill>
                <a:latin typeface="Times New Roman" pitchFamily="18" charset="0"/>
                <a:cs typeface="Times New Roman" pitchFamily="18" charset="0"/>
              </a:rPr>
              <a:t>If a C program contains </a:t>
            </a:r>
            <a:r>
              <a:rPr lang="en-US" sz="3000" dirty="0">
                <a:solidFill>
                  <a:srgbClr val="FF0000"/>
                </a:solidFill>
                <a:latin typeface="Times New Roman" pitchFamily="18" charset="0"/>
                <a:cs typeface="Times New Roman" pitchFamily="18" charset="0"/>
              </a:rPr>
              <a:t>only one function</a:t>
            </a:r>
            <a:r>
              <a:rPr lang="en-US" sz="3000" dirty="0">
                <a:solidFill>
                  <a:prstClr val="black"/>
                </a:solidFill>
                <a:latin typeface="Times New Roman" pitchFamily="18" charset="0"/>
                <a:cs typeface="Times New Roman" pitchFamily="18" charset="0"/>
              </a:rPr>
              <a:t>, it must be </a:t>
            </a:r>
            <a:r>
              <a:rPr lang="en-US" sz="3000" dirty="0">
                <a:solidFill>
                  <a:srgbClr val="FF0000"/>
                </a:solidFill>
                <a:latin typeface="Times New Roman" pitchFamily="18" charset="0"/>
                <a:cs typeface="Times New Roman" pitchFamily="18" charset="0"/>
              </a:rPr>
              <a:t>main</a:t>
            </a:r>
            <a:r>
              <a:rPr lang="en-US" sz="3000" dirty="0">
                <a:solidFill>
                  <a:prstClr val="black"/>
                </a:solidFill>
                <a:latin typeface="Times New Roman" pitchFamily="18" charset="0"/>
                <a:cs typeface="Times New Roman" pitchFamily="18" charset="0"/>
              </a:rPr>
              <a:t>( ).</a:t>
            </a:r>
          </a:p>
          <a:p>
            <a:pPr marL="342900" lvl="0" indent="-342900">
              <a:spcBef>
                <a:spcPct val="20000"/>
              </a:spcBef>
              <a:buFont typeface="Arial" pitchFamily="34" charset="0"/>
              <a:buChar char="•"/>
            </a:pPr>
            <a:r>
              <a:rPr lang="en-US" sz="3000" dirty="0">
                <a:solidFill>
                  <a:prstClr val="black"/>
                </a:solidFill>
                <a:latin typeface="Times New Roman" pitchFamily="18" charset="0"/>
                <a:cs typeface="Times New Roman" pitchFamily="18" charset="0"/>
              </a:rPr>
              <a:t>If a C program contains </a:t>
            </a:r>
            <a:r>
              <a:rPr lang="en-US" sz="3000" dirty="0">
                <a:solidFill>
                  <a:srgbClr val="FF0000"/>
                </a:solidFill>
                <a:latin typeface="Times New Roman" pitchFamily="18" charset="0"/>
                <a:cs typeface="Times New Roman" pitchFamily="18" charset="0"/>
              </a:rPr>
              <a:t>more than one </a:t>
            </a:r>
            <a:r>
              <a:rPr lang="en-US" sz="3000" dirty="0">
                <a:solidFill>
                  <a:prstClr val="black"/>
                </a:solidFill>
                <a:latin typeface="Times New Roman" pitchFamily="18" charset="0"/>
                <a:cs typeface="Times New Roman" pitchFamily="18" charset="0"/>
              </a:rPr>
              <a:t>function, then one (and only one) of these functions must be </a:t>
            </a:r>
            <a:r>
              <a:rPr lang="en-US" sz="3000" dirty="0">
                <a:solidFill>
                  <a:srgbClr val="FF0000"/>
                </a:solidFill>
                <a:latin typeface="Times New Roman" pitchFamily="18" charset="0"/>
                <a:cs typeface="Times New Roman" pitchFamily="18" charset="0"/>
              </a:rPr>
              <a:t>main</a:t>
            </a:r>
            <a:r>
              <a:rPr lang="en-US" sz="3000" dirty="0">
                <a:solidFill>
                  <a:prstClr val="black"/>
                </a:solidFill>
                <a:latin typeface="Times New Roman" pitchFamily="18" charset="0"/>
                <a:cs typeface="Times New Roman" pitchFamily="18" charset="0"/>
              </a:rPr>
              <a:t>( ), because program </a:t>
            </a:r>
            <a:r>
              <a:rPr lang="en-US" sz="3000" dirty="0">
                <a:solidFill>
                  <a:srgbClr val="FF0000"/>
                </a:solidFill>
                <a:latin typeface="Times New Roman" pitchFamily="18" charset="0"/>
                <a:cs typeface="Times New Roman" pitchFamily="18" charset="0"/>
              </a:rPr>
              <a:t>execution always begins with main</a:t>
            </a:r>
            <a:r>
              <a:rPr lang="en-US" sz="3000" dirty="0">
                <a:solidFill>
                  <a:prstClr val="black"/>
                </a:solidFill>
                <a:latin typeface="Times New Roman" pitchFamily="18" charset="0"/>
                <a:cs typeface="Times New Roman" pitchFamily="18" charset="0"/>
              </a:rPr>
              <a:t>( ).</a:t>
            </a:r>
            <a:endParaRPr lang="en-US" sz="3000"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16709135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05911" y="1425575"/>
            <a:ext cx="10142018" cy="3508653"/>
          </a:xfrm>
          <a:prstGeom prst="rect">
            <a:avLst/>
          </a:prstGeom>
        </p:spPr>
        <p:txBody>
          <a:bodyPr wrap="square">
            <a:spAutoFit/>
          </a:bodyPr>
          <a:lstStyle/>
          <a:p>
            <a:pPr marL="342900" lvl="0" indent="-342900">
              <a:spcBef>
                <a:spcPct val="20000"/>
              </a:spcBef>
              <a:buFont typeface="Arial" pitchFamily="34" charset="0"/>
              <a:buChar char="•"/>
            </a:pPr>
            <a:r>
              <a:rPr lang="en-US" sz="3000" dirty="0">
                <a:solidFill>
                  <a:prstClr val="black"/>
                </a:solidFill>
                <a:latin typeface="Times New Roman" pitchFamily="18" charset="0"/>
                <a:cs typeface="Times New Roman" pitchFamily="18" charset="0"/>
              </a:rPr>
              <a:t>There </a:t>
            </a:r>
            <a:r>
              <a:rPr lang="en-US" sz="3000" dirty="0">
                <a:solidFill>
                  <a:srgbClr val="FF0000"/>
                </a:solidFill>
                <a:latin typeface="Times New Roman" pitchFamily="18" charset="0"/>
                <a:cs typeface="Times New Roman" pitchFamily="18" charset="0"/>
              </a:rPr>
              <a:t>is no limit on the number of functions </a:t>
            </a:r>
            <a:r>
              <a:rPr lang="en-US" sz="3000" dirty="0">
                <a:solidFill>
                  <a:prstClr val="black"/>
                </a:solidFill>
                <a:latin typeface="Times New Roman" pitchFamily="18" charset="0"/>
                <a:cs typeface="Times New Roman" pitchFamily="18" charset="0"/>
              </a:rPr>
              <a:t>that might be present in a C program.</a:t>
            </a:r>
          </a:p>
          <a:p>
            <a:pPr marL="342900" lvl="0" indent="-342900">
              <a:spcBef>
                <a:spcPct val="20000"/>
              </a:spcBef>
              <a:buFont typeface="Arial" pitchFamily="34" charset="0"/>
              <a:buChar char="•"/>
            </a:pPr>
            <a:r>
              <a:rPr lang="en-US" sz="3000" dirty="0">
                <a:solidFill>
                  <a:prstClr val="black"/>
                </a:solidFill>
                <a:latin typeface="Times New Roman" pitchFamily="18" charset="0"/>
                <a:cs typeface="Times New Roman" pitchFamily="18" charset="0"/>
              </a:rPr>
              <a:t>Each function in a program is called in the </a:t>
            </a:r>
            <a:r>
              <a:rPr lang="en-US" sz="3000" dirty="0">
                <a:solidFill>
                  <a:srgbClr val="FF0000"/>
                </a:solidFill>
                <a:latin typeface="Times New Roman" pitchFamily="18" charset="0"/>
                <a:cs typeface="Times New Roman" pitchFamily="18" charset="0"/>
              </a:rPr>
              <a:t>sequence</a:t>
            </a:r>
            <a:r>
              <a:rPr lang="en-US" sz="3000" dirty="0">
                <a:solidFill>
                  <a:prstClr val="black"/>
                </a:solidFill>
                <a:latin typeface="Times New Roman" pitchFamily="18" charset="0"/>
                <a:cs typeface="Times New Roman" pitchFamily="18" charset="0"/>
              </a:rPr>
              <a:t> specified by the function </a:t>
            </a:r>
            <a:r>
              <a:rPr lang="en-US" sz="3000" dirty="0">
                <a:solidFill>
                  <a:srgbClr val="FF0000"/>
                </a:solidFill>
                <a:latin typeface="Times New Roman" pitchFamily="18" charset="0"/>
                <a:cs typeface="Times New Roman" pitchFamily="18" charset="0"/>
              </a:rPr>
              <a:t>calls in main</a:t>
            </a:r>
            <a:r>
              <a:rPr lang="en-US" sz="3000" dirty="0">
                <a:solidFill>
                  <a:prstClr val="black"/>
                </a:solidFill>
                <a:latin typeface="Times New Roman" pitchFamily="18" charset="0"/>
                <a:cs typeface="Times New Roman" pitchFamily="18" charset="0"/>
              </a:rPr>
              <a:t>( ).</a:t>
            </a:r>
          </a:p>
          <a:p>
            <a:pPr marL="342900" lvl="0" indent="-342900">
              <a:spcBef>
                <a:spcPct val="20000"/>
              </a:spcBef>
              <a:buFont typeface="Arial" pitchFamily="34" charset="0"/>
              <a:buChar char="•"/>
            </a:pPr>
            <a:r>
              <a:rPr lang="en-US" sz="3000" dirty="0">
                <a:solidFill>
                  <a:prstClr val="black"/>
                </a:solidFill>
                <a:latin typeface="Times New Roman" pitchFamily="18" charset="0"/>
                <a:cs typeface="Times New Roman" pitchFamily="18" charset="0"/>
              </a:rPr>
              <a:t>After each function has done its thing, </a:t>
            </a:r>
            <a:r>
              <a:rPr lang="en-US" sz="3000" dirty="0">
                <a:solidFill>
                  <a:srgbClr val="FF0000"/>
                </a:solidFill>
                <a:latin typeface="Times New Roman" pitchFamily="18" charset="0"/>
                <a:cs typeface="Times New Roman" pitchFamily="18" charset="0"/>
              </a:rPr>
              <a:t>control returns to main( ).</a:t>
            </a:r>
            <a:r>
              <a:rPr lang="en-US" sz="3000" dirty="0">
                <a:solidFill>
                  <a:prstClr val="black"/>
                </a:solidFill>
                <a:latin typeface="Times New Roman" pitchFamily="18" charset="0"/>
                <a:cs typeface="Times New Roman" pitchFamily="18" charset="0"/>
              </a:rPr>
              <a:t>When </a:t>
            </a:r>
            <a:r>
              <a:rPr lang="en-US" sz="3000" dirty="0">
                <a:solidFill>
                  <a:srgbClr val="FF0000"/>
                </a:solidFill>
                <a:latin typeface="Times New Roman" pitchFamily="18" charset="0"/>
                <a:cs typeface="Times New Roman" pitchFamily="18" charset="0"/>
              </a:rPr>
              <a:t>main( ) runs out </a:t>
            </a:r>
            <a:r>
              <a:rPr lang="en-US" sz="3000" dirty="0">
                <a:solidFill>
                  <a:prstClr val="black"/>
                </a:solidFill>
                <a:latin typeface="Times New Roman" pitchFamily="18" charset="0"/>
                <a:cs typeface="Times New Roman" pitchFamily="18" charset="0"/>
              </a:rPr>
              <a:t>of statements and function calls, the program </a:t>
            </a:r>
            <a:r>
              <a:rPr lang="en-US" sz="3000" dirty="0">
                <a:solidFill>
                  <a:srgbClr val="FF0000"/>
                </a:solidFill>
                <a:latin typeface="Times New Roman" pitchFamily="18" charset="0"/>
                <a:cs typeface="Times New Roman" pitchFamily="18" charset="0"/>
              </a:rPr>
              <a:t>ends</a:t>
            </a:r>
            <a:r>
              <a:rPr lang="en-US" sz="3000" dirty="0">
                <a:solidFill>
                  <a:prstClr val="black"/>
                </a:solidFill>
                <a:latin typeface="Times New Roman" pitchFamily="18" charset="0"/>
                <a:cs typeface="Times New Roman" pitchFamily="18" charset="0"/>
              </a:rPr>
              <a:t>.</a:t>
            </a:r>
            <a:endParaRPr lang="en-US" sz="3000"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643498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5712" y="1262357"/>
            <a:ext cx="9767088" cy="5056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513211" y="420786"/>
            <a:ext cx="7598421" cy="492443"/>
          </a:xfrm>
          <a:prstGeom prst="rect">
            <a:avLst/>
          </a:prstGeom>
          <a:noFill/>
        </p:spPr>
        <p:txBody>
          <a:bodyPr wrap="square" rtlCol="0">
            <a:spAutoFit/>
          </a:bodyPr>
          <a:lstStyle/>
          <a:p>
            <a:r>
              <a:rPr lang="en-US" sz="2600" b="1" dirty="0" smtClean="0"/>
              <a:t>                        Program showcasing the Control Flow</a:t>
            </a:r>
            <a:endParaRPr lang="en-IN" sz="2600" b="1" dirty="0"/>
          </a:p>
        </p:txBody>
      </p:sp>
    </p:spTree>
    <p:extLst>
      <p:ext uri="{BB962C8B-B14F-4D97-AF65-F5344CB8AC3E}">
        <p14:creationId xmlns:p14="http://schemas.microsoft.com/office/powerpoint/2010/main" val="24754533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Point to be noted</a:t>
            </a:r>
            <a:endParaRPr lang="en-US" dirty="0"/>
          </a:p>
        </p:txBody>
      </p:sp>
      <p:sp>
        <p:nvSpPr>
          <p:cNvPr id="3" name="Content Placeholder 2"/>
          <p:cNvSpPr>
            <a:spLocks noGrp="1"/>
          </p:cNvSpPr>
          <p:nvPr>
            <p:ph idx="1"/>
          </p:nvPr>
        </p:nvSpPr>
        <p:spPr/>
        <p:txBody>
          <a:bodyPr/>
          <a:lstStyle/>
          <a:p>
            <a:r>
              <a:rPr lang="en-US" b="1" dirty="0">
                <a:latin typeface="Times New Roman" pitchFamily="18" charset="0"/>
                <a:cs typeface="Times New Roman" pitchFamily="18" charset="0"/>
              </a:rPr>
              <a:t>A function </a:t>
            </a:r>
            <a:r>
              <a:rPr lang="en-US" b="1" dirty="0">
                <a:solidFill>
                  <a:srgbClr val="FF0000"/>
                </a:solidFill>
                <a:latin typeface="Times New Roman" pitchFamily="18" charset="0"/>
                <a:cs typeface="Times New Roman" pitchFamily="18" charset="0"/>
              </a:rPr>
              <a:t>gets called </a:t>
            </a:r>
            <a:r>
              <a:rPr lang="en-US" dirty="0">
                <a:latin typeface="Times New Roman" pitchFamily="18" charset="0"/>
                <a:cs typeface="Times New Roman" pitchFamily="18" charset="0"/>
              </a:rPr>
              <a:t>when the function name is followed by a </a:t>
            </a:r>
            <a:r>
              <a:rPr lang="en-US" dirty="0">
                <a:solidFill>
                  <a:srgbClr val="FF0000"/>
                </a:solidFill>
                <a:latin typeface="Times New Roman" pitchFamily="18" charset="0"/>
                <a:cs typeface="Times New Roman" pitchFamily="18" charset="0"/>
              </a:rPr>
              <a:t>semicolon ( ; ). </a:t>
            </a:r>
            <a:endParaRPr lang="en-US" dirty="0" smtClean="0">
              <a:solidFill>
                <a:srgbClr val="FF0000"/>
              </a:solidFill>
              <a:latin typeface="Times New Roman" pitchFamily="18" charset="0"/>
              <a:cs typeface="Times New Roman" pitchFamily="18" charset="0"/>
            </a:endParaRPr>
          </a:p>
          <a:p>
            <a:pPr marL="0" indent="0">
              <a:buNone/>
            </a:pPr>
            <a:endParaRPr lang="en-US" dirty="0" smtClean="0">
              <a:solidFill>
                <a:srgbClr val="FF0000"/>
              </a:solidFill>
              <a:latin typeface="Times New Roman" pitchFamily="18" charset="0"/>
              <a:cs typeface="Times New Roman" pitchFamily="18" charset="0"/>
            </a:endParaRPr>
          </a:p>
          <a:p>
            <a:r>
              <a:rPr lang="en-US" dirty="0" smtClean="0">
                <a:latin typeface="Times New Roman" pitchFamily="18" charset="0"/>
                <a:cs typeface="Times New Roman" pitchFamily="18" charset="0"/>
              </a:rPr>
              <a:t>For </a:t>
            </a:r>
            <a:r>
              <a:rPr lang="en-US" dirty="0">
                <a:latin typeface="Times New Roman" pitchFamily="18" charset="0"/>
                <a:cs typeface="Times New Roman" pitchFamily="18" charset="0"/>
              </a:rPr>
              <a:t>example,</a:t>
            </a:r>
          </a:p>
          <a:p>
            <a:pPr lvl="1"/>
            <a:r>
              <a:rPr lang="en-US" dirty="0" err="1">
                <a:latin typeface="Times New Roman" pitchFamily="18" charset="0"/>
                <a:cs typeface="Times New Roman" pitchFamily="18" charset="0"/>
              </a:rPr>
              <a:t>argentina</a:t>
            </a:r>
            <a:r>
              <a:rPr lang="en-US" dirty="0">
                <a:latin typeface="Times New Roman" pitchFamily="18" charset="0"/>
                <a:cs typeface="Times New Roman" pitchFamily="18" charset="0"/>
              </a:rPr>
              <a:t>( ) ;</a:t>
            </a:r>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endParaRPr lang="en-GB" dirty="0"/>
          </a:p>
        </p:txBody>
      </p:sp>
    </p:spTree>
    <p:extLst>
      <p:ext uri="{BB962C8B-B14F-4D97-AF65-F5344CB8AC3E}">
        <p14:creationId xmlns:p14="http://schemas.microsoft.com/office/powerpoint/2010/main" val="4374084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4E50F-3FDC-FDC1-75F1-DD97E8DA70F6}"/>
              </a:ext>
            </a:extLst>
          </p:cNvPr>
          <p:cNvSpPr>
            <a:spLocks noGrp="1"/>
          </p:cNvSpPr>
          <p:nvPr>
            <p:ph type="title"/>
          </p:nvPr>
        </p:nvSpPr>
        <p:spPr/>
        <p:txBody>
          <a:bodyPr/>
          <a:lstStyle/>
          <a:p>
            <a:pPr algn="ctr"/>
            <a:r>
              <a:rPr lang="en-IN" b="1" dirty="0">
                <a:solidFill>
                  <a:srgbClr val="FF0000"/>
                </a:solidFill>
              </a:rPr>
              <a:t>Function</a:t>
            </a:r>
            <a:endParaRPr lang="en-IN" dirty="0"/>
          </a:p>
        </p:txBody>
      </p:sp>
      <p:pic>
        <p:nvPicPr>
          <p:cNvPr id="4" name="Content Placeholder 3">
            <a:extLst>
              <a:ext uri="{FF2B5EF4-FFF2-40B4-BE49-F238E27FC236}">
                <a16:creationId xmlns:a16="http://schemas.microsoft.com/office/drawing/2014/main" id="{9B29A224-F92E-1FA0-42E6-A102926A9BBB}"/>
              </a:ext>
            </a:extLst>
          </p:cNvPr>
          <p:cNvPicPr>
            <a:picLocks noGrp="1" noChangeAspect="1"/>
          </p:cNvPicPr>
          <p:nvPr>
            <p:ph idx="1"/>
          </p:nvPr>
        </p:nvPicPr>
        <p:blipFill>
          <a:blip r:embed="rId2"/>
          <a:stretch>
            <a:fillRect/>
          </a:stretch>
        </p:blipFill>
        <p:spPr>
          <a:xfrm>
            <a:off x="3010107" y="2444740"/>
            <a:ext cx="5560697" cy="3618499"/>
          </a:xfrm>
          <a:prstGeom prst="rect">
            <a:avLst/>
          </a:prstGeom>
        </p:spPr>
      </p:pic>
      <p:sp>
        <p:nvSpPr>
          <p:cNvPr id="6" name="TextBox 5">
            <a:extLst>
              <a:ext uri="{FF2B5EF4-FFF2-40B4-BE49-F238E27FC236}">
                <a16:creationId xmlns:a16="http://schemas.microsoft.com/office/drawing/2014/main" id="{CB202F20-A9B2-ECC2-0B4E-A6D537114CA1}"/>
              </a:ext>
            </a:extLst>
          </p:cNvPr>
          <p:cNvSpPr txBox="1"/>
          <p:nvPr/>
        </p:nvSpPr>
        <p:spPr>
          <a:xfrm>
            <a:off x="954156" y="1367522"/>
            <a:ext cx="10800522" cy="1077218"/>
          </a:xfrm>
          <a:prstGeom prst="rect">
            <a:avLst/>
          </a:prstGeom>
          <a:noFill/>
        </p:spPr>
        <p:txBody>
          <a:bodyPr wrap="square">
            <a:spAutoFit/>
          </a:bodyPr>
          <a:lstStyle/>
          <a:p>
            <a:pPr marL="0" indent="0" algn="just">
              <a:buNone/>
            </a:pPr>
            <a:r>
              <a:rPr lang="en-IN" sz="3200" dirty="0">
                <a:solidFill>
                  <a:schemeClr val="accent2">
                    <a:lumMod val="75000"/>
                  </a:schemeClr>
                </a:solidFill>
              </a:rPr>
              <a:t>A </a:t>
            </a:r>
            <a:r>
              <a:rPr lang="en-IN" sz="3200" b="1" dirty="0">
                <a:solidFill>
                  <a:schemeClr val="accent2">
                    <a:lumMod val="75000"/>
                  </a:schemeClr>
                </a:solidFill>
              </a:rPr>
              <a:t>function is a block of code that can be used to perform a specific action. </a:t>
            </a:r>
          </a:p>
        </p:txBody>
      </p:sp>
    </p:spTree>
    <p:extLst>
      <p:ext uri="{BB962C8B-B14F-4D97-AF65-F5344CB8AC3E}">
        <p14:creationId xmlns:p14="http://schemas.microsoft.com/office/powerpoint/2010/main" val="17919486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Point to be noted</a:t>
            </a:r>
            <a:endParaRPr lang="en-US" dirty="0"/>
          </a:p>
        </p:txBody>
      </p:sp>
      <p:sp>
        <p:nvSpPr>
          <p:cNvPr id="3" name="Content Placeholder 2"/>
          <p:cNvSpPr>
            <a:spLocks noGrp="1"/>
          </p:cNvSpPr>
          <p:nvPr>
            <p:ph idx="1"/>
          </p:nvPr>
        </p:nvSpPr>
        <p:spPr/>
        <p:txBody>
          <a:bodyPr>
            <a:normAutofit fontScale="92500" lnSpcReduction="10000"/>
          </a:bodyPr>
          <a:lstStyle/>
          <a:p>
            <a:r>
              <a:rPr lang="en-US" dirty="0">
                <a:latin typeface="Times New Roman" pitchFamily="18" charset="0"/>
                <a:cs typeface="Times New Roman" pitchFamily="18" charset="0"/>
              </a:rPr>
              <a:t>A </a:t>
            </a:r>
            <a:r>
              <a:rPr lang="en-US" b="1" dirty="0">
                <a:latin typeface="Times New Roman" pitchFamily="18" charset="0"/>
                <a:cs typeface="Times New Roman" pitchFamily="18" charset="0"/>
              </a:rPr>
              <a:t>function is defined </a:t>
            </a:r>
            <a:r>
              <a:rPr lang="en-US" dirty="0">
                <a:latin typeface="Times New Roman" pitchFamily="18" charset="0"/>
                <a:cs typeface="Times New Roman" pitchFamily="18" charset="0"/>
              </a:rPr>
              <a:t>when function name is followed by a </a:t>
            </a:r>
            <a:r>
              <a:rPr lang="en-US" dirty="0">
                <a:solidFill>
                  <a:srgbClr val="FF0000"/>
                </a:solidFill>
                <a:latin typeface="Times New Roman" pitchFamily="18" charset="0"/>
                <a:cs typeface="Times New Roman" pitchFamily="18" charset="0"/>
              </a:rPr>
              <a:t>pair of braces ( { } </a:t>
            </a:r>
            <a:r>
              <a:rPr lang="en-US" dirty="0">
                <a:latin typeface="Times New Roman" pitchFamily="18" charset="0"/>
                <a:cs typeface="Times New Roman" pitchFamily="18" charset="0"/>
              </a:rPr>
              <a:t>) in which one or more statements may be present. </a:t>
            </a:r>
          </a:p>
          <a:p>
            <a:endParaRPr lang="en-US" dirty="0">
              <a:latin typeface="Times New Roman" pitchFamily="18" charset="0"/>
              <a:cs typeface="Times New Roman" pitchFamily="18" charset="0"/>
            </a:endParaRPr>
          </a:p>
          <a:p>
            <a:r>
              <a:rPr lang="en-US" b="1" dirty="0">
                <a:latin typeface="Times New Roman" pitchFamily="18" charset="0"/>
                <a:cs typeface="Times New Roman" pitchFamily="18" charset="0"/>
              </a:rPr>
              <a:t>For example,</a:t>
            </a:r>
          </a:p>
          <a:p>
            <a:pPr marL="0" indent="0">
              <a:buNone/>
            </a:pPr>
            <a:r>
              <a:rPr lang="en-US" dirty="0" smtClean="0">
                <a:latin typeface="Times New Roman" pitchFamily="18" charset="0"/>
                <a:cs typeface="Times New Roman" pitchFamily="18" charset="0"/>
              </a:rPr>
              <a:t>void </a:t>
            </a:r>
            <a:r>
              <a:rPr lang="en-US" dirty="0" err="1">
                <a:latin typeface="Times New Roman" pitchFamily="18" charset="0"/>
                <a:cs typeface="Times New Roman" pitchFamily="18" charset="0"/>
              </a:rPr>
              <a:t>argentina</a:t>
            </a:r>
            <a:r>
              <a:rPr lang="en-US" dirty="0">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	statement 1 ;</a:t>
            </a:r>
          </a:p>
          <a:p>
            <a:pPr marL="0" indent="0">
              <a:buNone/>
            </a:pPr>
            <a:r>
              <a:rPr lang="en-US" dirty="0">
                <a:latin typeface="Times New Roman" pitchFamily="18" charset="0"/>
                <a:cs typeface="Times New Roman" pitchFamily="18" charset="0"/>
              </a:rPr>
              <a:t>	statement 2 ;</a:t>
            </a:r>
          </a:p>
          <a:p>
            <a:pPr marL="0" indent="0">
              <a:buNone/>
            </a:pPr>
            <a:r>
              <a:rPr lang="en-US" dirty="0">
                <a:latin typeface="Times New Roman" pitchFamily="18" charset="0"/>
                <a:cs typeface="Times New Roman" pitchFamily="18" charset="0"/>
              </a:rPr>
              <a:t>	statement 3 ;</a:t>
            </a:r>
          </a:p>
          <a:p>
            <a:pPr marL="0" indent="0">
              <a:buNone/>
            </a:pPr>
            <a:r>
              <a:rPr lang="en-US" dirty="0">
                <a:latin typeface="Times New Roman" pitchFamily="18" charset="0"/>
                <a:cs typeface="Times New Roman" pitchFamily="18" charset="0"/>
              </a:rPr>
              <a:t>}</a:t>
            </a:r>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endParaRPr lang="en-GB" dirty="0"/>
          </a:p>
        </p:txBody>
      </p:sp>
    </p:spTree>
    <p:extLst>
      <p:ext uri="{BB962C8B-B14F-4D97-AF65-F5344CB8AC3E}">
        <p14:creationId xmlns:p14="http://schemas.microsoft.com/office/powerpoint/2010/main" val="28934837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Point to be noted</a:t>
            </a:r>
            <a:endParaRPr lang="en-US" dirty="0"/>
          </a:p>
        </p:txBody>
      </p:sp>
      <p:sp>
        <p:nvSpPr>
          <p:cNvPr id="3" name="Content Placeholder 2"/>
          <p:cNvSpPr>
            <a:spLocks noGrp="1"/>
          </p:cNvSpPr>
          <p:nvPr>
            <p:ph idx="1"/>
          </p:nvPr>
        </p:nvSpPr>
        <p:spPr/>
        <p:txBody>
          <a:bodyPr>
            <a:normAutofit/>
          </a:bodyPr>
          <a:lstStyle/>
          <a:p>
            <a:r>
              <a:rPr lang="en-US" dirty="0">
                <a:solidFill>
                  <a:srgbClr val="FF0000"/>
                </a:solidFill>
                <a:latin typeface="Times New Roman" pitchFamily="18" charset="0"/>
                <a:cs typeface="Times New Roman" pitchFamily="18" charset="0"/>
              </a:rPr>
              <a:t>Any function can be called from any other function</a:t>
            </a:r>
            <a:r>
              <a:rPr lang="en-US" dirty="0">
                <a:latin typeface="Times New Roman" pitchFamily="18" charset="0"/>
                <a:cs typeface="Times New Roman" pitchFamily="18" charset="0"/>
              </a:rPr>
              <a:t>. Even main( ) can be called from </a:t>
            </a:r>
            <a:r>
              <a:rPr lang="en-US" dirty="0" smtClean="0">
                <a:latin typeface="Times New Roman" pitchFamily="18" charset="0"/>
                <a:cs typeface="Times New Roman" pitchFamily="18" charset="0"/>
              </a:rPr>
              <a:t>other </a:t>
            </a:r>
            <a:r>
              <a:rPr lang="en-US" dirty="0">
                <a:latin typeface="Times New Roman" pitchFamily="18" charset="0"/>
                <a:cs typeface="Times New Roman" pitchFamily="18" charset="0"/>
              </a:rPr>
              <a:t>functions</a:t>
            </a:r>
            <a:r>
              <a:rPr lang="en-US" dirty="0" smtClean="0">
                <a:latin typeface="Times New Roman" pitchFamily="18" charset="0"/>
                <a:cs typeface="Times New Roman" pitchFamily="18" charset="0"/>
              </a:rPr>
              <a:t>.</a:t>
            </a:r>
          </a:p>
          <a:p>
            <a:r>
              <a:rPr lang="en-US" dirty="0">
                <a:latin typeface="Times New Roman" pitchFamily="18" charset="0"/>
                <a:cs typeface="Times New Roman" pitchFamily="18" charset="0"/>
              </a:rPr>
              <a:t>A function can be </a:t>
            </a:r>
            <a:r>
              <a:rPr lang="en-US" dirty="0">
                <a:solidFill>
                  <a:srgbClr val="FF0000"/>
                </a:solidFill>
                <a:latin typeface="Times New Roman" pitchFamily="18" charset="0"/>
                <a:cs typeface="Times New Roman" pitchFamily="18" charset="0"/>
              </a:rPr>
              <a:t>called any number of times</a:t>
            </a:r>
            <a:r>
              <a:rPr lang="en-US" dirty="0" smtClean="0">
                <a:latin typeface="Times New Roman" pitchFamily="18" charset="0"/>
                <a:cs typeface="Times New Roman" pitchFamily="18" charset="0"/>
              </a:rPr>
              <a:t>.</a:t>
            </a:r>
          </a:p>
          <a:p>
            <a:r>
              <a:rPr lang="en-US" dirty="0">
                <a:latin typeface="Times New Roman" pitchFamily="18" charset="0"/>
                <a:cs typeface="Times New Roman" pitchFamily="18" charset="0"/>
              </a:rPr>
              <a:t>The </a:t>
            </a:r>
            <a:r>
              <a:rPr lang="en-US" dirty="0">
                <a:solidFill>
                  <a:srgbClr val="FF0000"/>
                </a:solidFill>
                <a:latin typeface="Times New Roman" pitchFamily="18" charset="0"/>
                <a:cs typeface="Times New Roman" pitchFamily="18" charset="0"/>
              </a:rPr>
              <a:t>order</a:t>
            </a:r>
            <a:r>
              <a:rPr lang="en-US" dirty="0">
                <a:latin typeface="Times New Roman" pitchFamily="18" charset="0"/>
                <a:cs typeface="Times New Roman" pitchFamily="18" charset="0"/>
              </a:rPr>
              <a:t> in which the functions are defined in a program and the order in which they get called </a:t>
            </a:r>
            <a:r>
              <a:rPr lang="en-US" dirty="0">
                <a:solidFill>
                  <a:srgbClr val="FF0000"/>
                </a:solidFill>
                <a:latin typeface="Times New Roman" pitchFamily="18" charset="0"/>
                <a:cs typeface="Times New Roman" pitchFamily="18" charset="0"/>
              </a:rPr>
              <a:t>need not necessarily be same</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endParaRPr lang="en-GB" dirty="0"/>
          </a:p>
        </p:txBody>
      </p:sp>
    </p:spTree>
    <p:extLst>
      <p:ext uri="{BB962C8B-B14F-4D97-AF65-F5344CB8AC3E}">
        <p14:creationId xmlns:p14="http://schemas.microsoft.com/office/powerpoint/2010/main" val="17057180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Point to be noted</a:t>
            </a:r>
            <a:endParaRPr lang="en-US" dirty="0"/>
          </a:p>
        </p:txBody>
      </p:sp>
      <p:sp>
        <p:nvSpPr>
          <p:cNvPr id="3" name="Content Placeholder 2"/>
          <p:cNvSpPr>
            <a:spLocks noGrp="1"/>
          </p:cNvSpPr>
          <p:nvPr>
            <p:ph idx="1"/>
          </p:nvPr>
        </p:nvSpPr>
        <p:spPr/>
        <p:txBody>
          <a:bodyPr/>
          <a:lstStyle/>
          <a:p>
            <a:r>
              <a:rPr lang="en-US" dirty="0">
                <a:latin typeface="Times New Roman" pitchFamily="18" charset="0"/>
                <a:cs typeface="Times New Roman" pitchFamily="18" charset="0"/>
              </a:rPr>
              <a:t>A function can </a:t>
            </a:r>
            <a:r>
              <a:rPr lang="en-US" dirty="0">
                <a:solidFill>
                  <a:srgbClr val="FF0000"/>
                </a:solidFill>
                <a:latin typeface="Times New Roman" pitchFamily="18" charset="0"/>
                <a:cs typeface="Times New Roman" pitchFamily="18" charset="0"/>
              </a:rPr>
              <a:t>call itself</a:t>
            </a:r>
            <a:r>
              <a:rPr lang="en-US" dirty="0">
                <a:latin typeface="Times New Roman" pitchFamily="18" charset="0"/>
                <a:cs typeface="Times New Roman" pitchFamily="18" charset="0"/>
              </a:rPr>
              <a:t>. Such a process is called ‘</a:t>
            </a:r>
            <a:r>
              <a:rPr lang="en-US" dirty="0">
                <a:solidFill>
                  <a:srgbClr val="FF0000"/>
                </a:solidFill>
                <a:latin typeface="Times New Roman" pitchFamily="18" charset="0"/>
                <a:cs typeface="Times New Roman" pitchFamily="18" charset="0"/>
              </a:rPr>
              <a:t>recursion</a:t>
            </a:r>
            <a:r>
              <a:rPr lang="en-US" dirty="0">
                <a:latin typeface="Times New Roman" pitchFamily="18" charset="0"/>
                <a:cs typeface="Times New Roman" pitchFamily="18" charset="0"/>
              </a:rPr>
              <a:t>’</a:t>
            </a:r>
          </a:p>
          <a:p>
            <a:r>
              <a:rPr lang="en-US" dirty="0" smtClean="0">
                <a:latin typeface="Times New Roman" pitchFamily="18" charset="0"/>
                <a:cs typeface="Times New Roman" pitchFamily="18" charset="0"/>
              </a:rPr>
              <a:t>A </a:t>
            </a:r>
            <a:r>
              <a:rPr lang="en-US" dirty="0">
                <a:latin typeface="Times New Roman" pitchFamily="18" charset="0"/>
                <a:cs typeface="Times New Roman" pitchFamily="18" charset="0"/>
              </a:rPr>
              <a:t>function can be called from another function, but a function </a:t>
            </a:r>
            <a:r>
              <a:rPr lang="en-US" dirty="0">
                <a:solidFill>
                  <a:srgbClr val="FF0000"/>
                </a:solidFill>
                <a:latin typeface="Times New Roman" pitchFamily="18" charset="0"/>
                <a:cs typeface="Times New Roman" pitchFamily="18" charset="0"/>
              </a:rPr>
              <a:t>cannot be defined </a:t>
            </a:r>
            <a:r>
              <a:rPr lang="en-US" dirty="0">
                <a:latin typeface="Times New Roman" pitchFamily="18" charset="0"/>
                <a:cs typeface="Times New Roman" pitchFamily="18" charset="0"/>
              </a:rPr>
              <a:t>in </a:t>
            </a:r>
            <a:r>
              <a:rPr lang="en-US" dirty="0">
                <a:solidFill>
                  <a:srgbClr val="FF0000"/>
                </a:solidFill>
                <a:latin typeface="Times New Roman" pitchFamily="18" charset="0"/>
                <a:cs typeface="Times New Roman" pitchFamily="18" charset="0"/>
              </a:rPr>
              <a:t>another function</a:t>
            </a:r>
            <a:r>
              <a:rPr lang="en-US" dirty="0">
                <a:latin typeface="Times New Roman" pitchFamily="18" charset="0"/>
                <a:cs typeface="Times New Roman" pitchFamily="18" charset="0"/>
              </a:rPr>
              <a:t>.</a:t>
            </a:r>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endParaRPr lang="en-GB" dirty="0"/>
          </a:p>
        </p:txBody>
      </p:sp>
    </p:spTree>
    <p:extLst>
      <p:ext uri="{BB962C8B-B14F-4D97-AF65-F5344CB8AC3E}">
        <p14:creationId xmlns:p14="http://schemas.microsoft.com/office/powerpoint/2010/main" val="35815170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Why use Functions?</a:t>
            </a:r>
          </a:p>
        </p:txBody>
      </p:sp>
      <p:sp>
        <p:nvSpPr>
          <p:cNvPr id="3" name="Content Placeholder 2"/>
          <p:cNvSpPr>
            <a:spLocks noGrp="1"/>
          </p:cNvSpPr>
          <p:nvPr>
            <p:ph idx="1"/>
          </p:nvPr>
        </p:nvSpPr>
        <p:spPr/>
        <p:txBody>
          <a:bodyPr/>
          <a:lstStyle/>
          <a:p>
            <a:r>
              <a:rPr lang="en-US" dirty="0">
                <a:latin typeface="Times New Roman" pitchFamily="18" charset="0"/>
                <a:cs typeface="Times New Roman" pitchFamily="18" charset="0"/>
              </a:rPr>
              <a:t>Writing functions </a:t>
            </a:r>
            <a:r>
              <a:rPr lang="en-US" dirty="0">
                <a:solidFill>
                  <a:srgbClr val="FF0000"/>
                </a:solidFill>
                <a:latin typeface="Times New Roman" pitchFamily="18" charset="0"/>
                <a:cs typeface="Times New Roman" pitchFamily="18" charset="0"/>
              </a:rPr>
              <a:t>avoids rewriting </a:t>
            </a:r>
            <a:r>
              <a:rPr lang="en-US" dirty="0">
                <a:latin typeface="Times New Roman" pitchFamily="18" charset="0"/>
                <a:cs typeface="Times New Roman" pitchFamily="18" charset="0"/>
              </a:rPr>
              <a:t>the same code over and over.</a:t>
            </a:r>
          </a:p>
          <a:p>
            <a:r>
              <a:rPr lang="en-US" dirty="0">
                <a:latin typeface="Times New Roman" pitchFamily="18" charset="0"/>
                <a:cs typeface="Times New Roman" pitchFamily="18" charset="0"/>
              </a:rPr>
              <a:t>By using functions it becomes easier to write programs and </a:t>
            </a:r>
            <a:r>
              <a:rPr lang="en-US" dirty="0">
                <a:solidFill>
                  <a:srgbClr val="FF0000"/>
                </a:solidFill>
                <a:latin typeface="Times New Roman" pitchFamily="18" charset="0"/>
                <a:cs typeface="Times New Roman" pitchFamily="18" charset="0"/>
              </a:rPr>
              <a:t>keep track </a:t>
            </a:r>
            <a:r>
              <a:rPr lang="en-US" dirty="0">
                <a:latin typeface="Times New Roman" pitchFamily="18" charset="0"/>
                <a:cs typeface="Times New Roman" pitchFamily="18" charset="0"/>
              </a:rPr>
              <a:t>of what they are </a:t>
            </a:r>
            <a:r>
              <a:rPr lang="en-US" dirty="0" smtClean="0">
                <a:latin typeface="Times New Roman" pitchFamily="18" charset="0"/>
                <a:cs typeface="Times New Roman" pitchFamily="18" charset="0"/>
              </a:rPr>
              <a:t>doing.</a:t>
            </a:r>
          </a:p>
          <a:p>
            <a:r>
              <a:rPr lang="en-US" b="1" dirty="0">
                <a:latin typeface="Times New Roman" pitchFamily="18" charset="0"/>
                <a:cs typeface="Times New Roman" pitchFamily="18" charset="0"/>
              </a:rPr>
              <a:t>Note: Don’t try to cram the entire logic in one function. It is a very bad style of programming</a:t>
            </a:r>
            <a:r>
              <a:rPr lang="en-US" dirty="0">
                <a:latin typeface="Times New Roman" pitchFamily="18" charset="0"/>
                <a:cs typeface="Times New Roman" pitchFamily="18" charset="0"/>
              </a:rPr>
              <a:t>.</a:t>
            </a:r>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a:xfrm>
            <a:off x="8546538" y="6311900"/>
            <a:ext cx="2743200" cy="365125"/>
          </a:xfrm>
        </p:spPr>
        <p:txBody>
          <a:bodyPr/>
          <a:lstStyle/>
          <a:p>
            <a:endParaRPr lang="en-GB" dirty="0"/>
          </a:p>
        </p:txBody>
      </p:sp>
    </p:spTree>
    <p:extLst>
      <p:ext uri="{BB962C8B-B14F-4D97-AF65-F5344CB8AC3E}">
        <p14:creationId xmlns:p14="http://schemas.microsoft.com/office/powerpoint/2010/main" val="40417013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3512" y="274638"/>
            <a:ext cx="8507288" cy="1143000"/>
          </a:xfrm>
        </p:spPr>
        <p:txBody>
          <a:bodyPr>
            <a:normAutofit fontScale="90000"/>
          </a:bodyPr>
          <a:lstStyle/>
          <a:p>
            <a:r>
              <a:rPr lang="en-US" b="1" dirty="0">
                <a:latin typeface="Times New Roman" pitchFamily="18" charset="0"/>
                <a:cs typeface="Times New Roman" pitchFamily="18" charset="0"/>
              </a:rPr>
              <a:t>Types of User-defined Functions in C </a:t>
            </a:r>
          </a:p>
        </p:txBody>
      </p:sp>
      <p:sp>
        <p:nvSpPr>
          <p:cNvPr id="3" name="Content Placeholder 2"/>
          <p:cNvSpPr>
            <a:spLocks noGrp="1"/>
          </p:cNvSpPr>
          <p:nvPr>
            <p:ph idx="1"/>
          </p:nvPr>
        </p:nvSpPr>
        <p:spPr>
          <a:xfrm>
            <a:off x="1703512" y="1600201"/>
            <a:ext cx="8507288" cy="4525963"/>
          </a:xfrm>
        </p:spPr>
        <p:txBody>
          <a:bodyPr>
            <a:normAutofit/>
          </a:bodyPr>
          <a:lstStyle/>
          <a:p>
            <a:r>
              <a:rPr lang="en-US" dirty="0" smtClean="0">
                <a:latin typeface="Times New Roman" pitchFamily="18" charset="0"/>
                <a:cs typeface="Times New Roman" pitchFamily="18" charset="0"/>
              </a:rPr>
              <a:t>Function </a:t>
            </a:r>
            <a:r>
              <a:rPr lang="en-US" dirty="0">
                <a:latin typeface="Times New Roman" pitchFamily="18" charset="0"/>
                <a:cs typeface="Times New Roman" pitchFamily="18" charset="0"/>
              </a:rPr>
              <a:t>with </a:t>
            </a:r>
            <a:r>
              <a:rPr lang="en-US" dirty="0">
                <a:solidFill>
                  <a:srgbClr val="FF0000"/>
                </a:solidFill>
                <a:latin typeface="Times New Roman" pitchFamily="18" charset="0"/>
                <a:cs typeface="Times New Roman" pitchFamily="18" charset="0"/>
              </a:rPr>
              <a:t>no</a:t>
            </a:r>
            <a:r>
              <a:rPr lang="en-US" dirty="0">
                <a:latin typeface="Times New Roman" pitchFamily="18" charset="0"/>
                <a:cs typeface="Times New Roman" pitchFamily="18" charset="0"/>
              </a:rPr>
              <a:t> </a:t>
            </a:r>
            <a:r>
              <a:rPr lang="en-US" dirty="0">
                <a:solidFill>
                  <a:srgbClr val="FF0000"/>
                </a:solidFill>
                <a:latin typeface="Times New Roman" pitchFamily="18" charset="0"/>
                <a:cs typeface="Times New Roman" pitchFamily="18" charset="0"/>
              </a:rPr>
              <a:t>arguments</a:t>
            </a:r>
            <a:r>
              <a:rPr lang="en-US" dirty="0">
                <a:latin typeface="Times New Roman" pitchFamily="18" charset="0"/>
                <a:cs typeface="Times New Roman" pitchFamily="18" charset="0"/>
              </a:rPr>
              <a:t> and </a:t>
            </a:r>
            <a:r>
              <a:rPr lang="en-US" dirty="0">
                <a:solidFill>
                  <a:srgbClr val="FF0000"/>
                </a:solidFill>
                <a:latin typeface="Times New Roman" pitchFamily="18" charset="0"/>
                <a:cs typeface="Times New Roman" pitchFamily="18" charset="0"/>
              </a:rPr>
              <a:t>no return </a:t>
            </a:r>
            <a:r>
              <a:rPr lang="en-US" dirty="0">
                <a:latin typeface="Times New Roman" pitchFamily="18" charset="0"/>
                <a:cs typeface="Times New Roman" pitchFamily="18" charset="0"/>
              </a:rPr>
              <a:t>value</a:t>
            </a:r>
          </a:p>
          <a:p>
            <a:r>
              <a:rPr lang="en-US" dirty="0">
                <a:latin typeface="Times New Roman" pitchFamily="18" charset="0"/>
                <a:cs typeface="Times New Roman" pitchFamily="18" charset="0"/>
              </a:rPr>
              <a:t>Function with </a:t>
            </a:r>
            <a:r>
              <a:rPr lang="en-US" dirty="0">
                <a:solidFill>
                  <a:srgbClr val="FF0000"/>
                </a:solidFill>
                <a:latin typeface="Times New Roman" pitchFamily="18" charset="0"/>
                <a:cs typeface="Times New Roman" pitchFamily="18" charset="0"/>
              </a:rPr>
              <a:t>no</a:t>
            </a:r>
            <a:r>
              <a:rPr lang="en-US" dirty="0">
                <a:latin typeface="Times New Roman" pitchFamily="18" charset="0"/>
                <a:cs typeface="Times New Roman" pitchFamily="18" charset="0"/>
              </a:rPr>
              <a:t> </a:t>
            </a:r>
            <a:r>
              <a:rPr lang="en-US" dirty="0">
                <a:solidFill>
                  <a:srgbClr val="FF0000"/>
                </a:solidFill>
                <a:latin typeface="Times New Roman" pitchFamily="18" charset="0"/>
                <a:cs typeface="Times New Roman" pitchFamily="18" charset="0"/>
              </a:rPr>
              <a:t>arguments</a:t>
            </a:r>
            <a:r>
              <a:rPr lang="en-US" dirty="0">
                <a:latin typeface="Times New Roman" pitchFamily="18" charset="0"/>
                <a:cs typeface="Times New Roman" pitchFamily="18" charset="0"/>
              </a:rPr>
              <a:t> and </a:t>
            </a:r>
            <a:r>
              <a:rPr lang="en-US" dirty="0">
                <a:solidFill>
                  <a:srgbClr val="FF0000"/>
                </a:solidFill>
                <a:latin typeface="Times New Roman" pitchFamily="18" charset="0"/>
                <a:cs typeface="Times New Roman" pitchFamily="18" charset="0"/>
              </a:rPr>
              <a:t>a return </a:t>
            </a:r>
            <a:r>
              <a:rPr lang="en-US" dirty="0">
                <a:latin typeface="Times New Roman" pitchFamily="18" charset="0"/>
                <a:cs typeface="Times New Roman" pitchFamily="18" charset="0"/>
              </a:rPr>
              <a:t>value</a:t>
            </a:r>
          </a:p>
          <a:p>
            <a:r>
              <a:rPr lang="en-US" dirty="0">
                <a:latin typeface="Times New Roman" pitchFamily="18" charset="0"/>
                <a:cs typeface="Times New Roman" pitchFamily="18" charset="0"/>
              </a:rPr>
              <a:t>Function with </a:t>
            </a:r>
            <a:r>
              <a:rPr lang="en-US" dirty="0">
                <a:solidFill>
                  <a:srgbClr val="FF0000"/>
                </a:solidFill>
                <a:latin typeface="Times New Roman" pitchFamily="18" charset="0"/>
                <a:cs typeface="Times New Roman" pitchFamily="18" charset="0"/>
              </a:rPr>
              <a:t>arguments</a:t>
            </a:r>
            <a:r>
              <a:rPr lang="en-US" dirty="0">
                <a:latin typeface="Times New Roman" pitchFamily="18" charset="0"/>
                <a:cs typeface="Times New Roman" pitchFamily="18" charset="0"/>
              </a:rPr>
              <a:t> and </a:t>
            </a:r>
            <a:r>
              <a:rPr lang="en-US" dirty="0">
                <a:solidFill>
                  <a:srgbClr val="FF0000"/>
                </a:solidFill>
                <a:latin typeface="Times New Roman" pitchFamily="18" charset="0"/>
                <a:cs typeface="Times New Roman" pitchFamily="18" charset="0"/>
              </a:rPr>
              <a:t>no return </a:t>
            </a:r>
            <a:r>
              <a:rPr lang="en-US" dirty="0">
                <a:latin typeface="Times New Roman" pitchFamily="18" charset="0"/>
                <a:cs typeface="Times New Roman" pitchFamily="18" charset="0"/>
              </a:rPr>
              <a:t>value</a:t>
            </a:r>
          </a:p>
          <a:p>
            <a:r>
              <a:rPr lang="en-US" dirty="0">
                <a:latin typeface="Times New Roman" pitchFamily="18" charset="0"/>
                <a:cs typeface="Times New Roman" pitchFamily="18" charset="0"/>
              </a:rPr>
              <a:t>Function with </a:t>
            </a:r>
            <a:r>
              <a:rPr lang="en-US" dirty="0">
                <a:solidFill>
                  <a:srgbClr val="FF0000"/>
                </a:solidFill>
                <a:latin typeface="Times New Roman" pitchFamily="18" charset="0"/>
                <a:cs typeface="Times New Roman" pitchFamily="18" charset="0"/>
              </a:rPr>
              <a:t>arguments</a:t>
            </a:r>
            <a:r>
              <a:rPr lang="en-US" dirty="0">
                <a:latin typeface="Times New Roman" pitchFamily="18" charset="0"/>
                <a:cs typeface="Times New Roman" pitchFamily="18" charset="0"/>
              </a:rPr>
              <a:t> and </a:t>
            </a:r>
            <a:r>
              <a:rPr lang="en-US" dirty="0">
                <a:solidFill>
                  <a:srgbClr val="FF0000"/>
                </a:solidFill>
                <a:latin typeface="Times New Roman" pitchFamily="18" charset="0"/>
                <a:cs typeface="Times New Roman" pitchFamily="18" charset="0"/>
              </a:rPr>
              <a:t>with return </a:t>
            </a:r>
            <a:r>
              <a:rPr lang="en-US" dirty="0">
                <a:latin typeface="Times New Roman" pitchFamily="18" charset="0"/>
                <a:cs typeface="Times New Roman" pitchFamily="18" charset="0"/>
              </a:rPr>
              <a:t>value</a:t>
            </a:r>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endParaRPr lang="en-GB" dirty="0"/>
          </a:p>
        </p:txBody>
      </p:sp>
    </p:spTree>
    <p:extLst>
      <p:ext uri="{BB962C8B-B14F-4D97-AF65-F5344CB8AC3E}">
        <p14:creationId xmlns:p14="http://schemas.microsoft.com/office/powerpoint/2010/main" val="3685152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651" y="178024"/>
            <a:ext cx="10705763" cy="937591"/>
          </a:xfrm>
        </p:spPr>
        <p:txBody>
          <a:bodyPr>
            <a:normAutofit fontScale="90000"/>
          </a:bodyPr>
          <a:lstStyle/>
          <a:p>
            <a:r>
              <a:rPr lang="en-US" b="1" dirty="0">
                <a:solidFill>
                  <a:srgbClr val="FF0000"/>
                </a:solidFill>
                <a:latin typeface="Times New Roman" pitchFamily="18" charset="0"/>
                <a:cs typeface="Times New Roman" pitchFamily="18" charset="0"/>
              </a:rPr>
              <a:t>Function with No Arguments and No Return </a:t>
            </a:r>
            <a:r>
              <a:rPr lang="en-US" b="1" dirty="0" smtClean="0">
                <a:solidFill>
                  <a:srgbClr val="FF0000"/>
                </a:solidFill>
                <a:latin typeface="Times New Roman" pitchFamily="18" charset="0"/>
                <a:cs typeface="Times New Roman" pitchFamily="18" charset="0"/>
              </a:rPr>
              <a:t>Value</a:t>
            </a:r>
            <a:endParaRPr lang="en-US"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1035781" y="1337886"/>
            <a:ext cx="9961295" cy="5256584"/>
          </a:xfrm>
        </p:spPr>
        <p:txBody>
          <a:bodyPr>
            <a:normAutofit lnSpcReduction="10000"/>
          </a:bodyPr>
          <a:lstStyle/>
          <a:p>
            <a:r>
              <a:rPr lang="en-US" dirty="0" smtClean="0">
                <a:latin typeface="Times New Roman" pitchFamily="18" charset="0"/>
                <a:cs typeface="Times New Roman" pitchFamily="18" charset="0"/>
              </a:rPr>
              <a:t>Functions </a:t>
            </a:r>
            <a:r>
              <a:rPr lang="en-US" dirty="0">
                <a:latin typeface="Times New Roman" pitchFamily="18" charset="0"/>
                <a:cs typeface="Times New Roman" pitchFamily="18" charset="0"/>
              </a:rPr>
              <a:t>that have no arguments and no return values. Such functions can either be used to display information or to perform any task on global variables. </a:t>
            </a:r>
            <a:endParaRPr lang="en-US" dirty="0" smtClean="0">
              <a:latin typeface="Times New Roman" pitchFamily="18" charset="0"/>
              <a:cs typeface="Times New Roman" pitchFamily="18" charset="0"/>
            </a:endParaRPr>
          </a:p>
          <a:p>
            <a:pPr marL="0" indent="0">
              <a:buNone/>
            </a:pPr>
            <a:r>
              <a:rPr lang="en-US" b="1" dirty="0">
                <a:latin typeface="Times New Roman" pitchFamily="18" charset="0"/>
                <a:cs typeface="Times New Roman" pitchFamily="18" charset="0"/>
              </a:rPr>
              <a:t>Syntax</a:t>
            </a:r>
            <a:r>
              <a:rPr lang="en-US" dirty="0">
                <a:latin typeface="Times New Roman" pitchFamily="18" charset="0"/>
                <a:cs typeface="Times New Roman" pitchFamily="18" charset="0"/>
              </a:rPr>
              <a:t>:</a:t>
            </a:r>
          </a:p>
          <a:p>
            <a:pPr marL="0" indent="0">
              <a:buNone/>
            </a:pP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 void return type with no arguments</a:t>
            </a:r>
          </a:p>
          <a:p>
            <a:pPr marL="0" indent="0">
              <a:buNone/>
            </a:pPr>
            <a:r>
              <a:rPr lang="en-US" dirty="0">
                <a:latin typeface="Times New Roman" pitchFamily="18" charset="0"/>
                <a:cs typeface="Times New Roman" pitchFamily="18" charset="0"/>
              </a:rPr>
              <a:t>void </a:t>
            </a:r>
            <a:r>
              <a:rPr lang="en-US" dirty="0" err="1">
                <a:latin typeface="Times New Roman" pitchFamily="18" charset="0"/>
                <a:cs typeface="Times New Roman" pitchFamily="18" charset="0"/>
              </a:rPr>
              <a:t>function_name</a:t>
            </a:r>
            <a:r>
              <a:rPr lang="en-US" dirty="0">
                <a:latin typeface="Times New Roman" pitchFamily="18" charset="0"/>
                <a:cs typeface="Times New Roman" pitchFamily="18" charset="0"/>
              </a:rPr>
              <a:t>()</a:t>
            </a:r>
          </a:p>
          <a:p>
            <a:pPr marL="0" indent="0">
              <a:buNone/>
            </a:pPr>
            <a:r>
              <a:rPr lang="en-US" dirty="0">
                <a:latin typeface="Times New Roman" pitchFamily="18" charset="0"/>
                <a:cs typeface="Times New Roman" pitchFamily="18" charset="0"/>
              </a:rPr>
              <a:t>{</a:t>
            </a:r>
          </a:p>
          <a:p>
            <a:pPr marL="0" indent="0">
              <a:buNone/>
            </a:pPr>
            <a:r>
              <a:rPr lang="en-US" dirty="0">
                <a:latin typeface="Times New Roman" pitchFamily="18" charset="0"/>
                <a:cs typeface="Times New Roman" pitchFamily="18" charset="0"/>
              </a:rPr>
              <a:t>    // no return value</a:t>
            </a:r>
          </a:p>
          <a:p>
            <a:pPr marL="0" indent="0">
              <a:buNone/>
            </a:pPr>
            <a:r>
              <a:rPr lang="en-US" dirty="0">
                <a:latin typeface="Times New Roman" pitchFamily="18" charset="0"/>
                <a:cs typeface="Times New Roman" pitchFamily="18" charset="0"/>
              </a:rPr>
              <a:t>    return; </a:t>
            </a:r>
          </a:p>
          <a:p>
            <a:pPr marL="0" indent="0">
              <a:buNone/>
            </a:pPr>
            <a:r>
              <a:rPr lang="en-US" dirty="0">
                <a:latin typeface="Times New Roman" pitchFamily="18" charset="0"/>
                <a:cs typeface="Times New Roman" pitchFamily="18" charset="0"/>
              </a:rPr>
              <a:t>}</a:t>
            </a:r>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endParaRPr lang="en-GB" dirty="0"/>
          </a:p>
        </p:txBody>
      </p:sp>
    </p:spTree>
    <p:extLst>
      <p:ext uri="{BB962C8B-B14F-4D97-AF65-F5344CB8AC3E}">
        <p14:creationId xmlns:p14="http://schemas.microsoft.com/office/powerpoint/2010/main" val="39461701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93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995" y="332656"/>
            <a:ext cx="9575393" cy="5040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3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5268" y="4723075"/>
            <a:ext cx="2376264" cy="213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endParaRPr lang="en-GB" dirty="0"/>
          </a:p>
        </p:txBody>
      </p:sp>
    </p:spTree>
    <p:extLst>
      <p:ext uri="{BB962C8B-B14F-4D97-AF65-F5344CB8AC3E}">
        <p14:creationId xmlns:p14="http://schemas.microsoft.com/office/powerpoint/2010/main" val="1272621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9395"/>
                                        </p:tgtEl>
                                        <p:attrNameLst>
                                          <p:attrName>style.visibility</p:attrName>
                                        </p:attrNameLst>
                                      </p:cBhvr>
                                      <p:to>
                                        <p:strVal val="visible"/>
                                      </p:to>
                                    </p:set>
                                    <p:anim calcmode="lin" valueType="num">
                                      <p:cBhvr additive="base">
                                        <p:cTn id="7" dur="500" fill="hold"/>
                                        <p:tgtEl>
                                          <p:spTgt spid="59395"/>
                                        </p:tgtEl>
                                        <p:attrNameLst>
                                          <p:attrName>ppt_x</p:attrName>
                                        </p:attrNameLst>
                                      </p:cBhvr>
                                      <p:tavLst>
                                        <p:tav tm="0">
                                          <p:val>
                                            <p:strVal val="#ppt_x"/>
                                          </p:val>
                                        </p:tav>
                                        <p:tav tm="100000">
                                          <p:val>
                                            <p:strVal val="#ppt_x"/>
                                          </p:val>
                                        </p:tav>
                                      </p:tavLst>
                                    </p:anim>
                                    <p:anim calcmode="lin" valueType="num">
                                      <p:cBhvr additive="base">
                                        <p:cTn id="8" dur="500" fill="hold"/>
                                        <p:tgtEl>
                                          <p:spTgt spid="593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00"/>
                </a:solidFill>
                <a:latin typeface="Times New Roman" pitchFamily="18" charset="0"/>
                <a:cs typeface="Times New Roman" pitchFamily="18" charset="0"/>
              </a:rPr>
              <a:t>Function with No Arguments and With Return </a:t>
            </a:r>
            <a:r>
              <a:rPr lang="en-US" b="1" dirty="0" smtClean="0">
                <a:solidFill>
                  <a:srgbClr val="FF0000"/>
                </a:solidFill>
                <a:latin typeface="Times New Roman" pitchFamily="18" charset="0"/>
                <a:cs typeface="Times New Roman" pitchFamily="18" charset="0"/>
              </a:rPr>
              <a:t>Value</a:t>
            </a:r>
            <a:endParaRPr lang="en-US"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dirty="0" smtClean="0">
                <a:latin typeface="Times New Roman" pitchFamily="18" charset="0"/>
                <a:cs typeface="Times New Roman" pitchFamily="18" charset="0"/>
              </a:rPr>
              <a:t>Functions </a:t>
            </a:r>
            <a:r>
              <a:rPr lang="en-US" dirty="0">
                <a:latin typeface="Times New Roman" pitchFamily="18" charset="0"/>
                <a:cs typeface="Times New Roman" pitchFamily="18" charset="0"/>
              </a:rPr>
              <a:t>that have no arguments but have some return values. Such functions are used to perform specific operations and return their value.</a:t>
            </a:r>
          </a:p>
          <a:p>
            <a:r>
              <a:rPr lang="en-US" b="1" dirty="0" smtClean="0">
                <a:latin typeface="Times New Roman" pitchFamily="18" charset="0"/>
                <a:cs typeface="Times New Roman" pitchFamily="18" charset="0"/>
              </a:rPr>
              <a:t>Syntax</a:t>
            </a:r>
            <a:r>
              <a:rPr lang="en-US" dirty="0" smtClean="0">
                <a:latin typeface="Times New Roman" pitchFamily="18" charset="0"/>
                <a:cs typeface="Times New Roman" pitchFamily="18" charset="0"/>
              </a:rPr>
              <a:t>:</a:t>
            </a:r>
          </a:p>
          <a:p>
            <a:pPr marL="0" indent="0">
              <a:buNone/>
            </a:pPr>
            <a:r>
              <a:rPr lang="en-US" dirty="0" err="1">
                <a:latin typeface="Times New Roman" pitchFamily="18" charset="0"/>
                <a:cs typeface="Times New Roman" pitchFamily="18" charset="0"/>
              </a:rPr>
              <a:t>return_type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function_name</a:t>
            </a:r>
            <a:r>
              <a:rPr lang="en-US" dirty="0">
                <a:latin typeface="Times New Roman" pitchFamily="18" charset="0"/>
                <a:cs typeface="Times New Roman" pitchFamily="18" charset="0"/>
              </a:rPr>
              <a:t>()</a:t>
            </a:r>
          </a:p>
          <a:p>
            <a:pPr marL="0" indent="0">
              <a:buNone/>
            </a:pPr>
            <a:r>
              <a:rPr lang="en-US" dirty="0">
                <a:latin typeface="Times New Roman" pitchFamily="18" charset="0"/>
                <a:cs typeface="Times New Roman" pitchFamily="18" charset="0"/>
              </a:rPr>
              <a:t>{</a:t>
            </a:r>
          </a:p>
          <a:p>
            <a:pPr marL="0" indent="0">
              <a:buNone/>
            </a:pPr>
            <a:r>
              <a:rPr lang="en-US" dirty="0">
                <a:latin typeface="Times New Roman" pitchFamily="18" charset="0"/>
                <a:cs typeface="Times New Roman" pitchFamily="18" charset="0"/>
              </a:rPr>
              <a:t>   // program</a:t>
            </a:r>
          </a:p>
          <a:p>
            <a:pPr marL="0" indent="0">
              <a:buNone/>
            </a:pPr>
            <a:r>
              <a:rPr lang="en-US" dirty="0">
                <a:latin typeface="Times New Roman" pitchFamily="18" charset="0"/>
                <a:cs typeface="Times New Roman" pitchFamily="18" charset="0"/>
              </a:rPr>
              <a:t>   return value;</a:t>
            </a:r>
          </a:p>
          <a:p>
            <a:pPr marL="0" indent="0">
              <a:buNone/>
            </a:pPr>
            <a:r>
              <a:rPr lang="en-US" dirty="0">
                <a:latin typeface="Times New Roman" pitchFamily="18" charset="0"/>
                <a:cs typeface="Times New Roman" pitchFamily="18" charset="0"/>
              </a:rPr>
              <a:t>}</a:t>
            </a:r>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endParaRPr lang="en-GB" dirty="0"/>
          </a:p>
        </p:txBody>
      </p:sp>
    </p:spTree>
    <p:extLst>
      <p:ext uri="{BB962C8B-B14F-4D97-AF65-F5344CB8AC3E}">
        <p14:creationId xmlns:p14="http://schemas.microsoft.com/office/powerpoint/2010/main" val="3958841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04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3512" y="548680"/>
            <a:ext cx="8434086" cy="4752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4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4032" y="3429000"/>
            <a:ext cx="3771925"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Date Placeholder 2"/>
          <p:cNvSpPr>
            <a:spLocks noGrp="1"/>
          </p:cNvSpPr>
          <p:nvPr>
            <p:ph type="dt" sz="half" idx="10"/>
          </p:nvPr>
        </p:nvSpPr>
        <p:spPr/>
        <p:txBody>
          <a:bodyPr/>
          <a:lstStyle/>
          <a:p>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endParaRPr lang="en-GB" dirty="0"/>
          </a:p>
        </p:txBody>
      </p:sp>
    </p:spTree>
    <p:extLst>
      <p:ext uri="{BB962C8B-B14F-4D97-AF65-F5344CB8AC3E}">
        <p14:creationId xmlns:p14="http://schemas.microsoft.com/office/powerpoint/2010/main" val="3789165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0419"/>
                                        </p:tgtEl>
                                        <p:attrNameLst>
                                          <p:attrName>style.visibility</p:attrName>
                                        </p:attrNameLst>
                                      </p:cBhvr>
                                      <p:to>
                                        <p:strVal val="visible"/>
                                      </p:to>
                                    </p:set>
                                    <p:anim calcmode="lin" valueType="num">
                                      <p:cBhvr additive="base">
                                        <p:cTn id="7" dur="500" fill="hold"/>
                                        <p:tgtEl>
                                          <p:spTgt spid="60419"/>
                                        </p:tgtEl>
                                        <p:attrNameLst>
                                          <p:attrName>ppt_x</p:attrName>
                                        </p:attrNameLst>
                                      </p:cBhvr>
                                      <p:tavLst>
                                        <p:tav tm="0">
                                          <p:val>
                                            <p:strVal val="#ppt_x"/>
                                          </p:val>
                                        </p:tav>
                                        <p:tav tm="100000">
                                          <p:val>
                                            <p:strVal val="#ppt_x"/>
                                          </p:val>
                                        </p:tav>
                                      </p:tavLst>
                                    </p:anim>
                                    <p:anim calcmode="lin" valueType="num">
                                      <p:cBhvr additive="base">
                                        <p:cTn id="8" dur="500" fill="hold"/>
                                        <p:tgtEl>
                                          <p:spTgt spid="604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7228" y="274638"/>
            <a:ext cx="10042216" cy="1143000"/>
          </a:xfrm>
        </p:spPr>
        <p:txBody>
          <a:bodyPr>
            <a:normAutofit fontScale="90000"/>
          </a:bodyPr>
          <a:lstStyle/>
          <a:p>
            <a:r>
              <a:rPr lang="en-US" dirty="0">
                <a:solidFill>
                  <a:srgbClr val="FF0000"/>
                </a:solidFill>
                <a:latin typeface="Times New Roman" pitchFamily="18" charset="0"/>
                <a:cs typeface="Times New Roman" pitchFamily="18" charset="0"/>
              </a:rPr>
              <a:t>Function With Arguments and No Return </a:t>
            </a:r>
            <a:r>
              <a:rPr lang="en-US" dirty="0" smtClean="0">
                <a:solidFill>
                  <a:srgbClr val="FF0000"/>
                </a:solidFill>
                <a:latin typeface="Times New Roman" pitchFamily="18" charset="0"/>
                <a:cs typeface="Times New Roman" pitchFamily="18" charset="0"/>
              </a:rPr>
              <a:t>Value</a:t>
            </a:r>
            <a:endParaRPr lang="en-US"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1703512" y="1600201"/>
            <a:ext cx="8712968" cy="4525963"/>
          </a:xfrm>
        </p:spPr>
        <p:txBody>
          <a:bodyPr>
            <a:normAutofit lnSpcReduction="10000"/>
          </a:bodyPr>
          <a:lstStyle/>
          <a:p>
            <a:r>
              <a:rPr lang="en-US" dirty="0" smtClean="0">
                <a:latin typeface="Times New Roman" pitchFamily="18" charset="0"/>
                <a:cs typeface="Times New Roman" pitchFamily="18" charset="0"/>
              </a:rPr>
              <a:t>Functions </a:t>
            </a:r>
            <a:r>
              <a:rPr lang="en-US" dirty="0">
                <a:latin typeface="Times New Roman" pitchFamily="18" charset="0"/>
                <a:cs typeface="Times New Roman" pitchFamily="18" charset="0"/>
              </a:rPr>
              <a:t>that have arguments but no return values. Such functions are used to display or perform some operations on given arguments.</a:t>
            </a:r>
          </a:p>
          <a:p>
            <a:r>
              <a:rPr lang="en-US" b="1" dirty="0" smtClean="0">
                <a:latin typeface="Times New Roman" pitchFamily="18" charset="0"/>
                <a:cs typeface="Times New Roman" pitchFamily="18" charset="0"/>
              </a:rPr>
              <a:t>Syntax</a:t>
            </a:r>
            <a:r>
              <a:rPr lang="en-US" dirty="0" smtClean="0">
                <a:latin typeface="Times New Roman" pitchFamily="18" charset="0"/>
                <a:cs typeface="Times New Roman" pitchFamily="18" charset="0"/>
              </a:rPr>
              <a:t>:</a:t>
            </a:r>
          </a:p>
          <a:p>
            <a:pPr marL="0" indent="0">
              <a:buNone/>
            </a:pPr>
            <a:r>
              <a:rPr lang="en-US" dirty="0">
                <a:latin typeface="Times New Roman" pitchFamily="18" charset="0"/>
                <a:cs typeface="Times New Roman" pitchFamily="18" charset="0"/>
              </a:rPr>
              <a:t>void </a:t>
            </a:r>
            <a:r>
              <a:rPr lang="en-US" dirty="0" err="1">
                <a:latin typeface="Times New Roman" pitchFamily="18" charset="0"/>
                <a:cs typeface="Times New Roman" pitchFamily="18" charset="0"/>
              </a:rPr>
              <a:t>function_name</a:t>
            </a:r>
            <a:r>
              <a:rPr lang="en-US" dirty="0">
                <a:latin typeface="Times New Roman" pitchFamily="18" charset="0"/>
                <a:cs typeface="Times New Roman" pitchFamily="18" charset="0"/>
              </a:rPr>
              <a:t>(type1 argument1, type2 argument2,...</a:t>
            </a:r>
            <a:r>
              <a:rPr lang="en-US" dirty="0" err="1">
                <a:latin typeface="Times New Roman" pitchFamily="18" charset="0"/>
                <a:cs typeface="Times New Roman" pitchFamily="18" charset="0"/>
              </a:rPr>
              <a:t>typeN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argumentN</a:t>
            </a:r>
            <a:r>
              <a:rPr lang="en-US" dirty="0">
                <a:latin typeface="Times New Roman" pitchFamily="18" charset="0"/>
                <a:cs typeface="Times New Roman" pitchFamily="18" charset="0"/>
              </a:rPr>
              <a:t>)</a:t>
            </a:r>
          </a:p>
          <a:p>
            <a:pPr marL="0" indent="0">
              <a:buNone/>
            </a:pPr>
            <a:r>
              <a:rPr lang="en-US" dirty="0">
                <a:latin typeface="Times New Roman" pitchFamily="18" charset="0"/>
                <a:cs typeface="Times New Roman" pitchFamily="18" charset="0"/>
              </a:rPr>
              <a:t>{</a:t>
            </a:r>
          </a:p>
          <a:p>
            <a:pPr marL="0" indent="0">
              <a:buNone/>
            </a:pPr>
            <a:r>
              <a:rPr lang="en-US" dirty="0">
                <a:latin typeface="Times New Roman" pitchFamily="18" charset="0"/>
                <a:cs typeface="Times New Roman" pitchFamily="18" charset="0"/>
              </a:rPr>
              <a:t>    // Program</a:t>
            </a:r>
          </a:p>
          <a:p>
            <a:pPr marL="0" indent="0">
              <a:buNone/>
            </a:pPr>
            <a:r>
              <a:rPr lang="en-US" dirty="0">
                <a:latin typeface="Times New Roman" pitchFamily="18" charset="0"/>
                <a:cs typeface="Times New Roman" pitchFamily="18" charset="0"/>
              </a:rPr>
              <a:t>    return;</a:t>
            </a:r>
          </a:p>
          <a:p>
            <a:pPr marL="0" indent="0">
              <a:buNone/>
            </a:pPr>
            <a:r>
              <a:rPr lang="en-US" dirty="0">
                <a:latin typeface="Times New Roman" pitchFamily="18" charset="0"/>
                <a:cs typeface="Times New Roman" pitchFamily="18" charset="0"/>
              </a:rPr>
              <a:t>}</a:t>
            </a:r>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endParaRPr lang="en-GB" dirty="0"/>
          </a:p>
        </p:txBody>
      </p:sp>
    </p:spTree>
    <p:extLst>
      <p:ext uri="{BB962C8B-B14F-4D97-AF65-F5344CB8AC3E}">
        <p14:creationId xmlns:p14="http://schemas.microsoft.com/office/powerpoint/2010/main" val="8507062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74F7F-A5F4-C029-E1BB-E0157E3F6F36}"/>
              </a:ext>
            </a:extLst>
          </p:cNvPr>
          <p:cNvSpPr>
            <a:spLocks noGrp="1"/>
          </p:cNvSpPr>
          <p:nvPr>
            <p:ph type="title"/>
          </p:nvPr>
        </p:nvSpPr>
        <p:spPr/>
        <p:txBody>
          <a:bodyPr/>
          <a:lstStyle/>
          <a:p>
            <a:pPr algn="ctr"/>
            <a:r>
              <a:rPr lang="en-IN" b="1" dirty="0">
                <a:solidFill>
                  <a:srgbClr val="FF0000"/>
                </a:solidFill>
              </a:rPr>
              <a:t>Function</a:t>
            </a:r>
            <a:endParaRPr lang="en-IN" b="1" dirty="0"/>
          </a:p>
        </p:txBody>
      </p:sp>
      <p:sp>
        <p:nvSpPr>
          <p:cNvPr id="3" name="Content Placeholder 2">
            <a:extLst>
              <a:ext uri="{FF2B5EF4-FFF2-40B4-BE49-F238E27FC236}">
                <a16:creationId xmlns:a16="http://schemas.microsoft.com/office/drawing/2014/main" id="{3B9CF262-6019-3015-3A3E-6D602398B8E0}"/>
              </a:ext>
            </a:extLst>
          </p:cNvPr>
          <p:cNvSpPr>
            <a:spLocks noGrp="1"/>
          </p:cNvSpPr>
          <p:nvPr>
            <p:ph idx="1"/>
          </p:nvPr>
        </p:nvSpPr>
        <p:spPr/>
        <p:txBody>
          <a:bodyPr/>
          <a:lstStyle/>
          <a:p>
            <a:pPr marL="0" indent="0" algn="just">
              <a:buNone/>
            </a:pPr>
            <a:r>
              <a:rPr lang="en-IN" b="1" dirty="0">
                <a:solidFill>
                  <a:schemeClr val="accent2">
                    <a:lumMod val="75000"/>
                  </a:schemeClr>
                </a:solidFill>
              </a:rPr>
              <a:t>Library functions </a:t>
            </a:r>
            <a:r>
              <a:rPr lang="en-IN" dirty="0"/>
              <a:t>are those functions which are already defined in C library, example </a:t>
            </a:r>
            <a:r>
              <a:rPr lang="en-IN" dirty="0" err="1"/>
              <a:t>printf</a:t>
            </a:r>
            <a:r>
              <a:rPr lang="en-IN" dirty="0"/>
              <a:t>(), </a:t>
            </a:r>
            <a:r>
              <a:rPr lang="en-IN" dirty="0" err="1"/>
              <a:t>scanf</a:t>
            </a:r>
            <a:r>
              <a:rPr lang="en-IN" dirty="0"/>
              <a:t>(), </a:t>
            </a:r>
            <a:r>
              <a:rPr lang="en-IN" dirty="0" err="1"/>
              <a:t>strcat</a:t>
            </a:r>
            <a:r>
              <a:rPr lang="en-IN" dirty="0"/>
              <a:t>() etc. You just need to include appropriate header files to use these functions. These are already declared and defined in C libraries.</a:t>
            </a:r>
          </a:p>
          <a:p>
            <a:pPr marL="0" indent="0" algn="just">
              <a:buNone/>
            </a:pPr>
            <a:endParaRPr lang="en-IN" dirty="0"/>
          </a:p>
          <a:p>
            <a:pPr marL="0" indent="0" algn="just">
              <a:buNone/>
            </a:pPr>
            <a:r>
              <a:rPr lang="en-IN" b="1" dirty="0">
                <a:solidFill>
                  <a:schemeClr val="accent2">
                    <a:lumMod val="75000"/>
                  </a:schemeClr>
                </a:solidFill>
              </a:rPr>
              <a:t>A User-defined functions </a:t>
            </a:r>
            <a:r>
              <a:rPr lang="en-IN" dirty="0"/>
              <a:t>on the other hand, are those functions which are defined by the user at the time of writing program. These functions are made for code reusability and for saving time and space.</a:t>
            </a:r>
          </a:p>
        </p:txBody>
      </p:sp>
    </p:spTree>
    <p:extLst>
      <p:ext uri="{BB962C8B-B14F-4D97-AF65-F5344CB8AC3E}">
        <p14:creationId xmlns:p14="http://schemas.microsoft.com/office/powerpoint/2010/main" val="20211745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1544" y="332656"/>
            <a:ext cx="7473673" cy="6120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0136" y="2872154"/>
            <a:ext cx="3098932" cy="2415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Date Placeholder 2"/>
          <p:cNvSpPr>
            <a:spLocks noGrp="1"/>
          </p:cNvSpPr>
          <p:nvPr>
            <p:ph type="dt" sz="half" idx="10"/>
          </p:nvPr>
        </p:nvSpPr>
        <p:spPr/>
        <p:txBody>
          <a:bodyPr/>
          <a:lstStyle/>
          <a:p>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endParaRPr lang="en-GB" dirty="0"/>
          </a:p>
        </p:txBody>
      </p:sp>
    </p:spTree>
    <p:extLst>
      <p:ext uri="{BB962C8B-B14F-4D97-AF65-F5344CB8AC3E}">
        <p14:creationId xmlns:p14="http://schemas.microsoft.com/office/powerpoint/2010/main" val="1696804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44"/>
                                        </p:tgtEl>
                                        <p:attrNameLst>
                                          <p:attrName>style.visibility</p:attrName>
                                        </p:attrNameLst>
                                      </p:cBhvr>
                                      <p:to>
                                        <p:strVal val="visible"/>
                                      </p:to>
                                    </p:set>
                                    <p:anim calcmode="lin" valueType="num">
                                      <p:cBhvr additive="base">
                                        <p:cTn id="7" dur="500" fill="hold"/>
                                        <p:tgtEl>
                                          <p:spTgt spid="61444"/>
                                        </p:tgtEl>
                                        <p:attrNameLst>
                                          <p:attrName>ppt_x</p:attrName>
                                        </p:attrNameLst>
                                      </p:cBhvr>
                                      <p:tavLst>
                                        <p:tav tm="0">
                                          <p:val>
                                            <p:strVal val="#ppt_x"/>
                                          </p:val>
                                        </p:tav>
                                        <p:tav tm="100000">
                                          <p:val>
                                            <p:strVal val="#ppt_x"/>
                                          </p:val>
                                        </p:tav>
                                      </p:tavLst>
                                    </p:anim>
                                    <p:anim calcmode="lin" valueType="num">
                                      <p:cBhvr additive="base">
                                        <p:cTn id="8" dur="500" fill="hold"/>
                                        <p:tgtEl>
                                          <p:spTgt spid="614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itchFamily="18" charset="0"/>
                <a:cs typeface="Times New Roman" pitchFamily="18" charset="0"/>
              </a:rPr>
              <a:t>Function With Arguments and With Return </a:t>
            </a:r>
            <a:r>
              <a:rPr lang="en-US" b="1" dirty="0" smtClean="0">
                <a:latin typeface="Times New Roman" pitchFamily="18" charset="0"/>
                <a:cs typeface="Times New Roman" pitchFamily="18" charset="0"/>
              </a:rPr>
              <a:t>Value</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Functions </a:t>
            </a:r>
            <a:r>
              <a:rPr lang="en-US" dirty="0">
                <a:latin typeface="Times New Roman" pitchFamily="18" charset="0"/>
                <a:cs typeface="Times New Roman" pitchFamily="18" charset="0"/>
              </a:rPr>
              <a:t>that have arguments and some return value. These functions are used to perform specific operations on the given arguments and return their values to the user.</a:t>
            </a:r>
          </a:p>
          <a:p>
            <a:r>
              <a:rPr lang="en-US" b="1" dirty="0" smtClean="0">
                <a:latin typeface="Times New Roman" pitchFamily="18" charset="0"/>
                <a:cs typeface="Times New Roman" pitchFamily="18" charset="0"/>
              </a:rPr>
              <a:t>Syntax</a:t>
            </a:r>
            <a:r>
              <a:rPr lang="en-US" dirty="0" smtClean="0">
                <a:latin typeface="Times New Roman" pitchFamily="18" charset="0"/>
                <a:cs typeface="Times New Roman" pitchFamily="18" charset="0"/>
              </a:rPr>
              <a:t>:</a:t>
            </a:r>
          </a:p>
          <a:p>
            <a:pPr marL="0" indent="0">
              <a:buNone/>
            </a:pPr>
            <a:r>
              <a:rPr lang="en-US" dirty="0" err="1">
                <a:latin typeface="Times New Roman" pitchFamily="18" charset="0"/>
                <a:cs typeface="Times New Roman" pitchFamily="18" charset="0"/>
              </a:rPr>
              <a:t>return_type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function_name</a:t>
            </a:r>
            <a:r>
              <a:rPr lang="en-US" dirty="0">
                <a:latin typeface="Times New Roman" pitchFamily="18" charset="0"/>
                <a:cs typeface="Times New Roman" pitchFamily="18" charset="0"/>
              </a:rPr>
              <a:t>(type1 argument1, type2 argument2,...</a:t>
            </a:r>
            <a:r>
              <a:rPr lang="en-US" dirty="0" err="1">
                <a:latin typeface="Times New Roman" pitchFamily="18" charset="0"/>
                <a:cs typeface="Times New Roman" pitchFamily="18" charset="0"/>
              </a:rPr>
              <a:t>typeN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argumentN</a:t>
            </a:r>
            <a:r>
              <a:rPr lang="en-US" dirty="0">
                <a:latin typeface="Times New Roman" pitchFamily="18" charset="0"/>
                <a:cs typeface="Times New Roman" pitchFamily="18" charset="0"/>
              </a:rPr>
              <a:t>)</a:t>
            </a:r>
          </a:p>
          <a:p>
            <a:pPr marL="0" indent="0">
              <a:buNone/>
            </a:pPr>
            <a:r>
              <a:rPr lang="en-US" dirty="0">
                <a:latin typeface="Times New Roman" pitchFamily="18" charset="0"/>
                <a:cs typeface="Times New Roman" pitchFamily="18" charset="0"/>
              </a:rPr>
              <a:t>{</a:t>
            </a:r>
          </a:p>
          <a:p>
            <a:pPr marL="0" indent="0">
              <a:buNone/>
            </a:pPr>
            <a:r>
              <a:rPr lang="en-US" dirty="0">
                <a:latin typeface="Times New Roman" pitchFamily="18" charset="0"/>
                <a:cs typeface="Times New Roman" pitchFamily="18" charset="0"/>
              </a:rPr>
              <a:t>    // program</a:t>
            </a:r>
          </a:p>
          <a:p>
            <a:pPr marL="0" indent="0">
              <a:buNone/>
            </a:pPr>
            <a:r>
              <a:rPr lang="en-US" dirty="0">
                <a:latin typeface="Times New Roman" pitchFamily="18" charset="0"/>
                <a:cs typeface="Times New Roman" pitchFamily="18" charset="0"/>
              </a:rPr>
              <a:t>    return value;</a:t>
            </a:r>
          </a:p>
          <a:p>
            <a:pPr marL="0" indent="0">
              <a:buNone/>
            </a:pPr>
            <a:r>
              <a:rPr lang="en-US" dirty="0">
                <a:latin typeface="Times New Roman" pitchFamily="18" charset="0"/>
                <a:cs typeface="Times New Roman" pitchFamily="18" charset="0"/>
              </a:rPr>
              <a:t>}</a:t>
            </a:r>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endParaRPr lang="en-GB" dirty="0"/>
          </a:p>
        </p:txBody>
      </p:sp>
    </p:spTree>
    <p:extLst>
      <p:ext uri="{BB962C8B-B14F-4D97-AF65-F5344CB8AC3E}">
        <p14:creationId xmlns:p14="http://schemas.microsoft.com/office/powerpoint/2010/main" val="22318224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624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759" y="548680"/>
            <a:ext cx="8332450" cy="5780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4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5138" y="1277673"/>
            <a:ext cx="3728662" cy="2242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endParaRPr lang="en-GB" dirty="0"/>
          </a:p>
        </p:txBody>
      </p:sp>
    </p:spTree>
    <p:extLst>
      <p:ext uri="{BB962C8B-B14F-4D97-AF65-F5344CB8AC3E}">
        <p14:creationId xmlns:p14="http://schemas.microsoft.com/office/powerpoint/2010/main" val="2910175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2467"/>
                                        </p:tgtEl>
                                        <p:attrNameLst>
                                          <p:attrName>style.visibility</p:attrName>
                                        </p:attrNameLst>
                                      </p:cBhvr>
                                      <p:to>
                                        <p:strVal val="visible"/>
                                      </p:to>
                                    </p:set>
                                    <p:anim calcmode="lin" valueType="num">
                                      <p:cBhvr additive="base">
                                        <p:cTn id="7" dur="500" fill="hold"/>
                                        <p:tgtEl>
                                          <p:spTgt spid="62467"/>
                                        </p:tgtEl>
                                        <p:attrNameLst>
                                          <p:attrName>ppt_x</p:attrName>
                                        </p:attrNameLst>
                                      </p:cBhvr>
                                      <p:tavLst>
                                        <p:tav tm="0">
                                          <p:val>
                                            <p:strVal val="#ppt_x"/>
                                          </p:val>
                                        </p:tav>
                                        <p:tav tm="100000">
                                          <p:val>
                                            <p:strVal val="#ppt_x"/>
                                          </p:val>
                                        </p:tav>
                                      </p:tavLst>
                                    </p:anim>
                                    <p:anim calcmode="lin" valueType="num">
                                      <p:cBhvr additive="base">
                                        <p:cTn id="8" dur="500" fill="hold"/>
                                        <p:tgtEl>
                                          <p:spTgt spid="624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CA169-9AC5-A73E-EBB9-E9DFBC4C1A69}"/>
              </a:ext>
            </a:extLst>
          </p:cNvPr>
          <p:cNvSpPr>
            <a:spLocks noGrp="1"/>
          </p:cNvSpPr>
          <p:nvPr>
            <p:ph type="title"/>
          </p:nvPr>
        </p:nvSpPr>
        <p:spPr>
          <a:xfrm>
            <a:off x="1221897" y="899200"/>
            <a:ext cx="10261375" cy="703024"/>
          </a:xfrm>
        </p:spPr>
        <p:txBody>
          <a:bodyPr>
            <a:normAutofit fontScale="90000"/>
          </a:bodyPr>
          <a:lstStyle/>
          <a:p>
            <a:r>
              <a:rPr lang="en-IN" b="0" i="0" dirty="0">
                <a:solidFill>
                  <a:srgbClr val="610B38"/>
                </a:solidFill>
                <a:effectLst/>
                <a:latin typeface="erdana"/>
              </a:rPr>
              <a:t>Call by value and Call by reference in C</a:t>
            </a:r>
            <a:br>
              <a:rPr lang="en-IN" b="0" i="0" dirty="0">
                <a:solidFill>
                  <a:srgbClr val="610B38"/>
                </a:solidFill>
                <a:effectLst/>
                <a:latin typeface="erdana"/>
              </a:rPr>
            </a:br>
            <a:endParaRPr lang="en-IN" dirty="0"/>
          </a:p>
        </p:txBody>
      </p:sp>
      <p:pic>
        <p:nvPicPr>
          <p:cNvPr id="4" name="Content Placeholder 3">
            <a:extLst>
              <a:ext uri="{FF2B5EF4-FFF2-40B4-BE49-F238E27FC236}">
                <a16:creationId xmlns:a16="http://schemas.microsoft.com/office/drawing/2014/main" id="{3804EC84-D8EB-6BE1-188E-71AF33E9581E}"/>
              </a:ext>
            </a:extLst>
          </p:cNvPr>
          <p:cNvPicPr>
            <a:picLocks noGrp="1" noChangeAspect="1"/>
          </p:cNvPicPr>
          <p:nvPr>
            <p:ph idx="1"/>
          </p:nvPr>
        </p:nvPicPr>
        <p:blipFill>
          <a:blip r:embed="rId2"/>
          <a:stretch>
            <a:fillRect/>
          </a:stretch>
        </p:blipFill>
        <p:spPr>
          <a:xfrm>
            <a:off x="2426009" y="1250712"/>
            <a:ext cx="5900695" cy="5219362"/>
          </a:xfrm>
          <a:prstGeom prst="rect">
            <a:avLst/>
          </a:prstGeom>
        </p:spPr>
      </p:pic>
    </p:spTree>
    <p:extLst>
      <p:ext uri="{BB962C8B-B14F-4D97-AF65-F5344CB8AC3E}">
        <p14:creationId xmlns:p14="http://schemas.microsoft.com/office/powerpoint/2010/main" val="3315296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0D9CA-F486-7833-36C9-9F9851AA8184}"/>
              </a:ext>
            </a:extLst>
          </p:cNvPr>
          <p:cNvSpPr>
            <a:spLocks noGrp="1"/>
          </p:cNvSpPr>
          <p:nvPr>
            <p:ph type="title"/>
          </p:nvPr>
        </p:nvSpPr>
        <p:spPr/>
        <p:txBody>
          <a:bodyPr/>
          <a:lstStyle/>
          <a:p>
            <a:r>
              <a:rPr lang="en-IN" b="1" dirty="0"/>
              <a:t>Call by value  </a:t>
            </a:r>
            <a:r>
              <a:rPr lang="en-IN" dirty="0"/>
              <a:t/>
            </a:r>
            <a:br>
              <a:rPr lang="en-IN" dirty="0"/>
            </a:br>
            <a:endParaRPr lang="en-IN" dirty="0"/>
          </a:p>
        </p:txBody>
      </p:sp>
      <p:sp>
        <p:nvSpPr>
          <p:cNvPr id="3" name="Content Placeholder 2">
            <a:extLst>
              <a:ext uri="{FF2B5EF4-FFF2-40B4-BE49-F238E27FC236}">
                <a16:creationId xmlns:a16="http://schemas.microsoft.com/office/drawing/2014/main" id="{9D1E5591-4600-773D-68EE-F45C40412C90}"/>
              </a:ext>
            </a:extLst>
          </p:cNvPr>
          <p:cNvSpPr>
            <a:spLocks noGrp="1"/>
          </p:cNvSpPr>
          <p:nvPr>
            <p:ph idx="1"/>
          </p:nvPr>
        </p:nvSpPr>
        <p:spPr>
          <a:xfrm>
            <a:off x="838200" y="1310910"/>
            <a:ext cx="10515600" cy="4866053"/>
          </a:xfrm>
        </p:spPr>
        <p:txBody>
          <a:bodyPr>
            <a:normAutofit/>
          </a:bodyPr>
          <a:lstStyle/>
          <a:p>
            <a:pPr algn="just"/>
            <a:r>
              <a:rPr lang="en-IN" sz="2400" dirty="0"/>
              <a:t>In call by value method, the value of the actual parameters is copied into the formal parameters. </a:t>
            </a:r>
            <a:endParaRPr lang="en-IN" sz="2400" dirty="0" smtClean="0"/>
          </a:p>
          <a:p>
            <a:pPr algn="just"/>
            <a:r>
              <a:rPr lang="en-IN" sz="2400" dirty="0" smtClean="0"/>
              <a:t>In </a:t>
            </a:r>
            <a:r>
              <a:rPr lang="en-IN" sz="2400" dirty="0"/>
              <a:t>other words, we can say that the value of the variable is used in the function call in the call by value method.</a:t>
            </a:r>
          </a:p>
          <a:p>
            <a:pPr algn="just"/>
            <a:r>
              <a:rPr lang="en-IN" sz="2400" dirty="0"/>
              <a:t>In call by value method, we can not modify the value of the actual parameter by the formal parameter.</a:t>
            </a:r>
          </a:p>
          <a:p>
            <a:pPr algn="just"/>
            <a:r>
              <a:rPr lang="en-IN" sz="2400" dirty="0"/>
              <a:t>In call by value, different memory is allocated for actual and formal parameters since the value of the actual parameter is copied into the formal parameter.</a:t>
            </a:r>
          </a:p>
          <a:p>
            <a:pPr algn="just"/>
            <a:r>
              <a:rPr lang="en-IN" sz="2400" dirty="0"/>
              <a:t>The actual parameter is the argument </a:t>
            </a:r>
            <a:r>
              <a:rPr lang="en-IN" sz="2400" dirty="0" smtClean="0"/>
              <a:t>that </a:t>
            </a:r>
            <a:r>
              <a:rPr lang="en-IN" sz="2400" dirty="0"/>
              <a:t>is used in the function call whereas </a:t>
            </a:r>
            <a:r>
              <a:rPr lang="en-IN" sz="2400" dirty="0" smtClean="0"/>
              <a:t>the formal </a:t>
            </a:r>
            <a:r>
              <a:rPr lang="en-IN" sz="2400" dirty="0"/>
              <a:t>parameter is the argument </a:t>
            </a:r>
            <a:r>
              <a:rPr lang="en-IN" sz="2400" dirty="0" smtClean="0"/>
              <a:t>that </a:t>
            </a:r>
            <a:r>
              <a:rPr lang="en-IN" sz="2400" dirty="0"/>
              <a:t>is used in the function definition.</a:t>
            </a:r>
          </a:p>
        </p:txBody>
      </p:sp>
    </p:spTree>
    <p:extLst>
      <p:ext uri="{BB962C8B-B14F-4D97-AF65-F5344CB8AC3E}">
        <p14:creationId xmlns:p14="http://schemas.microsoft.com/office/powerpoint/2010/main" val="17578677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4" name="Picture 3"/>
          <p:cNvPicPr>
            <a:picLocks noChangeAspect="1"/>
          </p:cNvPicPr>
          <p:nvPr/>
        </p:nvPicPr>
        <p:blipFill>
          <a:blip r:embed="rId2"/>
          <a:stretch>
            <a:fillRect/>
          </a:stretch>
        </p:blipFill>
        <p:spPr>
          <a:xfrm>
            <a:off x="2152482" y="423527"/>
            <a:ext cx="7452764" cy="5753436"/>
          </a:xfrm>
          <a:prstGeom prst="rect">
            <a:avLst/>
          </a:prstGeom>
        </p:spPr>
      </p:pic>
    </p:spTree>
    <p:extLst>
      <p:ext uri="{BB962C8B-B14F-4D97-AF65-F5344CB8AC3E}">
        <p14:creationId xmlns:p14="http://schemas.microsoft.com/office/powerpoint/2010/main" val="28077357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961BE-C1DF-1ACF-C4C5-55C12CCF7F24}"/>
              </a:ext>
            </a:extLst>
          </p:cNvPr>
          <p:cNvSpPr>
            <a:spLocks noGrp="1"/>
          </p:cNvSpPr>
          <p:nvPr>
            <p:ph type="title"/>
          </p:nvPr>
        </p:nvSpPr>
        <p:spPr>
          <a:xfrm>
            <a:off x="838200" y="365125"/>
            <a:ext cx="10515600" cy="575779"/>
          </a:xfrm>
        </p:spPr>
        <p:txBody>
          <a:bodyPr>
            <a:normAutofit fontScale="90000"/>
          </a:bodyPr>
          <a:lstStyle/>
          <a:p>
            <a:r>
              <a:rPr lang="en-IN" b="1" dirty="0"/>
              <a:t>Call by value</a:t>
            </a:r>
          </a:p>
        </p:txBody>
      </p:sp>
      <p:sp>
        <p:nvSpPr>
          <p:cNvPr id="3" name="Content Placeholder 2">
            <a:extLst>
              <a:ext uri="{FF2B5EF4-FFF2-40B4-BE49-F238E27FC236}">
                <a16:creationId xmlns:a16="http://schemas.microsoft.com/office/drawing/2014/main" id="{38FB3D81-E940-68D9-DBD7-F10C3B652C5F}"/>
              </a:ext>
            </a:extLst>
          </p:cNvPr>
          <p:cNvSpPr>
            <a:spLocks noGrp="1"/>
          </p:cNvSpPr>
          <p:nvPr>
            <p:ph sz="half" idx="1"/>
          </p:nvPr>
        </p:nvSpPr>
        <p:spPr>
          <a:xfrm>
            <a:off x="838200" y="940904"/>
            <a:ext cx="5181600" cy="5236059"/>
          </a:xfrm>
          <a:ln>
            <a:solidFill>
              <a:srgbClr val="002060"/>
            </a:solidFill>
          </a:ln>
        </p:spPr>
        <p:txBody>
          <a:bodyPr>
            <a:normAutofit fontScale="77500" lnSpcReduction="20000"/>
          </a:bodyPr>
          <a:lstStyle/>
          <a:p>
            <a:pPr marL="0" indent="0">
              <a:buNone/>
            </a:pPr>
            <a:r>
              <a:rPr lang="en-IN" dirty="0"/>
              <a:t>#include&lt;stdio.h&gt;  </a:t>
            </a:r>
          </a:p>
          <a:p>
            <a:pPr marL="0" indent="0">
              <a:buNone/>
            </a:pPr>
            <a:r>
              <a:rPr lang="en-IN" dirty="0"/>
              <a:t>void change(int </a:t>
            </a:r>
            <a:r>
              <a:rPr lang="en-IN" dirty="0" err="1"/>
              <a:t>num</a:t>
            </a:r>
            <a:r>
              <a:rPr lang="en-IN" dirty="0"/>
              <a:t>) {    </a:t>
            </a:r>
          </a:p>
          <a:p>
            <a:pPr marL="0" indent="0">
              <a:buNone/>
            </a:pPr>
            <a:r>
              <a:rPr lang="en-IN" dirty="0"/>
              <a:t>    </a:t>
            </a:r>
            <a:r>
              <a:rPr lang="en-IN" dirty="0" err="1"/>
              <a:t>printf</a:t>
            </a:r>
            <a:r>
              <a:rPr lang="en-IN" dirty="0"/>
              <a:t>("Before adding value inside function </a:t>
            </a:r>
            <a:r>
              <a:rPr lang="en-IN" dirty="0" err="1"/>
              <a:t>num</a:t>
            </a:r>
            <a:r>
              <a:rPr lang="en-IN" dirty="0"/>
              <a:t>=%d \n",</a:t>
            </a:r>
            <a:r>
              <a:rPr lang="en-IN" dirty="0" err="1"/>
              <a:t>num</a:t>
            </a:r>
            <a:r>
              <a:rPr lang="en-IN" dirty="0"/>
              <a:t>);    </a:t>
            </a:r>
          </a:p>
          <a:p>
            <a:pPr marL="0" indent="0">
              <a:buNone/>
            </a:pPr>
            <a:r>
              <a:rPr lang="en-IN" dirty="0"/>
              <a:t>    </a:t>
            </a:r>
            <a:r>
              <a:rPr lang="en-IN" dirty="0" err="1"/>
              <a:t>num</a:t>
            </a:r>
            <a:r>
              <a:rPr lang="en-IN" dirty="0"/>
              <a:t>=num+100;    </a:t>
            </a:r>
          </a:p>
          <a:p>
            <a:pPr marL="0" indent="0">
              <a:buNone/>
            </a:pPr>
            <a:r>
              <a:rPr lang="en-IN" dirty="0"/>
              <a:t>    </a:t>
            </a:r>
            <a:r>
              <a:rPr lang="en-IN" dirty="0" err="1"/>
              <a:t>printf</a:t>
            </a:r>
            <a:r>
              <a:rPr lang="en-IN" dirty="0"/>
              <a:t>("After adding value inside function </a:t>
            </a:r>
            <a:r>
              <a:rPr lang="en-IN" dirty="0" err="1"/>
              <a:t>num</a:t>
            </a:r>
            <a:r>
              <a:rPr lang="en-IN" dirty="0"/>
              <a:t>=%d \n", </a:t>
            </a:r>
            <a:r>
              <a:rPr lang="en-IN" dirty="0" err="1"/>
              <a:t>num</a:t>
            </a:r>
            <a:r>
              <a:rPr lang="en-IN" dirty="0"/>
              <a:t>);    </a:t>
            </a:r>
          </a:p>
          <a:p>
            <a:pPr marL="0" indent="0">
              <a:buNone/>
            </a:pPr>
            <a:r>
              <a:rPr lang="en-IN" dirty="0"/>
              <a:t>}    </a:t>
            </a:r>
          </a:p>
          <a:p>
            <a:pPr marL="0" indent="0">
              <a:buNone/>
            </a:pPr>
            <a:r>
              <a:rPr lang="en-IN" dirty="0"/>
              <a:t>int main() {    </a:t>
            </a:r>
          </a:p>
          <a:p>
            <a:pPr marL="0" indent="0">
              <a:buNone/>
            </a:pPr>
            <a:r>
              <a:rPr lang="en-IN" dirty="0"/>
              <a:t>    int x=100;    </a:t>
            </a:r>
          </a:p>
          <a:p>
            <a:pPr marL="0" indent="0">
              <a:buNone/>
            </a:pPr>
            <a:r>
              <a:rPr lang="en-IN" dirty="0"/>
              <a:t>    </a:t>
            </a:r>
            <a:r>
              <a:rPr lang="en-IN" dirty="0" err="1"/>
              <a:t>printf</a:t>
            </a:r>
            <a:r>
              <a:rPr lang="en-IN" dirty="0"/>
              <a:t>("Before function call x=%d \n", x);    </a:t>
            </a:r>
          </a:p>
          <a:p>
            <a:pPr marL="0" indent="0">
              <a:buNone/>
            </a:pPr>
            <a:r>
              <a:rPr lang="en-IN" dirty="0"/>
              <a:t>    change(x);//passing value in function    </a:t>
            </a:r>
          </a:p>
          <a:p>
            <a:pPr marL="0" indent="0">
              <a:buNone/>
            </a:pPr>
            <a:r>
              <a:rPr lang="en-IN" dirty="0"/>
              <a:t>    </a:t>
            </a:r>
            <a:r>
              <a:rPr lang="en-IN" dirty="0" err="1"/>
              <a:t>printf</a:t>
            </a:r>
            <a:r>
              <a:rPr lang="en-IN" dirty="0"/>
              <a:t>("After function call x=%d \n", x);    </a:t>
            </a:r>
          </a:p>
          <a:p>
            <a:pPr marL="0" indent="0">
              <a:buNone/>
            </a:pPr>
            <a:r>
              <a:rPr lang="en-IN" dirty="0"/>
              <a:t>return 0;  </a:t>
            </a:r>
          </a:p>
          <a:p>
            <a:pPr marL="0" indent="0">
              <a:buNone/>
            </a:pPr>
            <a:r>
              <a:rPr lang="en-IN" dirty="0"/>
              <a:t>} </a:t>
            </a:r>
          </a:p>
        </p:txBody>
      </p:sp>
      <p:sp>
        <p:nvSpPr>
          <p:cNvPr id="4" name="Content Placeholder 3">
            <a:extLst>
              <a:ext uri="{FF2B5EF4-FFF2-40B4-BE49-F238E27FC236}">
                <a16:creationId xmlns:a16="http://schemas.microsoft.com/office/drawing/2014/main" id="{27A66145-49E0-FF07-D89A-4D7E2EB72C7B}"/>
              </a:ext>
            </a:extLst>
          </p:cNvPr>
          <p:cNvSpPr>
            <a:spLocks noGrp="1"/>
          </p:cNvSpPr>
          <p:nvPr>
            <p:ph sz="half" idx="2"/>
          </p:nvPr>
        </p:nvSpPr>
        <p:spPr>
          <a:ln>
            <a:solidFill>
              <a:srgbClr val="FF0000"/>
            </a:solidFill>
          </a:ln>
        </p:spPr>
        <p:txBody>
          <a:bodyPr>
            <a:normAutofit fontScale="77500" lnSpcReduction="20000"/>
          </a:bodyPr>
          <a:lstStyle/>
          <a:p>
            <a:pPr marL="0" indent="0">
              <a:buNone/>
            </a:pPr>
            <a:r>
              <a:rPr lang="en-IN" sz="3600" u="sng" dirty="0">
                <a:solidFill>
                  <a:srgbClr val="FF0000"/>
                </a:solidFill>
              </a:rPr>
              <a:t>Output</a:t>
            </a:r>
          </a:p>
          <a:p>
            <a:pPr marL="0" indent="0">
              <a:buNone/>
            </a:pPr>
            <a:r>
              <a:rPr lang="en-IN" sz="3600" dirty="0"/>
              <a:t>Before function call x=100</a:t>
            </a:r>
          </a:p>
          <a:p>
            <a:pPr marL="0" indent="0">
              <a:buNone/>
            </a:pPr>
            <a:r>
              <a:rPr lang="en-IN" sz="3600" dirty="0"/>
              <a:t>Before adding value inside function </a:t>
            </a:r>
            <a:r>
              <a:rPr lang="en-IN" sz="3600" dirty="0" err="1"/>
              <a:t>num</a:t>
            </a:r>
            <a:r>
              <a:rPr lang="en-IN" sz="3600" dirty="0"/>
              <a:t>=100</a:t>
            </a:r>
          </a:p>
          <a:p>
            <a:pPr marL="0" indent="0">
              <a:buNone/>
            </a:pPr>
            <a:r>
              <a:rPr lang="en-IN" sz="3600" dirty="0"/>
              <a:t>After adding value inside function </a:t>
            </a:r>
            <a:r>
              <a:rPr lang="en-IN" sz="3600" dirty="0" err="1"/>
              <a:t>num</a:t>
            </a:r>
            <a:r>
              <a:rPr lang="en-IN" sz="3600" dirty="0"/>
              <a:t>=200</a:t>
            </a:r>
          </a:p>
          <a:p>
            <a:pPr marL="0" indent="0">
              <a:buNone/>
            </a:pPr>
            <a:r>
              <a:rPr lang="en-IN" sz="3600" dirty="0"/>
              <a:t>After function call x=100</a:t>
            </a:r>
          </a:p>
        </p:txBody>
      </p:sp>
    </p:spTree>
    <p:extLst>
      <p:ext uri="{BB962C8B-B14F-4D97-AF65-F5344CB8AC3E}">
        <p14:creationId xmlns:p14="http://schemas.microsoft.com/office/powerpoint/2010/main" val="36848991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9C62EA-5568-83C2-6915-C7585C107A9F}"/>
              </a:ext>
            </a:extLst>
          </p:cNvPr>
          <p:cNvSpPr txBox="1"/>
          <p:nvPr/>
        </p:nvSpPr>
        <p:spPr>
          <a:xfrm>
            <a:off x="1285461" y="197346"/>
            <a:ext cx="5685183" cy="6463308"/>
          </a:xfrm>
          <a:prstGeom prst="rect">
            <a:avLst/>
          </a:prstGeom>
          <a:noFill/>
        </p:spPr>
        <p:txBody>
          <a:bodyPr wrap="square">
            <a:spAutoFit/>
          </a:bodyPr>
          <a:lstStyle/>
          <a:p>
            <a:r>
              <a:rPr lang="en-IN" dirty="0"/>
              <a:t>#include &lt;</a:t>
            </a:r>
            <a:r>
              <a:rPr lang="en-IN" dirty="0" err="1"/>
              <a:t>stdio.h</a:t>
            </a:r>
            <a:r>
              <a:rPr lang="en-IN" dirty="0"/>
              <a:t>&gt;  </a:t>
            </a:r>
          </a:p>
          <a:p>
            <a:r>
              <a:rPr lang="en-IN" dirty="0"/>
              <a:t>void swap(int , int); //prototype of the function   </a:t>
            </a:r>
          </a:p>
          <a:p>
            <a:r>
              <a:rPr lang="en-IN" dirty="0"/>
              <a:t>int main()  </a:t>
            </a:r>
          </a:p>
          <a:p>
            <a:r>
              <a:rPr lang="en-IN" dirty="0"/>
              <a:t>{  </a:t>
            </a:r>
          </a:p>
          <a:p>
            <a:r>
              <a:rPr lang="en-IN" dirty="0"/>
              <a:t>    int a = 10;  </a:t>
            </a:r>
          </a:p>
          <a:p>
            <a:r>
              <a:rPr lang="en-IN" dirty="0"/>
              <a:t>    int b = 20;   </a:t>
            </a:r>
          </a:p>
          <a:p>
            <a:r>
              <a:rPr lang="en-IN" dirty="0"/>
              <a:t>    </a:t>
            </a:r>
            <a:r>
              <a:rPr lang="en-IN" dirty="0" err="1"/>
              <a:t>printf</a:t>
            </a:r>
            <a:r>
              <a:rPr lang="en-IN" dirty="0"/>
              <a:t>("Before swapping the values in main a = %d, b = %d\n",</a:t>
            </a:r>
            <a:r>
              <a:rPr lang="en-IN" dirty="0" err="1"/>
              <a:t>a,b</a:t>
            </a:r>
            <a:r>
              <a:rPr lang="en-IN" dirty="0"/>
              <a:t>); // printing the value of a and b in main  </a:t>
            </a:r>
          </a:p>
          <a:p>
            <a:r>
              <a:rPr lang="en-IN" dirty="0"/>
              <a:t>    swap(</a:t>
            </a:r>
            <a:r>
              <a:rPr lang="en-IN" dirty="0" err="1"/>
              <a:t>a,b</a:t>
            </a:r>
            <a:r>
              <a:rPr lang="en-IN" dirty="0"/>
              <a:t>);  </a:t>
            </a:r>
          </a:p>
          <a:p>
            <a:r>
              <a:rPr lang="en-IN" dirty="0"/>
              <a:t>    </a:t>
            </a:r>
            <a:r>
              <a:rPr lang="en-IN" dirty="0" err="1"/>
              <a:t>printf</a:t>
            </a:r>
            <a:r>
              <a:rPr lang="en-IN" dirty="0"/>
              <a:t>("After swapping values in main a = %d, b = %d\n",</a:t>
            </a:r>
            <a:r>
              <a:rPr lang="en-IN" dirty="0" err="1"/>
              <a:t>a,b</a:t>
            </a:r>
            <a:r>
              <a:rPr lang="en-IN" dirty="0"/>
              <a:t>); // The value of actual parameters do not change by changing the formal parameters in call by value, a = 10, b = 20  </a:t>
            </a:r>
          </a:p>
          <a:p>
            <a:r>
              <a:rPr lang="en-IN" dirty="0"/>
              <a:t>}  </a:t>
            </a:r>
          </a:p>
          <a:p>
            <a:r>
              <a:rPr lang="en-IN" dirty="0"/>
              <a:t>void swap (int a, int b)  </a:t>
            </a:r>
          </a:p>
          <a:p>
            <a:r>
              <a:rPr lang="en-IN" dirty="0"/>
              <a:t>{  </a:t>
            </a:r>
          </a:p>
          <a:p>
            <a:r>
              <a:rPr lang="en-IN" dirty="0"/>
              <a:t>    int temp;   </a:t>
            </a:r>
          </a:p>
          <a:p>
            <a:r>
              <a:rPr lang="en-IN" dirty="0"/>
              <a:t>    temp = a;  </a:t>
            </a:r>
          </a:p>
          <a:p>
            <a:r>
              <a:rPr lang="en-IN" dirty="0"/>
              <a:t>    a=b;  </a:t>
            </a:r>
          </a:p>
          <a:p>
            <a:r>
              <a:rPr lang="en-IN" dirty="0"/>
              <a:t>    b=temp;  </a:t>
            </a:r>
          </a:p>
          <a:p>
            <a:r>
              <a:rPr lang="en-IN" dirty="0"/>
              <a:t>    </a:t>
            </a:r>
            <a:r>
              <a:rPr lang="en-IN" dirty="0" err="1"/>
              <a:t>printf</a:t>
            </a:r>
            <a:r>
              <a:rPr lang="en-IN" dirty="0"/>
              <a:t>("After swapping values in function a = %d, b = %d\n",</a:t>
            </a:r>
            <a:r>
              <a:rPr lang="en-IN" dirty="0" err="1"/>
              <a:t>a,b</a:t>
            </a:r>
            <a:r>
              <a:rPr lang="en-IN" dirty="0"/>
              <a:t>); // Formal parameters, a = 20, b = 10   </a:t>
            </a:r>
          </a:p>
          <a:p>
            <a:r>
              <a:rPr lang="en-IN" dirty="0"/>
              <a:t>}  </a:t>
            </a:r>
          </a:p>
        </p:txBody>
      </p:sp>
      <p:sp>
        <p:nvSpPr>
          <p:cNvPr id="4" name="TextBox 3">
            <a:extLst>
              <a:ext uri="{FF2B5EF4-FFF2-40B4-BE49-F238E27FC236}">
                <a16:creationId xmlns:a16="http://schemas.microsoft.com/office/drawing/2014/main" id="{B0315BC6-01DD-2B0E-B62D-D59B125750D4}"/>
              </a:ext>
            </a:extLst>
          </p:cNvPr>
          <p:cNvSpPr txBox="1"/>
          <p:nvPr/>
        </p:nvSpPr>
        <p:spPr>
          <a:xfrm>
            <a:off x="7089912" y="1431235"/>
            <a:ext cx="4813112" cy="1477328"/>
          </a:xfrm>
          <a:prstGeom prst="rect">
            <a:avLst/>
          </a:prstGeom>
          <a:solidFill>
            <a:schemeClr val="accent2">
              <a:lumMod val="60000"/>
              <a:lumOff val="40000"/>
            </a:schemeClr>
          </a:solidFill>
        </p:spPr>
        <p:txBody>
          <a:bodyPr wrap="none" rtlCol="0">
            <a:spAutoFit/>
          </a:bodyPr>
          <a:lstStyle/>
          <a:p>
            <a:r>
              <a:rPr lang="en-IN" dirty="0"/>
              <a:t>Output</a:t>
            </a:r>
          </a:p>
          <a:p>
            <a:r>
              <a:rPr lang="en-IN" dirty="0"/>
              <a:t>Before swapping the values in main a = 10, b = 20</a:t>
            </a:r>
          </a:p>
          <a:p>
            <a:r>
              <a:rPr lang="en-IN" dirty="0"/>
              <a:t>After swapping values in function a = 20, b = 10</a:t>
            </a:r>
          </a:p>
          <a:p>
            <a:r>
              <a:rPr lang="en-IN" dirty="0"/>
              <a:t>After swapping values in main a = 10, b = 20 </a:t>
            </a:r>
          </a:p>
          <a:p>
            <a:endParaRPr lang="en-IN" dirty="0"/>
          </a:p>
        </p:txBody>
      </p:sp>
    </p:spTree>
    <p:extLst>
      <p:ext uri="{BB962C8B-B14F-4D97-AF65-F5344CB8AC3E}">
        <p14:creationId xmlns:p14="http://schemas.microsoft.com/office/powerpoint/2010/main" val="14363787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55FDC-0610-D2A4-809A-4CA1D58C83ED}"/>
              </a:ext>
            </a:extLst>
          </p:cNvPr>
          <p:cNvSpPr>
            <a:spLocks noGrp="1"/>
          </p:cNvSpPr>
          <p:nvPr>
            <p:ph type="title"/>
          </p:nvPr>
        </p:nvSpPr>
        <p:spPr/>
        <p:txBody>
          <a:bodyPr/>
          <a:lstStyle/>
          <a:p>
            <a:r>
              <a:rPr lang="en-IN" b="0" i="0" dirty="0">
                <a:solidFill>
                  <a:srgbClr val="610B38"/>
                </a:solidFill>
                <a:effectLst/>
                <a:latin typeface="erdana"/>
              </a:rPr>
              <a:t>Call by reference </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10639F00-9336-3DD6-F342-BB425B3B78A0}"/>
              </a:ext>
            </a:extLst>
          </p:cNvPr>
          <p:cNvSpPr>
            <a:spLocks noGrp="1"/>
          </p:cNvSpPr>
          <p:nvPr>
            <p:ph idx="1"/>
          </p:nvPr>
        </p:nvSpPr>
        <p:spPr/>
        <p:txBody>
          <a:bodyPr/>
          <a:lstStyle/>
          <a:p>
            <a:pPr algn="just"/>
            <a:r>
              <a:rPr lang="en-IN" dirty="0"/>
              <a:t>In call by reference, the address of the variable is passed into the function call as the actual parameter.</a:t>
            </a:r>
          </a:p>
          <a:p>
            <a:pPr algn="just"/>
            <a:r>
              <a:rPr lang="en-IN" dirty="0"/>
              <a:t>The value of the actual parameters can be modified by changing the formal parameters since the address of the actual parameters is passed.</a:t>
            </a:r>
          </a:p>
          <a:p>
            <a:pPr algn="just"/>
            <a:r>
              <a:rPr lang="en-IN" dirty="0"/>
              <a:t>In call by reference, the memory allocation is similar for both formal parameters and actual parameters. All the operations in the function are performed on the value stored at the address of the actual parameters, and the modified value gets stored at the same address.</a:t>
            </a:r>
          </a:p>
        </p:txBody>
      </p:sp>
    </p:spTree>
    <p:extLst>
      <p:ext uri="{BB962C8B-B14F-4D97-AF65-F5344CB8AC3E}">
        <p14:creationId xmlns:p14="http://schemas.microsoft.com/office/powerpoint/2010/main" val="41532219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166339-5DC1-42D2-8E86-0B48C2596165}"/>
              </a:ext>
            </a:extLst>
          </p:cNvPr>
          <p:cNvSpPr txBox="1"/>
          <p:nvPr/>
        </p:nvSpPr>
        <p:spPr>
          <a:xfrm>
            <a:off x="145774" y="0"/>
            <a:ext cx="6281530" cy="6186309"/>
          </a:xfrm>
          <a:prstGeom prst="rect">
            <a:avLst/>
          </a:prstGeom>
          <a:noFill/>
        </p:spPr>
        <p:txBody>
          <a:bodyPr wrap="square">
            <a:spAutoFit/>
          </a:bodyPr>
          <a:lstStyle/>
          <a:p>
            <a:r>
              <a:rPr lang="en-IN" dirty="0"/>
              <a:t>#include &lt;</a:t>
            </a:r>
            <a:r>
              <a:rPr lang="en-IN" dirty="0" err="1"/>
              <a:t>stdio.h</a:t>
            </a:r>
            <a:r>
              <a:rPr lang="en-IN" dirty="0"/>
              <a:t>&gt;  </a:t>
            </a:r>
          </a:p>
          <a:p>
            <a:r>
              <a:rPr lang="en-IN" dirty="0"/>
              <a:t>void swap(int *, int *); //prototype of the function   </a:t>
            </a:r>
          </a:p>
          <a:p>
            <a:r>
              <a:rPr lang="en-IN" dirty="0"/>
              <a:t>int main()  </a:t>
            </a:r>
          </a:p>
          <a:p>
            <a:r>
              <a:rPr lang="en-IN" dirty="0"/>
              <a:t>{  </a:t>
            </a:r>
          </a:p>
          <a:p>
            <a:r>
              <a:rPr lang="en-IN" dirty="0"/>
              <a:t>    int a = 10;  </a:t>
            </a:r>
          </a:p>
          <a:p>
            <a:r>
              <a:rPr lang="en-IN" dirty="0"/>
              <a:t>    int b = 20;   </a:t>
            </a:r>
          </a:p>
          <a:p>
            <a:r>
              <a:rPr lang="en-IN" dirty="0"/>
              <a:t>    </a:t>
            </a:r>
            <a:r>
              <a:rPr lang="en-IN" dirty="0" err="1"/>
              <a:t>printf</a:t>
            </a:r>
            <a:r>
              <a:rPr lang="en-IN" dirty="0"/>
              <a:t>("Before swapping the values in main a = %d, b = %d\n",</a:t>
            </a:r>
            <a:r>
              <a:rPr lang="en-IN" dirty="0" err="1"/>
              <a:t>a,b</a:t>
            </a:r>
            <a:r>
              <a:rPr lang="en-IN" dirty="0"/>
              <a:t>); // printing the value of a and b in main  </a:t>
            </a:r>
          </a:p>
          <a:p>
            <a:r>
              <a:rPr lang="en-IN" dirty="0"/>
              <a:t>    swap(&amp;</a:t>
            </a:r>
            <a:r>
              <a:rPr lang="en-IN" dirty="0" err="1"/>
              <a:t>a,&amp;b</a:t>
            </a:r>
            <a:r>
              <a:rPr lang="en-IN" dirty="0"/>
              <a:t>);  </a:t>
            </a:r>
          </a:p>
          <a:p>
            <a:r>
              <a:rPr lang="en-IN" dirty="0"/>
              <a:t>    </a:t>
            </a:r>
            <a:r>
              <a:rPr lang="en-IN" dirty="0" err="1"/>
              <a:t>printf</a:t>
            </a:r>
            <a:r>
              <a:rPr lang="en-IN" dirty="0"/>
              <a:t>("After swapping values in main a = %d, b = %d\n",</a:t>
            </a:r>
            <a:r>
              <a:rPr lang="en-IN" dirty="0" err="1"/>
              <a:t>a,b</a:t>
            </a:r>
            <a:r>
              <a:rPr lang="en-IN" dirty="0"/>
              <a:t>); // The values of actual parameters do change in call by reference, a = 10, b = 20  </a:t>
            </a:r>
          </a:p>
          <a:p>
            <a:r>
              <a:rPr lang="en-IN" dirty="0"/>
              <a:t>}  </a:t>
            </a:r>
          </a:p>
          <a:p>
            <a:r>
              <a:rPr lang="en-IN" dirty="0"/>
              <a:t>void swap (int *a, int *b)  </a:t>
            </a:r>
          </a:p>
          <a:p>
            <a:r>
              <a:rPr lang="en-IN" dirty="0"/>
              <a:t>{  </a:t>
            </a:r>
          </a:p>
          <a:p>
            <a:r>
              <a:rPr lang="en-IN" dirty="0"/>
              <a:t>    int temp;   </a:t>
            </a:r>
          </a:p>
          <a:p>
            <a:r>
              <a:rPr lang="en-IN" dirty="0"/>
              <a:t>    temp = *a;  </a:t>
            </a:r>
          </a:p>
          <a:p>
            <a:r>
              <a:rPr lang="en-IN" dirty="0"/>
              <a:t>    *a=*b;  </a:t>
            </a:r>
          </a:p>
          <a:p>
            <a:r>
              <a:rPr lang="en-IN" dirty="0"/>
              <a:t>    *b=temp;  </a:t>
            </a:r>
          </a:p>
          <a:p>
            <a:r>
              <a:rPr lang="en-IN" dirty="0"/>
              <a:t>    </a:t>
            </a:r>
            <a:r>
              <a:rPr lang="en-IN" dirty="0" err="1"/>
              <a:t>printf</a:t>
            </a:r>
            <a:r>
              <a:rPr lang="en-IN" dirty="0"/>
              <a:t>("After swapping values in function a = %d, b = %d\n",*a,*b); // Formal parameters, a = 20, b = 10   </a:t>
            </a:r>
          </a:p>
          <a:p>
            <a:r>
              <a:rPr lang="en-IN" dirty="0"/>
              <a:t>} </a:t>
            </a:r>
          </a:p>
        </p:txBody>
      </p:sp>
      <p:sp>
        <p:nvSpPr>
          <p:cNvPr id="4" name="TextBox 3">
            <a:extLst>
              <a:ext uri="{FF2B5EF4-FFF2-40B4-BE49-F238E27FC236}">
                <a16:creationId xmlns:a16="http://schemas.microsoft.com/office/drawing/2014/main" id="{11A5F507-16BA-6562-0706-26B223E827C9}"/>
              </a:ext>
            </a:extLst>
          </p:cNvPr>
          <p:cNvSpPr txBox="1"/>
          <p:nvPr/>
        </p:nvSpPr>
        <p:spPr>
          <a:xfrm>
            <a:off x="6626087" y="2354489"/>
            <a:ext cx="4916556" cy="923330"/>
          </a:xfrm>
          <a:prstGeom prst="rect">
            <a:avLst/>
          </a:prstGeom>
          <a:solidFill>
            <a:schemeClr val="accent2">
              <a:lumMod val="40000"/>
              <a:lumOff val="60000"/>
            </a:schemeClr>
          </a:solidFill>
        </p:spPr>
        <p:txBody>
          <a:bodyPr wrap="square" rtlCol="0">
            <a:spAutoFit/>
          </a:bodyPr>
          <a:lstStyle/>
          <a:p>
            <a:r>
              <a:rPr lang="en-IN"/>
              <a:t>Before swapping the values in main a = 10, b = 20</a:t>
            </a:r>
          </a:p>
          <a:p>
            <a:r>
              <a:rPr lang="en-IN"/>
              <a:t>After swapping values in function a = 20, b = 10</a:t>
            </a:r>
          </a:p>
          <a:p>
            <a:r>
              <a:rPr lang="en-IN"/>
              <a:t>After swapping values in main a = 20, b = 10 </a:t>
            </a:r>
            <a:endParaRPr lang="en-IN" dirty="0"/>
          </a:p>
        </p:txBody>
      </p:sp>
    </p:spTree>
    <p:extLst>
      <p:ext uri="{BB962C8B-B14F-4D97-AF65-F5344CB8AC3E}">
        <p14:creationId xmlns:p14="http://schemas.microsoft.com/office/powerpoint/2010/main" val="745041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Library function- example:</a:t>
            </a:r>
            <a:endParaRPr lang="en-IN" b="1" dirty="0">
              <a:solidFill>
                <a:srgbClr val="FF0000"/>
              </a:solidFill>
            </a:endParaRPr>
          </a:p>
        </p:txBody>
      </p:sp>
      <p:sp>
        <p:nvSpPr>
          <p:cNvPr id="3" name="Content Placeholder 2"/>
          <p:cNvSpPr>
            <a:spLocks noGrp="1"/>
          </p:cNvSpPr>
          <p:nvPr>
            <p:ph idx="1"/>
          </p:nvPr>
        </p:nvSpPr>
        <p:spPr/>
        <p:txBody>
          <a:bodyPr/>
          <a:lstStyle/>
          <a:p>
            <a:pPr marL="0" indent="0">
              <a:buNone/>
            </a:pPr>
            <a:r>
              <a:rPr lang="en-US" dirty="0">
                <a:latin typeface="Times New Roman" pitchFamily="18" charset="0"/>
                <a:cs typeface="Times New Roman" pitchFamily="18" charset="0"/>
              </a:rPr>
              <a:t>#include &lt;</a:t>
            </a:r>
            <a:r>
              <a:rPr lang="en-US" dirty="0" err="1">
                <a:solidFill>
                  <a:srgbClr val="FF0000"/>
                </a:solidFill>
                <a:latin typeface="Times New Roman" pitchFamily="18" charset="0"/>
                <a:cs typeface="Times New Roman" pitchFamily="18" charset="0"/>
              </a:rPr>
              <a:t>stdio.h</a:t>
            </a:r>
            <a:r>
              <a:rPr lang="en-US" dirty="0">
                <a:latin typeface="Times New Roman" pitchFamily="18" charset="0"/>
                <a:cs typeface="Times New Roman" pitchFamily="18" charset="0"/>
              </a:rPr>
              <a:t>&gt;      </a:t>
            </a:r>
          </a:p>
          <a:p>
            <a:pPr marL="0" indent="0">
              <a:buNone/>
            </a:pPr>
            <a:r>
              <a:rPr lang="en-US" dirty="0">
                <a:latin typeface="Times New Roman" pitchFamily="18" charset="0"/>
                <a:cs typeface="Times New Roman" pitchFamily="18" charset="0"/>
              </a:rPr>
              <a:t>// </a:t>
            </a:r>
            <a:r>
              <a:rPr lang="en-US" sz="2400" dirty="0">
                <a:latin typeface="Times New Roman" pitchFamily="18" charset="0"/>
                <a:cs typeface="Times New Roman" pitchFamily="18" charset="0"/>
              </a:rPr>
              <a:t>header file is included in which </a:t>
            </a:r>
            <a:r>
              <a:rPr lang="en-US" sz="2400" dirty="0" err="1">
                <a:latin typeface="Times New Roman" pitchFamily="18" charset="0"/>
                <a:cs typeface="Times New Roman" pitchFamily="18" charset="0"/>
              </a:rPr>
              <a:t>printf</a:t>
            </a:r>
            <a:r>
              <a:rPr lang="en-US" sz="2400" dirty="0">
                <a:latin typeface="Times New Roman" pitchFamily="18" charset="0"/>
                <a:cs typeface="Times New Roman" pitchFamily="18" charset="0"/>
              </a:rPr>
              <a:t>() function exists</a:t>
            </a:r>
          </a:p>
          <a:p>
            <a:pPr marL="0" indent="0">
              <a:buNone/>
            </a:pP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main()              // main function</a:t>
            </a:r>
          </a:p>
          <a:p>
            <a:pPr marL="0" indent="0">
              <a:buNone/>
            </a:pPr>
            <a:r>
              <a:rPr lang="en-US" dirty="0">
                <a:latin typeface="Times New Roman" pitchFamily="18" charset="0"/>
                <a:cs typeface="Times New Roman" pitchFamily="18" charset="0"/>
              </a:rPr>
              <a:t>{</a:t>
            </a:r>
          </a:p>
          <a:p>
            <a:pPr marL="0" indent="0">
              <a:buNone/>
            </a:pPr>
            <a:r>
              <a:rPr lang="en-US" dirty="0">
                <a:latin typeface="Times New Roman" pitchFamily="18" charset="0"/>
                <a:cs typeface="Times New Roman" pitchFamily="18" charset="0"/>
              </a:rPr>
              <a:t>   </a:t>
            </a:r>
            <a:r>
              <a:rPr lang="en-US" dirty="0" err="1">
                <a:solidFill>
                  <a:srgbClr val="FF0000"/>
                </a:solidFill>
                <a:latin typeface="Times New Roman" pitchFamily="18" charset="0"/>
                <a:cs typeface="Times New Roman" pitchFamily="18" charset="0"/>
              </a:rPr>
              <a:t>printf</a:t>
            </a:r>
            <a:r>
              <a:rPr lang="en-US" dirty="0">
                <a:latin typeface="Times New Roman" pitchFamily="18" charset="0"/>
                <a:cs typeface="Times New Roman" pitchFamily="18" charset="0"/>
              </a:rPr>
              <a:t>("Hello everyone! I am a bot.");   </a:t>
            </a:r>
          </a:p>
          <a:p>
            <a:pPr marL="0" indent="0">
              <a:buNone/>
            </a:pP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printf</a:t>
            </a:r>
            <a:r>
              <a:rPr lang="en-US" sz="2400" dirty="0">
                <a:latin typeface="Times New Roman" pitchFamily="18" charset="0"/>
                <a:cs typeface="Times New Roman" pitchFamily="18" charset="0"/>
              </a:rPr>
              <a:t>() function is used for printing the sentence</a:t>
            </a:r>
          </a:p>
          <a:p>
            <a:pPr marL="0" indent="0">
              <a:buNone/>
            </a:pPr>
            <a:r>
              <a:rPr lang="en-US" dirty="0">
                <a:latin typeface="Times New Roman" pitchFamily="18" charset="0"/>
                <a:cs typeface="Times New Roman" pitchFamily="18" charset="0"/>
              </a:rPr>
              <a:t>}</a:t>
            </a:r>
          </a:p>
          <a:p>
            <a:pPr marL="0" indent="0">
              <a:buNone/>
            </a:pPr>
            <a:endParaRPr lang="en-IN" dirty="0"/>
          </a:p>
        </p:txBody>
      </p:sp>
    </p:spTree>
    <p:extLst>
      <p:ext uri="{BB962C8B-B14F-4D97-AF65-F5344CB8AC3E}">
        <p14:creationId xmlns:p14="http://schemas.microsoft.com/office/powerpoint/2010/main" val="5206602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47392-FFF8-E315-0BE9-3C4A46376301}"/>
              </a:ext>
            </a:extLst>
          </p:cNvPr>
          <p:cNvSpPr>
            <a:spLocks noGrp="1"/>
          </p:cNvSpPr>
          <p:nvPr>
            <p:ph type="title"/>
          </p:nvPr>
        </p:nvSpPr>
        <p:spPr/>
        <p:txBody>
          <a:bodyPr/>
          <a:lstStyle/>
          <a:p>
            <a:pPr algn="ctr"/>
            <a:r>
              <a:rPr lang="en-IN" b="1" dirty="0"/>
              <a:t>Recursive Function</a:t>
            </a:r>
          </a:p>
        </p:txBody>
      </p:sp>
      <p:sp>
        <p:nvSpPr>
          <p:cNvPr id="3" name="Content Placeholder 2">
            <a:extLst>
              <a:ext uri="{FF2B5EF4-FFF2-40B4-BE49-F238E27FC236}">
                <a16:creationId xmlns:a16="http://schemas.microsoft.com/office/drawing/2014/main" id="{B09FC440-6867-4B7C-9982-B4022B7347C6}"/>
              </a:ext>
            </a:extLst>
          </p:cNvPr>
          <p:cNvSpPr>
            <a:spLocks noGrp="1"/>
          </p:cNvSpPr>
          <p:nvPr>
            <p:ph idx="1"/>
          </p:nvPr>
        </p:nvSpPr>
        <p:spPr/>
        <p:txBody>
          <a:bodyPr>
            <a:normAutofit lnSpcReduction="10000"/>
          </a:bodyPr>
          <a:lstStyle/>
          <a:p>
            <a:pPr algn="just"/>
            <a:r>
              <a:rPr lang="en-IN" dirty="0"/>
              <a:t>Recursion is the technique of making a function call itself. </a:t>
            </a:r>
          </a:p>
          <a:p>
            <a:pPr algn="just"/>
            <a:r>
              <a:rPr lang="en-IN" dirty="0"/>
              <a:t>This technique provides a way to break complicated problems down into simple problems which are easier to solve.</a:t>
            </a:r>
          </a:p>
          <a:p>
            <a:pPr algn="just"/>
            <a:r>
              <a:rPr lang="en-IN" dirty="0"/>
              <a:t>In programming languages, if a program allows you to call a function inside the same function, then it is called a recursive call of the function.</a:t>
            </a:r>
          </a:p>
          <a:p>
            <a:pPr algn="just"/>
            <a:r>
              <a:rPr lang="en-IN" dirty="0"/>
              <a:t>The recursion continues until some condition is met to prevent it.</a:t>
            </a:r>
          </a:p>
          <a:p>
            <a:pPr algn="just"/>
            <a:r>
              <a:rPr lang="en-IN" dirty="0"/>
              <a:t>To prevent infinite recursion, if...else statement (or similar approach) can be used where one branch makes the recursive call, and other doesn't.</a:t>
            </a:r>
          </a:p>
          <a:p>
            <a:pPr marL="0" indent="0" algn="just">
              <a:buNone/>
            </a:pPr>
            <a:endParaRPr lang="en-IN" dirty="0"/>
          </a:p>
        </p:txBody>
      </p:sp>
    </p:spTree>
    <p:extLst>
      <p:ext uri="{BB962C8B-B14F-4D97-AF65-F5344CB8AC3E}">
        <p14:creationId xmlns:p14="http://schemas.microsoft.com/office/powerpoint/2010/main" val="9619672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43A24F-2B7D-D0FA-A2B5-39F295DB0A29}"/>
              </a:ext>
            </a:extLst>
          </p:cNvPr>
          <p:cNvSpPr txBox="1"/>
          <p:nvPr/>
        </p:nvSpPr>
        <p:spPr>
          <a:xfrm>
            <a:off x="821635" y="26504"/>
            <a:ext cx="7752521" cy="6186309"/>
          </a:xfrm>
          <a:prstGeom prst="rect">
            <a:avLst/>
          </a:prstGeom>
          <a:noFill/>
        </p:spPr>
        <p:txBody>
          <a:bodyPr wrap="square">
            <a:spAutoFit/>
          </a:bodyPr>
          <a:lstStyle/>
          <a:p>
            <a:endParaRPr lang="en-IN" dirty="0"/>
          </a:p>
          <a:p>
            <a:r>
              <a:rPr lang="en-IN" sz="1800" b="1" dirty="0">
                <a:solidFill>
                  <a:srgbClr val="CC0099"/>
                </a:solidFill>
              </a:rPr>
              <a:t>//Program for Factorial</a:t>
            </a:r>
          </a:p>
          <a:p>
            <a:r>
              <a:rPr lang="en-IN" dirty="0"/>
              <a:t>#include &lt;</a:t>
            </a:r>
            <a:r>
              <a:rPr lang="en-IN" dirty="0" err="1"/>
              <a:t>stdio.h</a:t>
            </a:r>
            <a:r>
              <a:rPr lang="en-IN" dirty="0"/>
              <a:t>&gt;  </a:t>
            </a:r>
          </a:p>
          <a:p>
            <a:r>
              <a:rPr lang="en-IN" dirty="0"/>
              <a:t>int fact (int);  </a:t>
            </a:r>
          </a:p>
          <a:p>
            <a:r>
              <a:rPr lang="en-IN" dirty="0"/>
              <a:t>int main()  </a:t>
            </a:r>
          </a:p>
          <a:p>
            <a:r>
              <a:rPr lang="en-IN" dirty="0"/>
              <a:t>{  </a:t>
            </a:r>
          </a:p>
          <a:p>
            <a:r>
              <a:rPr lang="en-IN" dirty="0"/>
              <a:t>    int </a:t>
            </a:r>
            <a:r>
              <a:rPr lang="en-IN" dirty="0" err="1"/>
              <a:t>n,f</a:t>
            </a:r>
            <a:r>
              <a:rPr lang="en-IN" dirty="0"/>
              <a:t>;  </a:t>
            </a:r>
          </a:p>
          <a:p>
            <a:r>
              <a:rPr lang="en-IN" dirty="0"/>
              <a:t>    </a:t>
            </a:r>
            <a:r>
              <a:rPr lang="en-IN" dirty="0" err="1"/>
              <a:t>printf</a:t>
            </a:r>
            <a:r>
              <a:rPr lang="en-IN" dirty="0"/>
              <a:t>("Enter the number whose factorial you want to calculate?");  </a:t>
            </a:r>
          </a:p>
          <a:p>
            <a:r>
              <a:rPr lang="en-IN" dirty="0"/>
              <a:t>    </a:t>
            </a:r>
            <a:r>
              <a:rPr lang="en-IN" dirty="0" err="1"/>
              <a:t>scanf</a:t>
            </a:r>
            <a:r>
              <a:rPr lang="en-IN" dirty="0"/>
              <a:t>("%</a:t>
            </a:r>
            <a:r>
              <a:rPr lang="en-IN" dirty="0" err="1"/>
              <a:t>d",&amp;n</a:t>
            </a:r>
            <a:r>
              <a:rPr lang="en-IN" dirty="0"/>
              <a:t>);  </a:t>
            </a:r>
          </a:p>
          <a:p>
            <a:r>
              <a:rPr lang="en-IN" dirty="0"/>
              <a:t>    f = fact(n);  </a:t>
            </a:r>
          </a:p>
          <a:p>
            <a:r>
              <a:rPr lang="en-IN" dirty="0"/>
              <a:t>    </a:t>
            </a:r>
            <a:r>
              <a:rPr lang="en-IN" dirty="0" err="1"/>
              <a:t>printf</a:t>
            </a:r>
            <a:r>
              <a:rPr lang="en-IN" dirty="0"/>
              <a:t>("factorial = %</a:t>
            </a:r>
            <a:r>
              <a:rPr lang="en-IN" dirty="0" err="1"/>
              <a:t>d",f</a:t>
            </a:r>
            <a:r>
              <a:rPr lang="en-IN" dirty="0"/>
              <a:t>);  </a:t>
            </a:r>
          </a:p>
          <a:p>
            <a:r>
              <a:rPr lang="en-IN" dirty="0"/>
              <a:t>}  </a:t>
            </a:r>
          </a:p>
          <a:p>
            <a:r>
              <a:rPr lang="en-IN" dirty="0">
                <a:solidFill>
                  <a:srgbClr val="FF0000"/>
                </a:solidFill>
              </a:rPr>
              <a:t>int fact(int n)  </a:t>
            </a:r>
          </a:p>
          <a:p>
            <a:r>
              <a:rPr lang="en-IN" dirty="0">
                <a:solidFill>
                  <a:srgbClr val="FF0000"/>
                </a:solidFill>
              </a:rPr>
              <a:t>{  </a:t>
            </a:r>
          </a:p>
          <a:p>
            <a:r>
              <a:rPr lang="en-IN" dirty="0">
                <a:solidFill>
                  <a:srgbClr val="FF0000"/>
                </a:solidFill>
              </a:rPr>
              <a:t>    if (n==0)   {  </a:t>
            </a:r>
          </a:p>
          <a:p>
            <a:r>
              <a:rPr lang="en-IN" dirty="0">
                <a:solidFill>
                  <a:srgbClr val="FF0000"/>
                </a:solidFill>
              </a:rPr>
              <a:t>        return 0;  }  </a:t>
            </a:r>
          </a:p>
          <a:p>
            <a:r>
              <a:rPr lang="en-IN" dirty="0">
                <a:solidFill>
                  <a:srgbClr val="FF0000"/>
                </a:solidFill>
              </a:rPr>
              <a:t>    else if ( n == 1)   {  </a:t>
            </a:r>
          </a:p>
          <a:p>
            <a:r>
              <a:rPr lang="en-IN" dirty="0">
                <a:solidFill>
                  <a:srgbClr val="FF0000"/>
                </a:solidFill>
              </a:rPr>
              <a:t>        return 1;   }  </a:t>
            </a:r>
          </a:p>
          <a:p>
            <a:r>
              <a:rPr lang="en-IN" dirty="0">
                <a:solidFill>
                  <a:srgbClr val="FF0000"/>
                </a:solidFill>
              </a:rPr>
              <a:t>    else   </a:t>
            </a:r>
          </a:p>
          <a:p>
            <a:r>
              <a:rPr lang="en-IN" dirty="0">
                <a:solidFill>
                  <a:srgbClr val="FF0000"/>
                </a:solidFill>
              </a:rPr>
              <a:t>    {  </a:t>
            </a:r>
          </a:p>
          <a:p>
            <a:r>
              <a:rPr lang="en-IN" dirty="0">
                <a:solidFill>
                  <a:srgbClr val="FF0000"/>
                </a:solidFill>
              </a:rPr>
              <a:t>        return n*fact(n-1);  </a:t>
            </a:r>
          </a:p>
          <a:p>
            <a:r>
              <a:rPr lang="en-IN" dirty="0">
                <a:solidFill>
                  <a:srgbClr val="FF0000"/>
                </a:solidFill>
              </a:rPr>
              <a:t>    }  } </a:t>
            </a:r>
          </a:p>
        </p:txBody>
      </p:sp>
      <p:pic>
        <p:nvPicPr>
          <p:cNvPr id="4" name="Picture 3">
            <a:extLst>
              <a:ext uri="{FF2B5EF4-FFF2-40B4-BE49-F238E27FC236}">
                <a16:creationId xmlns:a16="http://schemas.microsoft.com/office/drawing/2014/main" id="{D660D8FA-99A1-805A-2006-CF95F94D1485}"/>
              </a:ext>
            </a:extLst>
          </p:cNvPr>
          <p:cNvPicPr>
            <a:picLocks noChangeAspect="1"/>
          </p:cNvPicPr>
          <p:nvPr/>
        </p:nvPicPr>
        <p:blipFill>
          <a:blip r:embed="rId2"/>
          <a:stretch>
            <a:fillRect/>
          </a:stretch>
        </p:blipFill>
        <p:spPr>
          <a:xfrm>
            <a:off x="8415130" y="1566448"/>
            <a:ext cx="3523422" cy="2733893"/>
          </a:xfrm>
          <a:prstGeom prst="rect">
            <a:avLst/>
          </a:prstGeom>
          <a:ln>
            <a:solidFill>
              <a:schemeClr val="accent5">
                <a:lumMod val="75000"/>
              </a:schemeClr>
            </a:solidFill>
          </a:ln>
        </p:spPr>
      </p:pic>
    </p:spTree>
    <p:extLst>
      <p:ext uri="{BB962C8B-B14F-4D97-AF65-F5344CB8AC3E}">
        <p14:creationId xmlns:p14="http://schemas.microsoft.com/office/powerpoint/2010/main" val="19631832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87836" y="1277710"/>
            <a:ext cx="6671238" cy="5074538"/>
          </a:xfrm>
          <a:prstGeom prst="rect">
            <a:avLst/>
          </a:prstGeom>
        </p:spPr>
      </p:pic>
      <p:sp>
        <p:nvSpPr>
          <p:cNvPr id="5" name="Rectangle 4"/>
          <p:cNvSpPr/>
          <p:nvPr/>
        </p:nvSpPr>
        <p:spPr>
          <a:xfrm>
            <a:off x="2121109" y="237654"/>
            <a:ext cx="7771051" cy="769441"/>
          </a:xfrm>
          <a:prstGeom prst="rect">
            <a:avLst/>
          </a:prstGeom>
        </p:spPr>
        <p:txBody>
          <a:bodyPr wrap="square">
            <a:spAutoFit/>
          </a:bodyPr>
          <a:lstStyle/>
          <a:p>
            <a:pPr lvl="0" algn="ctr">
              <a:spcBef>
                <a:spcPct val="0"/>
              </a:spcBef>
              <a:defRPr/>
            </a:pPr>
            <a:r>
              <a:rPr lang="en-US" sz="4400" b="1" dirty="0">
                <a:solidFill>
                  <a:prstClr val="black"/>
                </a:solidFill>
                <a:latin typeface="Times New Roman" pitchFamily="18" charset="0"/>
                <a:cs typeface="Times New Roman" pitchFamily="18" charset="0"/>
              </a:rPr>
              <a:t>Factorial using Recursion</a:t>
            </a:r>
            <a:endParaRPr lang="en-GB" sz="4400" b="1"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29513244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F7AE63B-8E91-E00D-4082-FA3CA373957C}"/>
              </a:ext>
            </a:extLst>
          </p:cNvPr>
          <p:cNvSpPr txBox="1"/>
          <p:nvPr/>
        </p:nvSpPr>
        <p:spPr>
          <a:xfrm>
            <a:off x="1120878" y="151179"/>
            <a:ext cx="6096000" cy="5940088"/>
          </a:xfrm>
          <a:prstGeom prst="rect">
            <a:avLst/>
          </a:prstGeom>
          <a:solidFill>
            <a:schemeClr val="accent2">
              <a:lumMod val="20000"/>
              <a:lumOff val="80000"/>
            </a:schemeClr>
          </a:solidFill>
        </p:spPr>
        <p:txBody>
          <a:bodyPr wrap="square">
            <a:spAutoFit/>
          </a:bodyPr>
          <a:lstStyle/>
          <a:p>
            <a:r>
              <a:rPr lang="en-IN" sz="2000" b="1" dirty="0">
                <a:solidFill>
                  <a:srgbClr val="CC0099"/>
                </a:solidFill>
              </a:rPr>
              <a:t>//Program for Fibonacci Series</a:t>
            </a:r>
          </a:p>
          <a:p>
            <a:r>
              <a:rPr lang="en-IN" sz="2000" dirty="0"/>
              <a:t>#include &lt;</a:t>
            </a:r>
            <a:r>
              <a:rPr lang="en-IN" sz="2000" dirty="0" err="1"/>
              <a:t>stdio.h</a:t>
            </a:r>
            <a:r>
              <a:rPr lang="en-IN" sz="2000" dirty="0"/>
              <a:t>&gt;</a:t>
            </a:r>
          </a:p>
          <a:p>
            <a:r>
              <a:rPr lang="en-IN" sz="2000" dirty="0"/>
              <a:t>int </a:t>
            </a:r>
            <a:r>
              <a:rPr lang="en-IN" sz="2000" dirty="0" err="1"/>
              <a:t>fibonacci</a:t>
            </a:r>
            <a:r>
              <a:rPr lang="en-IN" sz="2000" dirty="0"/>
              <a:t>(int </a:t>
            </a:r>
            <a:r>
              <a:rPr lang="en-IN" sz="2000" dirty="0" err="1"/>
              <a:t>i</a:t>
            </a:r>
            <a:r>
              <a:rPr lang="en-IN" sz="2000" dirty="0"/>
              <a:t>) {</a:t>
            </a:r>
          </a:p>
          <a:p>
            <a:endParaRPr lang="en-IN" sz="2000" dirty="0"/>
          </a:p>
          <a:p>
            <a:r>
              <a:rPr lang="en-IN" sz="2000" dirty="0"/>
              <a:t>   if(</a:t>
            </a:r>
            <a:r>
              <a:rPr lang="en-IN" sz="2000" dirty="0" err="1"/>
              <a:t>i</a:t>
            </a:r>
            <a:r>
              <a:rPr lang="en-IN" sz="2000" dirty="0"/>
              <a:t> == 0) {</a:t>
            </a:r>
          </a:p>
          <a:p>
            <a:r>
              <a:rPr lang="en-IN" sz="2000" dirty="0"/>
              <a:t>      return 0;</a:t>
            </a:r>
          </a:p>
          <a:p>
            <a:r>
              <a:rPr lang="en-IN" sz="2000" dirty="0"/>
              <a:t>   }</a:t>
            </a:r>
          </a:p>
          <a:p>
            <a:r>
              <a:rPr lang="en-IN" sz="2000" dirty="0"/>
              <a:t>   if(</a:t>
            </a:r>
            <a:r>
              <a:rPr lang="en-IN" sz="2000" dirty="0" err="1"/>
              <a:t>i</a:t>
            </a:r>
            <a:r>
              <a:rPr lang="en-IN" sz="2000" dirty="0"/>
              <a:t> == 1) {</a:t>
            </a:r>
          </a:p>
          <a:p>
            <a:r>
              <a:rPr lang="en-IN" sz="2000" dirty="0"/>
              <a:t>      return 1;</a:t>
            </a:r>
          </a:p>
          <a:p>
            <a:r>
              <a:rPr lang="en-IN" sz="2000" dirty="0"/>
              <a:t>   }</a:t>
            </a:r>
          </a:p>
          <a:p>
            <a:r>
              <a:rPr lang="en-IN" sz="2000" dirty="0"/>
              <a:t>   return </a:t>
            </a:r>
            <a:r>
              <a:rPr lang="en-IN" sz="2000" dirty="0" err="1"/>
              <a:t>fibonacci</a:t>
            </a:r>
            <a:r>
              <a:rPr lang="en-IN" sz="2000" dirty="0"/>
              <a:t>(i-1) + </a:t>
            </a:r>
            <a:r>
              <a:rPr lang="en-IN" sz="2000" dirty="0" err="1"/>
              <a:t>fibonacci</a:t>
            </a:r>
            <a:r>
              <a:rPr lang="en-IN" sz="2000" dirty="0"/>
              <a:t>(i-2);</a:t>
            </a:r>
          </a:p>
          <a:p>
            <a:r>
              <a:rPr lang="en-IN" sz="2000" dirty="0"/>
              <a:t>}</a:t>
            </a:r>
          </a:p>
          <a:p>
            <a:r>
              <a:rPr lang="en-IN" sz="2000" dirty="0"/>
              <a:t>int  main() {</a:t>
            </a:r>
          </a:p>
          <a:p>
            <a:r>
              <a:rPr lang="en-IN" sz="2000" dirty="0"/>
              <a:t>int </a:t>
            </a:r>
            <a:r>
              <a:rPr lang="en-IN" sz="2000" dirty="0" err="1"/>
              <a:t>i</a:t>
            </a:r>
            <a:r>
              <a:rPr lang="en-IN" sz="2000" dirty="0"/>
              <a:t>;</a:t>
            </a:r>
          </a:p>
          <a:p>
            <a:r>
              <a:rPr lang="en-IN" sz="2000" dirty="0"/>
              <a:t>   for (</a:t>
            </a:r>
            <a:r>
              <a:rPr lang="en-IN" sz="2000" dirty="0" err="1"/>
              <a:t>i</a:t>
            </a:r>
            <a:r>
              <a:rPr lang="en-IN" sz="2000" dirty="0"/>
              <a:t> = 0; </a:t>
            </a:r>
            <a:r>
              <a:rPr lang="en-IN" sz="2000" dirty="0" err="1"/>
              <a:t>i</a:t>
            </a:r>
            <a:r>
              <a:rPr lang="en-IN" sz="2000" dirty="0"/>
              <a:t> &lt; 10; </a:t>
            </a:r>
            <a:r>
              <a:rPr lang="en-IN" sz="2000" dirty="0" err="1"/>
              <a:t>i</a:t>
            </a:r>
            <a:r>
              <a:rPr lang="en-IN" sz="2000" dirty="0"/>
              <a:t>++) {</a:t>
            </a:r>
          </a:p>
          <a:p>
            <a:r>
              <a:rPr lang="en-IN" sz="2000" dirty="0"/>
              <a:t>      </a:t>
            </a:r>
            <a:r>
              <a:rPr lang="en-IN" sz="2000" dirty="0" err="1"/>
              <a:t>printf</a:t>
            </a:r>
            <a:r>
              <a:rPr lang="en-IN" sz="2000" dirty="0"/>
              <a:t>("%d\t\n", </a:t>
            </a:r>
            <a:r>
              <a:rPr lang="en-IN" sz="2000" dirty="0" err="1"/>
              <a:t>fibonacci</a:t>
            </a:r>
            <a:r>
              <a:rPr lang="en-IN" sz="2000" dirty="0"/>
              <a:t>(</a:t>
            </a:r>
            <a:r>
              <a:rPr lang="en-IN" sz="2000" dirty="0" err="1"/>
              <a:t>i</a:t>
            </a:r>
            <a:r>
              <a:rPr lang="en-IN" sz="2000" dirty="0"/>
              <a:t>));</a:t>
            </a:r>
          </a:p>
          <a:p>
            <a:r>
              <a:rPr lang="en-IN" sz="2000" dirty="0"/>
              <a:t>   }</a:t>
            </a:r>
          </a:p>
          <a:p>
            <a:r>
              <a:rPr lang="en-IN" sz="2000" dirty="0"/>
              <a:t>   return 0;</a:t>
            </a:r>
          </a:p>
          <a:p>
            <a:r>
              <a:rPr lang="en-IN" sz="2000" dirty="0"/>
              <a:t>}</a:t>
            </a:r>
          </a:p>
        </p:txBody>
      </p:sp>
      <p:sp>
        <p:nvSpPr>
          <p:cNvPr id="11" name="TextBox 10">
            <a:extLst>
              <a:ext uri="{FF2B5EF4-FFF2-40B4-BE49-F238E27FC236}">
                <a16:creationId xmlns:a16="http://schemas.microsoft.com/office/drawing/2014/main" id="{792CD33D-9362-F0EA-4EFB-2E172F1BA7E5}"/>
              </a:ext>
            </a:extLst>
          </p:cNvPr>
          <p:cNvSpPr txBox="1"/>
          <p:nvPr/>
        </p:nvSpPr>
        <p:spPr>
          <a:xfrm>
            <a:off x="9806608" y="1775864"/>
            <a:ext cx="1126435" cy="2875647"/>
          </a:xfrm>
          <a:prstGeom prst="rect">
            <a:avLst/>
          </a:prstGeom>
          <a:solidFill>
            <a:schemeClr val="accent2">
              <a:lumMod val="60000"/>
              <a:lumOff val="40000"/>
            </a:schemeClr>
          </a:solidFill>
        </p:spPr>
        <p:txBody>
          <a:bodyPr wrap="square">
            <a:spAutoFit/>
          </a:bodyPr>
          <a:lstStyle/>
          <a:p>
            <a:r>
              <a:rPr lang="en-IN" dirty="0"/>
              <a:t>0	</a:t>
            </a:r>
          </a:p>
          <a:p>
            <a:r>
              <a:rPr lang="en-IN" dirty="0"/>
              <a:t>1	</a:t>
            </a:r>
          </a:p>
          <a:p>
            <a:r>
              <a:rPr lang="en-IN" dirty="0"/>
              <a:t>1	</a:t>
            </a:r>
          </a:p>
          <a:p>
            <a:r>
              <a:rPr lang="en-IN" dirty="0"/>
              <a:t>2	</a:t>
            </a:r>
          </a:p>
          <a:p>
            <a:r>
              <a:rPr lang="en-IN" dirty="0"/>
              <a:t>3	</a:t>
            </a:r>
          </a:p>
          <a:p>
            <a:r>
              <a:rPr lang="en-IN" dirty="0"/>
              <a:t>5	</a:t>
            </a:r>
          </a:p>
          <a:p>
            <a:r>
              <a:rPr lang="en-IN" dirty="0"/>
              <a:t>8	</a:t>
            </a:r>
          </a:p>
          <a:p>
            <a:r>
              <a:rPr lang="en-IN" dirty="0"/>
              <a:t>13	</a:t>
            </a:r>
          </a:p>
          <a:p>
            <a:r>
              <a:rPr lang="en-IN" dirty="0"/>
              <a:t>21	</a:t>
            </a:r>
          </a:p>
          <a:p>
            <a:r>
              <a:rPr lang="en-IN" dirty="0"/>
              <a:t>34</a:t>
            </a:r>
          </a:p>
        </p:txBody>
      </p:sp>
    </p:spTree>
    <p:extLst>
      <p:ext uri="{BB962C8B-B14F-4D97-AF65-F5344CB8AC3E}">
        <p14:creationId xmlns:p14="http://schemas.microsoft.com/office/powerpoint/2010/main" val="8158540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54857" y="1062621"/>
            <a:ext cx="9605247" cy="5262979"/>
          </a:xfrm>
          <a:prstGeom prst="rect">
            <a:avLst/>
          </a:prstGeom>
        </p:spPr>
        <p:txBody>
          <a:bodyPr wrap="square">
            <a:spAutoFit/>
          </a:bodyPr>
          <a:lstStyle/>
          <a:p>
            <a:pPr fontAlgn="base"/>
            <a:r>
              <a:rPr lang="en-US" sz="2400" dirty="0">
                <a:solidFill>
                  <a:srgbClr val="273239"/>
                </a:solidFill>
                <a:latin typeface="Nunito"/>
              </a:rPr>
              <a:t>Tower of Hanoi is a mathematical puzzle where we have three rods (</a:t>
            </a:r>
            <a:r>
              <a:rPr lang="en-US" sz="2400" b="1" dirty="0">
                <a:solidFill>
                  <a:srgbClr val="273239"/>
                </a:solidFill>
                <a:latin typeface="Nunito"/>
              </a:rPr>
              <a:t>A</a:t>
            </a:r>
            <a:r>
              <a:rPr lang="en-US" sz="2400" dirty="0">
                <a:solidFill>
                  <a:srgbClr val="273239"/>
                </a:solidFill>
                <a:latin typeface="Nunito"/>
              </a:rPr>
              <a:t>, </a:t>
            </a:r>
            <a:r>
              <a:rPr lang="en-US" sz="2400" b="1" dirty="0">
                <a:solidFill>
                  <a:srgbClr val="273239"/>
                </a:solidFill>
                <a:latin typeface="Nunito"/>
              </a:rPr>
              <a:t>B</a:t>
            </a:r>
            <a:r>
              <a:rPr lang="en-US" sz="2400" dirty="0">
                <a:solidFill>
                  <a:srgbClr val="273239"/>
                </a:solidFill>
                <a:latin typeface="Nunito"/>
              </a:rPr>
              <a:t>, and </a:t>
            </a:r>
            <a:r>
              <a:rPr lang="en-US" sz="2400" b="1" dirty="0">
                <a:solidFill>
                  <a:srgbClr val="273239"/>
                </a:solidFill>
                <a:latin typeface="Nunito"/>
              </a:rPr>
              <a:t>C</a:t>
            </a:r>
            <a:r>
              <a:rPr lang="en-US" sz="2400" dirty="0">
                <a:solidFill>
                  <a:srgbClr val="273239"/>
                </a:solidFill>
                <a:latin typeface="Nunito"/>
              </a:rPr>
              <a:t>) and </a:t>
            </a:r>
            <a:r>
              <a:rPr lang="en-US" sz="2400" b="1" dirty="0">
                <a:solidFill>
                  <a:srgbClr val="273239"/>
                </a:solidFill>
                <a:latin typeface="Nunito"/>
              </a:rPr>
              <a:t>N</a:t>
            </a:r>
            <a:r>
              <a:rPr lang="en-US" sz="2400" dirty="0">
                <a:solidFill>
                  <a:srgbClr val="273239"/>
                </a:solidFill>
                <a:latin typeface="Nunito"/>
              </a:rPr>
              <a:t> disks. Initially, all the disks are stacked in decreasing value of diameter i.e., the smallest disk is placed on the top and they are on rod </a:t>
            </a:r>
            <a:r>
              <a:rPr lang="en-US" sz="2400" b="1" dirty="0">
                <a:solidFill>
                  <a:srgbClr val="273239"/>
                </a:solidFill>
                <a:latin typeface="Nunito"/>
              </a:rPr>
              <a:t>A</a:t>
            </a:r>
            <a:r>
              <a:rPr lang="en-US" sz="2400" dirty="0">
                <a:solidFill>
                  <a:srgbClr val="273239"/>
                </a:solidFill>
                <a:latin typeface="Nunito"/>
              </a:rPr>
              <a:t>. The objective of the puzzle is to move the entire stack to another rod (here considered </a:t>
            </a:r>
            <a:r>
              <a:rPr lang="en-US" sz="2400" b="1" dirty="0">
                <a:solidFill>
                  <a:srgbClr val="273239"/>
                </a:solidFill>
                <a:latin typeface="Nunito"/>
              </a:rPr>
              <a:t>C</a:t>
            </a:r>
            <a:r>
              <a:rPr lang="en-US" sz="2400" dirty="0">
                <a:solidFill>
                  <a:srgbClr val="273239"/>
                </a:solidFill>
                <a:latin typeface="Nunito"/>
              </a:rPr>
              <a:t>), obeying the following simple rules</a:t>
            </a:r>
            <a:r>
              <a:rPr lang="en-US" sz="2400" dirty="0" smtClean="0">
                <a:solidFill>
                  <a:srgbClr val="273239"/>
                </a:solidFill>
                <a:latin typeface="Nunito"/>
              </a:rPr>
              <a:t>:</a:t>
            </a:r>
          </a:p>
          <a:p>
            <a:pPr fontAlgn="base"/>
            <a:r>
              <a:rPr lang="en-US" sz="2400" dirty="0">
                <a:solidFill>
                  <a:srgbClr val="273239"/>
                </a:solidFill>
                <a:latin typeface="Nunito"/>
              </a:rPr>
              <a:t> </a:t>
            </a:r>
          </a:p>
          <a:p>
            <a:pPr fontAlgn="base">
              <a:buFont typeface="Arial" panose="020B0604020202020204" pitchFamily="34" charset="0"/>
              <a:buChar char="•"/>
            </a:pPr>
            <a:r>
              <a:rPr lang="en-US" sz="2400" dirty="0">
                <a:solidFill>
                  <a:srgbClr val="273239"/>
                </a:solidFill>
                <a:latin typeface="Nunito"/>
              </a:rPr>
              <a:t>Only one disk can be moved at a time</a:t>
            </a:r>
            <a:r>
              <a:rPr lang="en-US" sz="2400" dirty="0" smtClean="0">
                <a:solidFill>
                  <a:srgbClr val="273239"/>
                </a:solidFill>
                <a:latin typeface="Nunito"/>
              </a:rPr>
              <a:t>.</a:t>
            </a:r>
          </a:p>
          <a:p>
            <a:pPr fontAlgn="base">
              <a:buFont typeface="Arial" panose="020B0604020202020204" pitchFamily="34" charset="0"/>
              <a:buChar char="•"/>
            </a:pPr>
            <a:endParaRPr lang="en-US" sz="2400" dirty="0">
              <a:solidFill>
                <a:srgbClr val="273239"/>
              </a:solidFill>
              <a:latin typeface="Nunito"/>
            </a:endParaRPr>
          </a:p>
          <a:p>
            <a:pPr fontAlgn="base">
              <a:buFont typeface="Arial" panose="020B0604020202020204" pitchFamily="34" charset="0"/>
              <a:buChar char="•"/>
            </a:pPr>
            <a:r>
              <a:rPr lang="en-US" sz="2400" dirty="0">
                <a:solidFill>
                  <a:srgbClr val="273239"/>
                </a:solidFill>
                <a:latin typeface="Nunito"/>
              </a:rPr>
              <a:t>Each move consists of taking the upper disk from one of the stacks and placing it on top of another stack i.e. a disk can only be moved if it is the uppermost disk on a stack</a:t>
            </a:r>
            <a:r>
              <a:rPr lang="en-US" sz="2400" dirty="0" smtClean="0">
                <a:solidFill>
                  <a:srgbClr val="273239"/>
                </a:solidFill>
                <a:latin typeface="Nunito"/>
              </a:rPr>
              <a:t>.</a:t>
            </a:r>
          </a:p>
          <a:p>
            <a:pPr fontAlgn="base">
              <a:buFont typeface="Arial" panose="020B0604020202020204" pitchFamily="34" charset="0"/>
              <a:buChar char="•"/>
            </a:pPr>
            <a:endParaRPr lang="en-US" sz="2400" dirty="0">
              <a:solidFill>
                <a:srgbClr val="273239"/>
              </a:solidFill>
              <a:latin typeface="Nunito"/>
            </a:endParaRPr>
          </a:p>
          <a:p>
            <a:pPr fontAlgn="base">
              <a:buFont typeface="Arial" panose="020B0604020202020204" pitchFamily="34" charset="0"/>
              <a:buChar char="•"/>
            </a:pPr>
            <a:r>
              <a:rPr lang="en-US" sz="2400" dirty="0">
                <a:solidFill>
                  <a:srgbClr val="273239"/>
                </a:solidFill>
                <a:latin typeface="Nunito"/>
              </a:rPr>
              <a:t>No disk may be placed on top of a smaller disk.</a:t>
            </a:r>
            <a:endParaRPr lang="en-US" sz="2400" b="0" i="0" dirty="0">
              <a:solidFill>
                <a:srgbClr val="273239"/>
              </a:solidFill>
              <a:effectLst/>
              <a:latin typeface="Nunito"/>
            </a:endParaRPr>
          </a:p>
        </p:txBody>
      </p:sp>
      <p:sp>
        <p:nvSpPr>
          <p:cNvPr id="4" name="TextBox 3"/>
          <p:cNvSpPr txBox="1"/>
          <p:nvPr/>
        </p:nvSpPr>
        <p:spPr>
          <a:xfrm>
            <a:off x="712097" y="433648"/>
            <a:ext cx="10090768" cy="615553"/>
          </a:xfrm>
          <a:prstGeom prst="rect">
            <a:avLst/>
          </a:prstGeom>
          <a:noFill/>
        </p:spPr>
        <p:txBody>
          <a:bodyPr wrap="square" rtlCol="0">
            <a:spAutoFit/>
          </a:bodyPr>
          <a:lstStyle/>
          <a:p>
            <a:r>
              <a:rPr lang="en-IN" sz="3400" b="1" dirty="0">
                <a:solidFill>
                  <a:srgbClr val="FF0000"/>
                </a:solidFill>
              </a:rPr>
              <a:t>Tower of Hanoi </a:t>
            </a:r>
          </a:p>
        </p:txBody>
      </p:sp>
    </p:spTree>
    <p:extLst>
      <p:ext uri="{BB962C8B-B14F-4D97-AF65-F5344CB8AC3E}">
        <p14:creationId xmlns:p14="http://schemas.microsoft.com/office/powerpoint/2010/main" val="31933834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54464" y="2238118"/>
            <a:ext cx="6096000" cy="1569660"/>
          </a:xfrm>
          <a:prstGeom prst="rect">
            <a:avLst/>
          </a:prstGeom>
        </p:spPr>
        <p:txBody>
          <a:bodyPr>
            <a:spAutoFit/>
          </a:bodyPr>
          <a:lstStyle/>
          <a:p>
            <a:r>
              <a:rPr lang="en-US" sz="2400" dirty="0"/>
              <a:t>Input: 2</a:t>
            </a:r>
          </a:p>
          <a:p>
            <a:r>
              <a:rPr lang="en-US" sz="2400" dirty="0"/>
              <a:t>Output: Disk 1 moved from A to B</a:t>
            </a:r>
          </a:p>
          <a:p>
            <a:r>
              <a:rPr lang="en-US" sz="2400" dirty="0"/>
              <a:t>Disk 2 moved from A to C</a:t>
            </a:r>
          </a:p>
          <a:p>
            <a:r>
              <a:rPr lang="en-US" sz="2400" dirty="0"/>
              <a:t>Disk 1 moved from B to C</a:t>
            </a:r>
            <a:endParaRPr lang="en-IN" sz="2400" dirty="0"/>
          </a:p>
        </p:txBody>
      </p:sp>
      <p:sp>
        <p:nvSpPr>
          <p:cNvPr id="3" name="TextBox 2"/>
          <p:cNvSpPr txBox="1"/>
          <p:nvPr/>
        </p:nvSpPr>
        <p:spPr>
          <a:xfrm>
            <a:off x="1154464" y="1312057"/>
            <a:ext cx="6371129" cy="369332"/>
          </a:xfrm>
          <a:prstGeom prst="rect">
            <a:avLst/>
          </a:prstGeom>
          <a:noFill/>
        </p:spPr>
        <p:txBody>
          <a:bodyPr wrap="square" rtlCol="0">
            <a:spAutoFit/>
          </a:bodyPr>
          <a:lstStyle/>
          <a:p>
            <a:r>
              <a:rPr lang="en-US" dirty="0" smtClean="0"/>
              <a:t>IF THERE ARE 2 DISKS AND 3 RODS A, B AND C</a:t>
            </a:r>
            <a:endParaRPr lang="en-IN" dirty="0"/>
          </a:p>
        </p:txBody>
      </p:sp>
      <p:pic>
        <p:nvPicPr>
          <p:cNvPr id="5" name="Picture 4"/>
          <p:cNvPicPr>
            <a:picLocks noChangeAspect="1"/>
          </p:cNvPicPr>
          <p:nvPr/>
        </p:nvPicPr>
        <p:blipFill>
          <a:blip r:embed="rId2"/>
          <a:stretch>
            <a:fillRect/>
          </a:stretch>
        </p:blipFill>
        <p:spPr>
          <a:xfrm>
            <a:off x="6112775" y="2238117"/>
            <a:ext cx="4560620" cy="2609011"/>
          </a:xfrm>
          <a:prstGeom prst="rect">
            <a:avLst/>
          </a:prstGeom>
        </p:spPr>
      </p:pic>
    </p:spTree>
    <p:extLst>
      <p:ext uri="{BB962C8B-B14F-4D97-AF65-F5344CB8AC3E}">
        <p14:creationId xmlns:p14="http://schemas.microsoft.com/office/powerpoint/2010/main" val="6507544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14179" y="1089441"/>
            <a:ext cx="9041152" cy="5358848"/>
          </a:xfrm>
          <a:prstGeom prst="rect">
            <a:avLst/>
          </a:prstGeom>
        </p:spPr>
      </p:pic>
      <p:sp>
        <p:nvSpPr>
          <p:cNvPr id="3" name="TextBox 2"/>
          <p:cNvSpPr txBox="1"/>
          <p:nvPr/>
        </p:nvSpPr>
        <p:spPr>
          <a:xfrm>
            <a:off x="871417" y="477430"/>
            <a:ext cx="6764942" cy="461665"/>
          </a:xfrm>
          <a:prstGeom prst="rect">
            <a:avLst/>
          </a:prstGeom>
          <a:noFill/>
        </p:spPr>
        <p:txBody>
          <a:bodyPr wrap="square" rtlCol="0">
            <a:spAutoFit/>
          </a:bodyPr>
          <a:lstStyle/>
          <a:p>
            <a:r>
              <a:rPr lang="en-US" sz="2400" b="1" dirty="0" smtClean="0">
                <a:solidFill>
                  <a:srgbClr val="FF0000"/>
                </a:solidFill>
              </a:rPr>
              <a:t>Towers of Hanoi </a:t>
            </a:r>
            <a:endParaRPr lang="en-IN" sz="2400" b="1" dirty="0">
              <a:solidFill>
                <a:srgbClr val="FF0000"/>
              </a:solidFill>
            </a:endParaRPr>
          </a:p>
        </p:txBody>
      </p:sp>
    </p:spTree>
    <p:extLst>
      <p:ext uri="{BB962C8B-B14F-4D97-AF65-F5344CB8AC3E}">
        <p14:creationId xmlns:p14="http://schemas.microsoft.com/office/powerpoint/2010/main" val="1866761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latin typeface="Algerian" pitchFamily="82" charset="0"/>
              </a:rPr>
              <a:t>Adding Functions to the Library</a:t>
            </a:r>
          </a:p>
        </p:txBody>
      </p:sp>
      <p:sp>
        <p:nvSpPr>
          <p:cNvPr id="8" name="Subtitle 7"/>
          <p:cNvSpPr>
            <a:spLocks noGrp="1"/>
          </p:cNvSpPr>
          <p:nvPr>
            <p:ph type="subTitle" idx="1"/>
          </p:nvPr>
        </p:nvSpPr>
        <p:spPr/>
        <p:txBody>
          <a:bodyPr/>
          <a:lstStyle/>
          <a:p>
            <a:endParaRPr lang="en-US"/>
          </a:p>
        </p:txBody>
      </p:sp>
      <p:sp>
        <p:nvSpPr>
          <p:cNvPr id="4" name="Date Placeholder 3"/>
          <p:cNvSpPr>
            <a:spLocks noGrp="1"/>
          </p:cNvSpPr>
          <p:nvPr>
            <p:ph type="dt" sz="half" idx="10"/>
          </p:nvPr>
        </p:nvSpPr>
        <p:spPr/>
        <p:txBody>
          <a:bodyPr/>
          <a:lstStyle/>
          <a:p>
            <a:fld id="{CE641C0F-0C39-490F-BBE1-DF7D75B0E835}" type="datetime1">
              <a:rPr lang="en-US" smtClean="0"/>
              <a:t>1/20/2024</a:t>
            </a:fld>
            <a:endParaRPr lang="en-GB"/>
          </a:p>
        </p:txBody>
      </p:sp>
      <p:sp>
        <p:nvSpPr>
          <p:cNvPr id="5" name="Footer Placeholder 4"/>
          <p:cNvSpPr>
            <a:spLocks noGrp="1"/>
          </p:cNvSpPr>
          <p:nvPr>
            <p:ph type="ftr" sz="quarter" idx="11"/>
          </p:nvPr>
        </p:nvSpPr>
        <p:spPr/>
        <p:txBody>
          <a:bodyPr/>
          <a:lstStyle/>
          <a:p>
            <a:r>
              <a:rPr lang="en-GB" smtClean="0"/>
              <a:t>CSE1002</a:t>
            </a:r>
            <a:endParaRPr lang="en-GB"/>
          </a:p>
        </p:txBody>
      </p:sp>
      <p:sp>
        <p:nvSpPr>
          <p:cNvPr id="6" name="Slide Number Placeholder 5"/>
          <p:cNvSpPr>
            <a:spLocks noGrp="1"/>
          </p:cNvSpPr>
          <p:nvPr>
            <p:ph type="sldNum" sz="quarter" idx="12"/>
          </p:nvPr>
        </p:nvSpPr>
        <p:spPr/>
        <p:txBody>
          <a:bodyPr/>
          <a:lstStyle/>
          <a:p>
            <a:fld id="{AF1A5E7E-EC26-45B8-88F1-B365ECAFA947}" type="slidenum">
              <a:rPr lang="en-GB" smtClean="0"/>
              <a:pPr/>
              <a:t>47</a:t>
            </a:fld>
            <a:endParaRPr lang="en-GB"/>
          </a:p>
        </p:txBody>
      </p:sp>
    </p:spTree>
    <p:extLst>
      <p:ext uri="{BB962C8B-B14F-4D97-AF65-F5344CB8AC3E}">
        <p14:creationId xmlns:p14="http://schemas.microsoft.com/office/powerpoint/2010/main" val="108936289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838200" y="365124"/>
            <a:ext cx="10293069" cy="6383633"/>
          </a:xfrm>
          <a:prstGeom prst="rect">
            <a:avLst/>
          </a:prstGeom>
        </p:spPr>
      </p:pic>
    </p:spTree>
    <p:extLst>
      <p:ext uri="{BB962C8B-B14F-4D97-AF65-F5344CB8AC3E}">
        <p14:creationId xmlns:p14="http://schemas.microsoft.com/office/powerpoint/2010/main" val="39017418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Times New Roman" pitchFamily="18" charset="0"/>
                <a:cs typeface="Times New Roman" pitchFamily="18" charset="0"/>
              </a:rPr>
              <a:t>Add user-defined functions to the library</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a:latin typeface="Times New Roman" pitchFamily="18" charset="0"/>
                <a:cs typeface="Times New Roman" pitchFamily="18" charset="0"/>
              </a:rPr>
              <a:t>Different compilers provide different utilities to </a:t>
            </a:r>
            <a:r>
              <a:rPr lang="en-US" dirty="0">
                <a:solidFill>
                  <a:srgbClr val="FF0000"/>
                </a:solidFill>
                <a:latin typeface="Times New Roman" pitchFamily="18" charset="0"/>
                <a:cs typeface="Times New Roman" pitchFamily="18" charset="0"/>
              </a:rPr>
              <a:t>add/delete/modify</a:t>
            </a:r>
            <a:r>
              <a:rPr lang="en-US" dirty="0">
                <a:latin typeface="Times New Roman" pitchFamily="18" charset="0"/>
                <a:cs typeface="Times New Roman" pitchFamily="18" charset="0"/>
              </a:rPr>
              <a:t> functions in the standard library. For example, </a:t>
            </a:r>
            <a:r>
              <a:rPr lang="en-US" dirty="0">
                <a:solidFill>
                  <a:srgbClr val="FF0000"/>
                </a:solidFill>
                <a:latin typeface="Times New Roman" pitchFamily="18" charset="0"/>
                <a:cs typeface="Times New Roman" pitchFamily="18" charset="0"/>
              </a:rPr>
              <a:t>Turbo C/C++ compilers</a:t>
            </a:r>
            <a:r>
              <a:rPr lang="en-US" dirty="0">
                <a:latin typeface="Times New Roman" pitchFamily="18" charset="0"/>
                <a:cs typeface="Times New Roman" pitchFamily="18" charset="0"/>
              </a:rPr>
              <a:t> provide a utility called </a:t>
            </a:r>
            <a:r>
              <a:rPr lang="en-US" b="1" dirty="0">
                <a:solidFill>
                  <a:srgbClr val="FF0000"/>
                </a:solidFill>
                <a:latin typeface="Times New Roman" pitchFamily="18" charset="0"/>
                <a:cs typeface="Times New Roman" pitchFamily="18" charset="0"/>
              </a:rPr>
              <a:t>‘tlib.exe’</a:t>
            </a:r>
            <a:r>
              <a:rPr lang="en-US" dirty="0">
                <a:latin typeface="Times New Roman" pitchFamily="18" charset="0"/>
                <a:cs typeface="Times New Roman" pitchFamily="18" charset="0"/>
              </a:rPr>
              <a:t> (Turbo Librarian). </a:t>
            </a:r>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endParaRPr lang="en-GB" dirty="0"/>
          </a:p>
        </p:txBody>
      </p:sp>
    </p:spTree>
    <p:extLst>
      <p:ext uri="{BB962C8B-B14F-4D97-AF65-F5344CB8AC3E}">
        <p14:creationId xmlns:p14="http://schemas.microsoft.com/office/powerpoint/2010/main" val="13752350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85238"/>
            <a:ext cx="10515600" cy="1325563"/>
          </a:xfrm>
        </p:spPr>
        <p:txBody>
          <a:bodyPr/>
          <a:lstStyle/>
          <a:p>
            <a:r>
              <a:rPr lang="en-US" b="1" dirty="0" smtClean="0"/>
              <a:t>                 USER DEFINED FUNCTIONS</a:t>
            </a:r>
            <a:endParaRPr lang="en-IN" b="1"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25930049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Times New Roman" pitchFamily="18" charset="0"/>
                <a:cs typeface="Times New Roman" pitchFamily="18" charset="0"/>
              </a:rPr>
              <a:t>Steps to </a:t>
            </a:r>
            <a:r>
              <a:rPr lang="en-US" b="1" dirty="0">
                <a:latin typeface="Times New Roman" pitchFamily="18" charset="0"/>
                <a:cs typeface="Times New Roman" pitchFamily="18" charset="0"/>
              </a:rPr>
              <a:t>add a function factorial( ) to the library</a:t>
            </a:r>
            <a:endParaRPr lang="en-US" b="1" dirty="0"/>
          </a:p>
        </p:txBody>
      </p:sp>
      <p:sp>
        <p:nvSpPr>
          <p:cNvPr id="3" name="Content Placeholder 2"/>
          <p:cNvSpPr>
            <a:spLocks noGrp="1"/>
          </p:cNvSpPr>
          <p:nvPr>
            <p:ph idx="1"/>
          </p:nvPr>
        </p:nvSpPr>
        <p:spPr/>
        <p:txBody>
          <a:bodyPr>
            <a:normAutofit lnSpcReduction="10000"/>
          </a:bodyPr>
          <a:lstStyle/>
          <a:p>
            <a:pPr marL="0" indent="0">
              <a:buNone/>
            </a:pPr>
            <a:r>
              <a:rPr lang="en-US" b="1" dirty="0">
                <a:latin typeface="Times New Roman" pitchFamily="18" charset="0"/>
                <a:cs typeface="Times New Roman" pitchFamily="18" charset="0"/>
              </a:rPr>
              <a:t>Step 1 : </a:t>
            </a:r>
            <a:r>
              <a:rPr lang="en-US" dirty="0">
                <a:latin typeface="Times New Roman" pitchFamily="18" charset="0"/>
                <a:cs typeface="Times New Roman" pitchFamily="18" charset="0"/>
              </a:rPr>
              <a:t>Write the function definition of factorial( ) in some file, say ‘</a:t>
            </a:r>
            <a:r>
              <a:rPr lang="en-US" dirty="0" err="1">
                <a:solidFill>
                  <a:srgbClr val="FF0000"/>
                </a:solidFill>
                <a:latin typeface="Times New Roman" pitchFamily="18" charset="0"/>
                <a:cs typeface="Times New Roman" pitchFamily="18" charset="0"/>
              </a:rPr>
              <a:t>fact.c</a:t>
            </a:r>
            <a:r>
              <a:rPr lang="en-US" dirty="0">
                <a:latin typeface="Times New Roman" pitchFamily="18" charset="0"/>
                <a:cs typeface="Times New Roman" pitchFamily="18" charset="0"/>
              </a:rPr>
              <a:t>’.</a:t>
            </a:r>
          </a:p>
          <a:p>
            <a:pPr marL="0" indent="0">
              <a:buNone/>
            </a:pP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factorial ( </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num</a:t>
            </a:r>
            <a:r>
              <a:rPr lang="en-US" dirty="0">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a:t>
            </a:r>
          </a:p>
          <a:p>
            <a:pPr marL="0" indent="0">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i, f = 1 ;</a:t>
            </a:r>
          </a:p>
          <a:p>
            <a:pPr marL="0" indent="0">
              <a:buNone/>
            </a:pPr>
            <a:r>
              <a:rPr lang="en-US" dirty="0">
                <a:latin typeface="Times New Roman" pitchFamily="18" charset="0"/>
                <a:cs typeface="Times New Roman" pitchFamily="18" charset="0"/>
              </a:rPr>
              <a:t>	for ( i = 1 ; i &lt;= </a:t>
            </a:r>
            <a:r>
              <a:rPr lang="en-US" dirty="0" err="1">
                <a:latin typeface="Times New Roman" pitchFamily="18" charset="0"/>
                <a:cs typeface="Times New Roman" pitchFamily="18" charset="0"/>
              </a:rPr>
              <a:t>num</a:t>
            </a:r>
            <a:r>
              <a:rPr lang="en-US" dirty="0">
                <a:latin typeface="Times New Roman" pitchFamily="18" charset="0"/>
                <a:cs typeface="Times New Roman" pitchFamily="18" charset="0"/>
              </a:rPr>
              <a:t> ; i++ )</a:t>
            </a:r>
          </a:p>
          <a:p>
            <a:pPr marL="0" indent="0">
              <a:buNone/>
            </a:pPr>
            <a:r>
              <a:rPr lang="en-US" dirty="0">
                <a:latin typeface="Times New Roman" pitchFamily="18" charset="0"/>
                <a:cs typeface="Times New Roman" pitchFamily="18" charset="0"/>
              </a:rPr>
              <a:t>	f = f * i ;</a:t>
            </a:r>
          </a:p>
          <a:p>
            <a:pPr marL="0" indent="0">
              <a:buNone/>
            </a:pPr>
            <a:r>
              <a:rPr lang="en-US" dirty="0">
                <a:latin typeface="Times New Roman" pitchFamily="18" charset="0"/>
                <a:cs typeface="Times New Roman" pitchFamily="18" charset="0"/>
              </a:rPr>
              <a:t>	return ( f ) ;</a:t>
            </a:r>
          </a:p>
          <a:p>
            <a:pPr marL="0" indent="0">
              <a:buNone/>
            </a:pPr>
            <a:r>
              <a:rPr lang="en-US" dirty="0">
                <a:latin typeface="Times New Roman" pitchFamily="18" charset="0"/>
                <a:cs typeface="Times New Roman" pitchFamily="18" charset="0"/>
              </a:rPr>
              <a:t>}</a:t>
            </a:r>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endParaRPr lang="en-GB" dirty="0"/>
          </a:p>
        </p:txBody>
      </p:sp>
    </p:spTree>
    <p:extLst>
      <p:ext uri="{BB962C8B-B14F-4D97-AF65-F5344CB8AC3E}">
        <p14:creationId xmlns:p14="http://schemas.microsoft.com/office/powerpoint/2010/main" val="380162774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0057" y="-27384"/>
            <a:ext cx="9607943" cy="864096"/>
          </a:xfrm>
        </p:spPr>
        <p:txBody>
          <a:bodyPr>
            <a:noAutofit/>
          </a:bodyPr>
          <a:lstStyle/>
          <a:p>
            <a:r>
              <a:rPr lang="en-US" sz="3200" b="1" dirty="0">
                <a:latin typeface="Times New Roman" pitchFamily="18" charset="0"/>
                <a:cs typeface="Times New Roman" pitchFamily="18" charset="0"/>
              </a:rPr>
              <a:t>Steps to add a function factorial( ) to the library</a:t>
            </a:r>
            <a:endParaRPr lang="en-US" sz="3200" b="1" dirty="0"/>
          </a:p>
        </p:txBody>
      </p:sp>
      <p:sp>
        <p:nvSpPr>
          <p:cNvPr id="3" name="Content Placeholder 2"/>
          <p:cNvSpPr>
            <a:spLocks noGrp="1"/>
          </p:cNvSpPr>
          <p:nvPr>
            <p:ph idx="1"/>
          </p:nvPr>
        </p:nvSpPr>
        <p:spPr>
          <a:xfrm>
            <a:off x="730980" y="1044167"/>
            <a:ext cx="10730039" cy="5688632"/>
          </a:xfrm>
        </p:spPr>
        <p:txBody>
          <a:bodyPr>
            <a:normAutofit/>
          </a:bodyPr>
          <a:lstStyle/>
          <a:p>
            <a:pPr marL="0" indent="0">
              <a:buNone/>
            </a:pPr>
            <a:r>
              <a:rPr lang="en-US" b="1" dirty="0">
                <a:latin typeface="Times New Roman" pitchFamily="18" charset="0"/>
                <a:cs typeface="Times New Roman" pitchFamily="18" charset="0"/>
              </a:rPr>
              <a:t>Step 2 : </a:t>
            </a:r>
            <a:r>
              <a:rPr lang="en-US" dirty="0">
                <a:solidFill>
                  <a:srgbClr val="FF0000"/>
                </a:solidFill>
                <a:latin typeface="Times New Roman" pitchFamily="18" charset="0"/>
                <a:cs typeface="Times New Roman" pitchFamily="18" charset="0"/>
              </a:rPr>
              <a:t>Compile</a:t>
            </a:r>
            <a:r>
              <a:rPr lang="en-US" dirty="0">
                <a:latin typeface="Times New Roman" pitchFamily="18" charset="0"/>
                <a:cs typeface="Times New Roman" pitchFamily="18" charset="0"/>
              </a:rPr>
              <a:t> the ‘</a:t>
            </a:r>
            <a:r>
              <a:rPr lang="en-US" dirty="0" err="1">
                <a:solidFill>
                  <a:srgbClr val="FF0000"/>
                </a:solidFill>
                <a:latin typeface="Times New Roman" pitchFamily="18" charset="0"/>
                <a:cs typeface="Times New Roman" pitchFamily="18" charset="0"/>
              </a:rPr>
              <a:t>fact.c</a:t>
            </a:r>
            <a:r>
              <a:rPr lang="en-US" dirty="0">
                <a:latin typeface="Times New Roman" pitchFamily="18" charset="0"/>
                <a:cs typeface="Times New Roman" pitchFamily="18" charset="0"/>
              </a:rPr>
              <a:t>’ file using Alt F9. A new file called ‘</a:t>
            </a:r>
            <a:r>
              <a:rPr lang="en-US" dirty="0">
                <a:solidFill>
                  <a:srgbClr val="FF0000"/>
                </a:solidFill>
                <a:latin typeface="Times New Roman" pitchFamily="18" charset="0"/>
                <a:cs typeface="Times New Roman" pitchFamily="18" charset="0"/>
              </a:rPr>
              <a:t>fact.obj</a:t>
            </a:r>
            <a:r>
              <a:rPr lang="en-US" dirty="0">
                <a:latin typeface="Times New Roman" pitchFamily="18" charset="0"/>
                <a:cs typeface="Times New Roman" pitchFamily="18" charset="0"/>
              </a:rPr>
              <a:t>’ would get created containing the compiled code in machine language.</a:t>
            </a:r>
          </a:p>
          <a:p>
            <a:pPr marL="0" indent="0">
              <a:buNone/>
            </a:pPr>
            <a:endParaRPr lang="en-US" dirty="0">
              <a:latin typeface="Times New Roman" pitchFamily="18" charset="0"/>
              <a:cs typeface="Times New Roman" pitchFamily="18" charset="0"/>
            </a:endParaRPr>
          </a:p>
          <a:p>
            <a:pPr marL="0" indent="0">
              <a:buNone/>
            </a:pPr>
            <a:r>
              <a:rPr lang="en-US" b="1" dirty="0">
                <a:latin typeface="Times New Roman" pitchFamily="18" charset="0"/>
                <a:cs typeface="Times New Roman" pitchFamily="18" charset="0"/>
              </a:rPr>
              <a:t>Step 3 : </a:t>
            </a:r>
            <a:r>
              <a:rPr lang="en-US" dirty="0">
                <a:solidFill>
                  <a:srgbClr val="FF0000"/>
                </a:solidFill>
                <a:latin typeface="Times New Roman" pitchFamily="18" charset="0"/>
                <a:cs typeface="Times New Roman" pitchFamily="18" charset="0"/>
              </a:rPr>
              <a:t>Add</a:t>
            </a:r>
            <a:r>
              <a:rPr lang="en-US" dirty="0">
                <a:latin typeface="Times New Roman" pitchFamily="18" charset="0"/>
                <a:cs typeface="Times New Roman" pitchFamily="18" charset="0"/>
              </a:rPr>
              <a:t> the function to the library by issuing the command</a:t>
            </a:r>
          </a:p>
          <a:p>
            <a:pPr marL="0" indent="0">
              <a:buNone/>
            </a:pPr>
            <a:r>
              <a:rPr lang="en-US" dirty="0" smtClean="0">
                <a:latin typeface="Times New Roman" pitchFamily="18" charset="0"/>
                <a:cs typeface="Times New Roman" pitchFamily="18" charset="0"/>
              </a:rPr>
              <a:t>	</a:t>
            </a:r>
            <a:r>
              <a:rPr lang="en-US" sz="3900" b="1" dirty="0">
                <a:latin typeface="Times New Roman" pitchFamily="18" charset="0"/>
                <a:cs typeface="Times New Roman" pitchFamily="18" charset="0"/>
              </a:rPr>
              <a:t>C</a:t>
            </a:r>
            <a:r>
              <a:rPr lang="en-US" sz="3900" b="1" dirty="0">
                <a:latin typeface="Times New Roman" pitchFamily="18" charset="0"/>
                <a:cs typeface="Times New Roman" pitchFamily="18" charset="0"/>
              </a:rPr>
              <a:t>:\&gt;tlib math.lib + </a:t>
            </a:r>
            <a:r>
              <a:rPr lang="en-US" sz="3900" b="1" dirty="0">
                <a:solidFill>
                  <a:srgbClr val="FF0000"/>
                </a:solidFill>
                <a:latin typeface="Times New Roman" pitchFamily="18" charset="0"/>
                <a:cs typeface="Times New Roman" pitchFamily="18" charset="0"/>
              </a:rPr>
              <a:t>c:\fact.obj</a:t>
            </a:r>
          </a:p>
          <a:p>
            <a:pPr marL="0" indent="0">
              <a:buNone/>
            </a:pPr>
            <a:r>
              <a:rPr lang="en-US" dirty="0">
                <a:latin typeface="Times New Roman" pitchFamily="18" charset="0"/>
                <a:cs typeface="Times New Roman" pitchFamily="18" charset="0"/>
              </a:rPr>
              <a:t>Here, ‘math.lib’ is a library filename, </a:t>
            </a:r>
            <a:r>
              <a:rPr lang="en-US" dirty="0">
                <a:solidFill>
                  <a:srgbClr val="FF0000"/>
                </a:solidFill>
                <a:latin typeface="Times New Roman" pitchFamily="18" charset="0"/>
                <a:cs typeface="Times New Roman" pitchFamily="18" charset="0"/>
              </a:rPr>
              <a:t>+</a:t>
            </a:r>
            <a:r>
              <a:rPr lang="en-US" dirty="0">
                <a:latin typeface="Times New Roman" pitchFamily="18" charset="0"/>
                <a:cs typeface="Times New Roman" pitchFamily="18" charset="0"/>
              </a:rPr>
              <a:t> is a switch, which means we want to </a:t>
            </a:r>
            <a:r>
              <a:rPr lang="en-US" dirty="0">
                <a:solidFill>
                  <a:srgbClr val="FF0000"/>
                </a:solidFill>
                <a:latin typeface="Times New Roman" pitchFamily="18" charset="0"/>
                <a:cs typeface="Times New Roman" pitchFamily="18" charset="0"/>
              </a:rPr>
              <a:t>add</a:t>
            </a:r>
            <a:r>
              <a:rPr lang="en-US" dirty="0">
                <a:latin typeface="Times New Roman" pitchFamily="18" charset="0"/>
                <a:cs typeface="Times New Roman" pitchFamily="18" charset="0"/>
              </a:rPr>
              <a:t> new function to library and ‘c:\fact.obj’ is the path of the ‘.</a:t>
            </a:r>
            <a:r>
              <a:rPr lang="en-US" dirty="0" err="1">
                <a:latin typeface="Times New Roman" pitchFamily="18" charset="0"/>
                <a:cs typeface="Times New Roman" pitchFamily="18" charset="0"/>
              </a:rPr>
              <a:t>obj</a:t>
            </a:r>
            <a:r>
              <a:rPr lang="en-US" dirty="0">
                <a:latin typeface="Times New Roman" pitchFamily="18" charset="0"/>
                <a:cs typeface="Times New Roman" pitchFamily="18" charset="0"/>
              </a:rPr>
              <a:t>’ file.</a:t>
            </a:r>
          </a:p>
          <a:p>
            <a:pPr marL="0" indent="0">
              <a:buNone/>
            </a:pPr>
            <a:r>
              <a:rPr lang="en-US" dirty="0">
                <a:latin typeface="Times New Roman" pitchFamily="18" charset="0"/>
                <a:cs typeface="Times New Roman" pitchFamily="18" charset="0"/>
              </a:rPr>
              <a:t>If we wish we can </a:t>
            </a:r>
            <a:r>
              <a:rPr lang="en-US" dirty="0">
                <a:solidFill>
                  <a:srgbClr val="FF0000"/>
                </a:solidFill>
                <a:latin typeface="Times New Roman" pitchFamily="18" charset="0"/>
                <a:cs typeface="Times New Roman" pitchFamily="18" charset="0"/>
              </a:rPr>
              <a:t>delete</a:t>
            </a:r>
            <a:r>
              <a:rPr lang="en-US" dirty="0">
                <a:latin typeface="Times New Roman" pitchFamily="18" charset="0"/>
                <a:cs typeface="Times New Roman" pitchFamily="18" charset="0"/>
              </a:rPr>
              <a:t> the existing functions present in the library using the minus ( </a:t>
            </a:r>
            <a:r>
              <a:rPr lang="en-US" dirty="0">
                <a:solidFill>
                  <a:srgbClr val="FF0000"/>
                </a:solidFill>
                <a:latin typeface="Times New Roman" pitchFamily="18" charset="0"/>
                <a:cs typeface="Times New Roman" pitchFamily="18" charset="0"/>
              </a:rPr>
              <a:t>-</a:t>
            </a:r>
            <a:r>
              <a:rPr lang="en-US" dirty="0">
                <a:latin typeface="Times New Roman" pitchFamily="18" charset="0"/>
                <a:cs typeface="Times New Roman" pitchFamily="18" charset="0"/>
              </a:rPr>
              <a:t> ) switch.</a:t>
            </a:r>
          </a:p>
          <a:p>
            <a:pPr marL="0" indent="0">
              <a:buNone/>
            </a:pPr>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endParaRPr lang="en-GB" dirty="0"/>
          </a:p>
        </p:txBody>
      </p:sp>
    </p:spTree>
    <p:extLst>
      <p:ext uri="{BB962C8B-B14F-4D97-AF65-F5344CB8AC3E}">
        <p14:creationId xmlns:p14="http://schemas.microsoft.com/office/powerpoint/2010/main" val="358597996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743" y="-27384"/>
            <a:ext cx="9845469" cy="720080"/>
          </a:xfrm>
        </p:spPr>
        <p:txBody>
          <a:bodyPr>
            <a:noAutofit/>
          </a:bodyPr>
          <a:lstStyle/>
          <a:p>
            <a:r>
              <a:rPr lang="en-US" sz="3200" b="1" dirty="0">
                <a:latin typeface="Times New Roman" pitchFamily="18" charset="0"/>
                <a:cs typeface="Times New Roman" pitchFamily="18" charset="0"/>
              </a:rPr>
              <a:t>Steps to </a:t>
            </a:r>
            <a:r>
              <a:rPr lang="en-US" sz="3200" b="1" dirty="0">
                <a:latin typeface="Times New Roman" pitchFamily="18" charset="0"/>
                <a:cs typeface="Times New Roman" pitchFamily="18" charset="0"/>
              </a:rPr>
              <a:t>add a function factorial( ) to the library</a:t>
            </a:r>
            <a:endParaRPr lang="en-US" sz="3200" b="1" dirty="0"/>
          </a:p>
        </p:txBody>
      </p:sp>
      <p:sp>
        <p:nvSpPr>
          <p:cNvPr id="3" name="Content Placeholder 2"/>
          <p:cNvSpPr>
            <a:spLocks noGrp="1"/>
          </p:cNvSpPr>
          <p:nvPr>
            <p:ph idx="1"/>
          </p:nvPr>
        </p:nvSpPr>
        <p:spPr>
          <a:xfrm>
            <a:off x="1225262" y="886905"/>
            <a:ext cx="9388950" cy="5760640"/>
          </a:xfrm>
        </p:spPr>
        <p:txBody>
          <a:bodyPr>
            <a:normAutofit fontScale="92500" lnSpcReduction="20000"/>
          </a:bodyPr>
          <a:lstStyle/>
          <a:p>
            <a:pPr marL="0" indent="0">
              <a:buNone/>
            </a:pPr>
            <a:r>
              <a:rPr lang="en-US" b="1" dirty="0">
                <a:latin typeface="Times New Roman" pitchFamily="18" charset="0"/>
                <a:cs typeface="Times New Roman" pitchFamily="18" charset="0"/>
              </a:rPr>
              <a:t>Step 4 : </a:t>
            </a:r>
            <a:r>
              <a:rPr lang="en-US" dirty="0">
                <a:latin typeface="Times New Roman" pitchFamily="18" charset="0"/>
                <a:cs typeface="Times New Roman" pitchFamily="18" charset="0"/>
              </a:rPr>
              <a:t>Declare the prototype of the factorial( ) function in the header file, say ‘</a:t>
            </a:r>
            <a:r>
              <a:rPr lang="en-US" dirty="0" err="1">
                <a:solidFill>
                  <a:srgbClr val="FF0000"/>
                </a:solidFill>
                <a:latin typeface="Times New Roman" pitchFamily="18" charset="0"/>
                <a:cs typeface="Times New Roman" pitchFamily="18" charset="0"/>
              </a:rPr>
              <a:t>fact.h</a:t>
            </a:r>
            <a:r>
              <a:rPr lang="en-US" dirty="0">
                <a:latin typeface="Times New Roman" pitchFamily="18" charset="0"/>
                <a:cs typeface="Times New Roman" pitchFamily="18" charset="0"/>
              </a:rPr>
              <a:t>’. This file should be included while calling the function.</a:t>
            </a:r>
          </a:p>
          <a:p>
            <a:pPr marL="0" indent="0">
              <a:buNone/>
            </a:pPr>
            <a:endParaRPr lang="en-US" dirty="0">
              <a:latin typeface="Times New Roman" pitchFamily="18" charset="0"/>
              <a:cs typeface="Times New Roman" pitchFamily="18" charset="0"/>
            </a:endParaRPr>
          </a:p>
          <a:p>
            <a:pPr marL="0" indent="0">
              <a:buNone/>
            </a:pPr>
            <a:r>
              <a:rPr lang="en-US" b="1" dirty="0">
                <a:latin typeface="Times New Roman" pitchFamily="18" charset="0"/>
                <a:cs typeface="Times New Roman" pitchFamily="18" charset="0"/>
              </a:rPr>
              <a:t>Step 5 : </a:t>
            </a:r>
            <a:r>
              <a:rPr lang="en-US" dirty="0">
                <a:latin typeface="Times New Roman" pitchFamily="18" charset="0"/>
                <a:cs typeface="Times New Roman" pitchFamily="18" charset="0"/>
              </a:rPr>
              <a:t>To use the function present inside the </a:t>
            </a:r>
            <a:r>
              <a:rPr lang="en-US" dirty="0">
                <a:solidFill>
                  <a:srgbClr val="FF0000"/>
                </a:solidFill>
                <a:latin typeface="Times New Roman" pitchFamily="18" charset="0"/>
                <a:cs typeface="Times New Roman" pitchFamily="18" charset="0"/>
              </a:rPr>
              <a:t>library</a:t>
            </a:r>
            <a:r>
              <a:rPr lang="en-US" dirty="0">
                <a:latin typeface="Times New Roman" pitchFamily="18" charset="0"/>
                <a:cs typeface="Times New Roman" pitchFamily="18" charset="0"/>
              </a:rPr>
              <a:t>, create a program as shown below:</a:t>
            </a:r>
          </a:p>
          <a:p>
            <a:pPr marL="914400" indent="0">
              <a:buNone/>
            </a:pPr>
            <a:r>
              <a:rPr lang="en-US" dirty="0">
                <a:latin typeface="Times New Roman" pitchFamily="18" charset="0"/>
                <a:cs typeface="Times New Roman" pitchFamily="18" charset="0"/>
              </a:rPr>
              <a:t>#</a:t>
            </a:r>
            <a:r>
              <a:rPr lang="en-US" b="1" dirty="0">
                <a:latin typeface="Times New Roman" pitchFamily="18" charset="0"/>
                <a:cs typeface="Times New Roman" pitchFamily="18" charset="0"/>
              </a:rPr>
              <a:t>include "c:\\fact.h"</a:t>
            </a:r>
          </a:p>
          <a:p>
            <a:pPr marL="914400" indent="0">
              <a:buNone/>
            </a:pPr>
            <a:r>
              <a:rPr lang="en-US" dirty="0">
                <a:latin typeface="Times New Roman" pitchFamily="18" charset="0"/>
                <a:cs typeface="Times New Roman" pitchFamily="18" charset="0"/>
              </a:rPr>
              <a:t>main( )</a:t>
            </a:r>
          </a:p>
          <a:p>
            <a:pPr marL="914400" indent="0">
              <a:buNone/>
            </a:pPr>
            <a:r>
              <a:rPr lang="en-US" dirty="0">
                <a:latin typeface="Times New Roman" pitchFamily="18" charset="0"/>
                <a:cs typeface="Times New Roman" pitchFamily="18" charset="0"/>
              </a:rPr>
              <a:t>{</a:t>
            </a:r>
          </a:p>
          <a:p>
            <a:pPr marL="1371600" indent="0">
              <a:buNone/>
            </a:pP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f ;</a:t>
            </a:r>
          </a:p>
          <a:p>
            <a:pPr marL="1371600" indent="0">
              <a:buNone/>
            </a:pPr>
            <a:r>
              <a:rPr lang="en-US" dirty="0">
                <a:latin typeface="Times New Roman" pitchFamily="18" charset="0"/>
                <a:cs typeface="Times New Roman" pitchFamily="18" charset="0"/>
              </a:rPr>
              <a:t>f = factorial ( 5 ) ;</a:t>
            </a:r>
          </a:p>
          <a:p>
            <a:pPr marL="1371600" indent="0">
              <a:buNone/>
            </a:pPr>
            <a:r>
              <a:rPr lang="en-US" dirty="0" err="1">
                <a:latin typeface="Times New Roman" pitchFamily="18" charset="0"/>
                <a:cs typeface="Times New Roman" pitchFamily="18" charset="0"/>
              </a:rPr>
              <a:t>printf</a:t>
            </a:r>
            <a:r>
              <a:rPr lang="en-US" dirty="0">
                <a:latin typeface="Times New Roman" pitchFamily="18" charset="0"/>
                <a:cs typeface="Times New Roman" pitchFamily="18" charset="0"/>
              </a:rPr>
              <a:t> ( "%d", f ) ;</a:t>
            </a:r>
          </a:p>
          <a:p>
            <a:pPr marL="914400" indent="0">
              <a:buNone/>
            </a:pPr>
            <a:r>
              <a:rPr lang="en-US" dirty="0">
                <a:latin typeface="Times New Roman" pitchFamily="18" charset="0"/>
                <a:cs typeface="Times New Roman" pitchFamily="18" charset="0"/>
              </a:rPr>
              <a:t>}</a:t>
            </a:r>
          </a:p>
          <a:p>
            <a:pPr marL="0" indent="0">
              <a:buNone/>
            </a:pPr>
            <a:endParaRPr lang="en-US" dirty="0">
              <a:latin typeface="Times New Roman" pitchFamily="18" charset="0"/>
              <a:cs typeface="Times New Roman" pitchFamily="18" charset="0"/>
            </a:endParaRPr>
          </a:p>
          <a:p>
            <a:pPr marL="0" indent="0">
              <a:buNone/>
            </a:pPr>
            <a:r>
              <a:rPr lang="en-US" b="1" dirty="0">
                <a:latin typeface="Times New Roman" pitchFamily="18" charset="0"/>
                <a:cs typeface="Times New Roman" pitchFamily="18" charset="0"/>
              </a:rPr>
              <a:t>Step 6 : </a:t>
            </a:r>
            <a:r>
              <a:rPr lang="en-US" dirty="0">
                <a:latin typeface="Times New Roman" pitchFamily="18" charset="0"/>
                <a:cs typeface="Times New Roman" pitchFamily="18" charset="0"/>
              </a:rPr>
              <a:t>Compile and execute the program using </a:t>
            </a:r>
            <a:r>
              <a:rPr lang="en-US" dirty="0">
                <a:solidFill>
                  <a:srgbClr val="FF0000"/>
                </a:solidFill>
                <a:latin typeface="Times New Roman" pitchFamily="18" charset="0"/>
                <a:cs typeface="Times New Roman" pitchFamily="18" charset="0"/>
              </a:rPr>
              <a:t>Ctrl F9.</a:t>
            </a:r>
          </a:p>
          <a:p>
            <a:pPr marL="0" indent="0">
              <a:buNone/>
            </a:pPr>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endParaRPr lang="en-GB" dirty="0"/>
          </a:p>
        </p:txBody>
      </p:sp>
    </p:spTree>
    <p:extLst>
      <p:ext uri="{BB962C8B-B14F-4D97-AF65-F5344CB8AC3E}">
        <p14:creationId xmlns:p14="http://schemas.microsoft.com/office/powerpoint/2010/main" val="355729770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latin typeface="Algerian" pitchFamily="82" charset="0"/>
              </a:rPr>
              <a:t>creating our own library</a:t>
            </a:r>
          </a:p>
        </p:txBody>
      </p:sp>
      <p:sp>
        <p:nvSpPr>
          <p:cNvPr id="8" name="Subtitle 7"/>
          <p:cNvSpPr>
            <a:spLocks noGrp="1"/>
          </p:cNvSpPr>
          <p:nvPr>
            <p:ph type="subTitle" idx="1"/>
          </p:nvPr>
        </p:nvSpPr>
        <p:spPr/>
        <p:txBody>
          <a:bodyPr/>
          <a:lstStyle/>
          <a:p>
            <a:endParaRPr lang="en-US"/>
          </a:p>
        </p:txBody>
      </p:sp>
      <p:sp>
        <p:nvSpPr>
          <p:cNvPr id="4" name="Date Placeholder 3"/>
          <p:cNvSpPr>
            <a:spLocks noGrp="1"/>
          </p:cNvSpPr>
          <p:nvPr>
            <p:ph type="dt" sz="half" idx="10"/>
          </p:nvPr>
        </p:nvSpPr>
        <p:spPr/>
        <p:txBody>
          <a:bodyPr/>
          <a:lstStyle/>
          <a:p>
            <a:fld id="{B8453D54-FBDE-40D2-8E54-67D0DDA4D5A1}" type="datetime1">
              <a:rPr lang="en-US" smtClean="0"/>
              <a:t>1/20/2024</a:t>
            </a:fld>
            <a:endParaRPr lang="en-GB"/>
          </a:p>
        </p:txBody>
      </p:sp>
      <p:sp>
        <p:nvSpPr>
          <p:cNvPr id="5" name="Footer Placeholder 4"/>
          <p:cNvSpPr>
            <a:spLocks noGrp="1"/>
          </p:cNvSpPr>
          <p:nvPr>
            <p:ph type="ftr" sz="quarter" idx="11"/>
          </p:nvPr>
        </p:nvSpPr>
        <p:spPr/>
        <p:txBody>
          <a:bodyPr/>
          <a:lstStyle/>
          <a:p>
            <a:r>
              <a:rPr lang="en-GB" smtClean="0"/>
              <a:t>CSE1002</a:t>
            </a:r>
            <a:endParaRPr lang="en-GB"/>
          </a:p>
        </p:txBody>
      </p:sp>
      <p:sp>
        <p:nvSpPr>
          <p:cNvPr id="6" name="Slide Number Placeholder 5"/>
          <p:cNvSpPr>
            <a:spLocks noGrp="1"/>
          </p:cNvSpPr>
          <p:nvPr>
            <p:ph type="sldNum" sz="quarter" idx="12"/>
          </p:nvPr>
        </p:nvSpPr>
        <p:spPr/>
        <p:txBody>
          <a:bodyPr/>
          <a:lstStyle/>
          <a:p>
            <a:fld id="{AF1A5E7E-EC26-45B8-88F1-B365ECAFA947}" type="slidenum">
              <a:rPr lang="en-GB" smtClean="0"/>
              <a:pPr/>
              <a:t>53</a:t>
            </a:fld>
            <a:endParaRPr lang="en-GB"/>
          </a:p>
        </p:txBody>
      </p:sp>
    </p:spTree>
    <p:extLst>
      <p:ext uri="{BB962C8B-B14F-4D97-AF65-F5344CB8AC3E}">
        <p14:creationId xmlns:p14="http://schemas.microsoft.com/office/powerpoint/2010/main" val="209048268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6296" y="440314"/>
            <a:ext cx="7985491" cy="562074"/>
          </a:xfrm>
        </p:spPr>
        <p:txBody>
          <a:bodyPr>
            <a:normAutofit fontScale="90000"/>
          </a:bodyPr>
          <a:lstStyle/>
          <a:p>
            <a:r>
              <a:rPr lang="en-US" b="1" dirty="0">
                <a:latin typeface="Times New Roman" pitchFamily="18" charset="0"/>
                <a:cs typeface="Times New Roman" pitchFamily="18" charset="0"/>
              </a:rPr>
              <a:t>Steps for creating our own library</a:t>
            </a:r>
          </a:p>
        </p:txBody>
      </p:sp>
      <p:sp>
        <p:nvSpPr>
          <p:cNvPr id="3" name="Content Placeholder 2"/>
          <p:cNvSpPr>
            <a:spLocks noGrp="1"/>
          </p:cNvSpPr>
          <p:nvPr>
            <p:ph idx="1"/>
          </p:nvPr>
        </p:nvSpPr>
        <p:spPr>
          <a:xfrm>
            <a:off x="631179" y="1561762"/>
            <a:ext cx="10867603" cy="4747557"/>
          </a:xfrm>
        </p:spPr>
        <p:txBody>
          <a:bodyPr>
            <a:noAutofit/>
          </a:bodyPr>
          <a:lstStyle/>
          <a:p>
            <a:r>
              <a:rPr lang="en-US" sz="3000" dirty="0">
                <a:latin typeface="Times New Roman" pitchFamily="18" charset="0"/>
                <a:cs typeface="Times New Roman" pitchFamily="18" charset="0"/>
              </a:rPr>
              <a:t>Lets us create a library containing the functions factorial( ), prime( ) and </a:t>
            </a:r>
            <a:r>
              <a:rPr lang="en-US" sz="3000" dirty="0" err="1">
                <a:latin typeface="Times New Roman" pitchFamily="18" charset="0"/>
                <a:cs typeface="Times New Roman" pitchFamily="18" charset="0"/>
              </a:rPr>
              <a:t>fibonacci</a:t>
            </a:r>
            <a:r>
              <a:rPr lang="en-US" sz="3000" dirty="0">
                <a:latin typeface="Times New Roman" pitchFamily="18" charset="0"/>
                <a:cs typeface="Times New Roman" pitchFamily="18" charset="0"/>
              </a:rPr>
              <a:t>( </a:t>
            </a:r>
            <a:r>
              <a:rPr lang="en-US" sz="3000" dirty="0" smtClean="0">
                <a:latin typeface="Times New Roman" pitchFamily="18" charset="0"/>
                <a:cs typeface="Times New Roman" pitchFamily="18" charset="0"/>
              </a:rPr>
              <a:t>)</a:t>
            </a:r>
          </a:p>
          <a:p>
            <a:endParaRPr lang="en-US" sz="3000" dirty="0">
              <a:latin typeface="Times New Roman" pitchFamily="18" charset="0"/>
              <a:cs typeface="Times New Roman" pitchFamily="18" charset="0"/>
            </a:endParaRPr>
          </a:p>
          <a:p>
            <a:r>
              <a:rPr lang="en-US" sz="3000" dirty="0">
                <a:latin typeface="Times New Roman" pitchFamily="18" charset="0"/>
                <a:cs typeface="Times New Roman" pitchFamily="18" charset="0"/>
              </a:rPr>
              <a:t>For </a:t>
            </a:r>
            <a:r>
              <a:rPr lang="en-US" sz="3000" dirty="0">
                <a:latin typeface="Times New Roman" pitchFamily="18" charset="0"/>
                <a:cs typeface="Times New Roman" pitchFamily="18" charset="0"/>
              </a:rPr>
              <a:t>create this library following steps are carried out in specific to Turbo C/C++ compiler and would vary for other compilers</a:t>
            </a:r>
            <a:r>
              <a:rPr lang="en-US" sz="3000" dirty="0">
                <a:latin typeface="Times New Roman" pitchFamily="18" charset="0"/>
                <a:cs typeface="Times New Roman" pitchFamily="18" charset="0"/>
              </a:rPr>
              <a:t>.</a:t>
            </a:r>
            <a:endParaRPr lang="en-US" sz="3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endParaRPr lang="en-GB" dirty="0"/>
          </a:p>
        </p:txBody>
      </p:sp>
    </p:spTree>
    <p:extLst>
      <p:ext uri="{BB962C8B-B14F-4D97-AF65-F5344CB8AC3E}">
        <p14:creationId xmlns:p14="http://schemas.microsoft.com/office/powerpoint/2010/main" val="208144949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16632"/>
            <a:ext cx="8229600" cy="562074"/>
          </a:xfrm>
        </p:spPr>
        <p:txBody>
          <a:bodyPr>
            <a:normAutofit fontScale="90000"/>
          </a:bodyPr>
          <a:lstStyle/>
          <a:p>
            <a:r>
              <a:rPr lang="en-US" b="1" dirty="0">
                <a:latin typeface="Times New Roman" pitchFamily="18" charset="0"/>
                <a:cs typeface="Times New Roman" pitchFamily="18" charset="0"/>
              </a:rPr>
              <a:t>Steps for creating our own library</a:t>
            </a:r>
          </a:p>
        </p:txBody>
      </p:sp>
      <p:sp>
        <p:nvSpPr>
          <p:cNvPr id="3" name="Content Placeholder 2"/>
          <p:cNvSpPr>
            <a:spLocks noGrp="1"/>
          </p:cNvSpPr>
          <p:nvPr>
            <p:ph idx="1"/>
          </p:nvPr>
        </p:nvSpPr>
        <p:spPr>
          <a:xfrm>
            <a:off x="995320" y="994296"/>
            <a:ext cx="10358480" cy="5544616"/>
          </a:xfrm>
        </p:spPr>
        <p:txBody>
          <a:bodyPr>
            <a:normAutofit/>
          </a:bodyPr>
          <a:lstStyle/>
          <a:p>
            <a:pPr marL="0" indent="0">
              <a:buNone/>
            </a:pPr>
            <a:r>
              <a:rPr lang="en-US" b="1" dirty="0">
                <a:latin typeface="Times New Roman" pitchFamily="18" charset="0"/>
                <a:cs typeface="Times New Roman" pitchFamily="18" charset="0"/>
              </a:rPr>
              <a:t>Step 1 :</a:t>
            </a:r>
            <a:r>
              <a:rPr lang="en-US" dirty="0">
                <a:latin typeface="Times New Roman" pitchFamily="18" charset="0"/>
                <a:cs typeface="Times New Roman" pitchFamily="18" charset="0"/>
              </a:rPr>
              <a:t> Define the functions factorial( ), prime( ) and </a:t>
            </a:r>
            <a:r>
              <a:rPr lang="en-US" dirty="0" err="1">
                <a:latin typeface="Times New Roman" pitchFamily="18" charset="0"/>
                <a:cs typeface="Times New Roman" pitchFamily="18" charset="0"/>
              </a:rPr>
              <a:t>fibonacci</a:t>
            </a:r>
            <a:r>
              <a:rPr lang="en-US" dirty="0">
                <a:latin typeface="Times New Roman" pitchFamily="18" charset="0"/>
                <a:cs typeface="Times New Roman" pitchFamily="18" charset="0"/>
              </a:rPr>
              <a:t>( ) in a file, say ‘</a:t>
            </a:r>
            <a:r>
              <a:rPr lang="en-US" dirty="0" err="1">
                <a:solidFill>
                  <a:srgbClr val="FF0000"/>
                </a:solidFill>
                <a:latin typeface="Times New Roman" pitchFamily="18" charset="0"/>
                <a:cs typeface="Times New Roman" pitchFamily="18" charset="0"/>
              </a:rPr>
              <a:t>myfuncs.c</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buFont typeface="Wingdings" pitchFamily="2" charset="2"/>
              <a:buChar char="ü"/>
            </a:pPr>
            <a:r>
              <a:rPr lang="en-US" dirty="0" smtClean="0">
                <a:solidFill>
                  <a:srgbClr val="FF0000"/>
                </a:solidFill>
                <a:latin typeface="Times New Roman" pitchFamily="18" charset="0"/>
                <a:cs typeface="Times New Roman" pitchFamily="18" charset="0"/>
              </a:rPr>
              <a:t>Do </a:t>
            </a:r>
            <a:r>
              <a:rPr lang="en-US" dirty="0">
                <a:solidFill>
                  <a:srgbClr val="FF0000"/>
                </a:solidFill>
                <a:latin typeface="Times New Roman" pitchFamily="18" charset="0"/>
                <a:cs typeface="Times New Roman" pitchFamily="18" charset="0"/>
              </a:rPr>
              <a:t>not define main( ) in this file</a:t>
            </a:r>
            <a:r>
              <a:rPr lang="en-US" dirty="0" smtClean="0">
                <a:solidFill>
                  <a:srgbClr val="FF0000"/>
                </a:solidFill>
                <a:latin typeface="Times New Roman" pitchFamily="18" charset="0"/>
                <a:cs typeface="Times New Roman" pitchFamily="18" charset="0"/>
              </a:rPr>
              <a:t>.</a:t>
            </a:r>
          </a:p>
          <a:p>
            <a:endParaRPr lang="en-US" dirty="0">
              <a:latin typeface="Times New Roman" pitchFamily="18" charset="0"/>
              <a:cs typeface="Times New Roman" pitchFamily="18" charset="0"/>
            </a:endParaRPr>
          </a:p>
          <a:p>
            <a:pPr marL="0" indent="0">
              <a:buNone/>
            </a:pPr>
            <a:r>
              <a:rPr lang="en-US" b="1" dirty="0">
                <a:latin typeface="Times New Roman" pitchFamily="18" charset="0"/>
                <a:cs typeface="Times New Roman" pitchFamily="18" charset="0"/>
              </a:rPr>
              <a:t>Step 2 :</a:t>
            </a:r>
            <a:r>
              <a:rPr lang="en-US" dirty="0">
                <a:latin typeface="Times New Roman" pitchFamily="18" charset="0"/>
                <a:cs typeface="Times New Roman" pitchFamily="18" charset="0"/>
              </a:rPr>
              <a:t> Create a file ‘</a:t>
            </a:r>
            <a:r>
              <a:rPr lang="en-US" dirty="0" err="1">
                <a:solidFill>
                  <a:srgbClr val="FF0000"/>
                </a:solidFill>
                <a:latin typeface="Times New Roman" pitchFamily="18" charset="0"/>
                <a:cs typeface="Times New Roman" pitchFamily="18" charset="0"/>
              </a:rPr>
              <a:t>myfuncs.h</a:t>
            </a:r>
            <a:r>
              <a:rPr lang="en-US" dirty="0">
                <a:latin typeface="Times New Roman" pitchFamily="18" charset="0"/>
                <a:cs typeface="Times New Roman" pitchFamily="18" charset="0"/>
              </a:rPr>
              <a:t>’ and declare the prototypes of factorial( ), prime( ) and </a:t>
            </a:r>
            <a:r>
              <a:rPr lang="en-US" dirty="0" err="1">
                <a:latin typeface="Times New Roman" pitchFamily="18" charset="0"/>
                <a:cs typeface="Times New Roman" pitchFamily="18" charset="0"/>
              </a:rPr>
              <a:t>fibonacci</a:t>
            </a:r>
            <a:r>
              <a:rPr lang="en-US" dirty="0">
                <a:latin typeface="Times New Roman" pitchFamily="18" charset="0"/>
                <a:cs typeface="Times New Roman" pitchFamily="18" charset="0"/>
              </a:rPr>
              <a:t>( ) in it as shown below:</a:t>
            </a:r>
          </a:p>
          <a:p>
            <a:pPr lvl="1"/>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factorial ( </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 ;</a:t>
            </a:r>
          </a:p>
          <a:p>
            <a:pPr lvl="1"/>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prime ( </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 ;</a:t>
            </a:r>
          </a:p>
          <a:p>
            <a:pPr lvl="1"/>
            <a:r>
              <a:rPr lang="en-US" dirty="0">
                <a:latin typeface="Times New Roman" pitchFamily="18" charset="0"/>
                <a:cs typeface="Times New Roman" pitchFamily="18" charset="0"/>
              </a:rPr>
              <a:t>void </a:t>
            </a:r>
            <a:r>
              <a:rPr lang="en-US" dirty="0" err="1">
                <a:latin typeface="Times New Roman" pitchFamily="18" charset="0"/>
                <a:cs typeface="Times New Roman" pitchFamily="18" charset="0"/>
              </a:rPr>
              <a:t>fibonacci</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 ;</a:t>
            </a:r>
          </a:p>
          <a:p>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endParaRPr lang="en-GB" dirty="0"/>
          </a:p>
        </p:txBody>
      </p:sp>
    </p:spTree>
    <p:extLst>
      <p:ext uri="{BB962C8B-B14F-4D97-AF65-F5344CB8AC3E}">
        <p14:creationId xmlns:p14="http://schemas.microsoft.com/office/powerpoint/2010/main" val="96066679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16632"/>
            <a:ext cx="8229600" cy="562074"/>
          </a:xfrm>
        </p:spPr>
        <p:txBody>
          <a:bodyPr>
            <a:normAutofit fontScale="90000"/>
          </a:bodyPr>
          <a:lstStyle/>
          <a:p>
            <a:r>
              <a:rPr lang="en-US" b="1" dirty="0">
                <a:latin typeface="Times New Roman" pitchFamily="18" charset="0"/>
                <a:cs typeface="Times New Roman" pitchFamily="18" charset="0"/>
              </a:rPr>
              <a:t>Steps for creating our own library</a:t>
            </a:r>
          </a:p>
        </p:txBody>
      </p:sp>
      <p:sp>
        <p:nvSpPr>
          <p:cNvPr id="3" name="Content Placeholder 2"/>
          <p:cNvSpPr>
            <a:spLocks noGrp="1"/>
          </p:cNvSpPr>
          <p:nvPr>
            <p:ph idx="1"/>
          </p:nvPr>
        </p:nvSpPr>
        <p:spPr>
          <a:xfrm>
            <a:off x="1084333" y="764704"/>
            <a:ext cx="10560106" cy="5544616"/>
          </a:xfrm>
        </p:spPr>
        <p:txBody>
          <a:bodyPr>
            <a:normAutofit/>
          </a:bodyPr>
          <a:lstStyle/>
          <a:p>
            <a:pPr marL="0" indent="0">
              <a:buNone/>
            </a:pPr>
            <a:r>
              <a:rPr lang="en-US" b="1" dirty="0">
                <a:latin typeface="Times New Roman" pitchFamily="18" charset="0"/>
                <a:cs typeface="Times New Roman" pitchFamily="18" charset="0"/>
              </a:rPr>
              <a:t>Step 3 : </a:t>
            </a:r>
            <a:endParaRPr lang="en-US" b="1" dirty="0" smtClean="0">
              <a:latin typeface="Times New Roman" pitchFamily="18" charset="0"/>
              <a:cs typeface="Times New Roman" pitchFamily="18" charset="0"/>
            </a:endParaRPr>
          </a:p>
          <a:p>
            <a:pPr>
              <a:buFont typeface="Wingdings" pitchFamily="2" charset="2"/>
              <a:buChar char="ü"/>
            </a:pPr>
            <a:r>
              <a:rPr lang="en-US" dirty="0" smtClean="0">
                <a:latin typeface="Times New Roman" pitchFamily="18" charset="0"/>
                <a:cs typeface="Times New Roman" pitchFamily="18" charset="0"/>
              </a:rPr>
              <a:t>From </a:t>
            </a:r>
            <a:r>
              <a:rPr lang="en-US" dirty="0">
                <a:latin typeface="Times New Roman" pitchFamily="18" charset="0"/>
                <a:cs typeface="Times New Roman" pitchFamily="18" charset="0"/>
              </a:rPr>
              <a:t>the Options menu select the menu-item ‘</a:t>
            </a:r>
            <a:r>
              <a:rPr lang="en-US" dirty="0">
                <a:solidFill>
                  <a:srgbClr val="FF0000"/>
                </a:solidFill>
                <a:latin typeface="Times New Roman" pitchFamily="18" charset="0"/>
                <a:cs typeface="Times New Roman" pitchFamily="18" charset="0"/>
              </a:rPr>
              <a:t>Application</a:t>
            </a:r>
            <a:r>
              <a:rPr lang="en-US" dirty="0" smtClean="0">
                <a:latin typeface="Times New Roman" pitchFamily="18" charset="0"/>
                <a:cs typeface="Times New Roman" pitchFamily="18" charset="0"/>
              </a:rPr>
              <a:t>’.</a:t>
            </a:r>
          </a:p>
          <a:p>
            <a:pPr>
              <a:buFont typeface="Wingdings" pitchFamily="2" charset="2"/>
              <a:buChar char="ü"/>
            </a:pPr>
            <a:r>
              <a:rPr lang="en-US" dirty="0" smtClean="0">
                <a:latin typeface="Times New Roman" pitchFamily="18" charset="0"/>
                <a:cs typeface="Times New Roman" pitchFamily="18" charset="0"/>
              </a:rPr>
              <a:t>From </a:t>
            </a:r>
            <a:r>
              <a:rPr lang="en-US" dirty="0">
                <a:latin typeface="Times New Roman" pitchFamily="18" charset="0"/>
                <a:cs typeface="Times New Roman" pitchFamily="18" charset="0"/>
              </a:rPr>
              <a:t>the dialog that pops us select the option ‘</a:t>
            </a:r>
            <a:r>
              <a:rPr lang="en-US" dirty="0">
                <a:solidFill>
                  <a:srgbClr val="FF0000"/>
                </a:solidFill>
                <a:latin typeface="Times New Roman" pitchFamily="18" charset="0"/>
                <a:cs typeface="Times New Roman" pitchFamily="18" charset="0"/>
              </a:rPr>
              <a:t>Library</a:t>
            </a:r>
            <a:r>
              <a:rPr lang="en-US" dirty="0" smtClean="0">
                <a:latin typeface="Times New Roman" pitchFamily="18" charset="0"/>
                <a:cs typeface="Times New Roman" pitchFamily="18" charset="0"/>
              </a:rPr>
              <a:t>’.</a:t>
            </a:r>
          </a:p>
          <a:p>
            <a:pPr>
              <a:buFont typeface="Wingdings" pitchFamily="2" charset="2"/>
              <a:buChar char="ü"/>
            </a:pPr>
            <a:r>
              <a:rPr lang="en-US" dirty="0" smtClean="0">
                <a:latin typeface="Times New Roman" pitchFamily="18" charset="0"/>
                <a:cs typeface="Times New Roman" pitchFamily="18" charset="0"/>
              </a:rPr>
              <a:t>Select </a:t>
            </a:r>
            <a:r>
              <a:rPr lang="en-US" dirty="0">
                <a:solidFill>
                  <a:srgbClr val="FF0000"/>
                </a:solidFill>
                <a:latin typeface="Times New Roman" pitchFamily="18" charset="0"/>
                <a:cs typeface="Times New Roman" pitchFamily="18" charset="0"/>
              </a:rPr>
              <a:t>OK</a:t>
            </a:r>
            <a:r>
              <a:rPr lang="en-US" dirty="0">
                <a:latin typeface="Times New Roman" pitchFamily="18" charset="0"/>
                <a:cs typeface="Times New Roman" pitchFamily="18" charset="0"/>
              </a:rPr>
              <a:t>.</a:t>
            </a:r>
          </a:p>
          <a:p>
            <a:pPr marL="0" indent="0">
              <a:buNone/>
            </a:pPr>
            <a:endParaRPr lang="en-US" dirty="0">
              <a:latin typeface="Times New Roman" pitchFamily="18" charset="0"/>
              <a:cs typeface="Times New Roman" pitchFamily="18" charset="0"/>
            </a:endParaRPr>
          </a:p>
          <a:p>
            <a:pPr marL="0" indent="0">
              <a:buNone/>
            </a:pPr>
            <a:r>
              <a:rPr lang="en-US" b="1" dirty="0">
                <a:latin typeface="Times New Roman" pitchFamily="18" charset="0"/>
                <a:cs typeface="Times New Roman" pitchFamily="18" charset="0"/>
              </a:rPr>
              <a:t>Step 4 : </a:t>
            </a:r>
            <a:endParaRPr lang="en-US" b="1" dirty="0" smtClean="0">
              <a:latin typeface="Times New Roman" pitchFamily="18" charset="0"/>
              <a:cs typeface="Times New Roman" pitchFamily="18" charset="0"/>
            </a:endParaRPr>
          </a:p>
          <a:p>
            <a:pPr>
              <a:buFont typeface="Wingdings" pitchFamily="2" charset="2"/>
              <a:buChar char="ü"/>
            </a:pPr>
            <a:r>
              <a:rPr lang="en-US" dirty="0" smtClean="0">
                <a:solidFill>
                  <a:srgbClr val="FF0000"/>
                </a:solidFill>
                <a:latin typeface="Times New Roman" pitchFamily="18" charset="0"/>
                <a:cs typeface="Times New Roman" pitchFamily="18" charset="0"/>
              </a:rPr>
              <a:t>Compile</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the program using Alt F9. </a:t>
            </a:r>
            <a:endParaRPr lang="en-US" dirty="0" smtClean="0">
              <a:latin typeface="Times New Roman" pitchFamily="18" charset="0"/>
              <a:cs typeface="Times New Roman" pitchFamily="18" charset="0"/>
            </a:endParaRPr>
          </a:p>
          <a:p>
            <a:pPr marL="0" indent="0">
              <a:buNone/>
            </a:pPr>
            <a:r>
              <a:rPr lang="en-US" b="1" dirty="0" smtClean="0">
                <a:latin typeface="Times New Roman" pitchFamily="18" charset="0"/>
                <a:cs typeface="Times New Roman" pitchFamily="18" charset="0"/>
              </a:rPr>
              <a:t>Finally :</a:t>
            </a: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Library </a:t>
            </a:r>
            <a:r>
              <a:rPr lang="en-US" dirty="0">
                <a:latin typeface="Times New Roman" pitchFamily="18" charset="0"/>
                <a:cs typeface="Times New Roman" pitchFamily="18" charset="0"/>
              </a:rPr>
              <a:t>file called ‘</a:t>
            </a:r>
            <a:r>
              <a:rPr lang="en-US" dirty="0">
                <a:solidFill>
                  <a:srgbClr val="FF0000"/>
                </a:solidFill>
                <a:latin typeface="Times New Roman" pitchFamily="18" charset="0"/>
                <a:cs typeface="Times New Roman" pitchFamily="18" charset="0"/>
              </a:rPr>
              <a:t>myfuncs.lib</a:t>
            </a:r>
            <a:r>
              <a:rPr lang="en-US" dirty="0" smtClean="0">
                <a:latin typeface="Times New Roman" pitchFamily="18" charset="0"/>
                <a:cs typeface="Times New Roman" pitchFamily="18" charset="0"/>
              </a:rPr>
              <a:t>’ is created</a:t>
            </a:r>
            <a:endParaRPr lang="en-US" dirty="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endParaRPr lang="en-GB" dirty="0"/>
          </a:p>
        </p:txBody>
      </p:sp>
      <p:pic>
        <p:nvPicPr>
          <p:cNvPr id="7" name="Picture 6"/>
          <p:cNvPicPr>
            <a:picLocks noChangeAspect="1"/>
          </p:cNvPicPr>
          <p:nvPr/>
        </p:nvPicPr>
        <p:blipFill>
          <a:blip r:embed="rId2"/>
          <a:stretch>
            <a:fillRect/>
          </a:stretch>
        </p:blipFill>
        <p:spPr>
          <a:xfrm>
            <a:off x="7120990" y="2324049"/>
            <a:ext cx="4523449" cy="2264135"/>
          </a:xfrm>
          <a:prstGeom prst="rect">
            <a:avLst/>
          </a:prstGeom>
        </p:spPr>
      </p:pic>
    </p:spTree>
    <p:extLst>
      <p:ext uri="{BB962C8B-B14F-4D97-AF65-F5344CB8AC3E}">
        <p14:creationId xmlns:p14="http://schemas.microsoft.com/office/powerpoint/2010/main" val="332201075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normAutofit fontScale="90000"/>
          </a:bodyPr>
          <a:lstStyle/>
          <a:p>
            <a:r>
              <a:rPr lang="en-US" dirty="0">
                <a:latin typeface="Algerian" pitchFamily="82" charset="0"/>
              </a:rPr>
              <a:t>Step to use the functions defined in this </a:t>
            </a:r>
            <a:r>
              <a:rPr lang="en-US" dirty="0" smtClean="0">
                <a:latin typeface="Algerian" pitchFamily="82" charset="0"/>
              </a:rPr>
              <a:t>library</a:t>
            </a:r>
            <a:endParaRPr lang="en-US" dirty="0">
              <a:latin typeface="Algerian" pitchFamily="82" charset="0"/>
            </a:endParaRPr>
          </a:p>
        </p:txBody>
      </p:sp>
      <p:sp>
        <p:nvSpPr>
          <p:cNvPr id="8" name="Subtitle 7"/>
          <p:cNvSpPr>
            <a:spLocks noGrp="1"/>
          </p:cNvSpPr>
          <p:nvPr>
            <p:ph type="subTitle" idx="1"/>
          </p:nvPr>
        </p:nvSpPr>
        <p:spPr/>
        <p:txBody>
          <a:bodyPr/>
          <a:lstStyle/>
          <a:p>
            <a:endParaRPr lang="en-US"/>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endParaRPr lang="en-GB" dirty="0"/>
          </a:p>
        </p:txBody>
      </p:sp>
    </p:spTree>
    <p:extLst>
      <p:ext uri="{BB962C8B-B14F-4D97-AF65-F5344CB8AC3E}">
        <p14:creationId xmlns:p14="http://schemas.microsoft.com/office/powerpoint/2010/main" val="128221003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59462"/>
            <a:ext cx="10361177" cy="4906868"/>
          </a:xfrm>
        </p:spPr>
        <p:txBody>
          <a:bodyPr>
            <a:normAutofit/>
          </a:bodyPr>
          <a:lstStyle/>
          <a:p>
            <a:pPr marL="0" indent="0">
              <a:buNone/>
            </a:pPr>
            <a:r>
              <a:rPr lang="en-US" b="1" dirty="0">
                <a:latin typeface="Times New Roman" pitchFamily="18" charset="0"/>
                <a:cs typeface="Times New Roman" pitchFamily="18" charset="0"/>
              </a:rPr>
              <a:t>Step 1 : </a:t>
            </a:r>
            <a:r>
              <a:rPr lang="en-US" dirty="0">
                <a:latin typeface="Times New Roman" pitchFamily="18" charset="0"/>
                <a:cs typeface="Times New Roman" pitchFamily="18" charset="0"/>
              </a:rPr>
              <a:t>Create a file, say ‘</a:t>
            </a:r>
            <a:r>
              <a:rPr lang="en-US" dirty="0" err="1">
                <a:solidFill>
                  <a:srgbClr val="FF0000"/>
                </a:solidFill>
                <a:latin typeface="Times New Roman" pitchFamily="18" charset="0"/>
                <a:cs typeface="Times New Roman" pitchFamily="18" charset="0"/>
              </a:rPr>
              <a:t>sample.c</a:t>
            </a:r>
            <a:r>
              <a:rPr lang="en-US" dirty="0">
                <a:latin typeface="Times New Roman" pitchFamily="18" charset="0"/>
                <a:cs typeface="Times New Roman" pitchFamily="18" charset="0"/>
              </a:rPr>
              <a:t>’ and type the following code in it.</a:t>
            </a:r>
          </a:p>
          <a:p>
            <a:pPr marL="0" indent="0">
              <a:buNone/>
            </a:pPr>
            <a:r>
              <a:rPr lang="en-US" dirty="0">
                <a:latin typeface="Times New Roman" pitchFamily="18" charset="0"/>
                <a:cs typeface="Times New Roman" pitchFamily="18" charset="0"/>
              </a:rPr>
              <a:t>        </a:t>
            </a:r>
            <a:r>
              <a:rPr lang="en-US" sz="2000" dirty="0">
                <a:latin typeface="Times New Roman" pitchFamily="18" charset="0"/>
                <a:cs typeface="Times New Roman" pitchFamily="18" charset="0"/>
              </a:rPr>
              <a:t>#</a:t>
            </a:r>
            <a:r>
              <a:rPr lang="en-US" sz="2000" dirty="0">
                <a:latin typeface="Times New Roman" pitchFamily="18" charset="0"/>
                <a:cs typeface="Times New Roman" pitchFamily="18" charset="0"/>
              </a:rPr>
              <a:t>include "</a:t>
            </a:r>
            <a:r>
              <a:rPr lang="en-US" sz="2000" dirty="0" err="1">
                <a:latin typeface="Times New Roman" pitchFamily="18" charset="0"/>
                <a:cs typeface="Times New Roman" pitchFamily="18" charset="0"/>
              </a:rPr>
              <a:t>myfuncs.h</a:t>
            </a:r>
            <a:r>
              <a:rPr lang="en-US" sz="2000" dirty="0">
                <a:latin typeface="Times New Roman" pitchFamily="18" charset="0"/>
                <a:cs typeface="Times New Roman" pitchFamily="18" charset="0"/>
              </a:rPr>
              <a:t>"</a:t>
            </a:r>
          </a:p>
          <a:p>
            <a:pPr marL="0" indent="0">
              <a:buNone/>
            </a:pPr>
            <a:r>
              <a:rPr lang="en-US" sz="2000" dirty="0">
                <a:latin typeface="Times New Roman" pitchFamily="18" charset="0"/>
                <a:cs typeface="Times New Roman" pitchFamily="18" charset="0"/>
              </a:rPr>
              <a:t>            main( )</a:t>
            </a:r>
          </a:p>
          <a:p>
            <a:pPr marL="0" indent="0">
              <a:buNone/>
            </a:pPr>
            <a:r>
              <a:rPr lang="en-US" sz="2000" dirty="0">
                <a:latin typeface="Times New Roman" pitchFamily="18" charset="0"/>
                <a:cs typeface="Times New Roman" pitchFamily="18" charset="0"/>
              </a:rPr>
              <a:t>            {</a:t>
            </a:r>
          </a:p>
          <a:p>
            <a:pPr marL="1608138" indent="0">
              <a:buNone/>
            </a:pP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f, result ;</a:t>
            </a:r>
          </a:p>
          <a:p>
            <a:pPr marL="1608138" indent="0">
              <a:buNone/>
            </a:pPr>
            <a:r>
              <a:rPr lang="en-US" sz="2000" dirty="0">
                <a:latin typeface="Times New Roman" pitchFamily="18" charset="0"/>
                <a:cs typeface="Times New Roman" pitchFamily="18" charset="0"/>
              </a:rPr>
              <a:t>	f = factorial ( 5 ) ;</a:t>
            </a:r>
          </a:p>
          <a:p>
            <a:pPr marL="1608138" indent="0">
              <a:buNone/>
            </a:pPr>
            <a:r>
              <a:rPr lang="en-US" sz="2000" dirty="0">
                <a:latin typeface="Times New Roman" pitchFamily="18" charset="0"/>
                <a:cs typeface="Times New Roman" pitchFamily="18" charset="0"/>
              </a:rPr>
              <a:t>	result = prime ( 13 ) ;</a:t>
            </a:r>
          </a:p>
          <a:p>
            <a:pPr marL="1608138" indent="0">
              <a:buNone/>
            </a:pP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fibonacci</a:t>
            </a:r>
            <a:r>
              <a:rPr lang="en-US" sz="2000" dirty="0">
                <a:latin typeface="Times New Roman" pitchFamily="18" charset="0"/>
                <a:cs typeface="Times New Roman" pitchFamily="18" charset="0"/>
              </a:rPr>
              <a:t> ( 6 ) ;</a:t>
            </a:r>
          </a:p>
          <a:p>
            <a:pPr marL="1608138" indent="0">
              <a:buNone/>
            </a:pP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printf</a:t>
            </a:r>
            <a:r>
              <a:rPr lang="en-US" sz="2000" dirty="0">
                <a:latin typeface="Times New Roman" pitchFamily="18" charset="0"/>
                <a:cs typeface="Times New Roman" pitchFamily="18" charset="0"/>
              </a:rPr>
              <a:t> ( "\</a:t>
            </a:r>
            <a:r>
              <a:rPr lang="en-US" sz="2000" dirty="0" err="1">
                <a:latin typeface="Times New Roman" pitchFamily="18" charset="0"/>
                <a:cs typeface="Times New Roman" pitchFamily="18" charset="0"/>
              </a:rPr>
              <a:t>n%d</a:t>
            </a:r>
            <a:r>
              <a:rPr lang="en-US" sz="2000" dirty="0">
                <a:latin typeface="Times New Roman" pitchFamily="18" charset="0"/>
                <a:cs typeface="Times New Roman" pitchFamily="18" charset="0"/>
              </a:rPr>
              <a:t> %d", f, result ) ;</a:t>
            </a:r>
          </a:p>
          <a:p>
            <a:pPr marL="0" indent="0">
              <a:buNone/>
            </a:pPr>
            <a:r>
              <a:rPr lang="en-US" sz="2000" dirty="0">
                <a:latin typeface="Times New Roman" pitchFamily="18" charset="0"/>
                <a:cs typeface="Times New Roman" pitchFamily="18" charset="0"/>
              </a:rPr>
              <a:t>            }</a:t>
            </a:r>
          </a:p>
          <a:p>
            <a:pPr marL="0" indent="0">
              <a:buNone/>
            </a:pPr>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endParaRPr lang="en-GB" dirty="0"/>
          </a:p>
        </p:txBody>
      </p:sp>
      <p:sp>
        <p:nvSpPr>
          <p:cNvPr id="8" name="Title 1"/>
          <p:cNvSpPr>
            <a:spLocks noGrp="1"/>
          </p:cNvSpPr>
          <p:nvPr>
            <p:ph type="title"/>
          </p:nvPr>
        </p:nvSpPr>
        <p:spPr>
          <a:xfrm>
            <a:off x="1613756" y="0"/>
            <a:ext cx="8964488" cy="1016280"/>
          </a:xfrm>
        </p:spPr>
        <p:txBody>
          <a:bodyPr>
            <a:noAutofit/>
          </a:bodyPr>
          <a:lstStyle/>
          <a:p>
            <a:r>
              <a:rPr lang="en-US" sz="3200" b="1" dirty="0">
                <a:latin typeface="Times New Roman" pitchFamily="18" charset="0"/>
                <a:cs typeface="Times New Roman" pitchFamily="18" charset="0"/>
              </a:rPr>
              <a:t>Step to use the functions defined in this </a:t>
            </a:r>
            <a:r>
              <a:rPr lang="en-US" sz="3200" b="1" dirty="0" smtClean="0">
                <a:latin typeface="Times New Roman" pitchFamily="18" charset="0"/>
                <a:cs typeface="Times New Roman" pitchFamily="18" charset="0"/>
              </a:rPr>
              <a:t>library</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96759362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9271" y="692697"/>
            <a:ext cx="10802867" cy="5573633"/>
          </a:xfrm>
        </p:spPr>
        <p:txBody>
          <a:bodyPr>
            <a:normAutofit/>
          </a:bodyPr>
          <a:lstStyle/>
          <a:p>
            <a:pPr>
              <a:buFont typeface="Wingdings" pitchFamily="2" charset="2"/>
              <a:buChar char="ü"/>
            </a:pPr>
            <a:r>
              <a:rPr lang="en-US" dirty="0">
                <a:latin typeface="Times New Roman" pitchFamily="18" charset="0"/>
                <a:cs typeface="Times New Roman" pitchFamily="18" charset="0"/>
              </a:rPr>
              <a:t>Note that the file ‘</a:t>
            </a:r>
            <a:r>
              <a:rPr lang="en-US" dirty="0" err="1">
                <a:solidFill>
                  <a:srgbClr val="FF0000"/>
                </a:solidFill>
                <a:latin typeface="Times New Roman" pitchFamily="18" charset="0"/>
                <a:cs typeface="Times New Roman" pitchFamily="18" charset="0"/>
              </a:rPr>
              <a:t>myfuncs.h</a:t>
            </a:r>
            <a:r>
              <a:rPr lang="en-US" dirty="0">
                <a:latin typeface="Times New Roman" pitchFamily="18" charset="0"/>
                <a:cs typeface="Times New Roman" pitchFamily="18" charset="0"/>
              </a:rPr>
              <a:t>’ should be in the same directory as the file ‘</a:t>
            </a:r>
            <a:r>
              <a:rPr lang="en-US" dirty="0" err="1">
                <a:solidFill>
                  <a:srgbClr val="FF0000"/>
                </a:solidFill>
                <a:latin typeface="Times New Roman" pitchFamily="18" charset="0"/>
                <a:cs typeface="Times New Roman" pitchFamily="18" charset="0"/>
              </a:rPr>
              <a:t>sample.c</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buFont typeface="Wingdings" pitchFamily="2" charset="2"/>
              <a:buChar char="ü"/>
            </a:pPr>
            <a:r>
              <a:rPr lang="en-US" dirty="0" smtClean="0">
                <a:latin typeface="Times New Roman" pitchFamily="18" charset="0"/>
                <a:cs typeface="Times New Roman" pitchFamily="18" charset="0"/>
              </a:rPr>
              <a:t>If </a:t>
            </a:r>
            <a:r>
              <a:rPr lang="en-US" dirty="0">
                <a:latin typeface="Times New Roman" pitchFamily="18" charset="0"/>
                <a:cs typeface="Times New Roman" pitchFamily="18" charset="0"/>
              </a:rPr>
              <a:t>not, then while including ‘</a:t>
            </a:r>
            <a:r>
              <a:rPr lang="en-US" dirty="0" err="1">
                <a:solidFill>
                  <a:srgbClr val="FF0000"/>
                </a:solidFill>
                <a:latin typeface="Times New Roman" pitchFamily="18" charset="0"/>
                <a:cs typeface="Times New Roman" pitchFamily="18" charset="0"/>
              </a:rPr>
              <a:t>myfuncs.h</a:t>
            </a:r>
            <a:r>
              <a:rPr lang="en-US" dirty="0">
                <a:latin typeface="Times New Roman" pitchFamily="18" charset="0"/>
                <a:cs typeface="Times New Roman" pitchFamily="18" charset="0"/>
              </a:rPr>
              <a:t>’ mention the </a:t>
            </a:r>
            <a:r>
              <a:rPr lang="en-US" dirty="0">
                <a:solidFill>
                  <a:srgbClr val="FF0000"/>
                </a:solidFill>
                <a:latin typeface="Times New Roman" pitchFamily="18" charset="0"/>
                <a:cs typeface="Times New Roman" pitchFamily="18" charset="0"/>
              </a:rPr>
              <a:t>appropriate</a:t>
            </a:r>
            <a:r>
              <a:rPr lang="en-US" dirty="0">
                <a:latin typeface="Times New Roman" pitchFamily="18" charset="0"/>
                <a:cs typeface="Times New Roman" pitchFamily="18" charset="0"/>
              </a:rPr>
              <a:t> </a:t>
            </a:r>
            <a:r>
              <a:rPr lang="en-US" dirty="0">
                <a:solidFill>
                  <a:srgbClr val="FF0000"/>
                </a:solidFill>
                <a:latin typeface="Times New Roman" pitchFamily="18" charset="0"/>
                <a:cs typeface="Times New Roman" pitchFamily="18" charset="0"/>
              </a:rPr>
              <a:t>path</a:t>
            </a:r>
            <a:r>
              <a:rPr lang="en-US" dirty="0">
                <a:latin typeface="Times New Roman" pitchFamily="18" charset="0"/>
                <a:cs typeface="Times New Roman" pitchFamily="18" charset="0"/>
              </a:rPr>
              <a:t>.</a:t>
            </a:r>
          </a:p>
          <a:p>
            <a:pPr marL="0" indent="0">
              <a:buNone/>
            </a:pPr>
            <a:endParaRPr lang="en-US" dirty="0">
              <a:latin typeface="Times New Roman" pitchFamily="18" charset="0"/>
              <a:cs typeface="Times New Roman" pitchFamily="18" charset="0"/>
            </a:endParaRPr>
          </a:p>
          <a:p>
            <a:pPr marL="0" indent="0">
              <a:buNone/>
            </a:pPr>
            <a:r>
              <a:rPr lang="en-US" b="1" dirty="0">
                <a:latin typeface="Times New Roman" pitchFamily="18" charset="0"/>
                <a:cs typeface="Times New Roman" pitchFamily="18" charset="0"/>
              </a:rPr>
              <a:t>Step 2 : </a:t>
            </a:r>
            <a:endParaRPr lang="en-US" b="1" dirty="0" smtClean="0">
              <a:latin typeface="Times New Roman" pitchFamily="18" charset="0"/>
              <a:cs typeface="Times New Roman" pitchFamily="18" charset="0"/>
            </a:endParaRPr>
          </a:p>
          <a:p>
            <a:pPr>
              <a:buFont typeface="Wingdings" pitchFamily="2" charset="2"/>
              <a:buChar char="ü"/>
            </a:pPr>
            <a:r>
              <a:rPr lang="en-US" dirty="0" smtClean="0">
                <a:latin typeface="Times New Roman" pitchFamily="18" charset="0"/>
                <a:cs typeface="Times New Roman" pitchFamily="18" charset="0"/>
              </a:rPr>
              <a:t>Go </a:t>
            </a:r>
            <a:r>
              <a:rPr lang="en-US" dirty="0">
                <a:latin typeface="Times New Roman" pitchFamily="18" charset="0"/>
                <a:cs typeface="Times New Roman" pitchFamily="18" charset="0"/>
              </a:rPr>
              <a:t>to the ‘</a:t>
            </a:r>
            <a:r>
              <a:rPr lang="en-US" dirty="0">
                <a:solidFill>
                  <a:srgbClr val="FF0000"/>
                </a:solidFill>
                <a:latin typeface="Times New Roman" pitchFamily="18" charset="0"/>
                <a:cs typeface="Times New Roman" pitchFamily="18" charset="0"/>
              </a:rPr>
              <a:t>Project</a:t>
            </a:r>
            <a:r>
              <a:rPr lang="en-US" dirty="0">
                <a:latin typeface="Times New Roman" pitchFamily="18" charset="0"/>
                <a:cs typeface="Times New Roman" pitchFamily="18" charset="0"/>
              </a:rPr>
              <a:t>’ menu and </a:t>
            </a:r>
            <a:endParaRPr lang="en-US" dirty="0" smtClean="0">
              <a:latin typeface="Times New Roman" pitchFamily="18" charset="0"/>
              <a:cs typeface="Times New Roman" pitchFamily="18" charset="0"/>
            </a:endParaRPr>
          </a:p>
          <a:p>
            <a:pPr>
              <a:buFont typeface="Wingdings" pitchFamily="2" charset="2"/>
              <a:buChar char="ü"/>
            </a:pPr>
            <a:r>
              <a:rPr lang="en-US" dirty="0" smtClean="0">
                <a:latin typeface="Times New Roman" pitchFamily="18" charset="0"/>
                <a:cs typeface="Times New Roman" pitchFamily="18" charset="0"/>
              </a:rPr>
              <a:t>select </a:t>
            </a:r>
            <a:r>
              <a:rPr lang="en-US" dirty="0">
                <a:latin typeface="Times New Roman" pitchFamily="18" charset="0"/>
                <a:cs typeface="Times New Roman" pitchFamily="18" charset="0"/>
              </a:rPr>
              <a:t>‘</a:t>
            </a:r>
            <a:r>
              <a:rPr lang="en-US" dirty="0">
                <a:solidFill>
                  <a:srgbClr val="FF0000"/>
                </a:solidFill>
                <a:latin typeface="Times New Roman" pitchFamily="18" charset="0"/>
                <a:cs typeface="Times New Roman" pitchFamily="18" charset="0"/>
              </a:rPr>
              <a:t>Open</a:t>
            </a:r>
            <a:r>
              <a:rPr lang="en-US" dirty="0">
                <a:latin typeface="Times New Roman" pitchFamily="18" charset="0"/>
                <a:cs typeface="Times New Roman" pitchFamily="18" charset="0"/>
              </a:rPr>
              <a:t> </a:t>
            </a:r>
            <a:r>
              <a:rPr lang="en-US" dirty="0">
                <a:solidFill>
                  <a:srgbClr val="FF0000"/>
                </a:solidFill>
                <a:latin typeface="Times New Roman" pitchFamily="18" charset="0"/>
                <a:cs typeface="Times New Roman" pitchFamily="18" charset="0"/>
              </a:rPr>
              <a:t>Project</a:t>
            </a:r>
            <a:r>
              <a:rPr lang="en-US" dirty="0">
                <a:latin typeface="Times New Roman" pitchFamily="18" charset="0"/>
                <a:cs typeface="Times New Roman" pitchFamily="18" charset="0"/>
              </a:rPr>
              <a:t>…’ option. </a:t>
            </a:r>
            <a:endParaRPr lang="en-US" dirty="0" smtClean="0">
              <a:latin typeface="Times New Roman" pitchFamily="18" charset="0"/>
              <a:cs typeface="Times New Roman" pitchFamily="18" charset="0"/>
            </a:endParaRPr>
          </a:p>
          <a:p>
            <a:pPr>
              <a:buFont typeface="Wingdings" pitchFamily="2" charset="2"/>
              <a:buChar char="ü"/>
            </a:pPr>
            <a:r>
              <a:rPr lang="en-US" dirty="0" smtClean="0">
                <a:latin typeface="Times New Roman" pitchFamily="18" charset="0"/>
                <a:cs typeface="Times New Roman" pitchFamily="18" charset="0"/>
              </a:rPr>
              <a:t>On </a:t>
            </a:r>
            <a:r>
              <a:rPr lang="en-US" dirty="0">
                <a:latin typeface="Times New Roman" pitchFamily="18" charset="0"/>
                <a:cs typeface="Times New Roman" pitchFamily="18" charset="0"/>
              </a:rPr>
              <a:t>doing so a dialog would pop up. </a:t>
            </a:r>
            <a:endParaRPr lang="en-US" dirty="0" smtClean="0">
              <a:latin typeface="Times New Roman" pitchFamily="18" charset="0"/>
              <a:cs typeface="Times New Roman" pitchFamily="18" charset="0"/>
            </a:endParaRPr>
          </a:p>
          <a:p>
            <a:pPr lvl="1">
              <a:buFont typeface="Wingdings" pitchFamily="2" charset="2"/>
              <a:buChar char="ü"/>
            </a:pPr>
            <a:r>
              <a:rPr lang="en-US" dirty="0" smtClean="0">
                <a:latin typeface="Times New Roman" pitchFamily="18" charset="0"/>
                <a:cs typeface="Times New Roman" pitchFamily="18" charset="0"/>
              </a:rPr>
              <a:t>Give </a:t>
            </a:r>
            <a:r>
              <a:rPr lang="en-US" dirty="0">
                <a:latin typeface="Times New Roman" pitchFamily="18" charset="0"/>
                <a:cs typeface="Times New Roman" pitchFamily="18" charset="0"/>
              </a:rPr>
              <a:t>the name of the project, say ‘</a:t>
            </a:r>
            <a:r>
              <a:rPr lang="en-US" dirty="0" err="1">
                <a:solidFill>
                  <a:srgbClr val="FF0000"/>
                </a:solidFill>
                <a:latin typeface="Times New Roman" pitchFamily="18" charset="0"/>
                <a:cs typeface="Times New Roman" pitchFamily="18" charset="0"/>
              </a:rPr>
              <a:t>sample.prj</a:t>
            </a:r>
            <a:r>
              <a:rPr lang="en-US" dirty="0">
                <a:latin typeface="Times New Roman" pitchFamily="18" charset="0"/>
                <a:cs typeface="Times New Roman" pitchFamily="18" charset="0"/>
              </a:rPr>
              <a:t>’ and </a:t>
            </a:r>
            <a:endParaRPr lang="en-US" dirty="0" smtClean="0">
              <a:latin typeface="Times New Roman" pitchFamily="18" charset="0"/>
              <a:cs typeface="Times New Roman" pitchFamily="18" charset="0"/>
            </a:endParaRPr>
          </a:p>
          <a:p>
            <a:pPr lvl="1">
              <a:buFont typeface="Wingdings" pitchFamily="2" charset="2"/>
              <a:buChar char="ü"/>
            </a:pPr>
            <a:r>
              <a:rPr lang="en-US" dirty="0" smtClean="0">
                <a:latin typeface="Times New Roman" pitchFamily="18" charset="0"/>
                <a:cs typeface="Times New Roman" pitchFamily="18" charset="0"/>
              </a:rPr>
              <a:t>select </a:t>
            </a:r>
            <a:r>
              <a:rPr lang="en-US" dirty="0">
                <a:solidFill>
                  <a:srgbClr val="FF0000"/>
                </a:solidFill>
                <a:latin typeface="Times New Roman" pitchFamily="18" charset="0"/>
                <a:cs typeface="Times New Roman" pitchFamily="18" charset="0"/>
              </a:rPr>
              <a:t>OK</a:t>
            </a:r>
            <a:r>
              <a:rPr lang="en-US" dirty="0">
                <a:latin typeface="Times New Roman" pitchFamily="18" charset="0"/>
                <a:cs typeface="Times New Roman" pitchFamily="18" charset="0"/>
              </a:rPr>
              <a:t>.</a:t>
            </a:r>
          </a:p>
          <a:p>
            <a:pPr marL="0" indent="0">
              <a:buNone/>
            </a:pPr>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endParaRPr lang="en-GB" dirty="0"/>
          </a:p>
        </p:txBody>
      </p:sp>
      <p:sp>
        <p:nvSpPr>
          <p:cNvPr id="8" name="Title 1"/>
          <p:cNvSpPr>
            <a:spLocks noGrp="1"/>
          </p:cNvSpPr>
          <p:nvPr>
            <p:ph type="title"/>
          </p:nvPr>
        </p:nvSpPr>
        <p:spPr>
          <a:xfrm>
            <a:off x="1076241" y="-243408"/>
            <a:ext cx="9591759" cy="1016280"/>
          </a:xfrm>
        </p:spPr>
        <p:txBody>
          <a:bodyPr>
            <a:noAutofit/>
          </a:bodyPr>
          <a:lstStyle/>
          <a:p>
            <a:r>
              <a:rPr lang="en-US" sz="3200" b="1" dirty="0">
                <a:latin typeface="Times New Roman" pitchFamily="18" charset="0"/>
                <a:cs typeface="Times New Roman" pitchFamily="18" charset="0"/>
              </a:rPr>
              <a:t>Step to use the functions defined in this library. </a:t>
            </a:r>
          </a:p>
        </p:txBody>
      </p:sp>
    </p:spTree>
    <p:extLst>
      <p:ext uri="{BB962C8B-B14F-4D97-AF65-F5344CB8AC3E}">
        <p14:creationId xmlns:p14="http://schemas.microsoft.com/office/powerpoint/2010/main" val="26340890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32741-9E90-1197-3FDA-A9F74B9EBF63}"/>
              </a:ext>
            </a:extLst>
          </p:cNvPr>
          <p:cNvSpPr>
            <a:spLocks noGrp="1"/>
          </p:cNvSpPr>
          <p:nvPr>
            <p:ph type="title"/>
          </p:nvPr>
        </p:nvSpPr>
        <p:spPr>
          <a:xfrm>
            <a:off x="838200" y="873939"/>
            <a:ext cx="10515600" cy="720191"/>
          </a:xfrm>
        </p:spPr>
        <p:txBody>
          <a:bodyPr>
            <a:normAutofit fontScale="90000"/>
          </a:bodyPr>
          <a:lstStyle/>
          <a:p>
            <a:pPr algn="ctr"/>
            <a:r>
              <a:rPr lang="en-IN" b="0" i="0" dirty="0">
                <a:solidFill>
                  <a:srgbClr val="FF0000"/>
                </a:solidFill>
                <a:effectLst/>
                <a:latin typeface="system-ui"/>
              </a:rPr>
              <a:t>Benefits of Using </a:t>
            </a:r>
            <a:r>
              <a:rPr lang="en-IN" b="0" i="0" dirty="0" smtClean="0">
                <a:solidFill>
                  <a:srgbClr val="FF0000"/>
                </a:solidFill>
                <a:effectLst/>
                <a:latin typeface="system-ui"/>
              </a:rPr>
              <a:t>Functions (User defined)</a:t>
            </a:r>
            <a:r>
              <a:rPr lang="en-IN" b="0" i="0" dirty="0">
                <a:solidFill>
                  <a:srgbClr val="FF0000"/>
                </a:solidFill>
                <a:effectLst/>
                <a:latin typeface="system-ui"/>
              </a:rPr>
              <a:t/>
            </a:r>
            <a:br>
              <a:rPr lang="en-IN" b="0" i="0" dirty="0">
                <a:solidFill>
                  <a:srgbClr val="FF0000"/>
                </a:solidFill>
                <a:effectLst/>
                <a:latin typeface="system-ui"/>
              </a:rPr>
            </a:br>
            <a:endParaRPr lang="en-IN" dirty="0">
              <a:solidFill>
                <a:srgbClr val="FF0000"/>
              </a:solidFill>
            </a:endParaRPr>
          </a:p>
        </p:txBody>
      </p:sp>
      <p:sp>
        <p:nvSpPr>
          <p:cNvPr id="3" name="Content Placeholder 2">
            <a:extLst>
              <a:ext uri="{FF2B5EF4-FFF2-40B4-BE49-F238E27FC236}">
                <a16:creationId xmlns:a16="http://schemas.microsoft.com/office/drawing/2014/main" id="{CE885C95-42A7-ED23-1422-B51BF7B60140}"/>
              </a:ext>
            </a:extLst>
          </p:cNvPr>
          <p:cNvSpPr>
            <a:spLocks noGrp="1"/>
          </p:cNvSpPr>
          <p:nvPr>
            <p:ph idx="1"/>
          </p:nvPr>
        </p:nvSpPr>
        <p:spPr>
          <a:xfrm>
            <a:off x="838200" y="1690688"/>
            <a:ext cx="10515600" cy="4351338"/>
          </a:xfrm>
        </p:spPr>
        <p:txBody>
          <a:bodyPr>
            <a:normAutofit/>
          </a:bodyPr>
          <a:lstStyle/>
          <a:p>
            <a:pPr algn="just"/>
            <a:r>
              <a:rPr lang="en-IN" sz="2400" dirty="0"/>
              <a:t>It provides modularity to your program's structure.</a:t>
            </a:r>
          </a:p>
          <a:p>
            <a:pPr algn="just"/>
            <a:r>
              <a:rPr lang="en-IN" sz="2400" dirty="0"/>
              <a:t>It makes your code reusable. </a:t>
            </a:r>
            <a:endParaRPr lang="en-IN" sz="2400" dirty="0" smtClean="0"/>
          </a:p>
          <a:p>
            <a:pPr algn="just"/>
            <a:r>
              <a:rPr lang="en-IN" sz="2400" dirty="0" smtClean="0"/>
              <a:t>You </a:t>
            </a:r>
            <a:r>
              <a:rPr lang="en-IN" sz="2400" dirty="0"/>
              <a:t>just have to call the function by its name to use it, wherever required.</a:t>
            </a:r>
          </a:p>
          <a:p>
            <a:pPr algn="just"/>
            <a:r>
              <a:rPr lang="en-IN" sz="2400" dirty="0"/>
              <a:t>In case of large programs with thousands of code lines, debugging and editing becomes easier if you use functions.</a:t>
            </a:r>
          </a:p>
          <a:p>
            <a:pPr algn="just"/>
            <a:r>
              <a:rPr lang="en-IN" sz="2400" dirty="0"/>
              <a:t>It makes the program more readable and easy to understand.</a:t>
            </a:r>
          </a:p>
        </p:txBody>
      </p:sp>
    </p:spTree>
    <p:extLst>
      <p:ext uri="{BB962C8B-B14F-4D97-AF65-F5344CB8AC3E}">
        <p14:creationId xmlns:p14="http://schemas.microsoft.com/office/powerpoint/2010/main" val="28045143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65279"/>
            <a:ext cx="9961970" cy="5573633"/>
          </a:xfrm>
        </p:spPr>
        <p:txBody>
          <a:bodyPr>
            <a:normAutofit/>
          </a:bodyPr>
          <a:lstStyle/>
          <a:p>
            <a:pPr marL="0" indent="0">
              <a:buNone/>
            </a:pPr>
            <a:r>
              <a:rPr lang="en-US" b="1" dirty="0" smtClean="0">
                <a:latin typeface="Times New Roman" pitchFamily="18" charset="0"/>
                <a:cs typeface="Times New Roman" pitchFamily="18" charset="0"/>
              </a:rPr>
              <a:t>Step </a:t>
            </a:r>
            <a:r>
              <a:rPr lang="en-US" b="1" dirty="0">
                <a:latin typeface="Times New Roman" pitchFamily="18" charset="0"/>
                <a:cs typeface="Times New Roman" pitchFamily="18" charset="0"/>
              </a:rPr>
              <a:t>3 : </a:t>
            </a:r>
            <a:endParaRPr lang="en-US" b="1" dirty="0" smtClean="0">
              <a:latin typeface="Times New Roman" pitchFamily="18" charset="0"/>
              <a:cs typeface="Times New Roman" pitchFamily="18" charset="0"/>
            </a:endParaRPr>
          </a:p>
          <a:p>
            <a:pPr>
              <a:buFont typeface="Wingdings" pitchFamily="2" charset="2"/>
              <a:buChar char="ü"/>
            </a:pPr>
            <a:r>
              <a:rPr lang="en-US" dirty="0" smtClean="0">
                <a:latin typeface="Times New Roman" pitchFamily="18" charset="0"/>
                <a:cs typeface="Times New Roman" pitchFamily="18" charset="0"/>
              </a:rPr>
              <a:t>From </a:t>
            </a:r>
            <a:r>
              <a:rPr lang="en-US" dirty="0">
                <a:latin typeface="Times New Roman" pitchFamily="18" charset="0"/>
                <a:cs typeface="Times New Roman" pitchFamily="18" charset="0"/>
              </a:rPr>
              <a:t>the ‘</a:t>
            </a:r>
            <a:r>
              <a:rPr lang="en-US" dirty="0">
                <a:solidFill>
                  <a:srgbClr val="FF0000"/>
                </a:solidFill>
                <a:latin typeface="Times New Roman" pitchFamily="18" charset="0"/>
                <a:cs typeface="Times New Roman" pitchFamily="18" charset="0"/>
              </a:rPr>
              <a:t>Project</a:t>
            </a:r>
            <a:r>
              <a:rPr lang="en-US" dirty="0">
                <a:latin typeface="Times New Roman" pitchFamily="18" charset="0"/>
                <a:cs typeface="Times New Roman" pitchFamily="18" charset="0"/>
              </a:rPr>
              <a:t>’ menu </a:t>
            </a:r>
            <a:endParaRPr lang="en-US" dirty="0" smtClean="0">
              <a:latin typeface="Times New Roman" pitchFamily="18" charset="0"/>
              <a:cs typeface="Times New Roman" pitchFamily="18" charset="0"/>
            </a:endParaRPr>
          </a:p>
          <a:p>
            <a:pPr>
              <a:buFont typeface="Wingdings" pitchFamily="2" charset="2"/>
              <a:buChar char="ü"/>
            </a:pPr>
            <a:r>
              <a:rPr lang="en-US" dirty="0" smtClean="0">
                <a:latin typeface="Times New Roman" pitchFamily="18" charset="0"/>
                <a:cs typeface="Times New Roman" pitchFamily="18" charset="0"/>
              </a:rPr>
              <a:t>select </a:t>
            </a:r>
            <a:r>
              <a:rPr lang="en-US" dirty="0">
                <a:latin typeface="Times New Roman" pitchFamily="18" charset="0"/>
                <a:cs typeface="Times New Roman" pitchFamily="18" charset="0"/>
              </a:rPr>
              <a:t>‘</a:t>
            </a:r>
            <a:r>
              <a:rPr lang="en-US" dirty="0">
                <a:solidFill>
                  <a:srgbClr val="FF0000"/>
                </a:solidFill>
                <a:latin typeface="Times New Roman" pitchFamily="18" charset="0"/>
                <a:cs typeface="Times New Roman" pitchFamily="18" charset="0"/>
              </a:rPr>
              <a:t>Add</a:t>
            </a:r>
            <a:r>
              <a:rPr lang="en-US" dirty="0">
                <a:latin typeface="Times New Roman" pitchFamily="18" charset="0"/>
                <a:cs typeface="Times New Roman" pitchFamily="18" charset="0"/>
              </a:rPr>
              <a:t> </a:t>
            </a:r>
            <a:r>
              <a:rPr lang="en-US" dirty="0">
                <a:solidFill>
                  <a:srgbClr val="FF0000"/>
                </a:solidFill>
                <a:latin typeface="Times New Roman" pitchFamily="18" charset="0"/>
                <a:cs typeface="Times New Roman" pitchFamily="18" charset="0"/>
              </a:rPr>
              <a:t>Item</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buFont typeface="Wingdings" pitchFamily="2" charset="2"/>
              <a:buChar char="ü"/>
            </a:pPr>
            <a:r>
              <a:rPr lang="en-US" dirty="0" smtClean="0">
                <a:latin typeface="Times New Roman" pitchFamily="18" charset="0"/>
                <a:cs typeface="Times New Roman" pitchFamily="18" charset="0"/>
              </a:rPr>
              <a:t>On </a:t>
            </a:r>
            <a:r>
              <a:rPr lang="en-US" dirty="0">
                <a:latin typeface="Times New Roman" pitchFamily="18" charset="0"/>
                <a:cs typeface="Times New Roman" pitchFamily="18" charset="0"/>
              </a:rPr>
              <a:t>doing so a file dialog would appear. </a:t>
            </a:r>
            <a:endParaRPr lang="en-US" dirty="0" smtClean="0">
              <a:latin typeface="Times New Roman" pitchFamily="18" charset="0"/>
              <a:cs typeface="Times New Roman" pitchFamily="18" charset="0"/>
            </a:endParaRPr>
          </a:p>
          <a:p>
            <a:pPr lvl="1">
              <a:buFont typeface="Wingdings" pitchFamily="2" charset="2"/>
              <a:buChar char="ü"/>
            </a:pPr>
            <a:r>
              <a:rPr lang="en-US" dirty="0" smtClean="0">
                <a:latin typeface="Times New Roman" pitchFamily="18" charset="0"/>
                <a:cs typeface="Times New Roman" pitchFamily="18" charset="0"/>
              </a:rPr>
              <a:t>Select </a:t>
            </a:r>
            <a:r>
              <a:rPr lang="en-US" dirty="0">
                <a:latin typeface="Times New Roman" pitchFamily="18" charset="0"/>
                <a:cs typeface="Times New Roman" pitchFamily="18" charset="0"/>
              </a:rPr>
              <a:t>the file ‘</a:t>
            </a:r>
            <a:r>
              <a:rPr lang="en-US" dirty="0" err="1">
                <a:solidFill>
                  <a:srgbClr val="FF0000"/>
                </a:solidFill>
                <a:latin typeface="Times New Roman" pitchFamily="18" charset="0"/>
                <a:cs typeface="Times New Roman" pitchFamily="18" charset="0"/>
              </a:rPr>
              <a:t>sample.c</a:t>
            </a:r>
            <a:r>
              <a:rPr lang="en-US" dirty="0">
                <a:latin typeface="Times New Roman" pitchFamily="18" charset="0"/>
                <a:cs typeface="Times New Roman" pitchFamily="18" charset="0"/>
              </a:rPr>
              <a:t>’ and </a:t>
            </a:r>
            <a:endParaRPr lang="en-US" dirty="0" smtClean="0">
              <a:latin typeface="Times New Roman" pitchFamily="18" charset="0"/>
              <a:cs typeface="Times New Roman" pitchFamily="18" charset="0"/>
            </a:endParaRPr>
          </a:p>
          <a:p>
            <a:pPr lvl="1">
              <a:buFont typeface="Wingdings" pitchFamily="2" charset="2"/>
              <a:buChar char="ü"/>
            </a:pPr>
            <a:r>
              <a:rPr lang="en-US" dirty="0" smtClean="0">
                <a:latin typeface="Times New Roman" pitchFamily="18" charset="0"/>
                <a:cs typeface="Times New Roman" pitchFamily="18" charset="0"/>
              </a:rPr>
              <a:t>then </a:t>
            </a:r>
            <a:r>
              <a:rPr lang="en-US" dirty="0">
                <a:latin typeface="Times New Roman" pitchFamily="18" charset="0"/>
                <a:cs typeface="Times New Roman" pitchFamily="18" charset="0"/>
              </a:rPr>
              <a:t>select ‘</a:t>
            </a:r>
            <a:r>
              <a:rPr lang="en-US" dirty="0">
                <a:solidFill>
                  <a:srgbClr val="FF0000"/>
                </a:solidFill>
                <a:latin typeface="Times New Roman" pitchFamily="18" charset="0"/>
                <a:cs typeface="Times New Roman" pitchFamily="18" charset="0"/>
              </a:rPr>
              <a:t>Add</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lvl="1">
              <a:buFont typeface="Wingdings" pitchFamily="2" charset="2"/>
              <a:buChar char="ü"/>
            </a:pPr>
            <a:r>
              <a:rPr lang="en-US" dirty="0" smtClean="0">
                <a:latin typeface="Times New Roman" pitchFamily="18" charset="0"/>
                <a:cs typeface="Times New Roman" pitchFamily="18" charset="0"/>
              </a:rPr>
              <a:t>Also </a:t>
            </a:r>
            <a:r>
              <a:rPr lang="en-US" dirty="0">
                <a:latin typeface="Times New Roman" pitchFamily="18" charset="0"/>
                <a:cs typeface="Times New Roman" pitchFamily="18" charset="0"/>
              </a:rPr>
              <a:t>add the file ‘</a:t>
            </a:r>
            <a:r>
              <a:rPr lang="en-US" dirty="0">
                <a:solidFill>
                  <a:srgbClr val="FF0000"/>
                </a:solidFill>
                <a:latin typeface="Times New Roman" pitchFamily="18" charset="0"/>
                <a:cs typeface="Times New Roman" pitchFamily="18" charset="0"/>
              </a:rPr>
              <a:t>myfuncs.lib</a:t>
            </a:r>
            <a:r>
              <a:rPr lang="en-US" dirty="0">
                <a:latin typeface="Times New Roman" pitchFamily="18" charset="0"/>
                <a:cs typeface="Times New Roman" pitchFamily="18" charset="0"/>
              </a:rPr>
              <a:t>’ in the same manner. </a:t>
            </a:r>
            <a:endParaRPr lang="en-US" dirty="0" smtClean="0">
              <a:latin typeface="Times New Roman" pitchFamily="18" charset="0"/>
              <a:cs typeface="Times New Roman" pitchFamily="18" charset="0"/>
            </a:endParaRPr>
          </a:p>
          <a:p>
            <a:pPr lvl="1">
              <a:buFont typeface="Wingdings" pitchFamily="2" charset="2"/>
              <a:buChar char="ü"/>
            </a:pPr>
            <a:r>
              <a:rPr lang="en-US" dirty="0" smtClean="0">
                <a:latin typeface="Times New Roman" pitchFamily="18" charset="0"/>
                <a:cs typeface="Times New Roman" pitchFamily="18" charset="0"/>
              </a:rPr>
              <a:t>Finally </a:t>
            </a:r>
            <a:r>
              <a:rPr lang="en-US" dirty="0">
                <a:latin typeface="Times New Roman" pitchFamily="18" charset="0"/>
                <a:cs typeface="Times New Roman" pitchFamily="18" charset="0"/>
              </a:rPr>
              <a:t>select ‘</a:t>
            </a:r>
            <a:r>
              <a:rPr lang="en-US" dirty="0">
                <a:solidFill>
                  <a:srgbClr val="FF0000"/>
                </a:solidFill>
                <a:latin typeface="Times New Roman" pitchFamily="18" charset="0"/>
                <a:cs typeface="Times New Roman" pitchFamily="18" charset="0"/>
              </a:rPr>
              <a:t>Done</a:t>
            </a:r>
            <a:r>
              <a:rPr lang="en-US" dirty="0">
                <a:latin typeface="Times New Roman" pitchFamily="18" charset="0"/>
                <a:cs typeface="Times New Roman" pitchFamily="18" charset="0"/>
              </a:rPr>
              <a:t>’.</a:t>
            </a:r>
          </a:p>
          <a:p>
            <a:pPr marL="0" indent="0">
              <a:buNone/>
            </a:pPr>
            <a:endParaRPr lang="en-US" dirty="0">
              <a:latin typeface="Times New Roman" pitchFamily="18" charset="0"/>
              <a:cs typeface="Times New Roman" pitchFamily="18" charset="0"/>
            </a:endParaRPr>
          </a:p>
          <a:p>
            <a:pPr marL="0" indent="0">
              <a:buNone/>
            </a:pPr>
            <a:r>
              <a:rPr lang="en-US" b="1" dirty="0">
                <a:latin typeface="Times New Roman" pitchFamily="18" charset="0"/>
                <a:cs typeface="Times New Roman" pitchFamily="18" charset="0"/>
              </a:rPr>
              <a:t>Step 4 :</a:t>
            </a:r>
            <a:r>
              <a:rPr lang="en-US" dirty="0">
                <a:latin typeface="Times New Roman" pitchFamily="18" charset="0"/>
                <a:cs typeface="Times New Roman" pitchFamily="18" charset="0"/>
              </a:rPr>
              <a:t> </a:t>
            </a:r>
            <a:r>
              <a:rPr lang="en-US" dirty="0">
                <a:solidFill>
                  <a:srgbClr val="FF0000"/>
                </a:solidFill>
                <a:latin typeface="Times New Roman" pitchFamily="18" charset="0"/>
                <a:cs typeface="Times New Roman" pitchFamily="18" charset="0"/>
              </a:rPr>
              <a:t>Compile and execute </a:t>
            </a:r>
            <a:r>
              <a:rPr lang="en-US" dirty="0">
                <a:latin typeface="Times New Roman" pitchFamily="18" charset="0"/>
                <a:cs typeface="Times New Roman" pitchFamily="18" charset="0"/>
              </a:rPr>
              <a:t>the project using Ctrl F9.</a:t>
            </a:r>
          </a:p>
        </p:txBody>
      </p:sp>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endParaRPr lang="en-GB" dirty="0"/>
          </a:p>
        </p:txBody>
      </p:sp>
      <p:sp>
        <p:nvSpPr>
          <p:cNvPr id="8" name="Title 1"/>
          <p:cNvSpPr>
            <a:spLocks noGrp="1"/>
          </p:cNvSpPr>
          <p:nvPr>
            <p:ph type="title"/>
          </p:nvPr>
        </p:nvSpPr>
        <p:spPr>
          <a:xfrm>
            <a:off x="1703512" y="-243408"/>
            <a:ext cx="8964488" cy="1016280"/>
          </a:xfrm>
        </p:spPr>
        <p:txBody>
          <a:bodyPr>
            <a:noAutofit/>
          </a:bodyPr>
          <a:lstStyle/>
          <a:p>
            <a:r>
              <a:rPr lang="en-US" sz="3200" b="1" dirty="0">
                <a:latin typeface="Times New Roman" pitchFamily="18" charset="0"/>
                <a:cs typeface="Times New Roman" pitchFamily="18" charset="0"/>
              </a:rPr>
              <a:t>Step to use the functions defined in this library. </a:t>
            </a:r>
          </a:p>
        </p:txBody>
      </p:sp>
    </p:spTree>
    <p:extLst>
      <p:ext uri="{BB962C8B-B14F-4D97-AF65-F5344CB8AC3E}">
        <p14:creationId xmlns:p14="http://schemas.microsoft.com/office/powerpoint/2010/main" val="2602695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E9EE9-C5AD-94CB-9703-8B86A8039259}"/>
              </a:ext>
            </a:extLst>
          </p:cNvPr>
          <p:cNvSpPr>
            <a:spLocks noGrp="1"/>
          </p:cNvSpPr>
          <p:nvPr>
            <p:ph type="title"/>
          </p:nvPr>
        </p:nvSpPr>
        <p:spPr/>
        <p:txBody>
          <a:bodyPr/>
          <a:lstStyle/>
          <a:p>
            <a:pPr algn="ctr"/>
            <a:r>
              <a:rPr lang="en-IN" b="1" dirty="0">
                <a:solidFill>
                  <a:srgbClr val="FF0000"/>
                </a:solidFill>
              </a:rPr>
              <a:t>Function</a:t>
            </a:r>
          </a:p>
        </p:txBody>
      </p:sp>
      <p:sp>
        <p:nvSpPr>
          <p:cNvPr id="3" name="Content Placeholder 2">
            <a:extLst>
              <a:ext uri="{FF2B5EF4-FFF2-40B4-BE49-F238E27FC236}">
                <a16:creationId xmlns:a16="http://schemas.microsoft.com/office/drawing/2014/main" id="{58F22696-0ABB-D613-93B6-17C85F4C0125}"/>
              </a:ext>
            </a:extLst>
          </p:cNvPr>
          <p:cNvSpPr>
            <a:spLocks noGrp="1"/>
          </p:cNvSpPr>
          <p:nvPr>
            <p:ph idx="1"/>
          </p:nvPr>
        </p:nvSpPr>
        <p:spPr/>
        <p:txBody>
          <a:bodyPr>
            <a:normAutofit fontScale="92500" lnSpcReduction="10000"/>
          </a:bodyPr>
          <a:lstStyle/>
          <a:p>
            <a:pPr marL="0" indent="0" algn="just">
              <a:buNone/>
            </a:pPr>
            <a:r>
              <a:rPr lang="en-IN" dirty="0"/>
              <a:t>C allows </a:t>
            </a:r>
            <a:r>
              <a:rPr lang="en-IN" b="1" dirty="0">
                <a:solidFill>
                  <a:srgbClr val="92D050"/>
                </a:solidFill>
              </a:rPr>
              <a:t>programmers to write their own functions, also known as user-defined functions.</a:t>
            </a:r>
          </a:p>
          <a:p>
            <a:pPr marL="0" indent="0" algn="just">
              <a:buNone/>
            </a:pPr>
            <a:r>
              <a:rPr lang="en-IN" dirty="0"/>
              <a:t>A user-defined function has three main components </a:t>
            </a:r>
          </a:p>
          <a:p>
            <a:pPr algn="just"/>
            <a:r>
              <a:rPr lang="en-IN" dirty="0"/>
              <a:t>Function declarations</a:t>
            </a:r>
          </a:p>
          <a:p>
            <a:pPr algn="just"/>
            <a:r>
              <a:rPr lang="en-IN" dirty="0"/>
              <a:t>Function definition</a:t>
            </a:r>
          </a:p>
          <a:p>
            <a:pPr algn="just"/>
            <a:r>
              <a:rPr lang="en-IN" dirty="0"/>
              <a:t>Function call</a:t>
            </a:r>
          </a:p>
          <a:p>
            <a:pPr marL="0" indent="0" algn="just">
              <a:buNone/>
            </a:pPr>
            <a:r>
              <a:rPr lang="en-IN" dirty="0"/>
              <a:t>Functions can be called by </a:t>
            </a:r>
            <a:r>
              <a:rPr lang="en-IN" i="1" dirty="0"/>
              <a:t>call by value </a:t>
            </a:r>
            <a:r>
              <a:rPr lang="en-IN" dirty="0"/>
              <a:t>or </a:t>
            </a:r>
            <a:r>
              <a:rPr lang="en-IN" i="1" dirty="0"/>
              <a:t>call by reference</a:t>
            </a:r>
            <a:r>
              <a:rPr lang="en-IN" dirty="0"/>
              <a:t>. </a:t>
            </a:r>
          </a:p>
          <a:p>
            <a:pPr marL="0" indent="0" algn="just">
              <a:buNone/>
            </a:pPr>
            <a:r>
              <a:rPr lang="en-IN" dirty="0"/>
              <a:t>Functions need to be written once and can be called as many times as required inside the program, which increases reusability in code and makes code more readable and easy to test, debug, and maintain the code.</a:t>
            </a:r>
          </a:p>
        </p:txBody>
      </p:sp>
    </p:spTree>
    <p:extLst>
      <p:ext uri="{BB962C8B-B14F-4D97-AF65-F5344CB8AC3E}">
        <p14:creationId xmlns:p14="http://schemas.microsoft.com/office/powerpoint/2010/main" val="2265158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07C0CFB-12F1-CEDA-8212-046935EED97B}"/>
              </a:ext>
            </a:extLst>
          </p:cNvPr>
          <p:cNvPicPr>
            <a:picLocks noChangeAspect="1"/>
          </p:cNvPicPr>
          <p:nvPr/>
        </p:nvPicPr>
        <p:blipFill>
          <a:blip r:embed="rId2"/>
          <a:stretch>
            <a:fillRect/>
          </a:stretch>
        </p:blipFill>
        <p:spPr>
          <a:xfrm>
            <a:off x="1272209" y="1432289"/>
            <a:ext cx="8341129" cy="5156231"/>
          </a:xfrm>
          <a:prstGeom prst="rect">
            <a:avLst/>
          </a:prstGeom>
        </p:spPr>
      </p:pic>
      <p:sp>
        <p:nvSpPr>
          <p:cNvPr id="3" name="TextBox 2"/>
          <p:cNvSpPr txBox="1"/>
          <p:nvPr/>
        </p:nvSpPr>
        <p:spPr>
          <a:xfrm>
            <a:off x="1173345" y="542166"/>
            <a:ext cx="8294336" cy="492443"/>
          </a:xfrm>
          <a:prstGeom prst="rect">
            <a:avLst/>
          </a:prstGeom>
          <a:noFill/>
        </p:spPr>
        <p:txBody>
          <a:bodyPr wrap="square" rtlCol="0">
            <a:spAutoFit/>
          </a:bodyPr>
          <a:lstStyle/>
          <a:p>
            <a:r>
              <a:rPr lang="en-US" sz="2600" b="1" dirty="0" smtClean="0">
                <a:solidFill>
                  <a:srgbClr val="FF0000"/>
                </a:solidFill>
              </a:rPr>
              <a:t>User Defined function fun()</a:t>
            </a:r>
            <a:endParaRPr lang="en-IN" sz="2600" b="1" dirty="0">
              <a:solidFill>
                <a:srgbClr val="FF0000"/>
              </a:solidFill>
            </a:endParaRPr>
          </a:p>
        </p:txBody>
      </p:sp>
    </p:spTree>
    <p:extLst>
      <p:ext uri="{BB962C8B-B14F-4D97-AF65-F5344CB8AC3E}">
        <p14:creationId xmlns:p14="http://schemas.microsoft.com/office/powerpoint/2010/main" val="3965756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0CFCB-A478-275D-D417-95528A135A9C}"/>
              </a:ext>
            </a:extLst>
          </p:cNvPr>
          <p:cNvSpPr>
            <a:spLocks noGrp="1"/>
          </p:cNvSpPr>
          <p:nvPr>
            <p:ph type="title"/>
          </p:nvPr>
        </p:nvSpPr>
        <p:spPr>
          <a:xfrm>
            <a:off x="838200" y="365125"/>
            <a:ext cx="10515600" cy="450849"/>
          </a:xfrm>
        </p:spPr>
        <p:txBody>
          <a:bodyPr>
            <a:normAutofit fontScale="90000"/>
          </a:bodyPr>
          <a:lstStyle/>
          <a:p>
            <a:r>
              <a:rPr lang="en-IN" b="1" dirty="0"/>
              <a:t>Program to multiply 2 numbers using function</a:t>
            </a:r>
          </a:p>
        </p:txBody>
      </p:sp>
      <p:sp>
        <p:nvSpPr>
          <p:cNvPr id="3" name="Content Placeholder 2">
            <a:extLst>
              <a:ext uri="{FF2B5EF4-FFF2-40B4-BE49-F238E27FC236}">
                <a16:creationId xmlns:a16="http://schemas.microsoft.com/office/drawing/2014/main" id="{33A0B5F9-6A1C-6963-ECC3-93C8653B851D}"/>
              </a:ext>
            </a:extLst>
          </p:cNvPr>
          <p:cNvSpPr>
            <a:spLocks noGrp="1"/>
          </p:cNvSpPr>
          <p:nvPr>
            <p:ph idx="1"/>
          </p:nvPr>
        </p:nvSpPr>
        <p:spPr>
          <a:xfrm>
            <a:off x="1238081" y="1140976"/>
            <a:ext cx="10115719" cy="5146536"/>
          </a:xfrm>
        </p:spPr>
        <p:txBody>
          <a:bodyPr>
            <a:normAutofit fontScale="70000" lnSpcReduction="20000"/>
          </a:bodyPr>
          <a:lstStyle/>
          <a:p>
            <a:pPr marL="0" indent="0">
              <a:buNone/>
            </a:pPr>
            <a:r>
              <a:rPr lang="en-IN" dirty="0"/>
              <a:t>#include&lt;stdio.h&gt;</a:t>
            </a:r>
          </a:p>
          <a:p>
            <a:pPr marL="0" indent="0">
              <a:buNone/>
            </a:pPr>
            <a:r>
              <a:rPr lang="en-IN" b="1" dirty="0">
                <a:solidFill>
                  <a:schemeClr val="accent2">
                    <a:lumMod val="75000"/>
                  </a:schemeClr>
                </a:solidFill>
              </a:rPr>
              <a:t>int multiply(int a, int b);     </a:t>
            </a:r>
            <a:r>
              <a:rPr lang="en-IN" b="1" dirty="0">
                <a:solidFill>
                  <a:srgbClr val="FF0000"/>
                </a:solidFill>
              </a:rPr>
              <a:t>// function declaration</a:t>
            </a:r>
          </a:p>
          <a:p>
            <a:pPr marL="0" indent="0">
              <a:buNone/>
            </a:pPr>
            <a:r>
              <a:rPr lang="en-IN" dirty="0"/>
              <a:t>int main() </a:t>
            </a:r>
          </a:p>
          <a:p>
            <a:pPr marL="0" indent="0">
              <a:buNone/>
            </a:pPr>
            <a:r>
              <a:rPr lang="en-IN" dirty="0"/>
              <a:t>{</a:t>
            </a:r>
          </a:p>
          <a:p>
            <a:pPr marL="0" indent="0">
              <a:buNone/>
            </a:pPr>
            <a:r>
              <a:rPr lang="en-IN" dirty="0"/>
              <a:t>    int </a:t>
            </a:r>
            <a:r>
              <a:rPr lang="en-IN" dirty="0" err="1"/>
              <a:t>i</a:t>
            </a:r>
            <a:r>
              <a:rPr lang="en-IN" dirty="0"/>
              <a:t>, j, result;</a:t>
            </a:r>
          </a:p>
          <a:p>
            <a:pPr marL="0" indent="0">
              <a:buNone/>
            </a:pPr>
            <a:r>
              <a:rPr lang="en-IN" dirty="0"/>
              <a:t>    </a:t>
            </a:r>
            <a:r>
              <a:rPr lang="en-IN" dirty="0" err="1"/>
              <a:t>printf</a:t>
            </a:r>
            <a:r>
              <a:rPr lang="en-IN" dirty="0"/>
              <a:t>("Enter 2 numbers to multiply...");</a:t>
            </a:r>
          </a:p>
          <a:p>
            <a:pPr marL="0" indent="0">
              <a:buNone/>
            </a:pPr>
            <a:r>
              <a:rPr lang="en-IN" dirty="0"/>
              <a:t>    </a:t>
            </a:r>
            <a:r>
              <a:rPr lang="en-IN" dirty="0" err="1"/>
              <a:t>scanf</a:t>
            </a:r>
            <a:r>
              <a:rPr lang="en-IN" dirty="0"/>
              <a:t>("%</a:t>
            </a:r>
            <a:r>
              <a:rPr lang="en-IN" dirty="0" err="1"/>
              <a:t>d%d</a:t>
            </a:r>
            <a:r>
              <a:rPr lang="en-IN" dirty="0"/>
              <a:t>", &amp;</a:t>
            </a:r>
            <a:r>
              <a:rPr lang="en-IN" dirty="0" err="1"/>
              <a:t>i</a:t>
            </a:r>
            <a:r>
              <a:rPr lang="en-IN" dirty="0"/>
              <a:t>, &amp;j);</a:t>
            </a:r>
          </a:p>
          <a:p>
            <a:pPr marL="0" indent="0">
              <a:buNone/>
            </a:pPr>
            <a:r>
              <a:rPr lang="en-IN" sz="2700" b="1" dirty="0">
                <a:solidFill>
                  <a:schemeClr val="accent2">
                    <a:lumMod val="75000"/>
                  </a:schemeClr>
                </a:solidFill>
              </a:rPr>
              <a:t>       result = </a:t>
            </a:r>
            <a:r>
              <a:rPr lang="en-IN" sz="2700" b="1" dirty="0" smtClean="0">
                <a:solidFill>
                  <a:schemeClr val="accent2">
                    <a:lumMod val="75000"/>
                  </a:schemeClr>
                </a:solidFill>
              </a:rPr>
              <a:t>multiply(</a:t>
            </a:r>
            <a:r>
              <a:rPr lang="en-IN" sz="2700" b="1" dirty="0" err="1" smtClean="0">
                <a:solidFill>
                  <a:schemeClr val="accent2">
                    <a:lumMod val="75000"/>
                  </a:schemeClr>
                </a:solidFill>
              </a:rPr>
              <a:t>i</a:t>
            </a:r>
            <a:r>
              <a:rPr lang="en-IN" sz="2700" b="1" dirty="0">
                <a:solidFill>
                  <a:schemeClr val="accent2">
                    <a:lumMod val="75000"/>
                  </a:schemeClr>
                </a:solidFill>
              </a:rPr>
              <a:t>, j);        </a:t>
            </a:r>
            <a:r>
              <a:rPr lang="en-IN" sz="2900" b="1" dirty="0">
                <a:solidFill>
                  <a:srgbClr val="FF0000"/>
                </a:solidFill>
              </a:rPr>
              <a:t>// function call</a:t>
            </a:r>
          </a:p>
          <a:p>
            <a:pPr marL="0" indent="0">
              <a:buNone/>
            </a:pPr>
            <a:r>
              <a:rPr lang="en-IN" dirty="0"/>
              <a:t>    </a:t>
            </a:r>
            <a:r>
              <a:rPr lang="en-IN" dirty="0" err="1"/>
              <a:t>printf</a:t>
            </a:r>
            <a:r>
              <a:rPr lang="en-IN" dirty="0"/>
              <a:t>("The result of </a:t>
            </a:r>
            <a:r>
              <a:rPr lang="en-IN" dirty="0" smtClean="0"/>
              <a:t>multiplication </a:t>
            </a:r>
            <a:r>
              <a:rPr lang="en-IN" dirty="0"/>
              <a:t>is: %d", result);</a:t>
            </a:r>
          </a:p>
          <a:p>
            <a:pPr marL="0" indent="0">
              <a:buNone/>
            </a:pPr>
            <a:r>
              <a:rPr lang="en-IN" dirty="0"/>
              <a:t>    return 0;</a:t>
            </a:r>
          </a:p>
          <a:p>
            <a:pPr marL="0" indent="0">
              <a:buNone/>
            </a:pPr>
            <a:r>
              <a:rPr lang="en-IN" dirty="0"/>
              <a:t>}</a:t>
            </a:r>
          </a:p>
          <a:p>
            <a:pPr marL="0" indent="0">
              <a:buNone/>
            </a:pPr>
            <a:r>
              <a:rPr lang="en-IN" b="1" dirty="0">
                <a:solidFill>
                  <a:schemeClr val="accent2">
                    <a:lumMod val="75000"/>
                  </a:schemeClr>
                </a:solidFill>
              </a:rPr>
              <a:t>int multiply(int a, int b) </a:t>
            </a:r>
            <a:r>
              <a:rPr lang="en-IN" sz="2900" b="1" dirty="0">
                <a:solidFill>
                  <a:srgbClr val="FF0000"/>
                </a:solidFill>
              </a:rPr>
              <a:t>// function </a:t>
            </a:r>
            <a:r>
              <a:rPr lang="en-IN" sz="2900" b="1" dirty="0" err="1">
                <a:solidFill>
                  <a:srgbClr val="FF0000"/>
                </a:solidFill>
              </a:rPr>
              <a:t>defintion</a:t>
            </a:r>
            <a:endParaRPr lang="en-IN" sz="2900" b="1" dirty="0">
              <a:solidFill>
                <a:srgbClr val="FF0000"/>
              </a:solidFill>
            </a:endParaRPr>
          </a:p>
          <a:p>
            <a:pPr marL="0" indent="0">
              <a:buNone/>
            </a:pPr>
            <a:r>
              <a:rPr lang="en-IN" b="1" dirty="0">
                <a:solidFill>
                  <a:schemeClr val="accent2">
                    <a:lumMod val="75000"/>
                  </a:schemeClr>
                </a:solidFill>
              </a:rPr>
              <a:t>{</a:t>
            </a:r>
          </a:p>
          <a:p>
            <a:pPr marL="0" indent="0">
              <a:buNone/>
            </a:pPr>
            <a:r>
              <a:rPr lang="en-IN" b="1" dirty="0">
                <a:solidFill>
                  <a:schemeClr val="accent2">
                    <a:lumMod val="75000"/>
                  </a:schemeClr>
                </a:solidFill>
              </a:rPr>
              <a:t>    return (a*b);</a:t>
            </a:r>
          </a:p>
          <a:p>
            <a:pPr marL="0" indent="0">
              <a:buNone/>
            </a:pPr>
            <a:r>
              <a:rPr lang="en-IN" b="1" dirty="0">
                <a:solidFill>
                  <a:schemeClr val="accent2">
                    <a:lumMod val="75000"/>
                  </a:schemeClr>
                </a:solidFill>
              </a:rPr>
              <a:t>}</a:t>
            </a:r>
          </a:p>
        </p:txBody>
      </p:sp>
    </p:spTree>
    <p:extLst>
      <p:ext uri="{BB962C8B-B14F-4D97-AF65-F5344CB8AC3E}">
        <p14:creationId xmlns:p14="http://schemas.microsoft.com/office/powerpoint/2010/main" val="8592024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6733BE3B9DB204AB46F14B74B469AE2" ma:contentTypeVersion="10" ma:contentTypeDescription="Create a new document." ma:contentTypeScope="" ma:versionID="181d640cca72f0c81fa1732a891d20fc">
  <xsd:schema xmlns:xsd="http://www.w3.org/2001/XMLSchema" xmlns:xs="http://www.w3.org/2001/XMLSchema" xmlns:p="http://schemas.microsoft.com/office/2006/metadata/properties" xmlns:ns2="1907abbb-ff80-4654-810f-4a4f8ebd89f4" xmlns:ns3="1a80a837-91c1-4480-9cf9-33b82e620694" targetNamespace="http://schemas.microsoft.com/office/2006/metadata/properties" ma:root="true" ma:fieldsID="242f2bcc176722722668eb1efefc2c54" ns2:_="" ns3:_="">
    <xsd:import namespace="1907abbb-ff80-4654-810f-4a4f8ebd89f4"/>
    <xsd:import namespace="1a80a837-91c1-4480-9cf9-33b82e620694"/>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907abbb-ff80-4654-810f-4a4f8ebd89f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34f2db7-5c9e-4885-aa5f-8b428826e263"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a80a837-91c1-4480-9cf9-33b82e62069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f42f7920-dc40-48ae-8d06-581531c81d2f}" ma:internalName="TaxCatchAll" ma:showField="CatchAllData" ma:web="1a80a837-91c1-4480-9cf9-33b82e62069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1a80a837-91c1-4480-9cf9-33b82e620694" xsi:nil="true"/>
    <lcf76f155ced4ddcb4097134ff3c332f xmlns="1907abbb-ff80-4654-810f-4a4f8ebd89f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D952CEE2-53AA-49D2-A8E9-7E788B6242AF}"/>
</file>

<file path=customXml/itemProps2.xml><?xml version="1.0" encoding="utf-8"?>
<ds:datastoreItem xmlns:ds="http://schemas.openxmlformats.org/officeDocument/2006/customXml" ds:itemID="{F44496CE-6CB9-4B3E-94FC-AFAD76024AD9}"/>
</file>

<file path=customXml/itemProps3.xml><?xml version="1.0" encoding="utf-8"?>
<ds:datastoreItem xmlns:ds="http://schemas.openxmlformats.org/officeDocument/2006/customXml" ds:itemID="{04868FC2-1E92-404A-83B2-0A6B9E0903D7}"/>
</file>

<file path=docProps/app.xml><?xml version="1.0" encoding="utf-8"?>
<Properties xmlns="http://schemas.openxmlformats.org/officeDocument/2006/extended-properties" xmlns:vt="http://schemas.openxmlformats.org/officeDocument/2006/docPropsVTypes">
  <TotalTime>315</TotalTime>
  <Words>2995</Words>
  <Application>Microsoft Office PowerPoint</Application>
  <PresentationFormat>Widescreen</PresentationFormat>
  <Paragraphs>396</Paragraphs>
  <Slides>60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60</vt:i4>
      </vt:variant>
    </vt:vector>
  </HeadingPairs>
  <TitlesOfParts>
    <vt:vector size="71" baseType="lpstr">
      <vt:lpstr>Algerian</vt:lpstr>
      <vt:lpstr>Arial</vt:lpstr>
      <vt:lpstr>Calibri</vt:lpstr>
      <vt:lpstr>Calibri Light</vt:lpstr>
      <vt:lpstr>erdana</vt:lpstr>
      <vt:lpstr>Nunito</vt:lpstr>
      <vt:lpstr>Roboto</vt:lpstr>
      <vt:lpstr>system-ui</vt:lpstr>
      <vt:lpstr>Times New Roman</vt:lpstr>
      <vt:lpstr>Wingdings</vt:lpstr>
      <vt:lpstr>Office Theme</vt:lpstr>
      <vt:lpstr>Module II-User defined Functions</vt:lpstr>
      <vt:lpstr>Function</vt:lpstr>
      <vt:lpstr>Function</vt:lpstr>
      <vt:lpstr>Library function- example:</vt:lpstr>
      <vt:lpstr>                 USER DEFINED FUNCTIONS</vt:lpstr>
      <vt:lpstr>Benefits of Using Functions (User defined) </vt:lpstr>
      <vt:lpstr>Function</vt:lpstr>
      <vt:lpstr>PowerPoint Presentation</vt:lpstr>
      <vt:lpstr>Program to multiply 2 numbers using function</vt:lpstr>
      <vt:lpstr>Function Declaration </vt:lpstr>
      <vt:lpstr>Function definition</vt:lpstr>
      <vt:lpstr>Function Parameters</vt:lpstr>
      <vt:lpstr>Function Return Type</vt:lpstr>
      <vt:lpstr>PowerPoint Presentation</vt:lpstr>
      <vt:lpstr>PowerPoint Presentation</vt:lpstr>
      <vt:lpstr>PowerPoint Presentation</vt:lpstr>
      <vt:lpstr>PowerPoint Presentation</vt:lpstr>
      <vt:lpstr>PowerPoint Presentation</vt:lpstr>
      <vt:lpstr>Point to be noted</vt:lpstr>
      <vt:lpstr>Point to be noted</vt:lpstr>
      <vt:lpstr>Point to be noted</vt:lpstr>
      <vt:lpstr>Point to be noted</vt:lpstr>
      <vt:lpstr>Why use Functions?</vt:lpstr>
      <vt:lpstr>Types of User-defined Functions in C </vt:lpstr>
      <vt:lpstr>Function with No Arguments and No Return Value</vt:lpstr>
      <vt:lpstr>PowerPoint Presentation</vt:lpstr>
      <vt:lpstr>Function with No Arguments and With Return Value</vt:lpstr>
      <vt:lpstr>PowerPoint Presentation</vt:lpstr>
      <vt:lpstr>Function With Arguments and No Return Value</vt:lpstr>
      <vt:lpstr>PowerPoint Presentation</vt:lpstr>
      <vt:lpstr>Function With Arguments and With Return Value</vt:lpstr>
      <vt:lpstr>PowerPoint Presentation</vt:lpstr>
      <vt:lpstr>Call by value and Call by reference in C </vt:lpstr>
      <vt:lpstr>Call by value   </vt:lpstr>
      <vt:lpstr>PowerPoint Presentation</vt:lpstr>
      <vt:lpstr>Call by value</vt:lpstr>
      <vt:lpstr>PowerPoint Presentation</vt:lpstr>
      <vt:lpstr>Call by reference  </vt:lpstr>
      <vt:lpstr>PowerPoint Presentation</vt:lpstr>
      <vt:lpstr>Recursive Function</vt:lpstr>
      <vt:lpstr>PowerPoint Presentation</vt:lpstr>
      <vt:lpstr>PowerPoint Presentation</vt:lpstr>
      <vt:lpstr>PowerPoint Presentation</vt:lpstr>
      <vt:lpstr>PowerPoint Presentation</vt:lpstr>
      <vt:lpstr>PowerPoint Presentation</vt:lpstr>
      <vt:lpstr>PowerPoint Presentation</vt:lpstr>
      <vt:lpstr>Adding Functions to the Library</vt:lpstr>
      <vt:lpstr>PowerPoint Presentation</vt:lpstr>
      <vt:lpstr>Add user-defined functions to the library</vt:lpstr>
      <vt:lpstr>Steps to add a function factorial( ) to the library</vt:lpstr>
      <vt:lpstr>Steps to add a function factorial( ) to the library</vt:lpstr>
      <vt:lpstr>Steps to add a function factorial( ) to the library</vt:lpstr>
      <vt:lpstr>creating our own library</vt:lpstr>
      <vt:lpstr>Steps for creating our own library</vt:lpstr>
      <vt:lpstr>Steps for creating our own library</vt:lpstr>
      <vt:lpstr>Steps for creating our own library</vt:lpstr>
      <vt:lpstr>Step to use the functions defined in this library</vt:lpstr>
      <vt:lpstr>Step to use the functions defined in this library</vt:lpstr>
      <vt:lpstr>Step to use the functions defined in this library. </vt:lpstr>
      <vt:lpstr>Step to use the functions defined in this library.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defined Functions</dc:title>
  <dc:creator>VINOTHINI</dc:creator>
  <cp:lastModifiedBy>deepikarvit@gmail.com</cp:lastModifiedBy>
  <cp:revision>84</cp:revision>
  <dcterms:created xsi:type="dcterms:W3CDTF">2022-08-28T14:44:20Z</dcterms:created>
  <dcterms:modified xsi:type="dcterms:W3CDTF">2024-01-20T07:19:12Z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0x01010076733BE3B9DB204AB46F14B74B469AE2</vt:lpwstr>
  </property>
</Properties>
</file>