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4" r:id="rId2"/>
    <p:sldId id="302" r:id="rId3"/>
    <p:sldId id="285" r:id="rId4"/>
    <p:sldId id="286" r:id="rId5"/>
    <p:sldId id="287" r:id="rId6"/>
    <p:sldId id="303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4" r:id="rId22"/>
    <p:sldId id="305" r:id="rId23"/>
    <p:sldId id="306" r:id="rId24"/>
    <p:sldId id="307" r:id="rId25"/>
    <p:sldId id="310" r:id="rId26"/>
    <p:sldId id="309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1" r:id="rId37"/>
    <p:sldId id="322" r:id="rId38"/>
    <p:sldId id="323" r:id="rId39"/>
    <p:sldId id="324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36BC4B7-6A58-4E95-BD09-A0B3CB49B014}">
          <p14:sldIdLst>
            <p14:sldId id="284"/>
            <p14:sldId id="302"/>
            <p14:sldId id="285"/>
            <p14:sldId id="286"/>
            <p14:sldId id="287"/>
            <p14:sldId id="303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4"/>
            <p14:sldId id="305"/>
            <p14:sldId id="306"/>
            <p14:sldId id="307"/>
            <p14:sldId id="310"/>
            <p14:sldId id="309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434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akumar Paulraj" userId="fba6c5ed4cacd2a1" providerId="LiveId" clId="{B5C45F05-293A-4C38-9D71-EBD0AF14E6B7}"/>
    <pc:docChg chg="delSld modSection">
      <pc:chgData name="Sivakumar Paulraj" userId="fba6c5ed4cacd2a1" providerId="LiveId" clId="{B5C45F05-293A-4C38-9D71-EBD0AF14E6B7}" dt="2024-08-17T09:18:59.515" v="2" actId="47"/>
      <pc:docMkLst>
        <pc:docMk/>
      </pc:docMkLst>
      <pc:sldChg chg="del">
        <pc:chgData name="Sivakumar Paulraj" userId="fba6c5ed4cacd2a1" providerId="LiveId" clId="{B5C45F05-293A-4C38-9D71-EBD0AF14E6B7}" dt="2024-08-17T09:18:42.694" v="0" actId="47"/>
        <pc:sldMkLst>
          <pc:docMk/>
          <pc:sldMk cId="3627306461" sldId="308"/>
        </pc:sldMkLst>
      </pc:sldChg>
      <pc:sldChg chg="del">
        <pc:chgData name="Sivakumar Paulraj" userId="fba6c5ed4cacd2a1" providerId="LiveId" clId="{B5C45F05-293A-4C38-9D71-EBD0AF14E6B7}" dt="2024-08-17T09:18:53.643" v="1" actId="47"/>
        <pc:sldMkLst>
          <pc:docMk/>
          <pc:sldMk cId="222124779" sldId="320"/>
        </pc:sldMkLst>
      </pc:sldChg>
      <pc:sldChg chg="del">
        <pc:chgData name="Sivakumar Paulraj" userId="fba6c5ed4cacd2a1" providerId="LiveId" clId="{B5C45F05-293A-4C38-9D71-EBD0AF14E6B7}" dt="2024-08-17T09:18:59.515" v="2" actId="47"/>
        <pc:sldMkLst>
          <pc:docMk/>
          <pc:sldMk cId="1564224899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65BBB-9053-4FB2-B204-6D5C221D5451}" type="datetimeFigureOut">
              <a:rPr lang="en-IN" smtClean="0"/>
              <a:t>17-08-2024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192C4-1362-4BBE-9949-F6525E9539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035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192C4-1362-4BBE-9949-F6525E953936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918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25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5572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86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814"/>
            <a:ext cx="10515600" cy="86331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00124"/>
            <a:ext cx="10515600" cy="5721061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600"/>
            </a:lvl1pPr>
            <a:lvl2pPr marL="685800" indent="-228600">
              <a:buFont typeface="Arial" panose="020B0604020202020204" pitchFamily="34" charset="0"/>
              <a:buChar char="•"/>
              <a:defRPr sz="23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113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2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17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68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818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1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458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2006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Costas Busch - RPI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CFCD6-D300-4021-B6CE-4987269328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86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/>
              <a:t>Fall 2006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IN"/>
              <a:t>Costas Busch - RPI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alatino Linotype" panose="02040502050505030304" pitchFamily="18" charset="0"/>
              </a:defRPr>
            </a:lvl1pPr>
          </a:lstStyle>
          <a:p>
            <a:fld id="{9C8CFCD6-D300-4021-B6CE-49872693289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7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25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6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11" Type="http://schemas.openxmlformats.org/officeDocument/2006/relationships/image" Target="../media/image111.png"/><Relationship Id="rId5" Type="http://schemas.openxmlformats.org/officeDocument/2006/relationships/image" Target="../media/image105.png"/><Relationship Id="rId10" Type="http://schemas.openxmlformats.org/officeDocument/2006/relationships/image" Target="../media/image110.png"/><Relationship Id="rId4" Type="http://schemas.openxmlformats.org/officeDocument/2006/relationships/image" Target="../media/image104.png"/><Relationship Id="rId9" Type="http://schemas.openxmlformats.org/officeDocument/2006/relationships/image" Target="../media/image109.png"/><Relationship Id="rId14" Type="http://schemas.openxmlformats.org/officeDocument/2006/relationships/image" Target="../media/image11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6.png"/><Relationship Id="rId7" Type="http://schemas.openxmlformats.org/officeDocument/2006/relationships/image" Target="../media/image120.png"/><Relationship Id="rId12" Type="http://schemas.openxmlformats.org/officeDocument/2006/relationships/image" Target="../media/image125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11" Type="http://schemas.openxmlformats.org/officeDocument/2006/relationships/image" Target="../media/image124.png"/><Relationship Id="rId5" Type="http://schemas.openxmlformats.org/officeDocument/2006/relationships/image" Target="../media/image118.png"/><Relationship Id="rId10" Type="http://schemas.openxmlformats.org/officeDocument/2006/relationships/image" Target="../media/image123.png"/><Relationship Id="rId4" Type="http://schemas.openxmlformats.org/officeDocument/2006/relationships/image" Target="../media/image117.png"/><Relationship Id="rId9" Type="http://schemas.openxmlformats.org/officeDocument/2006/relationships/image" Target="../media/image12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5742" y="2236498"/>
            <a:ext cx="9144000" cy="1655762"/>
          </a:xfrm>
        </p:spPr>
        <p:txBody>
          <a:bodyPr>
            <a:normAutofit/>
          </a:bodyPr>
          <a:lstStyle/>
          <a:p>
            <a:r>
              <a:rPr lang="en-IN" sz="4400">
                <a:solidFill>
                  <a:srgbClr val="C00000"/>
                </a:solidFill>
              </a:rPr>
              <a:t>Module 1 </a:t>
            </a:r>
            <a:r>
              <a:rPr lang="en-IN" sz="4400" dirty="0">
                <a:solidFill>
                  <a:srgbClr val="C00000"/>
                </a:solidFill>
              </a:rPr>
              <a:t>- 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426203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FC197F-2E6E-147E-2D2A-6BC1729EC1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rgbClr val="C00000"/>
                    </a:solidFill>
                    <a:latin typeface="Palatino Linotype" panose="02040502050505030304" pitchFamily="18" charset="0"/>
                    <a:ea typeface="+mj-ea"/>
                    <a:cs typeface="+mj-cs"/>
                  </a:defRPr>
                </a:lvl1pPr>
              </a:lstStyle>
              <a:p>
                <a:pPr marL="514350" indent="-51435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/>
                  <a:t>-Notation (Omega notation) (Lower Bound)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0FC197F-2E6E-147E-2D2A-6BC1729EC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  <a:blipFill>
                <a:blip r:embed="rId2"/>
                <a:stretch>
                  <a:fillRect t="-25641" b="-39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9A88C-9B41-9B42-9C21-14934E98B8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Big Omega notation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) is used to define the </a:t>
                </a:r>
                <a:r>
                  <a:rPr lang="en-US">
                    <a:solidFill>
                      <a:srgbClr val="A71160"/>
                    </a:solidFill>
                  </a:rPr>
                  <a:t>lower bound </a:t>
                </a:r>
                <a:r>
                  <a:rPr lang="en-US"/>
                  <a:t>of any algorithm or we can say the best case of any algorithm.</a:t>
                </a:r>
              </a:p>
              <a:p>
                <a:r>
                  <a:rPr lang="en-US"/>
                  <a:t>This always indicates the </a:t>
                </a:r>
                <a:r>
                  <a:rPr lang="en-US">
                    <a:solidFill>
                      <a:srgbClr val="A71160"/>
                    </a:solidFill>
                  </a:rPr>
                  <a:t>minimum time required</a:t>
                </a:r>
                <a:r>
                  <a:rPr lang="en-US"/>
                  <a:t> for any algorithm for all input values, therefore the best case of any algorithm.</a:t>
                </a:r>
              </a:p>
              <a:p>
                <a:r>
                  <a:rPr lang="en-US"/>
                  <a:t>When a time complexity for any algorithm is represented in the form of big-Ω, it means that the algorithm will take </a:t>
                </a:r>
                <a:r>
                  <a:rPr lang="en-US">
                    <a:solidFill>
                      <a:srgbClr val="A71160"/>
                    </a:solidFill>
                  </a:rPr>
                  <a:t>at least this much time </a:t>
                </a:r>
                <a:r>
                  <a:rPr lang="en-US"/>
                  <a:t>to complete it's execution. It can definitely take more time than this too.</a:t>
                </a:r>
              </a:p>
              <a:p>
                <a:r>
                  <a:rPr lang="en-US"/>
                  <a:t>For a given function 𝑔(𝑛),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/>
                  <a:t>𝑔(𝑛)) the set of functions,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69A88C-9B41-9B42-9C21-14934E98B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3"/>
                <a:stretch>
                  <a:fillRect l="-920" t="-1963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1C16F-6293-D0AF-82B1-5F8D276812E6}"/>
                  </a:ext>
                </a:extLst>
              </p:cNvPr>
              <p:cNvSpPr txBox="1"/>
              <p:nvPr/>
            </p:nvSpPr>
            <p:spPr>
              <a:xfrm>
                <a:off x="484878" y="4593080"/>
                <a:ext cx="11338560" cy="73152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sz="22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))={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2200" i="0" dirty="0">
                    <a:solidFill>
                      <a:srgbClr val="002060"/>
                    </a:solidFill>
                    <a:latin typeface="+mj-lt"/>
                  </a:rPr>
                  <a:t>there exist positive constants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200" i="0" dirty="0">
                    <a:solidFill>
                      <a:srgbClr val="002060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i="0" dirty="0">
                    <a:solidFill>
                      <a:srgbClr val="002060"/>
                    </a:solidFill>
                    <a:latin typeface="+mj-lt"/>
                  </a:rPr>
                  <a:t> such that</a:t>
                </a:r>
                <a:r>
                  <a:rPr lang="en-US" sz="2200" b="0" i="0" dirty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cg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 dirty="0">
                    <a:solidFill>
                      <a:srgbClr val="002060"/>
                    </a:solidFill>
                    <a:latin typeface="+mj-lt"/>
                  </a:rPr>
                  <a:t>for all</a:t>
                </a:r>
                <a:r>
                  <a:rPr lang="en-US" sz="2200" b="0" i="0" dirty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b="0" i="0" dirty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7E1C16F-6293-D0AF-82B1-5F8D276812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78" y="4593080"/>
                <a:ext cx="11338560" cy="731520"/>
              </a:xfrm>
              <a:prstGeom prst="roundRect">
                <a:avLst/>
              </a:prstGeom>
              <a:blipFill>
                <a:blip r:embed="rId4"/>
                <a:stretch>
                  <a:fillRect t="-7500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3D660FD-FF42-B379-9872-71D739B033E6}"/>
              </a:ext>
            </a:extLst>
          </p:cNvPr>
          <p:cNvSpPr txBox="1"/>
          <p:nvPr/>
        </p:nvSpPr>
        <p:spPr>
          <a:xfrm>
            <a:off x="484878" y="4593080"/>
            <a:ext cx="11338560" cy="731520"/>
          </a:xfrm>
          <a:prstGeom prst="roundRect">
            <a:avLst/>
          </a:prstGeom>
          <a:noFill/>
          <a:ln w="19050">
            <a:solidFill>
              <a:srgbClr val="A71160"/>
            </a:solidFill>
          </a:ln>
        </p:spPr>
        <p:txBody>
          <a:bodyPr wrap="square" rtlCol="0">
            <a:spAutoFit/>
          </a:bodyPr>
          <a:lstStyle/>
          <a:p>
            <a:endParaRPr lang="en-US" sz="2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52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1D5C74-E24C-5032-27F9-EB5FEC3A0E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rgbClr val="C00000"/>
                    </a:solidFill>
                    <a:latin typeface="Palatino Linotype" panose="02040502050505030304" pitchFamily="18" charset="0"/>
                    <a:ea typeface="+mj-ea"/>
                    <a:cs typeface="+mj-cs"/>
                  </a:defRPr>
                </a:lvl1pPr>
              </a:lstStyle>
              <a:p>
                <a:pPr marL="514350" indent="-514350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/>
                  <a:t>-Notation (Omega notation) (Lower Bound)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1D5C74-E24C-5032-27F9-EB5FEC3A0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  <a:blipFill>
                <a:blip r:embed="rId2"/>
                <a:stretch>
                  <a:fillRect t="-25641" b="-39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26598-2BC2-2286-E16A-0BD1A7BC79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For a given function 𝑔(𝑛),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/>
                  <a:t>𝑔(𝑛)) the set of functions,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26598-2BC2-2286-E16A-0BD1A7BC7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3"/>
                <a:stretch>
                  <a:fillRect l="-920" t="-21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9073FE-948E-2C82-408C-2364EE95ECFA}"/>
                  </a:ext>
                </a:extLst>
              </p:cNvPr>
              <p:cNvSpPr txBox="1"/>
              <p:nvPr/>
            </p:nvSpPr>
            <p:spPr>
              <a:xfrm>
                <a:off x="484878" y="1479875"/>
                <a:ext cx="11338560" cy="73152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2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sz="220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))={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l-GR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2200" i="0">
                    <a:solidFill>
                      <a:srgbClr val="002060"/>
                    </a:solidFill>
                    <a:latin typeface="+mj-lt"/>
                  </a:rPr>
                  <a:t>there exist positive constants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200" i="0">
                    <a:solidFill>
                      <a:srgbClr val="002060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 i="0">
                    <a:solidFill>
                      <a:srgbClr val="002060"/>
                    </a:solidFill>
                    <a:latin typeface="+mj-lt"/>
                  </a:rPr>
                  <a:t> such that</a:t>
                </a:r>
                <a:r>
                  <a:rPr lang="en-US" sz="2200" b="0" i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cg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i="0">
                    <a:solidFill>
                      <a:srgbClr val="002060"/>
                    </a:solidFill>
                    <a:latin typeface="+mj-lt"/>
                  </a:rPr>
                  <a:t>for all</a:t>
                </a:r>
                <a:r>
                  <a:rPr lang="en-US" sz="2200" b="0" i="0">
                    <a:solidFill>
                      <a:srgbClr val="00206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2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200" b="0" i="0">
                  <a:solidFill>
                    <a:srgbClr val="00206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9073FE-948E-2C82-408C-2364EE95E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78" y="1479875"/>
                <a:ext cx="11338560" cy="731520"/>
              </a:xfrm>
              <a:prstGeom prst="roundRect">
                <a:avLst/>
              </a:prstGeom>
              <a:blipFill>
                <a:blip r:embed="rId4"/>
                <a:stretch>
                  <a:fillRect t="-7500" b="-1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3EEAC0C-D020-F3D4-5705-00A262CBA1F6}"/>
              </a:ext>
            </a:extLst>
          </p:cNvPr>
          <p:cNvSpPr txBox="1"/>
          <p:nvPr/>
        </p:nvSpPr>
        <p:spPr>
          <a:xfrm>
            <a:off x="484878" y="1479875"/>
            <a:ext cx="11338560" cy="731520"/>
          </a:xfrm>
          <a:prstGeom prst="roundRect">
            <a:avLst/>
          </a:prstGeom>
          <a:noFill/>
          <a:ln w="19050">
            <a:solidFill>
              <a:srgbClr val="A71160"/>
            </a:solidFill>
          </a:ln>
        </p:spPr>
        <p:txBody>
          <a:bodyPr wrap="square" rtlCol="0">
            <a:spAutoFit/>
          </a:bodyPr>
          <a:lstStyle/>
          <a:p>
            <a:endParaRPr lang="en-US" sz="220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B5F2F-07BD-651A-87CC-F5F880C8FF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653" y="2887825"/>
            <a:ext cx="5980694" cy="288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4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4C2FD8-2D7A-F97F-898A-A4E0E39252A5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gradFill flip="none" rotWithShape="1">
                <a:gsLst>
                  <a:gs pos="55000">
                    <a:srgbClr val="B21266"/>
                  </a:gs>
                  <a:gs pos="30000">
                    <a:srgbClr val="A3115D">
                      <a:lumMod val="100000"/>
                    </a:srgbClr>
                  </a:gs>
                  <a:gs pos="100000">
                    <a:srgbClr val="ED6D9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US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i="0">
                    <a:solidFill>
                      <a:schemeClr val="bg1"/>
                    </a:solidFill>
                    <a:latin typeface="+mj-lt"/>
                  </a:rPr>
                  <a:t>is an asymptotically </a:t>
                </a:r>
                <a:r>
                  <a:rPr lang="en-US" sz="2400" b="1" i="0">
                    <a:solidFill>
                      <a:schemeClr val="bg1"/>
                    </a:solidFill>
                    <a:latin typeface="+mj-lt"/>
                  </a:rPr>
                  <a:t>lower bound </a:t>
                </a:r>
                <a:r>
                  <a:rPr lang="en-US" sz="2400" i="0">
                    <a:solidFill>
                      <a:schemeClr val="bg1"/>
                    </a:solidFill>
                    <a:latin typeface="+mj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 i="0">
                  <a:solidFill>
                    <a:schemeClr val="bg1"/>
                  </a:solidFill>
                  <a:latin typeface="+mj-lt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 </m:t>
                    </m:r>
                    <m:r>
                      <m:rPr>
                        <m:sty m:val="p"/>
                      </m:rPr>
                      <a:rPr lang="el-GR" sz="24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implies: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)“≥” 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A lower bound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of an algorithm defines the minimum time required, it is not possible to have any other algorithm (for the same problem) whose time complexity is less than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 for random input.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74C2FD8-2D7A-F97F-898A-A4E0E3925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blipFill>
                <a:blip r:embed="rId2"/>
                <a:stretch>
                  <a:fillRect l="-1300" r="-1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D48FF1-8849-794E-BBB6-BEEF1E293D2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 lIns="274320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>
                    <a:solidFill>
                      <a:srgbClr val="424242"/>
                    </a:solidFill>
                  </a:rPr>
                  <a:t>Big(</a:t>
                </a:r>
                <a14:m>
                  <m:oMath xmlns:m="http://schemas.openxmlformats.org/officeDocument/2006/math">
                    <m:r>
                      <a:rPr lang="en-US" sz="3200" b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sz="3200" b="1">
                    <a:solidFill>
                      <a:srgbClr val="424242"/>
                    </a:solidFill>
                  </a:rPr>
                  <a:t>) Notation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3D48FF1-8849-794E-BBB6-BEEF1E293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6096000" cy="830997"/>
              </a:xfrm>
              <a:prstGeom prst="rect">
                <a:avLst/>
              </a:prstGeom>
              <a:blipFill>
                <a:blip r:embed="rId3"/>
                <a:stretch>
                  <a:fillRect b="-19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41BFF1-37CE-5E7F-B3C9-0AE19222E135}"/>
                  </a:ext>
                </a:extLst>
              </p:cNvPr>
              <p:cNvSpPr txBox="1"/>
              <p:nvPr/>
            </p:nvSpPr>
            <p:spPr>
              <a:xfrm>
                <a:off x="2523323" y="5239388"/>
                <a:ext cx="250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l-GR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𝜴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41BFF1-37CE-5E7F-B3C9-0AE19222E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23" y="5239388"/>
                <a:ext cx="250767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9DA160-CBB2-F5AF-662E-8CFC88C911CA}"/>
                  </a:ext>
                </a:extLst>
              </p:cNvPr>
              <p:cNvSpPr txBox="1"/>
              <p:nvPr/>
            </p:nvSpPr>
            <p:spPr>
              <a:xfrm>
                <a:off x="1765131" y="5163093"/>
                <a:ext cx="5701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9DA160-CBB2-F5AF-662E-8CFC88C91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31" y="5163093"/>
                <a:ext cx="570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57CA62-8023-6D09-B4D2-71666493C8D5}"/>
                  </a:ext>
                </a:extLst>
              </p:cNvPr>
              <p:cNvSpPr txBox="1"/>
              <p:nvPr/>
            </p:nvSpPr>
            <p:spPr>
              <a:xfrm>
                <a:off x="5466087" y="4976893"/>
                <a:ext cx="5701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857CA62-8023-6D09-B4D2-71666493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87" y="4976893"/>
                <a:ext cx="5701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56A9404-8AE3-F7D5-5F3D-D4BBA2ED02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12" y="1836098"/>
            <a:ext cx="4572000" cy="2493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42256-3C09-0C2B-FE71-B8F42C96A179}"/>
                  </a:ext>
                </a:extLst>
              </p:cNvPr>
              <p:cNvSpPr txBox="1"/>
              <p:nvPr/>
            </p:nvSpPr>
            <p:spPr>
              <a:xfrm>
                <a:off x="4606434" y="2572504"/>
                <a:ext cx="957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542256-3C09-0C2B-FE71-B8F42C96A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434" y="2572504"/>
                <a:ext cx="957064" cy="400110"/>
              </a:xfrm>
              <a:prstGeom prst="rect">
                <a:avLst/>
              </a:prstGeom>
              <a:blipFill>
                <a:blip r:embed="rId8"/>
                <a:stretch>
                  <a:fillRect r="-2548" b="-1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A2FD89-1A49-23CF-405E-4EE8C6EDF0A7}"/>
                  </a:ext>
                </a:extLst>
              </p:cNvPr>
              <p:cNvSpPr txBox="1"/>
              <p:nvPr/>
            </p:nvSpPr>
            <p:spPr>
              <a:xfrm>
                <a:off x="4421845" y="1505975"/>
                <a:ext cx="957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A2FD89-1A49-23CF-405E-4EE8C6EDF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845" y="1505975"/>
                <a:ext cx="957064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3891AF-20D3-E784-C691-95E28AF9E681}"/>
              </a:ext>
            </a:extLst>
          </p:cNvPr>
          <p:cNvCxnSpPr/>
          <p:nvPr/>
        </p:nvCxnSpPr>
        <p:spPr>
          <a:xfrm flipH="1">
            <a:off x="2013984" y="3460677"/>
            <a:ext cx="0" cy="173736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CE92B4-870F-8638-4E27-015FB23D627E}"/>
              </a:ext>
            </a:extLst>
          </p:cNvPr>
          <p:cNvCxnSpPr/>
          <p:nvPr/>
        </p:nvCxnSpPr>
        <p:spPr>
          <a:xfrm flipH="1">
            <a:off x="747111" y="1412971"/>
            <a:ext cx="0" cy="3795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C7A0DCF-EEF3-B362-E17A-4E78E6D5BD51}"/>
              </a:ext>
            </a:extLst>
          </p:cNvPr>
          <p:cNvCxnSpPr/>
          <p:nvPr/>
        </p:nvCxnSpPr>
        <p:spPr>
          <a:xfrm flipH="1">
            <a:off x="747112" y="5195831"/>
            <a:ext cx="4754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03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81E518-D029-6537-516F-EB454BE2DAB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rgbClr val="C00000"/>
                    </a:solidFill>
                    <a:latin typeface="Palatino Linotype" panose="02040502050505030304" pitchFamily="18" charset="0"/>
                    <a:ea typeface="+mj-ea"/>
                    <a:cs typeface="+mj-cs"/>
                  </a:defRPr>
                </a:lvl1pPr>
              </a:lstStyle>
              <a:p>
                <a:pPr marL="514350" indent="-514350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/>
                  <a:t>-Notation (Theta notation) (Same order)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281E518-D029-6537-516F-EB454BE2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  <a:blipFill>
                <a:blip r:embed="rId3"/>
                <a:stretch>
                  <a:fillRect t="-25641" b="-39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A4118-65C4-4B80-3639-A417BAAF69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notation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the formal way </a:t>
                </a:r>
                <a:r>
                  <a:rPr lang="en-US" dirty="0">
                    <a:solidFill>
                      <a:srgbClr val="A71160"/>
                    </a:solidFill>
                  </a:rPr>
                  <a:t>to enclose </a:t>
                </a:r>
                <a:r>
                  <a:rPr lang="en-US" dirty="0"/>
                  <a:t>both the lower bound and the upper bound of an algorithm's running time.</a:t>
                </a:r>
              </a:p>
              <a:p>
                <a:r>
                  <a:rPr lang="en-US" dirty="0"/>
                  <a:t>Since it represents the upper and the lower bound of the running time of an algorithm, it is used for analyzing </a:t>
                </a:r>
                <a:r>
                  <a:rPr lang="en-US" dirty="0">
                    <a:solidFill>
                      <a:srgbClr val="A71160"/>
                    </a:solidFill>
                  </a:rPr>
                  <a:t>the average case complexity </a:t>
                </a:r>
                <a:r>
                  <a:rPr lang="en-US" dirty="0"/>
                  <a:t>of an algorithm.</a:t>
                </a:r>
              </a:p>
              <a:p>
                <a:r>
                  <a:rPr lang="en-US" dirty="0"/>
                  <a:t>The time complexity represented by the Big-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notation is the range within which </a:t>
                </a:r>
                <a:r>
                  <a:rPr lang="en-US" dirty="0">
                    <a:solidFill>
                      <a:srgbClr val="A71160"/>
                    </a:solidFill>
                  </a:rPr>
                  <a:t>the actual running time </a:t>
                </a:r>
                <a:r>
                  <a:rPr lang="en-US" dirty="0"/>
                  <a:t>of the algorithm will be.</a:t>
                </a:r>
              </a:p>
              <a:p>
                <a:r>
                  <a:rPr lang="en-US" dirty="0"/>
                  <a:t>So, it defines </a:t>
                </a:r>
                <a:r>
                  <a:rPr lang="en-US" dirty="0">
                    <a:solidFill>
                      <a:srgbClr val="A71160"/>
                    </a:solidFill>
                  </a:rPr>
                  <a:t>the exact </a:t>
                </a:r>
                <a:r>
                  <a:rPr lang="en-US" dirty="0"/>
                  <a:t>Asymptotic behavior of an algorithm.</a:t>
                </a:r>
              </a:p>
              <a:p>
                <a:r>
                  <a:rPr lang="en-US" dirty="0"/>
                  <a:t>For a given function 𝑔(𝑛), we denote by θ(𝑔(𝑛)) the set of functions,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0A4118-65C4-4B80-3639-A417BAAF6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4"/>
                <a:stretch>
                  <a:fillRect l="-920" t="-1963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F00BE8-4A17-2DAB-C983-A509F37C7183}"/>
                  </a:ext>
                </a:extLst>
              </p:cNvPr>
              <p:cNvSpPr txBox="1"/>
              <p:nvPr/>
            </p:nvSpPr>
            <p:spPr>
              <a:xfrm>
                <a:off x="381000" y="5513116"/>
                <a:ext cx="11521440" cy="64008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19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)) = {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: </m:t>
                    </m:r>
                  </m:oMath>
                </a14:m>
                <a:r>
                  <a:rPr lang="en-US" sz="1900" i="0" dirty="0">
                    <a:solidFill>
                      <a:srgbClr val="002060"/>
                    </a:solidFill>
                    <a:latin typeface="+mj-lt"/>
                  </a:rPr>
                  <a:t>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9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US" sz="1900" i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900" b="0" i="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such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9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all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9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900" i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F00BE8-4A17-2DAB-C983-A509F37C7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13116"/>
                <a:ext cx="11521440" cy="640080"/>
              </a:xfrm>
              <a:prstGeom prst="roundRect">
                <a:avLst/>
              </a:prstGeom>
              <a:blipFill>
                <a:blip r:embed="rId5"/>
                <a:stretch>
                  <a:fillRect t="-6667" b="-1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63299DF-9D0C-CEB6-8319-9B7E1C4153F7}"/>
              </a:ext>
            </a:extLst>
          </p:cNvPr>
          <p:cNvSpPr txBox="1"/>
          <p:nvPr/>
        </p:nvSpPr>
        <p:spPr>
          <a:xfrm>
            <a:off x="381000" y="5513116"/>
            <a:ext cx="11521440" cy="640080"/>
          </a:xfrm>
          <a:prstGeom prst="roundRect">
            <a:avLst/>
          </a:prstGeom>
          <a:noFill/>
          <a:ln w="19050">
            <a:solidFill>
              <a:srgbClr val="A71160"/>
            </a:solidFill>
          </a:ln>
        </p:spPr>
        <p:txBody>
          <a:bodyPr wrap="square" rtlCol="0">
            <a:spAutoFit/>
          </a:bodyPr>
          <a:lstStyle/>
          <a:p>
            <a:endParaRPr lang="en-US" sz="22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6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8D837-C7AA-3F4A-2D80-79DD2AAF79DD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gradFill flip="none" rotWithShape="1">
                <a:gsLst>
                  <a:gs pos="55000">
                    <a:srgbClr val="B21266"/>
                  </a:gs>
                  <a:gs pos="30000">
                    <a:srgbClr val="A3115D">
                      <a:lumMod val="100000"/>
                    </a:srgbClr>
                  </a:gs>
                  <a:gs pos="100000">
                    <a:srgbClr val="ED6D9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is a set, we can write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to indicate that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is a member of </a:t>
                </a: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)).</m:t>
                    </m:r>
                  </m:oMath>
                </a14:m>
                <a:endParaRPr lang="el-GR" sz="2400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l-GR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l-GR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is an asymptotically tight bound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implies: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)“=” 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08D837-C7AA-3F4A-2D80-79DD2AAF7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blipFill>
                <a:blip r:embed="rId2"/>
                <a:stretch>
                  <a:fillRect l="-1300" r="-1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026807-CB9A-FE0E-298C-57715215E280}"/>
                  </a:ext>
                </a:extLst>
              </p:cNvPr>
              <p:cNvSpPr txBox="1"/>
              <p:nvPr/>
            </p:nvSpPr>
            <p:spPr>
              <a:xfrm>
                <a:off x="0" y="41196"/>
                <a:ext cx="6096000" cy="748603"/>
              </a:xfrm>
              <a:prstGeom prst="rect">
                <a:avLst/>
              </a:prstGeom>
              <a:noFill/>
            </p:spPr>
            <p:txBody>
              <a:bodyPr wrap="square" lIns="274320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200" b="1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sz="3200"/>
                  <a:t>-</a:t>
                </a:r>
                <a:r>
                  <a:rPr lang="en-US" sz="3200" b="1">
                    <a:solidFill>
                      <a:srgbClr val="424242"/>
                    </a:solidFill>
                  </a:rPr>
                  <a:t>Notation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E026807-CB9A-FE0E-298C-57715215E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1196"/>
                <a:ext cx="6096000" cy="748603"/>
              </a:xfrm>
              <a:prstGeom prst="rect">
                <a:avLst/>
              </a:prstGeom>
              <a:blipFill>
                <a:blip r:embed="rId3"/>
                <a:stretch>
                  <a:fillRect b="-268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2F44C3-C0CD-AC75-187A-490F1BE856F9}"/>
                  </a:ext>
                </a:extLst>
              </p:cNvPr>
              <p:cNvSpPr txBox="1"/>
              <p:nvPr/>
            </p:nvSpPr>
            <p:spPr>
              <a:xfrm>
                <a:off x="2523323" y="5226325"/>
                <a:ext cx="250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l-GR" sz="2400" b="1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𝜽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1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2F44C3-C0CD-AC75-187A-490F1BE85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23" y="5226325"/>
                <a:ext cx="2507672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502E4E-017B-9AC7-8B3B-F42C26260344}"/>
                  </a:ext>
                </a:extLst>
              </p:cNvPr>
              <p:cNvSpPr txBox="1"/>
              <p:nvPr/>
            </p:nvSpPr>
            <p:spPr>
              <a:xfrm>
                <a:off x="1509638" y="5163093"/>
                <a:ext cx="5701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502E4E-017B-9AC7-8B3B-F42C26260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638" y="5163093"/>
                <a:ext cx="570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9F1C6-E4F1-A256-F49D-6216A435A6BE}"/>
                  </a:ext>
                </a:extLst>
              </p:cNvPr>
              <p:cNvSpPr txBox="1"/>
              <p:nvPr/>
            </p:nvSpPr>
            <p:spPr>
              <a:xfrm>
                <a:off x="5466087" y="4963446"/>
                <a:ext cx="5701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D9F1C6-E4F1-A256-F49D-6216A435A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87" y="4963446"/>
                <a:ext cx="5701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A0A234F-DA99-2748-E294-1325CDFCDE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916" y="1149424"/>
            <a:ext cx="4333875" cy="4057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8D417-4E68-9B31-DD78-89F7825F11D4}"/>
                  </a:ext>
                </a:extLst>
              </p:cNvPr>
              <p:cNvSpPr txBox="1"/>
              <p:nvPr/>
            </p:nvSpPr>
            <p:spPr>
              <a:xfrm>
                <a:off x="4788281" y="2782880"/>
                <a:ext cx="957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B8D417-4E68-9B31-DD78-89F7825F1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81" y="2782880"/>
                <a:ext cx="957064" cy="400110"/>
              </a:xfrm>
              <a:prstGeom prst="rect">
                <a:avLst/>
              </a:prstGeom>
              <a:blipFill>
                <a:blip r:embed="rId8"/>
                <a:stretch>
                  <a:fillRect r="-15287"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924B68-0F18-0C99-0A7F-FFFBA5170730}"/>
                  </a:ext>
                </a:extLst>
              </p:cNvPr>
              <p:cNvSpPr txBox="1"/>
              <p:nvPr/>
            </p:nvSpPr>
            <p:spPr>
              <a:xfrm>
                <a:off x="4788281" y="1923473"/>
                <a:ext cx="957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924B68-0F18-0C99-0A7F-FFFBA5170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81" y="1923473"/>
                <a:ext cx="957064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6E8023-B9F3-EA26-59A9-1E4E99D436DE}"/>
              </a:ext>
            </a:extLst>
          </p:cNvPr>
          <p:cNvCxnSpPr/>
          <p:nvPr/>
        </p:nvCxnSpPr>
        <p:spPr>
          <a:xfrm flipH="1">
            <a:off x="747111" y="1412971"/>
            <a:ext cx="0" cy="3795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E4AFC0-8786-A05B-67D5-6EA51B10E129}"/>
              </a:ext>
            </a:extLst>
          </p:cNvPr>
          <p:cNvCxnSpPr/>
          <p:nvPr/>
        </p:nvCxnSpPr>
        <p:spPr>
          <a:xfrm flipH="1">
            <a:off x="747112" y="5195831"/>
            <a:ext cx="47548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D82F6F-AF7A-41A4-6969-06B9FB23FBFC}"/>
              </a:ext>
            </a:extLst>
          </p:cNvPr>
          <p:cNvCxnSpPr/>
          <p:nvPr/>
        </p:nvCxnSpPr>
        <p:spPr>
          <a:xfrm flipH="1">
            <a:off x="1832238" y="3346566"/>
            <a:ext cx="0" cy="18288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B74BD9-B406-9845-B3F8-C2B44430FB9A}"/>
                  </a:ext>
                </a:extLst>
              </p:cNvPr>
              <p:cNvSpPr txBox="1"/>
              <p:nvPr/>
            </p:nvSpPr>
            <p:spPr>
              <a:xfrm>
                <a:off x="4788281" y="917053"/>
                <a:ext cx="957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1B74BD9-B406-9845-B3F8-C2B44430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281" y="917053"/>
                <a:ext cx="957064" cy="400110"/>
              </a:xfrm>
              <a:prstGeom prst="rect">
                <a:avLst/>
              </a:prstGeom>
              <a:blipFill>
                <a:blip r:embed="rId10"/>
                <a:stretch>
                  <a:fillRect r="-15287"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73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D03A-344F-8E9E-A064-8C35B1C11E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Asymptotic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2118B-963A-CB46-0024-E0421AE76869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/>
              <a:t>O-Notation (Big O notation) (Upper Bound)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Ω-Notation (Omega notation) (Lower Bound)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l-GR"/>
              <a:t>θ-</a:t>
            </a:r>
            <a:r>
              <a:rPr lang="en-US"/>
              <a:t>Notation (Theta notation) (Same order) 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4E0344-583A-293D-11BF-D0C9AACC66F5}"/>
                  </a:ext>
                </a:extLst>
              </p:cNvPr>
              <p:cNvSpPr txBox="1"/>
              <p:nvPr/>
            </p:nvSpPr>
            <p:spPr>
              <a:xfrm>
                <a:off x="692875" y="1534886"/>
                <a:ext cx="8138160" cy="76944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4242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42424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42424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solidFill>
                              <a:srgbClr val="42424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4E0344-583A-293D-11BF-D0C9AACC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5" y="1534886"/>
                <a:ext cx="8138160" cy="769441"/>
              </a:xfrm>
              <a:prstGeom prst="rect">
                <a:avLst/>
              </a:prstGeom>
              <a:blipFill>
                <a:blip r:embed="rId2"/>
                <a:stretch>
                  <a:fillRect t="-4688" b="-14063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36F605-2E81-4275-898E-D939B80A7C92}"/>
                  </a:ext>
                </a:extLst>
              </p:cNvPr>
              <p:cNvSpPr txBox="1"/>
              <p:nvPr/>
            </p:nvSpPr>
            <p:spPr>
              <a:xfrm>
                <a:off x="692875" y="3381104"/>
                <a:ext cx="8138160" cy="76944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200">
                    <a:solidFill>
                      <a:srgbClr val="424242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/>
                  <a:t>= {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: </a:t>
                </a:r>
                <a:r>
                  <a:rPr lang="en-US">
                    <a:latin typeface="+mn-lt"/>
                  </a:rPr>
                  <a:t>there exist positive constants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>
                    <a:latin typeface="+mn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</a:t>
                </a:r>
                <a:r>
                  <a:rPr lang="en-US"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36F605-2E81-4275-898E-D939B80A7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5" y="3381104"/>
                <a:ext cx="8138160" cy="769441"/>
              </a:xfrm>
              <a:prstGeom prst="rect">
                <a:avLst/>
              </a:prstGeom>
              <a:blipFill>
                <a:blip r:embed="rId3"/>
                <a:stretch>
                  <a:fillRect t="-6250" b="-14063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E69453-8CC8-379D-0BA2-D1558A6675D8}"/>
                  </a:ext>
                </a:extLst>
              </p:cNvPr>
              <p:cNvSpPr txBox="1"/>
              <p:nvPr/>
            </p:nvSpPr>
            <p:spPr>
              <a:xfrm>
                <a:off x="692875" y="5475897"/>
                <a:ext cx="8138160" cy="7680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200">
                    <a:solidFill>
                      <a:srgbClr val="424242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 = {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: </a:t>
                </a:r>
                <a:r>
                  <a:rPr lang="en-US">
                    <a:latin typeface="+mn-lt"/>
                  </a:rPr>
                  <a:t>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>
                    <a:latin typeface="+mn-lt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>
                    <a:latin typeface="+mn-lt"/>
                  </a:rPr>
                  <a:t>such that 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/>
                  <a:t> 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FE69453-8CC8-379D-0BA2-D1558A6675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5" y="5475897"/>
                <a:ext cx="8138160" cy="768096"/>
              </a:xfrm>
              <a:prstGeom prst="rect">
                <a:avLst/>
              </a:prstGeom>
              <a:blipFill>
                <a:blip r:embed="rId4"/>
                <a:stretch>
                  <a:fillRect t="-5469" b="-14844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67FDAB-E152-FC3F-92A0-B525CC711595}"/>
                  </a:ext>
                </a:extLst>
              </p:cNvPr>
              <p:cNvSpPr txBox="1"/>
              <p:nvPr/>
            </p:nvSpPr>
            <p:spPr>
              <a:xfrm>
                <a:off x="9300753" y="1585840"/>
                <a:ext cx="2468880" cy="512064"/>
              </a:xfrm>
              <a:prstGeom prst="wedgeRoundRectCallout">
                <a:avLst>
                  <a:gd name="adj1" fmla="val -68749"/>
                  <a:gd name="adj2" fmla="val 3679"/>
                  <a:gd name="adj3" fmla="val 16667"/>
                </a:avLst>
              </a:prstGeom>
              <a:noFill/>
              <a:ln w="952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67FDAB-E152-FC3F-92A0-B525CC711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753" y="1585840"/>
                <a:ext cx="2468880" cy="512064"/>
              </a:xfrm>
              <a:prstGeom prst="wedgeRoundRectCallout">
                <a:avLst>
                  <a:gd name="adj1" fmla="val -68749"/>
                  <a:gd name="adj2" fmla="val 3679"/>
                  <a:gd name="adj3" fmla="val 16667"/>
                </a:avLst>
              </a:prstGeom>
              <a:blipFill>
                <a:blip r:embed="rId5"/>
                <a:stretch>
                  <a:fillRect b="-9302"/>
                </a:stretch>
              </a:blipFill>
              <a:ln w="952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E01AD-A229-4010-84A2-6CBCACAEE46C}"/>
                  </a:ext>
                </a:extLst>
              </p:cNvPr>
              <p:cNvSpPr txBox="1"/>
              <p:nvPr/>
            </p:nvSpPr>
            <p:spPr>
              <a:xfrm>
                <a:off x="9300753" y="3413111"/>
                <a:ext cx="2468880" cy="512064"/>
              </a:xfrm>
              <a:prstGeom prst="wedgeRoundRectCallout">
                <a:avLst>
                  <a:gd name="adj1" fmla="val -68537"/>
                  <a:gd name="adj2" fmla="val 6793"/>
                  <a:gd name="adj3" fmla="val 16667"/>
                </a:avLst>
              </a:prstGeom>
              <a:noFill/>
              <a:ln w="952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 i="1">
                    <a:solidFill>
                      <a:srgbClr val="A7116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BE01AD-A229-4010-84A2-6CBCACAE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753" y="3413111"/>
                <a:ext cx="2468880" cy="512064"/>
              </a:xfrm>
              <a:prstGeom prst="wedgeRoundRectCallout">
                <a:avLst>
                  <a:gd name="adj1" fmla="val -68537"/>
                  <a:gd name="adj2" fmla="val 6793"/>
                  <a:gd name="adj3" fmla="val 16667"/>
                </a:avLst>
              </a:prstGeom>
              <a:blipFill>
                <a:blip r:embed="rId6"/>
                <a:stretch>
                  <a:fillRect b="-11628"/>
                </a:stretch>
              </a:blipFill>
              <a:ln w="952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AAA6D3-2341-4333-0688-EE2554E8C019}"/>
                  </a:ext>
                </a:extLst>
              </p:cNvPr>
              <p:cNvSpPr txBox="1"/>
              <p:nvPr/>
            </p:nvSpPr>
            <p:spPr>
              <a:xfrm>
                <a:off x="9300753" y="5490171"/>
                <a:ext cx="2468880" cy="510778"/>
              </a:xfrm>
              <a:prstGeom prst="wedgeRoundRectCallout">
                <a:avLst>
                  <a:gd name="adj1" fmla="val -69151"/>
                  <a:gd name="adj2" fmla="val 11694"/>
                  <a:gd name="adj3" fmla="val 16667"/>
                </a:avLst>
              </a:prstGeom>
              <a:noFill/>
              <a:ln w="952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 i="1">
                    <a:solidFill>
                      <a:srgbClr val="A7116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AAA6D3-2341-4333-0688-EE2554E8C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753" y="5490171"/>
                <a:ext cx="2468880" cy="510778"/>
              </a:xfrm>
              <a:prstGeom prst="wedgeRoundRectCallout">
                <a:avLst>
                  <a:gd name="adj1" fmla="val -69151"/>
                  <a:gd name="adj2" fmla="val 11694"/>
                  <a:gd name="adj3" fmla="val 16667"/>
                </a:avLst>
              </a:prstGeom>
              <a:blipFill>
                <a:blip r:embed="rId7"/>
                <a:stretch>
                  <a:fillRect b="-12941"/>
                </a:stretch>
              </a:blipFill>
              <a:ln w="952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6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13811-5406-D9E0-AC7A-22A0E2DFAA3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Asymptotic Notations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0E9D24-F415-92DA-5BFA-E95542FABE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1182" y="990600"/>
                <a:ext cx="4152900" cy="2334226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/>
                  <a:t>Example 1:</a:t>
                </a:r>
              </a:p>
              <a:p>
                <a:pPr marL="457200" lvl="1" indent="0"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/>
                  <a:t>  </a:t>
                </a:r>
                <a:r>
                  <a:rPr lang="en-US"/>
                  <a:t>and</a:t>
                </a:r>
                <a:r>
                  <a:rPr lang="en-US" i="1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457200" lvl="1" indent="0" algn="l">
                  <a:buFont typeface="Arial" panose="020B0604020202020204" pitchFamily="34" charset="0"/>
                  <a:buNone/>
                </a:pPr>
                <a:endParaRPr lang="en-US"/>
              </a:p>
              <a:p>
                <a:pPr marL="914400" lvl="2" indent="0" algn="l">
                  <a:buFont typeface="Arial" panose="020B0604020202020204" pitchFamily="34" charset="0"/>
                  <a:buNone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0E9D24-F415-92DA-5BFA-E95542FAB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2" y="990600"/>
                <a:ext cx="4152900" cy="2334226"/>
              </a:xfrm>
              <a:prstGeom prst="rect">
                <a:avLst/>
              </a:prstGeom>
              <a:blipFill>
                <a:blip r:embed="rId2"/>
                <a:stretch>
                  <a:fillRect l="-2639" t="-49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53AC05-19BA-2915-008C-9D6ABF02D54E}"/>
                  </a:ext>
                </a:extLst>
              </p:cNvPr>
              <p:cNvSpPr txBox="1"/>
              <p:nvPr/>
            </p:nvSpPr>
            <p:spPr>
              <a:xfrm>
                <a:off x="826397" y="3126917"/>
                <a:ext cx="4480560" cy="4616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rgbClr val="42424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l-GR" sz="2400" b="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53AC05-19BA-2915-008C-9D6ABF02D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397" y="3126917"/>
                <a:ext cx="4480560" cy="461665"/>
              </a:xfrm>
              <a:prstGeom prst="rect">
                <a:avLst/>
              </a:prstGeom>
              <a:blipFill>
                <a:blip r:embed="rId3"/>
                <a:stretch>
                  <a:fillRect l="-1223" b="-15584"/>
                </a:stretch>
              </a:blipFill>
              <a:ln w="6350">
                <a:solidFill>
                  <a:srgbClr val="42424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C8F5E4-6998-4D5B-6010-7A2AB37130D8}"/>
                  </a:ext>
                </a:extLst>
              </p:cNvPr>
              <p:cNvSpPr txBox="1"/>
              <p:nvPr/>
            </p:nvSpPr>
            <p:spPr>
              <a:xfrm>
                <a:off x="6804212" y="3126917"/>
                <a:ext cx="448056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rgbClr val="A711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l-GR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>
                  <a:solidFill>
                    <a:srgbClr val="424242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C8F5E4-6998-4D5B-6010-7A2AB3713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12" y="3126917"/>
                <a:ext cx="4480560" cy="461665"/>
              </a:xfrm>
              <a:prstGeom prst="rect">
                <a:avLst/>
              </a:prstGeom>
              <a:blipFill>
                <a:blip r:embed="rId4"/>
                <a:stretch>
                  <a:fillRect l="-1087" r="-272" b="-15584"/>
                </a:stretch>
              </a:blipFill>
              <a:ln w="6350">
                <a:solidFill>
                  <a:srgbClr val="A711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ular Callout 6">
            <a:extLst>
              <a:ext uri="{FF2B5EF4-FFF2-40B4-BE49-F238E27FC236}">
                <a16:creationId xmlns:a16="http://schemas.microsoft.com/office/drawing/2014/main" id="{03D35D59-EF2F-BA28-DFF0-D1B08AE4C1E2}"/>
              </a:ext>
            </a:extLst>
          </p:cNvPr>
          <p:cNvSpPr/>
          <p:nvPr/>
        </p:nvSpPr>
        <p:spPr>
          <a:xfrm>
            <a:off x="633676" y="2066273"/>
            <a:ext cx="1799369" cy="705448"/>
          </a:xfrm>
          <a:prstGeom prst="wedgeRoundRectCallout">
            <a:avLst>
              <a:gd name="adj1" fmla="val -28803"/>
              <a:gd name="adj2" fmla="val -93786"/>
              <a:gd name="adj3" fmla="val 16667"/>
            </a:avLst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424242"/>
                </a:solidFill>
              </a:rPr>
              <a:t>Algo. 1 running time</a:t>
            </a:r>
            <a:endParaRPr lang="en-US" sz="2000">
              <a:solidFill>
                <a:srgbClr val="424242"/>
              </a:solidFill>
            </a:endParaRPr>
          </a:p>
        </p:txBody>
      </p:sp>
      <p:sp>
        <p:nvSpPr>
          <p:cNvPr id="7" name="Rounded Rectangular Callout 7">
            <a:extLst>
              <a:ext uri="{FF2B5EF4-FFF2-40B4-BE49-F238E27FC236}">
                <a16:creationId xmlns:a16="http://schemas.microsoft.com/office/drawing/2014/main" id="{2069C2EE-8797-6E32-90EF-87E5D1090BC2}"/>
              </a:ext>
            </a:extLst>
          </p:cNvPr>
          <p:cNvSpPr/>
          <p:nvPr/>
        </p:nvSpPr>
        <p:spPr>
          <a:xfrm>
            <a:off x="2770000" y="2050576"/>
            <a:ext cx="1799369" cy="705448"/>
          </a:xfrm>
          <a:prstGeom prst="wedgeRoundRectCallout">
            <a:avLst>
              <a:gd name="adj1" fmla="val -34206"/>
              <a:gd name="adj2" fmla="val -86108"/>
              <a:gd name="adj3" fmla="val 16667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424242"/>
                </a:solidFill>
              </a:rPr>
              <a:t>Algo. 2 running time</a:t>
            </a:r>
            <a:endParaRPr lang="en-US" sz="2000">
              <a:solidFill>
                <a:srgbClr val="424242"/>
              </a:solidFill>
            </a:endParaRP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33953CB5-816C-93CB-650A-BD3A55F0575E}"/>
              </a:ext>
            </a:extLst>
          </p:cNvPr>
          <p:cNvSpPr/>
          <p:nvPr/>
        </p:nvSpPr>
        <p:spPr>
          <a:xfrm>
            <a:off x="6893033" y="2050576"/>
            <a:ext cx="1799369" cy="705448"/>
          </a:xfrm>
          <a:prstGeom prst="wedgeRoundRectCallout">
            <a:avLst>
              <a:gd name="adj1" fmla="val -16483"/>
              <a:gd name="adj2" fmla="val -88123"/>
              <a:gd name="adj3" fmla="val 16667"/>
            </a:avLst>
          </a:prstGeom>
          <a:noFill/>
          <a:ln w="95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424242"/>
                </a:solidFill>
              </a:rPr>
              <a:t>Algo. 1 running time</a:t>
            </a:r>
            <a:endParaRPr lang="en-US" sz="2000">
              <a:solidFill>
                <a:srgbClr val="424242"/>
              </a:solidFill>
            </a:endParaRPr>
          </a:p>
        </p:txBody>
      </p:sp>
      <p:sp>
        <p:nvSpPr>
          <p:cNvPr id="9" name="Rounded Rectangular Callout 9">
            <a:extLst>
              <a:ext uri="{FF2B5EF4-FFF2-40B4-BE49-F238E27FC236}">
                <a16:creationId xmlns:a16="http://schemas.microsoft.com/office/drawing/2014/main" id="{526C5283-CAEA-B216-B86F-373155BDC900}"/>
              </a:ext>
            </a:extLst>
          </p:cNvPr>
          <p:cNvSpPr/>
          <p:nvPr/>
        </p:nvSpPr>
        <p:spPr>
          <a:xfrm>
            <a:off x="9015528" y="2050576"/>
            <a:ext cx="1799369" cy="705448"/>
          </a:xfrm>
          <a:prstGeom prst="wedgeRoundRectCallout">
            <a:avLst>
              <a:gd name="adj1" fmla="val -29188"/>
              <a:gd name="adj2" fmla="val -90029"/>
              <a:gd name="adj3" fmla="val 16667"/>
            </a:avLst>
          </a:prstGeom>
          <a:noFill/>
          <a:ln w="95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err="1">
                <a:solidFill>
                  <a:srgbClr val="424242"/>
                </a:solidFill>
              </a:rPr>
              <a:t>Algo. 2 running time</a:t>
            </a:r>
            <a:endParaRPr lang="en-US" sz="2000">
              <a:solidFill>
                <a:srgbClr val="42424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3876A53-6E1E-ADB8-7465-DAC1A9BC56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199033"/>
                  </p:ext>
                </p:extLst>
              </p:nvPr>
            </p:nvGraphicFramePr>
            <p:xfrm>
              <a:off x="1196787" y="3990601"/>
              <a:ext cx="3966885" cy="23698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22295">
                      <a:extLst>
                        <a:ext uri="{9D8B030D-6E8A-4147-A177-3AD203B41FA5}">
                          <a16:colId xmlns:a16="http://schemas.microsoft.com/office/drawing/2014/main" val="2362693975"/>
                        </a:ext>
                      </a:extLst>
                    </a:gridCol>
                    <a:gridCol w="1322295">
                      <a:extLst>
                        <a:ext uri="{9D8B030D-6E8A-4147-A177-3AD203B41FA5}">
                          <a16:colId xmlns:a16="http://schemas.microsoft.com/office/drawing/2014/main" val="1636308206"/>
                        </a:ext>
                      </a:extLst>
                    </a:gridCol>
                    <a:gridCol w="1322295">
                      <a:extLst>
                        <a:ext uri="{9D8B030D-6E8A-4147-A177-3AD203B41FA5}">
                          <a16:colId xmlns:a16="http://schemas.microsoft.com/office/drawing/2014/main" val="3480580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>
                            <a:solidFill>
                              <a:srgbClr val="424242"/>
                            </a:solidFill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000" b="1" i="1" baseline="3000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000" b="1">
                            <a:solidFill>
                              <a:srgbClr val="424242"/>
                            </a:solidFill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>
                            <a:solidFill>
                              <a:srgbClr val="424242"/>
                            </a:solidFill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4873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1889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784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85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2937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7585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C3876A53-6E1E-ADB8-7465-DAC1A9BC56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8199033"/>
                  </p:ext>
                </p:extLst>
              </p:nvPr>
            </p:nvGraphicFramePr>
            <p:xfrm>
              <a:off x="1196787" y="3990601"/>
              <a:ext cx="3966885" cy="23698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22295">
                      <a:extLst>
                        <a:ext uri="{9D8B030D-6E8A-4147-A177-3AD203B41FA5}">
                          <a16:colId xmlns:a16="http://schemas.microsoft.com/office/drawing/2014/main" val="2362693975"/>
                        </a:ext>
                      </a:extLst>
                    </a:gridCol>
                    <a:gridCol w="1322295">
                      <a:extLst>
                        <a:ext uri="{9D8B030D-6E8A-4147-A177-3AD203B41FA5}">
                          <a16:colId xmlns:a16="http://schemas.microsoft.com/office/drawing/2014/main" val="1636308206"/>
                        </a:ext>
                      </a:extLst>
                    </a:gridCol>
                    <a:gridCol w="1322295">
                      <a:extLst>
                        <a:ext uri="{9D8B030D-6E8A-4147-A177-3AD203B41FA5}">
                          <a16:colId xmlns:a16="http://schemas.microsoft.com/office/drawing/2014/main" val="3480580320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1563" r="-200922" b="-5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9541" t="-1563" r="-100000" b="-5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461" t="-1563" r="-461" b="-5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8734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1889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78497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851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29379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7585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456E27-D1CE-B05C-18A1-B8645F50CD68}"/>
              </a:ext>
            </a:extLst>
          </p:cNvPr>
          <p:cNvSpPr txBox="1"/>
          <p:nvPr/>
        </p:nvSpPr>
        <p:spPr>
          <a:xfrm>
            <a:off x="1671917" y="4424082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87CE93-63DF-42AE-6E60-8E4C44E316E0}"/>
              </a:ext>
            </a:extLst>
          </p:cNvPr>
          <p:cNvSpPr txBox="1"/>
          <p:nvPr/>
        </p:nvSpPr>
        <p:spPr>
          <a:xfrm>
            <a:off x="1671917" y="4801720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CBB6E4-B939-8C36-D919-D6ADDDD03B91}"/>
              </a:ext>
            </a:extLst>
          </p:cNvPr>
          <p:cNvSpPr txBox="1"/>
          <p:nvPr/>
        </p:nvSpPr>
        <p:spPr>
          <a:xfrm>
            <a:off x="1671917" y="5179358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9505F0-B4C6-62E5-ACC7-2EF892A51037}"/>
              </a:ext>
            </a:extLst>
          </p:cNvPr>
          <p:cNvSpPr txBox="1"/>
          <p:nvPr/>
        </p:nvSpPr>
        <p:spPr>
          <a:xfrm>
            <a:off x="1671917" y="5556996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64CE25-2C3A-A94B-0E62-28770FAF3903}"/>
              </a:ext>
            </a:extLst>
          </p:cNvPr>
          <p:cNvSpPr txBox="1"/>
          <p:nvPr/>
        </p:nvSpPr>
        <p:spPr>
          <a:xfrm>
            <a:off x="1671917" y="5934635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598AF2-8D1F-0D04-A52A-7DB47456CE89}"/>
              </a:ext>
            </a:extLst>
          </p:cNvPr>
          <p:cNvSpPr txBox="1"/>
          <p:nvPr/>
        </p:nvSpPr>
        <p:spPr>
          <a:xfrm>
            <a:off x="4298572" y="4424082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F9930B-338D-E662-2DF0-42666884760F}"/>
              </a:ext>
            </a:extLst>
          </p:cNvPr>
          <p:cNvSpPr txBox="1"/>
          <p:nvPr/>
        </p:nvSpPr>
        <p:spPr>
          <a:xfrm>
            <a:off x="4298572" y="4801720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98C65B-F94C-65F4-0649-5BDB1F5DC160}"/>
              </a:ext>
            </a:extLst>
          </p:cNvPr>
          <p:cNvSpPr txBox="1"/>
          <p:nvPr/>
        </p:nvSpPr>
        <p:spPr>
          <a:xfrm>
            <a:off x="4298572" y="5179358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09CD61-3257-09B9-D90E-E329793A21CE}"/>
              </a:ext>
            </a:extLst>
          </p:cNvPr>
          <p:cNvSpPr txBox="1"/>
          <p:nvPr/>
        </p:nvSpPr>
        <p:spPr>
          <a:xfrm>
            <a:off x="4298572" y="5556996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3FA4D0-A1D4-C5FA-8BCC-2ED3D752B950}"/>
              </a:ext>
            </a:extLst>
          </p:cNvPr>
          <p:cNvSpPr txBox="1"/>
          <p:nvPr/>
        </p:nvSpPr>
        <p:spPr>
          <a:xfrm>
            <a:off x="4298572" y="5934635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1B5CB7-D3BF-68B8-7CB1-1E6D62C1A47D}"/>
              </a:ext>
            </a:extLst>
          </p:cNvPr>
          <p:cNvSpPr txBox="1"/>
          <p:nvPr/>
        </p:nvSpPr>
        <p:spPr>
          <a:xfrm>
            <a:off x="2846289" y="4424082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8EC5CA-2ABB-32AD-08C4-16FDB2D3BA14}"/>
              </a:ext>
            </a:extLst>
          </p:cNvPr>
          <p:cNvSpPr txBox="1"/>
          <p:nvPr/>
        </p:nvSpPr>
        <p:spPr>
          <a:xfrm>
            <a:off x="2846289" y="4801720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7A9ACC0-2620-315A-2F73-86B0651F80C9}"/>
              </a:ext>
            </a:extLst>
          </p:cNvPr>
          <p:cNvSpPr txBox="1"/>
          <p:nvPr/>
        </p:nvSpPr>
        <p:spPr>
          <a:xfrm>
            <a:off x="2846289" y="5179358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8C04E6-D63F-58BF-23DE-2D7A4EBBF6A8}"/>
              </a:ext>
            </a:extLst>
          </p:cNvPr>
          <p:cNvSpPr txBox="1"/>
          <p:nvPr/>
        </p:nvSpPr>
        <p:spPr>
          <a:xfrm>
            <a:off x="2765606" y="5556996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BBB620-CE1C-2A0B-2477-59222274951D}"/>
              </a:ext>
            </a:extLst>
          </p:cNvPr>
          <p:cNvSpPr txBox="1"/>
          <p:nvPr/>
        </p:nvSpPr>
        <p:spPr>
          <a:xfrm>
            <a:off x="2779053" y="5934634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25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32A25C-1E53-287E-1925-CCE0B041CBBB}"/>
              </a:ext>
            </a:extLst>
          </p:cNvPr>
          <p:cNvGrpSpPr/>
          <p:nvPr/>
        </p:nvGrpSpPr>
        <p:grpSpPr>
          <a:xfrm>
            <a:off x="6045708" y="882567"/>
            <a:ext cx="100584" cy="5531399"/>
            <a:chOff x="4406940" y="815332"/>
            <a:chExt cx="100584" cy="553139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0E8C124-6325-2C58-89E6-7FCEED9EBAB9}"/>
                </a:ext>
              </a:extLst>
            </p:cNvPr>
            <p:cNvCxnSpPr/>
            <p:nvPr/>
          </p:nvCxnSpPr>
          <p:spPr>
            <a:xfrm flipH="1">
              <a:off x="4457031" y="860331"/>
              <a:ext cx="0" cy="5486400"/>
            </a:xfrm>
            <a:prstGeom prst="line">
              <a:avLst/>
            </a:prstGeom>
            <a:solidFill>
              <a:srgbClr val="F19D19"/>
            </a:solidFill>
            <a:ln w="28575">
              <a:solidFill>
                <a:srgbClr val="F19D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932D2C-E489-3CE1-9914-A857287D4F20}"/>
                </a:ext>
              </a:extLst>
            </p:cNvPr>
            <p:cNvSpPr/>
            <p:nvPr/>
          </p:nvSpPr>
          <p:spPr>
            <a:xfrm>
              <a:off x="4406940" y="815332"/>
              <a:ext cx="100584" cy="91440"/>
            </a:xfrm>
            <a:prstGeom prst="ellipse">
              <a:avLst/>
            </a:prstGeom>
            <a:solidFill>
              <a:srgbClr val="F19D19"/>
            </a:solidFill>
            <a:ln>
              <a:solidFill>
                <a:srgbClr val="F19D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7A4E8A1-A0D6-E622-45E8-2C5CA7B240AA}"/>
                  </a:ext>
                </a:extLst>
              </p:cNvPr>
              <p:cNvSpPr txBox="1"/>
              <p:nvPr/>
            </p:nvSpPr>
            <p:spPr>
              <a:xfrm>
                <a:off x="6797488" y="990600"/>
                <a:ext cx="4152900" cy="23342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65113" indent="-265113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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809625" indent="-352425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 3" panose="05040102010807070707" pitchFamily="18" charset="2"/>
                  <a:buChar char="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Wingdings" panose="05000000000000000000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chemeClr val="accent6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/>
                  <a:t>Example 2:</a:t>
                </a:r>
              </a:p>
              <a:p>
                <a:pPr marL="457200" lvl="1" indent="0" algn="l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and</a:t>
                </a:r>
                <a:r>
                  <a:rPr lang="en-US" sz="2400" i="1"/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67A4E8A1-A0D6-E622-45E8-2C5CA7B24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488" y="990600"/>
                <a:ext cx="4152900" cy="2334226"/>
              </a:xfrm>
              <a:prstGeom prst="rect">
                <a:avLst/>
              </a:prstGeom>
              <a:blipFill>
                <a:blip r:embed="rId6"/>
                <a:stretch>
                  <a:fillRect l="-2056" t="-3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DAE3320B-B797-9D13-004B-ACE2EB063C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851997"/>
                  </p:ext>
                </p:extLst>
              </p:nvPr>
            </p:nvGraphicFramePr>
            <p:xfrm>
              <a:off x="7064191" y="3995084"/>
              <a:ext cx="3966885" cy="23698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22295">
                      <a:extLst>
                        <a:ext uri="{9D8B030D-6E8A-4147-A177-3AD203B41FA5}">
                          <a16:colId xmlns:a16="http://schemas.microsoft.com/office/drawing/2014/main" val="2362693975"/>
                        </a:ext>
                      </a:extLst>
                    </a:gridCol>
                    <a:gridCol w="1322295">
                      <a:extLst>
                        <a:ext uri="{9D8B030D-6E8A-4147-A177-3AD203B41FA5}">
                          <a16:colId xmlns:a16="http://schemas.microsoft.com/office/drawing/2014/main" val="1636308206"/>
                        </a:ext>
                      </a:extLst>
                    </a:gridCol>
                    <a:gridCol w="1322295">
                      <a:extLst>
                        <a:ext uri="{9D8B030D-6E8A-4147-A177-3AD203B41FA5}">
                          <a16:colId xmlns:a16="http://schemas.microsoft.com/office/drawing/2014/main" val="348058032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>
                            <a:solidFill>
                              <a:srgbClr val="424242"/>
                            </a:solidFill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>
                            <a:solidFill>
                              <a:srgbClr val="424242"/>
                            </a:solidFill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1" i="1" smtClean="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000" b="1" i="1" baseline="30000">
                                    <a:solidFill>
                                      <a:srgbClr val="424242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000" b="1" kern="1200">
                            <a:solidFill>
                              <a:srgbClr val="424242"/>
                            </a:solidFill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948734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18893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78497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851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29379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7585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Table 29">
                <a:extLst>
                  <a:ext uri="{FF2B5EF4-FFF2-40B4-BE49-F238E27FC236}">
                    <a16:creationId xmlns:a16="http://schemas.microsoft.com/office/drawing/2014/main" id="{DAE3320B-B797-9D13-004B-ACE2EB063C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3851997"/>
                  </p:ext>
                </p:extLst>
              </p:nvPr>
            </p:nvGraphicFramePr>
            <p:xfrm>
              <a:off x="7064191" y="3995084"/>
              <a:ext cx="3966885" cy="2369820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322295">
                      <a:extLst>
                        <a:ext uri="{9D8B030D-6E8A-4147-A177-3AD203B41FA5}">
                          <a16:colId xmlns:a16="http://schemas.microsoft.com/office/drawing/2014/main" val="2362693975"/>
                        </a:ext>
                      </a:extLst>
                    </a:gridCol>
                    <a:gridCol w="1322295">
                      <a:extLst>
                        <a:ext uri="{9D8B030D-6E8A-4147-A177-3AD203B41FA5}">
                          <a16:colId xmlns:a16="http://schemas.microsoft.com/office/drawing/2014/main" val="1636308206"/>
                        </a:ext>
                      </a:extLst>
                    </a:gridCol>
                    <a:gridCol w="1322295">
                      <a:extLst>
                        <a:ext uri="{9D8B030D-6E8A-4147-A177-3AD203B41FA5}">
                          <a16:colId xmlns:a16="http://schemas.microsoft.com/office/drawing/2014/main" val="3480580320"/>
                        </a:ext>
                      </a:extLst>
                    </a:gridCol>
                  </a:tblGrid>
                  <a:tr h="3886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563" r="-200922" b="-5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99541" t="-1563" r="-100000" b="-5109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0461" t="-1563" r="-461" b="-5109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9487340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T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018893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4784975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solidFill>
                          <a:srgbClr val="F9BBD0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385147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43293798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>
                            <a:latin typeface="+mn-lt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n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rgbClr val="A0144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97585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A31E7865-CD35-01DA-A997-06D58F49896D}"/>
              </a:ext>
            </a:extLst>
          </p:cNvPr>
          <p:cNvSpPr txBox="1"/>
          <p:nvPr/>
        </p:nvSpPr>
        <p:spPr>
          <a:xfrm>
            <a:off x="7539321" y="4428565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18E764-19CF-0A70-C811-18277898875F}"/>
              </a:ext>
            </a:extLst>
          </p:cNvPr>
          <p:cNvSpPr txBox="1"/>
          <p:nvPr/>
        </p:nvSpPr>
        <p:spPr>
          <a:xfrm>
            <a:off x="7539321" y="4806203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0F0D66-BC7D-FB7E-7602-05B117135A5E}"/>
              </a:ext>
            </a:extLst>
          </p:cNvPr>
          <p:cNvSpPr txBox="1"/>
          <p:nvPr/>
        </p:nvSpPr>
        <p:spPr>
          <a:xfrm>
            <a:off x="7539321" y="5183841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D7E45-1A05-444F-B917-FF06C7D99E35}"/>
              </a:ext>
            </a:extLst>
          </p:cNvPr>
          <p:cNvSpPr txBox="1"/>
          <p:nvPr/>
        </p:nvSpPr>
        <p:spPr>
          <a:xfrm>
            <a:off x="7539321" y="5561479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38C157-BAA6-ED7B-FE6F-40CE95349B6D}"/>
              </a:ext>
            </a:extLst>
          </p:cNvPr>
          <p:cNvSpPr txBox="1"/>
          <p:nvPr/>
        </p:nvSpPr>
        <p:spPr>
          <a:xfrm>
            <a:off x="7539321" y="5939118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B612A-32B7-88BC-AFBF-117707E9FCB1}"/>
              </a:ext>
            </a:extLst>
          </p:cNvPr>
          <p:cNvSpPr txBox="1"/>
          <p:nvPr/>
        </p:nvSpPr>
        <p:spPr>
          <a:xfrm>
            <a:off x="10165976" y="4428565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13470F-BE12-9E28-F455-B0CBFCCE1EDF}"/>
              </a:ext>
            </a:extLst>
          </p:cNvPr>
          <p:cNvSpPr txBox="1"/>
          <p:nvPr/>
        </p:nvSpPr>
        <p:spPr>
          <a:xfrm>
            <a:off x="10165976" y="4806203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E7FE26-AB3C-9F9E-293B-E0F85DB3EDB5}"/>
              </a:ext>
            </a:extLst>
          </p:cNvPr>
          <p:cNvSpPr txBox="1"/>
          <p:nvPr/>
        </p:nvSpPr>
        <p:spPr>
          <a:xfrm>
            <a:off x="10165976" y="5183841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D4921F-D5A7-810C-2F75-C6BF7D6FF730}"/>
              </a:ext>
            </a:extLst>
          </p:cNvPr>
          <p:cNvSpPr txBox="1"/>
          <p:nvPr/>
        </p:nvSpPr>
        <p:spPr>
          <a:xfrm>
            <a:off x="10085293" y="5561479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EB2D6B3-280F-0EB4-8127-3B5B38B21BFD}"/>
              </a:ext>
            </a:extLst>
          </p:cNvPr>
          <p:cNvSpPr txBox="1"/>
          <p:nvPr/>
        </p:nvSpPr>
        <p:spPr>
          <a:xfrm>
            <a:off x="10085293" y="5939117"/>
            <a:ext cx="457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6D1E68-D9EA-12EE-EF45-13861514935A}"/>
              </a:ext>
            </a:extLst>
          </p:cNvPr>
          <p:cNvSpPr txBox="1"/>
          <p:nvPr/>
        </p:nvSpPr>
        <p:spPr>
          <a:xfrm>
            <a:off x="8713693" y="4428565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917B37-74A3-B4A3-283D-5FCCA19EAC5D}"/>
              </a:ext>
            </a:extLst>
          </p:cNvPr>
          <p:cNvSpPr txBox="1"/>
          <p:nvPr/>
        </p:nvSpPr>
        <p:spPr>
          <a:xfrm>
            <a:off x="8713693" y="4806203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32E742-B4C1-E6E6-F19B-E9E782031A14}"/>
              </a:ext>
            </a:extLst>
          </p:cNvPr>
          <p:cNvSpPr txBox="1"/>
          <p:nvPr/>
        </p:nvSpPr>
        <p:spPr>
          <a:xfrm>
            <a:off x="8713693" y="5183841"/>
            <a:ext cx="268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8885B7-C427-5D29-E3E9-9DCA942F994A}"/>
              </a:ext>
            </a:extLst>
          </p:cNvPr>
          <p:cNvSpPr txBox="1"/>
          <p:nvPr/>
        </p:nvSpPr>
        <p:spPr>
          <a:xfrm>
            <a:off x="8713692" y="5561479"/>
            <a:ext cx="274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312C62-D6EC-822F-9712-C99650678C95}"/>
              </a:ext>
            </a:extLst>
          </p:cNvPr>
          <p:cNvSpPr txBox="1"/>
          <p:nvPr/>
        </p:nvSpPr>
        <p:spPr>
          <a:xfrm>
            <a:off x="8727139" y="5939117"/>
            <a:ext cx="274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2127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F36A-5DF4-562A-95D2-8C1891BEA52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Asymptotic Notations – Examples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E842E-535E-26B5-4C38-BE892A4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Example 3: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i="1"/>
                  <a:t> </a:t>
                </a:r>
                <a:r>
                  <a:rPr lang="en-US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8E842E-535E-26B5-4C38-BE892A4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1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4FEA73C-3A1C-0AEA-C3D3-E7227FDF4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9810157"/>
                  </p:ext>
                </p:extLst>
              </p:nvPr>
            </p:nvGraphicFramePr>
            <p:xfrm>
              <a:off x="1592537" y="2240282"/>
              <a:ext cx="7657117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82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152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>
                            <a:solidFill>
                              <a:srgbClr val="A71160"/>
                            </a:solidFill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000" b="1" i="1" baseline="3000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000" b="1">
                            <a:solidFill>
                              <a:srgbClr val="A71160"/>
                            </a:solidFill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en-US" sz="2000" b="1" i="1" smtClean="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000" b="1" i="1" baseline="30000">
                                    <a:solidFill>
                                      <a:srgbClr val="A711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000" b="1">
                            <a:solidFill>
                              <a:srgbClr val="A71160"/>
                            </a:solidFill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 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 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&gt; 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= 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6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7</a:t>
                          </a:r>
                          <a:endParaRPr lang="en-US" sz="2000" b="0">
                            <a:effectLst/>
                            <a:latin typeface="Calibri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Calibri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Calibri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15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 &lt; 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000" b="0">
                            <a:effectLst/>
                            <a:latin typeface="Calibri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4FEA73C-3A1C-0AEA-C3D3-E7227FDF408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9810157"/>
                  </p:ext>
                </p:extLst>
              </p:nvPr>
            </p:nvGraphicFramePr>
            <p:xfrm>
              <a:off x="1592537" y="2240282"/>
              <a:ext cx="7657117" cy="3566159"/>
            </p:xfrm>
            <a:graphic>
              <a:graphicData uri="http://schemas.openxmlformats.org/drawingml/2006/table">
                <a:tbl>
                  <a:tblPr firstRow="1" firstCol="1" bandRow="1">
                    <a:tableStyleId>{8A107856-5554-42FB-B03E-39F5DBC370BA}</a:tableStyleId>
                  </a:tblPr>
                  <a:tblGrid>
                    <a:gridCol w="4549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6498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836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82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6152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3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33" t="-1429" r="-1578667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3929" t="-1429" r="-428571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32159" t="-1429" r="-322907" b="-74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 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 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1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4503" t="-97260" r="-142715" b="-613699"/>
                          </a:stretch>
                        </a:blipFill>
                      </a:tcPr>
                    </a:tc>
                    <a:tc rowSpan="7">
                      <a:txBody>
                        <a:bodyPr/>
                        <a:lstStyle/>
                        <a:p>
                          <a:pPr marL="0" marR="0" algn="just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2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4503" t="-194595" r="-142715" b="-50540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3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4503" t="-294595" r="-142715" b="-40540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4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4503" t="-394595" r="-142715" b="-30540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5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4503" t="-501370" r="-142715" b="-20958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6</a:t>
                          </a: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+mj-lt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4503" t="-593243" r="-142715" b="-1067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48957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r>
                            <a:rPr lang="en-US" sz="2000" b="0">
                              <a:effectLst/>
                            </a:rPr>
                            <a:t>7</a:t>
                          </a:r>
                          <a:endParaRPr lang="en-US" sz="2000" b="0">
                            <a:effectLst/>
                            <a:latin typeface="Calibri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Calibri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15000"/>
                            </a:lnSpc>
                            <a:spcBef>
                              <a:spcPts val="300"/>
                            </a:spcBef>
                            <a:spcAft>
                              <a:spcPts val="300"/>
                            </a:spcAft>
                          </a:pPr>
                          <a:endParaRPr lang="en-US" sz="2000" b="0">
                            <a:effectLst/>
                            <a:latin typeface="Calibri"/>
                            <a:ea typeface="Calibri" panose="020F0502020204030204"/>
                            <a:cs typeface="Times New Roman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74503" t="-693243" r="-142715" b="-675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31FCB-1EEA-78DC-0549-26A57C3E2A29}"/>
                  </a:ext>
                </a:extLst>
              </p:cNvPr>
              <p:cNvSpPr txBox="1"/>
              <p:nvPr/>
            </p:nvSpPr>
            <p:spPr>
              <a:xfrm>
                <a:off x="6975522" y="4134369"/>
                <a:ext cx="2119252" cy="14434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r>
                  <a:rPr lang="en-US" sz="2400"/>
                  <a:t>Here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400" i="1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15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931FCB-1EEA-78DC-0549-26A57C3E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522" y="4134369"/>
                <a:ext cx="2119252" cy="1443472"/>
              </a:xfrm>
              <a:prstGeom prst="rect">
                <a:avLst/>
              </a:prstGeom>
              <a:blipFill>
                <a:blip r:embed="rId4"/>
                <a:stretch>
                  <a:fillRect l="-3736" t="-1266" r="-6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56FA85-F319-F1A8-C11F-1A180A61287F}"/>
              </a:ext>
            </a:extLst>
          </p:cNvPr>
          <p:cNvCxnSpPr/>
          <p:nvPr/>
        </p:nvCxnSpPr>
        <p:spPr>
          <a:xfrm flipH="1">
            <a:off x="6792695" y="3989035"/>
            <a:ext cx="0" cy="1740932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47BEF3-F3FA-4E92-CE1F-F41E278FD1BF}"/>
              </a:ext>
            </a:extLst>
          </p:cNvPr>
          <p:cNvSpPr txBox="1"/>
          <p:nvPr/>
        </p:nvSpPr>
        <p:spPr>
          <a:xfrm>
            <a:off x="2505929" y="26745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B2F8F-22BE-1447-F159-DFA860372CF2}"/>
              </a:ext>
            </a:extLst>
          </p:cNvPr>
          <p:cNvSpPr txBox="1"/>
          <p:nvPr/>
        </p:nvSpPr>
        <p:spPr>
          <a:xfrm>
            <a:off x="2486361" y="31317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EE077-0681-2E3D-DC90-0B5090FDAC50}"/>
              </a:ext>
            </a:extLst>
          </p:cNvPr>
          <p:cNvSpPr txBox="1"/>
          <p:nvPr/>
        </p:nvSpPr>
        <p:spPr>
          <a:xfrm>
            <a:off x="2486361" y="35889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7C36A-F325-4CA3-C26B-754DED3B4AA0}"/>
              </a:ext>
            </a:extLst>
          </p:cNvPr>
          <p:cNvSpPr txBox="1"/>
          <p:nvPr/>
        </p:nvSpPr>
        <p:spPr>
          <a:xfrm>
            <a:off x="2427657" y="39890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2F122A-AB7F-F23B-2C56-EF9D7DD983AA}"/>
              </a:ext>
            </a:extLst>
          </p:cNvPr>
          <p:cNvSpPr txBox="1"/>
          <p:nvPr/>
        </p:nvSpPr>
        <p:spPr>
          <a:xfrm>
            <a:off x="2447225" y="44462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2AE5E5-F588-82E4-34FA-02C9E75B1887}"/>
              </a:ext>
            </a:extLst>
          </p:cNvPr>
          <p:cNvSpPr txBox="1"/>
          <p:nvPr/>
        </p:nvSpPr>
        <p:spPr>
          <a:xfrm>
            <a:off x="2466793" y="49034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36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F20EB6-C97D-61E6-BA1F-1883ED5B3683}"/>
              </a:ext>
            </a:extLst>
          </p:cNvPr>
          <p:cNvSpPr txBox="1"/>
          <p:nvPr/>
        </p:nvSpPr>
        <p:spPr>
          <a:xfrm>
            <a:off x="2466793" y="53606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49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3CF969-4625-DDFB-4E5B-EBA26F52BBF2}"/>
              </a:ext>
            </a:extLst>
          </p:cNvPr>
          <p:cNvSpPr txBox="1"/>
          <p:nvPr/>
        </p:nvSpPr>
        <p:spPr>
          <a:xfrm>
            <a:off x="3974472" y="26745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58E3AB-E285-ECDD-6223-756041B69728}"/>
              </a:ext>
            </a:extLst>
          </p:cNvPr>
          <p:cNvSpPr txBox="1"/>
          <p:nvPr/>
        </p:nvSpPr>
        <p:spPr>
          <a:xfrm>
            <a:off x="3973295" y="31508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114104-9055-0C53-FDA5-4CAB98625919}"/>
              </a:ext>
            </a:extLst>
          </p:cNvPr>
          <p:cNvSpPr txBox="1"/>
          <p:nvPr/>
        </p:nvSpPr>
        <p:spPr>
          <a:xfrm>
            <a:off x="3975648" y="35889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642C6-51FF-733D-B43E-9215F954CBF4}"/>
              </a:ext>
            </a:extLst>
          </p:cNvPr>
          <p:cNvSpPr txBox="1"/>
          <p:nvPr/>
        </p:nvSpPr>
        <p:spPr>
          <a:xfrm>
            <a:off x="3862948" y="398903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1F3D-62BE-D2BB-EC27-04C3DB1125C5}"/>
              </a:ext>
            </a:extLst>
          </p:cNvPr>
          <p:cNvSpPr txBox="1"/>
          <p:nvPr/>
        </p:nvSpPr>
        <p:spPr>
          <a:xfrm>
            <a:off x="3861771" y="44271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32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45EFE8-32C8-6B06-BF68-BFA5623FF107}"/>
              </a:ext>
            </a:extLst>
          </p:cNvPr>
          <p:cNvSpPr txBox="1"/>
          <p:nvPr/>
        </p:nvSpPr>
        <p:spPr>
          <a:xfrm>
            <a:off x="3860594" y="488432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64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D8E75F-EB6C-B29D-1A2B-3899A5E8FD12}"/>
              </a:ext>
            </a:extLst>
          </p:cNvPr>
          <p:cNvSpPr txBox="1"/>
          <p:nvPr/>
        </p:nvSpPr>
        <p:spPr>
          <a:xfrm>
            <a:off x="3734907" y="5341525"/>
            <a:ext cx="574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128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9A2464-48BA-0055-7C3E-BCF1E328B1E5}"/>
              </a:ext>
            </a:extLst>
          </p:cNvPr>
          <p:cNvSpPr txBox="1"/>
          <p:nvPr/>
        </p:nvSpPr>
        <p:spPr>
          <a:xfrm>
            <a:off x="4963895" y="2693635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0C802-4D67-8C8B-1986-111B9DE285B2}"/>
              </a:ext>
            </a:extLst>
          </p:cNvPr>
          <p:cNvSpPr txBox="1"/>
          <p:nvPr/>
        </p:nvSpPr>
        <p:spPr>
          <a:xfrm>
            <a:off x="4963895" y="3162503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B09FA5-FABC-2D4D-2593-E356007DCBA5}"/>
              </a:ext>
            </a:extLst>
          </p:cNvPr>
          <p:cNvSpPr txBox="1"/>
          <p:nvPr/>
        </p:nvSpPr>
        <p:spPr>
          <a:xfrm>
            <a:off x="4963895" y="3619703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8BF1A4-81C7-5308-05B0-579B45AB2C6A}"/>
              </a:ext>
            </a:extLst>
          </p:cNvPr>
          <p:cNvSpPr txBox="1"/>
          <p:nvPr/>
        </p:nvSpPr>
        <p:spPr>
          <a:xfrm>
            <a:off x="4963895" y="4076903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46D76D-122A-9074-7EF4-4C290D8F8B6C}"/>
              </a:ext>
            </a:extLst>
          </p:cNvPr>
          <p:cNvSpPr txBox="1"/>
          <p:nvPr/>
        </p:nvSpPr>
        <p:spPr>
          <a:xfrm>
            <a:off x="4963895" y="4501491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F69E50-46CC-9F18-3B1E-6CC02454B4FA}"/>
              </a:ext>
            </a:extLst>
          </p:cNvPr>
          <p:cNvSpPr txBox="1"/>
          <p:nvPr/>
        </p:nvSpPr>
        <p:spPr>
          <a:xfrm>
            <a:off x="4913162" y="4947023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DEFADE-F2C9-F0A7-9F0E-7EADB1E7EFAF}"/>
              </a:ext>
            </a:extLst>
          </p:cNvPr>
          <p:cNvSpPr txBox="1"/>
          <p:nvPr/>
        </p:nvSpPr>
        <p:spPr>
          <a:xfrm>
            <a:off x="4963895" y="5360635"/>
            <a:ext cx="1524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98FDD06-E3C3-AB2A-1259-5071B16A628D}"/>
              </a:ext>
            </a:extLst>
          </p:cNvPr>
          <p:cNvCxnSpPr/>
          <p:nvPr/>
        </p:nvCxnSpPr>
        <p:spPr>
          <a:xfrm>
            <a:off x="1687295" y="29984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EEF0C4-6CBB-69FC-1898-6DF759F789EE}"/>
              </a:ext>
            </a:extLst>
          </p:cNvPr>
          <p:cNvCxnSpPr/>
          <p:nvPr/>
        </p:nvCxnSpPr>
        <p:spPr>
          <a:xfrm>
            <a:off x="1687295" y="34556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C340C7-ADA4-C858-32D4-55FB80F62F1F}"/>
              </a:ext>
            </a:extLst>
          </p:cNvPr>
          <p:cNvCxnSpPr/>
          <p:nvPr/>
        </p:nvCxnSpPr>
        <p:spPr>
          <a:xfrm>
            <a:off x="1687295" y="39128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C4BBDF-7894-86A7-69C2-47E42BC25ED4}"/>
              </a:ext>
            </a:extLst>
          </p:cNvPr>
          <p:cNvCxnSpPr/>
          <p:nvPr/>
        </p:nvCxnSpPr>
        <p:spPr>
          <a:xfrm>
            <a:off x="1687295" y="43700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1AEB77D-8C8C-0AF7-98FE-ED6C05AF704A}"/>
              </a:ext>
            </a:extLst>
          </p:cNvPr>
          <p:cNvCxnSpPr/>
          <p:nvPr/>
        </p:nvCxnSpPr>
        <p:spPr>
          <a:xfrm>
            <a:off x="1687295" y="48272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E27F65-3009-E09C-689B-26FEB079537F}"/>
              </a:ext>
            </a:extLst>
          </p:cNvPr>
          <p:cNvCxnSpPr/>
          <p:nvPr/>
        </p:nvCxnSpPr>
        <p:spPr>
          <a:xfrm>
            <a:off x="1687295" y="52844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96C75F-491F-A3E8-436C-E5C73EEE492C}"/>
              </a:ext>
            </a:extLst>
          </p:cNvPr>
          <p:cNvCxnSpPr/>
          <p:nvPr/>
        </p:nvCxnSpPr>
        <p:spPr>
          <a:xfrm>
            <a:off x="1687295" y="5741635"/>
            <a:ext cx="228600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75">
            <a:extLst>
              <a:ext uri="{FF2B5EF4-FFF2-40B4-BE49-F238E27FC236}">
                <a16:creationId xmlns:a16="http://schemas.microsoft.com/office/drawing/2014/main" id="{3B2ADAEC-2367-2482-B558-D0620779DD26}"/>
              </a:ext>
            </a:extLst>
          </p:cNvPr>
          <p:cNvSpPr/>
          <p:nvPr/>
        </p:nvSpPr>
        <p:spPr>
          <a:xfrm>
            <a:off x="4811495" y="2661022"/>
            <a:ext cx="1828800" cy="1793411"/>
          </a:xfrm>
          <a:prstGeom prst="roundRect">
            <a:avLst/>
          </a:prstGeom>
          <a:noFill/>
          <a:ln w="190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714BEA-8224-CBFD-7B4E-04407E85AA3B}"/>
              </a:ext>
            </a:extLst>
          </p:cNvPr>
          <p:cNvSpPr txBox="1"/>
          <p:nvPr/>
        </p:nvSpPr>
        <p:spPr>
          <a:xfrm>
            <a:off x="1592537" y="4008199"/>
            <a:ext cx="5047758" cy="45889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8194F4-DD75-9DAD-5503-459134C4DABC}"/>
                  </a:ext>
                </a:extLst>
              </p:cNvPr>
              <p:cNvSpPr txBox="1"/>
              <p:nvPr/>
            </p:nvSpPr>
            <p:spPr>
              <a:xfrm>
                <a:off x="4744004" y="1428746"/>
                <a:ext cx="4480560" cy="46166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6350">
                <a:solidFill>
                  <a:srgbClr val="A711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2424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l-GR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solidFill>
                            <a:srgbClr val="424242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i="1">
                  <a:solidFill>
                    <a:srgbClr val="424242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28194F4-DD75-9DAD-5503-459134C4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004" y="1428746"/>
                <a:ext cx="4480560" cy="461665"/>
              </a:xfrm>
              <a:prstGeom prst="rect">
                <a:avLst/>
              </a:prstGeom>
              <a:blipFill>
                <a:blip r:embed="rId5"/>
                <a:stretch>
                  <a:fillRect l="-1087" r="-272" b="-15584"/>
                </a:stretch>
              </a:blipFill>
              <a:ln w="6350">
                <a:solidFill>
                  <a:srgbClr val="A711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034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541CD-44EA-75C4-0A16-A5575B673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DA155-3D2E-362B-D516-BD2DA5820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CFC8-3208-C743-8FC0-4246553BFF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Common Orders of Magnitude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35CC70B-06D8-2D01-ADE1-743B19A051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810176"/>
                  </p:ext>
                </p:extLst>
              </p:nvPr>
            </p:nvGraphicFramePr>
            <p:xfrm>
              <a:off x="877389" y="1714500"/>
              <a:ext cx="10437222" cy="3429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907">
                      <a:extLst>
                        <a:ext uri="{9D8B030D-6E8A-4147-A177-3AD203B41FA5}">
                          <a16:colId xmlns:a16="http://schemas.microsoft.com/office/drawing/2014/main" val="4290887919"/>
                        </a:ext>
                      </a:extLst>
                    </a:gridCol>
                    <a:gridCol w="1099892">
                      <a:extLst>
                        <a:ext uri="{9D8B030D-6E8A-4147-A177-3AD203B41FA5}">
                          <a16:colId xmlns:a16="http://schemas.microsoft.com/office/drawing/2014/main" val="1575911806"/>
                        </a:ext>
                      </a:extLst>
                    </a:gridCol>
                    <a:gridCol w="1376226">
                      <a:extLst>
                        <a:ext uri="{9D8B030D-6E8A-4147-A177-3AD203B41FA5}">
                          <a16:colId xmlns:a16="http://schemas.microsoft.com/office/drawing/2014/main" val="2769260205"/>
                        </a:ext>
                      </a:extLst>
                    </a:gridCol>
                    <a:gridCol w="1547927">
                      <a:extLst>
                        <a:ext uri="{9D8B030D-6E8A-4147-A177-3AD203B41FA5}">
                          <a16:colId xmlns:a16="http://schemas.microsoft.com/office/drawing/2014/main" val="2024315581"/>
                        </a:ext>
                      </a:extLst>
                    </a:gridCol>
                    <a:gridCol w="1912147">
                      <a:extLst>
                        <a:ext uri="{9D8B030D-6E8A-4147-A177-3AD203B41FA5}">
                          <a16:colId xmlns:a16="http://schemas.microsoft.com/office/drawing/2014/main" val="1293002562"/>
                        </a:ext>
                      </a:extLst>
                    </a:gridCol>
                    <a:gridCol w="1886201">
                      <a:extLst>
                        <a:ext uri="{9D8B030D-6E8A-4147-A177-3AD203B41FA5}">
                          <a16:colId xmlns:a16="http://schemas.microsoft.com/office/drawing/2014/main" val="959502218"/>
                        </a:ext>
                      </a:extLst>
                    </a:gridCol>
                    <a:gridCol w="1664922">
                      <a:extLst>
                        <a:ext uri="{9D8B030D-6E8A-4147-A177-3AD203B41FA5}">
                          <a16:colId xmlns:a16="http://schemas.microsoft.com/office/drawing/2014/main" val="3111579742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2400" b="1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2400" b="1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r>
                                      <a:rPr lang="en-US" sz="2400" b="1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sz="2400" b="1" i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𝒏𝒍𝒐𝒈</m:t>
                                </m:r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baseline="30000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2400" b="1" baseline="300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 baseline="30000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2400" b="1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 b="1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7137704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7068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2.09 x 10</a:t>
                          </a:r>
                          <a:r>
                            <a:rPr lang="en-US" sz="2400" b="0" i="0" baseline="3000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1894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384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baseline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1.26 x 10</a:t>
                          </a:r>
                          <a:r>
                            <a:rPr lang="en-US" sz="2400" b="0" i="0" baseline="3000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408735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2048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baseline="0" smtClean="0">
                                    <a:solidFill>
                                      <a:srgbClr val="424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0" i="0" baseline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83190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10240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baseline="0" smtClean="0">
                                    <a:solidFill>
                                      <a:srgbClr val="424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0" i="0" baseline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05789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49152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0" baseline="0" smtClean="0">
                                    <a:solidFill>
                                      <a:srgbClr val="42424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b="0" i="0" baseline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918449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35CC70B-06D8-2D01-ADE1-743B19A051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810176"/>
                  </p:ext>
                </p:extLst>
              </p:nvPr>
            </p:nvGraphicFramePr>
            <p:xfrm>
              <a:off x="877389" y="1714500"/>
              <a:ext cx="10437222" cy="3429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9907">
                      <a:extLst>
                        <a:ext uri="{9D8B030D-6E8A-4147-A177-3AD203B41FA5}">
                          <a16:colId xmlns:a16="http://schemas.microsoft.com/office/drawing/2014/main" val="4290887919"/>
                        </a:ext>
                      </a:extLst>
                    </a:gridCol>
                    <a:gridCol w="1099892">
                      <a:extLst>
                        <a:ext uri="{9D8B030D-6E8A-4147-A177-3AD203B41FA5}">
                          <a16:colId xmlns:a16="http://schemas.microsoft.com/office/drawing/2014/main" val="1575911806"/>
                        </a:ext>
                      </a:extLst>
                    </a:gridCol>
                    <a:gridCol w="1376226">
                      <a:extLst>
                        <a:ext uri="{9D8B030D-6E8A-4147-A177-3AD203B41FA5}">
                          <a16:colId xmlns:a16="http://schemas.microsoft.com/office/drawing/2014/main" val="2769260205"/>
                        </a:ext>
                      </a:extLst>
                    </a:gridCol>
                    <a:gridCol w="1547927">
                      <a:extLst>
                        <a:ext uri="{9D8B030D-6E8A-4147-A177-3AD203B41FA5}">
                          <a16:colId xmlns:a16="http://schemas.microsoft.com/office/drawing/2014/main" val="2024315581"/>
                        </a:ext>
                      </a:extLst>
                    </a:gridCol>
                    <a:gridCol w="1912147">
                      <a:extLst>
                        <a:ext uri="{9D8B030D-6E8A-4147-A177-3AD203B41FA5}">
                          <a16:colId xmlns:a16="http://schemas.microsoft.com/office/drawing/2014/main" val="1293002562"/>
                        </a:ext>
                      </a:extLst>
                    </a:gridCol>
                    <a:gridCol w="1886201">
                      <a:extLst>
                        <a:ext uri="{9D8B030D-6E8A-4147-A177-3AD203B41FA5}">
                          <a16:colId xmlns:a16="http://schemas.microsoft.com/office/drawing/2014/main" val="959502218"/>
                        </a:ext>
                      </a:extLst>
                    </a:gridCol>
                    <a:gridCol w="1664922">
                      <a:extLst>
                        <a:ext uri="{9D8B030D-6E8A-4147-A177-3AD203B41FA5}">
                          <a16:colId xmlns:a16="http://schemas.microsoft.com/office/drawing/2014/main" val="3111579742"/>
                        </a:ext>
                      </a:extLst>
                    </a:gridCol>
                  </a:tblGrid>
                  <a:tr h="685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41" t="-885" r="-1000000" b="-4185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6740" t="-885" r="-761878" b="-4185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9558" t="-885" r="-510177" b="-4185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2047" t="-885" r="-353937" b="-4185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60510" t="-885" r="-186306" b="-4185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65161" t="-885" r="-88710" b="-4185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05" t="-885" r="-733" b="-4185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137704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5070683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2.09 x 10</a:t>
                          </a:r>
                          <a:r>
                            <a:rPr lang="en-US" sz="2400" b="0" i="0" baseline="3000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618943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384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262144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1.84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19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baseline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1.26 x 10</a:t>
                          </a:r>
                          <a:r>
                            <a:rPr lang="en-US" sz="2400" b="0" i="0" baseline="3000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9408735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256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2048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65536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1.15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77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05" t="-452000" r="-733" b="-2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831908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1024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10240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1048576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1.07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9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1.79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308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05" t="-552000" r="-733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057899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4096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12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>
                              <a:solidFill>
                                <a:srgbClr val="424242"/>
                              </a:solidFill>
                              <a:latin typeface="+mn-lt"/>
                            </a:rPr>
                            <a:t>49152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16777216</a:t>
                          </a:r>
                          <a:endParaRPr lang="en-US" sz="2400" b="0" i="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6.87 × 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i="0" u="none" strike="noStrike" kern="1200" baseline="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10</a:t>
                          </a:r>
                          <a:r>
                            <a:rPr lang="en-US" sz="2400" b="0" i="0" u="none" strike="noStrike" kern="1200" baseline="30000">
                              <a:solidFill>
                                <a:srgbClr val="424242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1233</a:t>
                          </a:r>
                          <a:endParaRPr lang="en-US" sz="2400" b="0" i="0" baseline="30000">
                            <a:solidFill>
                              <a:srgbClr val="424242"/>
                            </a:solidFill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8205" t="-652000" r="-73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18449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BCF91F02-6144-EC6C-A328-2645B2E9554A}"/>
              </a:ext>
            </a:extLst>
          </p:cNvPr>
          <p:cNvSpPr/>
          <p:nvPr/>
        </p:nvSpPr>
        <p:spPr>
          <a:xfrm>
            <a:off x="955767" y="2898947"/>
            <a:ext cx="10278289" cy="381000"/>
          </a:xfrm>
          <a:prstGeom prst="roundRect">
            <a:avLst/>
          </a:prstGeom>
          <a:solidFill>
            <a:schemeClr val="accent2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5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C873-3E94-7A35-3001-7A6DE2BB71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Introduction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6E0B2F-C328-49F3-F0A3-1DDFB647B9E0}"/>
              </a:ext>
            </a:extLst>
          </p:cNvPr>
          <p:cNvSpPr/>
          <p:nvPr/>
        </p:nvSpPr>
        <p:spPr>
          <a:xfrm rot="5400000">
            <a:off x="3784372" y="-1767342"/>
            <a:ext cx="4572418" cy="105098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8456EA-A454-23E8-F4CC-AF22547962A8}"/>
              </a:ext>
            </a:extLst>
          </p:cNvPr>
          <p:cNvSpPr/>
          <p:nvPr/>
        </p:nvSpPr>
        <p:spPr>
          <a:xfrm>
            <a:off x="1422769" y="1456825"/>
            <a:ext cx="9295624" cy="4061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4000"/>
              </a:lnSpc>
              <a:buSzPct val="90000"/>
            </a:pPr>
            <a:r>
              <a:rPr lang="en-IN" sz="2400" dirty="0"/>
              <a:t>What is Analysis of an Algorithm?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Analyzing an algorithm means </a:t>
            </a:r>
            <a:r>
              <a:rPr lang="en-US" sz="2200" dirty="0">
                <a:solidFill>
                  <a:srgbClr val="890E4F"/>
                </a:solidFill>
              </a:rPr>
              <a:t>calculating/predicting the resources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that the algorithm requires. 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Analysis provides </a:t>
            </a:r>
            <a:r>
              <a:rPr lang="en-US" sz="2200" dirty="0">
                <a:solidFill>
                  <a:srgbClr val="890E4F"/>
                </a:solidFill>
              </a:rPr>
              <a:t>theoretical estimation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for the required resources of an algorithm to solve a specific computational problem.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Two most important resources are </a:t>
            </a:r>
            <a:r>
              <a:rPr lang="en-US" sz="2200" dirty="0">
                <a:solidFill>
                  <a:srgbClr val="890E4F"/>
                </a:solidFill>
              </a:rPr>
              <a:t>computing time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(time complexity) and </a:t>
            </a:r>
            <a:r>
              <a:rPr lang="en-US" sz="2200" dirty="0">
                <a:solidFill>
                  <a:srgbClr val="890E4F"/>
                </a:solidFill>
              </a:rPr>
              <a:t>storage space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(space complexity). </a:t>
            </a:r>
          </a:p>
          <a:p>
            <a:pPr algn="just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SzPct val="90000"/>
            </a:pPr>
            <a:r>
              <a:rPr lang="en-US" sz="2400" dirty="0"/>
              <a:t>Why Analysis is required?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SzPct val="90000"/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By analyzing some of the candidate algorithms for a problem, </a:t>
            </a:r>
            <a:r>
              <a:rPr lang="en-US" sz="2200" dirty="0">
                <a:solidFill>
                  <a:srgbClr val="890E4F"/>
                </a:solidFill>
              </a:rPr>
              <a:t>the most efficient </a:t>
            </a:r>
            <a:r>
              <a:rPr lang="en-US" sz="2200" dirty="0">
                <a:solidFill>
                  <a:srgbClr val="212121">
                    <a:lumMod val="75000"/>
                    <a:lumOff val="25000"/>
                  </a:srgbClr>
                </a:solidFill>
              </a:rPr>
              <a:t>one can be easily identified.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50F846C-D458-698A-F64C-655694E2E735}"/>
              </a:ext>
            </a:extLst>
          </p:cNvPr>
          <p:cNvGrpSpPr/>
          <p:nvPr/>
        </p:nvGrpSpPr>
        <p:grpSpPr>
          <a:xfrm>
            <a:off x="461554" y="940526"/>
            <a:ext cx="914400" cy="914400"/>
            <a:chOff x="856024" y="1117547"/>
            <a:chExt cx="914400" cy="9144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76FD40-FB84-8845-220A-6450B2516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024" y="1117547"/>
              <a:ext cx="914400" cy="914400"/>
            </a:xfrm>
            <a:prstGeom prst="rect">
              <a:avLst/>
            </a:prstGeom>
            <a:ln w="3175">
              <a:solidFill>
                <a:schemeClr val="accent5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D6C799A-931A-D5B7-E775-7D921014E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7117" y="1259269"/>
              <a:ext cx="505742" cy="513940"/>
            </a:xfrm>
            <a:prstGeom prst="ellipse">
              <a:avLst/>
            </a:prstGeom>
            <a:ln w="3175">
              <a:solidFill>
                <a:schemeClr val="accent5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364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98C26-BB5C-78CA-D3A6-8CE4BA2FB7B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Growth of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F7653-5449-CA5F-B149-7B830579F5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1719783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Arrange the given notations in the increasing order of their values.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For each of the following pairs of functions, either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Ω(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,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/>
                  <a:t>. Determine which relationship is correct.</a:t>
                </a:r>
              </a:p>
              <a:p>
                <a:endParaRPr lang="en-US"/>
              </a:p>
              <a:p>
                <a:pPr marL="457200" indent="-457200">
                  <a:buFont typeface="+mj-lt"/>
                  <a:buAutoNum type="arabicPeriod"/>
                </a:pP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AF7653-5449-CA5F-B149-7B830579F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1719783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1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D499731-2FA7-581C-E361-C55962701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88039"/>
                  </p:ext>
                </p:extLst>
              </p:nvPr>
            </p:nvGraphicFramePr>
            <p:xfrm>
              <a:off x="434922" y="2293252"/>
              <a:ext cx="11204085" cy="461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662">
                      <a:extLst>
                        <a:ext uri="{9D8B030D-6E8A-4147-A177-3AD203B41FA5}">
                          <a16:colId xmlns:a16="http://schemas.microsoft.com/office/drawing/2014/main" val="3352586213"/>
                        </a:ext>
                      </a:extLst>
                    </a:gridCol>
                    <a:gridCol w="678662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1007575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641185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824379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233792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506567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570020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554769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  <a:gridCol w="1081134">
                      <a:extLst>
                        <a:ext uri="{9D8B030D-6E8A-4147-A177-3AD203B41FA5}">
                          <a16:colId xmlns:a16="http://schemas.microsoft.com/office/drawing/2014/main" val="2584789204"/>
                        </a:ext>
                      </a:extLst>
                    </a:gridCol>
                    <a:gridCol w="732783">
                      <a:extLst>
                        <a:ext uri="{9D8B030D-6E8A-4147-A177-3AD203B41FA5}">
                          <a16:colId xmlns:a16="http://schemas.microsoft.com/office/drawing/2014/main" val="4265400761"/>
                        </a:ext>
                      </a:extLst>
                    </a:gridCol>
                    <a:gridCol w="1099173">
                      <a:extLst>
                        <a:ext uri="{9D8B030D-6E8A-4147-A177-3AD203B41FA5}">
                          <a16:colId xmlns:a16="http://schemas.microsoft.com/office/drawing/2014/main" val="3390434344"/>
                        </a:ext>
                      </a:extLst>
                    </a:gridCol>
                    <a:gridCol w="595384">
                      <a:extLst>
                        <a:ext uri="{9D8B030D-6E8A-4147-A177-3AD203B41FA5}">
                          <a16:colId xmlns:a16="http://schemas.microsoft.com/office/drawing/2014/main" val="333079099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="0" i="1" baseline="30000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𝑙𝑜𝑔𝑙𝑜𝑔𝑛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err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D499731-2FA7-581C-E361-C559627010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88039"/>
                  </p:ext>
                </p:extLst>
              </p:nvPr>
            </p:nvGraphicFramePr>
            <p:xfrm>
              <a:off x="434922" y="2293252"/>
              <a:ext cx="11204085" cy="4612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8662">
                      <a:extLst>
                        <a:ext uri="{9D8B030D-6E8A-4147-A177-3AD203B41FA5}">
                          <a16:colId xmlns:a16="http://schemas.microsoft.com/office/drawing/2014/main" val="3352586213"/>
                        </a:ext>
                      </a:extLst>
                    </a:gridCol>
                    <a:gridCol w="678662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1007575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641185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824379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233792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506567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570020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554769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  <a:gridCol w="1081134">
                      <a:extLst>
                        <a:ext uri="{9D8B030D-6E8A-4147-A177-3AD203B41FA5}">
                          <a16:colId xmlns:a16="http://schemas.microsoft.com/office/drawing/2014/main" val="2584789204"/>
                        </a:ext>
                      </a:extLst>
                    </a:gridCol>
                    <a:gridCol w="732783">
                      <a:extLst>
                        <a:ext uri="{9D8B030D-6E8A-4147-A177-3AD203B41FA5}">
                          <a16:colId xmlns:a16="http://schemas.microsoft.com/office/drawing/2014/main" val="4265400761"/>
                        </a:ext>
                      </a:extLst>
                    </a:gridCol>
                    <a:gridCol w="1099173">
                      <a:extLst>
                        <a:ext uri="{9D8B030D-6E8A-4147-A177-3AD203B41FA5}">
                          <a16:colId xmlns:a16="http://schemas.microsoft.com/office/drawing/2014/main" val="3390434344"/>
                        </a:ext>
                      </a:extLst>
                    </a:gridCol>
                    <a:gridCol w="595384">
                      <a:extLst>
                        <a:ext uri="{9D8B030D-6E8A-4147-A177-3AD203B41FA5}">
                          <a16:colId xmlns:a16="http://schemas.microsoft.com/office/drawing/2014/main" val="3330790999"/>
                        </a:ext>
                      </a:extLst>
                    </a:gridCol>
                  </a:tblGrid>
                  <a:tr h="461264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1.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526" r="-144464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35758" t="-10526" r="-880606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70476" t="-10526" r="-128381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63235" t="-10526" r="-891176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11881" t="-10526" r="-50000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2410" t="-10526" r="-1116867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4651" t="-10526" r="-259302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89011" t="-10526" r="-635165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10112" t="-10526" r="-22471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01667" t="-10526" r="-23333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67778" t="-10526" r="-55556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777551" t="-10526" r="-2041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95DADDC-8980-F8F9-6422-3C71B9CFB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585781"/>
                  </p:ext>
                </p:extLst>
              </p:nvPr>
            </p:nvGraphicFramePr>
            <p:xfrm>
              <a:off x="434919" y="2843236"/>
              <a:ext cx="11204087" cy="472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4365">
                      <a:extLst>
                        <a:ext uri="{9D8B030D-6E8A-4147-A177-3AD203B41FA5}">
                          <a16:colId xmlns:a16="http://schemas.microsoft.com/office/drawing/2014/main" val="1884753345"/>
                        </a:ext>
                      </a:extLst>
                    </a:gridCol>
                    <a:gridCol w="999426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2485414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736419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1128414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553549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1828250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1828250">
                      <a:extLst>
                        <a:ext uri="{9D8B030D-6E8A-4147-A177-3AD203B41FA5}">
                          <a16:colId xmlns:a16="http://schemas.microsoft.com/office/drawing/2014/main" val="375919116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2.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8 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+1)4</m:t>
                                </m:r>
                                <m:sSup>
                                  <m:sSupPr>
                                    <m:ctrlPr>
                                      <a:rPr lang="en-US" sz="2400" b="0" i="1" baseline="300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/>
                                  <m:sup/>
                                </m:sSup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(1+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sz="2400" b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𝑙𝑜𝑔𝑛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𝑛𝑙𝑜𝑔𝑛</m:t>
                                </m:r>
                                <m:r>
                                  <a:rPr lang="en-US" sz="2400" b="0" i="1" baseline="30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95DADDC-8980-F8F9-6422-3C71B9CFB9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585781"/>
                  </p:ext>
                </p:extLst>
              </p:nvPr>
            </p:nvGraphicFramePr>
            <p:xfrm>
              <a:off x="434919" y="2843236"/>
              <a:ext cx="11204087" cy="4723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44365">
                      <a:extLst>
                        <a:ext uri="{9D8B030D-6E8A-4147-A177-3AD203B41FA5}">
                          <a16:colId xmlns:a16="http://schemas.microsoft.com/office/drawing/2014/main" val="1884753345"/>
                        </a:ext>
                      </a:extLst>
                    </a:gridCol>
                    <a:gridCol w="999426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2485414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736419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1128414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553549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1828250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1828250">
                      <a:extLst>
                        <a:ext uri="{9D8B030D-6E8A-4147-A177-3AD203B41FA5}">
                          <a16:colId xmlns:a16="http://schemas.microsoft.com/office/drawing/2014/main" val="3759191163"/>
                        </a:ext>
                      </a:extLst>
                    </a:gridCol>
                  </a:tblGrid>
                  <a:tr h="472377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sz="2400" b="0">
                              <a:solidFill>
                                <a:schemeClr val="tx1"/>
                              </a:solidFill>
                            </a:rPr>
                            <a:t>2. 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5244" t="-119231" r="-957927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6422" t="-119231" r="-285049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61157" t="-119231" r="-861157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32432" t="-119231" r="-463243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86275" t="-119231" r="-236078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13333" t="-119231" r="-100667" b="-185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13333" t="-119231" r="-667" b="-185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C4D3CDB-925E-7517-1F42-DEB12CEDB4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3346211"/>
                  </p:ext>
                </p:extLst>
              </p:nvPr>
            </p:nvGraphicFramePr>
            <p:xfrm>
              <a:off x="514357" y="4539791"/>
              <a:ext cx="82459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2105">
                      <a:extLst>
                        <a:ext uri="{9D8B030D-6E8A-4147-A177-3AD203B41FA5}">
                          <a16:colId xmlns:a16="http://schemas.microsoft.com/office/drawing/2014/main" val="2967920881"/>
                        </a:ext>
                      </a:extLst>
                    </a:gridCol>
                    <a:gridCol w="3773824">
                      <a:extLst>
                        <a:ext uri="{9D8B030D-6E8A-4147-A177-3AD203B41FA5}">
                          <a16:colId xmlns:a16="http://schemas.microsoft.com/office/drawing/2014/main" val="17663537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lvl="0" indent="-4572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p>
                                  <m:sSupPr>
                                    <m:ctrlP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b="1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2200" b="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)=10;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⁡10</m:t>
                                </m:r>
                              </m:oMath>
                            </m:oMathPara>
                          </a14:m>
                          <a:endParaRPr lang="pt-BR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01393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p>
                                  <m:sSupPr>
                                    <m:ctrlP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)=10</m:t>
                                </m:r>
                                <m:sSup>
                                  <m:sSupPr>
                                    <m:ctrlPr>
                                      <a:rPr lang="pt-BR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154859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sSup>
                                  <m:sSupPr>
                                    <m:ctrlP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p>
                                    <m:r>
                                      <a:rPr lang="en-US" sz="2200" b="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200" i="1" smtClean="0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)=3</m:t>
                                </m:r>
                                <m:r>
                                  <a:rPr lang="pt-BR" sz="2200" i="1" baseline="30000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sz="2200" baseline="300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923617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marL="0" marR="0" lvl="1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 +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pt-BR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pt-BR" sz="2200" i="1" smtClean="0">
                                    <a:solidFill>
                                      <a:srgbClr val="A7116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sSup>
                                  <m:sSupPr>
                                    <m:ctrlPr>
                                      <a:rPr lang="pt-BR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2200" i="1">
                                        <a:solidFill>
                                          <a:srgbClr val="A711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200">
                            <a:solidFill>
                              <a:srgbClr val="A71160"/>
                            </a:solidFill>
                          </a:endParaRPr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221553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C4D3CDB-925E-7517-1F42-DEB12CEDB4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3346211"/>
                  </p:ext>
                </p:extLst>
              </p:nvPr>
            </p:nvGraphicFramePr>
            <p:xfrm>
              <a:off x="514357" y="4539791"/>
              <a:ext cx="824592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72105">
                      <a:extLst>
                        <a:ext uri="{9D8B030D-6E8A-4147-A177-3AD203B41FA5}">
                          <a16:colId xmlns:a16="http://schemas.microsoft.com/office/drawing/2014/main" val="2967920881"/>
                        </a:ext>
                      </a:extLst>
                    </a:gridCol>
                    <a:gridCol w="3773824">
                      <a:extLst>
                        <a:ext uri="{9D8B030D-6E8A-4147-A177-3AD203B41FA5}">
                          <a16:colId xmlns:a16="http://schemas.microsoft.com/office/drawing/2014/main" val="176635371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6" t="-1333" r="-84741" b="-3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8548" t="-1333" r="-323" b="-3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013938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6" t="-100000" r="-84741" b="-209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8548" t="-100000" r="-323" b="-2092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48599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6" t="-202667" r="-84741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8548" t="-202667" r="-323" b="-1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23617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36" t="-302667" r="-84741" b="-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 anchorCtr="1">
                        <a:lnL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2">
                              <a:lumMod val="40000"/>
                              <a:lumOff val="6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18548" t="-302667" r="-323" b="-1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21553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FA30D6B-9B73-E861-9D3D-7DB692695F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118876"/>
                  </p:ext>
                </p:extLst>
              </p:nvPr>
            </p:nvGraphicFramePr>
            <p:xfrm>
              <a:off x="2174241" y="982610"/>
              <a:ext cx="7843519" cy="46126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24155">
                      <a:extLst>
                        <a:ext uri="{9D8B030D-6E8A-4147-A177-3AD203B41FA5}">
                          <a16:colId xmlns:a16="http://schemas.microsoft.com/office/drawing/2014/main" val="3352586213"/>
                        </a:ext>
                      </a:extLst>
                    </a:gridCol>
                    <a:gridCol w="6241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4155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926651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589688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134699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465882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443922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510212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2400" baseline="30000" err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aseline="300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aseline="3000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IN" sz="2400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aseline="0" smtClean="0">
                                    <a:latin typeface="Cambria Math" panose="02040503050406030204" pitchFamily="18" charset="0"/>
                                  </a:rPr>
                                  <m:t>𝑙𝑜𝑔𝑛</m:t>
                                </m:r>
                              </m:oMath>
                            </m:oMathPara>
                          </a14:m>
                          <a:endParaRPr lang="en-US" sz="2400" b="0" baseline="30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400" baseline="30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FA30D6B-9B73-E861-9D3D-7DB692695F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118876"/>
                  </p:ext>
                </p:extLst>
              </p:nvPr>
            </p:nvGraphicFramePr>
            <p:xfrm>
              <a:off x="2174241" y="982610"/>
              <a:ext cx="7843519" cy="461264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624155">
                      <a:extLst>
                        <a:ext uri="{9D8B030D-6E8A-4147-A177-3AD203B41FA5}">
                          <a16:colId xmlns:a16="http://schemas.microsoft.com/office/drawing/2014/main" val="3352586213"/>
                        </a:ext>
                      </a:extLst>
                    </a:gridCol>
                    <a:gridCol w="6241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24155">
                      <a:extLst>
                        <a:ext uri="{9D8B030D-6E8A-4147-A177-3AD203B41FA5}">
                          <a16:colId xmlns:a16="http://schemas.microsoft.com/office/drawing/2014/main" val="2709402537"/>
                        </a:ext>
                      </a:extLst>
                    </a:gridCol>
                    <a:gridCol w="926651">
                      <a:extLst>
                        <a:ext uri="{9D8B030D-6E8A-4147-A177-3AD203B41FA5}">
                          <a16:colId xmlns:a16="http://schemas.microsoft.com/office/drawing/2014/main" val="3252694521"/>
                        </a:ext>
                      </a:extLst>
                    </a:gridCol>
                    <a:gridCol w="589688">
                      <a:extLst>
                        <a:ext uri="{9D8B030D-6E8A-4147-A177-3AD203B41FA5}">
                          <a16:colId xmlns:a16="http://schemas.microsoft.com/office/drawing/2014/main" val="3776547894"/>
                        </a:ext>
                      </a:extLst>
                    </a:gridCol>
                    <a:gridCol w="900000">
                      <a:extLst>
                        <a:ext uri="{9D8B030D-6E8A-4147-A177-3AD203B41FA5}">
                          <a16:colId xmlns:a16="http://schemas.microsoft.com/office/drawing/2014/main" val="3777864780"/>
                        </a:ext>
                      </a:extLst>
                    </a:gridCol>
                    <a:gridCol w="1134699">
                      <a:extLst>
                        <a:ext uri="{9D8B030D-6E8A-4147-A177-3AD203B41FA5}">
                          <a16:colId xmlns:a16="http://schemas.microsoft.com/office/drawing/2014/main" val="1140023161"/>
                        </a:ext>
                      </a:extLst>
                    </a:gridCol>
                    <a:gridCol w="465882">
                      <a:extLst>
                        <a:ext uri="{9D8B030D-6E8A-4147-A177-3AD203B41FA5}">
                          <a16:colId xmlns:a16="http://schemas.microsoft.com/office/drawing/2014/main" val="1292681857"/>
                        </a:ext>
                      </a:extLst>
                    </a:gridCol>
                    <a:gridCol w="1443922">
                      <a:extLst>
                        <a:ext uri="{9D8B030D-6E8A-4147-A177-3AD203B41FA5}">
                          <a16:colId xmlns:a16="http://schemas.microsoft.com/office/drawing/2014/main" val="3091747945"/>
                        </a:ext>
                      </a:extLst>
                    </a:gridCol>
                    <a:gridCol w="510212">
                      <a:extLst>
                        <a:ext uri="{9D8B030D-6E8A-4147-A177-3AD203B41FA5}">
                          <a16:colId xmlns:a16="http://schemas.microsoft.com/office/drawing/2014/main" val="2450183584"/>
                        </a:ext>
                      </a:extLst>
                    </a:gridCol>
                  </a:tblGrid>
                  <a:tr h="4612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t="-1316" r="-1163725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029" t="-1316" r="-1052427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980" t="-1316" r="-962745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654" t="-1316" r="-541830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79167" t="-1316" r="-763542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75676" t="-1316" r="-395270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76471" t="-1316" r="-212834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172368" t="-1316" r="-423684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408017" t="-1316" r="-35865" b="-1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433333" t="-1316" r="-1190" b="-184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984743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816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D5062-B03C-B9AE-381C-FD798A9A293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Asymptotic Notations in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DB920-6D41-74AD-0E88-9107058B9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Consider an example of buying elephants and goldfish: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Cost = </a:t>
                </a:r>
                <a:r>
                  <a:rPr lang="en-US" dirty="0" err="1"/>
                  <a:t>cost_of_elephants</a:t>
                </a:r>
                <a:r>
                  <a:rPr lang="en-US" dirty="0"/>
                  <a:t> + </a:t>
                </a:r>
                <a:r>
                  <a:rPr lang="en-US" dirty="0" err="1"/>
                  <a:t>cost_of_goldfish</a:t>
                </a:r>
                <a:r>
                  <a:rPr lang="en-US" dirty="0"/>
                  <a:t> 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dirty="0"/>
                  <a:t>Cost ≈ </a:t>
                </a:r>
                <a:r>
                  <a:rPr lang="en-US" dirty="0" err="1"/>
                  <a:t>cost_of_elephants</a:t>
                </a:r>
                <a:r>
                  <a:rPr lang="en-US" dirty="0"/>
                  <a:t> (approximation)</a:t>
                </a:r>
              </a:p>
              <a:p>
                <a:endParaRPr lang="en-US" dirty="0"/>
              </a:p>
              <a:p>
                <a:r>
                  <a:rPr lang="en-US" b="1" dirty="0"/>
                  <a:t>Maximum Rule</a:t>
                </a:r>
                <a:r>
                  <a:rPr lang="en-US" dirty="0"/>
                  <a:t>: Let,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 the max rule says that: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200">
                        <a:latin typeface="Cambria Math" panose="02040503050406030204" pitchFamily="18" charset="0"/>
                      </a:rPr>
                      <m:t> + 100</m:t>
                    </m:r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>
                        <a:latin typeface="Cambria Math" panose="02040503050406030204" pitchFamily="18" charset="0"/>
                      </a:rPr>
                      <m:t> + 10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n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 + 50 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is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sz="2200" b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200" b="1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200" b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  <m:r>
                      <a:rPr lang="pt-BR" sz="2200" b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2200" b="1" dirty="0">
                  <a:solidFill>
                    <a:srgbClr val="A71160"/>
                  </a:solidFill>
                </a:endParaRPr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</a:rPr>
                      <m:t>10</m:t>
                    </m:r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sz="2200">
                        <a:latin typeface="Cambria Math" panose="02040503050406030204" pitchFamily="18" charset="0"/>
                      </a:rPr>
                      <m:t> + 2</m:t>
                    </m:r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2200">
                        <a:latin typeface="Cambria Math" panose="02040503050406030204" pitchFamily="18" charset="0"/>
                      </a:rPr>
                      <m:t>is</m:t>
                    </m:r>
                    <m:r>
                      <a:rPr lang="pt-BR" sz="220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200" b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sz="2200" b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200" b="1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200" b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pt-BR" sz="2200" b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    </m:t>
                    </m:r>
                  </m:oMath>
                </a14:m>
                <a:endParaRPr lang="pt-BR" sz="2200" b="1" dirty="0"/>
              </a:p>
              <a:p>
                <a:pPr marL="85725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200" dirty="0"/>
                  <a:t>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lang="en-US" sz="22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2200" dirty="0"/>
                  <a:t> is </a:t>
                </a:r>
                <a14:m>
                  <m:oMath xmlns:m="http://schemas.openxmlformats.org/officeDocument/2006/math">
                    <m:r>
                      <a:rPr lang="pt-BR" sz="2200" b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𝐎</m:t>
                    </m:r>
                    <m:r>
                      <a:rPr lang="pt-BR" sz="2200" b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sz="2200" b="1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lang="en-US" sz="2200" b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  <m:r>
                      <a:rPr lang="pt-BR" sz="2200" b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low order terms in a function are relatively insignificant for large 𝒏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		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 + 100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 + 10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+ 50≈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DB920-6D41-74AD-0E88-9107058B9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2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F45873BB-2DF2-B2D9-F3BF-0065C0512404}"/>
              </a:ext>
            </a:extLst>
          </p:cNvPr>
          <p:cNvSpPr/>
          <p:nvPr/>
        </p:nvSpPr>
        <p:spPr>
          <a:xfrm>
            <a:off x="9460389" y="1788908"/>
            <a:ext cx="1188720" cy="365760"/>
          </a:xfrm>
          <a:prstGeom prst="wedgeRoundRectCallout">
            <a:avLst>
              <a:gd name="adj1" fmla="val -71944"/>
              <a:gd name="adj2" fmla="val -52651"/>
              <a:gd name="adj3" fmla="val 16667"/>
            </a:avLst>
          </a:prstGeom>
          <a:solidFill>
            <a:schemeClr val="bg2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A71160"/>
                </a:solidFill>
              </a:rPr>
              <a:t>Negligible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F93138-CF09-1950-EFA8-210DB1F78B74}"/>
              </a:ext>
            </a:extLst>
          </p:cNvPr>
          <p:cNvSpPr/>
          <p:nvPr/>
        </p:nvSpPr>
        <p:spPr>
          <a:xfrm>
            <a:off x="3875315" y="3429000"/>
            <a:ext cx="4389120" cy="548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𝑂( 𝑓(𝑛)+𝑔(𝑛))=𝑂(max⁡(𝑓(𝑛),𝑔(𝑛)))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9005E3C-343F-E1AA-6B88-B89FA6060C31}"/>
              </a:ext>
            </a:extLst>
          </p:cNvPr>
          <p:cNvSpPr/>
          <p:nvPr/>
        </p:nvSpPr>
        <p:spPr>
          <a:xfrm>
            <a:off x="3875315" y="3429000"/>
            <a:ext cx="4389120" cy="548640"/>
          </a:xfrm>
          <a:prstGeom prst="roundRect">
            <a:avLst/>
          </a:prstGeom>
          <a:noFill/>
          <a:ln w="19050">
            <a:solidFill>
              <a:srgbClr val="890E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0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BB11-17EC-43A4-D129-B2715A343F5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Asymptotic 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DCB2-1FDE-2F7B-CDE5-D3DE8ABDC4B4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/>
              <a:t>O-Notation (Big O notation) (Upper Bound)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Ω-Notation (Omega notation) (Lower Bound)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l-GR"/>
              <a:t>θ-</a:t>
            </a:r>
            <a:r>
              <a:rPr lang="en-US"/>
              <a:t>Notation (Theta notation) (Same order) 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01FB39-167A-6F60-2180-4E70410FB9BD}"/>
                  </a:ext>
                </a:extLst>
              </p:cNvPr>
              <p:cNvSpPr txBox="1"/>
              <p:nvPr/>
            </p:nvSpPr>
            <p:spPr>
              <a:xfrm>
                <a:off x="692875" y="1534886"/>
                <a:ext cx="8138160" cy="76944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smtClean="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42424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rgbClr val="42424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i="1">
                            <a:solidFill>
                              <a:srgbClr val="42424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solidFill>
                              <a:srgbClr val="42424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 such that</a:t>
                </a:r>
                <a14:m>
                  <m:oMath xmlns:m="http://schemas.openxmlformats.org/officeDocument/2006/math">
                    <m:r>
                      <a:rPr lang="en-US" sz="220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200" b="1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for all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smtClean="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baseline="-2500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i="1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>
                    <a:solidFill>
                      <a:srgbClr val="424242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01FB39-167A-6F60-2180-4E70410FB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5" y="1534886"/>
                <a:ext cx="8138160" cy="769441"/>
              </a:xfrm>
              <a:prstGeom prst="rect">
                <a:avLst/>
              </a:prstGeom>
              <a:blipFill>
                <a:blip r:embed="rId2"/>
                <a:stretch>
                  <a:fillRect t="-4688" b="-14063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C3E6EE-B362-2DE8-2B1C-63B440199641}"/>
                  </a:ext>
                </a:extLst>
              </p:cNvPr>
              <p:cNvSpPr txBox="1"/>
              <p:nvPr/>
            </p:nvSpPr>
            <p:spPr>
              <a:xfrm>
                <a:off x="692875" y="3381104"/>
                <a:ext cx="8138160" cy="769441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200">
                    <a:solidFill>
                      <a:srgbClr val="424242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/>
                  <a:t>= {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: </a:t>
                </a:r>
                <a:r>
                  <a:rPr lang="en-US">
                    <a:latin typeface="+mn-lt"/>
                  </a:rPr>
                  <a:t>there exist positive constants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US">
                    <a:latin typeface="+mn-lt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/>
                  <a:t> </a:t>
                </a:r>
                <a:r>
                  <a:rPr lang="en-US">
                    <a:latin typeface="+mn-lt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C3E6EE-B362-2DE8-2B1C-63B440199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5" y="3381104"/>
                <a:ext cx="8138160" cy="769441"/>
              </a:xfrm>
              <a:prstGeom prst="rect">
                <a:avLst/>
              </a:prstGeom>
              <a:blipFill>
                <a:blip r:embed="rId3"/>
                <a:stretch>
                  <a:fillRect t="-6250" b="-14063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D75A82-83B2-AF0D-600F-515AEB5C6C1B}"/>
                  </a:ext>
                </a:extLst>
              </p:cNvPr>
              <p:cNvSpPr txBox="1"/>
              <p:nvPr/>
            </p:nvSpPr>
            <p:spPr>
              <a:xfrm>
                <a:off x="692875" y="5495772"/>
                <a:ext cx="8138160" cy="768096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200">
                    <a:solidFill>
                      <a:srgbClr val="424242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= {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</a:t>
                </a:r>
                <a:r>
                  <a:rPr lang="en-US" dirty="0">
                    <a:latin typeface="+mn-lt"/>
                  </a:rPr>
                  <a:t>there exist positive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such that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dirty="0"/>
                  <a:t> 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D75A82-83B2-AF0D-600F-515AEB5C6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875" y="5495772"/>
                <a:ext cx="8138160" cy="768096"/>
              </a:xfrm>
              <a:prstGeom prst="rect">
                <a:avLst/>
              </a:prstGeom>
              <a:blipFill>
                <a:blip r:embed="rId4"/>
                <a:stretch>
                  <a:fillRect t="-6250" b="-14063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5BF82-FF75-E2E8-0B87-7A8A92F114C5}"/>
                  </a:ext>
                </a:extLst>
              </p:cNvPr>
              <p:cNvSpPr txBox="1"/>
              <p:nvPr/>
            </p:nvSpPr>
            <p:spPr>
              <a:xfrm>
                <a:off x="9300753" y="1585840"/>
                <a:ext cx="2468880" cy="512064"/>
              </a:xfrm>
              <a:prstGeom prst="wedgeRoundRectCallout">
                <a:avLst>
                  <a:gd name="adj1" fmla="val -68749"/>
                  <a:gd name="adj2" fmla="val 3679"/>
                  <a:gd name="adj3" fmla="val 16667"/>
                </a:avLst>
              </a:prstGeom>
              <a:noFill/>
              <a:ln w="952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sz="2400" b="1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B5BF82-FF75-E2E8-0B87-7A8A92F11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753" y="1585840"/>
                <a:ext cx="2468880" cy="512064"/>
              </a:xfrm>
              <a:prstGeom prst="wedgeRoundRectCallout">
                <a:avLst>
                  <a:gd name="adj1" fmla="val -68749"/>
                  <a:gd name="adj2" fmla="val 3679"/>
                  <a:gd name="adj3" fmla="val 16667"/>
                </a:avLst>
              </a:prstGeom>
              <a:blipFill>
                <a:blip r:embed="rId5"/>
                <a:stretch>
                  <a:fillRect b="-9302"/>
                </a:stretch>
              </a:blipFill>
              <a:ln w="952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8F9841-59A2-5D2C-6725-9FB54AD717AD}"/>
                  </a:ext>
                </a:extLst>
              </p:cNvPr>
              <p:cNvSpPr txBox="1"/>
              <p:nvPr/>
            </p:nvSpPr>
            <p:spPr>
              <a:xfrm>
                <a:off x="9300753" y="3413111"/>
                <a:ext cx="2468880" cy="512064"/>
              </a:xfrm>
              <a:prstGeom prst="wedgeRoundRectCallout">
                <a:avLst>
                  <a:gd name="adj1" fmla="val -68537"/>
                  <a:gd name="adj2" fmla="val 6793"/>
                  <a:gd name="adj3" fmla="val 16667"/>
                </a:avLst>
              </a:prstGeom>
              <a:noFill/>
              <a:ln w="952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 i="1">
                    <a:solidFill>
                      <a:srgbClr val="A7116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  <m:r>
                        <a:rPr lang="en-US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18F9841-59A2-5D2C-6725-9FB54AD7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753" y="3413111"/>
                <a:ext cx="2468880" cy="512064"/>
              </a:xfrm>
              <a:prstGeom prst="wedgeRoundRectCallout">
                <a:avLst>
                  <a:gd name="adj1" fmla="val -68537"/>
                  <a:gd name="adj2" fmla="val 6793"/>
                  <a:gd name="adj3" fmla="val 16667"/>
                </a:avLst>
              </a:prstGeom>
              <a:blipFill>
                <a:blip r:embed="rId6"/>
                <a:stretch>
                  <a:fillRect b="-11628"/>
                </a:stretch>
              </a:blipFill>
              <a:ln w="952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EEC429-4825-B174-2217-FC33C5C004C0}"/>
                  </a:ext>
                </a:extLst>
              </p:cNvPr>
              <p:cNvSpPr txBox="1"/>
              <p:nvPr/>
            </p:nvSpPr>
            <p:spPr>
              <a:xfrm>
                <a:off x="9300753" y="5473735"/>
                <a:ext cx="2468880" cy="510778"/>
              </a:xfrm>
              <a:prstGeom prst="wedgeRoundRectCallout">
                <a:avLst>
                  <a:gd name="adj1" fmla="val -69151"/>
                  <a:gd name="adj2" fmla="val 11694"/>
                  <a:gd name="adj3" fmla="val 16667"/>
                </a:avLst>
              </a:prstGeom>
              <a:noFill/>
              <a:ln w="9525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 i="1">
                    <a:solidFill>
                      <a:srgbClr val="A71160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>
                          <a:latin typeface="Cambria Math" panose="02040503050406030204" pitchFamily="18" charset="0"/>
                        </a:rPr>
                        <m:t>𝐟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𝐠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i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EEC429-4825-B174-2217-FC33C5C00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753" y="5473735"/>
                <a:ext cx="2468880" cy="510778"/>
              </a:xfrm>
              <a:prstGeom prst="wedgeRoundRectCallout">
                <a:avLst>
                  <a:gd name="adj1" fmla="val -69151"/>
                  <a:gd name="adj2" fmla="val 11694"/>
                  <a:gd name="adj3" fmla="val 16667"/>
                </a:avLst>
              </a:prstGeom>
              <a:blipFill>
                <a:blip r:embed="rId7"/>
                <a:stretch>
                  <a:fillRect b="-11628"/>
                </a:stretch>
              </a:blipFill>
              <a:ln w="9525"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75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D14BD6-1E4A-A772-9105-BE28DB788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rgbClr val="C00000"/>
                    </a:solidFill>
                    <a:latin typeface="Palatino Linotype" panose="02040502050505030304" pitchFamily="18" charset="0"/>
                    <a:ea typeface="+mj-ea"/>
                    <a:cs typeface="+mj-cs"/>
                  </a:defRPr>
                </a:lvl1pPr>
              </a:lstStyle>
              <a:p>
                <a:r>
                  <a:rPr lang="en-IN"/>
                  <a:t>Expressing Function in terms of </a:t>
                </a:r>
                <a:r>
                  <a:rPr lang="en-US" sz="3600">
                    <a:solidFill>
                      <a:srgbClr val="002060"/>
                    </a:solidFill>
                  </a:rPr>
                  <a:t>𝑂, </a:t>
                </a:r>
                <a14:m>
                  <m:oMath xmlns:m="http://schemas.openxmlformats.org/officeDocument/2006/math">
                    <m:r>
                      <a:rPr lang="el-GR" sz="3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sz="3600">
                    <a:solidFill>
                      <a:srgbClr val="002060"/>
                    </a:solidFill>
                  </a:rPr>
                  <a:t>, </a:t>
                </a:r>
                <a:r>
                  <a:rPr lang="el-GR" sz="3600" i="1">
                    <a:solidFill>
                      <a:srgbClr val="002060"/>
                    </a:solidFill>
                  </a:rPr>
                  <a:t>θ</a:t>
                </a:r>
                <a:r>
                  <a:rPr lang="en-IN" sz="3600" i="1">
                    <a:solidFill>
                      <a:srgbClr val="002060"/>
                    </a:solidFill>
                  </a:rPr>
                  <a:t> </a:t>
                </a:r>
                <a:r>
                  <a:rPr lang="en-IN"/>
                  <a:t>notation</a:t>
                </a:r>
                <a:r>
                  <a:rPr lang="en-US"/>
                  <a:t> </a:t>
                </a:r>
                <a:r>
                  <a:rPr lang="en-US" sz="3600">
                    <a:solidFill>
                      <a:srgbClr val="002060"/>
                    </a:solidFill>
                  </a:rPr>
                  <a:t> </a:t>
                </a:r>
                <a:r>
                  <a:rPr lang="en-IN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D14BD6-1E4A-A772-9105-BE28DB788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  <a:blipFill>
                <a:blip r:embed="rId2"/>
                <a:stretch>
                  <a:fillRect l="-2000" t="-25641" b="-39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0827A-D35F-794F-C3F2-3E0020E04F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/>
                  <a:t>Find  Big O notation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N" i="1" smtClean="0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mtClean="0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IN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IN" i="1" baseline="30000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IN"/>
              </a:p>
              <a:p>
                <a:endParaRPr lang="en-IN"/>
              </a:p>
              <a:p>
                <a:pPr marL="304800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baseline="30000">
                  <a:solidFill>
                    <a:srgbClr val="A71160"/>
                  </a:solidFill>
                </a:endParaRPr>
              </a:p>
              <a:p>
                <a:pPr marL="304800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/>
              </a:p>
              <a:p>
                <a:pPr marL="304800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baseline="30000">
                  <a:solidFill>
                    <a:srgbClr val="A71160"/>
                  </a:solidFill>
                </a:endParaRPr>
              </a:p>
              <a:p>
                <a:pPr marL="304800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IN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IN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baseline="30000">
                  <a:solidFill>
                    <a:srgbClr val="A71160"/>
                  </a:solidFill>
                </a:endParaRPr>
              </a:p>
              <a:p>
                <a:pPr marL="3048000" indent="0" algn="ctr">
                  <a:lnSpc>
                    <a:spcPct val="15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baseline="30000">
                  <a:solidFill>
                    <a:srgbClr val="A71160"/>
                  </a:solidFill>
                </a:endParaRPr>
              </a:p>
              <a:p>
                <a:endParaRPr lang="en-IN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60827A-D35F-794F-C3F2-3E0020E04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3"/>
                <a:stretch>
                  <a:fillRect l="-920" t="-19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31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10C9DF8-7C34-2521-AAE1-0F6B97E8450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341619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IN" dirty="0"/>
                  <a:t>Find  Big O, Omega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Ω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IN" dirty="0"/>
                  <a:t>Theta </a:t>
                </a:r>
                <a:r>
                  <a:rPr lang="el-GR" dirty="0"/>
                  <a:t>θ</a:t>
                </a:r>
                <a:r>
                  <a:rPr lang="el-GR" i="1" dirty="0">
                    <a:solidFill>
                      <a:srgbClr val="002060"/>
                    </a:solidFill>
                  </a:rPr>
                  <a:t> </a:t>
                </a:r>
                <a:r>
                  <a:rPr lang="en-IN" dirty="0"/>
                  <a:t>notation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N" i="1" smtClean="0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mtClean="0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IN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m:rPr>
                        <m:sty m:val="p"/>
                      </m:rPr>
                      <a:rPr lang="en-IN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IN" i="1" baseline="30000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baseline="300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pPr marL="3048000" indent="-3048000"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>
                  <a:solidFill>
                    <a:srgbClr val="A71160"/>
                  </a:solidFill>
                </a:endParaRPr>
              </a:p>
              <a:p>
                <a:pPr marL="5467350" indent="-5467350"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>
                  <a:solidFill>
                    <a:srgbClr val="A71160"/>
                  </a:solidFill>
                </a:endParaRPr>
              </a:p>
              <a:p>
                <a:pPr marL="5467350" indent="-5467350"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  <a:p>
                <a:pPr marL="5467350" indent="-5467350"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baseline="30000" dirty="0">
                  <a:solidFill>
                    <a:srgbClr val="A71160"/>
                  </a:solidFill>
                </a:endParaRPr>
              </a:p>
              <a:p>
                <a:pPr marL="5467350" indent="-5467350"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baseline="30000" dirty="0">
                  <a:solidFill>
                    <a:srgbClr val="A71160"/>
                  </a:solidFill>
                </a:endParaRPr>
              </a:p>
              <a:p>
                <a:pPr marL="5467350" indent="-5467350"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IN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dirty="0"/>
              </a:p>
              <a:p>
                <a:pPr marL="3048000" indent="-3048000" algn="l">
                  <a:buFont typeface="Arial" panose="020B0604020202020204" pitchFamily="34" charset="0"/>
                  <a:buNone/>
                </a:pPr>
                <a:r>
                  <a:rPr lang="en-IN" dirty="0"/>
                  <a:t>	Thus,</a:t>
                </a:r>
                <a:r>
                  <a:rPr lang="en-IN" dirty="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IN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IN" i="1" baseline="3000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710C9DF8-7C34-2521-AAE1-0F6B97E84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3416197"/>
              </a:xfrm>
              <a:prstGeom prst="rect">
                <a:avLst/>
              </a:prstGeom>
              <a:blipFill>
                <a:blip r:embed="rId2"/>
                <a:stretch>
                  <a:fillRect l="-920" t="-3214" b="-1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358D211D-2365-8FFF-A545-D0FEF324BB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rgbClr val="C00000"/>
                    </a:solidFill>
                    <a:latin typeface="Palatino Linotype" panose="02040502050505030304" pitchFamily="18" charset="0"/>
                    <a:ea typeface="+mj-ea"/>
                    <a:cs typeface="+mj-cs"/>
                  </a:defRPr>
                </a:lvl1pPr>
              </a:lstStyle>
              <a:p>
                <a:r>
                  <a:rPr lang="en-IN"/>
                  <a:t>Expressing Function in terms of </a:t>
                </a:r>
                <a:r>
                  <a:rPr lang="en-US" sz="3600">
                    <a:solidFill>
                      <a:srgbClr val="002060"/>
                    </a:solidFill>
                  </a:rPr>
                  <a:t>𝑂, </a:t>
                </a:r>
                <a14:m>
                  <m:oMath xmlns:m="http://schemas.openxmlformats.org/officeDocument/2006/math">
                    <m:r>
                      <a:rPr lang="el-GR" sz="36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sz="3600">
                    <a:solidFill>
                      <a:srgbClr val="002060"/>
                    </a:solidFill>
                  </a:rPr>
                  <a:t>, </a:t>
                </a:r>
                <a:r>
                  <a:rPr lang="el-GR" sz="3600" i="1">
                    <a:solidFill>
                      <a:srgbClr val="002060"/>
                    </a:solidFill>
                  </a:rPr>
                  <a:t>θ</a:t>
                </a:r>
                <a:r>
                  <a:rPr lang="en-IN" sz="3600" i="1">
                    <a:solidFill>
                      <a:srgbClr val="002060"/>
                    </a:solidFill>
                  </a:rPr>
                  <a:t> </a:t>
                </a:r>
                <a:r>
                  <a:rPr lang="en-IN"/>
                  <a:t>notation</a:t>
                </a:r>
                <a:r>
                  <a:rPr lang="en-US"/>
                  <a:t> </a:t>
                </a:r>
                <a:r>
                  <a:rPr lang="en-US" sz="3600">
                    <a:solidFill>
                      <a:srgbClr val="002060"/>
                    </a:solidFill>
                  </a:rPr>
                  <a:t> </a:t>
                </a:r>
                <a:r>
                  <a:rPr lang="en-IN"/>
                  <a:t> 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358D211D-2365-8FFF-A545-D0FEF324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  <a:blipFill>
                <a:blip r:embed="rId3"/>
                <a:stretch>
                  <a:fillRect l="-2000" t="-25641" b="-39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91F71F-AEBF-9B34-8B2F-5699A814BDD6}"/>
                  </a:ext>
                </a:extLst>
              </p:cNvPr>
              <p:cNvSpPr/>
              <p:nvPr/>
            </p:nvSpPr>
            <p:spPr>
              <a:xfrm>
                <a:off x="222124" y="4675014"/>
                <a:ext cx="2340000" cy="18752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indent="-457200" algn="just"/>
                <a:r>
                  <a:rPr lang="en-IN" sz="2400">
                    <a:solidFill>
                      <a:schemeClr val="tx1"/>
                    </a:solidFill>
                  </a:rPr>
                  <a:t>Big O Notation</a:t>
                </a:r>
                <a:r>
                  <a:rPr lang="en-US" sz="22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</a:t>
                </a:r>
              </a:p>
              <a:p>
                <a:pPr indent="-45720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IN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IN" sz="2400" b="0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IN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sz="2400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baseline="30000">
                  <a:solidFill>
                    <a:srgbClr val="A71160"/>
                  </a:solidFill>
                </a:endParaRPr>
              </a:p>
              <a:p>
                <a:pPr indent="-45720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 b="0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sz="2400" b="0" i="1" baseline="3000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baseline="30000">
                  <a:solidFill>
                    <a:srgbClr val="A71160"/>
                  </a:solidFill>
                </a:endParaRPr>
              </a:p>
              <a:p>
                <a:pPr indent="-457200" algn="just"/>
                <a:endParaRPr lang="en-US" sz="2200" b="1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indent="-457200" algn="just"/>
                <a:endParaRPr lang="en-US" sz="2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091F71F-AEBF-9B34-8B2F-5699A814B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24" y="4675014"/>
                <a:ext cx="2340000" cy="1875275"/>
              </a:xfrm>
              <a:prstGeom prst="rect">
                <a:avLst/>
              </a:prstGeom>
              <a:blipFill>
                <a:blip r:embed="rId4"/>
                <a:stretch>
                  <a:fillRect l="-3627" t="-2258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3AB632-ED04-D05F-4414-99F5995BD6D1}"/>
                  </a:ext>
                </a:extLst>
              </p:cNvPr>
              <p:cNvSpPr/>
              <p:nvPr/>
            </p:nvSpPr>
            <p:spPr>
              <a:xfrm>
                <a:off x="2862687" y="4675014"/>
                <a:ext cx="2340000" cy="18752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indent="-457200" algn="just"/>
                <a:r>
                  <a:rPr lang="en-IN" sz="2400">
                    <a:solidFill>
                      <a:schemeClr val="tx1"/>
                    </a:solidFill>
                  </a:rPr>
                  <a:t>Omega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2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 </a:t>
                </a:r>
                <a:r>
                  <a:rPr lang="en-US" sz="220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Notation</a:t>
                </a:r>
                <a:r>
                  <a:rPr lang="en-US" sz="22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</a:t>
                </a:r>
              </a:p>
              <a:p>
                <a:pPr indent="-45720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IN" sz="2400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IN" sz="2400" b="0" i="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IN" sz="2400" i="1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sz="2400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baseline="30000">
                  <a:solidFill>
                    <a:srgbClr val="A71160"/>
                  </a:solidFill>
                </a:endParaRPr>
              </a:p>
              <a:p>
                <a:pPr indent="-45720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sz="2400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indent="-457200" algn="just"/>
                <a:endParaRPr lang="en-US" sz="2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B3AB632-ED04-D05F-4414-99F5995BD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687" y="4675014"/>
                <a:ext cx="2340000" cy="1875275"/>
              </a:xfrm>
              <a:prstGeom prst="rect">
                <a:avLst/>
              </a:prstGeom>
              <a:blipFill>
                <a:blip r:embed="rId5"/>
                <a:stretch>
                  <a:fillRect l="-3896" t="-2258" r="-51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77B1F6-3856-DD50-4956-571B2098273D}"/>
                  </a:ext>
                </a:extLst>
              </p:cNvPr>
              <p:cNvSpPr/>
              <p:nvPr/>
            </p:nvSpPr>
            <p:spPr>
              <a:xfrm>
                <a:off x="5503250" y="4675015"/>
                <a:ext cx="3384000" cy="187527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indent="-457200" algn="just"/>
                <a:r>
                  <a:rPr lang="en-IN" sz="2400">
                    <a:solidFill>
                      <a:schemeClr val="tx1"/>
                    </a:solidFill>
                  </a:rPr>
                  <a:t>Theta </a:t>
                </a:r>
                <a:r>
                  <a:rPr lang="el-GR" sz="2400">
                    <a:solidFill>
                      <a:schemeClr val="tx1"/>
                    </a:solidFill>
                  </a:rPr>
                  <a:t>θ </a:t>
                </a:r>
                <a:r>
                  <a:rPr lang="en-US" sz="2200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Notation</a:t>
                </a:r>
                <a:r>
                  <a:rPr lang="en-US" sz="2200" b="1">
                    <a:solidFill>
                      <a:schemeClr val="tx1">
                        <a:lumMod val="90000"/>
                        <a:lumOff val="10000"/>
                      </a:schemeClr>
                    </a:solidFill>
                  </a:rPr>
                  <a:t>:</a:t>
                </a:r>
              </a:p>
              <a:p>
                <a:pPr indent="-457200" algn="just"/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IN" sz="2400" i="1" baseline="300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>
                    <a:solidFill>
                      <a:srgbClr val="A7116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IN" sz="2400">
                    <a:solidFill>
                      <a:srgbClr val="A711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IN" sz="2400" i="1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sz="2400">
                            <a:solidFill>
                              <a:srgbClr val="A7116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IN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IN" sz="2400">
                        <a:solidFill>
                          <a:srgbClr val="A711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IN" sz="2400" i="1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4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IN" sz="24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IN" sz="2400" i="1" baseline="300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sz="2400">
                        <a:solidFill>
                          <a:srgbClr val="A711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aseline="30000">
                  <a:solidFill>
                    <a:srgbClr val="A71160"/>
                  </a:solidFill>
                </a:endParaRPr>
              </a:p>
              <a:p>
                <a:pPr indent="-457200"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IN" sz="2400" i="1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solidFill>
                                <a:srgbClr val="A7116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</m:d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400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IN" sz="2400" i="1" baseline="300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240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b="1">
                  <a:solidFill>
                    <a:schemeClr val="tx1">
                      <a:lumMod val="90000"/>
                      <a:lumOff val="10000"/>
                    </a:schemeClr>
                  </a:solidFill>
                </a:endParaRPr>
              </a:p>
              <a:p>
                <a:pPr indent="-457200" algn="just"/>
                <a:endParaRPr lang="en-US" sz="240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177B1F6-3856-DD50-4956-571B209827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3250" y="4675015"/>
                <a:ext cx="3384000" cy="1875275"/>
              </a:xfrm>
              <a:prstGeom prst="rect">
                <a:avLst/>
              </a:prstGeom>
              <a:blipFill>
                <a:blip r:embed="rId6"/>
                <a:stretch>
                  <a:fillRect l="-2693" t="-2258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68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7239-5D70-013E-7903-C8BCAF8BE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Recurrence Equation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E2DD-CE90-BD93-3D28-D958550643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026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E048-F698-0D86-CB53-053630BC2B5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732F-EAFA-E461-989E-E70EB876623C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Many algorithms (divide and conquer) are </a:t>
            </a:r>
            <a:r>
              <a:rPr lang="en-US">
                <a:solidFill>
                  <a:srgbClr val="AD1457"/>
                </a:solidFill>
              </a:rPr>
              <a:t>recursive</a:t>
            </a:r>
            <a:r>
              <a:rPr lang="en-US"/>
              <a:t> in nature. </a:t>
            </a:r>
          </a:p>
          <a:p>
            <a:r>
              <a:rPr lang="en-US"/>
              <a:t>When we analyze them, we get a </a:t>
            </a:r>
            <a:r>
              <a:rPr lang="en-US">
                <a:solidFill>
                  <a:srgbClr val="AD1457"/>
                </a:solidFill>
              </a:rPr>
              <a:t>recurrence relation </a:t>
            </a:r>
            <a:r>
              <a:rPr lang="en-US"/>
              <a:t>for time complexity. </a:t>
            </a:r>
          </a:p>
          <a:p>
            <a:r>
              <a:rPr lang="en-US"/>
              <a:t>We get running time as a function of 𝒏 (input size) and we get the running time </a:t>
            </a:r>
            <a:r>
              <a:rPr lang="en-US">
                <a:solidFill>
                  <a:srgbClr val="AD1457"/>
                </a:solidFill>
              </a:rPr>
              <a:t>on inputs of smaller sizes.</a:t>
            </a:r>
          </a:p>
          <a:p>
            <a:r>
              <a:rPr lang="en-US"/>
              <a:t>A recurrence is a </a:t>
            </a:r>
            <a:r>
              <a:rPr lang="en-US">
                <a:solidFill>
                  <a:srgbClr val="AD1457"/>
                </a:solidFill>
              </a:rPr>
              <a:t>recursive description of a function</a:t>
            </a:r>
            <a:r>
              <a:rPr lang="en-US"/>
              <a:t>, or a description of a function in terms of itself. </a:t>
            </a:r>
          </a:p>
          <a:p>
            <a:r>
              <a:rPr lang="en-US"/>
              <a:t>A recurrence relation </a:t>
            </a:r>
            <a:r>
              <a:rPr lang="en-US">
                <a:solidFill>
                  <a:srgbClr val="AD1457"/>
                </a:solidFill>
              </a:rPr>
              <a:t>recursively defines a sequence </a:t>
            </a:r>
            <a:r>
              <a:rPr lang="en-US"/>
              <a:t>where the next term is a function of the previous terms.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65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CFD7-B6C1-439C-BCBA-3BE25656D57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A6763-5440-3B63-F49B-6A684B0DC052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Many algorithms (divide and conquer) are </a:t>
            </a:r>
            <a:r>
              <a:rPr lang="en-US">
                <a:solidFill>
                  <a:srgbClr val="AD1457"/>
                </a:solidFill>
              </a:rPr>
              <a:t>recursive</a:t>
            </a:r>
            <a:r>
              <a:rPr lang="en-US"/>
              <a:t> in nature. </a:t>
            </a:r>
          </a:p>
          <a:p>
            <a:r>
              <a:rPr lang="en-US"/>
              <a:t>When we analyze them, we get a </a:t>
            </a:r>
            <a:r>
              <a:rPr lang="en-US">
                <a:solidFill>
                  <a:srgbClr val="AD1457"/>
                </a:solidFill>
              </a:rPr>
              <a:t>recurrence relation </a:t>
            </a:r>
            <a:r>
              <a:rPr lang="en-US"/>
              <a:t>for time complexity. </a:t>
            </a:r>
          </a:p>
          <a:p>
            <a:r>
              <a:rPr lang="en-US"/>
              <a:t>We get running time as a function of 𝒏 (input size) and we get the running time </a:t>
            </a:r>
            <a:r>
              <a:rPr lang="en-US">
                <a:solidFill>
                  <a:srgbClr val="AD1457"/>
                </a:solidFill>
              </a:rPr>
              <a:t>on inputs of smaller sizes.</a:t>
            </a:r>
          </a:p>
          <a:p>
            <a:r>
              <a:rPr lang="en-US"/>
              <a:t>A recurrence is a </a:t>
            </a:r>
            <a:r>
              <a:rPr lang="en-US">
                <a:solidFill>
                  <a:srgbClr val="AD1457"/>
                </a:solidFill>
              </a:rPr>
              <a:t>recursive description of a function</a:t>
            </a:r>
            <a:r>
              <a:rPr lang="en-US"/>
              <a:t>, or a description of a function in terms of itself. </a:t>
            </a:r>
          </a:p>
          <a:p>
            <a:r>
              <a:rPr lang="en-US"/>
              <a:t>A recurrence relation </a:t>
            </a:r>
            <a:r>
              <a:rPr lang="en-US">
                <a:solidFill>
                  <a:srgbClr val="AD1457"/>
                </a:solidFill>
              </a:rPr>
              <a:t>recursively defines a sequence </a:t>
            </a:r>
            <a:r>
              <a:rPr lang="en-US"/>
              <a:t>where the next term is a function of the previous terms.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B4F8-8925-EC67-48E9-7737D085D7B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Substitution Method – Example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A8008-D4E2-AC35-7FD3-953DD20C06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639097"/>
                <a:ext cx="11929641" cy="608616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make a guess for the solution and then we use mathematical induction to prove the guess is correct or incorrect.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Replacing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, we can write following equations.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Substituting equation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equation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we have now,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9A8008-D4E2-AC35-7FD3-953DD20C0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639097"/>
                <a:ext cx="11929641" cy="6086167"/>
              </a:xfrm>
              <a:prstGeom prst="rect">
                <a:avLst/>
              </a:prstGeom>
              <a:blipFill>
                <a:blip r:embed="rId2"/>
                <a:stretch>
                  <a:fillRect l="-920" t="-1904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D11D17B-1AE0-A074-B5EF-82B0184B7E1E}"/>
              </a:ext>
            </a:extLst>
          </p:cNvPr>
          <p:cNvSpPr/>
          <p:nvPr/>
        </p:nvSpPr>
        <p:spPr>
          <a:xfrm>
            <a:off x="344129" y="1748118"/>
            <a:ext cx="1734786" cy="4572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Example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8CF9F4-E2DA-3D82-7E13-88B5808631BE}"/>
                  </a:ext>
                </a:extLst>
              </p:cNvPr>
              <p:cNvSpPr/>
              <p:nvPr/>
            </p:nvSpPr>
            <p:spPr>
              <a:xfrm>
                <a:off x="2078915" y="2216982"/>
                <a:ext cx="4754880" cy="5486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8CF9F4-E2DA-3D82-7E13-88B580863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5" y="2216982"/>
                <a:ext cx="4754880" cy="548640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FE0982BD-49DA-A514-828E-80A32A44B84B}"/>
                  </a:ext>
                </a:extLst>
              </p:cNvPr>
              <p:cNvSpPr/>
              <p:nvPr/>
            </p:nvSpPr>
            <p:spPr>
              <a:xfrm>
                <a:off x="1688951" y="2998405"/>
                <a:ext cx="1920240" cy="731520"/>
              </a:xfrm>
              <a:prstGeom prst="wedgeRoundRectCallout">
                <a:avLst>
                  <a:gd name="adj1" fmla="val 20608"/>
                  <a:gd name="adj2" fmla="val -94283"/>
                  <a:gd name="adj3" fmla="val 16667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Time to solve the instance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6" name="Rounded Rectangular Callout 5">
                <a:extLst>
                  <a:ext uri="{FF2B5EF4-FFF2-40B4-BE49-F238E27FC236}">
                    <a16:creationId xmlns:a16="http://schemas.microsoft.com/office/drawing/2014/main" id="{FE0982BD-49DA-A514-828E-80A32A44B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51" y="2998405"/>
                <a:ext cx="1920240" cy="731520"/>
              </a:xfrm>
              <a:prstGeom prst="wedgeRoundRectCallout">
                <a:avLst>
                  <a:gd name="adj1" fmla="val 20608"/>
                  <a:gd name="adj2" fmla="val -94283"/>
                  <a:gd name="adj3" fmla="val 16667"/>
                </a:avLst>
              </a:prstGeom>
              <a:blipFill>
                <a:blip r:embed="rId4"/>
                <a:stretch>
                  <a:fillRect r="-946" b="-3977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98DE4129-02FE-496A-17CC-CD562C4A92FD}"/>
                  </a:ext>
                </a:extLst>
              </p:cNvPr>
              <p:cNvSpPr/>
              <p:nvPr/>
            </p:nvSpPr>
            <p:spPr>
              <a:xfrm>
                <a:off x="3797448" y="1409341"/>
                <a:ext cx="2549564" cy="731520"/>
              </a:xfrm>
              <a:prstGeom prst="wedgeRoundRectCallout">
                <a:avLst>
                  <a:gd name="adj1" fmla="val -33938"/>
                  <a:gd name="adj2" fmla="val 80350"/>
                  <a:gd name="adj3" fmla="val 16667"/>
                </a:avLst>
              </a:prstGeom>
              <a:noFill/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002060"/>
                    </a:solidFill>
                  </a:rPr>
                  <a:t>Time to solve the instance of size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− 1 </m:t>
                    </m:r>
                  </m:oMath>
                </a14:m>
                <a:endParaRPr lang="en-US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Rounded Rectangular Callout 6">
                <a:extLst>
                  <a:ext uri="{FF2B5EF4-FFF2-40B4-BE49-F238E27FC236}">
                    <a16:creationId xmlns:a16="http://schemas.microsoft.com/office/drawing/2014/main" id="{98DE4129-02FE-496A-17CC-CD562C4A9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48" y="1409341"/>
                <a:ext cx="2549564" cy="731520"/>
              </a:xfrm>
              <a:prstGeom prst="wedgeRoundRectCallout">
                <a:avLst>
                  <a:gd name="adj1" fmla="val -33938"/>
                  <a:gd name="adj2" fmla="val 80350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  <a:prstDash val="sysDash"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9F8845-DE63-A61F-39D4-199A512352DA}"/>
                  </a:ext>
                </a:extLst>
              </p:cNvPr>
              <p:cNvSpPr/>
              <p:nvPr/>
            </p:nvSpPr>
            <p:spPr>
              <a:xfrm>
                <a:off x="2078915" y="3838999"/>
                <a:ext cx="4754880" cy="5486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39F8845-DE63-A61F-39D4-199A51235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5" y="3838999"/>
                <a:ext cx="4754880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F51131F-2809-8CA2-0527-61B113E157AB}"/>
                  </a:ext>
                </a:extLst>
              </p:cNvPr>
              <p:cNvSpPr/>
              <p:nvPr/>
            </p:nvSpPr>
            <p:spPr>
              <a:xfrm>
                <a:off x="2078915" y="4655580"/>
                <a:ext cx="4754880" cy="5486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F51131F-2809-8CA2-0527-61B113E15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5" y="4655580"/>
                <a:ext cx="4754880" cy="5486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B7BEE8-2EF9-A239-03AC-40E690B1D83F}"/>
              </a:ext>
            </a:extLst>
          </p:cNvPr>
          <p:cNvCxnSpPr>
            <a:endCxn id="11" idx="2"/>
          </p:cNvCxnSpPr>
          <p:nvPr/>
        </p:nvCxnSpPr>
        <p:spPr>
          <a:xfrm>
            <a:off x="6804210" y="2491302"/>
            <a:ext cx="983672" cy="484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4DD7B26-E6F3-CD0C-465D-B9C8CF8EA368}"/>
              </a:ext>
            </a:extLst>
          </p:cNvPr>
          <p:cNvSpPr/>
          <p:nvPr/>
        </p:nvSpPr>
        <p:spPr>
          <a:xfrm>
            <a:off x="7787882" y="2263186"/>
            <a:ext cx="457200" cy="457200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D1457"/>
                </a:solidFill>
              </a:rPr>
              <a:t>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24B17-D5B1-6BD8-2C07-F1D881A18D42}"/>
              </a:ext>
            </a:extLst>
          </p:cNvPr>
          <p:cNvCxnSpPr/>
          <p:nvPr/>
        </p:nvCxnSpPr>
        <p:spPr>
          <a:xfrm>
            <a:off x="6804210" y="4103291"/>
            <a:ext cx="983672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47E78FF-8FB6-B85D-8670-12E78E711F7B}"/>
              </a:ext>
            </a:extLst>
          </p:cNvPr>
          <p:cNvSpPr/>
          <p:nvPr/>
        </p:nvSpPr>
        <p:spPr>
          <a:xfrm>
            <a:off x="7787882" y="3859669"/>
            <a:ext cx="457200" cy="457200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D1457"/>
                </a:solidFill>
              </a:rPr>
              <a:t>2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6A07AC-6E40-FC66-332B-6BB496ACC847}"/>
              </a:ext>
            </a:extLst>
          </p:cNvPr>
          <p:cNvCxnSpPr>
            <a:stCxn id="9" idx="3"/>
          </p:cNvCxnSpPr>
          <p:nvPr/>
        </p:nvCxnSpPr>
        <p:spPr>
          <a:xfrm>
            <a:off x="6833795" y="4929900"/>
            <a:ext cx="954087" cy="0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630F5B8-F29A-4870-A0CB-8F59AD2E4F4A}"/>
              </a:ext>
            </a:extLst>
          </p:cNvPr>
          <p:cNvSpPr/>
          <p:nvPr/>
        </p:nvSpPr>
        <p:spPr>
          <a:xfrm>
            <a:off x="7787882" y="4682629"/>
            <a:ext cx="457200" cy="457200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D1457"/>
                </a:solidFill>
              </a:rPr>
              <a:t>3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4E71A1-48CD-CCBE-BE86-8E0B8C396931}"/>
              </a:ext>
            </a:extLst>
          </p:cNvPr>
          <p:cNvCxnSpPr/>
          <p:nvPr/>
        </p:nvCxnSpPr>
        <p:spPr>
          <a:xfrm>
            <a:off x="4003189" y="2706223"/>
            <a:ext cx="1173480" cy="0"/>
          </a:xfrm>
          <a:prstGeom prst="line">
            <a:avLst/>
          </a:prstGeom>
          <a:ln w="3810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BAA806-5594-E451-FC04-CEEF2E83BD35}"/>
              </a:ext>
            </a:extLst>
          </p:cNvPr>
          <p:cNvCxnSpPr/>
          <p:nvPr/>
        </p:nvCxnSpPr>
        <p:spPr>
          <a:xfrm>
            <a:off x="2435711" y="4355198"/>
            <a:ext cx="1173480" cy="0"/>
          </a:xfrm>
          <a:prstGeom prst="line">
            <a:avLst/>
          </a:prstGeom>
          <a:ln w="38100">
            <a:solidFill>
              <a:srgbClr val="3449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6219E2-C61A-09E4-ADA4-E409CC9647B8}"/>
              </a:ext>
            </a:extLst>
          </p:cNvPr>
          <p:cNvCxnSpPr/>
          <p:nvPr/>
        </p:nvCxnSpPr>
        <p:spPr>
          <a:xfrm>
            <a:off x="4003189" y="4332590"/>
            <a:ext cx="11734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FCF73C-F7A5-3F8D-4769-D78997F9D8AB}"/>
              </a:ext>
            </a:extLst>
          </p:cNvPr>
          <p:cNvCxnSpPr/>
          <p:nvPr/>
        </p:nvCxnSpPr>
        <p:spPr>
          <a:xfrm>
            <a:off x="2435711" y="5139829"/>
            <a:ext cx="117348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4DD314-660D-AD4D-9ADF-C8E010327D9F}"/>
                  </a:ext>
                </a:extLst>
              </p:cNvPr>
              <p:cNvSpPr/>
              <p:nvPr/>
            </p:nvSpPr>
            <p:spPr>
              <a:xfrm>
                <a:off x="2083966" y="6071381"/>
                <a:ext cx="5212080" cy="5486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4DD314-660D-AD4D-9ADF-C8E010327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966" y="6071381"/>
                <a:ext cx="5212080" cy="548640"/>
              </a:xfrm>
              <a:prstGeom prst="rect">
                <a:avLst/>
              </a:prstGeom>
              <a:blipFill>
                <a:blip r:embed="rId8"/>
                <a:stretch>
                  <a:fillRect l="-585" b="-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BAA9FF2-9545-8598-AE7A-E4689BE6C673}"/>
              </a:ext>
            </a:extLst>
          </p:cNvPr>
          <p:cNvCxnSpPr>
            <a:cxnSpLocks/>
          </p:cNvCxnSpPr>
          <p:nvPr/>
        </p:nvCxnSpPr>
        <p:spPr>
          <a:xfrm>
            <a:off x="7296046" y="6316463"/>
            <a:ext cx="517506" cy="1772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9373D75-F61F-28DA-F4A3-C84FD1D7ADA3}"/>
              </a:ext>
            </a:extLst>
          </p:cNvPr>
          <p:cNvSpPr/>
          <p:nvPr/>
        </p:nvSpPr>
        <p:spPr>
          <a:xfrm>
            <a:off x="7813552" y="6087863"/>
            <a:ext cx="457200" cy="457200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D1457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909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1" grpId="0" animBg="1"/>
      <p:bldP spid="13" grpId="0" animBg="1"/>
      <p:bldP spid="15" grpId="0" animBg="1"/>
      <p:bldP spid="20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CC43-A53A-8F4B-0F88-7C42D4B806E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Substitution Method – Example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555C6-6924-687A-88FD-35BDE06014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From above, we can write the general form as,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Suppose, if we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then,</a:t>
                </a:r>
              </a:p>
              <a:p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555C6-6924-687A-88FD-35BDE0601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AF9657-D522-5386-3695-079213CA4C4C}"/>
                  </a:ext>
                </a:extLst>
              </p:cNvPr>
              <p:cNvSpPr/>
              <p:nvPr/>
            </p:nvSpPr>
            <p:spPr>
              <a:xfrm>
                <a:off x="2078915" y="1006683"/>
                <a:ext cx="5212080" cy="5486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AF9657-D522-5386-3695-079213CA4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5" y="1006683"/>
                <a:ext cx="5212080" cy="548640"/>
              </a:xfrm>
              <a:prstGeom prst="rect">
                <a:avLst/>
              </a:prstGeom>
              <a:blipFill>
                <a:blip r:embed="rId3"/>
                <a:stretch>
                  <a:fillRect l="-585" b="-77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875647-35FF-08DF-30F0-DAF7F1F53043}"/>
              </a:ext>
            </a:extLst>
          </p:cNvPr>
          <p:cNvCxnSpPr>
            <a:endCxn id="6" idx="2"/>
          </p:cNvCxnSpPr>
          <p:nvPr/>
        </p:nvCxnSpPr>
        <p:spPr>
          <a:xfrm>
            <a:off x="7270376" y="1281003"/>
            <a:ext cx="517506" cy="1772"/>
          </a:xfrm>
          <a:prstGeom prst="line">
            <a:avLst/>
          </a:prstGeom>
          <a:ln w="1905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4BD5176-9083-20B3-81D0-7A6C94CDEEBE}"/>
              </a:ext>
            </a:extLst>
          </p:cNvPr>
          <p:cNvSpPr/>
          <p:nvPr/>
        </p:nvSpPr>
        <p:spPr>
          <a:xfrm>
            <a:off x="7787882" y="1054175"/>
            <a:ext cx="457200" cy="457200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rgbClr val="AD1457"/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6D1FB0-3339-59B2-B0B8-E335C2E6854E}"/>
                  </a:ext>
                </a:extLst>
              </p:cNvPr>
              <p:cNvSpPr/>
              <p:nvPr/>
            </p:nvSpPr>
            <p:spPr>
              <a:xfrm>
                <a:off x="2078915" y="2287915"/>
                <a:ext cx="7498080" cy="5486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)+ …+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i="1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96D1FB0-3339-59B2-B0B8-E335C2E685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5" y="2287915"/>
                <a:ext cx="7498080" cy="548640"/>
              </a:xfrm>
              <a:prstGeom prst="rect">
                <a:avLst/>
              </a:prstGeom>
              <a:blipFill>
                <a:blip r:embed="rId4"/>
                <a:stretch>
                  <a:fillRect l="-163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DAC1DD-99DC-BC0E-8822-D4AC1096DF78}"/>
                  </a:ext>
                </a:extLst>
              </p:cNvPr>
              <p:cNvSpPr/>
              <p:nvPr/>
            </p:nvSpPr>
            <p:spPr>
              <a:xfrm>
                <a:off x="2078915" y="3841695"/>
                <a:ext cx="7498080" cy="5486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)+ …+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CDAC1DD-99DC-BC0E-8822-D4AC1096D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5" y="3841695"/>
                <a:ext cx="7498080" cy="548640"/>
              </a:xfrm>
              <a:prstGeom prst="rect">
                <a:avLst/>
              </a:prstGeom>
              <a:blipFill>
                <a:blip r:embed="rId5"/>
                <a:stretch>
                  <a:fillRect l="-325"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14C9F7-5883-6113-875B-D764E24B7E48}"/>
                  </a:ext>
                </a:extLst>
              </p:cNvPr>
              <p:cNvSpPr/>
              <p:nvPr/>
            </p:nvSpPr>
            <p:spPr>
              <a:xfrm>
                <a:off x="2078915" y="4587488"/>
                <a:ext cx="4206240" cy="54864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 i="1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14C9F7-5883-6113-875B-D764E24B7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5" y="4587488"/>
                <a:ext cx="4206240" cy="5486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825AD8-02A7-E9BC-672D-769921809D25}"/>
                  </a:ext>
                </a:extLst>
              </p:cNvPr>
              <p:cNvSpPr/>
              <p:nvPr/>
            </p:nvSpPr>
            <p:spPr>
              <a:xfrm>
                <a:off x="2078915" y="5496645"/>
                <a:ext cx="4206240" cy="822960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d>
                            <m:dPr>
                              <m:ctrlP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rgbClr val="AD1457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i="1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825AD8-02A7-E9BC-672D-769921809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915" y="5496645"/>
                <a:ext cx="4206240" cy="8229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B2396AF3-9570-C451-FCA2-AC6F3F9108FD}"/>
              </a:ext>
            </a:extLst>
          </p:cNvPr>
          <p:cNvSpPr/>
          <p:nvPr/>
        </p:nvSpPr>
        <p:spPr>
          <a:xfrm>
            <a:off x="2070846" y="5486400"/>
            <a:ext cx="4206240" cy="82296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4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63D5-93AD-A6B6-7F4B-E455EC0841E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Efficiency of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FB79A-E9F6-E8D0-B215-8FF36F22868F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efficiency of an algorithm is a </a:t>
            </a:r>
            <a:r>
              <a:rPr lang="en-US">
                <a:solidFill>
                  <a:srgbClr val="A71160"/>
                </a:solidFill>
              </a:rPr>
              <a:t>measure of the amount of resources </a:t>
            </a:r>
            <a:r>
              <a:rPr lang="en-US"/>
              <a:t>consumed in solving a problem of size 𝑛.</a:t>
            </a:r>
          </a:p>
          <a:p>
            <a:r>
              <a:rPr lang="en-US"/>
              <a:t>An algorithm must be </a:t>
            </a:r>
            <a:r>
              <a:rPr lang="en-US">
                <a:solidFill>
                  <a:srgbClr val="A71160"/>
                </a:solidFill>
              </a:rPr>
              <a:t>analyzed </a:t>
            </a:r>
            <a:r>
              <a:rPr lang="en-US"/>
              <a:t>to determine its resource usage. </a:t>
            </a:r>
          </a:p>
          <a:p>
            <a:r>
              <a:rPr lang="en-US"/>
              <a:t>Two major computational resources are </a:t>
            </a:r>
            <a:r>
              <a:rPr lang="en-US">
                <a:solidFill>
                  <a:srgbClr val="A71160"/>
                </a:solidFill>
              </a:rPr>
              <a:t>execution time </a:t>
            </a:r>
            <a:r>
              <a:rPr lang="en-US"/>
              <a:t>and </a:t>
            </a:r>
            <a:r>
              <a:rPr lang="en-US">
                <a:solidFill>
                  <a:srgbClr val="A71160"/>
                </a:solidFill>
              </a:rPr>
              <a:t>memory space</a:t>
            </a:r>
            <a:r>
              <a:rPr lang="en-US"/>
              <a:t>.</a:t>
            </a:r>
          </a:p>
          <a:p>
            <a:r>
              <a:rPr lang="en-US"/>
              <a:t>Memory Space requirement </a:t>
            </a:r>
            <a:r>
              <a:rPr lang="en-US">
                <a:solidFill>
                  <a:srgbClr val="A71160"/>
                </a:solidFill>
              </a:rPr>
              <a:t>can not be </a:t>
            </a:r>
            <a:r>
              <a:rPr lang="en-US"/>
              <a:t>compared directly, so the important resource is computational time required by an algorithm.</a:t>
            </a:r>
            <a:endParaRPr lang="en-US" b="1">
              <a:solidFill>
                <a:srgbClr val="A71160"/>
              </a:solidFill>
            </a:endParaRPr>
          </a:p>
          <a:p>
            <a:r>
              <a:rPr lang="en-US"/>
              <a:t>To measure the </a:t>
            </a:r>
            <a:r>
              <a:rPr lang="en-US">
                <a:solidFill>
                  <a:srgbClr val="A71160"/>
                </a:solidFill>
              </a:rPr>
              <a:t>efficiency of an algorithm </a:t>
            </a:r>
            <a:r>
              <a:rPr lang="en-US"/>
              <a:t>requires to measure its execution time using any of the following approaches: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solidFill>
                  <a:schemeClr val="accent3">
                    <a:lumMod val="50000"/>
                  </a:schemeClr>
                </a:solidFill>
              </a:rPr>
              <a:t>Empirical Approach: </a:t>
            </a:r>
            <a:r>
              <a:rPr lang="en-US"/>
              <a:t>To run it and measure how much processor time is needed.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>
                <a:solidFill>
                  <a:schemeClr val="accent2">
                    <a:lumMod val="50000"/>
                  </a:schemeClr>
                </a:solidFill>
              </a:rPr>
              <a:t>Theoretical Approach: </a:t>
            </a:r>
            <a:r>
              <a:rPr lang="en-US"/>
              <a:t>Mathematically computing how much time is needed as a function of input size.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4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12AA-9499-15A4-D578-EF201437F1A1}"/>
              </a:ext>
            </a:extLst>
          </p:cNvPr>
          <p:cNvSpPr txBox="1">
            <a:spLocks/>
          </p:cNvSpPr>
          <p:nvPr/>
        </p:nvSpPr>
        <p:spPr>
          <a:xfrm>
            <a:off x="137652" y="8849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Substitution Method – Example 2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2BC21-CE67-D6E4-BE68-201E224371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832" y="799692"/>
                <a:ext cx="11929641" cy="574280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l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algn="l"/>
                <a:r>
                  <a:rPr lang="en-US" dirty="0"/>
                  <a:t>Rewrite the equation, 		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AD1457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2+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dirty="0">
                  <a:solidFill>
                    <a:srgbClr val="AD1457"/>
                  </a:solidFill>
                </a:endParaRPr>
              </a:p>
              <a:p>
                <a:r>
                  <a:rPr lang="en-US" dirty="0"/>
                  <a:t>Now,  replace </a:t>
                </a:r>
                <a14:m>
                  <m:oMath xmlns:m="http://schemas.openxmlformats.org/officeDocument/2006/math">
                    <m:r>
                      <a:rPr lang="en-US" b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AD1457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Substitute the values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b="1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rgbClr val="AD1457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general,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l"/>
                <a:r>
                  <a:rPr lang="en-US" dirty="0"/>
                  <a:t>Suppose if we take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then,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i="1" dirty="0">
                  <a:solidFill>
                    <a:srgbClr val="AD1457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𝑛𝑐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solidFill>
                                <a:srgbClr val="AD1457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2BC21-CE67-D6E4-BE68-201E22437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32" y="799692"/>
                <a:ext cx="11929641" cy="5742808"/>
              </a:xfrm>
              <a:prstGeom prst="rect">
                <a:avLst/>
              </a:prstGeom>
              <a:blipFill>
                <a:blip r:embed="rId2"/>
                <a:stretch>
                  <a:fillRect l="-920" b="-10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631E0C5-1AF0-4AA1-843F-9C3391FA61A1}"/>
              </a:ext>
            </a:extLst>
          </p:cNvPr>
          <p:cNvCxnSpPr/>
          <p:nvPr/>
        </p:nvCxnSpPr>
        <p:spPr>
          <a:xfrm>
            <a:off x="688259" y="1813138"/>
            <a:ext cx="10972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288DF0-BE80-15C7-AA17-82DE41997E1E}"/>
              </a:ext>
            </a:extLst>
          </p:cNvPr>
          <p:cNvCxnSpPr/>
          <p:nvPr/>
        </p:nvCxnSpPr>
        <p:spPr>
          <a:xfrm>
            <a:off x="6993715" y="3542805"/>
            <a:ext cx="10058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5B99B7-15AC-7F73-F274-71B7BB0ECECE}"/>
              </a:ext>
            </a:extLst>
          </p:cNvPr>
          <p:cNvCxnSpPr/>
          <p:nvPr/>
        </p:nvCxnSpPr>
        <p:spPr>
          <a:xfrm>
            <a:off x="4548287" y="3978390"/>
            <a:ext cx="100584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3741BE-18B4-691B-D0E6-F72D7EB1DD89}"/>
              </a:ext>
            </a:extLst>
          </p:cNvPr>
          <p:cNvCxnSpPr/>
          <p:nvPr/>
        </p:nvCxnSpPr>
        <p:spPr>
          <a:xfrm>
            <a:off x="7869711" y="2673148"/>
            <a:ext cx="100584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42A32-F253-1B8F-832F-D2E56BB3DBC0}"/>
                  </a:ext>
                </a:extLst>
              </p:cNvPr>
              <p:cNvSpPr txBox="1"/>
              <p:nvPr/>
            </p:nvSpPr>
            <p:spPr>
              <a:xfrm>
                <a:off x="8149263" y="3101484"/>
                <a:ext cx="4114800" cy="43088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D42A32-F253-1B8F-832F-D2E56BB3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263" y="3101484"/>
                <a:ext cx="4114800" cy="430887"/>
              </a:xfrm>
              <a:prstGeom prst="rect">
                <a:avLst/>
              </a:prstGeom>
              <a:blipFill>
                <a:blip r:embed="rId3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9B16FD-5E4E-EC90-20E9-A51C0DD61E03}"/>
              </a:ext>
            </a:extLst>
          </p:cNvPr>
          <p:cNvCxnSpPr/>
          <p:nvPr/>
        </p:nvCxnSpPr>
        <p:spPr>
          <a:xfrm>
            <a:off x="8517423" y="3526647"/>
            <a:ext cx="100584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B7711EB9-4D03-29A8-85ED-2874D5F17FBD}"/>
              </a:ext>
            </a:extLst>
          </p:cNvPr>
          <p:cNvSpPr/>
          <p:nvPr/>
        </p:nvSpPr>
        <p:spPr>
          <a:xfrm>
            <a:off x="4292647" y="6594697"/>
            <a:ext cx="3856615" cy="349624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9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303F-4B95-E335-665C-874CFB7089F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Substitution Method 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C30E7-795F-87A0-9F1B-02E27842C8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Solve the following recurrences using substitution method.</a:t>
                </a:r>
              </a:p>
              <a:p>
                <a:pPr marL="1001712" lvl="1" indent="-457200">
                  <a:buFont typeface="+mj-lt"/>
                  <a:buAutoNum type="arabicPeriod"/>
                </a:pPr>
                <a:endParaRPr lang="en-US">
                  <a:latin typeface="Cambria Math" panose="02040503050406030204" pitchFamily="18" charset="0"/>
                </a:endParaRPr>
              </a:p>
              <a:p>
                <a:pPr marL="100171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1          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=0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1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  <a:p>
                <a:pPr marL="1001712" lvl="1" indent="-457200">
                  <a:buFont typeface="+mj-lt"/>
                  <a:buAutoNum type="arabicPeriod"/>
                </a:pPr>
                <a:endParaRPr lang="en-US">
                  <a:latin typeface="Cambria Math" panose="02040503050406030204" pitchFamily="18" charset="0"/>
                </a:endParaRPr>
              </a:p>
              <a:p>
                <a:pPr marL="1001712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−1) +1</m:t>
                    </m:r>
                  </m:oMath>
                </a14:m>
                <a:r>
                  <a:rPr lang="en-US"/>
                  <a:t> and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(1)= </m:t>
                    </m:r>
                    <m:r>
                      <m:rPr>
                        <m:sty m:val="p"/>
                      </m:rPr>
                      <a:rPr lang="el-GR">
                        <a:latin typeface="Cambria Math" panose="02040503050406030204" pitchFamily="18" charset="0"/>
                      </a:rPr>
                      <m:t>θ</m:t>
                    </m:r>
                    <m:r>
                      <a:rPr lang="el-GR">
                        <a:latin typeface="Cambria Math" panose="02040503050406030204" pitchFamily="18" charset="0"/>
                      </a:rPr>
                      <m:t> (1).  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C30E7-795F-87A0-9F1B-02E27842C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20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>
            <a:extLst>
              <a:ext uri="{FF2B5EF4-FFF2-40B4-BE49-F238E27FC236}">
                <a16:creationId xmlns:a16="http://schemas.microsoft.com/office/drawing/2014/main" id="{32B75218-4E57-DA54-EAC5-48308E299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73" y="3725288"/>
            <a:ext cx="5166948" cy="237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47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45EB1-4894-8FB2-67F0-76400ACFA3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Master Theorem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0BBF1-7534-A57A-C2CE-B9B9986FA3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ln>
                <a:noFill/>
              </a:ln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master theorem is a </a:t>
                </a:r>
                <a:r>
                  <a:rPr lang="en-US" b="1" dirty="0"/>
                  <a:t>cookbook method </a:t>
                </a:r>
                <a:r>
                  <a:rPr lang="en-US" dirty="0"/>
                  <a:t>for solving recurrences. </a:t>
                </a:r>
              </a:p>
              <a:p>
                <a:r>
                  <a:rPr lang="en-US" dirty="0"/>
                  <a:t>Suppose you have a recurrence of the form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i="1">
                          <a:solidFill>
                            <a:srgbClr val="0066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5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r>
                  <a:rPr lang="en-US" b="1" dirty="0"/>
                  <a:t>This recurrence would arise in the analysis of a recursive algorithm.</a:t>
                </a:r>
              </a:p>
              <a:p>
                <a:r>
                  <a:rPr lang="en-US" dirty="0"/>
                  <a:t>When input size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is large, the problem is divided up into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dirty="0"/>
                  <a:t> sub-problems each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. Sub-problems are solved recursively and results are recombined.</a:t>
                </a:r>
              </a:p>
              <a:p>
                <a:r>
                  <a:rPr lang="en-US" dirty="0"/>
                  <a:t> The work to split the problem into sub-problems and recombine the results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5"/>
                    </a:solidFill>
                  </a:rPr>
                  <a:t>.</a:t>
                </a:r>
                <a:endParaRPr lang="en-US" b="1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F0BBF1-7534-A57A-C2CE-B9B9986FA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2072" r="-1074" b="-30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03A72B-625D-32E8-71E9-ECED4E3E8A1A}"/>
              </a:ext>
            </a:extLst>
          </p:cNvPr>
          <p:cNvSpPr txBox="1"/>
          <p:nvPr/>
        </p:nvSpPr>
        <p:spPr>
          <a:xfrm>
            <a:off x="3622765" y="2732000"/>
            <a:ext cx="1828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AD1457"/>
                </a:solidFill>
              </a:rPr>
              <a:t>Number of sub-problems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9F66D6A8-3364-642F-213B-82D9A0A03771}"/>
              </a:ext>
            </a:extLst>
          </p:cNvPr>
          <p:cNvCxnSpPr>
            <a:endCxn id="4" idx="0"/>
          </p:cNvCxnSpPr>
          <p:nvPr/>
        </p:nvCxnSpPr>
        <p:spPr>
          <a:xfrm rot="10800000" flipV="1">
            <a:off x="4537166" y="2051864"/>
            <a:ext cx="989515" cy="680136"/>
          </a:xfrm>
          <a:prstGeom prst="curved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0B4F7E83-6468-2902-513B-F3E19947B4D7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5886963" y="2281821"/>
            <a:ext cx="964724" cy="685798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E73BFF-60D5-5713-DCD1-1437CC6772D9}"/>
              </a:ext>
            </a:extLst>
          </p:cNvPr>
          <p:cNvSpPr txBox="1"/>
          <p:nvPr/>
        </p:nvSpPr>
        <p:spPr>
          <a:xfrm>
            <a:off x="6712224" y="2753139"/>
            <a:ext cx="2362202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AD1457"/>
                </a:solidFill>
              </a:rPr>
              <a:t>Time required to solve a sub-problem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6555EF-78BC-9DAB-9541-8C79C3378B5F}"/>
              </a:ext>
            </a:extLst>
          </p:cNvPr>
          <p:cNvSpPr txBox="1"/>
          <p:nvPr/>
        </p:nvSpPr>
        <p:spPr>
          <a:xfrm>
            <a:off x="8776111" y="1128138"/>
            <a:ext cx="18288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AD1457"/>
                </a:solidFill>
              </a:rPr>
              <a:t>Time to divide &amp; recombine</a:t>
            </a:r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F25099E9-E864-A974-23DA-098B94C4A76A}"/>
              </a:ext>
            </a:extLst>
          </p:cNvPr>
          <p:cNvCxnSpPr/>
          <p:nvPr/>
        </p:nvCxnSpPr>
        <p:spPr>
          <a:xfrm flipV="1">
            <a:off x="7598700" y="1469808"/>
            <a:ext cx="1188720" cy="228599"/>
          </a:xfrm>
          <a:prstGeom prst="curvedConnector3">
            <a:avLst>
              <a:gd name="adj1" fmla="val -3680"/>
            </a:avLst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23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F37-D967-450E-6489-30D9CE54B01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Master Theorem – 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E5B73-7E72-1934-BD0A-6D52630A0F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three cases:</a:t>
                </a:r>
              </a:p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i="1" dirty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i="1" dirty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AD1457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 = 2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l-GR" i="1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AD1457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 So,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Case 2 applies: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𝒍𝒈𝒏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E5B73-7E72-1934-BD0A-6D52630A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57619-9EAD-6954-766D-902D389C2055}"/>
                  </a:ext>
                </a:extLst>
              </p:cNvPr>
              <p:cNvSpPr/>
              <p:nvPr/>
            </p:nvSpPr>
            <p:spPr>
              <a:xfrm>
                <a:off x="3833949" y="933995"/>
                <a:ext cx="4206240" cy="64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err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57619-9EAD-6954-766D-902D389C2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949" y="933995"/>
                <a:ext cx="4206240" cy="64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458825-207B-F80A-8C4C-D5DE14B5CF74}"/>
              </a:ext>
            </a:extLst>
          </p:cNvPr>
          <p:cNvCxnSpPr/>
          <p:nvPr/>
        </p:nvCxnSpPr>
        <p:spPr>
          <a:xfrm>
            <a:off x="609600" y="3736413"/>
            <a:ext cx="10972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10C81AB-3040-A725-C7D7-45EFD175D684}"/>
              </a:ext>
            </a:extLst>
          </p:cNvPr>
          <p:cNvSpPr/>
          <p:nvPr/>
        </p:nvSpPr>
        <p:spPr>
          <a:xfrm>
            <a:off x="2882255" y="5615960"/>
            <a:ext cx="2743097" cy="418012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09BCBC-D1EF-94FA-B028-D93549F9E8CA}"/>
              </a:ext>
            </a:extLst>
          </p:cNvPr>
          <p:cNvSpPr/>
          <p:nvPr/>
        </p:nvSpPr>
        <p:spPr>
          <a:xfrm>
            <a:off x="5157747" y="4682947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3A782B-80F5-4F0A-D8A4-F0DEE06E2A54}"/>
              </a:ext>
            </a:extLst>
          </p:cNvPr>
          <p:cNvSpPr/>
          <p:nvPr/>
        </p:nvSpPr>
        <p:spPr>
          <a:xfrm>
            <a:off x="3578726" y="5174079"/>
            <a:ext cx="365760" cy="36576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A2E4C4-EC05-B1BD-8CA5-D0F60BA190C4}"/>
              </a:ext>
            </a:extLst>
          </p:cNvPr>
          <p:cNvCxnSpPr/>
          <p:nvPr/>
        </p:nvCxnSpPr>
        <p:spPr>
          <a:xfrm flipV="1">
            <a:off x="4837045" y="3205316"/>
            <a:ext cx="503582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A0FABE-82EB-0A3C-83B2-5FB4741B8C6A}"/>
              </a:ext>
            </a:extLst>
          </p:cNvPr>
          <p:cNvCxnSpPr/>
          <p:nvPr/>
        </p:nvCxnSpPr>
        <p:spPr>
          <a:xfrm flipV="1">
            <a:off x="5937069" y="3129436"/>
            <a:ext cx="82296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967B90-F639-BE14-3B92-91C0BEC5891B}"/>
              </a:ext>
            </a:extLst>
          </p:cNvPr>
          <p:cNvCxnSpPr/>
          <p:nvPr/>
        </p:nvCxnSpPr>
        <p:spPr>
          <a:xfrm flipV="1">
            <a:off x="7620000" y="3208308"/>
            <a:ext cx="2676939" cy="0"/>
          </a:xfrm>
          <a:prstGeom prst="line">
            <a:avLst/>
          </a:prstGeom>
          <a:ln w="28575">
            <a:solidFill>
              <a:srgbClr val="AD1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3E7A20-C31D-C274-44E9-E6254C0E15FC}"/>
              </a:ext>
            </a:extLst>
          </p:cNvPr>
          <p:cNvSpPr txBox="1"/>
          <p:nvPr/>
        </p:nvSpPr>
        <p:spPr>
          <a:xfrm>
            <a:off x="6156960" y="3778793"/>
            <a:ext cx="146304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AD1457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Merge sort </a:t>
            </a:r>
          </a:p>
        </p:txBody>
      </p:sp>
    </p:spTree>
    <p:extLst>
      <p:ext uri="{BB962C8B-B14F-4D97-AF65-F5344CB8AC3E}">
        <p14:creationId xmlns:p14="http://schemas.microsoft.com/office/powerpoint/2010/main" val="3764278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FAD4D-987F-9A05-C62E-A15EBE72C96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Master Theorem – 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169B9-E54C-23C4-8767-1FD567781A1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three cases:</a:t>
                </a:r>
              </a:p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3A6DB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3A6DB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3A6DB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3A6DB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3A6DB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3A6DB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3A6DB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i="1" dirty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i="1" dirty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1" dirty="0"/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rgbClr val="AD1457"/>
                    </a:solidFill>
                  </a:rPr>
                  <a:t>Example 2: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l-GR" i="1">
                        <a:solidFill>
                          <a:srgbClr val="AD145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l-GR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>
                  <a:solidFill>
                    <a:srgbClr val="AD1457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1" dirty="0"/>
                  <a:t>Case 2 applies: the solution is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b="1" i="1" err="1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err="1">
                        <a:latin typeface="Cambria Math" panose="02040503050406030204" pitchFamily="18" charset="0"/>
                      </a:rPr>
                      <m:t>𝒍𝒐𝒈𝒏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169B9-E54C-23C4-8767-1FD567781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b="-2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368FD9-2DED-5BF1-B137-ACB7D2199791}"/>
                  </a:ext>
                </a:extLst>
              </p:cNvPr>
              <p:cNvSpPr/>
              <p:nvPr/>
            </p:nvSpPr>
            <p:spPr>
              <a:xfrm>
                <a:off x="3833949" y="933995"/>
                <a:ext cx="4206240" cy="64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err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368FD9-2DED-5BF1-B137-ACB7D21997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949" y="933995"/>
                <a:ext cx="4206240" cy="64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CF1A976B-6DB9-9989-524E-78BF8C181278}"/>
              </a:ext>
            </a:extLst>
          </p:cNvPr>
          <p:cNvSpPr/>
          <p:nvPr/>
        </p:nvSpPr>
        <p:spPr>
          <a:xfrm>
            <a:off x="424472" y="6188240"/>
            <a:ext cx="2692353" cy="418012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FE6D55-66A2-7BA7-0ADB-0CD6DBA75698}"/>
              </a:ext>
            </a:extLst>
          </p:cNvPr>
          <p:cNvCxnSpPr/>
          <p:nvPr/>
        </p:nvCxnSpPr>
        <p:spPr>
          <a:xfrm>
            <a:off x="609600" y="3736413"/>
            <a:ext cx="10972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9A49B7-EA5F-A69C-D48C-9AE5D42D3F0E}"/>
              </a:ext>
            </a:extLst>
          </p:cNvPr>
          <p:cNvSpPr txBox="1"/>
          <p:nvPr/>
        </p:nvSpPr>
        <p:spPr>
          <a:xfrm>
            <a:off x="5527174" y="3736413"/>
            <a:ext cx="1828800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200" b="1" i="0" u="none" strike="noStrike" cap="none" spc="0" normalizeH="0" baseline="0">
                <a:ln>
                  <a:noFill/>
                </a:ln>
                <a:solidFill>
                  <a:srgbClr val="AD1457"/>
                </a:solidFill>
                <a:effectLst/>
                <a:uLnTx/>
                <a:uFillTx/>
                <a:latin typeface="Calibri"/>
              </a:defRPr>
            </a:lvl1pPr>
          </a:lstStyle>
          <a:p>
            <a:r>
              <a:rPr lang="en-US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153452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8CE08-66FA-9752-539C-07894229020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Master Theorem –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67C6-06F9-5324-6921-4F6710D685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There are three cases:</a:t>
                </a:r>
              </a:p>
              <a:p>
                <a:pPr marL="857250" lvl="1" indent="-457200" algn="l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1: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 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3A6DB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3A6DB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3A6DB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3A6DB9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3A6DB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3A6DB9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3A6DB9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i="1" dirty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857250" lvl="1" indent="-457200" algn="l">
                  <a:buFont typeface="+mj-lt"/>
                  <a:buAutoNum type="arabicPeriod" startAt="2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2: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i="1" dirty="0">
                    <a:solidFill>
                      <a:srgbClr val="0066FF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𝑐𝑎𝑠𝑒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3: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i="1">
                            <a:solidFill>
                              <a:srgbClr val="00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 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66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fName>
                              <m:e>
                                <m:r>
                                  <a:rPr lang="en-US" i="1">
                                    <a:solidFill>
                                      <a:srgbClr val="0066FF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sup>
                        </m:sSup>
                      </m:e>
                    </m:d>
                    <m:r>
                      <a:rPr lang="en-US" i="1" smtClean="0">
                        <a:solidFill>
                          <a:srgbClr val="0066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1" dirty="0"/>
              </a:p>
              <a:p>
                <a:pPr marL="857250" lvl="1" indent="-457200" algn="l">
                  <a:buFont typeface="+mj-lt"/>
                  <a:buAutoNum type="arabicPeriod" startAt="3"/>
                </a:pPr>
                <a:endParaRPr lang="en-US" b="1" dirty="0"/>
              </a:p>
              <a:p>
                <a:r>
                  <a:rPr lang="en-US" dirty="0">
                    <a:solidFill>
                      <a:srgbClr val="AD1457"/>
                    </a:solidFill>
                  </a:rPr>
                  <a:t>Example 3: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)=4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/2) + </m:t>
                    </m:r>
                    <m:r>
                      <a:rPr lang="en-US" i="1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rgbClr val="AD1457"/>
                  </a:solidFill>
                </a:endParaRPr>
              </a:p>
              <a:p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=4,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. 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err="1">
                        <a:latin typeface="Cambria Math" panose="02040503050406030204" pitchFamily="18" charset="0"/>
                      </a:rPr>
                      <m:t>𝑜𝑔</m:t>
                    </m:r>
                    <m:r>
                      <a:rPr lang="en-US" i="1" baseline="-2500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is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1" dirty="0">
                    <a:ea typeface="Cambria Math" panose="02040503050406030204" pitchFamily="18" charset="0"/>
                  </a:rPr>
                  <a:t>Case 1 applies: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r>
                      <a:rPr lang="en-US" b="1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algn="l"/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F67C6-06F9-5324-6921-4F6710D68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b="-6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3401A6-9FD7-2B69-6C3D-812FB5CF0C8E}"/>
                  </a:ext>
                </a:extLst>
              </p:cNvPr>
              <p:cNvSpPr/>
              <p:nvPr/>
            </p:nvSpPr>
            <p:spPr>
              <a:xfrm>
                <a:off x="3833949" y="933995"/>
                <a:ext cx="4206240" cy="64008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i="1" err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i="1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>
                  <a:solidFill>
                    <a:srgbClr val="AD1457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E3401A6-9FD7-2B69-6C3D-812FB5CF0C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949" y="933995"/>
                <a:ext cx="4206240" cy="6400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6DFA821-1387-F0C1-6883-27A047D01BED}"/>
              </a:ext>
            </a:extLst>
          </p:cNvPr>
          <p:cNvSpPr/>
          <p:nvPr/>
        </p:nvSpPr>
        <p:spPr>
          <a:xfrm>
            <a:off x="2873828" y="6186446"/>
            <a:ext cx="2219281" cy="418012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B2B17E-E67A-0909-CA23-32C38FB16C60}"/>
              </a:ext>
            </a:extLst>
          </p:cNvPr>
          <p:cNvCxnSpPr/>
          <p:nvPr/>
        </p:nvCxnSpPr>
        <p:spPr>
          <a:xfrm>
            <a:off x="609600" y="3736413"/>
            <a:ext cx="10972800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9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D97B-3116-1401-CC96-F21B0FCB2B3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Recurrence Tree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FBE1A-EF5B-CE14-CC29-78A2C6B648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 recurrence tree, each node represents the </a:t>
                </a:r>
                <a:r>
                  <a:rPr lang="en-US" sz="2400" b="1" dirty="0"/>
                  <a:t>cost of a single sub-problem</a:t>
                </a:r>
                <a:r>
                  <a:rPr lang="en-US" sz="2400" dirty="0"/>
                  <a:t> in the set of recursive function invocations. </a:t>
                </a:r>
              </a:p>
              <a:p>
                <a:r>
                  <a:rPr lang="en-US" sz="2400" dirty="0"/>
                  <a:t>We sum the </a:t>
                </a:r>
                <a:r>
                  <a:rPr lang="en-US" sz="2400" b="1" dirty="0"/>
                  <a:t>costs within each level </a:t>
                </a:r>
                <a:r>
                  <a:rPr lang="en-US" sz="2400" dirty="0"/>
                  <a:t>of the tree to obtain a set of per level costs.</a:t>
                </a:r>
              </a:p>
              <a:p>
                <a:r>
                  <a:rPr lang="en-US" sz="2400" dirty="0"/>
                  <a:t>Then we sum the all the </a:t>
                </a:r>
                <a:r>
                  <a:rPr lang="en-US" sz="2400" b="1" dirty="0"/>
                  <a:t>per level costs</a:t>
                </a:r>
                <a:r>
                  <a:rPr lang="en-US" sz="2400" dirty="0"/>
                  <a:t> to determine the total cost of all levels of the recursion.</a:t>
                </a:r>
              </a:p>
              <a:p>
                <a:r>
                  <a:rPr lang="en-US" sz="2400" dirty="0"/>
                  <a:t>Here while solving recurrences, we </a:t>
                </a:r>
                <a:r>
                  <a:rPr lang="en-US" sz="2400" b="1" dirty="0"/>
                  <a:t>divide the problem </a:t>
                </a:r>
                <a:r>
                  <a:rPr lang="en-US" sz="2400" dirty="0"/>
                  <a:t>into sub-problems of  equal size.</a:t>
                </a:r>
              </a:p>
              <a:p>
                <a:r>
                  <a:rPr lang="en-US" altLang="en-US" sz="2400" dirty="0"/>
                  <a:t>E.g.,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 smtClean="0">
                        <a:solidFill>
                          <a:srgbClr val="AD1457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&gt;1 ,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&gt;1 </m:t>
                    </m:r>
                  </m:oMath>
                </a14:m>
                <a:r>
                  <a:rPr lang="en-US" alt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a given function.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is the cost of </a:t>
                </a:r>
                <a:r>
                  <a:rPr lang="en-US" altLang="en-US" sz="2400" b="1" dirty="0"/>
                  <a:t>splitting or combining </a:t>
                </a:r>
                <a:r>
                  <a:rPr lang="en-US" altLang="en-US" sz="2400" dirty="0"/>
                  <a:t>the sub problems.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4FBE1A-EF5B-CE14-CC29-78A2C6B6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716" t="-1527" r="-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45BDB0E-EDAB-436E-C7C3-C38B6143440E}"/>
                  </a:ext>
                </a:extLst>
              </p:cNvPr>
              <p:cNvSpPr/>
              <p:nvPr/>
            </p:nvSpPr>
            <p:spPr>
              <a:xfrm>
                <a:off x="4727598" y="4632264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45BDB0E-EDAB-436E-C7C3-C38B614344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598" y="4632264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3E55037-1420-0DC3-CDFD-4E3EFFCE4C10}"/>
                  </a:ext>
                </a:extLst>
              </p:cNvPr>
              <p:cNvSpPr/>
              <p:nvPr/>
            </p:nvSpPr>
            <p:spPr>
              <a:xfrm>
                <a:off x="3813198" y="5966172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000" b="1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3E55037-1420-0DC3-CDFD-4E3EFFCE4C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198" y="5966172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34259" t="-51852" r="-44444" b="-88889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693E84-AE86-707A-39E6-242F968290E0}"/>
                  </a:ext>
                </a:extLst>
              </p:cNvPr>
              <p:cNvSpPr/>
              <p:nvPr/>
            </p:nvSpPr>
            <p:spPr>
              <a:xfrm>
                <a:off x="5702958" y="5966172"/>
                <a:ext cx="640080" cy="64008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693E84-AE86-707A-39E6-242F96829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958" y="5966172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 l="-34259" t="-51852" r="-44444" b="-88889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62EACC-9E06-A37C-4A6F-CCD9FB3CA981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4133238" y="5178606"/>
            <a:ext cx="688098" cy="7875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8AC8F2-34EB-BD79-2995-87A6D9BC1D9D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5273940" y="5178606"/>
            <a:ext cx="749058" cy="78756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8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7BD4A2-4DE8-907C-DBA4-D45DC5E65E5D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gradFill flip="none" rotWithShape="1">
                <a:gsLst>
                  <a:gs pos="55000">
                    <a:srgbClr val="B21266"/>
                  </a:gs>
                  <a:gs pos="30000">
                    <a:srgbClr val="A3115D">
                      <a:lumMod val="100000"/>
                    </a:srgbClr>
                  </a:gs>
                  <a:gs pos="100000">
                    <a:srgbClr val="ED6D9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2400" b="1">
                    <a:solidFill>
                      <a:schemeClr val="accent5"/>
                    </a:solidFill>
                  </a:rPr>
                  <a:t>Example 1: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altLang="en-US" sz="2400" b="1">
                  <a:solidFill>
                    <a:schemeClr val="accent5"/>
                  </a:solidFill>
                </a:endParaRPr>
              </a:p>
              <a:p>
                <a:endParaRPr lang="en-US" altLang="en-US" sz="2400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When we add the values across the levels of the recursion tree, we get a value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 for every level.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The bottom level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 nodes, each contributing the cost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(1).</m:t>
                    </m:r>
                  </m:oMath>
                </a14:m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We have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+ ……       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𝑡𝑖𝑚𝑒𝑠</m:t>
                    </m:r>
                  </m:oMath>
                </a14:m>
                <a:endParaRPr lang="en-US" sz="240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func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fName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b="1">
                  <a:solidFill>
                    <a:schemeClr val="bg1"/>
                  </a:solidFill>
                </a:endParaRPr>
              </a:p>
              <a:p>
                <a:r>
                  <a:rPr lang="en-US" sz="2400" b="1">
                    <a:solidFill>
                      <a:schemeClr val="bg1"/>
                    </a:solidFill>
                  </a:rPr>
                  <a:t>		</a:t>
                </a:r>
              </a:p>
              <a:p>
                <a:pPr algn="ctr"/>
                <a:r>
                  <a:rPr lang="en-US" sz="2400" b="1">
                    <a:solidFill>
                      <a:schemeClr val="bg1"/>
                    </a:solidFill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func>
                      <m:func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func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sz="2400" b="1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func>
                        <m:func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en-US" sz="28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D7BD4A2-4DE8-907C-DBA4-D45DC5E65E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blipFill>
                <a:blip r:embed="rId2"/>
                <a:stretch>
                  <a:fillRect l="-1300" t="-740" r="-1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9687D6B-BCA9-94E5-7926-FD82815747E8}"/>
              </a:ext>
            </a:extLst>
          </p:cNvPr>
          <p:cNvSpPr txBox="1"/>
          <p:nvPr/>
        </p:nvSpPr>
        <p:spPr>
          <a:xfrm>
            <a:off x="0" y="41036"/>
            <a:ext cx="6096000" cy="748923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424242"/>
                </a:solidFill>
              </a:rPr>
              <a:t>Recurrence Tree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AE246-562D-41DC-AB58-7E49B9F29860}"/>
              </a:ext>
            </a:extLst>
          </p:cNvPr>
          <p:cNvSpPr/>
          <p:nvPr/>
        </p:nvSpPr>
        <p:spPr>
          <a:xfrm>
            <a:off x="611362" y="788516"/>
            <a:ext cx="4937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AD1457"/>
                </a:solidFill>
              </a:rPr>
              <a:t>The recursion tree for this recurrence 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98AC2B-2486-854F-97D1-9AEFB60BC976}"/>
                  </a:ext>
                </a:extLst>
              </p:cNvPr>
              <p:cNvSpPr/>
              <p:nvPr/>
            </p:nvSpPr>
            <p:spPr>
              <a:xfrm>
                <a:off x="14858" y="3030384"/>
                <a:ext cx="10972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𝒍𝒐𝒈</m:t>
                      </m:r>
                      <m:r>
                        <a:rPr lang="en-US" altLang="en-US" sz="24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US" altLang="en-US" sz="24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𝒏</m:t>
                      </m:r>
                    </m:oMath>
                  </m:oMathPara>
                </a14:m>
                <a:endParaRPr lang="en-US" altLang="en-US" sz="2400" b="1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98AC2B-2486-854F-97D1-9AEFB60BC9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" y="3030384"/>
                <a:ext cx="1097280" cy="461665"/>
              </a:xfrm>
              <a:prstGeom prst="rect">
                <a:avLst/>
              </a:prstGeom>
              <a:blipFill>
                <a:blip r:embed="rId3"/>
                <a:stretch>
                  <a:fillRect l="-2222"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160238-CFC0-56E8-6F16-40B6788C194A}"/>
                  </a:ext>
                </a:extLst>
              </p:cNvPr>
              <p:cNvSpPr/>
              <p:nvPr/>
            </p:nvSpPr>
            <p:spPr>
              <a:xfrm>
                <a:off x="5770309" y="3819680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0160238-CFC0-56E8-6F16-40B6788C19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09" y="3819680"/>
                <a:ext cx="3780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01FC96-CA1F-B206-56D0-15A454D5F1B4}"/>
                  </a:ext>
                </a:extLst>
              </p:cNvPr>
              <p:cNvSpPr/>
              <p:nvPr/>
            </p:nvSpPr>
            <p:spPr>
              <a:xfrm>
                <a:off x="5714615" y="2662446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01FC96-CA1F-B206-56D0-15A454D5F1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615" y="2662446"/>
                <a:ext cx="3780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F8E25E-4D1A-2F81-0B02-D19419434AF4}"/>
                  </a:ext>
                </a:extLst>
              </p:cNvPr>
              <p:cNvSpPr/>
              <p:nvPr/>
            </p:nvSpPr>
            <p:spPr>
              <a:xfrm>
                <a:off x="2849495" y="150638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F8E25E-4D1A-2F81-0B02-D19419434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495" y="1506384"/>
                <a:ext cx="822960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7CAFD6D-1611-5A49-20D1-4BD55DF8A8A1}"/>
                  </a:ext>
                </a:extLst>
              </p:cNvPr>
              <p:cNvSpPr/>
              <p:nvPr/>
            </p:nvSpPr>
            <p:spPr>
              <a:xfrm>
                <a:off x="1935095" y="257318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7CAFD6D-1611-5A49-20D1-4BD55DF8A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95" y="2573184"/>
                <a:ext cx="822960" cy="731520"/>
              </a:xfrm>
              <a:prstGeom prst="ellipse">
                <a:avLst/>
              </a:prstGeom>
              <a:blipFill>
                <a:blip r:embed="rId7"/>
                <a:stretch>
                  <a:fillRect l="-28986" t="-57724" r="-49275" b="-9918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685794B-4CDA-135D-D63E-E764879FBF8D}"/>
                  </a:ext>
                </a:extLst>
              </p:cNvPr>
              <p:cNvSpPr/>
              <p:nvPr/>
            </p:nvSpPr>
            <p:spPr>
              <a:xfrm>
                <a:off x="3824855" y="257318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685794B-4CDA-135D-D63E-E764879FB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55" y="2573184"/>
                <a:ext cx="822960" cy="731520"/>
              </a:xfrm>
              <a:prstGeom prst="ellipse">
                <a:avLst/>
              </a:prstGeom>
              <a:blipFill>
                <a:blip r:embed="rId7"/>
                <a:stretch>
                  <a:fillRect l="-28986" t="-57724" r="-49275" b="-9918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A5464A-FA26-36B6-6194-B3C73923DFB7}"/>
              </a:ext>
            </a:extLst>
          </p:cNvPr>
          <p:cNvCxnSpPr>
            <a:stCxn id="8" idx="3"/>
            <a:endCxn id="9" idx="0"/>
          </p:cNvCxnSpPr>
          <p:nvPr/>
        </p:nvCxnSpPr>
        <p:spPr>
          <a:xfrm flipH="1">
            <a:off x="2346575" y="2130775"/>
            <a:ext cx="623440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7DF4D0-B5AC-3062-4571-C8470C1AA087}"/>
              </a:ext>
            </a:extLst>
          </p:cNvPr>
          <p:cNvCxnSpPr>
            <a:stCxn id="8" idx="5"/>
            <a:endCxn id="10" idx="0"/>
          </p:cNvCxnSpPr>
          <p:nvPr/>
        </p:nvCxnSpPr>
        <p:spPr>
          <a:xfrm>
            <a:off x="3551935" y="2130775"/>
            <a:ext cx="684400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4C8639B-B553-A9D1-CABC-BB376FA725CE}"/>
                  </a:ext>
                </a:extLst>
              </p:cNvPr>
              <p:cNvSpPr/>
              <p:nvPr/>
            </p:nvSpPr>
            <p:spPr>
              <a:xfrm>
                <a:off x="1384839" y="379238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4C8639B-B553-A9D1-CABC-BB376FA72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4839" y="3792384"/>
                <a:ext cx="822960" cy="731520"/>
              </a:xfrm>
              <a:prstGeom prst="ellipse">
                <a:avLst/>
              </a:prstGeom>
              <a:blipFill>
                <a:blip r:embed="rId8"/>
                <a:stretch>
                  <a:fillRect l="-36957" t="-57724" r="-41304" b="-9918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C5F904F-DBFB-9D89-C4A9-543059CA4D1E}"/>
                  </a:ext>
                </a:extLst>
              </p:cNvPr>
              <p:cNvSpPr/>
              <p:nvPr/>
            </p:nvSpPr>
            <p:spPr>
              <a:xfrm>
                <a:off x="2402472" y="379238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C5F904F-DBFB-9D89-C4A9-543059CA4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472" y="3792384"/>
                <a:ext cx="822960" cy="731520"/>
              </a:xfrm>
              <a:prstGeom prst="ellipse">
                <a:avLst/>
              </a:prstGeom>
              <a:blipFill>
                <a:blip r:embed="rId9"/>
                <a:stretch>
                  <a:fillRect l="-36957" t="-57724" r="-41304" b="-9918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70684A-A039-C600-7426-787D1AC7834A}"/>
              </a:ext>
            </a:extLst>
          </p:cNvPr>
          <p:cNvCxnSpPr>
            <a:stCxn id="9" idx="3"/>
            <a:endCxn id="13" idx="0"/>
          </p:cNvCxnSpPr>
          <p:nvPr/>
        </p:nvCxnSpPr>
        <p:spPr>
          <a:xfrm flipH="1">
            <a:off x="1796319" y="3197575"/>
            <a:ext cx="259296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4391FA-DA84-21FE-EA45-F26CBEEFEBEE}"/>
              </a:ext>
            </a:extLst>
          </p:cNvPr>
          <p:cNvCxnSpPr>
            <a:stCxn id="9" idx="5"/>
            <a:endCxn id="14" idx="0"/>
          </p:cNvCxnSpPr>
          <p:nvPr/>
        </p:nvCxnSpPr>
        <p:spPr>
          <a:xfrm>
            <a:off x="2637535" y="3197575"/>
            <a:ext cx="176417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F9CF0A-15BC-922F-56E1-CC9A1B2689A2}"/>
                  </a:ext>
                </a:extLst>
              </p:cNvPr>
              <p:cNvSpPr/>
              <p:nvPr/>
            </p:nvSpPr>
            <p:spPr>
              <a:xfrm>
                <a:off x="3334298" y="379238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1F9CF0A-15BC-922F-56E1-CC9A1B2689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298" y="3792384"/>
                <a:ext cx="822960" cy="731520"/>
              </a:xfrm>
              <a:prstGeom prst="ellipse">
                <a:avLst/>
              </a:prstGeom>
              <a:blipFill>
                <a:blip r:embed="rId10"/>
                <a:stretch>
                  <a:fillRect l="-37681" t="-57724" r="-40580" b="-9918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C4F34B-F09C-C367-68EE-DD71E8D03266}"/>
                  </a:ext>
                </a:extLst>
              </p:cNvPr>
              <p:cNvSpPr/>
              <p:nvPr/>
            </p:nvSpPr>
            <p:spPr>
              <a:xfrm>
                <a:off x="4416873" y="379238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2C4F34B-F09C-C367-68EE-DD71E8D03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873" y="3792384"/>
                <a:ext cx="822960" cy="731520"/>
              </a:xfrm>
              <a:prstGeom prst="ellipse">
                <a:avLst/>
              </a:prstGeom>
              <a:blipFill>
                <a:blip r:embed="rId11"/>
                <a:stretch>
                  <a:fillRect l="-37681" t="-57724" r="-40580" b="-99187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271C40-42B4-9852-596C-AB52E33206FE}"/>
              </a:ext>
            </a:extLst>
          </p:cNvPr>
          <p:cNvCxnSpPr>
            <a:stCxn id="10" idx="3"/>
            <a:endCxn id="17" idx="0"/>
          </p:cNvCxnSpPr>
          <p:nvPr/>
        </p:nvCxnSpPr>
        <p:spPr>
          <a:xfrm flipH="1">
            <a:off x="3745778" y="3197575"/>
            <a:ext cx="199597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BF24814-992C-69C2-F885-0F540A8E8A0F}"/>
              </a:ext>
            </a:extLst>
          </p:cNvPr>
          <p:cNvCxnSpPr>
            <a:stCxn id="10" idx="5"/>
            <a:endCxn id="18" idx="0"/>
          </p:cNvCxnSpPr>
          <p:nvPr/>
        </p:nvCxnSpPr>
        <p:spPr>
          <a:xfrm>
            <a:off x="4527295" y="3197575"/>
            <a:ext cx="301058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696A40B-FB86-A4C1-6A87-77D12B07FA9C}"/>
              </a:ext>
            </a:extLst>
          </p:cNvPr>
          <p:cNvCxnSpPr/>
          <p:nvPr/>
        </p:nvCxnSpPr>
        <p:spPr>
          <a:xfrm>
            <a:off x="4978828" y="2913240"/>
            <a:ext cx="73152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40E656-07A6-6326-5E8D-809816E7C1EF}"/>
              </a:ext>
            </a:extLst>
          </p:cNvPr>
          <p:cNvCxnSpPr/>
          <p:nvPr/>
        </p:nvCxnSpPr>
        <p:spPr>
          <a:xfrm>
            <a:off x="5346677" y="4084121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AB90AD-CC26-6829-86DC-2B580E88B6B0}"/>
              </a:ext>
            </a:extLst>
          </p:cNvPr>
          <p:cNvCxnSpPr>
            <a:stCxn id="13" idx="3"/>
          </p:cNvCxnSpPr>
          <p:nvPr/>
        </p:nvCxnSpPr>
        <p:spPr>
          <a:xfrm flipH="1">
            <a:off x="1299034" y="4416775"/>
            <a:ext cx="206325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DB6CAA7-24A7-3D40-4246-C6BF57C44882}"/>
              </a:ext>
            </a:extLst>
          </p:cNvPr>
          <p:cNvCxnSpPr>
            <a:stCxn id="13" idx="5"/>
          </p:cNvCxnSpPr>
          <p:nvPr/>
        </p:nvCxnSpPr>
        <p:spPr>
          <a:xfrm>
            <a:off x="2087279" y="4416775"/>
            <a:ext cx="122730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DE46D1-D4E1-FCA1-4F43-601955EA8173}"/>
              </a:ext>
            </a:extLst>
          </p:cNvPr>
          <p:cNvCxnSpPr>
            <a:stCxn id="14" idx="3"/>
          </p:cNvCxnSpPr>
          <p:nvPr/>
        </p:nvCxnSpPr>
        <p:spPr>
          <a:xfrm flipH="1">
            <a:off x="2358585" y="4416775"/>
            <a:ext cx="164407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AE26B8-34FB-64D8-02D7-90AF504F47E0}"/>
              </a:ext>
            </a:extLst>
          </p:cNvPr>
          <p:cNvCxnSpPr>
            <a:stCxn id="14" idx="5"/>
          </p:cNvCxnSpPr>
          <p:nvPr/>
        </p:nvCxnSpPr>
        <p:spPr>
          <a:xfrm>
            <a:off x="3104912" y="4416775"/>
            <a:ext cx="94812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93FC80-371E-B864-55E9-1589E16FAB2C}"/>
              </a:ext>
            </a:extLst>
          </p:cNvPr>
          <p:cNvCxnSpPr>
            <a:stCxn id="17" idx="3"/>
          </p:cNvCxnSpPr>
          <p:nvPr/>
        </p:nvCxnSpPr>
        <p:spPr>
          <a:xfrm flipH="1">
            <a:off x="3334299" y="4416775"/>
            <a:ext cx="120519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E53F99-B1C7-46AD-9917-2854E87F1CBF}"/>
              </a:ext>
            </a:extLst>
          </p:cNvPr>
          <p:cNvCxnSpPr>
            <a:stCxn id="17" idx="5"/>
          </p:cNvCxnSpPr>
          <p:nvPr/>
        </p:nvCxnSpPr>
        <p:spPr>
          <a:xfrm>
            <a:off x="4036738" y="4416775"/>
            <a:ext cx="74800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F9E7F72-7D63-AA89-15AB-312CFE086D5E}"/>
              </a:ext>
            </a:extLst>
          </p:cNvPr>
          <p:cNvCxnSpPr>
            <a:stCxn id="18" idx="3"/>
          </p:cNvCxnSpPr>
          <p:nvPr/>
        </p:nvCxnSpPr>
        <p:spPr>
          <a:xfrm flipH="1">
            <a:off x="4416874" y="4416775"/>
            <a:ext cx="120519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8D33F6-2318-BFA5-AE4C-3B569647B3B8}"/>
              </a:ext>
            </a:extLst>
          </p:cNvPr>
          <p:cNvCxnSpPr>
            <a:stCxn id="18" idx="5"/>
          </p:cNvCxnSpPr>
          <p:nvPr/>
        </p:nvCxnSpPr>
        <p:spPr>
          <a:xfrm>
            <a:off x="5119313" y="4416775"/>
            <a:ext cx="74800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0A588E0-85DC-F310-DB4E-BC39CD50C081}"/>
                  </a:ext>
                </a:extLst>
              </p:cNvPr>
              <p:cNvSpPr/>
              <p:nvPr/>
            </p:nvSpPr>
            <p:spPr>
              <a:xfrm>
                <a:off x="798628" y="504206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0A588E0-85DC-F310-DB4E-BC39CD50C0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28" y="5042064"/>
                <a:ext cx="822960" cy="73152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247750A-9390-0A7D-9EE4-2E3F0AC3AC5C}"/>
                  </a:ext>
                </a:extLst>
              </p:cNvPr>
              <p:cNvSpPr/>
              <p:nvPr/>
            </p:nvSpPr>
            <p:spPr>
              <a:xfrm>
                <a:off x="1911148" y="504206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247750A-9390-0A7D-9EE4-2E3F0AC3AC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148" y="5042064"/>
                <a:ext cx="822960" cy="73152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BEB98A0-0CDF-7651-3C26-09F53B44A96F}"/>
                  </a:ext>
                </a:extLst>
              </p:cNvPr>
              <p:cNvSpPr/>
              <p:nvPr/>
            </p:nvSpPr>
            <p:spPr>
              <a:xfrm>
                <a:off x="3023668" y="504206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4BEB98A0-0CDF-7651-3C26-09F53B44A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668" y="5042064"/>
                <a:ext cx="822960" cy="73152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F0FF957-2DEB-1075-EB72-A5F9C2B3CAAF}"/>
                  </a:ext>
                </a:extLst>
              </p:cNvPr>
              <p:cNvSpPr/>
              <p:nvPr/>
            </p:nvSpPr>
            <p:spPr>
              <a:xfrm>
                <a:off x="4880769" y="5042064"/>
                <a:ext cx="82296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F0FF957-2DEB-1075-EB72-A5F9C2B3C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769" y="5042064"/>
                <a:ext cx="822960" cy="73152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9CE5A-A7B6-0534-DCC4-46CC33490118}"/>
              </a:ext>
            </a:extLst>
          </p:cNvPr>
          <p:cNvCxnSpPr/>
          <p:nvPr/>
        </p:nvCxnSpPr>
        <p:spPr>
          <a:xfrm>
            <a:off x="3956407" y="5405647"/>
            <a:ext cx="822960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C221C7-A303-2C9E-ED15-1E5D3366EF6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72058" y="1600058"/>
            <a:ext cx="0" cy="1430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01B510F-515B-18E6-CEC2-A7FA8E97C1F7}"/>
              </a:ext>
            </a:extLst>
          </p:cNvPr>
          <p:cNvCxnSpPr>
            <a:stCxn id="5" idx="2"/>
          </p:cNvCxnSpPr>
          <p:nvPr/>
        </p:nvCxnSpPr>
        <p:spPr>
          <a:xfrm flipH="1">
            <a:off x="472058" y="3492049"/>
            <a:ext cx="0" cy="1915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E631BCF3-B9B5-02F5-CDD7-9DF9D65F974A}"/>
              </a:ext>
            </a:extLst>
          </p:cNvPr>
          <p:cNvSpPr/>
          <p:nvPr/>
        </p:nvSpPr>
        <p:spPr>
          <a:xfrm>
            <a:off x="7589520" y="5812972"/>
            <a:ext cx="3017520" cy="54864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 animBg="1"/>
      <p:bldP spid="10" grpId="0" animBg="1"/>
      <p:bldP spid="13" grpId="0" animBg="1"/>
      <p:bldP spid="14" grpId="0" animBg="1"/>
      <p:bldP spid="17" grpId="0" animBg="1"/>
      <p:bldP spid="18" grpId="0" animBg="1"/>
      <p:bldP spid="31" grpId="0" animBg="1"/>
      <p:bldP spid="32" grpId="0" animBg="1"/>
      <p:bldP spid="33" grpId="0" animBg="1"/>
      <p:bldP spid="34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3B83FC-AAE7-6005-D39C-5A14DE44C630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gradFill flip="none" rotWithShape="1">
                <a:gsLst>
                  <a:gs pos="55000">
                    <a:srgbClr val="B21266"/>
                  </a:gs>
                  <a:gs pos="30000">
                    <a:srgbClr val="A3115D">
                      <a:lumMod val="100000"/>
                    </a:srgbClr>
                  </a:gs>
                  <a:gs pos="100000">
                    <a:srgbClr val="ED6D9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400" b="1">
                    <a:solidFill>
                      <a:schemeClr val="accent5"/>
                    </a:solidFill>
                  </a:rPr>
                  <a:t>Example 2: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b="1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>
                  <a:solidFill>
                    <a:schemeClr val="accent5"/>
                  </a:solidFill>
                </a:endParaRPr>
              </a:p>
              <a:p>
                <a:endParaRPr lang="en-US" altLang="en-US" sz="2400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When we add the values across the levels of the recursion tree, we get a value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 for every level. </a:t>
                </a:r>
              </a:p>
              <a:p>
                <a:endParaRPr lang="en-US" sz="240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3/2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</m:nary>
                    </m:oMath>
                  </m:oMathPara>
                </a14:m>
                <a:endParaRPr lang="en-US" sz="240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2400">
                    <a:solidFill>
                      <a:schemeClr val="bg1"/>
                    </a:solidFill>
                  </a:rPr>
                  <a:t>	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)∈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8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en-US" sz="2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func>
                    </m:oMath>
                  </m:oMathPara>
                </a14:m>
                <a:endParaRPr lang="en-US" sz="2600" b="1">
                  <a:solidFill>
                    <a:schemeClr val="bg1"/>
                  </a:solidFill>
                </a:endParaRPr>
              </a:p>
              <a:p>
                <a:endParaRPr lang="en-IN" sz="240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3B83FC-AAE7-6005-D39C-5A14DE44C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blipFill>
                <a:blip r:embed="rId2"/>
                <a:stretch>
                  <a:fillRect l="-1500" t="-740" r="-1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86EFA6D-E4D9-C61F-7369-EFA76BDB5D67}"/>
              </a:ext>
            </a:extLst>
          </p:cNvPr>
          <p:cNvSpPr txBox="1"/>
          <p:nvPr/>
        </p:nvSpPr>
        <p:spPr>
          <a:xfrm>
            <a:off x="0" y="41036"/>
            <a:ext cx="6096000" cy="748923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424242"/>
                </a:solidFill>
              </a:rPr>
              <a:t>Recurrence Tree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B84E08-F6FA-6C3D-6E2A-7CF9C977F46F}"/>
              </a:ext>
            </a:extLst>
          </p:cNvPr>
          <p:cNvSpPr/>
          <p:nvPr/>
        </p:nvSpPr>
        <p:spPr>
          <a:xfrm>
            <a:off x="611362" y="788516"/>
            <a:ext cx="4937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AD1457"/>
                </a:solidFill>
              </a:rPr>
              <a:t>The recursion tree for this recurrence 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DB7E59-99A2-1256-9EA7-75A3CB810A1B}"/>
              </a:ext>
            </a:extLst>
          </p:cNvPr>
          <p:cNvSpPr/>
          <p:nvPr/>
        </p:nvSpPr>
        <p:spPr>
          <a:xfrm>
            <a:off x="7602583" y="3631475"/>
            <a:ext cx="3017520" cy="54864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78280C-7968-CE29-D964-BE9D7E125853}"/>
                  </a:ext>
                </a:extLst>
              </p:cNvPr>
              <p:cNvSpPr/>
              <p:nvPr/>
            </p:nvSpPr>
            <p:spPr>
              <a:xfrm>
                <a:off x="-68309" y="3729335"/>
                <a:ext cx="1126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𝒍𝒐𝒈</m:t>
                      </m:r>
                      <m:r>
                        <a:rPr lang="en-US" altLang="en-US" sz="2400" b="1" i="1" baseline="-2500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𝟑</m:t>
                      </m:r>
                      <m:r>
                        <a:rPr lang="en-US" altLang="en-US" sz="24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𝒏</m:t>
                      </m:r>
                    </m:oMath>
                  </m:oMathPara>
                </a14:m>
                <a:endParaRPr lang="en-US" altLang="en-US" sz="2400" b="1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978280C-7968-CE29-D964-BE9D7E125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309" y="3729335"/>
                <a:ext cx="1126400" cy="461665"/>
              </a:xfrm>
              <a:prstGeom prst="rect">
                <a:avLst/>
              </a:prstGeom>
              <a:blipFill>
                <a:blip r:embed="rId3"/>
                <a:stretch>
                  <a:fillRect l="-1081"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EC8866-AC30-9B3D-65B0-50DC061FD0D6}"/>
                  </a:ext>
                </a:extLst>
              </p:cNvPr>
              <p:cNvSpPr/>
              <p:nvPr/>
            </p:nvSpPr>
            <p:spPr>
              <a:xfrm>
                <a:off x="5044653" y="4612359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>
                  <a:solidFill>
                    <a:srgbClr val="AD1457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4EC8866-AC30-9B3D-65B0-50DC061FD0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53" y="4612359"/>
                <a:ext cx="37807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9C961A-F327-A27C-1892-28EB42F369BD}"/>
                  </a:ext>
                </a:extLst>
              </p:cNvPr>
              <p:cNvSpPr/>
              <p:nvPr/>
            </p:nvSpPr>
            <p:spPr>
              <a:xfrm>
                <a:off x="4522368" y="3442063"/>
                <a:ext cx="3780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srgbClr val="AD1457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𝒏</m:t>
                      </m:r>
                    </m:oMath>
                  </m:oMathPara>
                </a14:m>
                <a:endParaRPr lang="en-US" sz="2400" b="1">
                  <a:solidFill>
                    <a:srgbClr val="AD1457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49C961A-F327-A27C-1892-28EB42F369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368" y="3442063"/>
                <a:ext cx="37807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F738C3-687B-1EB7-DC7E-EDB1A09013F9}"/>
                  </a:ext>
                </a:extLst>
              </p:cNvPr>
              <p:cNvSpPr/>
              <p:nvPr/>
            </p:nvSpPr>
            <p:spPr>
              <a:xfrm>
                <a:off x="2179352" y="2286000"/>
                <a:ext cx="77724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4F738C3-687B-1EB7-DC7E-EDB1A0901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9352" y="2286000"/>
                <a:ext cx="777240" cy="73152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03DA5D0-603F-F1D1-5D9F-06AECA3B2107}"/>
                  </a:ext>
                </a:extLst>
              </p:cNvPr>
              <p:cNvSpPr/>
              <p:nvPr/>
            </p:nvSpPr>
            <p:spPr>
              <a:xfrm>
                <a:off x="1264952" y="3352800"/>
                <a:ext cx="77724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03DA5D0-603F-F1D1-5D9F-06AECA3B21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52" y="3352800"/>
                <a:ext cx="777240" cy="731520"/>
              </a:xfrm>
              <a:prstGeom prst="ellipse">
                <a:avLst/>
              </a:prstGeom>
              <a:blipFill>
                <a:blip r:embed="rId7"/>
                <a:stretch>
                  <a:fillRect l="-19231" t="-39024" r="-41538" b="-71545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1363FEE-A610-3C66-587D-59B52676B7C3}"/>
                  </a:ext>
                </a:extLst>
              </p:cNvPr>
              <p:cNvSpPr/>
              <p:nvPr/>
            </p:nvSpPr>
            <p:spPr>
              <a:xfrm>
                <a:off x="3154712" y="3352800"/>
                <a:ext cx="77724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1363FEE-A610-3C66-587D-59B52676B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712" y="3352800"/>
                <a:ext cx="777240" cy="731520"/>
              </a:xfrm>
              <a:prstGeom prst="ellipse">
                <a:avLst/>
              </a:prstGeom>
              <a:blipFill>
                <a:blip r:embed="rId8"/>
                <a:stretch>
                  <a:fillRect l="-10769" t="-39024" r="-50000" b="-71545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41739-C374-EB66-08AA-4EE5B744E96E}"/>
              </a:ext>
            </a:extLst>
          </p:cNvPr>
          <p:cNvCxnSpPr>
            <a:stCxn id="9" idx="3"/>
            <a:endCxn id="10" idx="0"/>
          </p:cNvCxnSpPr>
          <p:nvPr/>
        </p:nvCxnSpPr>
        <p:spPr>
          <a:xfrm flipH="1">
            <a:off x="1653572" y="2910391"/>
            <a:ext cx="63960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6145A6-4E4B-4FB4-8FAE-F03373F97BAE}"/>
              </a:ext>
            </a:extLst>
          </p:cNvPr>
          <p:cNvCxnSpPr>
            <a:stCxn id="9" idx="5"/>
            <a:endCxn id="11" idx="0"/>
          </p:cNvCxnSpPr>
          <p:nvPr/>
        </p:nvCxnSpPr>
        <p:spPr>
          <a:xfrm>
            <a:off x="2842768" y="2910391"/>
            <a:ext cx="700564" cy="44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808BD55-0CDC-D3E5-472E-E71B8B16F00B}"/>
                  </a:ext>
                </a:extLst>
              </p:cNvPr>
              <p:cNvSpPr/>
              <p:nvPr/>
            </p:nvSpPr>
            <p:spPr>
              <a:xfrm>
                <a:off x="701639" y="4572000"/>
                <a:ext cx="77724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808BD55-0CDC-D3E5-472E-E71B8B16F0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39" y="4572000"/>
                <a:ext cx="777240" cy="73152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8C504F5-05F5-82B8-9114-873FB97E94ED}"/>
                  </a:ext>
                </a:extLst>
              </p:cNvPr>
              <p:cNvSpPr/>
              <p:nvPr/>
            </p:nvSpPr>
            <p:spPr>
              <a:xfrm>
                <a:off x="1732329" y="4572000"/>
                <a:ext cx="77724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8C504F5-05F5-82B8-9114-873FB97E94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329" y="4572000"/>
                <a:ext cx="777240" cy="73152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B12710-5F24-6328-301D-9FF6FAD20872}"/>
              </a:ext>
            </a:extLst>
          </p:cNvPr>
          <p:cNvCxnSpPr>
            <a:stCxn id="10" idx="3"/>
          </p:cNvCxnSpPr>
          <p:nvPr/>
        </p:nvCxnSpPr>
        <p:spPr>
          <a:xfrm flipH="1">
            <a:off x="1103316" y="3977191"/>
            <a:ext cx="275460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2FD8736-3F34-5B73-B79D-4C40B0589FEA}"/>
              </a:ext>
            </a:extLst>
          </p:cNvPr>
          <p:cNvCxnSpPr>
            <a:stCxn id="10" idx="5"/>
            <a:endCxn id="15" idx="0"/>
          </p:cNvCxnSpPr>
          <p:nvPr/>
        </p:nvCxnSpPr>
        <p:spPr>
          <a:xfrm>
            <a:off x="1928368" y="3977191"/>
            <a:ext cx="19258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2BA33A-F44D-EFEB-0539-1381210D6306}"/>
                  </a:ext>
                </a:extLst>
              </p:cNvPr>
              <p:cNvSpPr/>
              <p:nvPr/>
            </p:nvSpPr>
            <p:spPr>
              <a:xfrm>
                <a:off x="2664155" y="4572000"/>
                <a:ext cx="77724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2BA33A-F44D-EFEB-0539-1381210D6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155" y="4572000"/>
                <a:ext cx="777240" cy="7315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98C29DD-BA2C-F9C7-1C15-67F18D03684E}"/>
                  </a:ext>
                </a:extLst>
              </p:cNvPr>
              <p:cNvSpPr/>
              <p:nvPr/>
            </p:nvSpPr>
            <p:spPr>
              <a:xfrm>
                <a:off x="3746730" y="4572000"/>
                <a:ext cx="777240" cy="73152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98C29DD-BA2C-F9C7-1C15-67F18D0368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730" y="4572000"/>
                <a:ext cx="777240" cy="73152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01F133-07CD-5642-FD73-8631FD5835FF}"/>
              </a:ext>
            </a:extLst>
          </p:cNvPr>
          <p:cNvCxnSpPr>
            <a:stCxn id="11" idx="3"/>
            <a:endCxn id="18" idx="0"/>
          </p:cNvCxnSpPr>
          <p:nvPr/>
        </p:nvCxnSpPr>
        <p:spPr>
          <a:xfrm flipH="1">
            <a:off x="3052775" y="3977191"/>
            <a:ext cx="215761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D8C73C-992F-F6DD-B56C-32C31D576F52}"/>
              </a:ext>
            </a:extLst>
          </p:cNvPr>
          <p:cNvCxnSpPr>
            <a:stCxn id="11" idx="5"/>
            <a:endCxn id="19" idx="0"/>
          </p:cNvCxnSpPr>
          <p:nvPr/>
        </p:nvCxnSpPr>
        <p:spPr>
          <a:xfrm>
            <a:off x="3818128" y="3977191"/>
            <a:ext cx="317222" cy="594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AFFDC09-7339-191B-A7EC-62CC6EC151D1}"/>
              </a:ext>
            </a:extLst>
          </p:cNvPr>
          <p:cNvCxnSpPr/>
          <p:nvPr/>
        </p:nvCxnSpPr>
        <p:spPr>
          <a:xfrm>
            <a:off x="4008237" y="3692856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C003CC-C83B-1600-BBD9-333F21305DFD}"/>
              </a:ext>
            </a:extLst>
          </p:cNvPr>
          <p:cNvCxnSpPr/>
          <p:nvPr/>
        </p:nvCxnSpPr>
        <p:spPr>
          <a:xfrm>
            <a:off x="4585095" y="4876800"/>
            <a:ext cx="457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CBFB23-2483-2501-9A90-A8A727BDDF3C}"/>
              </a:ext>
            </a:extLst>
          </p:cNvPr>
          <p:cNvCxnSpPr/>
          <p:nvPr/>
        </p:nvCxnSpPr>
        <p:spPr>
          <a:xfrm flipH="1">
            <a:off x="628889" y="5196391"/>
            <a:ext cx="199631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A98559-0F7B-96A3-B131-46ACC678959B}"/>
              </a:ext>
            </a:extLst>
          </p:cNvPr>
          <p:cNvCxnSpPr/>
          <p:nvPr/>
        </p:nvCxnSpPr>
        <p:spPr>
          <a:xfrm>
            <a:off x="1378112" y="5196391"/>
            <a:ext cx="16175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16CDFA-4B37-3290-CB07-33AF958BEFB4}"/>
              </a:ext>
            </a:extLst>
          </p:cNvPr>
          <p:cNvCxnSpPr>
            <a:stCxn id="15" idx="3"/>
          </p:cNvCxnSpPr>
          <p:nvPr/>
        </p:nvCxnSpPr>
        <p:spPr>
          <a:xfrm flipH="1">
            <a:off x="1688440" y="5196391"/>
            <a:ext cx="157713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3F5460-ED63-7835-6891-900F29429AD7}"/>
              </a:ext>
            </a:extLst>
          </p:cNvPr>
          <p:cNvCxnSpPr>
            <a:stCxn id="15" idx="5"/>
          </p:cNvCxnSpPr>
          <p:nvPr/>
        </p:nvCxnSpPr>
        <p:spPr>
          <a:xfrm>
            <a:off x="2395745" y="5196391"/>
            <a:ext cx="133836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28045F-99D1-4CB9-9996-7820E4E703A1}"/>
              </a:ext>
            </a:extLst>
          </p:cNvPr>
          <p:cNvCxnSpPr>
            <a:stCxn id="18" idx="3"/>
          </p:cNvCxnSpPr>
          <p:nvPr/>
        </p:nvCxnSpPr>
        <p:spPr>
          <a:xfrm flipH="1">
            <a:off x="2664155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EDE6252-C02A-E4C8-F4AC-6D2E251E70B8}"/>
              </a:ext>
            </a:extLst>
          </p:cNvPr>
          <p:cNvCxnSpPr>
            <a:stCxn id="18" idx="5"/>
          </p:cNvCxnSpPr>
          <p:nvPr/>
        </p:nvCxnSpPr>
        <p:spPr>
          <a:xfrm>
            <a:off x="3327571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4E5554-BC44-7309-9D95-6D37B0085CE7}"/>
              </a:ext>
            </a:extLst>
          </p:cNvPr>
          <p:cNvCxnSpPr>
            <a:stCxn id="19" idx="3"/>
          </p:cNvCxnSpPr>
          <p:nvPr/>
        </p:nvCxnSpPr>
        <p:spPr>
          <a:xfrm flipH="1">
            <a:off x="3746730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4587D9-2230-1E61-E6D7-03F9070BACCD}"/>
              </a:ext>
            </a:extLst>
          </p:cNvPr>
          <p:cNvCxnSpPr>
            <a:stCxn id="19" idx="5"/>
          </p:cNvCxnSpPr>
          <p:nvPr/>
        </p:nvCxnSpPr>
        <p:spPr>
          <a:xfrm>
            <a:off x="4410146" y="5196391"/>
            <a:ext cx="113824" cy="3662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A94624D-928C-7EAA-7B7D-66AB325A7955}"/>
              </a:ext>
            </a:extLst>
          </p:cNvPr>
          <p:cNvCxnSpPr/>
          <p:nvPr/>
        </p:nvCxnSpPr>
        <p:spPr>
          <a:xfrm flipH="1" flipV="1">
            <a:off x="388891" y="2107527"/>
            <a:ext cx="0" cy="164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1B1967F-0EB8-12D4-7536-823FD34B6B2D}"/>
              </a:ext>
            </a:extLst>
          </p:cNvPr>
          <p:cNvCxnSpPr/>
          <p:nvPr/>
        </p:nvCxnSpPr>
        <p:spPr>
          <a:xfrm flipH="1">
            <a:off x="388891" y="4251960"/>
            <a:ext cx="0" cy="164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D928738-25AB-567D-AEA2-30407D279ABF}"/>
                  </a:ext>
                </a:extLst>
              </p:cNvPr>
              <p:cNvSpPr/>
              <p:nvPr/>
            </p:nvSpPr>
            <p:spPr>
              <a:xfrm>
                <a:off x="4898571" y="3729335"/>
                <a:ext cx="127114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𝒍𝒐𝒈</m:t>
                      </m:r>
                      <m:r>
                        <a:rPr lang="en-US" altLang="en-US" sz="2400" b="1" i="1" baseline="-2500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𝟑</m:t>
                      </m:r>
                      <m:r>
                        <a:rPr lang="en-US" altLang="en-US" sz="2400" b="1" i="1" baseline="-2500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/</m:t>
                      </m:r>
                      <m:r>
                        <a:rPr lang="en-US" altLang="en-US" sz="2400" b="1" i="1" baseline="-2500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𝟐</m:t>
                      </m:r>
                      <m:r>
                        <a:rPr lang="en-US" altLang="en-US" sz="2400" b="1" i="1" baseline="-2500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altLang="en-US" sz="2400" b="1" i="1">
                          <a:latin typeface="Cambria Math" panose="02040503050406030204" pitchFamily="18" charset="0"/>
                          <a:cs typeface="Times New Roman" pitchFamily="18" charset="0"/>
                        </a:rPr>
                        <m:t>𝒏</m:t>
                      </m:r>
                    </m:oMath>
                  </m:oMathPara>
                </a14:m>
                <a:endParaRPr lang="en-US" altLang="en-US" sz="2400" b="1"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D928738-25AB-567D-AEA2-30407D279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71" y="3729335"/>
                <a:ext cx="1271147" cy="461665"/>
              </a:xfrm>
              <a:prstGeom prst="rect">
                <a:avLst/>
              </a:prstGeom>
              <a:blipFill>
                <a:blip r:embed="rId13"/>
                <a:stretch>
                  <a:fillRect l="-3846" b="-328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791749-DE47-663F-9EE3-6F2EBCF19D08}"/>
              </a:ext>
            </a:extLst>
          </p:cNvPr>
          <p:cNvCxnSpPr/>
          <p:nvPr/>
        </p:nvCxnSpPr>
        <p:spPr>
          <a:xfrm flipH="1" flipV="1">
            <a:off x="5529642" y="2107527"/>
            <a:ext cx="0" cy="1645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59E576-4690-A6A7-09D0-A517567217B1}"/>
              </a:ext>
            </a:extLst>
          </p:cNvPr>
          <p:cNvCxnSpPr/>
          <p:nvPr/>
        </p:nvCxnSpPr>
        <p:spPr>
          <a:xfrm flipH="1">
            <a:off x="5529641" y="4251960"/>
            <a:ext cx="0" cy="1554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4B50BB-F474-6DCE-D8C4-D3204CC62935}"/>
              </a:ext>
            </a:extLst>
          </p:cNvPr>
          <p:cNvCxnSpPr/>
          <p:nvPr/>
        </p:nvCxnSpPr>
        <p:spPr>
          <a:xfrm>
            <a:off x="8663690" y="477247"/>
            <a:ext cx="841141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3A4C1E-4F37-3031-1508-A1F0CF4286C9}"/>
              </a:ext>
            </a:extLst>
          </p:cNvPr>
          <p:cNvCxnSpPr/>
          <p:nvPr/>
        </p:nvCxnSpPr>
        <p:spPr>
          <a:xfrm>
            <a:off x="9930998" y="464184"/>
            <a:ext cx="1178758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54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9" grpId="0" animBg="1"/>
      <p:bldP spid="10" grpId="0" animBg="1"/>
      <p:bldP spid="11" grpId="0" animBg="1"/>
      <p:bldP spid="14" grpId="0" animBg="1"/>
      <p:bldP spid="15" grpId="0" animBg="1"/>
      <p:bldP spid="18" grpId="0" animBg="1"/>
      <p:bldP spid="19" grpId="0" animBg="1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723F2D-6F82-2FD8-93CE-9232B537AB53}"/>
                  </a:ext>
                </a:extLst>
              </p:cNvPr>
              <p:cNvSpPr/>
              <p:nvPr/>
            </p:nvSpPr>
            <p:spPr>
              <a:xfrm>
                <a:off x="6096000" y="1"/>
                <a:ext cx="6096000" cy="6588000"/>
              </a:xfrm>
              <a:prstGeom prst="rect">
                <a:avLst/>
              </a:prstGeom>
              <a:gradFill flip="none" rotWithShape="1">
                <a:gsLst>
                  <a:gs pos="55000">
                    <a:srgbClr val="B21266"/>
                  </a:gs>
                  <a:gs pos="30000">
                    <a:srgbClr val="A3115D">
                      <a:lumMod val="100000"/>
                    </a:srgbClr>
                  </a:gs>
                  <a:gs pos="100000">
                    <a:srgbClr val="ED6D9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2400" b="1">
                    <a:solidFill>
                      <a:schemeClr val="accent5"/>
                    </a:solidFill>
                  </a:rPr>
                  <a:t>Example 3: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baseline="3000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400" b="1" baseline="30000">
                  <a:solidFill>
                    <a:schemeClr val="accent5"/>
                  </a:solidFill>
                </a:endParaRPr>
              </a:p>
              <a:p>
                <a:endParaRPr lang="en-US" altLang="en-US" sz="240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Sub-problem size at level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err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den>
                    </m:f>
                  </m:oMath>
                </a14:m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Cost of problem at level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Total cost,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func>
                            <m:func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𝒍𝒐𝒈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func>
                        </m:sup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4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1">
                  <a:solidFill>
                    <a:schemeClr val="bg1"/>
                  </a:solidFill>
                </a:endParaRPr>
              </a:p>
              <a:p>
                <a:endParaRPr lang="en-US" sz="2400" b="1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24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="1">
                  <a:solidFill>
                    <a:schemeClr val="bg1"/>
                  </a:solidFill>
                </a:endParaRPr>
              </a:p>
              <a:p>
                <a:pPr algn="r"/>
                <a:endParaRPr lang="en-US" sz="240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>
                  <a:solidFill>
                    <a:schemeClr val="bg1"/>
                  </a:solidFill>
                </a:endParaRPr>
              </a:p>
              <a:p>
                <a:pPr algn="r"/>
                <a:endParaRPr lang="en-US" sz="2400" i="1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>
                  <a:solidFill>
                    <a:schemeClr val="bg1"/>
                  </a:solidFill>
                </a:endParaRPr>
              </a:p>
              <a:p>
                <a:endParaRPr lang="en-IN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C723F2D-6F82-2FD8-93CE-9232B537AB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"/>
                <a:ext cx="6096000" cy="6588000"/>
              </a:xfrm>
              <a:prstGeom prst="rect">
                <a:avLst/>
              </a:prstGeom>
              <a:blipFill>
                <a:blip r:embed="rId2"/>
                <a:stretch>
                  <a:fillRect l="-1500" t="-7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F209A67-8DD9-3AE0-35D5-F8B1DF38E65A}"/>
              </a:ext>
            </a:extLst>
          </p:cNvPr>
          <p:cNvSpPr txBox="1"/>
          <p:nvPr/>
        </p:nvSpPr>
        <p:spPr>
          <a:xfrm>
            <a:off x="0" y="41036"/>
            <a:ext cx="6096000" cy="748923"/>
          </a:xfrm>
          <a:prstGeom prst="rect">
            <a:avLst/>
          </a:prstGeom>
          <a:noFill/>
        </p:spPr>
        <p:txBody>
          <a:bodyPr wrap="square" lIns="2743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>
                <a:solidFill>
                  <a:srgbClr val="424242"/>
                </a:solidFill>
              </a:rPr>
              <a:t>Recurrence Tree Method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3DA90F-6B7B-1F30-09B9-952348D59C30}"/>
              </a:ext>
            </a:extLst>
          </p:cNvPr>
          <p:cNvSpPr/>
          <p:nvPr/>
        </p:nvSpPr>
        <p:spPr>
          <a:xfrm>
            <a:off x="611362" y="788516"/>
            <a:ext cx="4937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AD1457"/>
                </a:solidFill>
              </a:rPr>
              <a:t>The recursion tree for this recurrence is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69F68D-1B96-4B90-E9EB-12613B4CF4E6}"/>
              </a:ext>
            </a:extLst>
          </p:cNvPr>
          <p:cNvSpPr/>
          <p:nvPr/>
        </p:nvSpPr>
        <p:spPr>
          <a:xfrm>
            <a:off x="8072847" y="5551715"/>
            <a:ext cx="2103120" cy="457200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78FC51-025B-07C9-DD36-B2CD2737BE0A}"/>
                  </a:ext>
                </a:extLst>
              </p:cNvPr>
              <p:cNvSpPr/>
              <p:nvPr/>
            </p:nvSpPr>
            <p:spPr>
              <a:xfrm>
                <a:off x="1641538" y="2209800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6C78FC51-025B-07C9-DD36-B2CD2737B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538" y="2209800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1C737D-1040-4C95-F649-870F261BF417}"/>
                  </a:ext>
                </a:extLst>
              </p:cNvPr>
              <p:cNvSpPr/>
              <p:nvPr/>
            </p:nvSpPr>
            <p:spPr>
              <a:xfrm>
                <a:off x="727138" y="3276600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21C737D-1040-4C95-F649-870F261BF4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38" y="3276600"/>
                <a:ext cx="914400" cy="914400"/>
              </a:xfrm>
              <a:prstGeom prst="ellipse">
                <a:avLst/>
              </a:prstGeom>
              <a:blipFill>
                <a:blip r:embed="rId4"/>
                <a:stretch>
                  <a:fillRect l="-22222" t="-29412" r="-35294" b="-58170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86F88C-9996-9C17-5E59-CC80B2D403A6}"/>
                  </a:ext>
                </a:extLst>
              </p:cNvPr>
              <p:cNvSpPr/>
              <p:nvPr/>
            </p:nvSpPr>
            <p:spPr>
              <a:xfrm>
                <a:off x="2616898" y="3276600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386F88C-9996-9C17-5E59-CC80B2D403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898" y="3276600"/>
                <a:ext cx="914400" cy="914400"/>
              </a:xfrm>
              <a:prstGeom prst="ellipse">
                <a:avLst/>
              </a:prstGeom>
              <a:blipFill>
                <a:blip r:embed="rId5"/>
                <a:stretch>
                  <a:fillRect l="-28758" t="-37255" r="-39216" b="-69281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4392DD-A007-0D92-B792-83FA94882985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1184338" y="2990289"/>
            <a:ext cx="591111" cy="28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B501CA-7C1E-6AC2-5613-5F8B96357EC5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2422027" y="2990289"/>
            <a:ext cx="652071" cy="28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A4F16E8-7C28-423A-6F5B-ED4A705C8B16}"/>
                  </a:ext>
                </a:extLst>
              </p:cNvPr>
              <p:cNvSpPr/>
              <p:nvPr/>
            </p:nvSpPr>
            <p:spPr>
              <a:xfrm>
                <a:off x="176882" y="4495800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A4F16E8-7C28-423A-6F5B-ED4A705C8B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2" y="4495800"/>
                <a:ext cx="914400" cy="914400"/>
              </a:xfrm>
              <a:prstGeom prst="ellipse">
                <a:avLst/>
              </a:prstGeom>
              <a:blipFill>
                <a:blip r:embed="rId6"/>
                <a:stretch>
                  <a:fillRect l="-28758" t="-37255" r="-39216" b="-69281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2D50E75-353A-32A5-4766-A374830DDF1B}"/>
                  </a:ext>
                </a:extLst>
              </p:cNvPr>
              <p:cNvSpPr/>
              <p:nvPr/>
            </p:nvSpPr>
            <p:spPr>
              <a:xfrm>
                <a:off x="1194515" y="4495800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2D50E75-353A-32A5-4766-A374830DD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515" y="4495800"/>
                <a:ext cx="914400" cy="914400"/>
              </a:xfrm>
              <a:prstGeom prst="ellipse">
                <a:avLst/>
              </a:prstGeom>
              <a:blipFill>
                <a:blip r:embed="rId7"/>
                <a:stretch>
                  <a:fillRect l="-28758" t="-37255" r="-39216" b="-69281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65AC72-BDFD-A0AD-518D-9EFF4B8CB030}"/>
              </a:ext>
            </a:extLst>
          </p:cNvPr>
          <p:cNvCxnSpPr>
            <a:stCxn id="7" idx="3"/>
            <a:endCxn id="11" idx="0"/>
          </p:cNvCxnSpPr>
          <p:nvPr/>
        </p:nvCxnSpPr>
        <p:spPr>
          <a:xfrm flipH="1">
            <a:off x="634082" y="4057089"/>
            <a:ext cx="226967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67ACE0-F734-B137-A149-DF9D11621138}"/>
              </a:ext>
            </a:extLst>
          </p:cNvPr>
          <p:cNvCxnSpPr>
            <a:stCxn id="7" idx="5"/>
            <a:endCxn id="12" idx="0"/>
          </p:cNvCxnSpPr>
          <p:nvPr/>
        </p:nvCxnSpPr>
        <p:spPr>
          <a:xfrm>
            <a:off x="1507627" y="4057089"/>
            <a:ext cx="144088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4057416-ADC6-1A99-84FA-E35568900977}"/>
                  </a:ext>
                </a:extLst>
              </p:cNvPr>
              <p:cNvSpPr/>
              <p:nvPr/>
            </p:nvSpPr>
            <p:spPr>
              <a:xfrm>
                <a:off x="2126341" y="4495800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4057416-ADC6-1A99-84FA-E355689009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341" y="4495800"/>
                <a:ext cx="914400" cy="914400"/>
              </a:xfrm>
              <a:prstGeom prst="ellipse">
                <a:avLst/>
              </a:prstGeom>
              <a:blipFill>
                <a:blip r:embed="rId8"/>
                <a:stretch>
                  <a:fillRect l="-28758" t="-37255" r="-39216" b="-69281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936936-1381-D474-CFE1-40C7046C2EFF}"/>
                  </a:ext>
                </a:extLst>
              </p:cNvPr>
              <p:cNvSpPr/>
              <p:nvPr/>
            </p:nvSpPr>
            <p:spPr>
              <a:xfrm>
                <a:off x="3208916" y="4495800"/>
                <a:ext cx="914400" cy="914400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5936936-1381-D474-CFE1-40C7046C2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916" y="4495800"/>
                <a:ext cx="914400" cy="914400"/>
              </a:xfrm>
              <a:prstGeom prst="ellipse">
                <a:avLst/>
              </a:prstGeom>
              <a:blipFill>
                <a:blip r:embed="rId9"/>
                <a:stretch>
                  <a:fillRect l="-28105" t="-37255" r="-39869" b="-69281"/>
                </a:stretch>
              </a:blipFill>
              <a:ln w="19050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B3E754-94A2-4AA3-4A0C-E66EFBD1C64F}"/>
              </a:ext>
            </a:extLst>
          </p:cNvPr>
          <p:cNvCxnSpPr>
            <a:stCxn id="8" idx="3"/>
            <a:endCxn id="15" idx="0"/>
          </p:cNvCxnSpPr>
          <p:nvPr/>
        </p:nvCxnSpPr>
        <p:spPr>
          <a:xfrm flipH="1">
            <a:off x="2583541" y="4057089"/>
            <a:ext cx="167268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C49E4F2-8C9E-FE23-0235-5FA3F20603F6}"/>
              </a:ext>
            </a:extLst>
          </p:cNvPr>
          <p:cNvCxnSpPr>
            <a:stCxn id="8" idx="5"/>
            <a:endCxn id="16" idx="0"/>
          </p:cNvCxnSpPr>
          <p:nvPr/>
        </p:nvCxnSpPr>
        <p:spPr>
          <a:xfrm>
            <a:off x="3397387" y="4057089"/>
            <a:ext cx="268729" cy="4387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A4E672-0787-53BC-3D4E-DAA5BB4C51EA}"/>
              </a:ext>
            </a:extLst>
          </p:cNvPr>
          <p:cNvCxnSpPr/>
          <p:nvPr/>
        </p:nvCxnSpPr>
        <p:spPr>
          <a:xfrm>
            <a:off x="3812148" y="3616656"/>
            <a:ext cx="10058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3080C4-6EDE-B40C-0EE5-4002A84A4487}"/>
              </a:ext>
            </a:extLst>
          </p:cNvPr>
          <p:cNvCxnSpPr/>
          <p:nvPr/>
        </p:nvCxnSpPr>
        <p:spPr>
          <a:xfrm>
            <a:off x="4269348" y="4876800"/>
            <a:ext cx="54864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3BBAD6-85ED-A5A8-2871-0F0F3E0226C8}"/>
              </a:ext>
            </a:extLst>
          </p:cNvPr>
          <p:cNvCxnSpPr>
            <a:stCxn id="11" idx="3"/>
          </p:cNvCxnSpPr>
          <p:nvPr/>
        </p:nvCxnSpPr>
        <p:spPr>
          <a:xfrm flipH="1">
            <a:off x="159456" y="5276289"/>
            <a:ext cx="151337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A73982-3008-1B8B-E219-53E818BEE08F}"/>
              </a:ext>
            </a:extLst>
          </p:cNvPr>
          <p:cNvCxnSpPr>
            <a:stCxn id="11" idx="5"/>
          </p:cNvCxnSpPr>
          <p:nvPr/>
        </p:nvCxnSpPr>
        <p:spPr>
          <a:xfrm>
            <a:off x="957371" y="5276289"/>
            <a:ext cx="100554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E3EB091-76D9-224B-3234-0C80FCCE675A}"/>
              </a:ext>
            </a:extLst>
          </p:cNvPr>
          <p:cNvCxnSpPr>
            <a:stCxn id="12" idx="3"/>
          </p:cNvCxnSpPr>
          <p:nvPr/>
        </p:nvCxnSpPr>
        <p:spPr>
          <a:xfrm flipH="1">
            <a:off x="1226100" y="5276289"/>
            <a:ext cx="102326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37B76C-5012-E218-6A27-6CDEBE7E81EE}"/>
              </a:ext>
            </a:extLst>
          </p:cNvPr>
          <p:cNvCxnSpPr>
            <a:stCxn id="12" idx="5"/>
          </p:cNvCxnSpPr>
          <p:nvPr/>
        </p:nvCxnSpPr>
        <p:spPr>
          <a:xfrm>
            <a:off x="1975004" y="5276289"/>
            <a:ext cx="117980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F7C2EE-F3FA-44C6-1D9C-4780FC3EA47D}"/>
              </a:ext>
            </a:extLst>
          </p:cNvPr>
          <p:cNvCxnSpPr>
            <a:stCxn id="15" idx="3"/>
          </p:cNvCxnSpPr>
          <p:nvPr/>
        </p:nvCxnSpPr>
        <p:spPr>
          <a:xfrm flipH="1">
            <a:off x="2142272" y="5276289"/>
            <a:ext cx="117980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1BA6D9-09CA-CE71-35DA-F287A32C836C}"/>
              </a:ext>
            </a:extLst>
          </p:cNvPr>
          <p:cNvCxnSpPr>
            <a:stCxn id="15" idx="5"/>
          </p:cNvCxnSpPr>
          <p:nvPr/>
        </p:nvCxnSpPr>
        <p:spPr>
          <a:xfrm>
            <a:off x="2906830" y="5276289"/>
            <a:ext cx="167268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D85913-F616-6BE6-8C96-F9158B5C795C}"/>
              </a:ext>
            </a:extLst>
          </p:cNvPr>
          <p:cNvCxnSpPr>
            <a:stCxn id="16" idx="3"/>
          </p:cNvCxnSpPr>
          <p:nvPr/>
        </p:nvCxnSpPr>
        <p:spPr>
          <a:xfrm flipH="1">
            <a:off x="3242273" y="5276289"/>
            <a:ext cx="100554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6B95C5C-A039-C588-A25D-ABE17A196DA8}"/>
              </a:ext>
            </a:extLst>
          </p:cNvPr>
          <p:cNvCxnSpPr>
            <a:stCxn id="16" idx="5"/>
          </p:cNvCxnSpPr>
          <p:nvPr/>
        </p:nvCxnSpPr>
        <p:spPr>
          <a:xfrm>
            <a:off x="3989405" y="5276289"/>
            <a:ext cx="133911" cy="43871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91F943E-BC3B-B142-72F9-22DADE7B4592}"/>
                  </a:ext>
                </a:extLst>
              </p:cNvPr>
              <p:cNvSpPr/>
              <p:nvPr/>
            </p:nvSpPr>
            <p:spPr>
              <a:xfrm>
                <a:off x="4781724" y="4643735"/>
                <a:ext cx="9114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91F943E-BC3B-B142-72F9-22DADE7B4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724" y="4643735"/>
                <a:ext cx="911476" cy="461665"/>
              </a:xfrm>
              <a:prstGeom prst="rect">
                <a:avLst/>
              </a:prstGeom>
              <a:blipFill>
                <a:blip r:embed="rId10"/>
                <a:stretch>
                  <a:fillRect l="-31333" t="-125000" r="-53333" b="-1907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1AD50C-BF84-8C85-B547-C5DD26503F85}"/>
              </a:ext>
            </a:extLst>
          </p:cNvPr>
          <p:cNvCxnSpPr/>
          <p:nvPr/>
        </p:nvCxnSpPr>
        <p:spPr>
          <a:xfrm flipH="1">
            <a:off x="5159800" y="5276289"/>
            <a:ext cx="0" cy="591111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E4ACEDB-2B70-E6AF-194D-17B8170276C8}"/>
                  </a:ext>
                </a:extLst>
              </p:cNvPr>
              <p:cNvSpPr/>
              <p:nvPr/>
            </p:nvSpPr>
            <p:spPr>
              <a:xfrm>
                <a:off x="4702600" y="5943600"/>
                <a:ext cx="9114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E4ACEDB-2B70-E6AF-194D-17B8170276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600" y="5943600"/>
                <a:ext cx="911476" cy="461665"/>
              </a:xfrm>
              <a:prstGeom prst="rect">
                <a:avLst/>
              </a:prstGeom>
              <a:blipFill>
                <a:blip r:embed="rId11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BBB74B-D605-3126-3841-317211B17300}"/>
                  </a:ext>
                </a:extLst>
              </p:cNvPr>
              <p:cNvSpPr/>
              <p:nvPr/>
            </p:nvSpPr>
            <p:spPr>
              <a:xfrm>
                <a:off x="4855000" y="3405052"/>
                <a:ext cx="9114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f>
                            <m:fPr>
                              <m:type m:val="lin"/>
                              <m:ctrlPr>
                                <a:rPr lang="en-US" altLang="en-US" sz="240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alt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6BBB74B-D605-3126-3841-317211B173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000" y="3405052"/>
                <a:ext cx="911476" cy="461665"/>
              </a:xfrm>
              <a:prstGeom prst="rect">
                <a:avLst/>
              </a:prstGeom>
              <a:blipFill>
                <a:blip r:embed="rId12"/>
                <a:stretch>
                  <a:fillRect l="-31333" t="-126667" r="-53333" b="-194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7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15" grpId="0" animBg="1"/>
      <p:bldP spid="16" grpId="0" animBg="1"/>
      <p:bldP spid="29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20AA-5B0A-D3CB-ADC6-3857CB3D84D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How Analysis is Done?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983BBE-D967-ED95-F840-AA0715153AB0}"/>
              </a:ext>
            </a:extLst>
          </p:cNvPr>
          <p:cNvSpPr/>
          <p:nvPr/>
        </p:nvSpPr>
        <p:spPr>
          <a:xfrm rot="10800000">
            <a:off x="1227904" y="1554472"/>
            <a:ext cx="4454435" cy="436299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95C7A3-A3D6-2963-B594-09B499633B33}"/>
              </a:ext>
            </a:extLst>
          </p:cNvPr>
          <p:cNvSpPr/>
          <p:nvPr/>
        </p:nvSpPr>
        <p:spPr>
          <a:xfrm rot="10800000">
            <a:off x="6589406" y="1554472"/>
            <a:ext cx="4454435" cy="429768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D30DC3F8-8642-7AC6-3493-5AF9B93F246D}"/>
              </a:ext>
            </a:extLst>
          </p:cNvPr>
          <p:cNvSpPr/>
          <p:nvPr/>
        </p:nvSpPr>
        <p:spPr>
          <a:xfrm>
            <a:off x="6775188" y="1073245"/>
            <a:ext cx="4023360" cy="54864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Theoretical (priori) approach</a:t>
            </a:r>
          </a:p>
        </p:txBody>
      </p:sp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E845C5A3-366F-D433-2C57-A809425D085B}"/>
              </a:ext>
            </a:extLst>
          </p:cNvPr>
          <p:cNvSpPr/>
          <p:nvPr/>
        </p:nvSpPr>
        <p:spPr>
          <a:xfrm>
            <a:off x="1148159" y="1073245"/>
            <a:ext cx="4318642" cy="54864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Empirical (posteriori)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7CC5B-9644-6038-5500-4101F8DC24A3}"/>
              </a:ext>
            </a:extLst>
          </p:cNvPr>
          <p:cNvSpPr txBox="1"/>
          <p:nvPr/>
        </p:nvSpPr>
        <p:spPr>
          <a:xfrm>
            <a:off x="1384660" y="1772191"/>
            <a:ext cx="4140926" cy="392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rgbClr val="890E4F"/>
                </a:solidFill>
              </a:rPr>
              <a:t>Programming</a:t>
            </a:r>
            <a:r>
              <a:rPr lang="en-US" sz="2000" b="1">
                <a:solidFill>
                  <a:srgbClr val="890E4F"/>
                </a:solidFill>
              </a:rPr>
              <a:t> </a:t>
            </a:r>
            <a:r>
              <a:rPr lang="en-US" sz="2000"/>
              <a:t>different competing techniques  &amp; running them on various inputs using computer. </a:t>
            </a:r>
          </a:p>
          <a:p>
            <a:pPr marL="342900" lvl="1" indent="-3429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/>
              <a:t>Implementation of different techniques may be difficult.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sz="2000"/>
              <a:t>The same hardware and software environments must be used for comparing two algorithms.</a:t>
            </a:r>
          </a:p>
          <a:p>
            <a:pPr marL="342900" indent="-342900" algn="just">
              <a:lnSpc>
                <a:spcPct val="114000"/>
              </a:lnSpc>
              <a:buClr>
                <a:schemeClr val="accent6"/>
              </a:buClr>
              <a:buFont typeface="Wingdings" panose="05000000000000000000" pitchFamily="2" charset="2"/>
              <a:buChar char="§"/>
            </a:pPr>
            <a:r>
              <a:rPr lang="en-US" altLang="en-US" sz="2000"/>
              <a:t>Results may not be indicative of the running time on other inputs not included in the experiment.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193204-E4D9-90EA-B64B-48D837631194}"/>
                  </a:ext>
                </a:extLst>
              </p:cNvPr>
              <p:cNvSpPr txBox="1"/>
              <p:nvPr/>
            </p:nvSpPr>
            <p:spPr>
              <a:xfrm>
                <a:off x="6745507" y="1772191"/>
                <a:ext cx="4142232" cy="39319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1" indent="-342900" algn="just">
                  <a:lnSpc>
                    <a:spcPct val="114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Determining </a:t>
                </a:r>
                <a:r>
                  <a:rPr lang="en-US" sz="2000">
                    <a:solidFill>
                      <a:srgbClr val="890E4F"/>
                    </a:solidFill>
                  </a:rPr>
                  <a:t>mathematically</a:t>
                </a:r>
                <a:r>
                  <a:rPr lang="en-US" sz="2000"/>
                  <a:t> the resources needed by each algorithm.</a:t>
                </a:r>
              </a:p>
              <a:p>
                <a:pPr marL="342900" indent="-342900" algn="just">
                  <a:lnSpc>
                    <a:spcPct val="114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Uses the algorithm instead of an implementation.</a:t>
                </a:r>
              </a:p>
              <a:p>
                <a:pPr marL="342900" indent="-342900" algn="just">
                  <a:lnSpc>
                    <a:spcPct val="114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§"/>
                </a:pPr>
                <a:r>
                  <a:rPr lang="en-US" sz="2000"/>
                  <a:t>The speed of an algorithm can be determined independent of the hardware/software environment.</a:t>
                </a:r>
              </a:p>
              <a:p>
                <a:pPr marL="342900" indent="-342900" algn="just">
                  <a:lnSpc>
                    <a:spcPct val="114000"/>
                  </a:lnSpc>
                  <a:buClr>
                    <a:schemeClr val="accent6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000"/>
                  <a:t>Characterizes running time as a function of the input size </a:t>
                </a:r>
                <a14:m>
                  <m:oMath xmlns:m="http://schemas.openxmlformats.org/officeDocument/2006/math">
                    <m:r>
                      <a:rPr lang="en-US" altLang="en-US" sz="2000" b="1" i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en-US" sz="2000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sz="2000"/>
                  <a:t> considers all possible values.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193204-E4D9-90EA-B64B-48D83763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507" y="1772191"/>
                <a:ext cx="4142232" cy="3931920"/>
              </a:xfrm>
              <a:prstGeom prst="rect">
                <a:avLst/>
              </a:prstGeom>
              <a:blipFill>
                <a:blip r:embed="rId2"/>
                <a:stretch>
                  <a:fillRect l="-1325" t="-310" r="-1473" b="-18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440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DFED-0ED8-D594-793D-191B8529189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Time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56DD-62FF-5ED8-F349-45D9A28A455A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Time complexity of an algorithm quantifies the </a:t>
            </a:r>
            <a:r>
              <a:rPr lang="en-US">
                <a:solidFill>
                  <a:srgbClr val="A71160"/>
                </a:solidFill>
              </a:rPr>
              <a:t>amount of time taken by an algorithm </a:t>
            </a:r>
            <a:r>
              <a:rPr lang="en-US"/>
              <a:t>to run as a function of the length of the input.</a:t>
            </a:r>
          </a:p>
          <a:p>
            <a:r>
              <a:rPr lang="en-US"/>
              <a:t>Running time of an algorithm depends upon,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>
                <a:solidFill>
                  <a:srgbClr val="A71160"/>
                </a:solidFill>
              </a:rPr>
              <a:t>Input Size</a:t>
            </a:r>
          </a:p>
          <a:p>
            <a:pPr marL="1001712" lvl="1" indent="-457200">
              <a:buFont typeface="+mj-lt"/>
              <a:buAutoNum type="arabicPeriod"/>
            </a:pPr>
            <a:r>
              <a:rPr lang="en-US">
                <a:solidFill>
                  <a:srgbClr val="A71160"/>
                </a:solidFill>
              </a:rPr>
              <a:t>Nature of Input</a:t>
            </a:r>
          </a:p>
          <a:p>
            <a:r>
              <a:rPr lang="en-US"/>
              <a:t>Generally time </a:t>
            </a:r>
            <a:r>
              <a:rPr lang="en-US">
                <a:solidFill>
                  <a:srgbClr val="A71160"/>
                </a:solidFill>
              </a:rPr>
              <a:t>grows</a:t>
            </a:r>
            <a:r>
              <a:rPr lang="en-US"/>
              <a:t> with the size of input, for example, sorting 100 numbers will take less time than sorting of 10,000 numbers.</a:t>
            </a:r>
          </a:p>
          <a:p>
            <a:r>
              <a:rPr lang="en-US"/>
              <a:t>So, running time of an algorithm is usually measured </a:t>
            </a:r>
            <a:r>
              <a:rPr lang="en-US">
                <a:solidFill>
                  <a:srgbClr val="A71160"/>
                </a:solidFill>
              </a:rPr>
              <a:t>as a function of input size</a:t>
            </a:r>
            <a:r>
              <a:rPr lang="en-US"/>
              <a:t>.</a:t>
            </a:r>
          </a:p>
          <a:p>
            <a:r>
              <a:rPr lang="en-US"/>
              <a:t>Instead of measuring actual time required in executing each statement in the code, we consider </a:t>
            </a:r>
            <a:r>
              <a:rPr lang="en-US">
                <a:solidFill>
                  <a:srgbClr val="A71160"/>
                </a:solidFill>
              </a:rPr>
              <a:t>how many times </a:t>
            </a:r>
            <a:r>
              <a:rPr lang="en-US"/>
              <a:t>each statement is executed.</a:t>
            </a:r>
          </a:p>
          <a:p>
            <a:r>
              <a:rPr lang="en-US"/>
              <a:t>So, in theoretical computation of time complexity, running time is measured in terms of number of </a:t>
            </a:r>
            <a:r>
              <a:rPr lang="en-US">
                <a:solidFill>
                  <a:srgbClr val="A71160"/>
                </a:solidFill>
              </a:rPr>
              <a:t>steps/primitive operations </a:t>
            </a:r>
            <a:r>
              <a:rPr lang="en-US"/>
              <a:t>performed.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7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28DD3-B5C1-3A14-456D-9DC66F71B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7348-DA82-3F1A-127D-7506340C6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A71160"/>
                </a:solidFill>
              </a:rPr>
              <a:t>theoretical (priori) approach </a:t>
            </a:r>
            <a:r>
              <a:rPr lang="en-US" dirty="0"/>
              <a:t>of analyzing an algorithm to measure the efficiency does not depend on the implementation of the algorithm.   </a:t>
            </a:r>
          </a:p>
          <a:p>
            <a:r>
              <a:rPr lang="en-US" dirty="0"/>
              <a:t>In this approach, the running time of an algorithm is describes as </a:t>
            </a:r>
            <a:r>
              <a:rPr lang="en-US" dirty="0">
                <a:solidFill>
                  <a:srgbClr val="A71160"/>
                </a:solidFill>
              </a:rPr>
              <a:t>Asymptotic Notations. </a:t>
            </a:r>
          </a:p>
          <a:p>
            <a:r>
              <a:rPr lang="en-US" dirty="0"/>
              <a:t>Computing the running time of algorithm’s operations in mathematical units of computation and defining the mathematical formula of its run-time performance is referred to as </a:t>
            </a:r>
            <a:r>
              <a:rPr lang="en-US" dirty="0">
                <a:solidFill>
                  <a:srgbClr val="A71160"/>
                </a:solidFill>
              </a:rPr>
              <a:t>Asymptotic Analysis. </a:t>
            </a:r>
          </a:p>
          <a:p>
            <a:r>
              <a:rPr lang="en-US" dirty="0"/>
              <a:t>An algorithm </a:t>
            </a:r>
            <a:r>
              <a:rPr lang="en-US" dirty="0">
                <a:solidFill>
                  <a:srgbClr val="A71160"/>
                </a:solidFill>
              </a:rPr>
              <a:t>may not have </a:t>
            </a:r>
            <a:r>
              <a:rPr lang="en-US" dirty="0"/>
              <a:t>the same performance for different types of inputs. With the increase in the input size, the performance will change.</a:t>
            </a:r>
          </a:p>
          <a:p>
            <a:r>
              <a:rPr lang="en-US" dirty="0"/>
              <a:t>Asymptotic analysis accomplishes the study of </a:t>
            </a:r>
            <a:r>
              <a:rPr lang="en-US" dirty="0">
                <a:solidFill>
                  <a:srgbClr val="A71160"/>
                </a:solidFill>
              </a:rPr>
              <a:t>change in performance </a:t>
            </a:r>
            <a:r>
              <a:rPr lang="en-US" dirty="0"/>
              <a:t>of the algorithm with the change in the order of the input size.</a:t>
            </a:r>
          </a:p>
          <a:p>
            <a:r>
              <a:rPr lang="en-US" dirty="0"/>
              <a:t>Using Asymptotic analysis, we can very well define the </a:t>
            </a:r>
            <a:r>
              <a:rPr lang="en-US" dirty="0">
                <a:solidFill>
                  <a:srgbClr val="A71160"/>
                </a:solidFill>
              </a:rPr>
              <a:t>best case, average case, and worst case</a:t>
            </a:r>
            <a:r>
              <a:rPr lang="en-US" dirty="0"/>
              <a:t> scenario of an algorithm.</a:t>
            </a:r>
          </a:p>
        </p:txBody>
      </p:sp>
    </p:spTree>
    <p:extLst>
      <p:ext uri="{BB962C8B-B14F-4D97-AF65-F5344CB8AC3E}">
        <p14:creationId xmlns:p14="http://schemas.microsoft.com/office/powerpoint/2010/main" val="1657543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B36B-8FC2-098F-C708-4DDA860BD05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C00000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Asymptotic Notations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687CE-22A3-720E-3224-8128AE5C5C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Asymptotic notations are mathematical notations used to represent the </a:t>
                </a:r>
                <a:r>
                  <a:rPr lang="en-US">
                    <a:solidFill>
                      <a:srgbClr val="A71160"/>
                    </a:solidFill>
                  </a:rPr>
                  <a:t>time complexity </a:t>
                </a:r>
                <a:r>
                  <a:rPr lang="en-US"/>
                  <a:t>of algorithms for Asymptotic analysis.</a:t>
                </a:r>
              </a:p>
              <a:p>
                <a:r>
                  <a:rPr lang="en-US"/>
                  <a:t>Following are the </a:t>
                </a:r>
                <a:r>
                  <a:rPr lang="en-US">
                    <a:solidFill>
                      <a:srgbClr val="A71160"/>
                    </a:solidFill>
                  </a:rPr>
                  <a:t>commonly used asymptotic notations </a:t>
                </a:r>
                <a:r>
                  <a:rPr lang="en-US"/>
                  <a:t>to calculate the running time complexity of an algorithm.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Ο</m:t>
                    </m:r>
                  </m:oMath>
                </a14:m>
                <a:r>
                  <a:rPr lang="en-US"/>
                  <a:t> Notation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/>
                  <a:t> Notation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/>
                  <a:t> Notation</a:t>
                </a:r>
              </a:p>
              <a:p>
                <a:r>
                  <a:rPr lang="en-US"/>
                  <a:t>This is also known as an algorithm’s </a:t>
                </a:r>
                <a:r>
                  <a:rPr lang="en-US">
                    <a:solidFill>
                      <a:srgbClr val="A71160"/>
                    </a:solidFill>
                  </a:rPr>
                  <a:t>growth rate.</a:t>
                </a:r>
              </a:p>
              <a:p>
                <a:r>
                  <a:rPr lang="en-US"/>
                  <a:t>Asymptotic Notations are used,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To characterize the </a:t>
                </a:r>
                <a:r>
                  <a:rPr lang="en-US">
                    <a:solidFill>
                      <a:srgbClr val="A71160"/>
                    </a:solidFill>
                  </a:rPr>
                  <a:t>complexity</a:t>
                </a:r>
                <a:r>
                  <a:rPr lang="en-US"/>
                  <a:t> of an algorithm.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/>
                  <a:t>To compare the </a:t>
                </a:r>
                <a:r>
                  <a:rPr lang="en-US">
                    <a:solidFill>
                      <a:srgbClr val="A71160"/>
                    </a:solidFill>
                  </a:rPr>
                  <a:t>performance</a:t>
                </a:r>
                <a:r>
                  <a:rPr lang="en-US"/>
                  <a:t> of two or more algorithms solving the same problem.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B687CE-22A3-720E-3224-8128AE5C5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2"/>
                <a:stretch>
                  <a:fillRect l="-920" t="-2072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84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65117D-F050-3941-5C6B-AD291328CC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rgbClr val="C00000"/>
                    </a:solidFill>
                    <a:latin typeface="Palatino Linotype" panose="02040502050505030304" pitchFamily="18" charset="0"/>
                    <a:ea typeface="+mj-ea"/>
                    <a:cs typeface="+mj-cs"/>
                  </a:defRPr>
                </a:lvl1pPr>
              </a:lstStyle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/>
                  <a:t>-Notation (Big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/>
                  <a:t> notation) (Upper Bound)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165117D-F050-3941-5C6B-AD291328C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"/>
                <a:ext cx="12192000" cy="711200"/>
              </a:xfrm>
              <a:prstGeom prst="rect">
                <a:avLst/>
              </a:prstGeom>
              <a:blipFill>
                <a:blip r:embed="rId2"/>
                <a:stretch>
                  <a:fillRect t="-25641" b="-39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B3B56-6F9C-7F5F-907E-4D993B6EB2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just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1pPr>
                <a:lvl2pPr marL="6858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2pPr>
                <a:lvl3pPr marL="11430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3pPr>
                <a:lvl4pPr marL="16002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4pPr>
                <a:lvl5pPr marL="2057400" indent="-228600" algn="just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Palatino Linotype" panose="02040502050505030304" pitchFamily="18" charset="0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The notation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the formal way to express the </a:t>
                </a:r>
                <a:r>
                  <a:rPr lang="en-US">
                    <a:solidFill>
                      <a:srgbClr val="A71160"/>
                    </a:solidFill>
                  </a:rPr>
                  <a:t>upper bound </a:t>
                </a:r>
                <a:r>
                  <a:rPr lang="en-US"/>
                  <a:t>of an algorithm's running time. </a:t>
                </a:r>
              </a:p>
              <a:p>
                <a:r>
                  <a:rPr lang="en-US"/>
                  <a:t>It measures the </a:t>
                </a:r>
                <a:r>
                  <a:rPr lang="en-US">
                    <a:solidFill>
                      <a:srgbClr val="A71160"/>
                    </a:solidFill>
                  </a:rPr>
                  <a:t>worst case time complexity </a:t>
                </a:r>
                <a:r>
                  <a:rPr lang="en-US"/>
                  <a:t>or the longest amount of time an algorithm can possibly take to complete.</a:t>
                </a:r>
              </a:p>
              <a:p>
                <a:r>
                  <a:rPr lang="en-US"/>
                  <a:t>For a given function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we denote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/>
                  <a:t>the set of functions,</a:t>
                </a:r>
              </a:p>
              <a:p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5B3B56-6F9C-7F5F-907E-4D993B6EB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80" y="863444"/>
                <a:ext cx="11929641" cy="5590565"/>
              </a:xfrm>
              <a:prstGeom prst="rect">
                <a:avLst/>
              </a:prstGeom>
              <a:blipFill>
                <a:blip r:embed="rId3"/>
                <a:stretch>
                  <a:fillRect l="-920" t="-1963" r="-1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DABC8-9DB8-DE24-DBDD-94175257AE9D}"/>
                  </a:ext>
                </a:extLst>
              </p:cNvPr>
              <p:cNvSpPr txBox="1"/>
              <p:nvPr/>
            </p:nvSpPr>
            <p:spPr>
              <a:xfrm>
                <a:off x="269727" y="2765582"/>
                <a:ext cx="11215692" cy="73152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 anchor="ctr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Ο</m:t>
                    </m:r>
                    <m:r>
                      <a:rPr lang="en-US" sz="22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2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2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200">
                    <a:solidFill>
                      <a:srgbClr val="002060"/>
                    </a:solidFill>
                  </a:rPr>
                  <a:t>= {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>
                    <a:solidFill>
                      <a:srgbClr val="002060"/>
                    </a:solidFill>
                  </a:rPr>
                  <a:t> : there exist positive constants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220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200" b="0" i="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>
                    <a:solidFill>
                      <a:srgbClr val="002060"/>
                    </a:solidFill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cg</m:t>
                    </m:r>
                    <m: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200" b="0" i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200">
                    <a:solidFill>
                      <a:srgbClr val="002060"/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200" b="0" i="0" baseline="-2500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200" b="0" i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en-US" sz="2200">
                    <a:solidFill>
                      <a:srgbClr val="002060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5DABC8-9DB8-DE24-DBDD-94175257A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27" y="2765582"/>
                <a:ext cx="11215692" cy="731520"/>
              </a:xfrm>
              <a:prstGeom prst="roundRect">
                <a:avLst/>
              </a:prstGeom>
              <a:blipFill>
                <a:blip r:embed="rId4"/>
                <a:stretch>
                  <a:fillRect t="-8333" b="-19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D116ADD-5EF0-C935-CFA9-652431A34B9E}"/>
              </a:ext>
            </a:extLst>
          </p:cNvPr>
          <p:cNvSpPr txBox="1"/>
          <p:nvPr/>
        </p:nvSpPr>
        <p:spPr>
          <a:xfrm>
            <a:off x="269727" y="2765582"/>
            <a:ext cx="11215692" cy="731520"/>
          </a:xfrm>
          <a:prstGeom prst="roundRect">
            <a:avLst/>
          </a:prstGeom>
          <a:noFill/>
          <a:ln w="19050">
            <a:solidFill>
              <a:srgbClr val="A71160"/>
            </a:solidFill>
          </a:ln>
        </p:spPr>
        <p:txBody>
          <a:bodyPr wrap="square" rtlCol="0">
            <a:spAutoFit/>
          </a:bodyPr>
          <a:lstStyle/>
          <a:p>
            <a:endParaRPr lang="en-US" sz="220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ADF121-7DFF-EFBB-10F6-5A128F1D6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66" y="3606975"/>
            <a:ext cx="5499069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6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5BF8EB-132A-5235-F62B-107D821207D0}"/>
                  </a:ext>
                </a:extLst>
              </p:cNvPr>
              <p:cNvSpPr/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gradFill flip="none" rotWithShape="1">
                <a:gsLst>
                  <a:gs pos="55000">
                    <a:srgbClr val="B21266"/>
                  </a:gs>
                  <a:gs pos="30000">
                    <a:srgbClr val="A3115D">
                      <a:lumMod val="100000"/>
                    </a:srgbClr>
                  </a:gs>
                  <a:gs pos="100000">
                    <a:srgbClr val="ED6D9B"/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just"/>
                <a:endParaRPr lang="en-US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 is an asymptotically </a:t>
                </a:r>
                <a:r>
                  <a:rPr lang="en-US" sz="2400" b="1">
                    <a:solidFill>
                      <a:schemeClr val="bg1"/>
                    </a:solidFill>
                  </a:rPr>
                  <a:t>upper bound </a:t>
                </a:r>
                <a:r>
                  <a:rPr lang="en-US" sz="2400">
                    <a:solidFill>
                      <a:schemeClr val="bg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implies: 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“≤”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>
                  <a:solidFill>
                    <a:schemeClr val="bg1"/>
                  </a:solidFill>
                </a:endParaRPr>
              </a:p>
              <a:p>
                <a:pPr algn="just"/>
                <a:endParaRPr lang="en-US" sz="2400" b="1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An upper bound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 of an algorithm defines the maximum time required, we can always solve the problem in at most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>
                    <a:solidFill>
                      <a:schemeClr val="bg1"/>
                    </a:solidFill>
                  </a:rPr>
                  <a:t> time.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>
                  <a:solidFill>
                    <a:schemeClr val="bg1"/>
                  </a:solidFill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en-US" sz="2400">
                    <a:solidFill>
                      <a:schemeClr val="bg1"/>
                    </a:solidFill>
                  </a:rPr>
                  <a:t>Time taken by a known algorithm to solve a problem with worse case input gives the upper bound.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en-US" sz="240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5BF8EB-132A-5235-F62B-107D821207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0"/>
                <a:ext cx="6096000" cy="6588000"/>
              </a:xfrm>
              <a:prstGeom prst="rect">
                <a:avLst/>
              </a:prstGeom>
              <a:blipFill>
                <a:blip r:embed="rId2"/>
                <a:stretch>
                  <a:fillRect l="-1300" r="-1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221F93-8C6D-FFF3-C377-BB10E2811EF0}"/>
                  </a:ext>
                </a:extLst>
              </p:cNvPr>
              <p:cNvSpPr txBox="1"/>
              <p:nvPr/>
            </p:nvSpPr>
            <p:spPr>
              <a:xfrm>
                <a:off x="0" y="-1"/>
                <a:ext cx="6096000" cy="830997"/>
              </a:xfrm>
              <a:prstGeom prst="rect">
                <a:avLst/>
              </a:prstGeom>
              <a:noFill/>
            </p:spPr>
            <p:txBody>
              <a:bodyPr wrap="square" lIns="274320" rtlCol="0" anchor="ctr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200" b="1">
                    <a:solidFill>
                      <a:srgbClr val="424242"/>
                    </a:solidFill>
                  </a:rPr>
                  <a:t>Big(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rgbClr val="424242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US" sz="3200" b="1">
                    <a:solidFill>
                      <a:srgbClr val="424242"/>
                    </a:solidFill>
                  </a:rPr>
                  <a:t>) Notation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221F93-8C6D-FFF3-C377-BB10E2811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-1"/>
                <a:ext cx="6096000" cy="830997"/>
              </a:xfrm>
              <a:prstGeom prst="rect">
                <a:avLst/>
              </a:prstGeom>
              <a:blipFill>
                <a:blip r:embed="rId3"/>
                <a:stretch>
                  <a:fillRect b="-198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6C34B09-7A8E-D493-D60D-EA7F51E97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993" y="2069550"/>
            <a:ext cx="3943350" cy="26670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984F23-59C9-8998-1FB1-8E59A49C3CE5}"/>
              </a:ext>
            </a:extLst>
          </p:cNvPr>
          <p:cNvCxnSpPr/>
          <p:nvPr/>
        </p:nvCxnSpPr>
        <p:spPr>
          <a:xfrm flipH="1">
            <a:off x="985183" y="1435941"/>
            <a:ext cx="0" cy="37953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D5B756C-89BF-4752-B6A3-52EA49F89B2C}"/>
              </a:ext>
            </a:extLst>
          </p:cNvPr>
          <p:cNvCxnSpPr/>
          <p:nvPr/>
        </p:nvCxnSpPr>
        <p:spPr>
          <a:xfrm flipH="1">
            <a:off x="985184" y="5218801"/>
            <a:ext cx="45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A201EA-C25D-99A5-26FA-6E2F3396DC0C}"/>
              </a:ext>
            </a:extLst>
          </p:cNvPr>
          <p:cNvCxnSpPr/>
          <p:nvPr/>
        </p:nvCxnSpPr>
        <p:spPr>
          <a:xfrm flipH="1">
            <a:off x="1997134" y="3636725"/>
            <a:ext cx="0" cy="16002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98D75D-A3D0-FBA2-B59A-E0F2ED4CD946}"/>
                  </a:ext>
                </a:extLst>
              </p:cNvPr>
              <p:cNvSpPr txBox="1"/>
              <p:nvPr/>
            </p:nvSpPr>
            <p:spPr>
              <a:xfrm>
                <a:off x="2523323" y="5239388"/>
                <a:ext cx="2507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solidFill>
                            <a:srgbClr val="A7116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sz="2400" b="1">
                  <a:solidFill>
                    <a:srgbClr val="A711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98D75D-A3D0-FBA2-B59A-E0F2ED4CD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23" y="5239388"/>
                <a:ext cx="2507672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4E5A85-6012-15A7-B823-F5C93BB16E7F}"/>
                  </a:ext>
                </a:extLst>
              </p:cNvPr>
              <p:cNvSpPr txBox="1"/>
              <p:nvPr/>
            </p:nvSpPr>
            <p:spPr>
              <a:xfrm>
                <a:off x="1765131" y="5163093"/>
                <a:ext cx="5701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4E5A85-6012-15A7-B823-F5C93BB16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5131" y="5163093"/>
                <a:ext cx="5701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77D07-67B1-6468-1AD1-B769909E0938}"/>
                  </a:ext>
                </a:extLst>
              </p:cNvPr>
              <p:cNvSpPr txBox="1"/>
              <p:nvPr/>
            </p:nvSpPr>
            <p:spPr>
              <a:xfrm>
                <a:off x="5466087" y="4976893"/>
                <a:ext cx="57011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A77D07-67B1-6468-1AD1-B769909E0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087" y="4976893"/>
                <a:ext cx="5701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A8B598-7926-0404-F3E3-C6544F46A2BA}"/>
                  </a:ext>
                </a:extLst>
              </p:cNvPr>
              <p:cNvSpPr txBox="1"/>
              <p:nvPr/>
            </p:nvSpPr>
            <p:spPr>
              <a:xfrm>
                <a:off x="4126985" y="1587299"/>
                <a:ext cx="957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9A8B598-7926-0404-F3E3-C6544F46A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985" y="1587299"/>
                <a:ext cx="957064" cy="400110"/>
              </a:xfrm>
              <a:prstGeom prst="rect">
                <a:avLst/>
              </a:prstGeom>
              <a:blipFill>
                <a:blip r:embed="rId8"/>
                <a:stretch>
                  <a:fillRect r="-2548"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765C5-5E11-FE7C-302F-78F9D0B12079}"/>
                  </a:ext>
                </a:extLst>
              </p:cNvPr>
              <p:cNvSpPr txBox="1"/>
              <p:nvPr/>
            </p:nvSpPr>
            <p:spPr>
              <a:xfrm>
                <a:off x="4167714" y="2683018"/>
                <a:ext cx="9570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i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765C5-5E11-FE7C-302F-78F9D0B12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714" y="2683018"/>
                <a:ext cx="957064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33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9FBA5E38C6D943A3B3348C556B139B" ma:contentTypeVersion="0" ma:contentTypeDescription="Create a new document." ma:contentTypeScope="" ma:versionID="2c87bb70c2a573afe12c7d0b33cd13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9CEB9C-E11A-4B87-8F7E-A40159FC8D3C}"/>
</file>

<file path=customXml/itemProps2.xml><?xml version="1.0" encoding="utf-8"?>
<ds:datastoreItem xmlns:ds="http://schemas.openxmlformats.org/officeDocument/2006/customXml" ds:itemID="{34B508EA-FC76-4066-B159-D2762D740F25}"/>
</file>

<file path=customXml/itemProps3.xml><?xml version="1.0" encoding="utf-8"?>
<ds:datastoreItem xmlns:ds="http://schemas.openxmlformats.org/officeDocument/2006/customXml" ds:itemID="{D28321C4-134D-4D5F-911B-27A63EC37BE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24055</TotalTime>
  <Words>4374</Words>
  <Application>Microsoft Office PowerPoint</Application>
  <PresentationFormat>Widescreen</PresentationFormat>
  <Paragraphs>579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Palatino Linotype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Asymptotic Notations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Recurrence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Logic And Algebraic Structures</dc:title>
  <dc:creator>HP</dc:creator>
  <cp:lastModifiedBy>Sivakumar Paulraj</cp:lastModifiedBy>
  <cp:revision>735</cp:revision>
  <dcterms:created xsi:type="dcterms:W3CDTF">2020-07-30T09:53:05Z</dcterms:created>
  <dcterms:modified xsi:type="dcterms:W3CDTF">2024-08-17T09:19:06Z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0x010100129FBA5E38C6D943A3B3348C556B139B</vt:lpwstr>
  </property>
</Properties>
</file>