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7" r:id="rId21"/>
    <p:sldId id="273" r:id="rId22"/>
    <p:sldId id="274" r:id="rId23"/>
    <p:sldId id="275" r:id="rId24"/>
    <p:sldId id="276" r:id="rId25"/>
  </p:sldIdLst>
  <p:sldSz cx="9144000" cy="5143500"/>
  <p:notesSz cx="6858000" cy="9144000"/>
  <p:embeddedFontLst>
    <p:embeddedFont>
      <p:font typeface="Old Standard TT" panose="0000050000000000000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63e7c4c73d_0_17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g63e7c4c73d_0_17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63e7c4c73d_0_17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63e7c4c73d_0_18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63e7c4c73d_0_19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9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63e7c4c73d_0_19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63e7c4c73d_0_19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63e7c4c73d_0_19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63e7c4c73d_0_21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21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63e7c4c73d_0_19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63e7c4c73d_0_2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63e7c4c73d_0_21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63e7c4c73d_0_21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21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63e7c4c73d_0_17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63e7c4c73d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63e7c4c73d_0_17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63e7c4c73d_0_173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63e7c4c73d_0_17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63e7c4c73d_0_1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63e7c4c73d_0_17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9" name="Shape 49"/>
        <p:cNvGrpSpPr/>
        <p:nvPr/>
      </p:nvGrpSpPr>
      <p:grpSpPr>
        <a:xfrm>
          <a:off x="0" y="0"/>
          <a:ext cx="0" cy="0"/>
          <a:chOff x="0" y="0"/>
          <a:chExt cx="0" cy="0"/>
        </a:xfrm>
      </p:grpSpPr>
      <p:sp>
        <p:nvSpPr>
          <p:cNvPr id="50" name="Google Shape;50;p11"/>
          <p:cNvSpPr txBox="1"/>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2" name="Google Shape;52;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3" name="Google Shape;23;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7" name="Google Shape;27;p5"/>
          <p:cNvSpPr txBox="1"/>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8" name="Google Shape;28;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5" name="Google Shape;35;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6" name="Shape 46"/>
        <p:cNvGrpSpPr/>
        <p:nvPr/>
      </p:nvGrpSpPr>
      <p:grpSpPr>
        <a:xfrm>
          <a:off x="0" y="0"/>
          <a:ext cx="0" cy="0"/>
          <a:chOff x="0" y="0"/>
          <a:chExt cx="0" cy="0"/>
        </a:xfrm>
      </p:grpSpPr>
      <p:sp>
        <p:nvSpPr>
          <p:cNvPr id="47" name="Google Shape;47;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8" name="Google Shape;48;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lvl="1">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lvl="2">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lvl="3">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lvl="4">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lvl="5">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lvl="6">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lvl="7">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lvl="8">
              <a:spcBef>
                <a:spcPts val="0"/>
              </a:spcBef>
              <a:spcAft>
                <a:spcPts val="0"/>
              </a:spcAft>
              <a:buClr>
                <a:schemeClr val="dk1"/>
              </a:buClr>
              <a:buSzPts val="3000"/>
              <a:buFont typeface="Old Standard TT" panose="00000500000000000000"/>
              <a:buNone/>
              <a:defRPr sz="3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p:txBody>
      </p:sp>
      <p:sp>
        <p:nvSpPr>
          <p:cNvPr id="7" name="Google Shape;7;p1"/>
          <p:cNvSpPr txBox="1"/>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panose="00000500000000000000"/>
              <a:buChar char="●"/>
              <a:defRPr sz="18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914400" lvl="1"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1371600" lvl="2"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1828800" lvl="3"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2286000" lvl="4"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2743200" lvl="5"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3200400" lvl="6"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3657600" lvl="7" indent="-317500">
              <a:lnSpc>
                <a:spcPct val="115000"/>
              </a:lnSpc>
              <a:spcBef>
                <a:spcPts val="1600"/>
              </a:spcBef>
              <a:spcAft>
                <a:spcPts val="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4114800" lvl="8" indent="-317500">
              <a:lnSpc>
                <a:spcPct val="115000"/>
              </a:lnSpc>
              <a:spcBef>
                <a:spcPts val="1600"/>
              </a:spcBef>
              <a:spcAft>
                <a:spcPts val="1600"/>
              </a:spcAft>
              <a:buClr>
                <a:schemeClr val="dk1"/>
              </a:buClr>
              <a:buSzPts val="1400"/>
              <a:buFont typeface="Old Standard TT" panose="00000500000000000000"/>
              <a:buChar char="■"/>
              <a:defRPr>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lvl="1"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lvl="2"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lvl="3"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lvl="4"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lvl="5"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lvl="6"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lvl="7"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lvl="8" algn="r">
              <a:buNone/>
              <a:defRPr sz="1000">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1"/>
          <a:srcRect/>
          <a:stretch>
            <a:fillRect/>
          </a:stretch>
        </p:blipFill>
        <p:spPr>
          <a:xfrm>
            <a:off x="3072000" y="170525"/>
            <a:ext cx="3000000" cy="1994099"/>
          </a:xfrm>
          <a:prstGeom prst="rect">
            <a:avLst/>
          </a:prstGeom>
          <a:noFill/>
          <a:ln>
            <a:noFill/>
          </a:ln>
        </p:spPr>
      </p:pic>
      <p:sp>
        <p:nvSpPr>
          <p:cNvPr id="60" name="Google Shape;60;p13"/>
          <p:cNvSpPr txBox="1"/>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000" b="1">
                <a:latin typeface="Times New Roman" panose="02020603050405020304"/>
                <a:ea typeface="Times New Roman" panose="02020603050405020304"/>
                <a:cs typeface="Times New Roman" panose="02020603050405020304"/>
                <a:sym typeface="Times New Roman" panose="02020603050405020304"/>
              </a:rPr>
              <a:t>Computer Engineering Department</a:t>
            </a:r>
            <a:endParaRPr sz="30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1100"/>
              <a:buFont typeface="Arial" panose="020B0604020202020204"/>
              <a:buNone/>
            </a:pPr>
            <a:r>
              <a:rPr lang="en-GB" sz="2400">
                <a:latin typeface="Times New Roman" panose="02020603050405020304"/>
                <a:ea typeface="Times New Roman" panose="02020603050405020304"/>
                <a:cs typeface="Times New Roman" panose="02020603050405020304"/>
                <a:sym typeface="Times New Roman" panose="02020603050405020304"/>
              </a:rPr>
              <a:t>A.P. Shah Institute of Technology</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1100"/>
              <a:buFont typeface="Arial" panose="020B0604020202020204"/>
              <a:buNone/>
            </a:pPr>
            <a:r>
              <a:rPr lang="en-GB" sz="2400">
                <a:latin typeface="Times New Roman" panose="02020603050405020304"/>
                <a:ea typeface="Times New Roman" panose="02020603050405020304"/>
                <a:cs typeface="Times New Roman" panose="02020603050405020304"/>
                <a:sym typeface="Times New Roman" panose="02020603050405020304"/>
              </a:rPr>
              <a:t>G.B.Road,Kasarvadavli, Thane(W), Mumbai-400615</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UNIVERSITY OF MUMBAI</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Academic Year 2020-2021</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1.7 Benefits for environment &amp; Society</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3" name="Google Shape;113;p22"/>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User have a wealth of knowledge at their fingertips and can automate many time consuming activities with just a sentence or two. </a:t>
            </a:r>
            <a:endParaRPr lang="en-GB"/>
          </a:p>
          <a:p>
            <a:pPr marL="457200" lvl="0" indent="-342900" algn="l" rtl="0">
              <a:spcBef>
                <a:spcPts val="0"/>
              </a:spcBef>
              <a:spcAft>
                <a:spcPts val="0"/>
              </a:spcAft>
              <a:buSzPts val="1800"/>
              <a:buChar char="●"/>
            </a:pPr>
            <a:r>
              <a:rPr lang="en-GB"/>
              <a:t>Voice assistants can break down barriers for people with disabilities, whether sensory, physical or cognitive. Voice interaction is especially useful for those with visual impairments.</a:t>
            </a:r>
            <a:endParaRPr lang="en-GB"/>
          </a:p>
          <a:p>
            <a:pPr marL="457200" lvl="0" indent="-342900" algn="l" rtl="0">
              <a:spcBef>
                <a:spcPts val="0"/>
              </a:spcBef>
              <a:spcAft>
                <a:spcPts val="0"/>
              </a:spcAft>
              <a:buSzPts val="1800"/>
              <a:buChar char="●"/>
            </a:pPr>
            <a:r>
              <a:rPr lang="en-GB"/>
              <a:t>People genuinely enjoy speaking to home assistants, showing that a human-to-machine bond that can be  created through voice.                                 </a:t>
            </a:r>
            <a:endParaRPr lang="en-GB"/>
          </a:p>
          <a:p>
            <a:pPr marL="114300" lvl="0" indent="0" algn="l" rtl="0">
              <a:spcBef>
                <a:spcPts val="0"/>
              </a:spcBef>
              <a:spcAft>
                <a:spcPts val="0"/>
              </a:spcAft>
              <a:buSzPts val="1800"/>
              <a:buNone/>
            </a:pPr>
            <a:r>
              <a:rPr lang="en-GB"/>
              <a:t>                            </a:t>
            </a:r>
            <a:endParaRPr lang="en-GB"/>
          </a:p>
          <a:p>
            <a:pPr marL="114300" lvl="0" indent="0" algn="l" rtl="0">
              <a:spcBef>
                <a:spcPts val="0"/>
              </a:spcBef>
              <a:spcAft>
                <a:spcPts val="0"/>
              </a:spcAft>
              <a:buSzPts val="1800"/>
              <a:buNone/>
            </a:pPr>
            <a:r>
              <a:rPr lang="en-GB"/>
              <a:t>                       </a:t>
            </a:r>
            <a:endParaRPr lang="en-GB"/>
          </a:p>
          <a:p>
            <a:pPr marL="457200" lvl="0" indent="-342900" algn="l" rtl="0">
              <a:spcBef>
                <a:spcPts val="0"/>
              </a:spcBef>
              <a:spcAft>
                <a:spcPts val="0"/>
              </a:spcAft>
              <a:buSzPts val="1800"/>
              <a:buChar char="●"/>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23"/>
          <p:cNvSpPr txBox="1"/>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2. </a:t>
            </a:r>
            <a:r>
              <a:rPr lang="en-GB" b="1">
                <a:latin typeface="Times New Roman" panose="02020603050405020304"/>
                <a:ea typeface="Times New Roman" panose="02020603050405020304"/>
                <a:cs typeface="Times New Roman" panose="02020603050405020304"/>
                <a:sym typeface="Times New Roman" panose="02020603050405020304"/>
              </a:rPr>
              <a:t>Project Design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9" name="Google Shape;119;p23"/>
          <p:cNvSpPr txBox="1"/>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2.1 Proposed System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p24"/>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altLang="en-GB"/>
              <a:t>The Proposed system aims to simplify basic operations of user, users who might be busy to perform certain operations themselves, elderly people and even users with sight or motor disabilities</a:t>
            </a:r>
            <a:r>
              <a:rPr lang="en-GB"/>
              <a:t>                                        </a:t>
            </a:r>
            <a:endParaRPr lang="en-GB"/>
          </a:p>
          <a:p>
            <a:pPr marL="457200" lvl="0" indent="-342900" algn="l" rtl="0">
              <a:spcBef>
                <a:spcPts val="0"/>
              </a:spcBef>
              <a:spcAft>
                <a:spcPts val="0"/>
              </a:spcAft>
              <a:buSzPts val="1800"/>
              <a:buChar char="●"/>
            </a:pPr>
            <a:r>
              <a:rPr lang="en-GB"/>
              <a:t> It responds to basic commands like, Open Applications, Close Applications, Connect Google Send Mail to respective person , Start various services like Hotspot, WiFi, Bluetooth, Music , Youtube </a:t>
            </a:r>
            <a:r>
              <a:rPr lang="en-IN" altLang="en-GB"/>
              <a:t>and some other services.</a:t>
            </a:r>
            <a:r>
              <a:rPr lang="en-GB"/>
              <a:t>                    </a:t>
            </a:r>
            <a:endParaRPr lang="en-GB"/>
          </a:p>
          <a:p>
            <a:pPr marL="457200" lvl="0" indent="-342900" algn="l" rtl="0">
              <a:spcBef>
                <a:spcPts val="0"/>
              </a:spcBef>
              <a:spcAft>
                <a:spcPts val="0"/>
              </a:spcAft>
              <a:buSzPts val="1800"/>
              <a:buChar char="●"/>
            </a:pPr>
            <a:r>
              <a:rPr lang="en-GB"/>
              <a:t> The application also possesses speech synthesizing capabilities to give the user the impression that he is actually talking and working with an actual assistant.            </a:t>
            </a:r>
            <a:endParaRPr lang="en-GB"/>
          </a:p>
          <a:p>
            <a:pPr marL="457200" lvl="0" indent="-342900" algn="l" rtl="0">
              <a:spcBef>
                <a:spcPts val="0"/>
              </a:spcBef>
              <a:spcAft>
                <a:spcPts val="0"/>
              </a:spcAft>
              <a:buSzPts val="1800"/>
              <a:buChar char="●"/>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2.2 Design(Flow Of Modules)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31" name="Google Shape;131;p25"/>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GB"/>
              <a:t>              </a:t>
            </a:r>
            <a:endParaRPr lang="en-GB"/>
          </a:p>
          <a:p>
            <a:pPr marL="114300" lvl="0" indent="0" algn="l" rtl="0">
              <a:spcBef>
                <a:spcPts val="0"/>
              </a:spcBef>
              <a:spcAft>
                <a:spcPts val="0"/>
              </a:spcAft>
              <a:buSzPts val="1800"/>
              <a:buNone/>
            </a:pPr>
            <a:r>
              <a:rPr lang="en-GB"/>
              <a:t>                       </a:t>
            </a:r>
            <a:endParaRPr lang="en-GB"/>
          </a:p>
          <a:p>
            <a:pPr marL="114300" lvl="0" indent="0" algn="l" rtl="0">
              <a:spcBef>
                <a:spcPts val="0"/>
              </a:spcBef>
              <a:spcAft>
                <a:spcPts val="0"/>
              </a:spcAft>
              <a:buSzPts val="1800"/>
              <a:buNone/>
            </a:pPr>
            <a:r>
              <a:rPr lang="en-GB"/>
              <a:t>                </a:t>
            </a:r>
            <a:endParaRPr lang="en-GB"/>
          </a:p>
          <a:p>
            <a:pPr marL="457200" lvl="0" indent="-342900" algn="l" rtl="0">
              <a:spcBef>
                <a:spcPts val="0"/>
              </a:spcBef>
              <a:spcAft>
                <a:spcPts val="0"/>
              </a:spcAft>
              <a:buSzPts val="1800"/>
              <a:buChar char="●"/>
            </a:pPr>
          </a:p>
          <a:p>
            <a:pPr marL="457200" lvl="0" indent="-342900" algn="l" rtl="0">
              <a:spcBef>
                <a:spcPts val="0"/>
              </a:spcBef>
              <a:spcAft>
                <a:spcPts val="0"/>
              </a:spcAft>
              <a:buSzPts val="1800"/>
              <a:buChar char="●"/>
            </a:pPr>
          </a:p>
          <a:p>
            <a:pPr marL="457200" lvl="0" indent="-342900" algn="l" rtl="0">
              <a:spcBef>
                <a:spcPts val="0"/>
              </a:spcBef>
              <a:spcAft>
                <a:spcPts val="0"/>
              </a:spcAft>
              <a:buSzPts val="1800"/>
              <a:buChar char="●"/>
            </a:pPr>
          </a:p>
          <a:p>
            <a:pPr marL="457200" lvl="0" indent="-342900" algn="l" rtl="0">
              <a:spcBef>
                <a:spcPts val="0"/>
              </a:spcBef>
              <a:spcAft>
                <a:spcPts val="0"/>
              </a:spcAft>
              <a:buSzPts val="1800"/>
              <a:buChar char="●"/>
            </a:pPr>
          </a:p>
          <a:p>
            <a:pPr marL="457200" lvl="0" indent="-342900" algn="l" rtl="0">
              <a:spcBef>
                <a:spcPts val="0"/>
              </a:spcBef>
              <a:spcAft>
                <a:spcPts val="0"/>
              </a:spcAft>
              <a:buSzPts val="1800"/>
              <a:buChar char="●"/>
            </a:pPr>
          </a:p>
          <a:p>
            <a:pPr marL="457200" lvl="0" indent="-342900" algn="l" rtl="0">
              <a:spcBef>
                <a:spcPts val="0"/>
              </a:spcBef>
              <a:spcAft>
                <a:spcPts val="0"/>
              </a:spcAft>
              <a:buSzPts val="1800"/>
              <a:buChar char="●"/>
            </a:pPr>
          </a:p>
          <a:p>
            <a:pPr marL="457200" lvl="0" indent="-342900" algn="l" rtl="0">
              <a:spcBef>
                <a:spcPts val="0"/>
              </a:spcBef>
              <a:spcAft>
                <a:spcPts val="0"/>
              </a:spcAft>
              <a:buSzPts val="1800"/>
              <a:buChar char="●"/>
            </a:pPr>
          </a:p>
          <a:p>
            <a:pPr marL="114300" lvl="0" indent="0" algn="l" rtl="0">
              <a:spcBef>
                <a:spcPts val="0"/>
              </a:spcBef>
              <a:spcAft>
                <a:spcPts val="0"/>
              </a:spcAft>
              <a:buSzPts val="1800"/>
              <a:buNone/>
            </a:pPr>
            <a:r>
              <a:rPr lang="en-IN"/>
              <a:t>                                </a:t>
            </a:r>
            <a:r>
              <a:rPr lang="en-IN" sz="1400"/>
              <a:t>Fig 1 : Flowchart of our Project</a:t>
            </a:r>
            <a:endParaRPr lang="en-IN" sz="1400"/>
          </a:p>
        </p:txBody>
      </p:sp>
      <p:pic>
        <p:nvPicPr>
          <p:cNvPr id="3" name="Picture 3" descr="Flow_Chart_Final"/>
          <p:cNvPicPr/>
          <p:nvPr/>
        </p:nvPicPr>
        <p:blipFill>
          <a:blip r:embed="rId1"/>
          <a:stretch>
            <a:fillRect/>
          </a:stretch>
        </p:blipFill>
        <p:spPr>
          <a:xfrm>
            <a:off x="2051050" y="1058545"/>
            <a:ext cx="3561080" cy="33724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2.3 Class Diagram</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37" name="Google Shape;137;p26"/>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a:p>
            <a:pPr marL="0" lvl="0" indent="0" algn="l" rtl="0">
              <a:spcBef>
                <a:spcPts val="0"/>
              </a:spcBef>
              <a:spcAft>
                <a:spcPts val="1600"/>
              </a:spcAft>
              <a:buNone/>
            </a:pPr>
          </a:p>
          <a:p>
            <a:pPr marL="0" lvl="0" indent="0" algn="l" rtl="0">
              <a:spcBef>
                <a:spcPts val="0"/>
              </a:spcBef>
              <a:spcAft>
                <a:spcPts val="1600"/>
              </a:spcAft>
              <a:buNone/>
            </a:pPr>
          </a:p>
          <a:p>
            <a:pPr marL="0" lvl="0" indent="0" algn="l" rtl="0">
              <a:spcBef>
                <a:spcPts val="0"/>
              </a:spcBef>
              <a:spcAft>
                <a:spcPts val="1600"/>
              </a:spcAft>
              <a:buNone/>
            </a:pPr>
          </a:p>
          <a:p>
            <a:pPr marL="0" lvl="0" indent="0" algn="l" rtl="0">
              <a:spcBef>
                <a:spcPts val="0"/>
              </a:spcBef>
              <a:spcAft>
                <a:spcPts val="1600"/>
              </a:spcAft>
              <a:buNone/>
            </a:pPr>
          </a:p>
          <a:p>
            <a:pPr marL="0" lvl="0" indent="0" algn="l" rtl="0">
              <a:spcBef>
                <a:spcPts val="0"/>
              </a:spcBef>
              <a:spcAft>
                <a:spcPts val="1600"/>
              </a:spcAft>
              <a:buNone/>
            </a:pPr>
          </a:p>
          <a:p>
            <a:pPr marL="0" lvl="0" indent="0" algn="l" rtl="0">
              <a:spcBef>
                <a:spcPts val="0"/>
              </a:spcBef>
              <a:spcAft>
                <a:spcPts val="1600"/>
              </a:spcAft>
              <a:buNone/>
            </a:pPr>
            <a:r>
              <a:rPr lang="en-IN"/>
              <a:t>		       </a:t>
            </a:r>
            <a:r>
              <a:rPr lang="en-IN" sz="1400"/>
              <a:t>Fig 2 : Class Diagram</a:t>
            </a:r>
            <a:endParaRPr lang="en-IN" sz="1400"/>
          </a:p>
        </p:txBody>
      </p:sp>
      <p:pic>
        <p:nvPicPr>
          <p:cNvPr id="2" name="Picture 1" descr="Class_Diagram"/>
          <p:cNvPicPr>
            <a:picLocks noChangeAspect="1"/>
          </p:cNvPicPr>
          <p:nvPr/>
        </p:nvPicPr>
        <p:blipFill>
          <a:blip r:embed="rId1"/>
          <a:stretch>
            <a:fillRect/>
          </a:stretch>
        </p:blipFill>
        <p:spPr>
          <a:xfrm>
            <a:off x="1782445" y="1058545"/>
            <a:ext cx="3752850" cy="33007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2.4 Module-1</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27"/>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a:latin typeface="Times New Roman" panose="02020603050405020304"/>
                <a:ea typeface="Times New Roman" panose="02020603050405020304"/>
                <a:cs typeface="Times New Roman" panose="02020603050405020304"/>
                <a:sym typeface="Times New Roman" panose="02020603050405020304"/>
              </a:rPr>
              <a:t>Speech Recognition</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1600"/>
              </a:spcAft>
              <a:buNone/>
            </a:pPr>
            <a:r>
              <a:rPr>
                <a:latin typeface="Times New Roman" panose="02020603050405020304"/>
                <a:ea typeface="Times New Roman" panose="02020603050405020304"/>
                <a:cs typeface="Times New Roman" panose="02020603050405020304"/>
                <a:sym typeface="Times New Roman" panose="02020603050405020304"/>
              </a:rPr>
              <a:t>Speech recognition , or speech-to-text, is the ability for a machine or program to identify words spoken aloud and convert them into readable text.</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1600"/>
              </a:spcAft>
              <a:buNone/>
            </a:pPr>
            <a:r>
              <a:rPr>
                <a:latin typeface="Times New Roman" panose="02020603050405020304"/>
                <a:ea typeface="Times New Roman" panose="02020603050405020304"/>
                <a:cs typeface="Times New Roman" panose="02020603050405020304"/>
                <a:sym typeface="Times New Roman" panose="02020603050405020304"/>
              </a:rPr>
              <a:t>Since we’re building an Application of voice assistant, one of the most important things in this is that your assistant recognizes your voice so for that Speech Recognition module is important</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Module-2</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49" name="Google Shape;149;p28"/>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a:t>Wikipedia Module</a:t>
            </a:r>
            <a:endParaRPr lang="en-IN"/>
          </a:p>
          <a:p>
            <a:pPr marL="0" lvl="0" indent="0" algn="l" rtl="0">
              <a:spcBef>
                <a:spcPts val="0"/>
              </a:spcBef>
              <a:spcAft>
                <a:spcPts val="1600"/>
              </a:spcAft>
              <a:buNone/>
            </a:pPr>
            <a:r>
              <a:rPr lang="en-IN"/>
              <a:t>Wikipedia is a Python library that makes it easy to access and parse data from Wikipedia.</a:t>
            </a:r>
            <a:endParaRPr lang="en-IN"/>
          </a:p>
          <a:p>
            <a:pPr marL="0" lvl="0" indent="0" algn="l" rtl="0">
              <a:spcBef>
                <a:spcPts val="0"/>
              </a:spcBef>
              <a:spcAft>
                <a:spcPts val="1600"/>
              </a:spcAft>
              <a:buNone/>
            </a:pPr>
            <a:r>
              <a:rPr lang="en-IN"/>
              <a:t>As we all know Wikipedia is a great source of knowledge ,we have used Wikipedia module to get information from Wikipedia or to perform Wikipedia search.</a:t>
            </a: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Module-</a:t>
            </a:r>
            <a:r>
              <a:rPr lang="en-IN" altLang="en-GB" b="1"/>
              <a:t>3</a:t>
            </a:r>
            <a:endParaRPr lang="en-IN" altLang="en-GB" b="1">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Google Shape;155;p29"/>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t>Subprocess Module</a:t>
            </a:r>
          </a:p>
          <a:p>
            <a:pPr marL="0" lvl="0" indent="0" algn="l" rtl="0">
              <a:spcBef>
                <a:spcPts val="0"/>
              </a:spcBef>
              <a:spcAft>
                <a:spcPts val="1600"/>
              </a:spcAft>
              <a:buNone/>
            </a:pPr>
            <a:r>
              <a:t>Subprocess module is used for getting system subprocess details which are used in various commands i.e Shutdown, Sleep, 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Module-4</a:t>
            </a:r>
            <a:endParaRPr lang="en-IN" altLang="en-US"/>
          </a:p>
        </p:txBody>
      </p:sp>
      <p:sp>
        <p:nvSpPr>
          <p:cNvPr id="3" name="Text Placeholder 2"/>
          <p:cNvSpPr/>
          <p:nvPr>
            <p:ph type="body" idx="1"/>
          </p:nvPr>
        </p:nvSpPr>
        <p:spPr/>
        <p:txBody>
          <a:bodyPr/>
          <a:p>
            <a:pPr marL="114300" indent="0">
              <a:buNone/>
            </a:pPr>
            <a:r>
              <a:rPr lang="en-US"/>
              <a:t>Pyttsx3 Module</a:t>
            </a:r>
            <a:endParaRPr lang="en-US"/>
          </a:p>
          <a:p>
            <a:pPr marL="114300" indent="0">
              <a:buNone/>
            </a:pPr>
            <a:r>
              <a:rPr lang="en-US"/>
              <a:t>Pyttsx3 module is used for conversion of text to speech in a program and  it works offline.</a:t>
            </a:r>
            <a:endParaRPr lang="en-US"/>
          </a:p>
          <a:p>
            <a:pPr marL="114300" indent="0">
              <a:buNone/>
            </a:pPr>
            <a:r>
              <a:rPr lang="en-US"/>
              <a:t>An application invokes the pyttsx3.init() factory function to get a reference to a pyttsx3. </a:t>
            </a:r>
            <a:endParaRPr lang="en-US"/>
          </a:p>
          <a:p>
            <a:pPr marL="114300" indent="0">
              <a:buNone/>
            </a:pPr>
            <a:r>
              <a:rPr lang="en-US"/>
              <a:t>Engine instance. it is a very easy to use tool which converts the entered text into speech.</a:t>
            </a:r>
            <a:endParaRPr lang="en-US"/>
          </a:p>
          <a:p>
            <a:pPr marL="114300" indent="0">
              <a:buNone/>
            </a:pPr>
            <a:r>
              <a:rPr lang="en-US"/>
              <a:t>The pyttsx3 module supports two voices first is female and the second is male which is provided by “sapi5” for windows.</a:t>
            </a:r>
            <a:endParaRPr lang="en-US"/>
          </a:p>
          <a:p>
            <a:pPr marL="114300" indent="0">
              <a:buNone/>
            </a:pPr>
            <a:endParaRPr lang="en-US"/>
          </a:p>
          <a:p>
            <a:pPr marL="114300" indent="0">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2.5 References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61" name="Google Shape;161;p30"/>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t>https://www.analyticsvidhya.com/blog/2019/07/learn-build-first-speech-to-text-model-python/</a:t>
            </a:r>
          </a:p>
          <a:p>
            <a:pPr marL="457200" lvl="0" indent="-342900" algn="l" rtl="0">
              <a:spcBef>
                <a:spcPts val="0"/>
              </a:spcBef>
              <a:spcAft>
                <a:spcPts val="0"/>
              </a:spcAft>
              <a:buSzPts val="1800"/>
              <a:buChar char="●"/>
            </a:pPr>
            <a:r>
              <a:t>https://www.smartsheet.com/voice-assistants-artificial-intelligence</a:t>
            </a:r>
          </a:p>
          <a:p>
            <a:pPr marL="457200" lvl="0" indent="-342900" algn="l" rtl="0">
              <a:spcBef>
                <a:spcPts val="0"/>
              </a:spcBef>
              <a:spcAft>
                <a:spcPts val="0"/>
              </a:spcAft>
              <a:buSzPts val="1800"/>
              <a:buChar char="●"/>
            </a:pPr>
            <a:r>
              <a:t>https://medium.com/the-era-of-apis/how-to-use-an-api-the-complete-guide-d701e32c7c9f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800">
                <a:latin typeface="Times New Roman" panose="02020603050405020304"/>
                <a:ea typeface="Times New Roman" panose="02020603050405020304"/>
                <a:cs typeface="Times New Roman" panose="02020603050405020304"/>
                <a:sym typeface="Times New Roman" panose="02020603050405020304"/>
              </a:rPr>
              <a:t>                                                    A Project Report on</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1100"/>
              <a:buFont typeface="Arial" panose="020B0604020202020204"/>
              <a:buNone/>
            </a:pPr>
            <a:r>
              <a:rPr lang="en-IN" altLang="en-GB" sz="1800">
                <a:latin typeface="Times New Roman" panose="02020603050405020304"/>
                <a:ea typeface="Times New Roman" panose="02020603050405020304"/>
                <a:cs typeface="Times New Roman" panose="02020603050405020304"/>
                <a:sym typeface="Times New Roman" panose="02020603050405020304"/>
              </a:rPr>
              <a:t>PC VOICE ASSISTANT</a:t>
            </a:r>
            <a:br>
              <a:rPr lang="en-GB" sz="1800">
                <a:latin typeface="Times New Roman" panose="02020603050405020304"/>
                <a:ea typeface="Times New Roman" panose="02020603050405020304"/>
                <a:cs typeface="Times New Roman" panose="02020603050405020304"/>
                <a:sym typeface="Times New Roman" panose="02020603050405020304"/>
              </a:rPr>
            </a:br>
            <a:r>
              <a:rPr lang="en-GB" sz="1800">
                <a:latin typeface="Times New Roman" panose="02020603050405020304"/>
                <a:ea typeface="Times New Roman" panose="02020603050405020304"/>
                <a:cs typeface="Times New Roman" panose="02020603050405020304"/>
                <a:sym typeface="Times New Roman" panose="02020603050405020304"/>
              </a:rPr>
              <a:t>Submitted in partial fulfillment of the degree of</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1100"/>
              <a:buFont typeface="Arial" panose="020B0604020202020204"/>
              <a:buNone/>
            </a:pPr>
            <a:r>
              <a:rPr lang="en-GB" sz="1800">
                <a:latin typeface="Times New Roman" panose="02020603050405020304"/>
                <a:ea typeface="Times New Roman" panose="02020603050405020304"/>
                <a:cs typeface="Times New Roman" panose="02020603050405020304"/>
                <a:sym typeface="Times New Roman" panose="02020603050405020304"/>
              </a:rPr>
              <a:t>Bachelor of Engineering(Sem-7)</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1100"/>
              <a:buFont typeface="Arial" panose="020B0604020202020204"/>
              <a:buNone/>
            </a:pPr>
            <a:r>
              <a:rPr lang="en-GB" sz="1800">
                <a:latin typeface="Times New Roman" panose="02020603050405020304"/>
                <a:ea typeface="Times New Roman" panose="02020603050405020304"/>
                <a:cs typeface="Times New Roman" panose="02020603050405020304"/>
                <a:sym typeface="Times New Roman" panose="02020603050405020304"/>
              </a:rPr>
              <a:t>in</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1100"/>
              <a:buFont typeface="Arial" panose="020B0604020202020204"/>
              <a:buNone/>
            </a:pPr>
            <a:r>
              <a:rPr lang="en-GB" sz="1800" b="1">
                <a:latin typeface="Times New Roman" panose="02020603050405020304"/>
                <a:ea typeface="Times New Roman" panose="02020603050405020304"/>
                <a:cs typeface="Times New Roman" panose="02020603050405020304"/>
                <a:sym typeface="Times New Roman" panose="02020603050405020304"/>
              </a:rPr>
              <a:t>Computer Engineering</a:t>
            </a: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1100"/>
              <a:buFont typeface="Arial" panose="020B0604020202020204"/>
              <a:buNone/>
            </a:pPr>
            <a:r>
              <a:rPr lang="en-GB" sz="1800">
                <a:latin typeface="Times New Roman" panose="02020603050405020304"/>
                <a:ea typeface="Times New Roman" panose="02020603050405020304"/>
                <a:cs typeface="Times New Roman" panose="02020603050405020304"/>
                <a:sym typeface="Times New Roman" panose="02020603050405020304"/>
              </a:rPr>
              <a:t>By</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1100"/>
              <a:buFont typeface="Arial" panose="020B0604020202020204"/>
              <a:buNone/>
            </a:pPr>
            <a:r>
              <a:rPr lang="en-IN" altLang="en-GB" sz="1800">
                <a:latin typeface="Times New Roman" panose="02020603050405020304"/>
                <a:ea typeface="Times New Roman" panose="02020603050405020304"/>
                <a:cs typeface="Times New Roman" panose="02020603050405020304"/>
                <a:sym typeface="Times New Roman" panose="02020603050405020304"/>
              </a:rPr>
              <a:t>Deepak Yadav</a:t>
            </a:r>
            <a:r>
              <a:rPr lang="en-GB" sz="1800">
                <a:latin typeface="Times New Roman" panose="02020603050405020304"/>
                <a:ea typeface="Times New Roman" panose="02020603050405020304"/>
                <a:cs typeface="Times New Roman" panose="02020603050405020304"/>
                <a:sym typeface="Times New Roman" panose="02020603050405020304"/>
              </a:rPr>
              <a:t>(</a:t>
            </a:r>
            <a:r>
              <a:rPr lang="en-IN" altLang="en-GB" sz="1800">
                <a:latin typeface="Times New Roman" panose="02020603050405020304"/>
                <a:ea typeface="Times New Roman" panose="02020603050405020304"/>
                <a:cs typeface="Times New Roman" panose="02020603050405020304"/>
                <a:sym typeface="Times New Roman" panose="02020603050405020304"/>
              </a:rPr>
              <a:t>17102054</a:t>
            </a:r>
            <a:r>
              <a:rPr lang="en-GB" sz="1800">
                <a:latin typeface="Times New Roman" panose="02020603050405020304"/>
                <a:ea typeface="Times New Roman" panose="02020603050405020304"/>
                <a:cs typeface="Times New Roman" panose="02020603050405020304"/>
                <a:sym typeface="Times New Roman" panose="02020603050405020304"/>
              </a:rPr>
              <a:t>)</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1100"/>
              <a:buFont typeface="Arial" panose="020B0604020202020204"/>
              <a:buNone/>
            </a:pPr>
            <a:r>
              <a:rPr lang="en-IN" altLang="en-GB" sz="1800">
                <a:latin typeface="Times New Roman" panose="02020603050405020304"/>
                <a:ea typeface="Times New Roman" panose="02020603050405020304"/>
                <a:cs typeface="Times New Roman" panose="02020603050405020304"/>
                <a:sym typeface="Times New Roman" panose="02020603050405020304"/>
              </a:rPr>
              <a:t>Jash Vora(17102042</a:t>
            </a:r>
            <a:r>
              <a:rPr lang="en-GB" sz="1800">
                <a:latin typeface="Times New Roman" panose="02020603050405020304"/>
                <a:ea typeface="Times New Roman" panose="02020603050405020304"/>
                <a:cs typeface="Times New Roman" panose="02020603050405020304"/>
                <a:sym typeface="Times New Roman" panose="02020603050405020304"/>
              </a:rPr>
              <a:t>)</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1100"/>
              <a:buFont typeface="Arial" panose="020B0604020202020204"/>
              <a:buNone/>
            </a:pPr>
            <a:r>
              <a:rPr lang="en-IN" altLang="en-GB" sz="1800">
                <a:latin typeface="Times New Roman" panose="02020603050405020304"/>
                <a:ea typeface="Times New Roman" panose="02020603050405020304"/>
                <a:cs typeface="Times New Roman" panose="02020603050405020304"/>
                <a:sym typeface="Times New Roman" panose="02020603050405020304"/>
              </a:rPr>
              <a:t>Ronak Jain</a:t>
            </a:r>
            <a:r>
              <a:rPr lang="en-GB" sz="1800">
                <a:latin typeface="Times New Roman" panose="02020603050405020304"/>
                <a:ea typeface="Times New Roman" panose="02020603050405020304"/>
                <a:cs typeface="Times New Roman" panose="02020603050405020304"/>
                <a:sym typeface="Times New Roman" panose="02020603050405020304"/>
              </a:rPr>
              <a:t>(</a:t>
            </a:r>
            <a:r>
              <a:rPr lang="en-IN" altLang="en-GB" sz="1800">
                <a:latin typeface="Times New Roman" panose="02020603050405020304"/>
                <a:ea typeface="Times New Roman" panose="02020603050405020304"/>
                <a:cs typeface="Times New Roman" panose="02020603050405020304"/>
                <a:sym typeface="Times New Roman" panose="02020603050405020304"/>
              </a:rPr>
              <a:t>17102028</a:t>
            </a:r>
            <a:r>
              <a:rPr lang="en-GB" sz="1800">
                <a:latin typeface="Times New Roman" panose="02020603050405020304"/>
                <a:ea typeface="Times New Roman" panose="02020603050405020304"/>
                <a:cs typeface="Times New Roman" panose="02020603050405020304"/>
                <a:sym typeface="Times New Roman" panose="02020603050405020304"/>
              </a:rPr>
              <a:t>)</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1100"/>
              <a:buFont typeface="Arial" panose="020B0604020202020204"/>
              <a:buNone/>
            </a:pPr>
            <a:r>
              <a:rPr lang="en-GB" sz="1800">
                <a:latin typeface="Times New Roman" panose="02020603050405020304"/>
                <a:ea typeface="Times New Roman" panose="02020603050405020304"/>
                <a:cs typeface="Times New Roman" panose="02020603050405020304"/>
                <a:sym typeface="Times New Roman" panose="02020603050405020304"/>
              </a:rPr>
              <a:t>Under the Guidance of</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1100"/>
              <a:buFont typeface="Arial" panose="020B0604020202020204"/>
              <a:buNone/>
            </a:pPr>
            <a:r>
              <a:rPr lang="en-IN" sz="1800">
                <a:latin typeface="Times New Roman" panose="02020603050405020304"/>
                <a:ea typeface="Times New Roman" panose="02020603050405020304"/>
                <a:cs typeface="Times New Roman" panose="02020603050405020304"/>
                <a:sym typeface="Times New Roman" panose="02020603050405020304"/>
              </a:rPr>
              <a:t>Prof. Jaya Gupta </a:t>
            </a: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800"/>
          </a:p>
          <a:p>
            <a:pPr marL="0" lvl="0" indent="0" algn="l" rtl="0">
              <a:spcBef>
                <a:spcPts val="0"/>
              </a:spcBef>
              <a:spcAft>
                <a:spcPts val="0"/>
              </a:spcAft>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31"/>
          <p:cNvSpPr txBox="1"/>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3.Planning for next semester</a:t>
            </a:r>
            <a:endParaRPr b="1"/>
          </a:p>
        </p:txBody>
      </p:sp>
      <p:sp>
        <p:nvSpPr>
          <p:cNvPr id="167" name="Google Shape;167;p31"/>
          <p:cNvSpPr txBox="1"/>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Planning</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73" name="Google Shape;173;p32"/>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t>Implementation</a:t>
            </a:r>
          </a:p>
          <a:p>
            <a:pPr marL="285750" lvl="0" indent="-285750" algn="l" rtl="0">
              <a:spcBef>
                <a:spcPts val="0"/>
              </a:spcBef>
              <a:spcAft>
                <a:spcPts val="1600"/>
              </a:spcAft>
              <a:buFont typeface="Arial" panose="020B0604020202020204" pitchFamily="34" charset="0"/>
              <a:buChar char="•"/>
            </a:pPr>
            <a:r>
              <a:t>Reminder(To-do-list)</a:t>
            </a:r>
          </a:p>
          <a:p>
            <a:pPr marL="285750" lvl="0" indent="-285750" algn="l" rtl="0">
              <a:spcBef>
                <a:spcPts val="0"/>
              </a:spcBef>
              <a:spcAft>
                <a:spcPts val="1600"/>
              </a:spcAft>
              <a:buFont typeface="Arial" panose="020B0604020202020204" pitchFamily="34" charset="0"/>
              <a:buChar char="•"/>
            </a:pPr>
            <a:r>
              <a:t>Opening Application</a:t>
            </a:r>
          </a:p>
          <a:p>
            <a:pPr marL="285750" lvl="0" indent="-285750" algn="l" rtl="0">
              <a:spcBef>
                <a:spcPts val="0"/>
              </a:spcBef>
              <a:spcAft>
                <a:spcPts val="1600"/>
              </a:spcAft>
              <a:buFont typeface="Arial" panose="020B0604020202020204" pitchFamily="34" charset="0"/>
              <a:buChar char="•"/>
            </a:pPr>
            <a:r>
              <a:t>Accessing Youtube Video</a:t>
            </a:r>
          </a:p>
          <a:p>
            <a:pPr marL="285750" lvl="0" indent="-285750" algn="l" rtl="0">
              <a:spcBef>
                <a:spcPts val="0"/>
              </a:spcBef>
              <a:spcAft>
                <a:spcPts val="1600"/>
              </a:spcAft>
              <a:buFont typeface="Arial" panose="020B0604020202020204" pitchFamily="34" charset="0"/>
              <a:buChar char="•"/>
            </a:pPr>
            <a:r>
              <a:t>Creating User Interface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33"/>
          <p:cNvSpPr txBox="1"/>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Thank You</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79" name="Google Shape;179;p33"/>
          <p:cNvSpPr txBox="1"/>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p15"/>
          <p:cNvSpPr txBox="1"/>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000" b="1">
                <a:latin typeface="Times New Roman" panose="02020603050405020304"/>
                <a:ea typeface="Times New Roman" panose="02020603050405020304"/>
                <a:cs typeface="Times New Roman" panose="02020603050405020304"/>
                <a:sym typeface="Times New Roman" panose="02020603050405020304"/>
              </a:rPr>
              <a:t>1.Project Conception and Initiation</a:t>
            </a:r>
            <a:endParaRPr sz="4000" b="1">
              <a:latin typeface="Times New Roman" panose="02020603050405020304"/>
              <a:ea typeface="Times New Roman" panose="02020603050405020304"/>
              <a:cs typeface="Times New Roman" panose="02020603050405020304"/>
              <a:sym typeface="Times New Roman" panose="02020603050405020304"/>
            </a:endParaRPr>
          </a:p>
        </p:txBody>
      </p:sp>
      <p:sp>
        <p:nvSpPr>
          <p:cNvPr id="71" name="Google Shape;71;p15"/>
          <p:cNvSpPr txBox="1"/>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1.1 Abstract</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77" name="Google Shape;77;p16"/>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p>
          <a:p>
            <a:pPr marL="457200" lvl="0" indent="-342900" algn="l" rtl="0">
              <a:spcBef>
                <a:spcPts val="0"/>
              </a:spcBef>
              <a:spcAft>
                <a:spcPts val="0"/>
              </a:spcAft>
              <a:buSzPts val="1800"/>
              <a:buChar char="●"/>
            </a:pPr>
            <a:r>
              <a:rPr lang="en-GB"/>
              <a:t>The project aims to develop a personal-assistant for Computer                                                          </a:t>
            </a:r>
            <a:endParaRPr lang="en-GB"/>
          </a:p>
          <a:p>
            <a:pPr marL="457200" lvl="0" indent="-342900" algn="l" rtl="0">
              <a:spcBef>
                <a:spcPts val="0"/>
              </a:spcBef>
              <a:spcAft>
                <a:spcPts val="0"/>
              </a:spcAft>
              <a:buSzPts val="1800"/>
              <a:buChar char="●"/>
            </a:pPr>
            <a:r>
              <a:rPr lang="en-GB"/>
              <a:t>Users can interact with the assistant through voice commands.                                               </a:t>
            </a:r>
            <a:endParaRPr lang="en-GB"/>
          </a:p>
          <a:p>
            <a:pPr marL="457200" lvl="0" indent="-342900" algn="l" rtl="0">
              <a:spcBef>
                <a:spcPts val="0"/>
              </a:spcBef>
              <a:spcAft>
                <a:spcPts val="0"/>
              </a:spcAft>
              <a:buSzPts val="1800"/>
              <a:buChar char="●"/>
            </a:pPr>
            <a:r>
              <a:rPr lang="en-GB"/>
              <a:t> </a:t>
            </a:r>
            <a:r>
              <a:rPr lang="en-IN" altLang="en-GB"/>
              <a:t>It</a:t>
            </a:r>
            <a:r>
              <a:rPr lang="en-GB"/>
              <a:t> assists the end-user with day-to-day activities like general human conversation, searching queries, reading latest news, translating words, live weather conditions, sending mail through voice.   </a:t>
            </a:r>
            <a:endParaRPr lang="en-GB"/>
          </a:p>
          <a:p>
            <a:pPr marL="457200" lvl="0" indent="-342900" algn="l" rtl="0">
              <a:spcBef>
                <a:spcPts val="0"/>
              </a:spcBef>
              <a:spcAft>
                <a:spcPts val="0"/>
              </a:spcAft>
              <a:buSzPts val="1800"/>
              <a:buChar char="●"/>
            </a:pPr>
            <a:r>
              <a:rPr lang="en-GB"/>
              <a:t>The software uses a device’s microphone to receive voice requests while the voice output takes place at the speaker.       </a:t>
            </a:r>
            <a:endParaRPr lang="en-GB"/>
          </a:p>
          <a:p>
            <a:pPr marL="114300" lvl="0" indent="0" algn="l" rtl="0">
              <a:spcBef>
                <a:spcPts val="0"/>
              </a:spcBef>
              <a:spcAft>
                <a:spcPts val="0"/>
              </a:spcAft>
              <a:buSzPts val="1800"/>
              <a:buNone/>
            </a:pPr>
            <a:r>
              <a:rPr lang="en-GB"/>
              <a:t>                    </a:t>
            </a:r>
            <a:endParaRPr lang="en-GB"/>
          </a:p>
          <a:p>
            <a:pPr marL="457200" lvl="0" indent="-342900" algn="l" rtl="0">
              <a:spcBef>
                <a:spcPts val="0"/>
              </a:spcBef>
              <a:spcAft>
                <a:spcPts val="0"/>
              </a:spcAft>
              <a:buSzPts val="1800"/>
              <a:buChar char="●"/>
            </a:p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1.2 Objectives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83" name="Google Shape;83;p17"/>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altLang="en-GB"/>
              <a:t>To Provide User hand-free experience.</a:t>
            </a:r>
            <a:r>
              <a:rPr lang="en-GB"/>
              <a:t>                              </a:t>
            </a:r>
            <a:endParaRPr lang="en-GB"/>
          </a:p>
          <a:p>
            <a:pPr marL="457200" lvl="0" indent="-342900" algn="l" rtl="0">
              <a:spcBef>
                <a:spcPts val="0"/>
              </a:spcBef>
              <a:spcAft>
                <a:spcPts val="0"/>
              </a:spcAft>
              <a:buSzPts val="1800"/>
              <a:buChar char="●"/>
            </a:pPr>
            <a:r>
              <a:rPr lang="en-IN" altLang="en-GB"/>
              <a:t>To ease the work by providing user voice interface to exceute their query.</a:t>
            </a:r>
            <a:r>
              <a:rPr lang="en-GB"/>
              <a:t>                   </a:t>
            </a:r>
            <a:endParaRPr lang="en-GB"/>
          </a:p>
          <a:p>
            <a:pPr marL="457200" lvl="0" indent="-342900" algn="l" rtl="0">
              <a:spcBef>
                <a:spcPts val="0"/>
              </a:spcBef>
              <a:spcAft>
                <a:spcPts val="0"/>
              </a:spcAft>
              <a:buSzPts val="1800"/>
              <a:buChar char="●"/>
            </a:pPr>
            <a:r>
              <a:rPr lang="en-GB"/>
              <a:t>Traditional way of searching details online And opening an Application can be given a new touch with the help of Voice Assistant.               </a:t>
            </a:r>
            <a:endParaRPr lang="en-GB"/>
          </a:p>
          <a:p>
            <a:pPr marL="457200" lvl="0" indent="-342900" algn="l" rtl="0">
              <a:spcBef>
                <a:spcPts val="0"/>
              </a:spcBef>
              <a:spcAft>
                <a:spcPts val="0"/>
              </a:spcAft>
              <a:buSzPts val="1800"/>
              <a:buChar char="●"/>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434343"/>
                </a:solidFill>
                <a:latin typeface="Times New Roman" panose="02020603050405020304"/>
                <a:ea typeface="Times New Roman" panose="02020603050405020304"/>
                <a:cs typeface="Times New Roman" panose="02020603050405020304"/>
                <a:sym typeface="Times New Roman" panose="02020603050405020304"/>
              </a:rPr>
              <a:t>1.3 Literature Review</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89" name="Google Shape;89;p18"/>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Speech synthesis is the artificial production of human speech. A computer system used for this purpose is called a speech synthesizer, and can be implemented in software or hardware products.</a:t>
            </a:r>
            <a:endParaRPr lang="en-GB"/>
          </a:p>
          <a:p>
            <a:pPr marL="457200" lvl="0" indent="-342900" algn="l" rtl="0">
              <a:spcBef>
                <a:spcPts val="0"/>
              </a:spcBef>
              <a:spcAft>
                <a:spcPts val="0"/>
              </a:spcAft>
              <a:buSzPts val="1800"/>
              <a:buChar char="●"/>
            </a:pPr>
            <a:r>
              <a:rPr lang="en-GB"/>
              <a:t>The most important qualities of a speech synthesis system are naturalness and intelligibility.                            </a:t>
            </a:r>
            <a:endParaRPr lang="en-GB"/>
          </a:p>
          <a:p>
            <a:pPr marL="457200" lvl="0" indent="-342900" algn="l" rtl="0">
              <a:spcBef>
                <a:spcPts val="0"/>
              </a:spcBef>
              <a:spcAft>
                <a:spcPts val="0"/>
              </a:spcAft>
              <a:buSzPts val="1800"/>
              <a:buChar char="●"/>
            </a:pPr>
            <a:r>
              <a:rPr lang="en-GB"/>
              <a:t>Naturalness describes how closely the output sounds like human speech, while intelligibility is the ease with which the output is understood.                           </a:t>
            </a:r>
            <a:endParaRPr lang="en-GB"/>
          </a:p>
          <a:p>
            <a:pPr marL="457200" lvl="0" indent="-342900" algn="l" rtl="0">
              <a:spcBef>
                <a:spcPts val="0"/>
              </a:spcBef>
              <a:spcAft>
                <a:spcPts val="0"/>
              </a:spcAft>
              <a:buSzPts val="1800"/>
              <a:buChar char="●"/>
            </a:pPr>
            <a:r>
              <a:rPr lang="en-GB"/>
              <a:t>Some popular speech recognition systems are Siri, Cortana, Google Now, etc                           </a:t>
            </a:r>
            <a:endParaRPr lang="en-GB"/>
          </a:p>
          <a:p>
            <a:pPr marL="114300" lvl="0" indent="0" algn="l" rtl="0">
              <a:spcBef>
                <a:spcPts val="0"/>
              </a:spcBef>
              <a:spcAft>
                <a:spcPts val="0"/>
              </a:spcAft>
              <a:buSzPts val="1800"/>
              <a:buNone/>
            </a:p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1.4 Problem Definition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19"/>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We are all well aware about Cortana, Siri, Google Assistant and many other virtual assistants which are designed to aid the tasks of users in Windows, Android and iOS platforms                                  </a:t>
            </a:r>
            <a:endParaRPr lang="en-GB"/>
          </a:p>
          <a:p>
            <a:pPr marL="457200" lvl="0" indent="-342900" algn="l" rtl="0">
              <a:spcBef>
                <a:spcPts val="0"/>
              </a:spcBef>
              <a:spcAft>
                <a:spcPts val="0"/>
              </a:spcAft>
              <a:buSzPts val="1800"/>
              <a:buChar char="●"/>
            </a:pPr>
            <a:r>
              <a:rPr lang="en-GB"/>
              <a:t> In this virtual assistant systems if user asks web query the system redirects the user to web page and user has to manually search thereafter this can be havoc sometimes, so our Pc Voice Assistant will solve this problem by answering the web query in user interface of our app itself.                         </a:t>
            </a:r>
            <a:endParaRPr lang="en-GB"/>
          </a:p>
          <a:p>
            <a:pPr marL="114300" lvl="0" indent="0" algn="l" rtl="0">
              <a:spcBef>
                <a:spcPts val="0"/>
              </a:spcBef>
              <a:spcAft>
                <a:spcPts val="0"/>
              </a:spcAft>
              <a:buSzPts val="1800"/>
              <a:buNone/>
            </a:pPr>
            <a:r>
              <a:rPr lang="en-GB"/>
              <a:t>                              </a:t>
            </a:r>
            <a:endParaRPr lang="en-GB"/>
          </a:p>
          <a:p>
            <a:pPr marL="457200" lvl="0" indent="-342900" algn="l" rtl="0">
              <a:spcBef>
                <a:spcPts val="0"/>
              </a:spcBef>
              <a:spcAft>
                <a:spcPts val="0"/>
              </a:spcAft>
              <a:buSzPts val="1800"/>
              <a:buChar char="●"/>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1.5 Scope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01" name="Google Shape;101;p20"/>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Presently, Jarvis is being developed as an automation tool and virtual assistant. Among the Various roles played by Jarvis are:                              </a:t>
            </a:r>
            <a:endParaRPr lang="en-GB"/>
          </a:p>
          <a:p>
            <a:pPr marL="457200" lvl="0" indent="-342900" algn="l" rtl="0">
              <a:spcBef>
                <a:spcPts val="0"/>
              </a:spcBef>
              <a:spcAft>
                <a:spcPts val="0"/>
              </a:spcAft>
              <a:buSzPts val="1800"/>
              <a:buChar char="●"/>
            </a:pPr>
            <a:r>
              <a:rPr lang="en-GB"/>
              <a:t> 1. Search Engine with voice interactions</a:t>
            </a:r>
            <a:endParaRPr lang="en-GB"/>
          </a:p>
          <a:p>
            <a:pPr marL="457200" lvl="0" indent="-342900" algn="l" rtl="0">
              <a:spcBef>
                <a:spcPts val="0"/>
              </a:spcBef>
              <a:spcAft>
                <a:spcPts val="0"/>
              </a:spcAft>
              <a:buSzPts val="1800"/>
              <a:buChar char="●"/>
            </a:pPr>
            <a:r>
              <a:rPr lang="en-GB"/>
              <a:t>2. Alarm. </a:t>
            </a:r>
            <a:endParaRPr lang="en-GB"/>
          </a:p>
          <a:p>
            <a:pPr marL="457200" lvl="0" indent="-342900" algn="l" rtl="0">
              <a:spcBef>
                <a:spcPts val="0"/>
              </a:spcBef>
              <a:spcAft>
                <a:spcPts val="0"/>
              </a:spcAft>
              <a:buSzPts val="1800"/>
              <a:buChar char="●"/>
            </a:pPr>
            <a:r>
              <a:rPr lang="en-GB"/>
              <a:t>3. Reminder and To-Do application. </a:t>
            </a:r>
            <a:endParaRPr lang="en-GB"/>
          </a:p>
          <a:p>
            <a:pPr marL="457200" lvl="0" indent="-342900" algn="l" rtl="0">
              <a:spcBef>
                <a:spcPts val="0"/>
              </a:spcBef>
              <a:spcAft>
                <a:spcPts val="0"/>
              </a:spcAft>
              <a:buSzPts val="1800"/>
              <a:buChar char="●"/>
            </a:pPr>
            <a:r>
              <a:rPr lang="en-GB"/>
              <a:t>4. Vocabulary App to show meanings and correct spelling errors. </a:t>
            </a:r>
            <a:endParaRPr lang="en-GB"/>
          </a:p>
          <a:p>
            <a:pPr marL="457200" lvl="0" indent="-342900" algn="l" rtl="0">
              <a:spcBef>
                <a:spcPts val="0"/>
              </a:spcBef>
              <a:spcAft>
                <a:spcPts val="0"/>
              </a:spcAft>
              <a:buSzPts val="1800"/>
              <a:buChar char="●"/>
            </a:pPr>
            <a:r>
              <a:rPr lang="en-GB"/>
              <a:t>5. Weather Forecasting Application.</a:t>
            </a:r>
            <a:endParaRPr lang="en-GB"/>
          </a:p>
          <a:p>
            <a:pPr marL="457200" lvl="0" indent="-342900" algn="l" rtl="0">
              <a:spcBef>
                <a:spcPts val="0"/>
              </a:spcBef>
              <a:spcAft>
                <a:spcPts val="0"/>
              </a:spcAft>
              <a:buSzPts val="1800"/>
              <a:buChar char="●"/>
            </a:pPr>
            <a:r>
              <a:rPr lang="en-GB"/>
              <a:t>6.Translating word or sentence from one language to another language.</a:t>
            </a:r>
            <a:endParaRPr lang="en-GB"/>
          </a:p>
          <a:p>
            <a:pPr marL="114300" lvl="0" indent="0" algn="l" rtl="0">
              <a:spcBef>
                <a:spcPts val="0"/>
              </a:spcBef>
              <a:spcAft>
                <a:spcPts val="0"/>
              </a:spcAft>
              <a:buSzPts val="1800"/>
              <a:buNone/>
            </a:pPr>
            <a:r>
              <a:rPr lang="en-GB"/>
              <a:t>                </a:t>
            </a:r>
            <a:endParaRPr lang="en-GB"/>
          </a:p>
          <a:p>
            <a:pPr marL="114300" lvl="0" indent="0" algn="l" rtl="0">
              <a:spcBef>
                <a:spcPts val="0"/>
              </a:spcBef>
              <a:spcAft>
                <a:spcPts val="0"/>
              </a:spcAft>
              <a:buSzPts val="1800"/>
              <a:buNone/>
            </a:pPr>
            <a:r>
              <a:rPr lang="en-GB"/>
              <a:t>                   </a:t>
            </a:r>
            <a:endParaRPr lang="en-GB"/>
          </a:p>
          <a:p>
            <a:pPr marL="457200" lvl="0" indent="-342900" algn="l" rtl="0">
              <a:spcBef>
                <a:spcPts val="0"/>
              </a:spcBef>
              <a:spcAft>
                <a:spcPts val="0"/>
              </a:spcAft>
              <a:buSzPts val="1800"/>
              <a:buChar char="●"/>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1.6 Technology stack</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21"/>
          <p:cNvSpPr txBox="1"/>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Front End Framework(User Interface)</a:t>
            </a:r>
            <a:endParaRPr lang="en-GB"/>
          </a:p>
          <a:p>
            <a:pPr marL="457200" lvl="0" indent="-342900" algn="l" rtl="0">
              <a:spcBef>
                <a:spcPts val="0"/>
              </a:spcBef>
              <a:spcAft>
                <a:spcPts val="0"/>
              </a:spcAft>
              <a:buSzPts val="1800"/>
              <a:buChar char="●"/>
            </a:pPr>
            <a:r>
              <a:rPr lang="en-GB"/>
              <a:t>	Tkinter </a:t>
            </a:r>
            <a:endParaRPr lang="en-GB"/>
          </a:p>
          <a:p>
            <a:pPr marL="457200" lvl="0" indent="-342900" algn="l" rtl="0">
              <a:spcBef>
                <a:spcPts val="0"/>
              </a:spcBef>
              <a:spcAft>
                <a:spcPts val="0"/>
              </a:spcAft>
              <a:buSzPts val="1800"/>
              <a:buChar char="●"/>
            </a:pPr>
            <a:r>
              <a:rPr lang="en-GB"/>
              <a:t>	Pygame</a:t>
            </a:r>
            <a:endParaRPr lang="en-GB"/>
          </a:p>
          <a:p>
            <a:pPr marL="457200" lvl="0" indent="-342900" algn="l" rtl="0">
              <a:spcBef>
                <a:spcPts val="0"/>
              </a:spcBef>
              <a:spcAft>
                <a:spcPts val="0"/>
              </a:spcAft>
              <a:buSzPts val="1800"/>
              <a:buChar char="●"/>
            </a:pPr>
            <a:endParaRPr lang="en-GB"/>
          </a:p>
          <a:p>
            <a:pPr marL="457200" lvl="0" indent="-342900" algn="l" rtl="0">
              <a:spcBef>
                <a:spcPts val="0"/>
              </a:spcBef>
              <a:spcAft>
                <a:spcPts val="0"/>
              </a:spcAft>
              <a:buSzPts val="1800"/>
              <a:buChar char="●"/>
            </a:pPr>
            <a:r>
              <a:rPr lang="en-GB"/>
              <a:t>Main FrameWork </a:t>
            </a:r>
            <a:endParaRPr lang="en-GB"/>
          </a:p>
          <a:p>
            <a:pPr marL="457200" lvl="0" indent="-342900" algn="l" rtl="0">
              <a:spcBef>
                <a:spcPts val="0"/>
              </a:spcBef>
              <a:spcAft>
                <a:spcPts val="0"/>
              </a:spcAft>
              <a:buSzPts val="1800"/>
              <a:buChar char="●"/>
            </a:pPr>
            <a:r>
              <a:rPr lang="en-GB"/>
              <a:t>	Python</a:t>
            </a:r>
            <a:endParaRPr lang="en-GB"/>
          </a:p>
          <a:p>
            <a:pPr marL="457200" lvl="0" indent="-342900" algn="l" rtl="0">
              <a:spcBef>
                <a:spcPts val="0"/>
              </a:spcBef>
              <a:spcAft>
                <a:spcPts val="0"/>
              </a:spcAft>
              <a:buSzPts val="1800"/>
              <a:buChar char="●"/>
            </a:pPr>
            <a:r>
              <a:rPr lang="en-GB"/>
              <a:t>	Machine learning                             </a:t>
            </a:r>
            <a:endParaRPr lang="en-GB"/>
          </a:p>
          <a:p>
            <a:pPr marL="114300" lvl="0" indent="0" algn="l" rtl="0">
              <a:spcBef>
                <a:spcPts val="0"/>
              </a:spcBef>
              <a:spcAft>
                <a:spcPts val="0"/>
              </a:spcAft>
              <a:buSzPts val="1800"/>
              <a:buNone/>
            </a:pPr>
            <a:r>
              <a:rPr lang="en-GB"/>
              <a:t>                        </a:t>
            </a:r>
            <a:endParaRPr lang="en-GB"/>
          </a:p>
          <a:p>
            <a:pPr marL="114300" lvl="0" indent="0" algn="l" rtl="0">
              <a:spcBef>
                <a:spcPts val="0"/>
              </a:spcBef>
              <a:spcAft>
                <a:spcPts val="0"/>
              </a:spcAft>
              <a:buSzPts val="1800"/>
              <a:buNone/>
            </a:pPr>
            <a:r>
              <a:rPr lang="en-GB"/>
              <a:t>                        </a:t>
            </a:r>
            <a:endParaRPr lang="en-GB"/>
          </a:p>
          <a:p>
            <a:pPr marL="457200" lvl="0" indent="-342900" algn="l" rtl="0">
              <a:spcBef>
                <a:spcPts val="0"/>
              </a:spcBef>
              <a:spcAft>
                <a:spcPts val="0"/>
              </a:spcAft>
              <a:buSzPts val="1800"/>
              <a:buChar char="●"/>
            </a:p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6224</Words>
  <Application>WPS Presentation</Application>
  <PresentationFormat/>
  <Paragraphs>168</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Arial</vt:lpstr>
      <vt:lpstr>Old Standard TT</vt:lpstr>
      <vt:lpstr>Times New Roman</vt:lpstr>
      <vt:lpstr>Microsoft YaHei</vt:lpstr>
      <vt:lpstr>Arial Unicode MS</vt:lpstr>
      <vt:lpstr>Paperback</vt:lpstr>
      <vt:lpstr>Academic Year 2020-2021</vt:lpstr>
      <vt:lpstr>Prof. Jaya Gupta </vt:lpstr>
      <vt:lpstr>1.Project Conception and Initiation</vt:lpstr>
      <vt:lpstr>1.1 Abstract</vt:lpstr>
      <vt:lpstr>1.2 Objectives</vt:lpstr>
      <vt:lpstr>1.3 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Class Diagram</vt:lpstr>
      <vt:lpstr>2.4 Module-1</vt:lpstr>
      <vt:lpstr>Module-2</vt:lpstr>
      <vt:lpstr>Module-3</vt:lpstr>
      <vt:lpstr>Module-4</vt:lpstr>
      <vt:lpstr>2.5 References</vt:lpstr>
      <vt:lpstr>3.Planning for next semester</vt:lpstr>
      <vt:lpstr>Planning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G.B.Road,Kasarvadavli, Thane(W), Mumbai-400615UNIVERSITY OF MUMBAIAcademic Year 2020-2021</dc:title>
  <dc:creator/>
  <cp:lastModifiedBy>ASUS</cp:lastModifiedBy>
  <cp:revision>11</cp:revision>
  <dcterms:created xsi:type="dcterms:W3CDTF">2020-12-15T15:34:00Z</dcterms:created>
  <dcterms:modified xsi:type="dcterms:W3CDTF">2020-12-16T06:40:34Z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