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1" r:id="rId17"/>
    <p:sldId id="270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46F8-06A0-4713-A143-8DD8A92DB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Shark Tank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489F-56FB-4012-B784-75606D0A0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Sherk</a:t>
            </a:r>
          </a:p>
        </p:txBody>
      </p:sp>
    </p:spTree>
    <p:extLst>
      <p:ext uri="{BB962C8B-B14F-4D97-AF65-F5344CB8AC3E}">
        <p14:creationId xmlns:p14="http://schemas.microsoft.com/office/powerpoint/2010/main" val="219681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90B5-D2F2-4824-8BCB-C9B1F473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(Sex)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89AA-44A4-415E-B193-5599F730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802 teams</a:t>
            </a:r>
          </a:p>
          <a:p>
            <a:pPr lvl="1"/>
            <a:r>
              <a:rPr lang="en-US" dirty="0"/>
              <a:t>480 teams (59.9%) were all men</a:t>
            </a:r>
          </a:p>
          <a:p>
            <a:pPr lvl="1"/>
            <a:r>
              <a:rPr lang="en-US" dirty="0"/>
              <a:t>199 teams  (24.8%) were all female</a:t>
            </a:r>
          </a:p>
          <a:p>
            <a:pPr lvl="1"/>
            <a:r>
              <a:rPr lang="en-US" dirty="0"/>
              <a:t>123 teams (15.8%) were mixed</a:t>
            </a:r>
          </a:p>
          <a:p>
            <a:r>
              <a:rPr lang="en-US" dirty="0"/>
              <a:t>The Deal Breakdown is as follows: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6ED93-2122-4B2E-BACE-2F1D46A8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23" y="4206621"/>
            <a:ext cx="7223121" cy="18870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2600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8CAD-5929-44FA-B802-3A0F8F8A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(Categories)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71BDB4-6D40-4B0D-B7CD-08F7B9BDE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00648"/>
              </p:ext>
            </p:extLst>
          </p:nvPr>
        </p:nvGraphicFramePr>
        <p:xfrm>
          <a:off x="316686" y="3001162"/>
          <a:ext cx="11293680" cy="1059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675">
                  <a:extLst>
                    <a:ext uri="{9D8B030D-6E8A-4147-A177-3AD203B41FA5}">
                      <a16:colId xmlns:a16="http://schemas.microsoft.com/office/drawing/2014/main" val="901290452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1440003519"/>
                    </a:ext>
                  </a:extLst>
                </a:gridCol>
                <a:gridCol w="956623">
                  <a:extLst>
                    <a:ext uri="{9D8B030D-6E8A-4147-A177-3AD203B41FA5}">
                      <a16:colId xmlns:a16="http://schemas.microsoft.com/office/drawing/2014/main" val="3236837326"/>
                    </a:ext>
                  </a:extLst>
                </a:gridCol>
                <a:gridCol w="873766">
                  <a:extLst>
                    <a:ext uri="{9D8B030D-6E8A-4147-A177-3AD203B41FA5}">
                      <a16:colId xmlns:a16="http://schemas.microsoft.com/office/drawing/2014/main" val="7595307"/>
                    </a:ext>
                  </a:extLst>
                </a:gridCol>
                <a:gridCol w="833593">
                  <a:extLst>
                    <a:ext uri="{9D8B030D-6E8A-4147-A177-3AD203B41FA5}">
                      <a16:colId xmlns:a16="http://schemas.microsoft.com/office/drawing/2014/main" val="2992492452"/>
                    </a:ext>
                  </a:extLst>
                </a:gridCol>
                <a:gridCol w="793421">
                  <a:extLst>
                    <a:ext uri="{9D8B030D-6E8A-4147-A177-3AD203B41FA5}">
                      <a16:colId xmlns:a16="http://schemas.microsoft.com/office/drawing/2014/main" val="1809490733"/>
                    </a:ext>
                  </a:extLst>
                </a:gridCol>
                <a:gridCol w="1016883">
                  <a:extLst>
                    <a:ext uri="{9D8B030D-6E8A-4147-A177-3AD203B41FA5}">
                      <a16:colId xmlns:a16="http://schemas.microsoft.com/office/drawing/2014/main" val="3129845603"/>
                    </a:ext>
                  </a:extLst>
                </a:gridCol>
                <a:gridCol w="612641">
                  <a:extLst>
                    <a:ext uri="{9D8B030D-6E8A-4147-A177-3AD203B41FA5}">
                      <a16:colId xmlns:a16="http://schemas.microsoft.com/office/drawing/2014/main" val="2741183135"/>
                    </a:ext>
                  </a:extLst>
                </a:gridCol>
                <a:gridCol w="836104">
                  <a:extLst>
                    <a:ext uri="{9D8B030D-6E8A-4147-A177-3AD203B41FA5}">
                      <a16:colId xmlns:a16="http://schemas.microsoft.com/office/drawing/2014/main" val="3347487443"/>
                    </a:ext>
                  </a:extLst>
                </a:gridCol>
                <a:gridCol w="1137403">
                  <a:extLst>
                    <a:ext uri="{9D8B030D-6E8A-4147-A177-3AD203B41FA5}">
                      <a16:colId xmlns:a16="http://schemas.microsoft.com/office/drawing/2014/main" val="1456574920"/>
                    </a:ext>
                  </a:extLst>
                </a:gridCol>
                <a:gridCol w="1318183">
                  <a:extLst>
                    <a:ext uri="{9D8B030D-6E8A-4147-A177-3AD203B41FA5}">
                      <a16:colId xmlns:a16="http://schemas.microsoft.com/office/drawing/2014/main" val="1564146230"/>
                    </a:ext>
                  </a:extLst>
                </a:gridCol>
                <a:gridCol w="642770">
                  <a:extLst>
                    <a:ext uri="{9D8B030D-6E8A-4147-A177-3AD203B41FA5}">
                      <a16:colId xmlns:a16="http://schemas.microsoft.com/office/drawing/2014/main" val="150376320"/>
                    </a:ext>
                  </a:extLst>
                </a:gridCol>
                <a:gridCol w="873766">
                  <a:extLst>
                    <a:ext uri="{9D8B030D-6E8A-4147-A177-3AD203B41FA5}">
                      <a16:colId xmlns:a16="http://schemas.microsoft.com/office/drawing/2014/main" val="3560853159"/>
                    </a:ext>
                  </a:extLst>
                </a:gridCol>
              </a:tblGrid>
              <a:tr h="3883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Novelties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Health / Wellness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Food and Beverage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Business Services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Lifestyle / Home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Software / Tech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Children / Education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Automotive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Fashion / Beauty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Media / Entertainment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Fitness / Sports / Outdoors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Pet Products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Uncertain / Other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extLst>
                  <a:ext uri="{0D108BD9-81ED-4DB2-BD59-A6C34878D82A}">
                    <a16:rowId xmlns:a16="http://schemas.microsoft.com/office/drawing/2014/main" val="47892573"/>
                  </a:ext>
                </a:extLst>
              </a:tr>
              <a:tr h="22357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86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extLst>
                  <a:ext uri="{0D108BD9-81ED-4DB2-BD59-A6C34878D82A}">
                    <a16:rowId xmlns:a16="http://schemas.microsoft.com/office/drawing/2014/main" val="1183292610"/>
                  </a:ext>
                </a:extLst>
              </a:tr>
              <a:tr h="22357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128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134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73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136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87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extLst>
                  <a:ext uri="{0D108BD9-81ED-4DB2-BD59-A6C34878D82A}">
                    <a16:rowId xmlns:a16="http://schemas.microsoft.com/office/drawing/2014/main" val="221499331"/>
                  </a:ext>
                </a:extLst>
              </a:tr>
              <a:tr h="22357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46%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63%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55%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34%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64%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55%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64%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69%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48%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49%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57%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62%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29%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6" marR="7226" marT="7226" marB="0" anchor="b"/>
                </a:tc>
                <a:extLst>
                  <a:ext uri="{0D108BD9-81ED-4DB2-BD59-A6C34878D82A}">
                    <a16:rowId xmlns:a16="http://schemas.microsoft.com/office/drawing/2014/main" val="143640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10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3A11-0ADD-426E-93BD-A822FBB3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889" y="615083"/>
            <a:ext cx="3379237" cy="541913"/>
          </a:xfrm>
        </p:spPr>
        <p:txBody>
          <a:bodyPr>
            <a:normAutofit fontScale="90000"/>
          </a:bodyPr>
          <a:lstStyle/>
          <a:p>
            <a:r>
              <a:rPr lang="en-US" dirty="0"/>
              <a:t>Equity vs 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A41D9-9F92-49FC-BAEC-B42F117CC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06" t="13333" r="51174" b="8719"/>
          <a:stretch/>
        </p:blipFill>
        <p:spPr>
          <a:xfrm>
            <a:off x="195942" y="222597"/>
            <a:ext cx="8434874" cy="6261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3BC816-75A8-4467-9E11-302A6F1ADC89}"/>
              </a:ext>
            </a:extLst>
          </p:cNvPr>
          <p:cNvSpPr txBox="1"/>
          <p:nvPr/>
        </p:nvSpPr>
        <p:spPr>
          <a:xfrm>
            <a:off x="9349273" y="1856792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= ‘Deal’</a:t>
            </a:r>
          </a:p>
          <a:p>
            <a:r>
              <a:rPr lang="en-US" dirty="0"/>
              <a:t>Blue = ‘No Deal’</a:t>
            </a:r>
          </a:p>
        </p:txBody>
      </p:sp>
    </p:spTree>
    <p:extLst>
      <p:ext uri="{BB962C8B-B14F-4D97-AF65-F5344CB8AC3E}">
        <p14:creationId xmlns:p14="http://schemas.microsoft.com/office/powerpoint/2010/main" val="52797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7BB5-6FF5-4C5B-ACA8-A3EC6E94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FeedForward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74D0-4969-4A4F-9E32-F06E6359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training, validation, and testing: I used a 65-15-20 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318-2784-4BA6-9A94-F5742A7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5" y="0"/>
            <a:ext cx="8610600" cy="1293028"/>
          </a:xfrm>
        </p:spPr>
        <p:txBody>
          <a:bodyPr/>
          <a:lstStyle/>
          <a:p>
            <a:r>
              <a:rPr lang="en-US" dirty="0" smtClean="0"/>
              <a:t>Results Continued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CE750-C969-4B0E-A9EF-004B902590CC}"/>
              </a:ext>
            </a:extLst>
          </p:cNvPr>
          <p:cNvSpPr txBox="1"/>
          <p:nvPr/>
        </p:nvSpPr>
        <p:spPr>
          <a:xfrm>
            <a:off x="6885992" y="156286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A61DF-49AB-4FE8-9648-C463E014A99A}"/>
              </a:ext>
            </a:extLst>
          </p:cNvPr>
          <p:cNvSpPr txBox="1"/>
          <p:nvPr/>
        </p:nvSpPr>
        <p:spPr>
          <a:xfrm>
            <a:off x="774440" y="391341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F3588-35AF-4835-9680-C56E80B82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008" y="2354201"/>
            <a:ext cx="8818552" cy="3910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871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1282-E800-4605-BB78-95058239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03CC4-7F18-482B-9356-37CEB09E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" y="0"/>
            <a:ext cx="2611435" cy="6729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7B432-8CCC-414E-9C1A-FF504B4B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118" y="187492"/>
            <a:ext cx="2922339" cy="1840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678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F331-1B4D-47D4-A8B9-265A39A4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0"/>
            <a:ext cx="8610600" cy="1293028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D3ADA-02D7-4939-B259-D365F3C6F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30" t="5975" r="64031" b="23186"/>
          <a:stretch/>
        </p:blipFill>
        <p:spPr>
          <a:xfrm>
            <a:off x="702906" y="210527"/>
            <a:ext cx="5756988" cy="64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E763-1A65-4004-A14E-92C92B81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60366"/>
            <a:ext cx="8610600" cy="1293028"/>
          </a:xfrm>
        </p:spPr>
        <p:txBody>
          <a:bodyPr/>
          <a:lstStyle/>
          <a:p>
            <a:r>
              <a:rPr lang="en-US" dirty="0"/>
              <a:t>MATLAB Classification Learner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2F0A-D96B-4187-BAAD-F469FB16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493628" cy="4024125"/>
          </a:xfrm>
        </p:spPr>
        <p:txBody>
          <a:bodyPr/>
          <a:lstStyle/>
          <a:p>
            <a:r>
              <a:rPr lang="en-US" dirty="0"/>
              <a:t>Input data, runs types and </a:t>
            </a:r>
            <a:r>
              <a:rPr lang="en-US" dirty="0" smtClean="0"/>
              <a:t>varieties </a:t>
            </a:r>
            <a:r>
              <a:rPr lang="en-US" dirty="0"/>
              <a:t>of algorithms such as boosted trees, </a:t>
            </a:r>
            <a:r>
              <a:rPr lang="en-US" dirty="0" err="1"/>
              <a:t>svm</a:t>
            </a:r>
            <a:r>
              <a:rPr lang="en-US" dirty="0"/>
              <a:t>, etc.</a:t>
            </a:r>
          </a:p>
          <a:p>
            <a:r>
              <a:rPr lang="en-US" dirty="0"/>
              <a:t>Hit ‘all’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36CB7-AE48-4972-92D3-7DDC4823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902" y="1084486"/>
            <a:ext cx="4571203" cy="570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485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50AE-E9AB-4BCE-A330-5550ECF0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7FC79-9BBC-464B-993C-DE5AE117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13" y="2922760"/>
            <a:ext cx="9925973" cy="2075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7289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0AA9-97A6-4949-898C-7AF94E3D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8391E-C637-4DF6-909C-7565DE2C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14" y="2372512"/>
            <a:ext cx="7468772" cy="3562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066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Since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created this presentation in the middle of the experiment, some changes have been made since. Accuracies are different, but this presentation was still a good intro to the dataset and </a:t>
            </a:r>
            <a:r>
              <a:rPr lang="en-US" smtClean="0"/>
              <a:t>preprocessing techniques.</a:t>
            </a:r>
            <a:endParaRPr lang="en-US" dirty="0" smtClean="0"/>
          </a:p>
          <a:p>
            <a:r>
              <a:rPr lang="en-US" dirty="0" smtClean="0"/>
              <a:t>Biggest change was consolidating state origin to ‘geographic’ origin – I used geographic areas defined the U.S. Census Bureau and consolidated some </a:t>
            </a:r>
            <a:r>
              <a:rPr lang="en-US" dirty="0" err="1" smtClean="0"/>
              <a:t>subregions</a:t>
            </a:r>
            <a:r>
              <a:rPr lang="en-US" dirty="0" smtClean="0"/>
              <a:t> (East South Central &amp; West South Central -&gt; South Central) if not enough instances occurred.</a:t>
            </a:r>
          </a:p>
          <a:p>
            <a:r>
              <a:rPr lang="en-US" dirty="0" smtClean="0"/>
              <a:t>Some models have been omitted since, and I focused on tuning hyper parameters later 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1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0628-AC9E-4BC3-9822-7E767828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E113-E3C2-4B91-BE20-EDC5B2DC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95" y="2057401"/>
            <a:ext cx="6987820" cy="420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3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2BE9-AD43-4A50-AA97-34104E8F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CD33-2C6D-48DA-8BBE-1B07221F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mine for results/patterns, is there something the model predicts especially well that I could further test?</a:t>
            </a:r>
          </a:p>
          <a:p>
            <a:r>
              <a:rPr lang="en-US" dirty="0"/>
              <a:t>Limitations of data</a:t>
            </a:r>
          </a:p>
        </p:txBody>
      </p:sp>
    </p:spTree>
    <p:extLst>
      <p:ext uri="{BB962C8B-B14F-4D97-AF65-F5344CB8AC3E}">
        <p14:creationId xmlns:p14="http://schemas.microsoft.com/office/powerpoint/2010/main" val="101373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49FC-0978-4635-8403-9AB6F821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8CAD-A563-4F85-8502-5437309C9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show that revolves around Startup companies ‘pitching’ their business and trying to secure a favorable deal with 1 or many judges</a:t>
            </a:r>
          </a:p>
          <a:p>
            <a:r>
              <a:rPr lang="en-US" dirty="0"/>
              <a:t>All startups go through vetting and trials, ~1% of applicants make it to the ‘sharks’</a:t>
            </a:r>
          </a:p>
          <a:p>
            <a:r>
              <a:rPr lang="en-US" dirty="0"/>
              <a:t>Maximum of 6 judges per episode</a:t>
            </a:r>
          </a:p>
          <a:p>
            <a:r>
              <a:rPr lang="en-US" dirty="0"/>
              <a:t>Main judges are: Barbara Corcoran, Mark Cuban, Lori Greiner, Robert Herjavec, </a:t>
            </a:r>
            <a:r>
              <a:rPr lang="en-US" dirty="0" err="1"/>
              <a:t>Daymond</a:t>
            </a:r>
            <a:r>
              <a:rPr lang="en-US" dirty="0"/>
              <a:t> John, and Kevin O’Leary with possibility of a guest judge</a:t>
            </a:r>
          </a:p>
          <a:p>
            <a:r>
              <a:rPr lang="en-US" dirty="0"/>
              <a:t>Deals usually involve a cash amount + equity, but royalty deals are common</a:t>
            </a:r>
          </a:p>
        </p:txBody>
      </p:sp>
    </p:spTree>
    <p:extLst>
      <p:ext uri="{BB962C8B-B14F-4D97-AF65-F5344CB8AC3E}">
        <p14:creationId xmlns:p14="http://schemas.microsoft.com/office/powerpoint/2010/main" val="150433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FF8C-63C9-4EED-9DDC-F3929472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trying to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7003-EA37-438D-8E38-F27587875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whether or not a startup will </a:t>
            </a:r>
            <a:r>
              <a:rPr lang="en-US" dirty="0" smtClean="0"/>
              <a:t>strike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deal with the ‘sharks’.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5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39B8-0716-4375-ACCE-EDA35A48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what 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3BC6-6CF5-41DC-A522-A3F31686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presentation, I have implemented various machine learning algorithms such as single-layered and multi-layered </a:t>
            </a:r>
            <a:r>
              <a:rPr lang="en-US" dirty="0" smtClean="0"/>
              <a:t>f</a:t>
            </a:r>
            <a:r>
              <a:rPr lang="en-US" dirty="0" smtClean="0"/>
              <a:t>eed-forward networks </a:t>
            </a:r>
            <a:r>
              <a:rPr lang="en-US" dirty="0"/>
              <a:t>as well as other algorithms such as SVM, KNN, </a:t>
            </a:r>
            <a:r>
              <a:rPr lang="en-US" dirty="0" smtClean="0"/>
              <a:t>and </a:t>
            </a:r>
            <a:r>
              <a:rPr lang="en-US" dirty="0" smtClean="0"/>
              <a:t>Ridge Regression </a:t>
            </a:r>
            <a:r>
              <a:rPr lang="en-US" dirty="0" smtClean="0"/>
              <a:t>through </a:t>
            </a:r>
            <a:r>
              <a:rPr lang="en-US" dirty="0"/>
              <a:t>Matlab</a:t>
            </a:r>
          </a:p>
          <a:p>
            <a:r>
              <a:rPr lang="en-US" dirty="0"/>
              <a:t>I have also compiled various sources of data which I will go into further detail</a:t>
            </a:r>
          </a:p>
        </p:txBody>
      </p:sp>
    </p:spTree>
    <p:extLst>
      <p:ext uri="{BB962C8B-B14F-4D97-AF65-F5344CB8AC3E}">
        <p14:creationId xmlns:p14="http://schemas.microsoft.com/office/powerpoint/2010/main" val="69278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1282-6B0F-4C98-A3C3-2088C1C7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D08C-33B9-4A45-8C74-6B93B3243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sourced two sources of data as well as my own and combined all into one spreadsheet</a:t>
            </a:r>
          </a:p>
          <a:p>
            <a:r>
              <a:rPr lang="en-US" dirty="0"/>
              <a:t>There are 802 records, all of which are representative of each product that has appeared on the show since Season 1 through Season 9</a:t>
            </a:r>
          </a:p>
        </p:txBody>
      </p:sp>
    </p:spTree>
    <p:extLst>
      <p:ext uri="{BB962C8B-B14F-4D97-AF65-F5344CB8AC3E}">
        <p14:creationId xmlns:p14="http://schemas.microsoft.com/office/powerpoint/2010/main" val="106329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AB25-7709-4EF2-8ED0-4E0BF6BA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2F29-13EA-48C4-8BB9-EC5D21E4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Metadata is broken into 5 subcategories: product category, team demographic (i.e. sex), state, deal (i.e. amount &amp; equity), and judges present</a:t>
            </a:r>
          </a:p>
          <a:p>
            <a:r>
              <a:rPr lang="en-US" dirty="0"/>
              <a:t>For the sake of the model, certain </a:t>
            </a:r>
            <a:r>
              <a:rPr lang="en-US" dirty="0" smtClean="0"/>
              <a:t>features </a:t>
            </a:r>
            <a:r>
              <a:rPr lang="en-US" dirty="0"/>
              <a:t>didn’t meet requirements (i.e. n &lt; 10). In the case that there were not enough data, I grouped them into ‘other’ within that subcategory.</a:t>
            </a:r>
          </a:p>
          <a:p>
            <a:pPr lvl="1"/>
            <a:r>
              <a:rPr lang="en-US" dirty="0"/>
              <a:t>For example very few startups from Hawaii, Alaska, and Delaware: thus, they go into ‘other’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416C3-B34B-46EA-9B34-45840DFB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0193"/>
            <a:ext cx="11208623" cy="257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9DD85-5A52-4842-82E7-09913F2CA91F}"/>
              </a:ext>
            </a:extLst>
          </p:cNvPr>
          <p:cNvSpPr txBox="1"/>
          <p:nvPr/>
        </p:nvSpPr>
        <p:spPr>
          <a:xfrm>
            <a:off x="2232598" y="104155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↑</a:t>
            </a:r>
          </a:p>
        </p:txBody>
      </p:sp>
    </p:spTree>
    <p:extLst>
      <p:ext uri="{BB962C8B-B14F-4D97-AF65-F5344CB8AC3E}">
        <p14:creationId xmlns:p14="http://schemas.microsoft.com/office/powerpoint/2010/main" val="233742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CB80-F9CC-4E67-9874-8F775A28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B1B96-D91F-4BE6-BD7B-90FDFAD3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either classified as categorical or numerical</a:t>
            </a:r>
          </a:p>
          <a:p>
            <a:r>
              <a:rPr lang="en-US" dirty="0"/>
              <a:t>For categorical, a record that satisfies that certain category (i.e. product category = novelties) was denoted with a 1, else 0</a:t>
            </a:r>
          </a:p>
          <a:p>
            <a:r>
              <a:rPr lang="en-US" dirty="0"/>
              <a:t>For numerical data, I normalized it through:</a:t>
            </a:r>
          </a:p>
          <a:p>
            <a:pPr lvl="1"/>
            <a:r>
              <a:rPr lang="en-US" dirty="0"/>
              <a:t>Min-Max Normalization ((x – min)/(max – min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includes amount, equity, and </a:t>
            </a:r>
            <a:r>
              <a:rPr lang="en-US" dirty="0" smtClean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8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A466-0EAF-48B4-817E-F43FD88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6EDA-40CB-4634-9ED7-088E74C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802 records</a:t>
            </a:r>
          </a:p>
          <a:p>
            <a:pPr lvl="1"/>
            <a:r>
              <a:rPr lang="en-US" dirty="0"/>
              <a:t>438 (54.6%) were ‘deals’</a:t>
            </a:r>
          </a:p>
          <a:p>
            <a:pPr lvl="1"/>
            <a:r>
              <a:rPr lang="en-US" dirty="0"/>
              <a:t>364 (45.4%) were ‘no deals’</a:t>
            </a:r>
          </a:p>
        </p:txBody>
      </p:sp>
    </p:spTree>
    <p:extLst>
      <p:ext uri="{BB962C8B-B14F-4D97-AF65-F5344CB8AC3E}">
        <p14:creationId xmlns:p14="http://schemas.microsoft.com/office/powerpoint/2010/main" val="19500918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252</TotalTime>
  <Words>731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Vapor Trail</vt:lpstr>
      <vt:lpstr>Shark Tank Results</vt:lpstr>
      <vt:lpstr>Changes Since Presentation</vt:lpstr>
      <vt:lpstr>Basics</vt:lpstr>
      <vt:lpstr>What am I trying to Predict</vt:lpstr>
      <vt:lpstr>By what Means?</vt:lpstr>
      <vt:lpstr>Data</vt:lpstr>
      <vt:lpstr>Metadata</vt:lpstr>
      <vt:lpstr>Data (cont.)</vt:lpstr>
      <vt:lpstr>Descriptive Statistics</vt:lpstr>
      <vt:lpstr>Descriptive Statistics (Sex)</vt:lpstr>
      <vt:lpstr>Descriptive Statistics (Categories)</vt:lpstr>
      <vt:lpstr>Equity vs Valuation</vt:lpstr>
      <vt:lpstr>FeedForward Results</vt:lpstr>
      <vt:lpstr>Results Continued</vt:lpstr>
      <vt:lpstr>Results Cont.</vt:lpstr>
      <vt:lpstr>Confusion Matrix</vt:lpstr>
      <vt:lpstr>MATLAB Classification Learner </vt:lpstr>
      <vt:lpstr>Results (Cont)</vt:lpstr>
      <vt:lpstr>Results Cont.</vt:lpstr>
      <vt:lpstr>Results Continued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Tank Results</dc:title>
  <dc:creator>Thomas Sherk</dc:creator>
  <cp:lastModifiedBy>Faculty/Staff</cp:lastModifiedBy>
  <cp:revision>20</cp:revision>
  <dcterms:created xsi:type="dcterms:W3CDTF">2018-12-17T05:41:58Z</dcterms:created>
  <dcterms:modified xsi:type="dcterms:W3CDTF">2020-02-10T20:49:00Z</dcterms:modified>
</cp:coreProperties>
</file>