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4" r:id="rId3"/>
    <p:sldId id="305" r:id="rId4"/>
    <p:sldId id="306" r:id="rId5"/>
    <p:sldId id="266" r:id="rId6"/>
    <p:sldId id="307" r:id="rId7"/>
    <p:sldId id="270" r:id="rId8"/>
    <p:sldId id="271" r:id="rId9"/>
    <p:sldId id="308" r:id="rId10"/>
    <p:sldId id="274" r:id="rId11"/>
    <p:sldId id="309" r:id="rId12"/>
    <p:sldId id="310" r:id="rId13"/>
    <p:sldId id="277" r:id="rId14"/>
    <p:sldId id="311" r:id="rId15"/>
    <p:sldId id="278" r:id="rId16"/>
    <p:sldId id="312" r:id="rId17"/>
    <p:sldId id="313" r:id="rId18"/>
    <p:sldId id="281" r:id="rId19"/>
    <p:sldId id="314" r:id="rId20"/>
    <p:sldId id="315" r:id="rId21"/>
    <p:sldId id="316" r:id="rId22"/>
    <p:sldId id="317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257" r:id="rId40"/>
    <p:sldId id="258" r:id="rId41"/>
    <p:sldId id="259" r:id="rId42"/>
    <p:sldId id="260" r:id="rId43"/>
    <p:sldId id="261" r:id="rId44"/>
    <p:sldId id="262" r:id="rId45"/>
    <p:sldId id="263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AD94B-83D5-4422-83AB-F2B78610F3A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7B563-355F-4BCB-AA78-F65D19E5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5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7B563-355F-4BCB-AA78-F65D19E5450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0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AD8017-8BDF-46B5-94E7-12F994F45980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242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AD8017-8BDF-46B5-94E7-12F994F45980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891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AD8017-8BDF-46B5-94E7-12F994F45980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8415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AD8017-8BDF-46B5-94E7-12F994F45980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8578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24BA9-8E25-43D7-AE40-90A8A4678A7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7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9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8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2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7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6E06-E234-45CD-BAE9-DE68238FEEBE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A5B4-3019-44A9-8746-6EC054832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0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5</a:t>
            </a:r>
            <a:r>
              <a:rPr lang="zh-CN" altLang="en-US" sz="3200" dirty="0"/>
              <a:t>月</a:t>
            </a:r>
            <a:r>
              <a:rPr lang="en-US" altLang="zh-CN" sz="3200" dirty="0"/>
              <a:t>26</a:t>
            </a:r>
            <a:r>
              <a:rPr lang="zh-CN" altLang="en-US" sz="3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8819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对于向量处理器：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 </a:t>
            </a:r>
            <a:r>
              <a:rPr lang="en-US" altLang="zh-CN" dirty="0" smtClean="0"/>
              <a:t>( 200MB+100MB ) / ( 30GB/s )= 10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用于向量内存访问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 </a:t>
            </a:r>
            <a:r>
              <a:rPr lang="en-US" altLang="zh-CN" dirty="0" smtClean="0"/>
              <a:t>400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用于标量的执行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总时间 </a:t>
            </a:r>
            <a:r>
              <a:rPr lang="en-US" altLang="zh-CN" dirty="0" smtClean="0"/>
              <a:t>410 </a:t>
            </a:r>
            <a:r>
              <a:rPr lang="en-US" altLang="zh-CN" dirty="0" err="1" smtClean="0"/>
              <a:t>ms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对于混合系统：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 </a:t>
            </a:r>
            <a:r>
              <a:rPr lang="en-US" altLang="zh-CN" dirty="0" smtClean="0"/>
              <a:t>( 200MB+100MB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 ( 150GB/s ) = 2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用于向量内存访问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 </a:t>
            </a:r>
            <a:r>
              <a:rPr lang="en-US" altLang="zh-CN" dirty="0" smtClean="0"/>
              <a:t>400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用于标量执行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( 200MB + 100MB ) / ( 10GB/s ) = 30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用于主机</a:t>
            </a:r>
            <a:r>
              <a:rPr lang="en-US" altLang="zh-CN" dirty="0" smtClean="0"/>
              <a:t>I/O</a:t>
            </a:r>
          </a:p>
          <a:p>
            <a:pPr lvl="1"/>
            <a:r>
              <a:rPr lang="zh-CN" altLang="en-US" dirty="0" smtClean="0"/>
              <a:t>另外，还有访存延迟的 </a:t>
            </a:r>
            <a:r>
              <a:rPr lang="en-US" altLang="zh-CN" dirty="0" smtClean="0"/>
              <a:t>10 * 2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</a:t>
            </a:r>
            <a:r>
              <a:rPr lang="zh-CN" altLang="en-US" dirty="0" smtClean="0"/>
              <a:t>也要算上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总时间 </a:t>
            </a:r>
            <a:r>
              <a:rPr lang="en-US" altLang="zh-CN" dirty="0" smtClean="0"/>
              <a:t>452 </a:t>
            </a:r>
            <a:r>
              <a:rPr lang="en-US" altLang="zh-CN" dirty="0" err="1" smtClean="0"/>
              <a:t>ms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51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302" y="1280338"/>
            <a:ext cx="7677395" cy="54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5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4.12.a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运算</a:t>
            </a:r>
            <a:r>
              <a:rPr lang="zh-CN" altLang="en-US" dirty="0">
                <a:solidFill>
                  <a:srgbClr val="FF0000"/>
                </a:solidFill>
              </a:rPr>
              <a:t>密度</a:t>
            </a:r>
            <a:r>
              <a:rPr lang="zh-CN" altLang="en-US" dirty="0" smtClean="0">
                <a:solidFill>
                  <a:srgbClr val="FF0000"/>
                </a:solidFill>
              </a:rPr>
              <a:t>定义 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en-US" dirty="0">
                <a:solidFill>
                  <a:srgbClr val="FF0000"/>
                </a:solidFill>
              </a:rPr>
              <a:t>时所执行的浮点运算数除以在主存储器中访问的</a:t>
            </a:r>
            <a:r>
              <a:rPr lang="zh-CN" altLang="en-US" dirty="0" smtClean="0">
                <a:solidFill>
                  <a:srgbClr val="FF0000"/>
                </a:solidFill>
              </a:rPr>
              <a:t>字节</a:t>
            </a:r>
            <a:r>
              <a:rPr lang="zh-CN" altLang="en-US" dirty="0">
                <a:solidFill>
                  <a:srgbClr val="FF0000"/>
                </a:solidFill>
              </a:rPr>
              <a:t>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这</a:t>
            </a:r>
            <a:r>
              <a:rPr lang="zh-CN" altLang="en-US" dirty="0"/>
              <a:t>题程序中每</a:t>
            </a:r>
            <a:r>
              <a:rPr lang="en-US" altLang="zh-CN" dirty="0"/>
              <a:t>8</a:t>
            </a:r>
            <a:r>
              <a:rPr lang="zh-CN" altLang="en-US" dirty="0"/>
              <a:t>个浮点运算内读取了</a:t>
            </a:r>
            <a:r>
              <a:rPr lang="en-US" altLang="zh-CN" dirty="0"/>
              <a:t>40bytes</a:t>
            </a:r>
            <a:r>
              <a:rPr lang="zh-CN" altLang="en-US" dirty="0"/>
              <a:t>数据以及写入</a:t>
            </a:r>
            <a:r>
              <a:rPr lang="en-US" altLang="zh-CN" dirty="0" smtClean="0"/>
              <a:t>4bytes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所以有运算密度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8 / 44 ( FLOPs / byte 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82850" cy="6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4.12.b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可以执行向量或</a:t>
            </a:r>
            <a:r>
              <a:rPr lang="en-US" altLang="zh-CN" dirty="0" smtClean="0"/>
              <a:t>SIMD</a:t>
            </a: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虽然</a:t>
            </a:r>
            <a:r>
              <a:rPr lang="en-US" altLang="zh-CN" dirty="0"/>
              <a:t>Ca</a:t>
            </a:r>
            <a:r>
              <a:rPr lang="zh-CN" altLang="en-US" dirty="0"/>
              <a:t>和</a:t>
            </a:r>
            <a:r>
              <a:rPr lang="en-US" altLang="zh-CN" dirty="0" err="1"/>
              <a:t>Cb</a:t>
            </a:r>
            <a:r>
              <a:rPr lang="zh-CN" altLang="en-US" dirty="0"/>
              <a:t>是间接引用，但是仍可以通过</a:t>
            </a:r>
            <a:r>
              <a:rPr lang="en-US" altLang="zh-CN" dirty="0">
                <a:solidFill>
                  <a:srgbClr val="FF0000"/>
                </a:solidFill>
              </a:rPr>
              <a:t>Gather-scatter (vector addressing)</a:t>
            </a:r>
            <a:r>
              <a:rPr lang="zh-CN" altLang="en-US" dirty="0"/>
              <a:t>技术进行向量化</a:t>
            </a:r>
            <a:r>
              <a:rPr lang="zh-CN" altLang="en-US" dirty="0" smtClean="0"/>
              <a:t>引用，其他的</a:t>
            </a:r>
            <a:r>
              <a:rPr lang="en-US" altLang="zh-CN" dirty="0" smtClean="0"/>
              <a:t>Ex, Hz, </a:t>
            </a:r>
            <a:r>
              <a:rPr lang="en-US" altLang="zh-CN" dirty="0" err="1" smtClean="0"/>
              <a:t>Hy</a:t>
            </a:r>
            <a:r>
              <a:rPr lang="zh-CN" altLang="en-US" dirty="0" smtClean="0"/>
              <a:t>都可以向量化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9" y="3177959"/>
            <a:ext cx="6995454" cy="21115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39" y="1573105"/>
            <a:ext cx="9560918" cy="8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9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4.12.c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endParaRPr lang="en-US" altLang="zh-CN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zh-CN" altLang="en-US" dirty="0" smtClean="0"/>
                  <a:t>根据 </a:t>
                </a:r>
                <a:r>
                  <a:rPr lang="en-US" altLang="zh-CN" dirty="0" smtClean="0"/>
                  <a:t>4.12.a </a:t>
                </a:r>
                <a:r>
                  <a:rPr lang="zh-CN" altLang="en-US" dirty="0" smtClean="0"/>
                  <a:t>可知</a:t>
                </a:r>
                <a:r>
                  <a:rPr lang="zh-CN" altLang="en-US" dirty="0"/>
                  <a:t>运算</a:t>
                </a:r>
                <a:r>
                  <a:rPr lang="zh-CN" altLang="en-US" dirty="0" smtClean="0"/>
                  <a:t>密度 </a:t>
                </a:r>
                <a:r>
                  <a:rPr lang="en-US" altLang="zh-CN" dirty="0" smtClean="0"/>
                  <a:t>= 8 / 44 = 0.18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可获得的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GFLOPS / s = min(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峰值存储带宽 * 运算密度， 峰值浮点性能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30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GB/s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0.18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FLOPs/byte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 5.4 GFLOPs/s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7174"/>
            <a:ext cx="9781276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4.12.d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3508"/>
            <a:ext cx="6728192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Roofline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可获得的 </a:t>
            </a:r>
            <a:r>
              <a:rPr lang="en-US" altLang="zh-CN" dirty="0">
                <a:solidFill>
                  <a:srgbClr val="FF0000"/>
                </a:solidFill>
              </a:rPr>
              <a:t>GFLOPS / s = </a:t>
            </a:r>
            <a:r>
              <a:rPr lang="en-US" altLang="zh-CN" dirty="0" smtClean="0">
                <a:solidFill>
                  <a:srgbClr val="FF0000"/>
                </a:solidFill>
              </a:rPr>
              <a:t>min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峰值存储带宽 * 运算密度， 峰值浮点性能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题目没有给存储带宽，这里使用 </a:t>
            </a:r>
            <a:r>
              <a:rPr lang="en-US" altLang="zh-CN" dirty="0" smtClean="0"/>
              <a:t>4.12.c </a:t>
            </a:r>
            <a:r>
              <a:rPr lang="zh-CN" altLang="en-US" dirty="0" smtClean="0"/>
              <a:t>里的值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答案里 </a:t>
            </a:r>
            <a:r>
              <a:rPr lang="en-US" altLang="zh-CN" dirty="0" smtClean="0"/>
              <a:t>85 GFLOP/s / 4 GB/s = 21.25 GFLOPs/byte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大多数人抄答案但是没有做假设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9093"/>
            <a:ext cx="9251217" cy="8288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92" y="1793508"/>
            <a:ext cx="4419600" cy="43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07" y="2249699"/>
            <a:ext cx="8641493" cy="939293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4960"/>
          <a:stretch/>
        </p:blipFill>
        <p:spPr>
          <a:xfrm>
            <a:off x="1924907" y="3277893"/>
            <a:ext cx="8539893" cy="18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1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4.13.a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1.5 </a:t>
            </a:r>
            <a:r>
              <a:rPr lang="en-US" altLang="zh-CN" dirty="0"/>
              <a:t>GHz × .80 × .85 × 0.70 × 10 cores × </a:t>
            </a:r>
            <a:r>
              <a:rPr lang="en-US" altLang="zh-CN" dirty="0" smtClean="0"/>
              <a:t>32/4 </a:t>
            </a:r>
            <a:r>
              <a:rPr lang="en-US" altLang="zh-CN" dirty="0"/>
              <a:t>= 57.12 GFLOPs/s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94847" cy="9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1810" y="2461492"/>
            <a:ext cx="790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4.13.b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Option 1:  </a:t>
            </a:r>
            <a:r>
              <a:rPr lang="en-US" altLang="zh-CN" sz="3200" dirty="0" smtClean="0"/>
              <a:t>1.5 </a:t>
            </a:r>
            <a:r>
              <a:rPr lang="en-US" altLang="zh-CN" sz="3200" dirty="0"/>
              <a:t>GHz × .80 × .85 × .70 × 10 cores × 32/2 = 114.24 GFLOPs/s (speedup </a:t>
            </a:r>
            <a:r>
              <a:rPr lang="en-US" altLang="zh-CN" sz="3200" dirty="0" smtClean="0"/>
              <a:t>= 114.24/57.12 </a:t>
            </a:r>
            <a:r>
              <a:rPr lang="en-US" altLang="zh-CN" sz="3200" dirty="0"/>
              <a:t>= 2</a:t>
            </a:r>
            <a:r>
              <a:rPr lang="en-US" altLang="zh-CN" sz="3200" dirty="0" smtClean="0"/>
              <a:t>)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Option </a:t>
            </a:r>
            <a:r>
              <a:rPr lang="en-US" altLang="zh-CN" sz="3200" dirty="0" smtClean="0">
                <a:solidFill>
                  <a:srgbClr val="FF0000"/>
                </a:solidFill>
              </a:rPr>
              <a:t>2: </a:t>
            </a:r>
            <a:r>
              <a:rPr lang="en-US" altLang="zh-CN" sz="3200" dirty="0" smtClean="0"/>
              <a:t>1.5 </a:t>
            </a:r>
            <a:r>
              <a:rPr lang="en-US" altLang="zh-CN" sz="3200" dirty="0"/>
              <a:t>GHz × .80 × .85 × .70 × 15 cores × 32/4 = 85.68 GFLOPs/s (speedup </a:t>
            </a:r>
            <a:r>
              <a:rPr lang="en-US" altLang="zh-CN" sz="3200" dirty="0" smtClean="0"/>
              <a:t>= 85.68/57.12 </a:t>
            </a:r>
            <a:r>
              <a:rPr lang="en-US" altLang="zh-CN" sz="3200" dirty="0"/>
              <a:t>= 1.5</a:t>
            </a:r>
            <a:r>
              <a:rPr lang="en-US" altLang="zh-CN" sz="3200" dirty="0" smtClean="0"/>
              <a:t>)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Option </a:t>
            </a:r>
            <a:r>
              <a:rPr lang="en-US" altLang="zh-CN" sz="3200" dirty="0" smtClean="0">
                <a:solidFill>
                  <a:srgbClr val="FF0000"/>
                </a:solidFill>
              </a:rPr>
              <a:t>3: </a:t>
            </a:r>
            <a:r>
              <a:rPr lang="en-US" altLang="zh-CN" sz="3200" dirty="0" smtClean="0"/>
              <a:t>1.5 </a:t>
            </a:r>
            <a:r>
              <a:rPr lang="en-US" altLang="zh-CN" sz="3200" dirty="0"/>
              <a:t>GHz × .80 × .95 × .70 × 10 cores × 32/4 = 63.84 GFLOPs/s (speedup </a:t>
            </a:r>
            <a:r>
              <a:rPr lang="en-US" altLang="zh-CN" sz="3200" dirty="0" smtClean="0"/>
              <a:t>= 63.84/57.12 </a:t>
            </a:r>
            <a:r>
              <a:rPr lang="en-US" altLang="zh-CN" sz="3200" dirty="0"/>
              <a:t>= 1.11</a:t>
            </a:r>
            <a:r>
              <a:rPr lang="en-US" altLang="zh-CN" sz="3200" dirty="0" smtClean="0"/>
              <a:t>)</a:t>
            </a:r>
            <a:endParaRPr lang="en-US" altLang="zh-CN" sz="3200" dirty="0"/>
          </a:p>
          <a:p>
            <a:r>
              <a:rPr lang="en-US" altLang="zh-CN" sz="3200" dirty="0"/>
              <a:t>Option 3 is best</a:t>
            </a:r>
            <a:endParaRPr lang="zh-CN" altLang="en-US" sz="3200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3717"/>
            <a:ext cx="8966200" cy="30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4.14.a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GCD</a:t>
            </a:r>
            <a:r>
              <a:rPr lang="zh-CN" altLang="en-US" dirty="0" smtClean="0"/>
              <a:t>测试，不</a:t>
            </a:r>
            <a:r>
              <a:rPr lang="zh-CN" altLang="en-US" dirty="0"/>
              <a:t>存在相关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8762"/>
            <a:ext cx="8658745" cy="23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19" y="1874573"/>
            <a:ext cx="9878961" cy="42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4.14.b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zh-CN" altLang="en-US" dirty="0"/>
              <a:t>要找到所有的相关，反相关好多人没写全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7313"/>
            <a:ext cx="8686800" cy="34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4.14.b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真相关：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S4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输出相关：</a:t>
            </a:r>
            <a:r>
              <a:rPr lang="en-US" altLang="zh-CN" dirty="0" smtClean="0"/>
              <a:t>S3</a:t>
            </a:r>
            <a:r>
              <a:rPr lang="zh-CN" altLang="en-US" dirty="0" smtClean="0"/>
              <a:t>与</a:t>
            </a:r>
            <a:r>
              <a:rPr lang="en-US" altLang="zh-CN" dirty="0"/>
              <a:t>S1</a:t>
            </a:r>
            <a:r>
              <a:rPr lang="zh-CN" altLang="en-US" dirty="0"/>
              <a:t>的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反相关：</a:t>
            </a:r>
            <a:r>
              <a:rPr lang="en-US" altLang="zh-CN" dirty="0" smtClean="0">
                <a:solidFill>
                  <a:srgbClr val="FF0000"/>
                </a:solidFill>
              </a:rPr>
              <a:t>S2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S1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B[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], </a:t>
            </a:r>
            <a:r>
              <a:rPr lang="en-US" altLang="zh-CN" dirty="0">
                <a:solidFill>
                  <a:srgbClr val="FF0000"/>
                </a:solidFill>
              </a:rPr>
              <a:t>S3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S2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], </a:t>
            </a:r>
            <a:r>
              <a:rPr lang="en-US" altLang="zh-CN" dirty="0" smtClean="0"/>
              <a:t>S4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/>
              <a:t>]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把变量名称调整即可去除依赖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7538"/>
            <a:ext cx="4252307" cy="19925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5200" y="1825625"/>
            <a:ext cx="684000" cy="43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54200" y="2257625"/>
            <a:ext cx="635000" cy="3966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5200" y="2654300"/>
            <a:ext cx="684000" cy="393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30500" y="3060700"/>
            <a:ext cx="558800" cy="3893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65200" y="1825625"/>
            <a:ext cx="684000" cy="4320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65200" y="2654300"/>
            <a:ext cx="684000" cy="3937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2730500" y="1773337"/>
            <a:ext cx="558800" cy="536575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1016000" y="2163858"/>
            <a:ext cx="582400" cy="593525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1890500" y="2203913"/>
            <a:ext cx="546100" cy="499758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1063650" y="2517292"/>
            <a:ext cx="470800" cy="601073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1903200" y="2580792"/>
            <a:ext cx="546100" cy="551702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026675" y="3024789"/>
            <a:ext cx="532950" cy="499384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316" y="898359"/>
            <a:ext cx="5491769" cy="35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4.14.c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1948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存在</a:t>
            </a:r>
            <a:r>
              <a:rPr lang="zh-CN" altLang="en-US" dirty="0"/>
              <a:t>循环间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注意第一</a:t>
            </a:r>
            <a:r>
              <a:rPr lang="zh-CN" altLang="en-US" dirty="0">
                <a:solidFill>
                  <a:srgbClr val="FF0000"/>
                </a:solidFill>
              </a:rPr>
              <a:t>步和最后一</a:t>
            </a:r>
            <a:r>
              <a:rPr lang="zh-CN" altLang="en-US" dirty="0" smtClean="0">
                <a:solidFill>
                  <a:srgbClr val="FF0000"/>
                </a:solidFill>
              </a:rPr>
              <a:t>步要单独写出来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069"/>
            <a:ext cx="7296150" cy="2562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50" y="1156097"/>
            <a:ext cx="4860717" cy="33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489" y="1825625"/>
            <a:ext cx="5713021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237" y="5032935"/>
            <a:ext cx="5517358" cy="17298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73040" y="4910328"/>
            <a:ext cx="1435608" cy="1655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256" y="262731"/>
            <a:ext cx="78771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5" name="Group 30"/>
          <p:cNvGrpSpPr>
            <a:grpSpLocks/>
          </p:cNvGrpSpPr>
          <p:nvPr/>
        </p:nvGrpSpPr>
        <p:grpSpPr bwMode="auto">
          <a:xfrm>
            <a:off x="7899400" y="2043290"/>
            <a:ext cx="3340100" cy="3498850"/>
            <a:chOff x="3553" y="960"/>
            <a:chExt cx="2399" cy="2832"/>
          </a:xfrm>
        </p:grpSpPr>
        <p:grpSp>
          <p:nvGrpSpPr>
            <p:cNvPr id="60456" name="Group 31"/>
            <p:cNvGrpSpPr>
              <a:grpSpLocks/>
            </p:cNvGrpSpPr>
            <p:nvPr/>
          </p:nvGrpSpPr>
          <p:grpSpPr bwMode="auto">
            <a:xfrm>
              <a:off x="4559" y="1488"/>
              <a:ext cx="391" cy="385"/>
              <a:chOff x="4512" y="1008"/>
              <a:chExt cx="390" cy="385"/>
            </a:xfrm>
          </p:grpSpPr>
          <p:sp>
            <p:nvSpPr>
              <p:cNvPr id="149" name="Oval 32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60480" name="Text Box 33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grpSp>
          <p:nvGrpSpPr>
            <p:cNvPr id="60457" name="Group 34"/>
            <p:cNvGrpSpPr>
              <a:grpSpLocks/>
            </p:cNvGrpSpPr>
            <p:nvPr/>
          </p:nvGrpSpPr>
          <p:grpSpPr bwMode="auto">
            <a:xfrm>
              <a:off x="4559" y="3408"/>
              <a:ext cx="391" cy="384"/>
              <a:chOff x="4512" y="1008"/>
              <a:chExt cx="390" cy="384"/>
            </a:xfrm>
          </p:grpSpPr>
          <p:sp>
            <p:nvSpPr>
              <p:cNvPr id="147" name="Oval 35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60478" name="Text Box 36"/>
              <p:cNvSpPr txBox="1">
                <a:spLocks noChangeArrowheads="1"/>
              </p:cNvSpPr>
              <p:nvPr/>
            </p:nvSpPr>
            <p:spPr bwMode="auto">
              <a:xfrm>
                <a:off x="4535" y="1105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60458" name="Group 37"/>
            <p:cNvGrpSpPr>
              <a:grpSpLocks/>
            </p:cNvGrpSpPr>
            <p:nvPr/>
          </p:nvGrpSpPr>
          <p:grpSpPr bwMode="auto">
            <a:xfrm>
              <a:off x="4559" y="2448"/>
              <a:ext cx="391" cy="385"/>
              <a:chOff x="4512" y="1008"/>
              <a:chExt cx="390" cy="385"/>
            </a:xfrm>
          </p:grpSpPr>
          <p:sp>
            <p:nvSpPr>
              <p:cNvPr id="145" name="Oval 38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60476" name="Text Box 39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cxnSp>
          <p:nvCxnSpPr>
            <p:cNvPr id="60459" name="AutoShape 40"/>
            <p:cNvCxnSpPr>
              <a:cxnSpLocks noChangeShapeType="1"/>
              <a:stCxn id="147" idx="2"/>
              <a:endCxn id="149" idx="2"/>
            </p:cNvCxnSpPr>
            <p:nvPr/>
          </p:nvCxnSpPr>
          <p:spPr bwMode="auto">
            <a:xfrm rot="10800000" flipH="1">
              <a:off x="4553" y="1680"/>
              <a:ext cx="1" cy="1920"/>
            </a:xfrm>
            <a:prstGeom prst="curvedConnector3">
              <a:avLst>
                <a:gd name="adj1" fmla="val -7900003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0" name="AutoShape 41"/>
            <p:cNvCxnSpPr>
              <a:cxnSpLocks noChangeShapeType="1"/>
              <a:stCxn id="149" idx="6"/>
              <a:endCxn id="147" idx="6"/>
            </p:cNvCxnSpPr>
            <p:nvPr/>
          </p:nvCxnSpPr>
          <p:spPr bwMode="auto">
            <a:xfrm>
              <a:off x="4950" y="1680"/>
              <a:ext cx="1" cy="1920"/>
            </a:xfrm>
            <a:prstGeom prst="curvedConnector3">
              <a:avLst>
                <a:gd name="adj1" fmla="val 749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" name="Arc 42"/>
            <p:cNvSpPr>
              <a:spLocks/>
            </p:cNvSpPr>
            <p:nvPr/>
          </p:nvSpPr>
          <p:spPr bwMode="auto">
            <a:xfrm>
              <a:off x="4561" y="2756"/>
              <a:ext cx="391" cy="267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2" name="Arc 43"/>
            <p:cNvSpPr>
              <a:spLocks/>
            </p:cNvSpPr>
            <p:nvPr/>
          </p:nvSpPr>
          <p:spPr bwMode="auto">
            <a:xfrm flipV="1">
              <a:off x="4559" y="1248"/>
              <a:ext cx="391" cy="316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3" name="Arc 44"/>
            <p:cNvSpPr>
              <a:spLocks/>
            </p:cNvSpPr>
            <p:nvPr/>
          </p:nvSpPr>
          <p:spPr bwMode="auto">
            <a:xfrm>
              <a:off x="4848" y="2633"/>
              <a:ext cx="432" cy="872"/>
            </a:xfrm>
            <a:custGeom>
              <a:avLst/>
              <a:gdLst>
                <a:gd name="T0" fmla="*/ 2 w 21600"/>
                <a:gd name="T1" fmla="*/ 0 h 42255"/>
                <a:gd name="T2" fmla="*/ 2 w 21600"/>
                <a:gd name="T3" fmla="*/ 18 h 42255"/>
                <a:gd name="T4" fmla="*/ 0 w 21600"/>
                <a:gd name="T5" fmla="*/ 9 h 42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55"/>
                <a:gd name="T11" fmla="*/ 21600 w 21600"/>
                <a:gd name="T12" fmla="*/ 42255 h 42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55" fill="none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</a:path>
                <a:path w="21600" h="42255" stroke="0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  <a:lnTo>
                    <a:pt x="0" y="2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4" name="Arc 45"/>
            <p:cNvSpPr>
              <a:spLocks/>
            </p:cNvSpPr>
            <p:nvPr/>
          </p:nvSpPr>
          <p:spPr bwMode="auto">
            <a:xfrm>
              <a:off x="4848" y="1728"/>
              <a:ext cx="286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5" name="Arc 46"/>
            <p:cNvSpPr>
              <a:spLocks/>
            </p:cNvSpPr>
            <p:nvPr/>
          </p:nvSpPr>
          <p:spPr bwMode="auto">
            <a:xfrm flipH="1" flipV="1">
              <a:off x="4367" y="1728"/>
              <a:ext cx="287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6" name="Arc 47"/>
            <p:cNvSpPr>
              <a:spLocks/>
            </p:cNvSpPr>
            <p:nvPr/>
          </p:nvSpPr>
          <p:spPr bwMode="auto">
            <a:xfrm flipH="1" flipV="1">
              <a:off x="4223" y="2641"/>
              <a:ext cx="431" cy="861"/>
            </a:xfrm>
            <a:custGeom>
              <a:avLst/>
              <a:gdLst>
                <a:gd name="T0" fmla="*/ 2 w 21600"/>
                <a:gd name="T1" fmla="*/ 0 h 41793"/>
                <a:gd name="T2" fmla="*/ 2 w 21600"/>
                <a:gd name="T3" fmla="*/ 18 h 41793"/>
                <a:gd name="T4" fmla="*/ 0 w 21600"/>
                <a:gd name="T5" fmla="*/ 9 h 417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793"/>
                <a:gd name="T11" fmla="*/ 21600 w 21600"/>
                <a:gd name="T12" fmla="*/ 41793 h 417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793" fill="none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</a:path>
                <a:path w="21600" h="41793" stroke="0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  <a:lnTo>
                    <a:pt x="0" y="2092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7" name="Text Box 48"/>
            <p:cNvSpPr txBox="1">
              <a:spLocks noChangeArrowheads="1"/>
            </p:cNvSpPr>
            <p:nvPr/>
          </p:nvSpPr>
          <p:spPr bwMode="auto">
            <a:xfrm>
              <a:off x="4559" y="960"/>
              <a:ext cx="389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/>
                <a:t>PrWr/—</a:t>
              </a:r>
            </a:p>
          </p:txBody>
        </p:sp>
        <p:sp>
          <p:nvSpPr>
            <p:cNvPr id="138" name="Text Box 49"/>
            <p:cNvSpPr txBox="1">
              <a:spLocks noChangeArrowheads="1"/>
            </p:cNvSpPr>
            <p:nvPr/>
          </p:nvSpPr>
          <p:spPr bwMode="auto">
            <a:xfrm>
              <a:off x="3983" y="2929"/>
              <a:ext cx="576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PrRd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39" name="Text Box 50"/>
            <p:cNvSpPr txBox="1">
              <a:spLocks noChangeArrowheads="1"/>
            </p:cNvSpPr>
            <p:nvPr/>
          </p:nvSpPr>
          <p:spPr bwMode="auto">
            <a:xfrm>
              <a:off x="4127" y="2113"/>
              <a:ext cx="72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PrWr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40" name="Text Box 51"/>
            <p:cNvSpPr txBox="1">
              <a:spLocks noChangeArrowheads="1"/>
            </p:cNvSpPr>
            <p:nvPr/>
          </p:nvSpPr>
          <p:spPr bwMode="auto">
            <a:xfrm>
              <a:off x="3553" y="2400"/>
              <a:ext cx="670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PrWr/</a:t>
              </a:r>
              <a:r>
                <a:rPr lang="en-US" altLang="zh-CN" sz="1108" b="0">
                  <a:solidFill>
                    <a:schemeClr val="hlink"/>
                  </a:solidFill>
                </a:rPr>
                <a:t>BusRdX</a:t>
              </a:r>
            </a:p>
          </p:txBody>
        </p:sp>
        <p:sp>
          <p:nvSpPr>
            <p:cNvPr id="141" name="Text Box 52"/>
            <p:cNvSpPr txBox="1">
              <a:spLocks noChangeArrowheads="1"/>
            </p:cNvSpPr>
            <p:nvPr/>
          </p:nvSpPr>
          <p:spPr bwMode="auto">
            <a:xfrm>
              <a:off x="4607" y="3053"/>
              <a:ext cx="481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/>
                <a:t>/—</a:t>
              </a:r>
            </a:p>
          </p:txBody>
        </p:sp>
        <p:sp>
          <p:nvSpPr>
            <p:cNvPr id="142" name="Text Box 53"/>
            <p:cNvSpPr txBox="1">
              <a:spLocks noChangeArrowheads="1"/>
            </p:cNvSpPr>
            <p:nvPr/>
          </p:nvSpPr>
          <p:spPr bwMode="auto">
            <a:xfrm>
              <a:off x="4848" y="2113"/>
              <a:ext cx="624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 dirty="0">
                  <a:solidFill>
                    <a:schemeClr val="hlink"/>
                  </a:solidFill>
                </a:rPr>
                <a:t>/</a:t>
              </a:r>
              <a:r>
                <a:rPr lang="en-US" altLang="zh-CN" sz="1108" dirty="0">
                  <a:solidFill>
                    <a:schemeClr val="hlink"/>
                  </a:solidFill>
                </a:rPr>
                <a:t>Flush</a:t>
              </a:r>
            </a:p>
          </p:txBody>
        </p:sp>
        <p:sp>
          <p:nvSpPr>
            <p:cNvPr id="143" name="Text Box 54"/>
            <p:cNvSpPr txBox="1">
              <a:spLocks noChangeArrowheads="1"/>
            </p:cNvSpPr>
            <p:nvPr/>
          </p:nvSpPr>
          <p:spPr bwMode="auto">
            <a:xfrm>
              <a:off x="5233" y="2400"/>
              <a:ext cx="719" cy="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BusRdX/</a:t>
              </a:r>
              <a:r>
                <a:rPr lang="en-US" altLang="zh-CN" sz="1108">
                  <a:solidFill>
                    <a:schemeClr val="hlink"/>
                  </a:solidFill>
                </a:rPr>
                <a:t>Flush</a:t>
              </a:r>
            </a:p>
            <a:p>
              <a:pPr>
                <a:defRPr/>
              </a:pPr>
              <a:r>
                <a:rPr lang="en-US" altLang="zh-CN" sz="1108" b="0"/>
                <a:t>Replace/</a:t>
              </a:r>
              <a:r>
                <a:rPr lang="en-US" altLang="zh-CN" sz="1108" b="0">
                  <a:solidFill>
                    <a:schemeClr val="hlink"/>
                  </a:solidFill>
                </a:rPr>
                <a:t>BusWB</a:t>
              </a:r>
            </a:p>
          </p:txBody>
        </p:sp>
        <p:sp>
          <p:nvSpPr>
            <p:cNvPr id="144" name="Text Box 55"/>
            <p:cNvSpPr txBox="1">
              <a:spLocks noChangeArrowheads="1"/>
            </p:cNvSpPr>
            <p:nvPr/>
          </p:nvSpPr>
          <p:spPr bwMode="auto">
            <a:xfrm>
              <a:off x="4992" y="2880"/>
              <a:ext cx="528" cy="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r>
                <a:rPr lang="en-US" altLang="zh-CN" sz="1108" b="0" dirty="0"/>
                <a:t>/—</a:t>
              </a:r>
            </a:p>
            <a:p>
              <a:pPr>
                <a:defRPr/>
              </a:pPr>
              <a:r>
                <a:rPr lang="en-US" altLang="zh-CN" sz="1108" b="0" dirty="0"/>
                <a:t>Replace/—</a:t>
              </a:r>
            </a:p>
          </p:txBody>
        </p:sp>
      </p:grpSp>
      <p:pic>
        <p:nvPicPr>
          <p:cNvPr id="125" name="图片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984" y="645245"/>
            <a:ext cx="3101609" cy="5334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6889" y="2031516"/>
            <a:ext cx="2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456688" y="4974336"/>
            <a:ext cx="583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P0</a:t>
            </a:r>
            <a:r>
              <a:rPr lang="zh-CN" altLang="en-US" dirty="0" smtClean="0"/>
              <a:t>读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获取数据</a:t>
            </a:r>
            <a:r>
              <a:rPr lang="en-US" altLang="zh-CN" dirty="0" smtClean="0"/>
              <a:t>(100 cycles)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B0</a:t>
            </a:r>
            <a:r>
              <a:rPr lang="zh-CN" altLang="en-US" dirty="0" smtClean="0"/>
              <a:t>状态变为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192" y="1383240"/>
            <a:ext cx="4334400" cy="3576067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5.6.a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5" name="Group 30"/>
          <p:cNvGrpSpPr>
            <a:grpSpLocks/>
          </p:cNvGrpSpPr>
          <p:nvPr/>
        </p:nvGrpSpPr>
        <p:grpSpPr bwMode="auto">
          <a:xfrm>
            <a:off x="7327900" y="1082675"/>
            <a:ext cx="3340100" cy="3498850"/>
            <a:chOff x="3553" y="960"/>
            <a:chExt cx="2399" cy="2832"/>
          </a:xfrm>
        </p:grpSpPr>
        <p:grpSp>
          <p:nvGrpSpPr>
            <p:cNvPr id="60456" name="Group 31"/>
            <p:cNvGrpSpPr>
              <a:grpSpLocks/>
            </p:cNvGrpSpPr>
            <p:nvPr/>
          </p:nvGrpSpPr>
          <p:grpSpPr bwMode="auto">
            <a:xfrm>
              <a:off x="4559" y="1488"/>
              <a:ext cx="391" cy="385"/>
              <a:chOff x="4512" y="1008"/>
              <a:chExt cx="390" cy="385"/>
            </a:xfrm>
          </p:grpSpPr>
          <p:sp>
            <p:nvSpPr>
              <p:cNvPr id="149" name="Oval 32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60480" name="Text Box 33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grpSp>
          <p:nvGrpSpPr>
            <p:cNvPr id="60457" name="Group 34"/>
            <p:cNvGrpSpPr>
              <a:grpSpLocks/>
            </p:cNvGrpSpPr>
            <p:nvPr/>
          </p:nvGrpSpPr>
          <p:grpSpPr bwMode="auto">
            <a:xfrm>
              <a:off x="4559" y="3408"/>
              <a:ext cx="391" cy="384"/>
              <a:chOff x="4512" y="1008"/>
              <a:chExt cx="390" cy="384"/>
            </a:xfrm>
          </p:grpSpPr>
          <p:sp>
            <p:nvSpPr>
              <p:cNvPr id="147" name="Oval 35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60478" name="Text Box 36"/>
              <p:cNvSpPr txBox="1">
                <a:spLocks noChangeArrowheads="1"/>
              </p:cNvSpPr>
              <p:nvPr/>
            </p:nvSpPr>
            <p:spPr bwMode="auto">
              <a:xfrm>
                <a:off x="4535" y="1105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60458" name="Group 37"/>
            <p:cNvGrpSpPr>
              <a:grpSpLocks/>
            </p:cNvGrpSpPr>
            <p:nvPr/>
          </p:nvGrpSpPr>
          <p:grpSpPr bwMode="auto">
            <a:xfrm>
              <a:off x="4559" y="2448"/>
              <a:ext cx="391" cy="385"/>
              <a:chOff x="4512" y="1008"/>
              <a:chExt cx="390" cy="385"/>
            </a:xfrm>
          </p:grpSpPr>
          <p:sp>
            <p:nvSpPr>
              <p:cNvPr id="145" name="Oval 38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60476" name="Text Box 39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cxnSp>
          <p:nvCxnSpPr>
            <p:cNvPr id="60459" name="AutoShape 40"/>
            <p:cNvCxnSpPr>
              <a:cxnSpLocks noChangeShapeType="1"/>
              <a:stCxn id="147" idx="2"/>
              <a:endCxn id="149" idx="2"/>
            </p:cNvCxnSpPr>
            <p:nvPr/>
          </p:nvCxnSpPr>
          <p:spPr bwMode="auto">
            <a:xfrm rot="10800000" flipH="1">
              <a:off x="4553" y="1680"/>
              <a:ext cx="1" cy="1920"/>
            </a:xfrm>
            <a:prstGeom prst="curvedConnector3">
              <a:avLst>
                <a:gd name="adj1" fmla="val -7900003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0" name="AutoShape 41"/>
            <p:cNvCxnSpPr>
              <a:cxnSpLocks noChangeShapeType="1"/>
              <a:stCxn id="149" idx="6"/>
              <a:endCxn id="147" idx="6"/>
            </p:cNvCxnSpPr>
            <p:nvPr/>
          </p:nvCxnSpPr>
          <p:spPr bwMode="auto">
            <a:xfrm>
              <a:off x="4950" y="1680"/>
              <a:ext cx="1" cy="1920"/>
            </a:xfrm>
            <a:prstGeom prst="curvedConnector3">
              <a:avLst>
                <a:gd name="adj1" fmla="val 749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" name="Arc 42"/>
            <p:cNvSpPr>
              <a:spLocks/>
            </p:cNvSpPr>
            <p:nvPr/>
          </p:nvSpPr>
          <p:spPr bwMode="auto">
            <a:xfrm>
              <a:off x="4561" y="2756"/>
              <a:ext cx="391" cy="267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2" name="Arc 43"/>
            <p:cNvSpPr>
              <a:spLocks/>
            </p:cNvSpPr>
            <p:nvPr/>
          </p:nvSpPr>
          <p:spPr bwMode="auto">
            <a:xfrm flipV="1">
              <a:off x="4559" y="1248"/>
              <a:ext cx="391" cy="316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3" name="Arc 44"/>
            <p:cNvSpPr>
              <a:spLocks/>
            </p:cNvSpPr>
            <p:nvPr/>
          </p:nvSpPr>
          <p:spPr bwMode="auto">
            <a:xfrm>
              <a:off x="4848" y="2633"/>
              <a:ext cx="432" cy="872"/>
            </a:xfrm>
            <a:custGeom>
              <a:avLst/>
              <a:gdLst>
                <a:gd name="T0" fmla="*/ 2 w 21600"/>
                <a:gd name="T1" fmla="*/ 0 h 42255"/>
                <a:gd name="T2" fmla="*/ 2 w 21600"/>
                <a:gd name="T3" fmla="*/ 18 h 42255"/>
                <a:gd name="T4" fmla="*/ 0 w 21600"/>
                <a:gd name="T5" fmla="*/ 9 h 42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55"/>
                <a:gd name="T11" fmla="*/ 21600 w 21600"/>
                <a:gd name="T12" fmla="*/ 42255 h 42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55" fill="none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</a:path>
                <a:path w="21600" h="42255" stroke="0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  <a:lnTo>
                    <a:pt x="0" y="2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4" name="Arc 45"/>
            <p:cNvSpPr>
              <a:spLocks/>
            </p:cNvSpPr>
            <p:nvPr/>
          </p:nvSpPr>
          <p:spPr bwMode="auto">
            <a:xfrm>
              <a:off x="4848" y="1728"/>
              <a:ext cx="286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5" name="Arc 46"/>
            <p:cNvSpPr>
              <a:spLocks/>
            </p:cNvSpPr>
            <p:nvPr/>
          </p:nvSpPr>
          <p:spPr bwMode="auto">
            <a:xfrm flipH="1" flipV="1">
              <a:off x="4367" y="1728"/>
              <a:ext cx="287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>
                <a:ln w="28575"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36" name="Arc 47"/>
            <p:cNvSpPr>
              <a:spLocks/>
            </p:cNvSpPr>
            <p:nvPr/>
          </p:nvSpPr>
          <p:spPr bwMode="auto">
            <a:xfrm flipH="1" flipV="1">
              <a:off x="4223" y="2641"/>
              <a:ext cx="431" cy="861"/>
            </a:xfrm>
            <a:custGeom>
              <a:avLst/>
              <a:gdLst>
                <a:gd name="T0" fmla="*/ 2 w 21600"/>
                <a:gd name="T1" fmla="*/ 0 h 41793"/>
                <a:gd name="T2" fmla="*/ 2 w 21600"/>
                <a:gd name="T3" fmla="*/ 18 h 41793"/>
                <a:gd name="T4" fmla="*/ 0 w 21600"/>
                <a:gd name="T5" fmla="*/ 9 h 417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793"/>
                <a:gd name="T11" fmla="*/ 21600 w 21600"/>
                <a:gd name="T12" fmla="*/ 41793 h 417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793" fill="none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</a:path>
                <a:path w="21600" h="41793" stroke="0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  <a:lnTo>
                    <a:pt x="0" y="20923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7" name="Text Box 48"/>
            <p:cNvSpPr txBox="1">
              <a:spLocks noChangeArrowheads="1"/>
            </p:cNvSpPr>
            <p:nvPr/>
          </p:nvSpPr>
          <p:spPr bwMode="auto">
            <a:xfrm>
              <a:off x="4559" y="960"/>
              <a:ext cx="389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/>
                <a:t>PrWr/—</a:t>
              </a:r>
            </a:p>
          </p:txBody>
        </p:sp>
        <p:sp>
          <p:nvSpPr>
            <p:cNvPr id="138" name="Text Box 49"/>
            <p:cNvSpPr txBox="1">
              <a:spLocks noChangeArrowheads="1"/>
            </p:cNvSpPr>
            <p:nvPr/>
          </p:nvSpPr>
          <p:spPr bwMode="auto">
            <a:xfrm>
              <a:off x="3983" y="2929"/>
              <a:ext cx="576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PrRd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39" name="Text Box 50"/>
            <p:cNvSpPr txBox="1">
              <a:spLocks noChangeArrowheads="1"/>
            </p:cNvSpPr>
            <p:nvPr/>
          </p:nvSpPr>
          <p:spPr bwMode="auto">
            <a:xfrm>
              <a:off x="4127" y="2113"/>
              <a:ext cx="72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PrWr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40" name="Text Box 51"/>
            <p:cNvSpPr txBox="1">
              <a:spLocks noChangeArrowheads="1"/>
            </p:cNvSpPr>
            <p:nvPr/>
          </p:nvSpPr>
          <p:spPr bwMode="auto">
            <a:xfrm>
              <a:off x="3553" y="2400"/>
              <a:ext cx="670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PrWr/</a:t>
              </a:r>
              <a:r>
                <a:rPr lang="en-US" altLang="zh-CN" sz="1108" b="0">
                  <a:solidFill>
                    <a:schemeClr val="hlink"/>
                  </a:solidFill>
                </a:rPr>
                <a:t>BusRdX</a:t>
              </a:r>
            </a:p>
          </p:txBody>
        </p:sp>
        <p:sp>
          <p:nvSpPr>
            <p:cNvPr id="141" name="Text Box 52"/>
            <p:cNvSpPr txBox="1">
              <a:spLocks noChangeArrowheads="1"/>
            </p:cNvSpPr>
            <p:nvPr/>
          </p:nvSpPr>
          <p:spPr bwMode="auto">
            <a:xfrm>
              <a:off x="4607" y="3053"/>
              <a:ext cx="481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/>
                <a:t>/—</a:t>
              </a:r>
            </a:p>
          </p:txBody>
        </p:sp>
        <p:sp>
          <p:nvSpPr>
            <p:cNvPr id="142" name="Text Box 53"/>
            <p:cNvSpPr txBox="1">
              <a:spLocks noChangeArrowheads="1"/>
            </p:cNvSpPr>
            <p:nvPr/>
          </p:nvSpPr>
          <p:spPr bwMode="auto">
            <a:xfrm>
              <a:off x="4848" y="2113"/>
              <a:ext cx="624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 dirty="0">
                  <a:solidFill>
                    <a:schemeClr val="hlink"/>
                  </a:solidFill>
                </a:rPr>
                <a:t>/</a:t>
              </a:r>
              <a:r>
                <a:rPr lang="en-US" altLang="zh-CN" sz="1108" dirty="0">
                  <a:solidFill>
                    <a:schemeClr val="hlink"/>
                  </a:solidFill>
                </a:rPr>
                <a:t>Flush</a:t>
              </a:r>
            </a:p>
          </p:txBody>
        </p:sp>
        <p:sp>
          <p:nvSpPr>
            <p:cNvPr id="143" name="Text Box 54"/>
            <p:cNvSpPr txBox="1">
              <a:spLocks noChangeArrowheads="1"/>
            </p:cNvSpPr>
            <p:nvPr/>
          </p:nvSpPr>
          <p:spPr bwMode="auto">
            <a:xfrm>
              <a:off x="5233" y="2400"/>
              <a:ext cx="719" cy="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BusRdX/</a:t>
              </a:r>
              <a:r>
                <a:rPr lang="en-US" altLang="zh-CN" sz="1108">
                  <a:solidFill>
                    <a:schemeClr val="hlink"/>
                  </a:solidFill>
                </a:rPr>
                <a:t>Flush</a:t>
              </a:r>
            </a:p>
            <a:p>
              <a:pPr>
                <a:defRPr/>
              </a:pPr>
              <a:r>
                <a:rPr lang="en-US" altLang="zh-CN" sz="1108" b="0"/>
                <a:t>Replace/</a:t>
              </a:r>
              <a:r>
                <a:rPr lang="en-US" altLang="zh-CN" sz="1108" b="0">
                  <a:solidFill>
                    <a:schemeClr val="hlink"/>
                  </a:solidFill>
                </a:rPr>
                <a:t>BusWB</a:t>
              </a:r>
            </a:p>
          </p:txBody>
        </p:sp>
        <p:sp>
          <p:nvSpPr>
            <p:cNvPr id="144" name="Text Box 55"/>
            <p:cNvSpPr txBox="1">
              <a:spLocks noChangeArrowheads="1"/>
            </p:cNvSpPr>
            <p:nvPr/>
          </p:nvSpPr>
          <p:spPr bwMode="auto">
            <a:xfrm>
              <a:off x="4992" y="2880"/>
              <a:ext cx="528" cy="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r>
                <a:rPr lang="en-US" altLang="zh-CN" sz="1108" b="0" dirty="0"/>
                <a:t>/—</a:t>
              </a:r>
            </a:p>
            <a:p>
              <a:pPr>
                <a:defRPr/>
              </a:pPr>
              <a:r>
                <a:rPr lang="en-US" altLang="zh-CN" sz="1108" b="0" dirty="0"/>
                <a:t>Replace/—</a:t>
              </a:r>
            </a:p>
          </p:txBody>
        </p:sp>
      </p:grpSp>
      <p:pic>
        <p:nvPicPr>
          <p:cNvPr id="125" name="图片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830" y="494460"/>
            <a:ext cx="3101609" cy="5334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6889" y="2031516"/>
            <a:ext cx="2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456688" y="4974336"/>
            <a:ext cx="6250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P0 </a:t>
            </a:r>
            <a:r>
              <a:rPr lang="zh-CN" altLang="en-US" dirty="0"/>
              <a:t>写 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B0</a:t>
            </a:r>
            <a:r>
              <a:rPr lang="zh-CN" altLang="en-US" dirty="0"/>
              <a:t>状态变为</a:t>
            </a:r>
            <a:r>
              <a:rPr lang="en-US" altLang="zh-CN" dirty="0"/>
              <a:t>M</a:t>
            </a:r>
            <a:r>
              <a:rPr lang="zh-CN" altLang="en-US" dirty="0"/>
              <a:t>，发送总线事务</a:t>
            </a:r>
            <a:r>
              <a:rPr lang="en-US" altLang="zh-CN" dirty="0" err="1"/>
              <a:t>BusRdx</a:t>
            </a:r>
            <a:r>
              <a:rPr lang="zh-CN" altLang="en-US" dirty="0"/>
              <a:t>（</a:t>
            </a:r>
            <a:r>
              <a:rPr lang="en-US" altLang="zh-CN" dirty="0"/>
              <a:t>15cycles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共</a:t>
            </a:r>
            <a:r>
              <a:rPr lang="en-US" altLang="zh-CN" dirty="0"/>
              <a:t>100+15 = 115 cycles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35" y="1165141"/>
            <a:ext cx="4334400" cy="35760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435" y="1165141"/>
            <a:ext cx="4334400" cy="357606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5.6.a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7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447" y="402796"/>
            <a:ext cx="3101609" cy="5334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6889" y="2031516"/>
            <a:ext cx="2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90747" y="5021186"/>
            <a:ext cx="7694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P0</a:t>
            </a:r>
            <a:r>
              <a:rPr lang="zh-CN" altLang="en-US" dirty="0"/>
              <a:t>读</a:t>
            </a:r>
            <a:r>
              <a:rPr lang="en-US" altLang="zh-CN" dirty="0"/>
              <a:t>miss</a:t>
            </a:r>
            <a:r>
              <a:rPr lang="zh-CN" altLang="en-US" dirty="0"/>
              <a:t>，从</a:t>
            </a:r>
            <a:r>
              <a:rPr lang="en-US" altLang="zh-CN" dirty="0"/>
              <a:t>memory</a:t>
            </a:r>
            <a:r>
              <a:rPr lang="zh-CN" altLang="en-US" dirty="0"/>
              <a:t>获取数据</a:t>
            </a:r>
            <a:r>
              <a:rPr lang="en-US" altLang="zh-CN" dirty="0"/>
              <a:t>(100 cycles)</a:t>
            </a:r>
            <a:r>
              <a:rPr lang="zh-CN" altLang="en-US" dirty="0"/>
              <a:t>，</a:t>
            </a:r>
            <a:r>
              <a:rPr lang="en-US" altLang="zh-CN" dirty="0"/>
              <a:t>B0</a:t>
            </a:r>
            <a:r>
              <a:rPr lang="zh-CN" altLang="en-US" dirty="0"/>
              <a:t>状态变为</a:t>
            </a:r>
            <a:r>
              <a:rPr lang="en-US" altLang="zh-CN" dirty="0"/>
              <a:t>E</a:t>
            </a:r>
            <a:r>
              <a:rPr lang="zh-CN" altLang="en-US" dirty="0"/>
              <a:t>（</a:t>
            </a:r>
            <a:r>
              <a:rPr lang="en-US" altLang="zh-CN" dirty="0"/>
              <a:t>100</a:t>
            </a:r>
            <a:r>
              <a:rPr lang="zh-CN" altLang="en-US" dirty="0"/>
              <a:t>没有</a:t>
            </a:r>
            <a:r>
              <a:rPr lang="en-US" altLang="zh-CN" dirty="0"/>
              <a:t>S</a:t>
            </a:r>
            <a:r>
              <a:rPr lang="zh-CN" altLang="en-US" dirty="0"/>
              <a:t>状态）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39" y="1165143"/>
            <a:ext cx="4334400" cy="3576067"/>
          </a:xfrm>
          <a:prstGeom prst="rect">
            <a:avLst/>
          </a:prstGeom>
        </p:spPr>
      </p:pic>
      <p:grpSp>
        <p:nvGrpSpPr>
          <p:cNvPr id="32" name="Group 94"/>
          <p:cNvGrpSpPr>
            <a:grpSpLocks/>
          </p:cNvGrpSpPr>
          <p:nvPr/>
        </p:nvGrpSpPr>
        <p:grpSpPr bwMode="auto">
          <a:xfrm>
            <a:off x="7198976" y="345423"/>
            <a:ext cx="3305175" cy="4395787"/>
            <a:chOff x="3634" y="816"/>
            <a:chExt cx="2255" cy="2999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4572" y="923"/>
              <a:ext cx="74" cy="108"/>
            </a:xfrm>
            <a:custGeom>
              <a:avLst/>
              <a:gdLst>
                <a:gd name="T0" fmla="*/ 0 w 68"/>
                <a:gd name="T1" fmla="*/ 0 h 109"/>
                <a:gd name="T2" fmla="*/ 2 w 68"/>
                <a:gd name="T3" fmla="*/ 18 h 109"/>
                <a:gd name="T4" fmla="*/ 5 w 68"/>
                <a:gd name="T5" fmla="*/ 35 h 109"/>
                <a:gd name="T6" fmla="*/ 10 w 68"/>
                <a:gd name="T7" fmla="*/ 51 h 109"/>
                <a:gd name="T8" fmla="*/ 14 w 68"/>
                <a:gd name="T9" fmla="*/ 65 h 109"/>
                <a:gd name="T10" fmla="*/ 22 w 68"/>
                <a:gd name="T11" fmla="*/ 77 h 109"/>
                <a:gd name="T12" fmla="*/ 32 w 68"/>
                <a:gd name="T13" fmla="*/ 88 h 109"/>
                <a:gd name="T14" fmla="*/ 40 w 68"/>
                <a:gd name="T15" fmla="*/ 98 h 109"/>
                <a:gd name="T16" fmla="*/ 50 w 68"/>
                <a:gd name="T17" fmla="*/ 105 h 109"/>
                <a:gd name="T18" fmla="*/ 62 w 68"/>
                <a:gd name="T19" fmla="*/ 107 h 109"/>
                <a:gd name="T20" fmla="*/ 74 w 68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09"/>
                <a:gd name="T35" fmla="*/ 68 w 68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09">
                  <a:moveTo>
                    <a:pt x="0" y="0"/>
                  </a:moveTo>
                  <a:lnTo>
                    <a:pt x="2" y="18"/>
                  </a:lnTo>
                  <a:lnTo>
                    <a:pt x="5" y="35"/>
                  </a:lnTo>
                  <a:lnTo>
                    <a:pt x="9" y="51"/>
                  </a:lnTo>
                  <a:lnTo>
                    <a:pt x="13" y="65"/>
                  </a:lnTo>
                  <a:lnTo>
                    <a:pt x="20" y="77"/>
                  </a:lnTo>
                  <a:lnTo>
                    <a:pt x="29" y="88"/>
                  </a:lnTo>
                  <a:lnTo>
                    <a:pt x="37" y="98"/>
                  </a:lnTo>
                  <a:lnTo>
                    <a:pt x="46" y="105"/>
                  </a:lnTo>
                  <a:lnTo>
                    <a:pt x="57" y="107"/>
                  </a:lnTo>
                  <a:lnTo>
                    <a:pt x="68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572" y="816"/>
              <a:ext cx="149" cy="109"/>
            </a:xfrm>
            <a:custGeom>
              <a:avLst/>
              <a:gdLst>
                <a:gd name="T0" fmla="*/ 149 w 136"/>
                <a:gd name="T1" fmla="*/ 0 h 109"/>
                <a:gd name="T2" fmla="*/ 125 w 136"/>
                <a:gd name="T3" fmla="*/ 2 h 109"/>
                <a:gd name="T4" fmla="*/ 101 w 136"/>
                <a:gd name="T5" fmla="*/ 4 h 109"/>
                <a:gd name="T6" fmla="*/ 82 w 136"/>
                <a:gd name="T7" fmla="*/ 11 h 109"/>
                <a:gd name="T8" fmla="*/ 62 w 136"/>
                <a:gd name="T9" fmla="*/ 20 h 109"/>
                <a:gd name="T10" fmla="*/ 44 w 136"/>
                <a:gd name="T11" fmla="*/ 32 h 109"/>
                <a:gd name="T12" fmla="*/ 28 w 136"/>
                <a:gd name="T13" fmla="*/ 44 h 109"/>
                <a:gd name="T14" fmla="*/ 16 w 136"/>
                <a:gd name="T15" fmla="*/ 58 h 109"/>
                <a:gd name="T16" fmla="*/ 8 w 136"/>
                <a:gd name="T17" fmla="*/ 74 h 109"/>
                <a:gd name="T18" fmla="*/ 2 w 136"/>
                <a:gd name="T19" fmla="*/ 90 h 109"/>
                <a:gd name="T20" fmla="*/ 0 w 136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109"/>
                <a:gd name="T35" fmla="*/ 136 w 136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109">
                  <a:moveTo>
                    <a:pt x="136" y="0"/>
                  </a:moveTo>
                  <a:lnTo>
                    <a:pt x="114" y="2"/>
                  </a:lnTo>
                  <a:lnTo>
                    <a:pt x="92" y="4"/>
                  </a:lnTo>
                  <a:lnTo>
                    <a:pt x="75" y="11"/>
                  </a:lnTo>
                  <a:lnTo>
                    <a:pt x="57" y="20"/>
                  </a:lnTo>
                  <a:lnTo>
                    <a:pt x="40" y="32"/>
                  </a:lnTo>
                  <a:lnTo>
                    <a:pt x="26" y="44"/>
                  </a:lnTo>
                  <a:lnTo>
                    <a:pt x="15" y="58"/>
                  </a:lnTo>
                  <a:lnTo>
                    <a:pt x="7" y="74"/>
                  </a:lnTo>
                  <a:lnTo>
                    <a:pt x="2" y="90"/>
                  </a:lnTo>
                  <a:lnTo>
                    <a:pt x="0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6 w 65"/>
                <a:gd name="T9" fmla="*/ 1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2" y="1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4 w 65"/>
                <a:gd name="T9" fmla="*/ 14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4858" y="938"/>
              <a:ext cx="10" cy="53"/>
            </a:xfrm>
            <a:custGeom>
              <a:avLst/>
              <a:gdLst>
                <a:gd name="T0" fmla="*/ 8 w 9"/>
                <a:gd name="T1" fmla="*/ 0 h 53"/>
                <a:gd name="T2" fmla="*/ 8 w 9"/>
                <a:gd name="T3" fmla="*/ 7 h 53"/>
                <a:gd name="T4" fmla="*/ 10 w 9"/>
                <a:gd name="T5" fmla="*/ 14 h 53"/>
                <a:gd name="T6" fmla="*/ 10 w 9"/>
                <a:gd name="T7" fmla="*/ 18 h 53"/>
                <a:gd name="T8" fmla="*/ 10 w 9"/>
                <a:gd name="T9" fmla="*/ 25 h 53"/>
                <a:gd name="T10" fmla="*/ 10 w 9"/>
                <a:gd name="T11" fmla="*/ 30 h 53"/>
                <a:gd name="T12" fmla="*/ 8 w 9"/>
                <a:gd name="T13" fmla="*/ 35 h 53"/>
                <a:gd name="T14" fmla="*/ 8 w 9"/>
                <a:gd name="T15" fmla="*/ 42 h 53"/>
                <a:gd name="T16" fmla="*/ 6 w 9"/>
                <a:gd name="T17" fmla="*/ 46 h 53"/>
                <a:gd name="T18" fmla="*/ 3 w 9"/>
                <a:gd name="T19" fmla="*/ 49 h 53"/>
                <a:gd name="T20" fmla="*/ 0 w 9"/>
                <a:gd name="T21" fmla="*/ 53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"/>
                <a:gd name="T34" fmla="*/ 0 h 53"/>
                <a:gd name="T35" fmla="*/ 9 w 9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" h="53">
                  <a:moveTo>
                    <a:pt x="7" y="0"/>
                  </a:moveTo>
                  <a:lnTo>
                    <a:pt x="7" y="7"/>
                  </a:lnTo>
                  <a:lnTo>
                    <a:pt x="9" y="14"/>
                  </a:lnTo>
                  <a:lnTo>
                    <a:pt x="9" y="18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7" y="35"/>
                  </a:lnTo>
                  <a:lnTo>
                    <a:pt x="7" y="42"/>
                  </a:lnTo>
                  <a:lnTo>
                    <a:pt x="5" y="46"/>
                  </a:lnTo>
                  <a:lnTo>
                    <a:pt x="3" y="49"/>
                  </a:lnTo>
                  <a:lnTo>
                    <a:pt x="0" y="5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4721" y="816"/>
              <a:ext cx="144" cy="109"/>
            </a:xfrm>
            <a:custGeom>
              <a:avLst/>
              <a:gdLst>
                <a:gd name="T0" fmla="*/ 145 w 134"/>
                <a:gd name="T1" fmla="*/ 109 h 109"/>
                <a:gd name="T2" fmla="*/ 145 w 134"/>
                <a:gd name="T3" fmla="*/ 90 h 109"/>
                <a:gd name="T4" fmla="*/ 137 w 134"/>
                <a:gd name="T5" fmla="*/ 74 h 109"/>
                <a:gd name="T6" fmla="*/ 131 w 134"/>
                <a:gd name="T7" fmla="*/ 58 h 109"/>
                <a:gd name="T8" fmla="*/ 119 w 134"/>
                <a:gd name="T9" fmla="*/ 44 h 109"/>
                <a:gd name="T10" fmla="*/ 103 w 134"/>
                <a:gd name="T11" fmla="*/ 32 h 109"/>
                <a:gd name="T12" fmla="*/ 85 w 134"/>
                <a:gd name="T13" fmla="*/ 20 h 109"/>
                <a:gd name="T14" fmla="*/ 67 w 134"/>
                <a:gd name="T15" fmla="*/ 11 h 109"/>
                <a:gd name="T16" fmla="*/ 45 w 134"/>
                <a:gd name="T17" fmla="*/ 4 h 109"/>
                <a:gd name="T18" fmla="*/ 24 w 134"/>
                <a:gd name="T19" fmla="*/ 2 h 109"/>
                <a:gd name="T20" fmla="*/ 0 w 134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"/>
                <a:gd name="T34" fmla="*/ 0 h 109"/>
                <a:gd name="T35" fmla="*/ 134 w 134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" h="109">
                  <a:moveTo>
                    <a:pt x="134" y="109"/>
                  </a:moveTo>
                  <a:lnTo>
                    <a:pt x="134" y="90"/>
                  </a:lnTo>
                  <a:lnTo>
                    <a:pt x="127" y="74"/>
                  </a:lnTo>
                  <a:lnTo>
                    <a:pt x="121" y="58"/>
                  </a:lnTo>
                  <a:lnTo>
                    <a:pt x="110" y="44"/>
                  </a:lnTo>
                  <a:lnTo>
                    <a:pt x="95" y="32"/>
                  </a:lnTo>
                  <a:lnTo>
                    <a:pt x="79" y="20"/>
                  </a:lnTo>
                  <a:lnTo>
                    <a:pt x="62" y="11"/>
                  </a:lnTo>
                  <a:lnTo>
                    <a:pt x="42" y="4"/>
                  </a:lnTo>
                  <a:lnTo>
                    <a:pt x="22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4909" y="912"/>
              <a:ext cx="157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</a:t>
              </a:r>
              <a:endParaRPr lang="en-US" altLang="zh-CN" sz="1292"/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5062" y="912"/>
              <a:ext cx="131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r/—</a:t>
              </a:r>
              <a:endParaRPr lang="en-US" altLang="zh-CN" sz="1292"/>
            </a:p>
          </p:txBody>
        </p:sp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4589" y="2352"/>
              <a:ext cx="28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/—</a:t>
              </a:r>
              <a:endParaRPr lang="en-US" altLang="zh-CN" sz="1292" dirty="0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205 h 350"/>
                <a:gd name="T4" fmla="*/ 348 w 329"/>
                <a:gd name="T5" fmla="*/ 231 h 350"/>
                <a:gd name="T6" fmla="*/ 336 w 329"/>
                <a:gd name="T7" fmla="*/ 256 h 350"/>
                <a:gd name="T8" fmla="*/ 322 w 329"/>
                <a:gd name="T9" fmla="*/ 280 h 350"/>
                <a:gd name="T10" fmla="*/ 306 w 329"/>
                <a:gd name="T11" fmla="*/ 298 h 350"/>
                <a:gd name="T12" fmla="*/ 284 w 329"/>
                <a:gd name="T13" fmla="*/ 317 h 350"/>
                <a:gd name="T14" fmla="*/ 260 w 329"/>
                <a:gd name="T15" fmla="*/ 331 h 350"/>
                <a:gd name="T16" fmla="*/ 234 w 329"/>
                <a:gd name="T17" fmla="*/ 343 h 350"/>
                <a:gd name="T18" fmla="*/ 208 w 329"/>
                <a:gd name="T19" fmla="*/ 347 h 350"/>
                <a:gd name="T20" fmla="*/ 180 w 329"/>
                <a:gd name="T21" fmla="*/ 350 h 350"/>
                <a:gd name="T22" fmla="*/ 148 w 329"/>
                <a:gd name="T23" fmla="*/ 347 h 350"/>
                <a:gd name="T24" fmla="*/ 122 w 329"/>
                <a:gd name="T25" fmla="*/ 343 h 350"/>
                <a:gd name="T26" fmla="*/ 96 w 329"/>
                <a:gd name="T27" fmla="*/ 331 h 350"/>
                <a:gd name="T28" fmla="*/ 72 w 329"/>
                <a:gd name="T29" fmla="*/ 317 h 350"/>
                <a:gd name="T30" fmla="*/ 52 w 329"/>
                <a:gd name="T31" fmla="*/ 298 h 350"/>
                <a:gd name="T32" fmla="*/ 34 w 329"/>
                <a:gd name="T33" fmla="*/ 280 h 350"/>
                <a:gd name="T34" fmla="*/ 20 w 329"/>
                <a:gd name="T35" fmla="*/ 256 h 350"/>
                <a:gd name="T36" fmla="*/ 8 w 329"/>
                <a:gd name="T37" fmla="*/ 231 h 350"/>
                <a:gd name="T38" fmla="*/ 2 w 329"/>
                <a:gd name="T39" fmla="*/ 205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21 h 350"/>
                <a:gd name="T46" fmla="*/ 20 w 329"/>
                <a:gd name="T47" fmla="*/ 95 h 350"/>
                <a:gd name="T48" fmla="*/ 34 w 329"/>
                <a:gd name="T49" fmla="*/ 72 h 350"/>
                <a:gd name="T50" fmla="*/ 52 w 329"/>
                <a:gd name="T51" fmla="*/ 51 h 350"/>
                <a:gd name="T52" fmla="*/ 72 w 329"/>
                <a:gd name="T53" fmla="*/ 35 h 350"/>
                <a:gd name="T54" fmla="*/ 96 w 329"/>
                <a:gd name="T55" fmla="*/ 21 h 350"/>
                <a:gd name="T56" fmla="*/ 122 w 329"/>
                <a:gd name="T57" fmla="*/ 9 h 350"/>
                <a:gd name="T58" fmla="*/ 148 w 329"/>
                <a:gd name="T59" fmla="*/ 2 h 350"/>
                <a:gd name="T60" fmla="*/ 180 w 329"/>
                <a:gd name="T61" fmla="*/ 0 h 350"/>
                <a:gd name="T62" fmla="*/ 208 w 329"/>
                <a:gd name="T63" fmla="*/ 2 h 350"/>
                <a:gd name="T64" fmla="*/ 234 w 329"/>
                <a:gd name="T65" fmla="*/ 9 h 350"/>
                <a:gd name="T66" fmla="*/ 260 w 329"/>
                <a:gd name="T67" fmla="*/ 21 h 350"/>
                <a:gd name="T68" fmla="*/ 284 w 329"/>
                <a:gd name="T69" fmla="*/ 35 h 350"/>
                <a:gd name="T70" fmla="*/ 306 w 329"/>
                <a:gd name="T71" fmla="*/ 51 h 350"/>
                <a:gd name="T72" fmla="*/ 322 w 329"/>
                <a:gd name="T73" fmla="*/ 72 h 350"/>
                <a:gd name="T74" fmla="*/ 336 w 329"/>
                <a:gd name="T75" fmla="*/ 95 h 350"/>
                <a:gd name="T76" fmla="*/ 348 w 329"/>
                <a:gd name="T77" fmla="*/ 121 h 350"/>
                <a:gd name="T78" fmla="*/ 356 w 329"/>
                <a:gd name="T79" fmla="*/ 147 h 350"/>
                <a:gd name="T80" fmla="*/ 358 w 329"/>
                <a:gd name="T81" fmla="*/ 175 h 350"/>
                <a:gd name="T82" fmla="*/ 356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205"/>
                  </a:lnTo>
                  <a:lnTo>
                    <a:pt x="320" y="231"/>
                  </a:lnTo>
                  <a:lnTo>
                    <a:pt x="309" y="256"/>
                  </a:lnTo>
                  <a:lnTo>
                    <a:pt x="296" y="280"/>
                  </a:lnTo>
                  <a:lnTo>
                    <a:pt x="281" y="298"/>
                  </a:lnTo>
                  <a:lnTo>
                    <a:pt x="261" y="317"/>
                  </a:lnTo>
                  <a:lnTo>
                    <a:pt x="239" y="331"/>
                  </a:lnTo>
                  <a:lnTo>
                    <a:pt x="215" y="343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3"/>
                  </a:lnTo>
                  <a:lnTo>
                    <a:pt x="88" y="331"/>
                  </a:lnTo>
                  <a:lnTo>
                    <a:pt x="66" y="317"/>
                  </a:lnTo>
                  <a:lnTo>
                    <a:pt x="48" y="298"/>
                  </a:lnTo>
                  <a:lnTo>
                    <a:pt x="31" y="280"/>
                  </a:lnTo>
                  <a:lnTo>
                    <a:pt x="18" y="256"/>
                  </a:lnTo>
                  <a:lnTo>
                    <a:pt x="7" y="231"/>
                  </a:lnTo>
                  <a:lnTo>
                    <a:pt x="2" y="205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21"/>
                  </a:lnTo>
                  <a:lnTo>
                    <a:pt x="18" y="95"/>
                  </a:lnTo>
                  <a:lnTo>
                    <a:pt x="31" y="72"/>
                  </a:lnTo>
                  <a:lnTo>
                    <a:pt x="48" y="51"/>
                  </a:lnTo>
                  <a:lnTo>
                    <a:pt x="66" y="35"/>
                  </a:lnTo>
                  <a:lnTo>
                    <a:pt x="88" y="21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21"/>
                  </a:lnTo>
                  <a:lnTo>
                    <a:pt x="261" y="35"/>
                  </a:lnTo>
                  <a:lnTo>
                    <a:pt x="281" y="51"/>
                  </a:lnTo>
                  <a:lnTo>
                    <a:pt x="296" y="72"/>
                  </a:lnTo>
                  <a:lnTo>
                    <a:pt x="309" y="95"/>
                  </a:lnTo>
                  <a:lnTo>
                    <a:pt x="320" y="121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147 h 350"/>
                <a:gd name="T4" fmla="*/ 348 w 329"/>
                <a:gd name="T5" fmla="*/ 121 h 350"/>
                <a:gd name="T6" fmla="*/ 336 w 329"/>
                <a:gd name="T7" fmla="*/ 95 h 350"/>
                <a:gd name="T8" fmla="*/ 322 w 329"/>
                <a:gd name="T9" fmla="*/ 72 h 350"/>
                <a:gd name="T10" fmla="*/ 306 w 329"/>
                <a:gd name="T11" fmla="*/ 51 h 350"/>
                <a:gd name="T12" fmla="*/ 284 w 329"/>
                <a:gd name="T13" fmla="*/ 35 h 350"/>
                <a:gd name="T14" fmla="*/ 260 w 329"/>
                <a:gd name="T15" fmla="*/ 21 h 350"/>
                <a:gd name="T16" fmla="*/ 234 w 329"/>
                <a:gd name="T17" fmla="*/ 9 h 350"/>
                <a:gd name="T18" fmla="*/ 208 w 329"/>
                <a:gd name="T19" fmla="*/ 2 h 350"/>
                <a:gd name="T20" fmla="*/ 180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6 w 329"/>
                <a:gd name="T27" fmla="*/ 21 h 350"/>
                <a:gd name="T28" fmla="*/ 72 w 329"/>
                <a:gd name="T29" fmla="*/ 35 h 350"/>
                <a:gd name="T30" fmla="*/ 52 w 329"/>
                <a:gd name="T31" fmla="*/ 51 h 350"/>
                <a:gd name="T32" fmla="*/ 34 w 329"/>
                <a:gd name="T33" fmla="*/ 72 h 350"/>
                <a:gd name="T34" fmla="*/ 20 w 329"/>
                <a:gd name="T35" fmla="*/ 95 h 350"/>
                <a:gd name="T36" fmla="*/ 8 w 329"/>
                <a:gd name="T37" fmla="*/ 121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5 h 350"/>
                <a:gd name="T44" fmla="*/ 8 w 329"/>
                <a:gd name="T45" fmla="*/ 231 h 350"/>
                <a:gd name="T46" fmla="*/ 20 w 329"/>
                <a:gd name="T47" fmla="*/ 256 h 350"/>
                <a:gd name="T48" fmla="*/ 34 w 329"/>
                <a:gd name="T49" fmla="*/ 280 h 350"/>
                <a:gd name="T50" fmla="*/ 52 w 329"/>
                <a:gd name="T51" fmla="*/ 298 h 350"/>
                <a:gd name="T52" fmla="*/ 72 w 329"/>
                <a:gd name="T53" fmla="*/ 317 h 350"/>
                <a:gd name="T54" fmla="*/ 96 w 329"/>
                <a:gd name="T55" fmla="*/ 331 h 350"/>
                <a:gd name="T56" fmla="*/ 122 w 329"/>
                <a:gd name="T57" fmla="*/ 343 h 350"/>
                <a:gd name="T58" fmla="*/ 148 w 329"/>
                <a:gd name="T59" fmla="*/ 347 h 350"/>
                <a:gd name="T60" fmla="*/ 180 w 329"/>
                <a:gd name="T61" fmla="*/ 350 h 350"/>
                <a:gd name="T62" fmla="*/ 208 w 329"/>
                <a:gd name="T63" fmla="*/ 347 h 350"/>
                <a:gd name="T64" fmla="*/ 234 w 329"/>
                <a:gd name="T65" fmla="*/ 343 h 350"/>
                <a:gd name="T66" fmla="*/ 260 w 329"/>
                <a:gd name="T67" fmla="*/ 331 h 350"/>
                <a:gd name="T68" fmla="*/ 284 w 329"/>
                <a:gd name="T69" fmla="*/ 317 h 350"/>
                <a:gd name="T70" fmla="*/ 306 w 329"/>
                <a:gd name="T71" fmla="*/ 298 h 350"/>
                <a:gd name="T72" fmla="*/ 322 w 329"/>
                <a:gd name="T73" fmla="*/ 280 h 350"/>
                <a:gd name="T74" fmla="*/ 336 w 329"/>
                <a:gd name="T75" fmla="*/ 256 h 350"/>
                <a:gd name="T76" fmla="*/ 348 w 329"/>
                <a:gd name="T77" fmla="*/ 231 h 350"/>
                <a:gd name="T78" fmla="*/ 356 w 329"/>
                <a:gd name="T79" fmla="*/ 205 h 350"/>
                <a:gd name="T80" fmla="*/ 358 w 329"/>
                <a:gd name="T81" fmla="*/ 175 h 350"/>
                <a:gd name="T82" fmla="*/ 358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147"/>
                  </a:lnTo>
                  <a:lnTo>
                    <a:pt x="320" y="121"/>
                  </a:lnTo>
                  <a:lnTo>
                    <a:pt x="309" y="95"/>
                  </a:lnTo>
                  <a:lnTo>
                    <a:pt x="296" y="72"/>
                  </a:lnTo>
                  <a:lnTo>
                    <a:pt x="281" y="51"/>
                  </a:lnTo>
                  <a:lnTo>
                    <a:pt x="261" y="35"/>
                  </a:lnTo>
                  <a:lnTo>
                    <a:pt x="239" y="21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21"/>
                  </a:lnTo>
                  <a:lnTo>
                    <a:pt x="66" y="35"/>
                  </a:lnTo>
                  <a:lnTo>
                    <a:pt x="48" y="51"/>
                  </a:lnTo>
                  <a:lnTo>
                    <a:pt x="31" y="72"/>
                  </a:lnTo>
                  <a:lnTo>
                    <a:pt x="18" y="95"/>
                  </a:lnTo>
                  <a:lnTo>
                    <a:pt x="7" y="121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5"/>
                  </a:lnTo>
                  <a:lnTo>
                    <a:pt x="7" y="231"/>
                  </a:lnTo>
                  <a:lnTo>
                    <a:pt x="18" y="256"/>
                  </a:lnTo>
                  <a:lnTo>
                    <a:pt x="31" y="280"/>
                  </a:lnTo>
                  <a:lnTo>
                    <a:pt x="48" y="298"/>
                  </a:lnTo>
                  <a:lnTo>
                    <a:pt x="66" y="317"/>
                  </a:lnTo>
                  <a:lnTo>
                    <a:pt x="88" y="331"/>
                  </a:lnTo>
                  <a:lnTo>
                    <a:pt x="112" y="343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3"/>
                  </a:lnTo>
                  <a:lnTo>
                    <a:pt x="239" y="331"/>
                  </a:lnTo>
                  <a:lnTo>
                    <a:pt x="261" y="317"/>
                  </a:lnTo>
                  <a:lnTo>
                    <a:pt x="281" y="298"/>
                  </a:lnTo>
                  <a:lnTo>
                    <a:pt x="296" y="280"/>
                  </a:lnTo>
                  <a:lnTo>
                    <a:pt x="309" y="256"/>
                  </a:lnTo>
                  <a:lnTo>
                    <a:pt x="320" y="231"/>
                  </a:lnTo>
                  <a:lnTo>
                    <a:pt x="327" y="205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203 h 350"/>
                <a:gd name="T4" fmla="*/ 348 w 329"/>
                <a:gd name="T5" fmla="*/ 231 h 350"/>
                <a:gd name="T6" fmla="*/ 336 w 329"/>
                <a:gd name="T7" fmla="*/ 254 h 350"/>
                <a:gd name="T8" fmla="*/ 322 w 329"/>
                <a:gd name="T9" fmla="*/ 277 h 350"/>
                <a:gd name="T10" fmla="*/ 305 w 329"/>
                <a:gd name="T11" fmla="*/ 298 h 350"/>
                <a:gd name="T12" fmla="*/ 283 w 329"/>
                <a:gd name="T13" fmla="*/ 315 h 350"/>
                <a:gd name="T14" fmla="*/ 259 w 329"/>
                <a:gd name="T15" fmla="*/ 331 h 350"/>
                <a:gd name="T16" fmla="*/ 233 w 329"/>
                <a:gd name="T17" fmla="*/ 340 h 350"/>
                <a:gd name="T18" fmla="*/ 207 w 329"/>
                <a:gd name="T19" fmla="*/ 347 h 350"/>
                <a:gd name="T20" fmla="*/ 179 w 329"/>
                <a:gd name="T21" fmla="*/ 350 h 350"/>
                <a:gd name="T22" fmla="*/ 148 w 329"/>
                <a:gd name="T23" fmla="*/ 347 h 350"/>
                <a:gd name="T24" fmla="*/ 122 w 329"/>
                <a:gd name="T25" fmla="*/ 340 h 350"/>
                <a:gd name="T26" fmla="*/ 95 w 329"/>
                <a:gd name="T27" fmla="*/ 331 h 350"/>
                <a:gd name="T28" fmla="*/ 72 w 329"/>
                <a:gd name="T29" fmla="*/ 315 h 350"/>
                <a:gd name="T30" fmla="*/ 53 w 329"/>
                <a:gd name="T31" fmla="*/ 298 h 350"/>
                <a:gd name="T32" fmla="*/ 34 w 329"/>
                <a:gd name="T33" fmla="*/ 277 h 350"/>
                <a:gd name="T34" fmla="*/ 20 w 329"/>
                <a:gd name="T35" fmla="*/ 254 h 350"/>
                <a:gd name="T36" fmla="*/ 8 w 329"/>
                <a:gd name="T37" fmla="*/ 231 h 350"/>
                <a:gd name="T38" fmla="*/ 2 w 329"/>
                <a:gd name="T39" fmla="*/ 203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19 h 350"/>
                <a:gd name="T46" fmla="*/ 20 w 329"/>
                <a:gd name="T47" fmla="*/ 93 h 350"/>
                <a:gd name="T48" fmla="*/ 34 w 329"/>
                <a:gd name="T49" fmla="*/ 72 h 350"/>
                <a:gd name="T50" fmla="*/ 53 w 329"/>
                <a:gd name="T51" fmla="*/ 51 h 350"/>
                <a:gd name="T52" fmla="*/ 72 w 329"/>
                <a:gd name="T53" fmla="*/ 33 h 350"/>
                <a:gd name="T54" fmla="*/ 95 w 329"/>
                <a:gd name="T55" fmla="*/ 19 h 350"/>
                <a:gd name="T56" fmla="*/ 122 w 329"/>
                <a:gd name="T57" fmla="*/ 9 h 350"/>
                <a:gd name="T58" fmla="*/ 148 w 329"/>
                <a:gd name="T59" fmla="*/ 2 h 350"/>
                <a:gd name="T60" fmla="*/ 179 w 329"/>
                <a:gd name="T61" fmla="*/ 0 h 350"/>
                <a:gd name="T62" fmla="*/ 207 w 329"/>
                <a:gd name="T63" fmla="*/ 2 h 350"/>
                <a:gd name="T64" fmla="*/ 233 w 329"/>
                <a:gd name="T65" fmla="*/ 9 h 350"/>
                <a:gd name="T66" fmla="*/ 259 w 329"/>
                <a:gd name="T67" fmla="*/ 19 h 350"/>
                <a:gd name="T68" fmla="*/ 283 w 329"/>
                <a:gd name="T69" fmla="*/ 33 h 350"/>
                <a:gd name="T70" fmla="*/ 305 w 329"/>
                <a:gd name="T71" fmla="*/ 51 h 350"/>
                <a:gd name="T72" fmla="*/ 322 w 329"/>
                <a:gd name="T73" fmla="*/ 72 h 350"/>
                <a:gd name="T74" fmla="*/ 336 w 329"/>
                <a:gd name="T75" fmla="*/ 93 h 350"/>
                <a:gd name="T76" fmla="*/ 348 w 329"/>
                <a:gd name="T77" fmla="*/ 119 h 350"/>
                <a:gd name="T78" fmla="*/ 355 w 329"/>
                <a:gd name="T79" fmla="*/ 147 h 350"/>
                <a:gd name="T80" fmla="*/ 357 w 329"/>
                <a:gd name="T81" fmla="*/ 175 h 350"/>
                <a:gd name="T82" fmla="*/ 355 w 329"/>
                <a:gd name="T83" fmla="*/ 172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0" y="254"/>
                  </a:lnTo>
                  <a:lnTo>
                    <a:pt x="297" y="277"/>
                  </a:lnTo>
                  <a:lnTo>
                    <a:pt x="281" y="298"/>
                  </a:lnTo>
                  <a:lnTo>
                    <a:pt x="261" y="315"/>
                  </a:lnTo>
                  <a:lnTo>
                    <a:pt x="239" y="331"/>
                  </a:lnTo>
                  <a:lnTo>
                    <a:pt x="215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0"/>
                  </a:lnTo>
                  <a:lnTo>
                    <a:pt x="88" y="331"/>
                  </a:lnTo>
                  <a:lnTo>
                    <a:pt x="66" y="315"/>
                  </a:lnTo>
                  <a:lnTo>
                    <a:pt x="49" y="298"/>
                  </a:lnTo>
                  <a:lnTo>
                    <a:pt x="31" y="277"/>
                  </a:lnTo>
                  <a:lnTo>
                    <a:pt x="18" y="254"/>
                  </a:lnTo>
                  <a:lnTo>
                    <a:pt x="7" y="231"/>
                  </a:lnTo>
                  <a:lnTo>
                    <a:pt x="2" y="203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19"/>
                  </a:lnTo>
                  <a:lnTo>
                    <a:pt x="18" y="93"/>
                  </a:lnTo>
                  <a:lnTo>
                    <a:pt x="31" y="72"/>
                  </a:lnTo>
                  <a:lnTo>
                    <a:pt x="49" y="51"/>
                  </a:lnTo>
                  <a:lnTo>
                    <a:pt x="66" y="33"/>
                  </a:lnTo>
                  <a:lnTo>
                    <a:pt x="88" y="19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19"/>
                  </a:lnTo>
                  <a:lnTo>
                    <a:pt x="261" y="33"/>
                  </a:lnTo>
                  <a:lnTo>
                    <a:pt x="281" y="51"/>
                  </a:lnTo>
                  <a:lnTo>
                    <a:pt x="297" y="72"/>
                  </a:lnTo>
                  <a:lnTo>
                    <a:pt x="310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147 h 350"/>
                <a:gd name="T4" fmla="*/ 348 w 329"/>
                <a:gd name="T5" fmla="*/ 119 h 350"/>
                <a:gd name="T6" fmla="*/ 336 w 329"/>
                <a:gd name="T7" fmla="*/ 93 h 350"/>
                <a:gd name="T8" fmla="*/ 322 w 329"/>
                <a:gd name="T9" fmla="*/ 72 h 350"/>
                <a:gd name="T10" fmla="*/ 305 w 329"/>
                <a:gd name="T11" fmla="*/ 51 h 350"/>
                <a:gd name="T12" fmla="*/ 283 w 329"/>
                <a:gd name="T13" fmla="*/ 33 h 350"/>
                <a:gd name="T14" fmla="*/ 259 w 329"/>
                <a:gd name="T15" fmla="*/ 19 h 350"/>
                <a:gd name="T16" fmla="*/ 233 w 329"/>
                <a:gd name="T17" fmla="*/ 9 h 350"/>
                <a:gd name="T18" fmla="*/ 207 w 329"/>
                <a:gd name="T19" fmla="*/ 2 h 350"/>
                <a:gd name="T20" fmla="*/ 179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5 w 329"/>
                <a:gd name="T27" fmla="*/ 19 h 350"/>
                <a:gd name="T28" fmla="*/ 72 w 329"/>
                <a:gd name="T29" fmla="*/ 33 h 350"/>
                <a:gd name="T30" fmla="*/ 53 w 329"/>
                <a:gd name="T31" fmla="*/ 51 h 350"/>
                <a:gd name="T32" fmla="*/ 34 w 329"/>
                <a:gd name="T33" fmla="*/ 72 h 350"/>
                <a:gd name="T34" fmla="*/ 20 w 329"/>
                <a:gd name="T35" fmla="*/ 93 h 350"/>
                <a:gd name="T36" fmla="*/ 8 w 329"/>
                <a:gd name="T37" fmla="*/ 119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3 h 350"/>
                <a:gd name="T44" fmla="*/ 8 w 329"/>
                <a:gd name="T45" fmla="*/ 231 h 350"/>
                <a:gd name="T46" fmla="*/ 20 w 329"/>
                <a:gd name="T47" fmla="*/ 254 h 350"/>
                <a:gd name="T48" fmla="*/ 34 w 329"/>
                <a:gd name="T49" fmla="*/ 277 h 350"/>
                <a:gd name="T50" fmla="*/ 53 w 329"/>
                <a:gd name="T51" fmla="*/ 298 h 350"/>
                <a:gd name="T52" fmla="*/ 72 w 329"/>
                <a:gd name="T53" fmla="*/ 315 h 350"/>
                <a:gd name="T54" fmla="*/ 95 w 329"/>
                <a:gd name="T55" fmla="*/ 331 h 350"/>
                <a:gd name="T56" fmla="*/ 122 w 329"/>
                <a:gd name="T57" fmla="*/ 340 h 350"/>
                <a:gd name="T58" fmla="*/ 148 w 329"/>
                <a:gd name="T59" fmla="*/ 347 h 350"/>
                <a:gd name="T60" fmla="*/ 179 w 329"/>
                <a:gd name="T61" fmla="*/ 350 h 350"/>
                <a:gd name="T62" fmla="*/ 207 w 329"/>
                <a:gd name="T63" fmla="*/ 347 h 350"/>
                <a:gd name="T64" fmla="*/ 233 w 329"/>
                <a:gd name="T65" fmla="*/ 340 h 350"/>
                <a:gd name="T66" fmla="*/ 259 w 329"/>
                <a:gd name="T67" fmla="*/ 331 h 350"/>
                <a:gd name="T68" fmla="*/ 283 w 329"/>
                <a:gd name="T69" fmla="*/ 315 h 350"/>
                <a:gd name="T70" fmla="*/ 305 w 329"/>
                <a:gd name="T71" fmla="*/ 298 h 350"/>
                <a:gd name="T72" fmla="*/ 322 w 329"/>
                <a:gd name="T73" fmla="*/ 277 h 350"/>
                <a:gd name="T74" fmla="*/ 336 w 329"/>
                <a:gd name="T75" fmla="*/ 254 h 350"/>
                <a:gd name="T76" fmla="*/ 348 w 329"/>
                <a:gd name="T77" fmla="*/ 231 h 350"/>
                <a:gd name="T78" fmla="*/ 355 w 329"/>
                <a:gd name="T79" fmla="*/ 203 h 350"/>
                <a:gd name="T80" fmla="*/ 357 w 329"/>
                <a:gd name="T81" fmla="*/ 175 h 350"/>
                <a:gd name="T82" fmla="*/ 357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0" y="93"/>
                  </a:lnTo>
                  <a:lnTo>
                    <a:pt x="297" y="72"/>
                  </a:lnTo>
                  <a:lnTo>
                    <a:pt x="281" y="51"/>
                  </a:lnTo>
                  <a:lnTo>
                    <a:pt x="261" y="33"/>
                  </a:lnTo>
                  <a:lnTo>
                    <a:pt x="239" y="19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19"/>
                  </a:lnTo>
                  <a:lnTo>
                    <a:pt x="66" y="33"/>
                  </a:lnTo>
                  <a:lnTo>
                    <a:pt x="49" y="51"/>
                  </a:lnTo>
                  <a:lnTo>
                    <a:pt x="31" y="72"/>
                  </a:lnTo>
                  <a:lnTo>
                    <a:pt x="18" y="93"/>
                  </a:lnTo>
                  <a:lnTo>
                    <a:pt x="7" y="119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3"/>
                  </a:lnTo>
                  <a:lnTo>
                    <a:pt x="7" y="231"/>
                  </a:lnTo>
                  <a:lnTo>
                    <a:pt x="18" y="254"/>
                  </a:lnTo>
                  <a:lnTo>
                    <a:pt x="31" y="277"/>
                  </a:lnTo>
                  <a:lnTo>
                    <a:pt x="49" y="298"/>
                  </a:lnTo>
                  <a:lnTo>
                    <a:pt x="66" y="315"/>
                  </a:lnTo>
                  <a:lnTo>
                    <a:pt x="88" y="331"/>
                  </a:lnTo>
                  <a:lnTo>
                    <a:pt x="112" y="340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0"/>
                  </a:lnTo>
                  <a:lnTo>
                    <a:pt x="239" y="331"/>
                  </a:lnTo>
                  <a:lnTo>
                    <a:pt x="261" y="315"/>
                  </a:lnTo>
                  <a:lnTo>
                    <a:pt x="281" y="298"/>
                  </a:lnTo>
                  <a:lnTo>
                    <a:pt x="297" y="277"/>
                  </a:lnTo>
                  <a:lnTo>
                    <a:pt x="310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2" y="1916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E</a:t>
              </a:r>
              <a:endParaRPr lang="en-US" altLang="zh-CN" sz="1292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4668" y="1144"/>
              <a:ext cx="6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M</a:t>
              </a:r>
              <a:endParaRPr lang="en-US" altLang="zh-CN" sz="1292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4361" y="1565"/>
              <a:ext cx="179" cy="336"/>
            </a:xfrm>
            <a:custGeom>
              <a:avLst/>
              <a:gdLst>
                <a:gd name="T0" fmla="*/ 0 w 164"/>
                <a:gd name="T1" fmla="*/ 0 h 335"/>
                <a:gd name="T2" fmla="*/ 2 w 164"/>
                <a:gd name="T3" fmla="*/ 54 h 335"/>
                <a:gd name="T4" fmla="*/ 10 w 164"/>
                <a:gd name="T5" fmla="*/ 107 h 335"/>
                <a:gd name="T6" fmla="*/ 18 w 164"/>
                <a:gd name="T7" fmla="*/ 154 h 335"/>
                <a:gd name="T8" fmla="*/ 34 w 164"/>
                <a:gd name="T9" fmla="*/ 198 h 335"/>
                <a:gd name="T10" fmla="*/ 52 w 164"/>
                <a:gd name="T11" fmla="*/ 238 h 335"/>
                <a:gd name="T12" fmla="*/ 74 w 164"/>
                <a:gd name="T13" fmla="*/ 270 h 335"/>
                <a:gd name="T14" fmla="*/ 96 w 164"/>
                <a:gd name="T15" fmla="*/ 298 h 335"/>
                <a:gd name="T16" fmla="*/ 122 w 164"/>
                <a:gd name="T17" fmla="*/ 319 h 335"/>
                <a:gd name="T18" fmla="*/ 150 w 164"/>
                <a:gd name="T19" fmla="*/ 331 h 335"/>
                <a:gd name="T20" fmla="*/ 178 w 164"/>
                <a:gd name="T21" fmla="*/ 335 h 3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335"/>
                <a:gd name="T35" fmla="*/ 164 w 164"/>
                <a:gd name="T36" fmla="*/ 335 h 3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335">
                  <a:moveTo>
                    <a:pt x="0" y="0"/>
                  </a:moveTo>
                  <a:lnTo>
                    <a:pt x="2" y="54"/>
                  </a:lnTo>
                  <a:lnTo>
                    <a:pt x="9" y="107"/>
                  </a:lnTo>
                  <a:lnTo>
                    <a:pt x="17" y="154"/>
                  </a:lnTo>
                  <a:lnTo>
                    <a:pt x="31" y="198"/>
                  </a:lnTo>
                  <a:lnTo>
                    <a:pt x="48" y="238"/>
                  </a:lnTo>
                  <a:lnTo>
                    <a:pt x="68" y="270"/>
                  </a:lnTo>
                  <a:lnTo>
                    <a:pt x="88" y="298"/>
                  </a:lnTo>
                  <a:lnTo>
                    <a:pt x="112" y="319"/>
                  </a:lnTo>
                  <a:lnTo>
                    <a:pt x="138" y="331"/>
                  </a:lnTo>
                  <a:lnTo>
                    <a:pt x="164" y="33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8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8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5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5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4361" y="1282"/>
              <a:ext cx="102" cy="284"/>
            </a:xfrm>
            <a:custGeom>
              <a:avLst/>
              <a:gdLst>
                <a:gd name="T0" fmla="*/ 0 w 94"/>
                <a:gd name="T1" fmla="*/ 284 h 284"/>
                <a:gd name="T2" fmla="*/ 0 w 94"/>
                <a:gd name="T3" fmla="*/ 247 h 284"/>
                <a:gd name="T4" fmla="*/ 2 w 94"/>
                <a:gd name="T5" fmla="*/ 209 h 284"/>
                <a:gd name="T6" fmla="*/ 7 w 94"/>
                <a:gd name="T7" fmla="*/ 174 h 284"/>
                <a:gd name="T8" fmla="*/ 14 w 94"/>
                <a:gd name="T9" fmla="*/ 139 h 284"/>
                <a:gd name="T10" fmla="*/ 24 w 94"/>
                <a:gd name="T11" fmla="*/ 107 h 284"/>
                <a:gd name="T12" fmla="*/ 36 w 94"/>
                <a:gd name="T13" fmla="*/ 77 h 284"/>
                <a:gd name="T14" fmla="*/ 48 w 94"/>
                <a:gd name="T15" fmla="*/ 51 h 284"/>
                <a:gd name="T16" fmla="*/ 64 w 94"/>
                <a:gd name="T17" fmla="*/ 30 h 284"/>
                <a:gd name="T18" fmla="*/ 80 w 94"/>
                <a:gd name="T19" fmla="*/ 11 h 284"/>
                <a:gd name="T20" fmla="*/ 102 w 94"/>
                <a:gd name="T21" fmla="*/ 0 h 2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4"/>
                <a:gd name="T34" fmla="*/ 0 h 284"/>
                <a:gd name="T35" fmla="*/ 94 w 94"/>
                <a:gd name="T36" fmla="*/ 284 h 2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4" h="284">
                  <a:moveTo>
                    <a:pt x="0" y="284"/>
                  </a:moveTo>
                  <a:lnTo>
                    <a:pt x="0" y="247"/>
                  </a:lnTo>
                  <a:lnTo>
                    <a:pt x="2" y="209"/>
                  </a:lnTo>
                  <a:lnTo>
                    <a:pt x="6" y="174"/>
                  </a:lnTo>
                  <a:lnTo>
                    <a:pt x="13" y="139"/>
                  </a:lnTo>
                  <a:lnTo>
                    <a:pt x="22" y="107"/>
                  </a:lnTo>
                  <a:lnTo>
                    <a:pt x="33" y="77"/>
                  </a:lnTo>
                  <a:lnTo>
                    <a:pt x="44" y="51"/>
                  </a:lnTo>
                  <a:lnTo>
                    <a:pt x="59" y="30"/>
                  </a:lnTo>
                  <a:lnTo>
                    <a:pt x="74" y="11"/>
                  </a:lnTo>
                  <a:lnTo>
                    <a:pt x="94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8 h 350"/>
                <a:gd name="T10" fmla="*/ 305 w 330"/>
                <a:gd name="T11" fmla="*/ 299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9 h 350"/>
                <a:gd name="T32" fmla="*/ 36 w 330"/>
                <a:gd name="T33" fmla="*/ 278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10 h 350"/>
                <a:gd name="T58" fmla="*/ 151 w 330"/>
                <a:gd name="T59" fmla="*/ 3 h 350"/>
                <a:gd name="T60" fmla="*/ 179 w 330"/>
                <a:gd name="T61" fmla="*/ 0 h 350"/>
                <a:gd name="T62" fmla="*/ 207 w 330"/>
                <a:gd name="T63" fmla="*/ 3 h 350"/>
                <a:gd name="T64" fmla="*/ 236 w 330"/>
                <a:gd name="T65" fmla="*/ 10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30"/>
                <a:gd name="T124" fmla="*/ 0 h 350"/>
                <a:gd name="T125" fmla="*/ 330 w 330"/>
                <a:gd name="T126" fmla="*/ 350 h 3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30" h="350">
                  <a:moveTo>
                    <a:pt x="330" y="175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8"/>
                  </a:lnTo>
                  <a:lnTo>
                    <a:pt x="281" y="299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9"/>
                  </a:lnTo>
                  <a:lnTo>
                    <a:pt x="33" y="278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10"/>
                  </a:lnTo>
                  <a:lnTo>
                    <a:pt x="139" y="3"/>
                  </a:lnTo>
                  <a:lnTo>
                    <a:pt x="165" y="0"/>
                  </a:lnTo>
                  <a:lnTo>
                    <a:pt x="191" y="3"/>
                  </a:lnTo>
                  <a:lnTo>
                    <a:pt x="218" y="10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10 h 350"/>
                <a:gd name="T18" fmla="*/ 207 w 330"/>
                <a:gd name="T19" fmla="*/ 3 h 350"/>
                <a:gd name="T20" fmla="*/ 179 w 330"/>
                <a:gd name="T21" fmla="*/ 0 h 350"/>
                <a:gd name="T22" fmla="*/ 151 w 330"/>
                <a:gd name="T23" fmla="*/ 3 h 350"/>
                <a:gd name="T24" fmla="*/ 122 w 330"/>
                <a:gd name="T25" fmla="*/ 10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8 h 350"/>
                <a:gd name="T50" fmla="*/ 53 w 330"/>
                <a:gd name="T51" fmla="*/ 299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9 h 350"/>
                <a:gd name="T72" fmla="*/ 324 w 330"/>
                <a:gd name="T73" fmla="*/ 278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5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10"/>
                  </a:lnTo>
                  <a:lnTo>
                    <a:pt x="191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2" y="10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8"/>
                  </a:lnTo>
                  <a:lnTo>
                    <a:pt x="49" y="299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9"/>
                  </a:lnTo>
                  <a:lnTo>
                    <a:pt x="299" y="278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721" y="3596"/>
              <a:ext cx="23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I</a:t>
              </a:r>
              <a:endParaRPr lang="en-US" altLang="zh-CN" sz="1292"/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4875" y="1960"/>
              <a:ext cx="199" cy="366"/>
            </a:xfrm>
            <a:custGeom>
              <a:avLst/>
              <a:gdLst>
                <a:gd name="T0" fmla="*/ 200 w 184"/>
                <a:gd name="T1" fmla="*/ 366 h 366"/>
                <a:gd name="T2" fmla="*/ 198 w 184"/>
                <a:gd name="T3" fmla="*/ 307 h 366"/>
                <a:gd name="T4" fmla="*/ 190 w 184"/>
                <a:gd name="T5" fmla="*/ 249 h 366"/>
                <a:gd name="T6" fmla="*/ 178 w 184"/>
                <a:gd name="T7" fmla="*/ 198 h 366"/>
                <a:gd name="T8" fmla="*/ 162 w 184"/>
                <a:gd name="T9" fmla="*/ 149 h 366"/>
                <a:gd name="T10" fmla="*/ 140 w 184"/>
                <a:gd name="T11" fmla="*/ 107 h 366"/>
                <a:gd name="T12" fmla="*/ 116 w 184"/>
                <a:gd name="T13" fmla="*/ 70 h 366"/>
                <a:gd name="T14" fmla="*/ 90 w 184"/>
                <a:gd name="T15" fmla="*/ 39 h 366"/>
                <a:gd name="T16" fmla="*/ 62 w 184"/>
                <a:gd name="T17" fmla="*/ 18 h 366"/>
                <a:gd name="T18" fmla="*/ 30 w 184"/>
                <a:gd name="T19" fmla="*/ 4 h 366"/>
                <a:gd name="T20" fmla="*/ 0 w 184"/>
                <a:gd name="T21" fmla="*/ 0 h 3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66"/>
                <a:gd name="T35" fmla="*/ 184 w 184"/>
                <a:gd name="T36" fmla="*/ 366 h 3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66">
                  <a:moveTo>
                    <a:pt x="184" y="366"/>
                  </a:moveTo>
                  <a:lnTo>
                    <a:pt x="182" y="307"/>
                  </a:lnTo>
                  <a:lnTo>
                    <a:pt x="175" y="249"/>
                  </a:lnTo>
                  <a:lnTo>
                    <a:pt x="164" y="198"/>
                  </a:lnTo>
                  <a:lnTo>
                    <a:pt x="149" y="149"/>
                  </a:lnTo>
                  <a:lnTo>
                    <a:pt x="129" y="107"/>
                  </a:lnTo>
                  <a:lnTo>
                    <a:pt x="107" y="70"/>
                  </a:lnTo>
                  <a:lnTo>
                    <a:pt x="83" y="39"/>
                  </a:lnTo>
                  <a:lnTo>
                    <a:pt x="57" y="18"/>
                  </a:lnTo>
                  <a:lnTo>
                    <a:pt x="28" y="4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4985" y="2326"/>
              <a:ext cx="90" cy="314"/>
            </a:xfrm>
            <a:custGeom>
              <a:avLst/>
              <a:gdLst>
                <a:gd name="T0" fmla="*/ 90 w 83"/>
                <a:gd name="T1" fmla="*/ 0 h 314"/>
                <a:gd name="T2" fmla="*/ 90 w 83"/>
                <a:gd name="T3" fmla="*/ 42 h 314"/>
                <a:gd name="T4" fmla="*/ 88 w 83"/>
                <a:gd name="T5" fmla="*/ 81 h 314"/>
                <a:gd name="T6" fmla="*/ 83 w 83"/>
                <a:gd name="T7" fmla="*/ 121 h 314"/>
                <a:gd name="T8" fmla="*/ 78 w 83"/>
                <a:gd name="T9" fmla="*/ 158 h 314"/>
                <a:gd name="T10" fmla="*/ 72 w 83"/>
                <a:gd name="T11" fmla="*/ 193 h 314"/>
                <a:gd name="T12" fmla="*/ 62 w 83"/>
                <a:gd name="T13" fmla="*/ 226 h 314"/>
                <a:gd name="T14" fmla="*/ 52 w 83"/>
                <a:gd name="T15" fmla="*/ 256 h 314"/>
                <a:gd name="T16" fmla="*/ 38 w 83"/>
                <a:gd name="T17" fmla="*/ 279 h 314"/>
                <a:gd name="T18" fmla="*/ 22 w 83"/>
                <a:gd name="T19" fmla="*/ 300 h 314"/>
                <a:gd name="T20" fmla="*/ 0 w 83"/>
                <a:gd name="T21" fmla="*/ 314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3"/>
                <a:gd name="T34" fmla="*/ 0 h 314"/>
                <a:gd name="T35" fmla="*/ 83 w 83"/>
                <a:gd name="T36" fmla="*/ 314 h 3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3" h="314">
                  <a:moveTo>
                    <a:pt x="83" y="0"/>
                  </a:moveTo>
                  <a:lnTo>
                    <a:pt x="83" y="42"/>
                  </a:lnTo>
                  <a:lnTo>
                    <a:pt x="81" y="81"/>
                  </a:lnTo>
                  <a:lnTo>
                    <a:pt x="77" y="121"/>
                  </a:lnTo>
                  <a:lnTo>
                    <a:pt x="72" y="158"/>
                  </a:lnTo>
                  <a:lnTo>
                    <a:pt x="66" y="193"/>
                  </a:lnTo>
                  <a:lnTo>
                    <a:pt x="57" y="226"/>
                  </a:lnTo>
                  <a:lnTo>
                    <a:pt x="48" y="256"/>
                  </a:lnTo>
                  <a:lnTo>
                    <a:pt x="35" y="279"/>
                  </a:lnTo>
                  <a:lnTo>
                    <a:pt x="20" y="300"/>
                  </a:lnTo>
                  <a:lnTo>
                    <a:pt x="0" y="31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4880" y="1172"/>
              <a:ext cx="447" cy="784"/>
            </a:xfrm>
            <a:custGeom>
              <a:avLst/>
              <a:gdLst>
                <a:gd name="T0" fmla="*/ 447 w 413"/>
                <a:gd name="T1" fmla="*/ 785 h 785"/>
                <a:gd name="T2" fmla="*/ 439 w 413"/>
                <a:gd name="T3" fmla="*/ 660 h 785"/>
                <a:gd name="T4" fmla="*/ 423 w 413"/>
                <a:gd name="T5" fmla="*/ 538 h 785"/>
                <a:gd name="T6" fmla="*/ 397 w 413"/>
                <a:gd name="T7" fmla="*/ 427 h 785"/>
                <a:gd name="T8" fmla="*/ 361 w 413"/>
                <a:gd name="T9" fmla="*/ 324 h 785"/>
                <a:gd name="T10" fmla="*/ 316 w 413"/>
                <a:gd name="T11" fmla="*/ 231 h 785"/>
                <a:gd name="T12" fmla="*/ 264 w 413"/>
                <a:gd name="T13" fmla="*/ 154 h 785"/>
                <a:gd name="T14" fmla="*/ 207 w 413"/>
                <a:gd name="T15" fmla="*/ 89 h 785"/>
                <a:gd name="T16" fmla="*/ 143 w 413"/>
                <a:gd name="T17" fmla="*/ 42 h 785"/>
                <a:gd name="T18" fmla="*/ 74 w 413"/>
                <a:gd name="T19" fmla="*/ 12 h 785"/>
                <a:gd name="T20" fmla="*/ 0 w 413"/>
                <a:gd name="T21" fmla="*/ 0 h 7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3"/>
                <a:gd name="T34" fmla="*/ 0 h 785"/>
                <a:gd name="T35" fmla="*/ 413 w 413"/>
                <a:gd name="T36" fmla="*/ 785 h 7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3" h="785">
                  <a:moveTo>
                    <a:pt x="413" y="785"/>
                  </a:moveTo>
                  <a:lnTo>
                    <a:pt x="406" y="660"/>
                  </a:lnTo>
                  <a:lnTo>
                    <a:pt x="391" y="538"/>
                  </a:lnTo>
                  <a:lnTo>
                    <a:pt x="367" y="427"/>
                  </a:lnTo>
                  <a:lnTo>
                    <a:pt x="334" y="324"/>
                  </a:lnTo>
                  <a:lnTo>
                    <a:pt x="292" y="231"/>
                  </a:lnTo>
                  <a:lnTo>
                    <a:pt x="244" y="154"/>
                  </a:lnTo>
                  <a:lnTo>
                    <a:pt x="191" y="89"/>
                  </a:lnTo>
                  <a:lnTo>
                    <a:pt x="132" y="42"/>
                  </a:lnTo>
                  <a:lnTo>
                    <a:pt x="68" y="12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4965" y="1956"/>
              <a:ext cx="362" cy="770"/>
            </a:xfrm>
            <a:custGeom>
              <a:avLst/>
              <a:gdLst>
                <a:gd name="T0" fmla="*/ 362 w 334"/>
                <a:gd name="T1" fmla="*/ 0 h 774"/>
                <a:gd name="T2" fmla="*/ 357 w 334"/>
                <a:gd name="T3" fmla="*/ 117 h 774"/>
                <a:gd name="T4" fmla="*/ 346 w 334"/>
                <a:gd name="T5" fmla="*/ 226 h 774"/>
                <a:gd name="T6" fmla="*/ 324 w 334"/>
                <a:gd name="T7" fmla="*/ 331 h 774"/>
                <a:gd name="T8" fmla="*/ 295 w 334"/>
                <a:gd name="T9" fmla="*/ 429 h 774"/>
                <a:gd name="T10" fmla="*/ 262 w 334"/>
                <a:gd name="T11" fmla="*/ 520 h 774"/>
                <a:gd name="T12" fmla="*/ 219 w 334"/>
                <a:gd name="T13" fmla="*/ 597 h 774"/>
                <a:gd name="T14" fmla="*/ 173 w 334"/>
                <a:gd name="T15" fmla="*/ 665 h 774"/>
                <a:gd name="T16" fmla="*/ 119 w 334"/>
                <a:gd name="T17" fmla="*/ 718 h 774"/>
                <a:gd name="T18" fmla="*/ 62 w 334"/>
                <a:gd name="T19" fmla="*/ 755 h 774"/>
                <a:gd name="T20" fmla="*/ 0 w 334"/>
                <a:gd name="T21" fmla="*/ 774 h 7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4"/>
                <a:gd name="T34" fmla="*/ 0 h 774"/>
                <a:gd name="T35" fmla="*/ 334 w 334"/>
                <a:gd name="T36" fmla="*/ 774 h 7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4" h="774">
                  <a:moveTo>
                    <a:pt x="334" y="0"/>
                  </a:moveTo>
                  <a:lnTo>
                    <a:pt x="329" y="117"/>
                  </a:lnTo>
                  <a:lnTo>
                    <a:pt x="319" y="226"/>
                  </a:lnTo>
                  <a:lnTo>
                    <a:pt x="299" y="331"/>
                  </a:lnTo>
                  <a:lnTo>
                    <a:pt x="272" y="429"/>
                  </a:lnTo>
                  <a:lnTo>
                    <a:pt x="242" y="520"/>
                  </a:lnTo>
                  <a:lnTo>
                    <a:pt x="202" y="597"/>
                  </a:lnTo>
                  <a:lnTo>
                    <a:pt x="160" y="665"/>
                  </a:lnTo>
                  <a:lnTo>
                    <a:pt x="110" y="718"/>
                  </a:lnTo>
                  <a:lnTo>
                    <a:pt x="57" y="755"/>
                  </a:lnTo>
                  <a:lnTo>
                    <a:pt x="0" y="77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4782" y="2125"/>
              <a:ext cx="65" cy="105"/>
            </a:xfrm>
            <a:custGeom>
              <a:avLst/>
              <a:gdLst>
                <a:gd name="T0" fmla="*/ 65 w 60"/>
                <a:gd name="T1" fmla="*/ 105 h 105"/>
                <a:gd name="T2" fmla="*/ 65 w 60"/>
                <a:gd name="T3" fmla="*/ 89 h 105"/>
                <a:gd name="T4" fmla="*/ 62 w 60"/>
                <a:gd name="T5" fmla="*/ 72 h 105"/>
                <a:gd name="T6" fmla="*/ 60 w 60"/>
                <a:gd name="T7" fmla="*/ 58 h 105"/>
                <a:gd name="T8" fmla="*/ 53 w 60"/>
                <a:gd name="T9" fmla="*/ 44 h 105"/>
                <a:gd name="T10" fmla="*/ 48 w 60"/>
                <a:gd name="T11" fmla="*/ 33 h 105"/>
                <a:gd name="T12" fmla="*/ 38 w 60"/>
                <a:gd name="T13" fmla="*/ 21 h 105"/>
                <a:gd name="T14" fmla="*/ 31 w 60"/>
                <a:gd name="T15" fmla="*/ 12 h 105"/>
                <a:gd name="T16" fmla="*/ 22 w 60"/>
                <a:gd name="T17" fmla="*/ 7 h 105"/>
                <a:gd name="T18" fmla="*/ 10 w 60"/>
                <a:gd name="T19" fmla="*/ 3 h 105"/>
                <a:gd name="T20" fmla="*/ 0 w 60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0"/>
                <a:gd name="T34" fmla="*/ 0 h 105"/>
                <a:gd name="T35" fmla="*/ 60 w 60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0" h="105">
                  <a:moveTo>
                    <a:pt x="60" y="105"/>
                  </a:moveTo>
                  <a:lnTo>
                    <a:pt x="60" y="89"/>
                  </a:lnTo>
                  <a:lnTo>
                    <a:pt x="57" y="72"/>
                  </a:lnTo>
                  <a:lnTo>
                    <a:pt x="55" y="58"/>
                  </a:lnTo>
                  <a:lnTo>
                    <a:pt x="49" y="44"/>
                  </a:lnTo>
                  <a:lnTo>
                    <a:pt x="44" y="33"/>
                  </a:lnTo>
                  <a:lnTo>
                    <a:pt x="35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9" y="3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4716" y="2232"/>
              <a:ext cx="133" cy="105"/>
            </a:xfrm>
            <a:custGeom>
              <a:avLst/>
              <a:gdLst>
                <a:gd name="T0" fmla="*/ 0 w 123"/>
                <a:gd name="T1" fmla="*/ 105 h 105"/>
                <a:gd name="T2" fmla="*/ 22 w 123"/>
                <a:gd name="T3" fmla="*/ 105 h 105"/>
                <a:gd name="T4" fmla="*/ 40 w 123"/>
                <a:gd name="T5" fmla="*/ 101 h 105"/>
                <a:gd name="T6" fmla="*/ 59 w 123"/>
                <a:gd name="T7" fmla="*/ 94 h 105"/>
                <a:gd name="T8" fmla="*/ 78 w 123"/>
                <a:gd name="T9" fmla="*/ 87 h 105"/>
                <a:gd name="T10" fmla="*/ 92 w 123"/>
                <a:gd name="T11" fmla="*/ 75 h 105"/>
                <a:gd name="T12" fmla="*/ 107 w 123"/>
                <a:gd name="T13" fmla="*/ 63 h 105"/>
                <a:gd name="T14" fmla="*/ 116 w 123"/>
                <a:gd name="T15" fmla="*/ 49 h 105"/>
                <a:gd name="T16" fmla="*/ 125 w 123"/>
                <a:gd name="T17" fmla="*/ 33 h 105"/>
                <a:gd name="T18" fmla="*/ 131 w 123"/>
                <a:gd name="T19" fmla="*/ 17 h 105"/>
                <a:gd name="T20" fmla="*/ 133 w 123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5"/>
                <a:gd name="T35" fmla="*/ 123 w 123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5">
                  <a:moveTo>
                    <a:pt x="0" y="105"/>
                  </a:moveTo>
                  <a:lnTo>
                    <a:pt x="20" y="105"/>
                  </a:lnTo>
                  <a:lnTo>
                    <a:pt x="37" y="101"/>
                  </a:lnTo>
                  <a:lnTo>
                    <a:pt x="55" y="94"/>
                  </a:lnTo>
                  <a:lnTo>
                    <a:pt x="72" y="87"/>
                  </a:lnTo>
                  <a:lnTo>
                    <a:pt x="85" y="75"/>
                  </a:lnTo>
                  <a:lnTo>
                    <a:pt x="99" y="63"/>
                  </a:lnTo>
                  <a:lnTo>
                    <a:pt x="107" y="49"/>
                  </a:lnTo>
                  <a:lnTo>
                    <a:pt x="116" y="33"/>
                  </a:lnTo>
                  <a:lnTo>
                    <a:pt x="121" y="17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6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6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5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5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4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4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4580" y="2186"/>
              <a:ext cx="6" cy="44"/>
            </a:xfrm>
            <a:custGeom>
              <a:avLst/>
              <a:gdLst>
                <a:gd name="T0" fmla="*/ 0 w 6"/>
                <a:gd name="T1" fmla="*/ 44 h 44"/>
                <a:gd name="T2" fmla="*/ 0 w 6"/>
                <a:gd name="T3" fmla="*/ 42 h 44"/>
                <a:gd name="T4" fmla="*/ 0 w 6"/>
                <a:gd name="T5" fmla="*/ 35 h 44"/>
                <a:gd name="T6" fmla="*/ 0 w 6"/>
                <a:gd name="T7" fmla="*/ 30 h 44"/>
                <a:gd name="T8" fmla="*/ 0 w 6"/>
                <a:gd name="T9" fmla="*/ 25 h 44"/>
                <a:gd name="T10" fmla="*/ 0 w 6"/>
                <a:gd name="T11" fmla="*/ 21 h 44"/>
                <a:gd name="T12" fmla="*/ 0 w 6"/>
                <a:gd name="T13" fmla="*/ 16 h 44"/>
                <a:gd name="T14" fmla="*/ 2 w 6"/>
                <a:gd name="T15" fmla="*/ 11 h 44"/>
                <a:gd name="T16" fmla="*/ 2 w 6"/>
                <a:gd name="T17" fmla="*/ 7 h 44"/>
                <a:gd name="T18" fmla="*/ 4 w 6"/>
                <a:gd name="T19" fmla="*/ 2 h 44"/>
                <a:gd name="T20" fmla="*/ 6 w 6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4"/>
                <a:gd name="T35" fmla="*/ 6 w 6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4">
                  <a:moveTo>
                    <a:pt x="0" y="44"/>
                  </a:moveTo>
                  <a:lnTo>
                    <a:pt x="0" y="42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4580" y="2232"/>
              <a:ext cx="136" cy="105"/>
            </a:xfrm>
            <a:custGeom>
              <a:avLst/>
              <a:gdLst>
                <a:gd name="T0" fmla="*/ 0 w 125"/>
                <a:gd name="T1" fmla="*/ 0 h 105"/>
                <a:gd name="T2" fmla="*/ 2 w 125"/>
                <a:gd name="T3" fmla="*/ 17 h 105"/>
                <a:gd name="T4" fmla="*/ 7 w 125"/>
                <a:gd name="T5" fmla="*/ 33 h 105"/>
                <a:gd name="T6" fmla="*/ 16 w 125"/>
                <a:gd name="T7" fmla="*/ 49 h 105"/>
                <a:gd name="T8" fmla="*/ 26 w 125"/>
                <a:gd name="T9" fmla="*/ 63 h 105"/>
                <a:gd name="T10" fmla="*/ 40 w 125"/>
                <a:gd name="T11" fmla="*/ 75 h 105"/>
                <a:gd name="T12" fmla="*/ 54 w 125"/>
                <a:gd name="T13" fmla="*/ 87 h 105"/>
                <a:gd name="T14" fmla="*/ 74 w 125"/>
                <a:gd name="T15" fmla="*/ 94 h 105"/>
                <a:gd name="T16" fmla="*/ 92 w 125"/>
                <a:gd name="T17" fmla="*/ 101 h 105"/>
                <a:gd name="T18" fmla="*/ 112 w 125"/>
                <a:gd name="T19" fmla="*/ 105 h 105"/>
                <a:gd name="T20" fmla="*/ 136 w 125"/>
                <a:gd name="T21" fmla="*/ 105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5"/>
                <a:gd name="T35" fmla="*/ 125 w 125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5">
                  <a:moveTo>
                    <a:pt x="0" y="0"/>
                  </a:moveTo>
                  <a:lnTo>
                    <a:pt x="2" y="17"/>
                  </a:lnTo>
                  <a:lnTo>
                    <a:pt x="6" y="33"/>
                  </a:lnTo>
                  <a:lnTo>
                    <a:pt x="15" y="49"/>
                  </a:lnTo>
                  <a:lnTo>
                    <a:pt x="24" y="63"/>
                  </a:lnTo>
                  <a:lnTo>
                    <a:pt x="37" y="75"/>
                  </a:lnTo>
                  <a:lnTo>
                    <a:pt x="50" y="87"/>
                  </a:lnTo>
                  <a:lnTo>
                    <a:pt x="68" y="94"/>
                  </a:lnTo>
                  <a:lnTo>
                    <a:pt x="85" y="101"/>
                  </a:lnTo>
                  <a:lnTo>
                    <a:pt x="103" y="105"/>
                  </a:lnTo>
                  <a:lnTo>
                    <a:pt x="125" y="10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4106" y="1960"/>
              <a:ext cx="454" cy="780"/>
            </a:xfrm>
            <a:custGeom>
              <a:avLst/>
              <a:gdLst>
                <a:gd name="T0" fmla="*/ 0 w 419"/>
                <a:gd name="T1" fmla="*/ 0 h 776"/>
                <a:gd name="T2" fmla="*/ 4 w 419"/>
                <a:gd name="T3" fmla="*/ 126 h 776"/>
                <a:gd name="T4" fmla="*/ 24 w 419"/>
                <a:gd name="T5" fmla="*/ 244 h 776"/>
                <a:gd name="T6" fmla="*/ 50 w 419"/>
                <a:gd name="T7" fmla="*/ 356 h 776"/>
                <a:gd name="T8" fmla="*/ 88 w 419"/>
                <a:gd name="T9" fmla="*/ 459 h 776"/>
                <a:gd name="T10" fmla="*/ 133 w 419"/>
                <a:gd name="T11" fmla="*/ 550 h 776"/>
                <a:gd name="T12" fmla="*/ 185 w 419"/>
                <a:gd name="T13" fmla="*/ 627 h 776"/>
                <a:gd name="T14" fmla="*/ 245 w 419"/>
                <a:gd name="T15" fmla="*/ 690 h 776"/>
                <a:gd name="T16" fmla="*/ 309 w 419"/>
                <a:gd name="T17" fmla="*/ 736 h 776"/>
                <a:gd name="T18" fmla="*/ 380 w 419"/>
                <a:gd name="T19" fmla="*/ 766 h 776"/>
                <a:gd name="T20" fmla="*/ 454 w 419"/>
                <a:gd name="T21" fmla="*/ 776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776"/>
                <a:gd name="T35" fmla="*/ 419 w 419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776">
                  <a:moveTo>
                    <a:pt x="0" y="0"/>
                  </a:moveTo>
                  <a:lnTo>
                    <a:pt x="4" y="126"/>
                  </a:lnTo>
                  <a:lnTo>
                    <a:pt x="22" y="244"/>
                  </a:lnTo>
                  <a:lnTo>
                    <a:pt x="46" y="356"/>
                  </a:lnTo>
                  <a:lnTo>
                    <a:pt x="81" y="459"/>
                  </a:lnTo>
                  <a:lnTo>
                    <a:pt x="123" y="550"/>
                  </a:lnTo>
                  <a:lnTo>
                    <a:pt x="171" y="627"/>
                  </a:lnTo>
                  <a:lnTo>
                    <a:pt x="226" y="690"/>
                  </a:lnTo>
                  <a:lnTo>
                    <a:pt x="285" y="736"/>
                  </a:lnTo>
                  <a:lnTo>
                    <a:pt x="351" y="766"/>
                  </a:lnTo>
                  <a:lnTo>
                    <a:pt x="419" y="77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5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5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5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5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3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3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3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4104" y="1202"/>
              <a:ext cx="352" cy="758"/>
            </a:xfrm>
            <a:custGeom>
              <a:avLst/>
              <a:gdLst>
                <a:gd name="T0" fmla="*/ 0 w 325"/>
                <a:gd name="T1" fmla="*/ 758 h 758"/>
                <a:gd name="T2" fmla="*/ 6 w 325"/>
                <a:gd name="T3" fmla="*/ 646 h 758"/>
                <a:gd name="T4" fmla="*/ 18 w 325"/>
                <a:gd name="T5" fmla="*/ 539 h 758"/>
                <a:gd name="T6" fmla="*/ 38 w 325"/>
                <a:gd name="T7" fmla="*/ 436 h 758"/>
                <a:gd name="T8" fmla="*/ 64 w 325"/>
                <a:gd name="T9" fmla="*/ 341 h 758"/>
                <a:gd name="T10" fmla="*/ 97 w 325"/>
                <a:gd name="T11" fmla="*/ 252 h 758"/>
                <a:gd name="T12" fmla="*/ 138 w 325"/>
                <a:gd name="T13" fmla="*/ 175 h 758"/>
                <a:gd name="T14" fmla="*/ 183 w 325"/>
                <a:gd name="T15" fmla="*/ 110 h 758"/>
                <a:gd name="T16" fmla="*/ 235 w 325"/>
                <a:gd name="T17" fmla="*/ 59 h 758"/>
                <a:gd name="T18" fmla="*/ 290 w 325"/>
                <a:gd name="T19" fmla="*/ 21 h 758"/>
                <a:gd name="T20" fmla="*/ 352 w 325"/>
                <a:gd name="T21" fmla="*/ 0 h 7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5"/>
                <a:gd name="T34" fmla="*/ 0 h 758"/>
                <a:gd name="T35" fmla="*/ 325 w 325"/>
                <a:gd name="T36" fmla="*/ 758 h 7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5" h="758">
                  <a:moveTo>
                    <a:pt x="0" y="758"/>
                  </a:moveTo>
                  <a:lnTo>
                    <a:pt x="6" y="646"/>
                  </a:lnTo>
                  <a:lnTo>
                    <a:pt x="17" y="539"/>
                  </a:lnTo>
                  <a:lnTo>
                    <a:pt x="35" y="436"/>
                  </a:lnTo>
                  <a:lnTo>
                    <a:pt x="59" y="341"/>
                  </a:lnTo>
                  <a:lnTo>
                    <a:pt x="90" y="252"/>
                  </a:lnTo>
                  <a:lnTo>
                    <a:pt x="127" y="175"/>
                  </a:lnTo>
                  <a:lnTo>
                    <a:pt x="169" y="110"/>
                  </a:lnTo>
                  <a:lnTo>
                    <a:pt x="217" y="59"/>
                  </a:lnTo>
                  <a:lnTo>
                    <a:pt x="268" y="21"/>
                  </a:lnTo>
                  <a:lnTo>
                    <a:pt x="32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7 h 350"/>
                <a:gd name="T10" fmla="*/ 305 w 330"/>
                <a:gd name="T11" fmla="*/ 298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8 h 350"/>
                <a:gd name="T32" fmla="*/ 36 w 330"/>
                <a:gd name="T33" fmla="*/ 277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9 h 350"/>
                <a:gd name="T58" fmla="*/ 151 w 330"/>
                <a:gd name="T59" fmla="*/ 2 h 350"/>
                <a:gd name="T60" fmla="*/ 179 w 330"/>
                <a:gd name="T61" fmla="*/ 0 h 350"/>
                <a:gd name="T62" fmla="*/ 207 w 330"/>
                <a:gd name="T63" fmla="*/ 2 h 350"/>
                <a:gd name="T64" fmla="*/ 236 w 330"/>
                <a:gd name="T65" fmla="*/ 9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358 w 330"/>
                <a:gd name="T83" fmla="*/ 173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7"/>
                  </a:lnTo>
                  <a:lnTo>
                    <a:pt x="281" y="298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8"/>
                  </a:lnTo>
                  <a:lnTo>
                    <a:pt x="33" y="277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9"/>
                  </a:lnTo>
                  <a:lnTo>
                    <a:pt x="139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8" y="9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lnTo>
                    <a:pt x="330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9 h 350"/>
                <a:gd name="T18" fmla="*/ 207 w 330"/>
                <a:gd name="T19" fmla="*/ 2 h 350"/>
                <a:gd name="T20" fmla="*/ 179 w 330"/>
                <a:gd name="T21" fmla="*/ 0 h 350"/>
                <a:gd name="T22" fmla="*/ 151 w 330"/>
                <a:gd name="T23" fmla="*/ 2 h 350"/>
                <a:gd name="T24" fmla="*/ 122 w 330"/>
                <a:gd name="T25" fmla="*/ 9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7 h 350"/>
                <a:gd name="T50" fmla="*/ 53 w 330"/>
                <a:gd name="T51" fmla="*/ 298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8 h 350"/>
                <a:gd name="T72" fmla="*/ 324 w 330"/>
                <a:gd name="T73" fmla="*/ 277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9" y="2"/>
                  </a:lnTo>
                  <a:lnTo>
                    <a:pt x="112" y="9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7"/>
                  </a:lnTo>
                  <a:lnTo>
                    <a:pt x="49" y="298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8"/>
                  </a:lnTo>
                  <a:lnTo>
                    <a:pt x="299" y="277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5" name="Rectangle 47"/>
            <p:cNvSpPr>
              <a:spLocks noChangeArrowheads="1"/>
            </p:cNvSpPr>
            <p:nvPr/>
          </p:nvSpPr>
          <p:spPr bwMode="auto">
            <a:xfrm>
              <a:off x="4711" y="2615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S</a:t>
              </a:r>
              <a:endParaRPr lang="en-US" altLang="zh-CN" sz="1292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4804" y="2829"/>
              <a:ext cx="66" cy="103"/>
            </a:xfrm>
            <a:custGeom>
              <a:avLst/>
              <a:gdLst>
                <a:gd name="T0" fmla="*/ 66 w 61"/>
                <a:gd name="T1" fmla="*/ 103 h 103"/>
                <a:gd name="T2" fmla="*/ 66 w 61"/>
                <a:gd name="T3" fmla="*/ 89 h 103"/>
                <a:gd name="T4" fmla="*/ 64 w 61"/>
                <a:gd name="T5" fmla="*/ 72 h 103"/>
                <a:gd name="T6" fmla="*/ 60 w 61"/>
                <a:gd name="T7" fmla="*/ 56 h 103"/>
                <a:gd name="T8" fmla="*/ 54 w 61"/>
                <a:gd name="T9" fmla="*/ 44 h 103"/>
                <a:gd name="T10" fmla="*/ 48 w 61"/>
                <a:gd name="T11" fmla="*/ 30 h 103"/>
                <a:gd name="T12" fmla="*/ 40 w 61"/>
                <a:gd name="T13" fmla="*/ 21 h 103"/>
                <a:gd name="T14" fmla="*/ 31 w 61"/>
                <a:gd name="T15" fmla="*/ 12 h 103"/>
                <a:gd name="T16" fmla="*/ 22 w 61"/>
                <a:gd name="T17" fmla="*/ 7 h 103"/>
                <a:gd name="T18" fmla="*/ 12 w 61"/>
                <a:gd name="T19" fmla="*/ 2 h 103"/>
                <a:gd name="T20" fmla="*/ 0 w 61"/>
                <a:gd name="T21" fmla="*/ 0 h 1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103"/>
                <a:gd name="T35" fmla="*/ 61 w 61"/>
                <a:gd name="T36" fmla="*/ 103 h 1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103">
                  <a:moveTo>
                    <a:pt x="61" y="103"/>
                  </a:moveTo>
                  <a:lnTo>
                    <a:pt x="61" y="89"/>
                  </a:lnTo>
                  <a:lnTo>
                    <a:pt x="59" y="72"/>
                  </a:lnTo>
                  <a:lnTo>
                    <a:pt x="55" y="56"/>
                  </a:lnTo>
                  <a:lnTo>
                    <a:pt x="50" y="44"/>
                  </a:lnTo>
                  <a:lnTo>
                    <a:pt x="44" y="30"/>
                  </a:lnTo>
                  <a:lnTo>
                    <a:pt x="37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11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4738" y="2934"/>
              <a:ext cx="135" cy="102"/>
            </a:xfrm>
            <a:custGeom>
              <a:avLst/>
              <a:gdLst>
                <a:gd name="T0" fmla="*/ 0 w 125"/>
                <a:gd name="T1" fmla="*/ 102 h 102"/>
                <a:gd name="T2" fmla="*/ 21 w 125"/>
                <a:gd name="T3" fmla="*/ 102 h 102"/>
                <a:gd name="T4" fmla="*/ 42 w 125"/>
                <a:gd name="T5" fmla="*/ 98 h 102"/>
                <a:gd name="T6" fmla="*/ 62 w 125"/>
                <a:gd name="T7" fmla="*/ 91 h 102"/>
                <a:gd name="T8" fmla="*/ 80 w 125"/>
                <a:gd name="T9" fmla="*/ 84 h 102"/>
                <a:gd name="T10" fmla="*/ 94 w 125"/>
                <a:gd name="T11" fmla="*/ 72 h 102"/>
                <a:gd name="T12" fmla="*/ 109 w 125"/>
                <a:gd name="T13" fmla="*/ 60 h 102"/>
                <a:gd name="T14" fmla="*/ 118 w 125"/>
                <a:gd name="T15" fmla="*/ 46 h 102"/>
                <a:gd name="T16" fmla="*/ 127 w 125"/>
                <a:gd name="T17" fmla="*/ 33 h 102"/>
                <a:gd name="T18" fmla="*/ 132 w 125"/>
                <a:gd name="T19" fmla="*/ 16 h 102"/>
                <a:gd name="T20" fmla="*/ 135 w 125"/>
                <a:gd name="T21" fmla="*/ 0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2"/>
                <a:gd name="T35" fmla="*/ 125 w 125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2">
                  <a:moveTo>
                    <a:pt x="0" y="102"/>
                  </a:moveTo>
                  <a:lnTo>
                    <a:pt x="19" y="102"/>
                  </a:lnTo>
                  <a:lnTo>
                    <a:pt x="39" y="98"/>
                  </a:lnTo>
                  <a:lnTo>
                    <a:pt x="57" y="91"/>
                  </a:lnTo>
                  <a:lnTo>
                    <a:pt x="74" y="84"/>
                  </a:lnTo>
                  <a:lnTo>
                    <a:pt x="87" y="72"/>
                  </a:lnTo>
                  <a:lnTo>
                    <a:pt x="101" y="60"/>
                  </a:lnTo>
                  <a:lnTo>
                    <a:pt x="109" y="46"/>
                  </a:lnTo>
                  <a:lnTo>
                    <a:pt x="118" y="33"/>
                  </a:lnTo>
                  <a:lnTo>
                    <a:pt x="122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4604" y="2890"/>
              <a:ext cx="1" cy="42"/>
            </a:xfrm>
            <a:custGeom>
              <a:avLst/>
              <a:gdLst>
                <a:gd name="T0" fmla="*/ 0 w 6"/>
                <a:gd name="T1" fmla="*/ 42 h 42"/>
                <a:gd name="T2" fmla="*/ 0 w 6"/>
                <a:gd name="T3" fmla="*/ 39 h 42"/>
                <a:gd name="T4" fmla="*/ 0 w 6"/>
                <a:gd name="T5" fmla="*/ 35 h 42"/>
                <a:gd name="T6" fmla="*/ 0 w 6"/>
                <a:gd name="T7" fmla="*/ 30 h 42"/>
                <a:gd name="T8" fmla="*/ 0 w 6"/>
                <a:gd name="T9" fmla="*/ 23 h 42"/>
                <a:gd name="T10" fmla="*/ 0 w 6"/>
                <a:gd name="T11" fmla="*/ 18 h 42"/>
                <a:gd name="T12" fmla="*/ 0 w 6"/>
                <a:gd name="T13" fmla="*/ 14 h 42"/>
                <a:gd name="T14" fmla="*/ 0 w 6"/>
                <a:gd name="T15" fmla="*/ 11 h 42"/>
                <a:gd name="T16" fmla="*/ 2 w 6"/>
                <a:gd name="T17" fmla="*/ 7 h 42"/>
                <a:gd name="T18" fmla="*/ 4 w 6"/>
                <a:gd name="T19" fmla="*/ 2 h 42"/>
                <a:gd name="T20" fmla="*/ 6 w 6"/>
                <a:gd name="T21" fmla="*/ 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2"/>
                <a:gd name="T35" fmla="*/ 6 w 6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2">
                  <a:moveTo>
                    <a:pt x="0" y="42"/>
                  </a:moveTo>
                  <a:lnTo>
                    <a:pt x="0" y="39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4604" y="2934"/>
              <a:ext cx="131" cy="102"/>
            </a:xfrm>
            <a:custGeom>
              <a:avLst/>
              <a:gdLst>
                <a:gd name="T0" fmla="*/ 0 w 123"/>
                <a:gd name="T1" fmla="*/ 0 h 102"/>
                <a:gd name="T2" fmla="*/ 2 w 123"/>
                <a:gd name="T3" fmla="*/ 16 h 102"/>
                <a:gd name="T4" fmla="*/ 7 w 123"/>
                <a:gd name="T5" fmla="*/ 33 h 102"/>
                <a:gd name="T6" fmla="*/ 14 w 123"/>
                <a:gd name="T7" fmla="*/ 46 h 102"/>
                <a:gd name="T8" fmla="*/ 26 w 123"/>
                <a:gd name="T9" fmla="*/ 60 h 102"/>
                <a:gd name="T10" fmla="*/ 40 w 123"/>
                <a:gd name="T11" fmla="*/ 72 h 102"/>
                <a:gd name="T12" fmla="*/ 54 w 123"/>
                <a:gd name="T13" fmla="*/ 84 h 102"/>
                <a:gd name="T14" fmla="*/ 71 w 123"/>
                <a:gd name="T15" fmla="*/ 91 h 102"/>
                <a:gd name="T16" fmla="*/ 93 w 123"/>
                <a:gd name="T17" fmla="*/ 98 h 102"/>
                <a:gd name="T18" fmla="*/ 112 w 123"/>
                <a:gd name="T19" fmla="*/ 102 h 102"/>
                <a:gd name="T20" fmla="*/ 134 w 123"/>
                <a:gd name="T21" fmla="*/ 102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2"/>
                <a:gd name="T35" fmla="*/ 123 w 123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2">
                  <a:moveTo>
                    <a:pt x="0" y="0"/>
                  </a:moveTo>
                  <a:lnTo>
                    <a:pt x="2" y="16"/>
                  </a:lnTo>
                  <a:lnTo>
                    <a:pt x="6" y="33"/>
                  </a:lnTo>
                  <a:lnTo>
                    <a:pt x="13" y="46"/>
                  </a:lnTo>
                  <a:lnTo>
                    <a:pt x="24" y="60"/>
                  </a:lnTo>
                  <a:lnTo>
                    <a:pt x="37" y="72"/>
                  </a:lnTo>
                  <a:lnTo>
                    <a:pt x="50" y="84"/>
                  </a:lnTo>
                  <a:lnTo>
                    <a:pt x="65" y="91"/>
                  </a:lnTo>
                  <a:lnTo>
                    <a:pt x="85" y="98"/>
                  </a:lnTo>
                  <a:lnTo>
                    <a:pt x="103" y="102"/>
                  </a:lnTo>
                  <a:lnTo>
                    <a:pt x="123" y="10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4373" y="3200"/>
              <a:ext cx="180" cy="440"/>
            </a:xfrm>
            <a:custGeom>
              <a:avLst/>
              <a:gdLst>
                <a:gd name="T0" fmla="*/ 0 w 164"/>
                <a:gd name="T1" fmla="*/ 0 h 440"/>
                <a:gd name="T2" fmla="*/ 2 w 164"/>
                <a:gd name="T3" fmla="*/ 72 h 440"/>
                <a:gd name="T4" fmla="*/ 10 w 164"/>
                <a:gd name="T5" fmla="*/ 139 h 440"/>
                <a:gd name="T6" fmla="*/ 22 w 164"/>
                <a:gd name="T7" fmla="*/ 202 h 440"/>
                <a:gd name="T8" fmla="*/ 36 w 164"/>
                <a:gd name="T9" fmla="*/ 261 h 440"/>
                <a:gd name="T10" fmla="*/ 52 w 164"/>
                <a:gd name="T11" fmla="*/ 312 h 440"/>
                <a:gd name="T12" fmla="*/ 74 w 164"/>
                <a:gd name="T13" fmla="*/ 354 h 440"/>
                <a:gd name="T14" fmla="*/ 98 w 164"/>
                <a:gd name="T15" fmla="*/ 391 h 440"/>
                <a:gd name="T16" fmla="*/ 124 w 164"/>
                <a:gd name="T17" fmla="*/ 417 h 440"/>
                <a:gd name="T18" fmla="*/ 150 w 164"/>
                <a:gd name="T19" fmla="*/ 433 h 440"/>
                <a:gd name="T20" fmla="*/ 178 w 164"/>
                <a:gd name="T21" fmla="*/ 440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440"/>
                <a:gd name="T35" fmla="*/ 164 w 164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440">
                  <a:moveTo>
                    <a:pt x="0" y="0"/>
                  </a:moveTo>
                  <a:lnTo>
                    <a:pt x="2" y="72"/>
                  </a:lnTo>
                  <a:lnTo>
                    <a:pt x="9" y="139"/>
                  </a:lnTo>
                  <a:lnTo>
                    <a:pt x="20" y="202"/>
                  </a:lnTo>
                  <a:lnTo>
                    <a:pt x="33" y="261"/>
                  </a:lnTo>
                  <a:lnTo>
                    <a:pt x="48" y="312"/>
                  </a:lnTo>
                  <a:lnTo>
                    <a:pt x="68" y="354"/>
                  </a:lnTo>
                  <a:lnTo>
                    <a:pt x="90" y="391"/>
                  </a:lnTo>
                  <a:lnTo>
                    <a:pt x="114" y="417"/>
                  </a:lnTo>
                  <a:lnTo>
                    <a:pt x="138" y="433"/>
                  </a:lnTo>
                  <a:lnTo>
                    <a:pt x="164" y="44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10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10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9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9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8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8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7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4373" y="2787"/>
              <a:ext cx="135" cy="413"/>
            </a:xfrm>
            <a:custGeom>
              <a:avLst/>
              <a:gdLst>
                <a:gd name="T0" fmla="*/ 0 w 125"/>
                <a:gd name="T1" fmla="*/ 413 h 413"/>
                <a:gd name="T2" fmla="*/ 2 w 125"/>
                <a:gd name="T3" fmla="*/ 357 h 413"/>
                <a:gd name="T4" fmla="*/ 4 w 125"/>
                <a:gd name="T5" fmla="*/ 303 h 413"/>
                <a:gd name="T6" fmla="*/ 12 w 125"/>
                <a:gd name="T7" fmla="*/ 249 h 413"/>
                <a:gd name="T8" fmla="*/ 22 w 125"/>
                <a:gd name="T9" fmla="*/ 198 h 413"/>
                <a:gd name="T10" fmla="*/ 30 w 125"/>
                <a:gd name="T11" fmla="*/ 152 h 413"/>
                <a:gd name="T12" fmla="*/ 44 w 125"/>
                <a:gd name="T13" fmla="*/ 110 h 413"/>
                <a:gd name="T14" fmla="*/ 64 w 125"/>
                <a:gd name="T15" fmla="*/ 72 h 413"/>
                <a:gd name="T16" fmla="*/ 83 w 125"/>
                <a:gd name="T17" fmla="*/ 40 h 413"/>
                <a:gd name="T18" fmla="*/ 107 w 125"/>
                <a:gd name="T19" fmla="*/ 16 h 413"/>
                <a:gd name="T20" fmla="*/ 135 w 125"/>
                <a:gd name="T21" fmla="*/ 0 h 4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413"/>
                <a:gd name="T35" fmla="*/ 125 w 125"/>
                <a:gd name="T36" fmla="*/ 413 h 4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413">
                  <a:moveTo>
                    <a:pt x="0" y="413"/>
                  </a:moveTo>
                  <a:lnTo>
                    <a:pt x="2" y="357"/>
                  </a:lnTo>
                  <a:lnTo>
                    <a:pt x="4" y="303"/>
                  </a:lnTo>
                  <a:lnTo>
                    <a:pt x="11" y="249"/>
                  </a:lnTo>
                  <a:lnTo>
                    <a:pt x="20" y="198"/>
                  </a:lnTo>
                  <a:lnTo>
                    <a:pt x="28" y="152"/>
                  </a:lnTo>
                  <a:lnTo>
                    <a:pt x="41" y="110"/>
                  </a:lnTo>
                  <a:lnTo>
                    <a:pt x="59" y="72"/>
                  </a:lnTo>
                  <a:lnTo>
                    <a:pt x="77" y="40"/>
                  </a:lnTo>
                  <a:lnTo>
                    <a:pt x="99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4890" y="2775"/>
              <a:ext cx="210" cy="378"/>
            </a:xfrm>
            <a:custGeom>
              <a:avLst/>
              <a:gdLst>
                <a:gd name="T0" fmla="*/ 211 w 195"/>
                <a:gd name="T1" fmla="*/ 378 h 378"/>
                <a:gd name="T2" fmla="*/ 211 w 195"/>
                <a:gd name="T3" fmla="*/ 317 h 378"/>
                <a:gd name="T4" fmla="*/ 202 w 195"/>
                <a:gd name="T5" fmla="*/ 259 h 378"/>
                <a:gd name="T6" fmla="*/ 190 w 195"/>
                <a:gd name="T7" fmla="*/ 205 h 378"/>
                <a:gd name="T8" fmla="*/ 173 w 195"/>
                <a:gd name="T9" fmla="*/ 154 h 378"/>
                <a:gd name="T10" fmla="*/ 151 w 195"/>
                <a:gd name="T11" fmla="*/ 112 h 378"/>
                <a:gd name="T12" fmla="*/ 126 w 195"/>
                <a:gd name="T13" fmla="*/ 73 h 378"/>
                <a:gd name="T14" fmla="*/ 97 w 195"/>
                <a:gd name="T15" fmla="*/ 42 h 378"/>
                <a:gd name="T16" fmla="*/ 66 w 195"/>
                <a:gd name="T17" fmla="*/ 19 h 378"/>
                <a:gd name="T18" fmla="*/ 36 w 195"/>
                <a:gd name="T19" fmla="*/ 5 h 378"/>
                <a:gd name="T20" fmla="*/ 0 w 195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5"/>
                <a:gd name="T34" fmla="*/ 0 h 378"/>
                <a:gd name="T35" fmla="*/ 195 w 195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5" h="378">
                  <a:moveTo>
                    <a:pt x="195" y="378"/>
                  </a:moveTo>
                  <a:lnTo>
                    <a:pt x="195" y="317"/>
                  </a:lnTo>
                  <a:lnTo>
                    <a:pt x="187" y="259"/>
                  </a:lnTo>
                  <a:lnTo>
                    <a:pt x="176" y="205"/>
                  </a:lnTo>
                  <a:lnTo>
                    <a:pt x="160" y="154"/>
                  </a:lnTo>
                  <a:lnTo>
                    <a:pt x="140" y="112"/>
                  </a:lnTo>
                  <a:lnTo>
                    <a:pt x="116" y="73"/>
                  </a:lnTo>
                  <a:lnTo>
                    <a:pt x="90" y="42"/>
                  </a:lnTo>
                  <a:lnTo>
                    <a:pt x="61" y="19"/>
                  </a:lnTo>
                  <a:lnTo>
                    <a:pt x="33" y="5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4951" y="3153"/>
              <a:ext cx="149" cy="347"/>
            </a:xfrm>
            <a:custGeom>
              <a:avLst/>
              <a:gdLst>
                <a:gd name="T0" fmla="*/ 150 w 138"/>
                <a:gd name="T1" fmla="*/ 0 h 347"/>
                <a:gd name="T2" fmla="*/ 150 w 138"/>
                <a:gd name="T3" fmla="*/ 49 h 347"/>
                <a:gd name="T4" fmla="*/ 146 w 138"/>
                <a:gd name="T5" fmla="*/ 95 h 347"/>
                <a:gd name="T6" fmla="*/ 138 w 138"/>
                <a:gd name="T7" fmla="*/ 140 h 347"/>
                <a:gd name="T8" fmla="*/ 129 w 138"/>
                <a:gd name="T9" fmla="*/ 182 h 347"/>
                <a:gd name="T10" fmla="*/ 114 w 138"/>
                <a:gd name="T11" fmla="*/ 221 h 347"/>
                <a:gd name="T12" fmla="*/ 98 w 138"/>
                <a:gd name="T13" fmla="*/ 259 h 347"/>
                <a:gd name="T14" fmla="*/ 76 w 138"/>
                <a:gd name="T15" fmla="*/ 289 h 347"/>
                <a:gd name="T16" fmla="*/ 55 w 138"/>
                <a:gd name="T17" fmla="*/ 315 h 347"/>
                <a:gd name="T18" fmla="*/ 28 w 138"/>
                <a:gd name="T19" fmla="*/ 333 h 347"/>
                <a:gd name="T20" fmla="*/ 0 w 138"/>
                <a:gd name="T21" fmla="*/ 347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8"/>
                <a:gd name="T34" fmla="*/ 0 h 347"/>
                <a:gd name="T35" fmla="*/ 138 w 138"/>
                <a:gd name="T36" fmla="*/ 347 h 3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8" h="347">
                  <a:moveTo>
                    <a:pt x="138" y="0"/>
                  </a:moveTo>
                  <a:lnTo>
                    <a:pt x="138" y="49"/>
                  </a:lnTo>
                  <a:lnTo>
                    <a:pt x="134" y="95"/>
                  </a:lnTo>
                  <a:lnTo>
                    <a:pt x="127" y="140"/>
                  </a:lnTo>
                  <a:lnTo>
                    <a:pt x="119" y="182"/>
                  </a:lnTo>
                  <a:lnTo>
                    <a:pt x="105" y="221"/>
                  </a:lnTo>
                  <a:lnTo>
                    <a:pt x="90" y="259"/>
                  </a:lnTo>
                  <a:lnTo>
                    <a:pt x="70" y="289"/>
                  </a:lnTo>
                  <a:lnTo>
                    <a:pt x="51" y="315"/>
                  </a:lnTo>
                  <a:lnTo>
                    <a:pt x="26" y="333"/>
                  </a:lnTo>
                  <a:lnTo>
                    <a:pt x="0" y="34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4909" y="1172"/>
              <a:ext cx="801" cy="1215"/>
            </a:xfrm>
            <a:custGeom>
              <a:avLst/>
              <a:gdLst>
                <a:gd name="T0" fmla="*/ 801 w 739"/>
                <a:gd name="T1" fmla="*/ 1217 h 1217"/>
                <a:gd name="T2" fmla="*/ 791 w 739"/>
                <a:gd name="T3" fmla="*/ 1021 h 1217"/>
                <a:gd name="T4" fmla="*/ 763 w 739"/>
                <a:gd name="T5" fmla="*/ 834 h 1217"/>
                <a:gd name="T6" fmla="*/ 713 w 739"/>
                <a:gd name="T7" fmla="*/ 660 h 1217"/>
                <a:gd name="T8" fmla="*/ 649 w 739"/>
                <a:gd name="T9" fmla="*/ 499 h 1217"/>
                <a:gd name="T10" fmla="*/ 568 w 739"/>
                <a:gd name="T11" fmla="*/ 357 h 1217"/>
                <a:gd name="T12" fmla="*/ 476 w 739"/>
                <a:gd name="T13" fmla="*/ 235 h 1217"/>
                <a:gd name="T14" fmla="*/ 369 w 739"/>
                <a:gd name="T15" fmla="*/ 138 h 1217"/>
                <a:gd name="T16" fmla="*/ 254 w 739"/>
                <a:gd name="T17" fmla="*/ 63 h 1217"/>
                <a:gd name="T18" fmla="*/ 130 w 739"/>
                <a:gd name="T19" fmla="*/ 16 h 1217"/>
                <a:gd name="T20" fmla="*/ 0 w 739"/>
                <a:gd name="T21" fmla="*/ 0 h 12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17"/>
                <a:gd name="T35" fmla="*/ 739 w 739"/>
                <a:gd name="T36" fmla="*/ 1217 h 12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17">
                  <a:moveTo>
                    <a:pt x="739" y="1217"/>
                  </a:moveTo>
                  <a:lnTo>
                    <a:pt x="730" y="1021"/>
                  </a:lnTo>
                  <a:lnTo>
                    <a:pt x="704" y="834"/>
                  </a:lnTo>
                  <a:lnTo>
                    <a:pt x="658" y="660"/>
                  </a:lnTo>
                  <a:lnTo>
                    <a:pt x="599" y="499"/>
                  </a:lnTo>
                  <a:lnTo>
                    <a:pt x="524" y="357"/>
                  </a:lnTo>
                  <a:lnTo>
                    <a:pt x="439" y="235"/>
                  </a:lnTo>
                  <a:lnTo>
                    <a:pt x="340" y="138"/>
                  </a:lnTo>
                  <a:lnTo>
                    <a:pt x="234" y="63"/>
                  </a:lnTo>
                  <a:lnTo>
                    <a:pt x="120" y="16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2" name="Freeform 64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4989" y="2389"/>
              <a:ext cx="721" cy="1211"/>
            </a:xfrm>
            <a:custGeom>
              <a:avLst/>
              <a:gdLst>
                <a:gd name="T0" fmla="*/ 721 w 665"/>
                <a:gd name="T1" fmla="*/ 0 h 1211"/>
                <a:gd name="T2" fmla="*/ 714 w 665"/>
                <a:gd name="T3" fmla="*/ 186 h 1211"/>
                <a:gd name="T4" fmla="*/ 687 w 665"/>
                <a:gd name="T5" fmla="*/ 365 h 1211"/>
                <a:gd name="T6" fmla="*/ 645 w 665"/>
                <a:gd name="T7" fmla="*/ 533 h 1211"/>
                <a:gd name="T8" fmla="*/ 588 w 665"/>
                <a:gd name="T9" fmla="*/ 689 h 1211"/>
                <a:gd name="T10" fmla="*/ 516 w 665"/>
                <a:gd name="T11" fmla="*/ 829 h 1211"/>
                <a:gd name="T12" fmla="*/ 434 w 665"/>
                <a:gd name="T13" fmla="*/ 950 h 1211"/>
                <a:gd name="T14" fmla="*/ 338 w 665"/>
                <a:gd name="T15" fmla="*/ 1053 h 1211"/>
                <a:gd name="T16" fmla="*/ 233 w 665"/>
                <a:gd name="T17" fmla="*/ 1132 h 1211"/>
                <a:gd name="T18" fmla="*/ 121 w 665"/>
                <a:gd name="T19" fmla="*/ 1186 h 1211"/>
                <a:gd name="T20" fmla="*/ 0 w 665"/>
                <a:gd name="T21" fmla="*/ 1211 h 12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5"/>
                <a:gd name="T34" fmla="*/ 0 h 1211"/>
                <a:gd name="T35" fmla="*/ 665 w 665"/>
                <a:gd name="T36" fmla="*/ 1211 h 12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5" h="1211">
                  <a:moveTo>
                    <a:pt x="665" y="0"/>
                  </a:moveTo>
                  <a:lnTo>
                    <a:pt x="659" y="186"/>
                  </a:lnTo>
                  <a:lnTo>
                    <a:pt x="634" y="365"/>
                  </a:lnTo>
                  <a:lnTo>
                    <a:pt x="595" y="533"/>
                  </a:lnTo>
                  <a:lnTo>
                    <a:pt x="542" y="689"/>
                  </a:lnTo>
                  <a:lnTo>
                    <a:pt x="476" y="829"/>
                  </a:lnTo>
                  <a:lnTo>
                    <a:pt x="400" y="950"/>
                  </a:lnTo>
                  <a:lnTo>
                    <a:pt x="312" y="1053"/>
                  </a:lnTo>
                  <a:lnTo>
                    <a:pt x="215" y="1132"/>
                  </a:lnTo>
                  <a:lnTo>
                    <a:pt x="112" y="1186"/>
                  </a:lnTo>
                  <a:lnTo>
                    <a:pt x="0" y="1211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4875" y="1955"/>
              <a:ext cx="568" cy="806"/>
            </a:xfrm>
            <a:custGeom>
              <a:avLst/>
              <a:gdLst>
                <a:gd name="T0" fmla="*/ 568 w 524"/>
                <a:gd name="T1" fmla="*/ 806 h 806"/>
                <a:gd name="T2" fmla="*/ 561 w 524"/>
                <a:gd name="T3" fmla="*/ 676 h 806"/>
                <a:gd name="T4" fmla="*/ 540 w 524"/>
                <a:gd name="T5" fmla="*/ 552 h 806"/>
                <a:gd name="T6" fmla="*/ 506 w 524"/>
                <a:gd name="T7" fmla="*/ 436 h 806"/>
                <a:gd name="T8" fmla="*/ 459 w 524"/>
                <a:gd name="T9" fmla="*/ 331 h 806"/>
                <a:gd name="T10" fmla="*/ 402 w 524"/>
                <a:gd name="T11" fmla="*/ 235 h 806"/>
                <a:gd name="T12" fmla="*/ 335 w 524"/>
                <a:gd name="T13" fmla="*/ 156 h 806"/>
                <a:gd name="T14" fmla="*/ 261 w 524"/>
                <a:gd name="T15" fmla="*/ 91 h 806"/>
                <a:gd name="T16" fmla="*/ 178 w 524"/>
                <a:gd name="T17" fmla="*/ 42 h 806"/>
                <a:gd name="T18" fmla="*/ 92 w 524"/>
                <a:gd name="T19" fmla="*/ 9 h 806"/>
                <a:gd name="T20" fmla="*/ 0 w 524"/>
                <a:gd name="T21" fmla="*/ 0 h 8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4"/>
                <a:gd name="T34" fmla="*/ 0 h 806"/>
                <a:gd name="T35" fmla="*/ 524 w 524"/>
                <a:gd name="T36" fmla="*/ 806 h 8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4" h="806">
                  <a:moveTo>
                    <a:pt x="524" y="806"/>
                  </a:moveTo>
                  <a:lnTo>
                    <a:pt x="518" y="676"/>
                  </a:lnTo>
                  <a:lnTo>
                    <a:pt x="498" y="552"/>
                  </a:lnTo>
                  <a:lnTo>
                    <a:pt x="467" y="436"/>
                  </a:lnTo>
                  <a:lnTo>
                    <a:pt x="423" y="331"/>
                  </a:lnTo>
                  <a:lnTo>
                    <a:pt x="371" y="235"/>
                  </a:lnTo>
                  <a:lnTo>
                    <a:pt x="309" y="156"/>
                  </a:lnTo>
                  <a:lnTo>
                    <a:pt x="241" y="91"/>
                  </a:lnTo>
                  <a:lnTo>
                    <a:pt x="164" y="42"/>
                  </a:lnTo>
                  <a:lnTo>
                    <a:pt x="85" y="9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5" name="Freeform 67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6" name="Freeform 68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1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auto">
            <a:xfrm>
              <a:off x="4104" y="2832"/>
              <a:ext cx="418" cy="808"/>
            </a:xfrm>
            <a:custGeom>
              <a:avLst/>
              <a:gdLst>
                <a:gd name="T0" fmla="*/ 0 w 386"/>
                <a:gd name="T1" fmla="*/ 0 h 830"/>
                <a:gd name="T2" fmla="*/ 6 w 386"/>
                <a:gd name="T3" fmla="*/ 132 h 830"/>
                <a:gd name="T4" fmla="*/ 24 w 386"/>
                <a:gd name="T5" fmla="*/ 257 h 830"/>
                <a:gd name="T6" fmla="*/ 48 w 386"/>
                <a:gd name="T7" fmla="*/ 373 h 830"/>
                <a:gd name="T8" fmla="*/ 83 w 386"/>
                <a:gd name="T9" fmla="*/ 477 h 830"/>
                <a:gd name="T10" fmla="*/ 123 w 386"/>
                <a:gd name="T11" fmla="*/ 572 h 830"/>
                <a:gd name="T12" fmla="*/ 173 w 386"/>
                <a:gd name="T13" fmla="*/ 651 h 830"/>
                <a:gd name="T14" fmla="*/ 225 w 386"/>
                <a:gd name="T15" fmla="*/ 717 h 830"/>
                <a:gd name="T16" fmla="*/ 287 w 386"/>
                <a:gd name="T17" fmla="*/ 767 h 830"/>
                <a:gd name="T18" fmla="*/ 349 w 386"/>
                <a:gd name="T19" fmla="*/ 796 h 830"/>
                <a:gd name="T20" fmla="*/ 418 w 386"/>
                <a:gd name="T21" fmla="*/ 808 h 8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6"/>
                <a:gd name="T34" fmla="*/ 0 h 830"/>
                <a:gd name="T35" fmla="*/ 386 w 386"/>
                <a:gd name="T36" fmla="*/ 830 h 8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6" h="830">
                  <a:moveTo>
                    <a:pt x="0" y="0"/>
                  </a:moveTo>
                  <a:lnTo>
                    <a:pt x="6" y="136"/>
                  </a:lnTo>
                  <a:lnTo>
                    <a:pt x="22" y="264"/>
                  </a:lnTo>
                  <a:lnTo>
                    <a:pt x="44" y="383"/>
                  </a:lnTo>
                  <a:lnTo>
                    <a:pt x="77" y="490"/>
                  </a:lnTo>
                  <a:lnTo>
                    <a:pt x="114" y="588"/>
                  </a:lnTo>
                  <a:lnTo>
                    <a:pt x="160" y="669"/>
                  </a:lnTo>
                  <a:lnTo>
                    <a:pt x="208" y="737"/>
                  </a:lnTo>
                  <a:lnTo>
                    <a:pt x="265" y="788"/>
                  </a:lnTo>
                  <a:lnTo>
                    <a:pt x="322" y="818"/>
                  </a:lnTo>
                  <a:lnTo>
                    <a:pt x="386" y="830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4 w 70"/>
                <a:gd name="T1" fmla="*/ 21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4" y="21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4" y="21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2 w 70"/>
                <a:gd name="T1" fmla="*/ 18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2 w 70"/>
                <a:gd name="T9" fmla="*/ 1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8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auto">
            <a:xfrm>
              <a:off x="4104" y="2002"/>
              <a:ext cx="335" cy="808"/>
            </a:xfrm>
            <a:custGeom>
              <a:avLst/>
              <a:gdLst>
                <a:gd name="T0" fmla="*/ 0 w 309"/>
                <a:gd name="T1" fmla="*/ 808 h 808"/>
                <a:gd name="T2" fmla="*/ 4 w 309"/>
                <a:gd name="T3" fmla="*/ 692 h 808"/>
                <a:gd name="T4" fmla="*/ 16 w 309"/>
                <a:gd name="T5" fmla="*/ 575 h 808"/>
                <a:gd name="T6" fmla="*/ 36 w 309"/>
                <a:gd name="T7" fmla="*/ 466 h 808"/>
                <a:gd name="T8" fmla="*/ 62 w 309"/>
                <a:gd name="T9" fmla="*/ 363 h 808"/>
                <a:gd name="T10" fmla="*/ 92 w 309"/>
                <a:gd name="T11" fmla="*/ 270 h 808"/>
                <a:gd name="T12" fmla="*/ 130 w 309"/>
                <a:gd name="T13" fmla="*/ 188 h 808"/>
                <a:gd name="T14" fmla="*/ 173 w 309"/>
                <a:gd name="T15" fmla="*/ 116 h 808"/>
                <a:gd name="T16" fmla="*/ 223 w 309"/>
                <a:gd name="T17" fmla="*/ 60 h 808"/>
                <a:gd name="T18" fmla="*/ 275 w 309"/>
                <a:gd name="T19" fmla="*/ 21 h 808"/>
                <a:gd name="T20" fmla="*/ 335 w 309"/>
                <a:gd name="T21" fmla="*/ 0 h 8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9"/>
                <a:gd name="T34" fmla="*/ 0 h 808"/>
                <a:gd name="T35" fmla="*/ 309 w 309"/>
                <a:gd name="T36" fmla="*/ 808 h 8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9" h="808">
                  <a:moveTo>
                    <a:pt x="0" y="808"/>
                  </a:moveTo>
                  <a:lnTo>
                    <a:pt x="4" y="692"/>
                  </a:lnTo>
                  <a:lnTo>
                    <a:pt x="15" y="575"/>
                  </a:lnTo>
                  <a:lnTo>
                    <a:pt x="33" y="466"/>
                  </a:lnTo>
                  <a:lnTo>
                    <a:pt x="57" y="363"/>
                  </a:lnTo>
                  <a:lnTo>
                    <a:pt x="85" y="270"/>
                  </a:lnTo>
                  <a:lnTo>
                    <a:pt x="120" y="188"/>
                  </a:lnTo>
                  <a:lnTo>
                    <a:pt x="160" y="116"/>
                  </a:lnTo>
                  <a:lnTo>
                    <a:pt x="206" y="60"/>
                  </a:lnTo>
                  <a:lnTo>
                    <a:pt x="254" y="21"/>
                  </a:lnTo>
                  <a:lnTo>
                    <a:pt x="309" y="0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auto">
            <a:xfrm>
              <a:off x="3750" y="2407"/>
              <a:ext cx="801" cy="1233"/>
            </a:xfrm>
            <a:custGeom>
              <a:avLst/>
              <a:gdLst>
                <a:gd name="T0" fmla="*/ 0 w 739"/>
                <a:gd name="T1" fmla="*/ 0 h 1233"/>
                <a:gd name="T2" fmla="*/ 10 w 739"/>
                <a:gd name="T3" fmla="*/ 198 h 1233"/>
                <a:gd name="T4" fmla="*/ 40 w 739"/>
                <a:gd name="T5" fmla="*/ 389 h 1233"/>
                <a:gd name="T6" fmla="*/ 90 w 739"/>
                <a:gd name="T7" fmla="*/ 566 h 1233"/>
                <a:gd name="T8" fmla="*/ 154 w 739"/>
                <a:gd name="T9" fmla="*/ 727 h 1233"/>
                <a:gd name="T10" fmla="*/ 235 w 739"/>
                <a:gd name="T11" fmla="*/ 872 h 1233"/>
                <a:gd name="T12" fmla="*/ 328 w 739"/>
                <a:gd name="T13" fmla="*/ 995 h 1233"/>
                <a:gd name="T14" fmla="*/ 432 w 739"/>
                <a:gd name="T15" fmla="*/ 1096 h 1233"/>
                <a:gd name="T16" fmla="*/ 550 w 739"/>
                <a:gd name="T17" fmla="*/ 1170 h 1233"/>
                <a:gd name="T18" fmla="*/ 673 w 739"/>
                <a:gd name="T19" fmla="*/ 1217 h 1233"/>
                <a:gd name="T20" fmla="*/ 801 w 739"/>
                <a:gd name="T21" fmla="*/ 1233 h 12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33"/>
                <a:gd name="T35" fmla="*/ 739 w 739"/>
                <a:gd name="T36" fmla="*/ 1233 h 12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33">
                  <a:moveTo>
                    <a:pt x="0" y="0"/>
                  </a:moveTo>
                  <a:lnTo>
                    <a:pt x="9" y="198"/>
                  </a:lnTo>
                  <a:lnTo>
                    <a:pt x="37" y="389"/>
                  </a:lnTo>
                  <a:lnTo>
                    <a:pt x="83" y="566"/>
                  </a:lnTo>
                  <a:lnTo>
                    <a:pt x="142" y="727"/>
                  </a:lnTo>
                  <a:lnTo>
                    <a:pt x="217" y="872"/>
                  </a:lnTo>
                  <a:lnTo>
                    <a:pt x="303" y="995"/>
                  </a:lnTo>
                  <a:lnTo>
                    <a:pt x="399" y="1096"/>
                  </a:lnTo>
                  <a:lnTo>
                    <a:pt x="507" y="1170"/>
                  </a:lnTo>
                  <a:lnTo>
                    <a:pt x="621" y="1217"/>
                  </a:lnTo>
                  <a:lnTo>
                    <a:pt x="739" y="123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21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21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3" name="Freeform 76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19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9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4" name="Freeform 77"/>
            <p:cNvSpPr>
              <a:spLocks/>
            </p:cNvSpPr>
            <p:nvPr/>
          </p:nvSpPr>
          <p:spPr bwMode="auto">
            <a:xfrm>
              <a:off x="3748" y="1146"/>
              <a:ext cx="703" cy="1259"/>
            </a:xfrm>
            <a:custGeom>
              <a:avLst/>
              <a:gdLst>
                <a:gd name="T0" fmla="*/ 0 w 649"/>
                <a:gd name="T1" fmla="*/ 1259 h 1259"/>
                <a:gd name="T2" fmla="*/ 12 w 649"/>
                <a:gd name="T3" fmla="*/ 1068 h 1259"/>
                <a:gd name="T4" fmla="*/ 35 w 649"/>
                <a:gd name="T5" fmla="*/ 881 h 1259"/>
                <a:gd name="T6" fmla="*/ 78 w 649"/>
                <a:gd name="T7" fmla="*/ 707 h 1259"/>
                <a:gd name="T8" fmla="*/ 132 w 649"/>
                <a:gd name="T9" fmla="*/ 543 h 1259"/>
                <a:gd name="T10" fmla="*/ 204 w 649"/>
                <a:gd name="T11" fmla="*/ 399 h 1259"/>
                <a:gd name="T12" fmla="*/ 285 w 649"/>
                <a:gd name="T13" fmla="*/ 271 h 1259"/>
                <a:gd name="T14" fmla="*/ 375 w 649"/>
                <a:gd name="T15" fmla="*/ 164 h 1259"/>
                <a:gd name="T16" fmla="*/ 478 w 649"/>
                <a:gd name="T17" fmla="*/ 82 h 1259"/>
                <a:gd name="T18" fmla="*/ 587 w 649"/>
                <a:gd name="T19" fmla="*/ 26 h 1259"/>
                <a:gd name="T20" fmla="*/ 703 w 649"/>
                <a:gd name="T21" fmla="*/ 0 h 12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9"/>
                <a:gd name="T34" fmla="*/ 0 h 1259"/>
                <a:gd name="T35" fmla="*/ 649 w 649"/>
                <a:gd name="T36" fmla="*/ 1259 h 12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9" h="1259">
                  <a:moveTo>
                    <a:pt x="0" y="1259"/>
                  </a:moveTo>
                  <a:lnTo>
                    <a:pt x="11" y="1068"/>
                  </a:lnTo>
                  <a:lnTo>
                    <a:pt x="32" y="881"/>
                  </a:lnTo>
                  <a:lnTo>
                    <a:pt x="72" y="707"/>
                  </a:lnTo>
                  <a:lnTo>
                    <a:pt x="122" y="543"/>
                  </a:lnTo>
                  <a:lnTo>
                    <a:pt x="188" y="399"/>
                  </a:lnTo>
                  <a:lnTo>
                    <a:pt x="263" y="271"/>
                  </a:lnTo>
                  <a:lnTo>
                    <a:pt x="346" y="164"/>
                  </a:lnTo>
                  <a:lnTo>
                    <a:pt x="441" y="82"/>
                  </a:lnTo>
                  <a:lnTo>
                    <a:pt x="542" y="26"/>
                  </a:lnTo>
                  <a:lnTo>
                    <a:pt x="649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5" name="Rectangle 78"/>
            <p:cNvSpPr>
              <a:spLocks noChangeArrowheads="1"/>
            </p:cNvSpPr>
            <p:nvPr/>
          </p:nvSpPr>
          <p:spPr bwMode="auto">
            <a:xfrm>
              <a:off x="4909" y="818"/>
              <a:ext cx="18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</a:t>
              </a:r>
              <a:endParaRPr lang="en-US" altLang="zh-CN" sz="1292"/>
            </a:p>
          </p:txBody>
        </p:sp>
        <p:sp>
          <p:nvSpPr>
            <p:cNvPr id="106" name="Rectangle 79"/>
            <p:cNvSpPr>
              <a:spLocks noChangeArrowheads="1"/>
            </p:cNvSpPr>
            <p:nvPr/>
          </p:nvSpPr>
          <p:spPr bwMode="auto">
            <a:xfrm>
              <a:off x="4272" y="3264"/>
              <a:ext cx="35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BusRd(</a:t>
              </a:r>
              <a:r>
                <a:rPr lang="en-US" altLang="zh-CN" sz="923">
                  <a:solidFill>
                    <a:schemeClr val="hlink"/>
                  </a:solidFill>
                </a:rPr>
                <a:t>S</a:t>
              </a:r>
              <a:r>
                <a:rPr lang="en-US" altLang="zh-CN" sz="923" b="0">
                  <a:solidFill>
                    <a:schemeClr val="hlink"/>
                  </a:solidFill>
                </a:rPr>
                <a:t>)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07" name="Rectangle 80"/>
            <p:cNvSpPr>
              <a:spLocks noChangeArrowheads="1"/>
            </p:cNvSpPr>
            <p:nvPr/>
          </p:nvSpPr>
          <p:spPr bwMode="auto">
            <a:xfrm>
              <a:off x="5571" y="2045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08" name="Rectangle 81"/>
            <p:cNvSpPr>
              <a:spLocks noChangeArrowheads="1"/>
            </p:cNvSpPr>
            <p:nvPr/>
          </p:nvSpPr>
          <p:spPr bwMode="auto">
            <a:xfrm>
              <a:off x="4934" y="2189"/>
              <a:ext cx="265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09" name="Rectangle 82"/>
            <p:cNvSpPr>
              <a:spLocks noChangeArrowheads="1"/>
            </p:cNvSpPr>
            <p:nvPr/>
          </p:nvSpPr>
          <p:spPr bwMode="auto">
            <a:xfrm>
              <a:off x="3980" y="1757"/>
              <a:ext cx="31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PrWr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BusUpgr</a:t>
              </a:r>
              <a:endParaRPr lang="en-US" altLang="zh-CN" sz="1292" dirty="0">
                <a:solidFill>
                  <a:schemeClr val="hlink"/>
                </a:solidFill>
              </a:endParaRPr>
            </a:p>
          </p:txBody>
        </p:sp>
        <p:sp>
          <p:nvSpPr>
            <p:cNvPr id="110" name="Rectangle 83"/>
            <p:cNvSpPr>
              <a:spLocks noChangeArrowheads="1"/>
            </p:cNvSpPr>
            <p:nvPr/>
          </p:nvSpPr>
          <p:spPr bwMode="auto">
            <a:xfrm>
              <a:off x="3634" y="2217"/>
              <a:ext cx="295" cy="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PrWr/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11" name="Rectangle 84"/>
            <p:cNvSpPr>
              <a:spLocks noChangeArrowheads="1"/>
            </p:cNvSpPr>
            <p:nvPr/>
          </p:nvSpPr>
          <p:spPr bwMode="auto">
            <a:xfrm>
              <a:off x="5136" y="1526"/>
              <a:ext cx="26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12" name="Rectangle 86"/>
            <p:cNvSpPr>
              <a:spLocks noChangeArrowheads="1"/>
            </p:cNvSpPr>
            <p:nvPr/>
          </p:nvSpPr>
          <p:spPr bwMode="auto">
            <a:xfrm>
              <a:off x="5145" y="2650"/>
              <a:ext cx="47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13" name="Rectangle 87"/>
            <p:cNvSpPr>
              <a:spLocks noChangeArrowheads="1"/>
            </p:cNvSpPr>
            <p:nvPr/>
          </p:nvSpPr>
          <p:spPr bwMode="auto">
            <a:xfrm>
              <a:off x="4531" y="3092"/>
              <a:ext cx="427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PrRd/— 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14" name="Rectangle 88"/>
            <p:cNvSpPr>
              <a:spLocks noChangeArrowheads="1"/>
            </p:cNvSpPr>
            <p:nvPr/>
          </p:nvSpPr>
          <p:spPr bwMode="auto">
            <a:xfrm>
              <a:off x="3955" y="2736"/>
              <a:ext cx="397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923" b="0" dirty="0">
                  <a:solidFill>
                    <a:srgbClr val="FF0000"/>
                  </a:solidFill>
                </a:rPr>
                <a:t>(</a:t>
              </a:r>
              <a:r>
                <a:rPr lang="en-US" altLang="zh-CN" sz="923" dirty="0">
                  <a:solidFill>
                    <a:srgbClr val="FF0000"/>
                  </a:solidFill>
                </a:rPr>
                <a:t>~S</a:t>
              </a:r>
              <a:r>
                <a:rPr lang="en-US" altLang="zh-CN" sz="923" b="0" dirty="0">
                  <a:solidFill>
                    <a:srgbClr val="FF0000"/>
                  </a:solidFill>
                </a:rPr>
                <a:t>)</a:t>
              </a:r>
              <a:endParaRPr lang="en-US" altLang="zh-CN" sz="1292" b="0" dirty="0">
                <a:solidFill>
                  <a:srgbClr val="FF0000"/>
                </a:solidFill>
              </a:endParaRPr>
            </a:p>
          </p:txBody>
        </p:sp>
        <p:sp>
          <p:nvSpPr>
            <p:cNvPr id="115" name="Rectangle 89"/>
            <p:cNvSpPr>
              <a:spLocks noChangeArrowheads="1"/>
            </p:cNvSpPr>
            <p:nvPr/>
          </p:nvSpPr>
          <p:spPr bwMode="auto">
            <a:xfrm>
              <a:off x="4272" y="1498"/>
              <a:ext cx="294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PrWr/—</a:t>
              </a:r>
            </a:p>
          </p:txBody>
        </p:sp>
        <p:sp>
          <p:nvSpPr>
            <p:cNvPr id="116" name="Rectangle 90"/>
            <p:cNvSpPr>
              <a:spLocks noChangeArrowheads="1"/>
            </p:cNvSpPr>
            <p:nvPr/>
          </p:nvSpPr>
          <p:spPr bwMode="auto">
            <a:xfrm>
              <a:off x="5571" y="2333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BusWB</a:t>
              </a:r>
              <a:endParaRPr lang="en-US" altLang="zh-CN" sz="1292" b="0">
                <a:solidFill>
                  <a:schemeClr val="hlink"/>
                </a:solidFill>
              </a:endParaRPr>
            </a:p>
          </p:txBody>
        </p:sp>
        <p:sp>
          <p:nvSpPr>
            <p:cNvPr id="117" name="Rectangle 85"/>
            <p:cNvSpPr>
              <a:spLocks noChangeArrowheads="1"/>
            </p:cNvSpPr>
            <p:nvPr/>
          </p:nvSpPr>
          <p:spPr bwMode="auto">
            <a:xfrm>
              <a:off x="4906" y="2908"/>
              <a:ext cx="418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  <a:endParaRPr lang="en-US" altLang="zh-CN" sz="923">
                <a:solidFill>
                  <a:schemeClr val="hlink"/>
                </a:solidFill>
              </a:endParaRP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BusUpgr/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4979" y="2761"/>
              <a:ext cx="464" cy="793"/>
            </a:xfrm>
            <a:custGeom>
              <a:avLst/>
              <a:gdLst>
                <a:gd name="T0" fmla="*/ 464 w 428"/>
                <a:gd name="T1" fmla="*/ 0 h 793"/>
                <a:gd name="T2" fmla="*/ 460 w 428"/>
                <a:gd name="T3" fmla="*/ 119 h 793"/>
                <a:gd name="T4" fmla="*/ 443 w 428"/>
                <a:gd name="T5" fmla="*/ 233 h 793"/>
                <a:gd name="T6" fmla="*/ 414 w 428"/>
                <a:gd name="T7" fmla="*/ 343 h 793"/>
                <a:gd name="T8" fmla="*/ 378 w 428"/>
                <a:gd name="T9" fmla="*/ 446 h 793"/>
                <a:gd name="T10" fmla="*/ 334 w 428"/>
                <a:gd name="T11" fmla="*/ 536 h 793"/>
                <a:gd name="T12" fmla="*/ 279 w 428"/>
                <a:gd name="T13" fmla="*/ 618 h 793"/>
                <a:gd name="T14" fmla="*/ 219 w 428"/>
                <a:gd name="T15" fmla="*/ 686 h 793"/>
                <a:gd name="T16" fmla="*/ 153 w 428"/>
                <a:gd name="T17" fmla="*/ 739 h 793"/>
                <a:gd name="T18" fmla="*/ 79 w 428"/>
                <a:gd name="T19" fmla="*/ 774 h 793"/>
                <a:gd name="T20" fmla="*/ 0 w 428"/>
                <a:gd name="T21" fmla="*/ 793 h 7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8"/>
                <a:gd name="T34" fmla="*/ 0 h 793"/>
                <a:gd name="T35" fmla="*/ 428 w 428"/>
                <a:gd name="T36" fmla="*/ 793 h 7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8" h="793">
                  <a:moveTo>
                    <a:pt x="428" y="0"/>
                  </a:moveTo>
                  <a:lnTo>
                    <a:pt x="424" y="119"/>
                  </a:lnTo>
                  <a:lnTo>
                    <a:pt x="409" y="233"/>
                  </a:lnTo>
                  <a:lnTo>
                    <a:pt x="382" y="343"/>
                  </a:lnTo>
                  <a:lnTo>
                    <a:pt x="349" y="446"/>
                  </a:lnTo>
                  <a:lnTo>
                    <a:pt x="308" y="536"/>
                  </a:lnTo>
                  <a:lnTo>
                    <a:pt x="257" y="618"/>
                  </a:lnTo>
                  <a:lnTo>
                    <a:pt x="202" y="686"/>
                  </a:lnTo>
                  <a:lnTo>
                    <a:pt x="141" y="739"/>
                  </a:lnTo>
                  <a:lnTo>
                    <a:pt x="73" y="774"/>
                  </a:lnTo>
                  <a:lnTo>
                    <a:pt x="0" y="793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19" name="Rectangle 91"/>
            <p:cNvSpPr>
              <a:spLocks noChangeArrowheads="1"/>
            </p:cNvSpPr>
            <p:nvPr/>
          </p:nvSpPr>
          <p:spPr bwMode="auto">
            <a:xfrm>
              <a:off x="5136" y="2736"/>
              <a:ext cx="39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06" y="415496"/>
            <a:ext cx="3101609" cy="5334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6889" y="2031516"/>
            <a:ext cx="2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456688" y="4974336"/>
            <a:ext cx="6665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P0 </a:t>
            </a:r>
            <a:r>
              <a:rPr lang="zh-CN" altLang="en-US" dirty="0"/>
              <a:t>将</a:t>
            </a:r>
            <a:r>
              <a:rPr lang="en-US" altLang="zh-CN" dirty="0"/>
              <a:t>40</a:t>
            </a:r>
            <a:r>
              <a:rPr lang="zh-CN" altLang="en-US" dirty="0"/>
              <a:t>写 入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B0</a:t>
            </a:r>
            <a:r>
              <a:rPr lang="zh-CN" altLang="en-US" dirty="0"/>
              <a:t>状态变为</a:t>
            </a:r>
            <a:r>
              <a:rPr lang="en-US" altLang="zh-CN" dirty="0" smtClean="0"/>
              <a:t>M( E? )</a:t>
            </a:r>
            <a:r>
              <a:rPr lang="zh-CN" altLang="en-US" dirty="0" smtClean="0"/>
              <a:t>，</a:t>
            </a:r>
            <a:r>
              <a:rPr lang="zh-CN" altLang="en-US" dirty="0"/>
              <a:t>没有总线事务（</a:t>
            </a:r>
            <a:r>
              <a:rPr lang="en-US" altLang="zh-CN" dirty="0"/>
              <a:t>0 cycles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共</a:t>
            </a:r>
            <a:r>
              <a:rPr lang="en-US" altLang="zh-CN" dirty="0"/>
              <a:t>100+0 = 100 cycles</a:t>
            </a:r>
            <a:endParaRPr lang="zh-CN" altLang="en-US" dirty="0"/>
          </a:p>
        </p:txBody>
      </p:sp>
      <p:grpSp>
        <p:nvGrpSpPr>
          <p:cNvPr id="33" name="Group 94"/>
          <p:cNvGrpSpPr>
            <a:grpSpLocks/>
          </p:cNvGrpSpPr>
          <p:nvPr/>
        </p:nvGrpSpPr>
        <p:grpSpPr bwMode="auto">
          <a:xfrm>
            <a:off x="7198976" y="345423"/>
            <a:ext cx="3305175" cy="4395787"/>
            <a:chOff x="3634" y="816"/>
            <a:chExt cx="2255" cy="2999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4572" y="923"/>
              <a:ext cx="74" cy="108"/>
            </a:xfrm>
            <a:custGeom>
              <a:avLst/>
              <a:gdLst>
                <a:gd name="T0" fmla="*/ 0 w 68"/>
                <a:gd name="T1" fmla="*/ 0 h 109"/>
                <a:gd name="T2" fmla="*/ 2 w 68"/>
                <a:gd name="T3" fmla="*/ 18 h 109"/>
                <a:gd name="T4" fmla="*/ 5 w 68"/>
                <a:gd name="T5" fmla="*/ 35 h 109"/>
                <a:gd name="T6" fmla="*/ 10 w 68"/>
                <a:gd name="T7" fmla="*/ 51 h 109"/>
                <a:gd name="T8" fmla="*/ 14 w 68"/>
                <a:gd name="T9" fmla="*/ 65 h 109"/>
                <a:gd name="T10" fmla="*/ 22 w 68"/>
                <a:gd name="T11" fmla="*/ 77 h 109"/>
                <a:gd name="T12" fmla="*/ 32 w 68"/>
                <a:gd name="T13" fmla="*/ 88 h 109"/>
                <a:gd name="T14" fmla="*/ 40 w 68"/>
                <a:gd name="T15" fmla="*/ 98 h 109"/>
                <a:gd name="T16" fmla="*/ 50 w 68"/>
                <a:gd name="T17" fmla="*/ 105 h 109"/>
                <a:gd name="T18" fmla="*/ 62 w 68"/>
                <a:gd name="T19" fmla="*/ 107 h 109"/>
                <a:gd name="T20" fmla="*/ 74 w 68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09"/>
                <a:gd name="T35" fmla="*/ 68 w 68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09">
                  <a:moveTo>
                    <a:pt x="0" y="0"/>
                  </a:moveTo>
                  <a:lnTo>
                    <a:pt x="2" y="18"/>
                  </a:lnTo>
                  <a:lnTo>
                    <a:pt x="5" y="35"/>
                  </a:lnTo>
                  <a:lnTo>
                    <a:pt x="9" y="51"/>
                  </a:lnTo>
                  <a:lnTo>
                    <a:pt x="13" y="65"/>
                  </a:lnTo>
                  <a:lnTo>
                    <a:pt x="20" y="77"/>
                  </a:lnTo>
                  <a:lnTo>
                    <a:pt x="29" y="88"/>
                  </a:lnTo>
                  <a:lnTo>
                    <a:pt x="37" y="98"/>
                  </a:lnTo>
                  <a:lnTo>
                    <a:pt x="46" y="105"/>
                  </a:lnTo>
                  <a:lnTo>
                    <a:pt x="57" y="107"/>
                  </a:lnTo>
                  <a:lnTo>
                    <a:pt x="68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4572" y="816"/>
              <a:ext cx="149" cy="109"/>
            </a:xfrm>
            <a:custGeom>
              <a:avLst/>
              <a:gdLst>
                <a:gd name="T0" fmla="*/ 149 w 136"/>
                <a:gd name="T1" fmla="*/ 0 h 109"/>
                <a:gd name="T2" fmla="*/ 125 w 136"/>
                <a:gd name="T3" fmla="*/ 2 h 109"/>
                <a:gd name="T4" fmla="*/ 101 w 136"/>
                <a:gd name="T5" fmla="*/ 4 h 109"/>
                <a:gd name="T6" fmla="*/ 82 w 136"/>
                <a:gd name="T7" fmla="*/ 11 h 109"/>
                <a:gd name="T8" fmla="*/ 62 w 136"/>
                <a:gd name="T9" fmla="*/ 20 h 109"/>
                <a:gd name="T10" fmla="*/ 44 w 136"/>
                <a:gd name="T11" fmla="*/ 32 h 109"/>
                <a:gd name="T12" fmla="*/ 28 w 136"/>
                <a:gd name="T13" fmla="*/ 44 h 109"/>
                <a:gd name="T14" fmla="*/ 16 w 136"/>
                <a:gd name="T15" fmla="*/ 58 h 109"/>
                <a:gd name="T16" fmla="*/ 8 w 136"/>
                <a:gd name="T17" fmla="*/ 74 h 109"/>
                <a:gd name="T18" fmla="*/ 2 w 136"/>
                <a:gd name="T19" fmla="*/ 90 h 109"/>
                <a:gd name="T20" fmla="*/ 0 w 136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109"/>
                <a:gd name="T35" fmla="*/ 136 w 136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109">
                  <a:moveTo>
                    <a:pt x="136" y="0"/>
                  </a:moveTo>
                  <a:lnTo>
                    <a:pt x="114" y="2"/>
                  </a:lnTo>
                  <a:lnTo>
                    <a:pt x="92" y="4"/>
                  </a:lnTo>
                  <a:lnTo>
                    <a:pt x="75" y="11"/>
                  </a:lnTo>
                  <a:lnTo>
                    <a:pt x="57" y="20"/>
                  </a:lnTo>
                  <a:lnTo>
                    <a:pt x="40" y="32"/>
                  </a:lnTo>
                  <a:lnTo>
                    <a:pt x="26" y="44"/>
                  </a:lnTo>
                  <a:lnTo>
                    <a:pt x="15" y="58"/>
                  </a:lnTo>
                  <a:lnTo>
                    <a:pt x="7" y="74"/>
                  </a:lnTo>
                  <a:lnTo>
                    <a:pt x="2" y="90"/>
                  </a:lnTo>
                  <a:lnTo>
                    <a:pt x="0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6 w 65"/>
                <a:gd name="T9" fmla="*/ 1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2" y="1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4 w 65"/>
                <a:gd name="T9" fmla="*/ 14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4858" y="938"/>
              <a:ext cx="10" cy="53"/>
            </a:xfrm>
            <a:custGeom>
              <a:avLst/>
              <a:gdLst>
                <a:gd name="T0" fmla="*/ 8 w 9"/>
                <a:gd name="T1" fmla="*/ 0 h 53"/>
                <a:gd name="T2" fmla="*/ 8 w 9"/>
                <a:gd name="T3" fmla="*/ 7 h 53"/>
                <a:gd name="T4" fmla="*/ 10 w 9"/>
                <a:gd name="T5" fmla="*/ 14 h 53"/>
                <a:gd name="T6" fmla="*/ 10 w 9"/>
                <a:gd name="T7" fmla="*/ 18 h 53"/>
                <a:gd name="T8" fmla="*/ 10 w 9"/>
                <a:gd name="T9" fmla="*/ 25 h 53"/>
                <a:gd name="T10" fmla="*/ 10 w 9"/>
                <a:gd name="T11" fmla="*/ 30 h 53"/>
                <a:gd name="T12" fmla="*/ 8 w 9"/>
                <a:gd name="T13" fmla="*/ 35 h 53"/>
                <a:gd name="T14" fmla="*/ 8 w 9"/>
                <a:gd name="T15" fmla="*/ 42 h 53"/>
                <a:gd name="T16" fmla="*/ 6 w 9"/>
                <a:gd name="T17" fmla="*/ 46 h 53"/>
                <a:gd name="T18" fmla="*/ 3 w 9"/>
                <a:gd name="T19" fmla="*/ 49 h 53"/>
                <a:gd name="T20" fmla="*/ 0 w 9"/>
                <a:gd name="T21" fmla="*/ 53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"/>
                <a:gd name="T34" fmla="*/ 0 h 53"/>
                <a:gd name="T35" fmla="*/ 9 w 9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" h="53">
                  <a:moveTo>
                    <a:pt x="7" y="0"/>
                  </a:moveTo>
                  <a:lnTo>
                    <a:pt x="7" y="7"/>
                  </a:lnTo>
                  <a:lnTo>
                    <a:pt x="9" y="14"/>
                  </a:lnTo>
                  <a:lnTo>
                    <a:pt x="9" y="18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7" y="35"/>
                  </a:lnTo>
                  <a:lnTo>
                    <a:pt x="7" y="42"/>
                  </a:lnTo>
                  <a:lnTo>
                    <a:pt x="5" y="46"/>
                  </a:lnTo>
                  <a:lnTo>
                    <a:pt x="3" y="49"/>
                  </a:lnTo>
                  <a:lnTo>
                    <a:pt x="0" y="5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721" y="816"/>
              <a:ext cx="144" cy="109"/>
            </a:xfrm>
            <a:custGeom>
              <a:avLst/>
              <a:gdLst>
                <a:gd name="T0" fmla="*/ 145 w 134"/>
                <a:gd name="T1" fmla="*/ 109 h 109"/>
                <a:gd name="T2" fmla="*/ 145 w 134"/>
                <a:gd name="T3" fmla="*/ 90 h 109"/>
                <a:gd name="T4" fmla="*/ 137 w 134"/>
                <a:gd name="T5" fmla="*/ 74 h 109"/>
                <a:gd name="T6" fmla="*/ 131 w 134"/>
                <a:gd name="T7" fmla="*/ 58 h 109"/>
                <a:gd name="T8" fmla="*/ 119 w 134"/>
                <a:gd name="T9" fmla="*/ 44 h 109"/>
                <a:gd name="T10" fmla="*/ 103 w 134"/>
                <a:gd name="T11" fmla="*/ 32 h 109"/>
                <a:gd name="T12" fmla="*/ 85 w 134"/>
                <a:gd name="T13" fmla="*/ 20 h 109"/>
                <a:gd name="T14" fmla="*/ 67 w 134"/>
                <a:gd name="T15" fmla="*/ 11 h 109"/>
                <a:gd name="T16" fmla="*/ 45 w 134"/>
                <a:gd name="T17" fmla="*/ 4 h 109"/>
                <a:gd name="T18" fmla="*/ 24 w 134"/>
                <a:gd name="T19" fmla="*/ 2 h 109"/>
                <a:gd name="T20" fmla="*/ 0 w 134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"/>
                <a:gd name="T34" fmla="*/ 0 h 109"/>
                <a:gd name="T35" fmla="*/ 134 w 134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" h="109">
                  <a:moveTo>
                    <a:pt x="134" y="109"/>
                  </a:moveTo>
                  <a:lnTo>
                    <a:pt x="134" y="90"/>
                  </a:lnTo>
                  <a:lnTo>
                    <a:pt x="127" y="74"/>
                  </a:lnTo>
                  <a:lnTo>
                    <a:pt x="121" y="58"/>
                  </a:lnTo>
                  <a:lnTo>
                    <a:pt x="110" y="44"/>
                  </a:lnTo>
                  <a:lnTo>
                    <a:pt x="95" y="32"/>
                  </a:lnTo>
                  <a:lnTo>
                    <a:pt x="79" y="20"/>
                  </a:lnTo>
                  <a:lnTo>
                    <a:pt x="62" y="11"/>
                  </a:lnTo>
                  <a:lnTo>
                    <a:pt x="42" y="4"/>
                  </a:lnTo>
                  <a:lnTo>
                    <a:pt x="22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909" y="912"/>
              <a:ext cx="157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</a:t>
              </a:r>
              <a:endParaRPr lang="en-US" altLang="zh-CN" sz="1292"/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5062" y="912"/>
              <a:ext cx="131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r/—</a:t>
              </a:r>
              <a:endParaRPr lang="en-US" altLang="zh-CN" sz="1292"/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4589" y="2352"/>
              <a:ext cx="28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/—</a:t>
              </a:r>
              <a:endParaRPr lang="en-US" altLang="zh-CN" sz="1292" dirty="0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205 h 350"/>
                <a:gd name="T4" fmla="*/ 348 w 329"/>
                <a:gd name="T5" fmla="*/ 231 h 350"/>
                <a:gd name="T6" fmla="*/ 336 w 329"/>
                <a:gd name="T7" fmla="*/ 256 h 350"/>
                <a:gd name="T8" fmla="*/ 322 w 329"/>
                <a:gd name="T9" fmla="*/ 280 h 350"/>
                <a:gd name="T10" fmla="*/ 306 w 329"/>
                <a:gd name="T11" fmla="*/ 298 h 350"/>
                <a:gd name="T12" fmla="*/ 284 w 329"/>
                <a:gd name="T13" fmla="*/ 317 h 350"/>
                <a:gd name="T14" fmla="*/ 260 w 329"/>
                <a:gd name="T15" fmla="*/ 331 h 350"/>
                <a:gd name="T16" fmla="*/ 234 w 329"/>
                <a:gd name="T17" fmla="*/ 343 h 350"/>
                <a:gd name="T18" fmla="*/ 208 w 329"/>
                <a:gd name="T19" fmla="*/ 347 h 350"/>
                <a:gd name="T20" fmla="*/ 180 w 329"/>
                <a:gd name="T21" fmla="*/ 350 h 350"/>
                <a:gd name="T22" fmla="*/ 148 w 329"/>
                <a:gd name="T23" fmla="*/ 347 h 350"/>
                <a:gd name="T24" fmla="*/ 122 w 329"/>
                <a:gd name="T25" fmla="*/ 343 h 350"/>
                <a:gd name="T26" fmla="*/ 96 w 329"/>
                <a:gd name="T27" fmla="*/ 331 h 350"/>
                <a:gd name="T28" fmla="*/ 72 w 329"/>
                <a:gd name="T29" fmla="*/ 317 h 350"/>
                <a:gd name="T30" fmla="*/ 52 w 329"/>
                <a:gd name="T31" fmla="*/ 298 h 350"/>
                <a:gd name="T32" fmla="*/ 34 w 329"/>
                <a:gd name="T33" fmla="*/ 280 h 350"/>
                <a:gd name="T34" fmla="*/ 20 w 329"/>
                <a:gd name="T35" fmla="*/ 256 h 350"/>
                <a:gd name="T36" fmla="*/ 8 w 329"/>
                <a:gd name="T37" fmla="*/ 231 h 350"/>
                <a:gd name="T38" fmla="*/ 2 w 329"/>
                <a:gd name="T39" fmla="*/ 205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21 h 350"/>
                <a:gd name="T46" fmla="*/ 20 w 329"/>
                <a:gd name="T47" fmla="*/ 95 h 350"/>
                <a:gd name="T48" fmla="*/ 34 w 329"/>
                <a:gd name="T49" fmla="*/ 72 h 350"/>
                <a:gd name="T50" fmla="*/ 52 w 329"/>
                <a:gd name="T51" fmla="*/ 51 h 350"/>
                <a:gd name="T52" fmla="*/ 72 w 329"/>
                <a:gd name="T53" fmla="*/ 35 h 350"/>
                <a:gd name="T54" fmla="*/ 96 w 329"/>
                <a:gd name="T55" fmla="*/ 21 h 350"/>
                <a:gd name="T56" fmla="*/ 122 w 329"/>
                <a:gd name="T57" fmla="*/ 9 h 350"/>
                <a:gd name="T58" fmla="*/ 148 w 329"/>
                <a:gd name="T59" fmla="*/ 2 h 350"/>
                <a:gd name="T60" fmla="*/ 180 w 329"/>
                <a:gd name="T61" fmla="*/ 0 h 350"/>
                <a:gd name="T62" fmla="*/ 208 w 329"/>
                <a:gd name="T63" fmla="*/ 2 h 350"/>
                <a:gd name="T64" fmla="*/ 234 w 329"/>
                <a:gd name="T65" fmla="*/ 9 h 350"/>
                <a:gd name="T66" fmla="*/ 260 w 329"/>
                <a:gd name="T67" fmla="*/ 21 h 350"/>
                <a:gd name="T68" fmla="*/ 284 w 329"/>
                <a:gd name="T69" fmla="*/ 35 h 350"/>
                <a:gd name="T70" fmla="*/ 306 w 329"/>
                <a:gd name="T71" fmla="*/ 51 h 350"/>
                <a:gd name="T72" fmla="*/ 322 w 329"/>
                <a:gd name="T73" fmla="*/ 72 h 350"/>
                <a:gd name="T74" fmla="*/ 336 w 329"/>
                <a:gd name="T75" fmla="*/ 95 h 350"/>
                <a:gd name="T76" fmla="*/ 348 w 329"/>
                <a:gd name="T77" fmla="*/ 121 h 350"/>
                <a:gd name="T78" fmla="*/ 356 w 329"/>
                <a:gd name="T79" fmla="*/ 147 h 350"/>
                <a:gd name="T80" fmla="*/ 358 w 329"/>
                <a:gd name="T81" fmla="*/ 175 h 350"/>
                <a:gd name="T82" fmla="*/ 356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205"/>
                  </a:lnTo>
                  <a:lnTo>
                    <a:pt x="320" y="231"/>
                  </a:lnTo>
                  <a:lnTo>
                    <a:pt x="309" y="256"/>
                  </a:lnTo>
                  <a:lnTo>
                    <a:pt x="296" y="280"/>
                  </a:lnTo>
                  <a:lnTo>
                    <a:pt x="281" y="298"/>
                  </a:lnTo>
                  <a:lnTo>
                    <a:pt x="261" y="317"/>
                  </a:lnTo>
                  <a:lnTo>
                    <a:pt x="239" y="331"/>
                  </a:lnTo>
                  <a:lnTo>
                    <a:pt x="215" y="343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3"/>
                  </a:lnTo>
                  <a:lnTo>
                    <a:pt x="88" y="331"/>
                  </a:lnTo>
                  <a:lnTo>
                    <a:pt x="66" y="317"/>
                  </a:lnTo>
                  <a:lnTo>
                    <a:pt x="48" y="298"/>
                  </a:lnTo>
                  <a:lnTo>
                    <a:pt x="31" y="280"/>
                  </a:lnTo>
                  <a:lnTo>
                    <a:pt x="18" y="256"/>
                  </a:lnTo>
                  <a:lnTo>
                    <a:pt x="7" y="231"/>
                  </a:lnTo>
                  <a:lnTo>
                    <a:pt x="2" y="205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21"/>
                  </a:lnTo>
                  <a:lnTo>
                    <a:pt x="18" y="95"/>
                  </a:lnTo>
                  <a:lnTo>
                    <a:pt x="31" y="72"/>
                  </a:lnTo>
                  <a:lnTo>
                    <a:pt x="48" y="51"/>
                  </a:lnTo>
                  <a:lnTo>
                    <a:pt x="66" y="35"/>
                  </a:lnTo>
                  <a:lnTo>
                    <a:pt x="88" y="21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21"/>
                  </a:lnTo>
                  <a:lnTo>
                    <a:pt x="261" y="35"/>
                  </a:lnTo>
                  <a:lnTo>
                    <a:pt x="281" y="51"/>
                  </a:lnTo>
                  <a:lnTo>
                    <a:pt x="296" y="72"/>
                  </a:lnTo>
                  <a:lnTo>
                    <a:pt x="309" y="95"/>
                  </a:lnTo>
                  <a:lnTo>
                    <a:pt x="320" y="121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147 h 350"/>
                <a:gd name="T4" fmla="*/ 348 w 329"/>
                <a:gd name="T5" fmla="*/ 121 h 350"/>
                <a:gd name="T6" fmla="*/ 336 w 329"/>
                <a:gd name="T7" fmla="*/ 95 h 350"/>
                <a:gd name="T8" fmla="*/ 322 w 329"/>
                <a:gd name="T9" fmla="*/ 72 h 350"/>
                <a:gd name="T10" fmla="*/ 306 w 329"/>
                <a:gd name="T11" fmla="*/ 51 h 350"/>
                <a:gd name="T12" fmla="*/ 284 w 329"/>
                <a:gd name="T13" fmla="*/ 35 h 350"/>
                <a:gd name="T14" fmla="*/ 260 w 329"/>
                <a:gd name="T15" fmla="*/ 21 h 350"/>
                <a:gd name="T16" fmla="*/ 234 w 329"/>
                <a:gd name="T17" fmla="*/ 9 h 350"/>
                <a:gd name="T18" fmla="*/ 208 w 329"/>
                <a:gd name="T19" fmla="*/ 2 h 350"/>
                <a:gd name="T20" fmla="*/ 180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6 w 329"/>
                <a:gd name="T27" fmla="*/ 21 h 350"/>
                <a:gd name="T28" fmla="*/ 72 w 329"/>
                <a:gd name="T29" fmla="*/ 35 h 350"/>
                <a:gd name="T30" fmla="*/ 52 w 329"/>
                <a:gd name="T31" fmla="*/ 51 h 350"/>
                <a:gd name="T32" fmla="*/ 34 w 329"/>
                <a:gd name="T33" fmla="*/ 72 h 350"/>
                <a:gd name="T34" fmla="*/ 20 w 329"/>
                <a:gd name="T35" fmla="*/ 95 h 350"/>
                <a:gd name="T36" fmla="*/ 8 w 329"/>
                <a:gd name="T37" fmla="*/ 121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5 h 350"/>
                <a:gd name="T44" fmla="*/ 8 w 329"/>
                <a:gd name="T45" fmla="*/ 231 h 350"/>
                <a:gd name="T46" fmla="*/ 20 w 329"/>
                <a:gd name="T47" fmla="*/ 256 h 350"/>
                <a:gd name="T48" fmla="*/ 34 w 329"/>
                <a:gd name="T49" fmla="*/ 280 h 350"/>
                <a:gd name="T50" fmla="*/ 52 w 329"/>
                <a:gd name="T51" fmla="*/ 298 h 350"/>
                <a:gd name="T52" fmla="*/ 72 w 329"/>
                <a:gd name="T53" fmla="*/ 317 h 350"/>
                <a:gd name="T54" fmla="*/ 96 w 329"/>
                <a:gd name="T55" fmla="*/ 331 h 350"/>
                <a:gd name="T56" fmla="*/ 122 w 329"/>
                <a:gd name="T57" fmla="*/ 343 h 350"/>
                <a:gd name="T58" fmla="*/ 148 w 329"/>
                <a:gd name="T59" fmla="*/ 347 h 350"/>
                <a:gd name="T60" fmla="*/ 180 w 329"/>
                <a:gd name="T61" fmla="*/ 350 h 350"/>
                <a:gd name="T62" fmla="*/ 208 w 329"/>
                <a:gd name="T63" fmla="*/ 347 h 350"/>
                <a:gd name="T64" fmla="*/ 234 w 329"/>
                <a:gd name="T65" fmla="*/ 343 h 350"/>
                <a:gd name="T66" fmla="*/ 260 w 329"/>
                <a:gd name="T67" fmla="*/ 331 h 350"/>
                <a:gd name="T68" fmla="*/ 284 w 329"/>
                <a:gd name="T69" fmla="*/ 317 h 350"/>
                <a:gd name="T70" fmla="*/ 306 w 329"/>
                <a:gd name="T71" fmla="*/ 298 h 350"/>
                <a:gd name="T72" fmla="*/ 322 w 329"/>
                <a:gd name="T73" fmla="*/ 280 h 350"/>
                <a:gd name="T74" fmla="*/ 336 w 329"/>
                <a:gd name="T75" fmla="*/ 256 h 350"/>
                <a:gd name="T76" fmla="*/ 348 w 329"/>
                <a:gd name="T77" fmla="*/ 231 h 350"/>
                <a:gd name="T78" fmla="*/ 356 w 329"/>
                <a:gd name="T79" fmla="*/ 205 h 350"/>
                <a:gd name="T80" fmla="*/ 358 w 329"/>
                <a:gd name="T81" fmla="*/ 175 h 350"/>
                <a:gd name="T82" fmla="*/ 358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147"/>
                  </a:lnTo>
                  <a:lnTo>
                    <a:pt x="320" y="121"/>
                  </a:lnTo>
                  <a:lnTo>
                    <a:pt x="309" y="95"/>
                  </a:lnTo>
                  <a:lnTo>
                    <a:pt x="296" y="72"/>
                  </a:lnTo>
                  <a:lnTo>
                    <a:pt x="281" y="51"/>
                  </a:lnTo>
                  <a:lnTo>
                    <a:pt x="261" y="35"/>
                  </a:lnTo>
                  <a:lnTo>
                    <a:pt x="239" y="21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21"/>
                  </a:lnTo>
                  <a:lnTo>
                    <a:pt x="66" y="35"/>
                  </a:lnTo>
                  <a:lnTo>
                    <a:pt x="48" y="51"/>
                  </a:lnTo>
                  <a:lnTo>
                    <a:pt x="31" y="72"/>
                  </a:lnTo>
                  <a:lnTo>
                    <a:pt x="18" y="95"/>
                  </a:lnTo>
                  <a:lnTo>
                    <a:pt x="7" y="121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5"/>
                  </a:lnTo>
                  <a:lnTo>
                    <a:pt x="7" y="231"/>
                  </a:lnTo>
                  <a:lnTo>
                    <a:pt x="18" y="256"/>
                  </a:lnTo>
                  <a:lnTo>
                    <a:pt x="31" y="280"/>
                  </a:lnTo>
                  <a:lnTo>
                    <a:pt x="48" y="298"/>
                  </a:lnTo>
                  <a:lnTo>
                    <a:pt x="66" y="317"/>
                  </a:lnTo>
                  <a:lnTo>
                    <a:pt x="88" y="331"/>
                  </a:lnTo>
                  <a:lnTo>
                    <a:pt x="112" y="343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3"/>
                  </a:lnTo>
                  <a:lnTo>
                    <a:pt x="239" y="331"/>
                  </a:lnTo>
                  <a:lnTo>
                    <a:pt x="261" y="317"/>
                  </a:lnTo>
                  <a:lnTo>
                    <a:pt x="281" y="298"/>
                  </a:lnTo>
                  <a:lnTo>
                    <a:pt x="296" y="280"/>
                  </a:lnTo>
                  <a:lnTo>
                    <a:pt x="309" y="256"/>
                  </a:lnTo>
                  <a:lnTo>
                    <a:pt x="320" y="231"/>
                  </a:lnTo>
                  <a:lnTo>
                    <a:pt x="327" y="205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203 h 350"/>
                <a:gd name="T4" fmla="*/ 348 w 329"/>
                <a:gd name="T5" fmla="*/ 231 h 350"/>
                <a:gd name="T6" fmla="*/ 336 w 329"/>
                <a:gd name="T7" fmla="*/ 254 h 350"/>
                <a:gd name="T8" fmla="*/ 322 w 329"/>
                <a:gd name="T9" fmla="*/ 277 h 350"/>
                <a:gd name="T10" fmla="*/ 305 w 329"/>
                <a:gd name="T11" fmla="*/ 298 h 350"/>
                <a:gd name="T12" fmla="*/ 283 w 329"/>
                <a:gd name="T13" fmla="*/ 315 h 350"/>
                <a:gd name="T14" fmla="*/ 259 w 329"/>
                <a:gd name="T15" fmla="*/ 331 h 350"/>
                <a:gd name="T16" fmla="*/ 233 w 329"/>
                <a:gd name="T17" fmla="*/ 340 h 350"/>
                <a:gd name="T18" fmla="*/ 207 w 329"/>
                <a:gd name="T19" fmla="*/ 347 h 350"/>
                <a:gd name="T20" fmla="*/ 179 w 329"/>
                <a:gd name="T21" fmla="*/ 350 h 350"/>
                <a:gd name="T22" fmla="*/ 148 w 329"/>
                <a:gd name="T23" fmla="*/ 347 h 350"/>
                <a:gd name="T24" fmla="*/ 122 w 329"/>
                <a:gd name="T25" fmla="*/ 340 h 350"/>
                <a:gd name="T26" fmla="*/ 95 w 329"/>
                <a:gd name="T27" fmla="*/ 331 h 350"/>
                <a:gd name="T28" fmla="*/ 72 w 329"/>
                <a:gd name="T29" fmla="*/ 315 h 350"/>
                <a:gd name="T30" fmla="*/ 53 w 329"/>
                <a:gd name="T31" fmla="*/ 298 h 350"/>
                <a:gd name="T32" fmla="*/ 34 w 329"/>
                <a:gd name="T33" fmla="*/ 277 h 350"/>
                <a:gd name="T34" fmla="*/ 20 w 329"/>
                <a:gd name="T35" fmla="*/ 254 h 350"/>
                <a:gd name="T36" fmla="*/ 8 w 329"/>
                <a:gd name="T37" fmla="*/ 231 h 350"/>
                <a:gd name="T38" fmla="*/ 2 w 329"/>
                <a:gd name="T39" fmla="*/ 203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19 h 350"/>
                <a:gd name="T46" fmla="*/ 20 w 329"/>
                <a:gd name="T47" fmla="*/ 93 h 350"/>
                <a:gd name="T48" fmla="*/ 34 w 329"/>
                <a:gd name="T49" fmla="*/ 72 h 350"/>
                <a:gd name="T50" fmla="*/ 53 w 329"/>
                <a:gd name="T51" fmla="*/ 51 h 350"/>
                <a:gd name="T52" fmla="*/ 72 w 329"/>
                <a:gd name="T53" fmla="*/ 33 h 350"/>
                <a:gd name="T54" fmla="*/ 95 w 329"/>
                <a:gd name="T55" fmla="*/ 19 h 350"/>
                <a:gd name="T56" fmla="*/ 122 w 329"/>
                <a:gd name="T57" fmla="*/ 9 h 350"/>
                <a:gd name="T58" fmla="*/ 148 w 329"/>
                <a:gd name="T59" fmla="*/ 2 h 350"/>
                <a:gd name="T60" fmla="*/ 179 w 329"/>
                <a:gd name="T61" fmla="*/ 0 h 350"/>
                <a:gd name="T62" fmla="*/ 207 w 329"/>
                <a:gd name="T63" fmla="*/ 2 h 350"/>
                <a:gd name="T64" fmla="*/ 233 w 329"/>
                <a:gd name="T65" fmla="*/ 9 h 350"/>
                <a:gd name="T66" fmla="*/ 259 w 329"/>
                <a:gd name="T67" fmla="*/ 19 h 350"/>
                <a:gd name="T68" fmla="*/ 283 w 329"/>
                <a:gd name="T69" fmla="*/ 33 h 350"/>
                <a:gd name="T70" fmla="*/ 305 w 329"/>
                <a:gd name="T71" fmla="*/ 51 h 350"/>
                <a:gd name="T72" fmla="*/ 322 w 329"/>
                <a:gd name="T73" fmla="*/ 72 h 350"/>
                <a:gd name="T74" fmla="*/ 336 w 329"/>
                <a:gd name="T75" fmla="*/ 93 h 350"/>
                <a:gd name="T76" fmla="*/ 348 w 329"/>
                <a:gd name="T77" fmla="*/ 119 h 350"/>
                <a:gd name="T78" fmla="*/ 355 w 329"/>
                <a:gd name="T79" fmla="*/ 147 h 350"/>
                <a:gd name="T80" fmla="*/ 357 w 329"/>
                <a:gd name="T81" fmla="*/ 175 h 350"/>
                <a:gd name="T82" fmla="*/ 355 w 329"/>
                <a:gd name="T83" fmla="*/ 172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0" y="254"/>
                  </a:lnTo>
                  <a:lnTo>
                    <a:pt x="297" y="277"/>
                  </a:lnTo>
                  <a:lnTo>
                    <a:pt x="281" y="298"/>
                  </a:lnTo>
                  <a:lnTo>
                    <a:pt x="261" y="315"/>
                  </a:lnTo>
                  <a:lnTo>
                    <a:pt x="239" y="331"/>
                  </a:lnTo>
                  <a:lnTo>
                    <a:pt x="215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0"/>
                  </a:lnTo>
                  <a:lnTo>
                    <a:pt x="88" y="331"/>
                  </a:lnTo>
                  <a:lnTo>
                    <a:pt x="66" y="315"/>
                  </a:lnTo>
                  <a:lnTo>
                    <a:pt x="49" y="298"/>
                  </a:lnTo>
                  <a:lnTo>
                    <a:pt x="31" y="277"/>
                  </a:lnTo>
                  <a:lnTo>
                    <a:pt x="18" y="254"/>
                  </a:lnTo>
                  <a:lnTo>
                    <a:pt x="7" y="231"/>
                  </a:lnTo>
                  <a:lnTo>
                    <a:pt x="2" y="203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19"/>
                  </a:lnTo>
                  <a:lnTo>
                    <a:pt x="18" y="93"/>
                  </a:lnTo>
                  <a:lnTo>
                    <a:pt x="31" y="72"/>
                  </a:lnTo>
                  <a:lnTo>
                    <a:pt x="49" y="51"/>
                  </a:lnTo>
                  <a:lnTo>
                    <a:pt x="66" y="33"/>
                  </a:lnTo>
                  <a:lnTo>
                    <a:pt x="88" y="19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19"/>
                  </a:lnTo>
                  <a:lnTo>
                    <a:pt x="261" y="33"/>
                  </a:lnTo>
                  <a:lnTo>
                    <a:pt x="281" y="51"/>
                  </a:lnTo>
                  <a:lnTo>
                    <a:pt x="297" y="72"/>
                  </a:lnTo>
                  <a:lnTo>
                    <a:pt x="310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147 h 350"/>
                <a:gd name="T4" fmla="*/ 348 w 329"/>
                <a:gd name="T5" fmla="*/ 119 h 350"/>
                <a:gd name="T6" fmla="*/ 336 w 329"/>
                <a:gd name="T7" fmla="*/ 93 h 350"/>
                <a:gd name="T8" fmla="*/ 322 w 329"/>
                <a:gd name="T9" fmla="*/ 72 h 350"/>
                <a:gd name="T10" fmla="*/ 305 w 329"/>
                <a:gd name="T11" fmla="*/ 51 h 350"/>
                <a:gd name="T12" fmla="*/ 283 w 329"/>
                <a:gd name="T13" fmla="*/ 33 h 350"/>
                <a:gd name="T14" fmla="*/ 259 w 329"/>
                <a:gd name="T15" fmla="*/ 19 h 350"/>
                <a:gd name="T16" fmla="*/ 233 w 329"/>
                <a:gd name="T17" fmla="*/ 9 h 350"/>
                <a:gd name="T18" fmla="*/ 207 w 329"/>
                <a:gd name="T19" fmla="*/ 2 h 350"/>
                <a:gd name="T20" fmla="*/ 179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5 w 329"/>
                <a:gd name="T27" fmla="*/ 19 h 350"/>
                <a:gd name="T28" fmla="*/ 72 w 329"/>
                <a:gd name="T29" fmla="*/ 33 h 350"/>
                <a:gd name="T30" fmla="*/ 53 w 329"/>
                <a:gd name="T31" fmla="*/ 51 h 350"/>
                <a:gd name="T32" fmla="*/ 34 w 329"/>
                <a:gd name="T33" fmla="*/ 72 h 350"/>
                <a:gd name="T34" fmla="*/ 20 w 329"/>
                <a:gd name="T35" fmla="*/ 93 h 350"/>
                <a:gd name="T36" fmla="*/ 8 w 329"/>
                <a:gd name="T37" fmla="*/ 119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3 h 350"/>
                <a:gd name="T44" fmla="*/ 8 w 329"/>
                <a:gd name="T45" fmla="*/ 231 h 350"/>
                <a:gd name="T46" fmla="*/ 20 w 329"/>
                <a:gd name="T47" fmla="*/ 254 h 350"/>
                <a:gd name="T48" fmla="*/ 34 w 329"/>
                <a:gd name="T49" fmla="*/ 277 h 350"/>
                <a:gd name="T50" fmla="*/ 53 w 329"/>
                <a:gd name="T51" fmla="*/ 298 h 350"/>
                <a:gd name="T52" fmla="*/ 72 w 329"/>
                <a:gd name="T53" fmla="*/ 315 h 350"/>
                <a:gd name="T54" fmla="*/ 95 w 329"/>
                <a:gd name="T55" fmla="*/ 331 h 350"/>
                <a:gd name="T56" fmla="*/ 122 w 329"/>
                <a:gd name="T57" fmla="*/ 340 h 350"/>
                <a:gd name="T58" fmla="*/ 148 w 329"/>
                <a:gd name="T59" fmla="*/ 347 h 350"/>
                <a:gd name="T60" fmla="*/ 179 w 329"/>
                <a:gd name="T61" fmla="*/ 350 h 350"/>
                <a:gd name="T62" fmla="*/ 207 w 329"/>
                <a:gd name="T63" fmla="*/ 347 h 350"/>
                <a:gd name="T64" fmla="*/ 233 w 329"/>
                <a:gd name="T65" fmla="*/ 340 h 350"/>
                <a:gd name="T66" fmla="*/ 259 w 329"/>
                <a:gd name="T67" fmla="*/ 331 h 350"/>
                <a:gd name="T68" fmla="*/ 283 w 329"/>
                <a:gd name="T69" fmla="*/ 315 h 350"/>
                <a:gd name="T70" fmla="*/ 305 w 329"/>
                <a:gd name="T71" fmla="*/ 298 h 350"/>
                <a:gd name="T72" fmla="*/ 322 w 329"/>
                <a:gd name="T73" fmla="*/ 277 h 350"/>
                <a:gd name="T74" fmla="*/ 336 w 329"/>
                <a:gd name="T75" fmla="*/ 254 h 350"/>
                <a:gd name="T76" fmla="*/ 348 w 329"/>
                <a:gd name="T77" fmla="*/ 231 h 350"/>
                <a:gd name="T78" fmla="*/ 355 w 329"/>
                <a:gd name="T79" fmla="*/ 203 h 350"/>
                <a:gd name="T80" fmla="*/ 357 w 329"/>
                <a:gd name="T81" fmla="*/ 175 h 350"/>
                <a:gd name="T82" fmla="*/ 357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0" y="93"/>
                  </a:lnTo>
                  <a:lnTo>
                    <a:pt x="297" y="72"/>
                  </a:lnTo>
                  <a:lnTo>
                    <a:pt x="281" y="51"/>
                  </a:lnTo>
                  <a:lnTo>
                    <a:pt x="261" y="33"/>
                  </a:lnTo>
                  <a:lnTo>
                    <a:pt x="239" y="19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19"/>
                  </a:lnTo>
                  <a:lnTo>
                    <a:pt x="66" y="33"/>
                  </a:lnTo>
                  <a:lnTo>
                    <a:pt x="49" y="51"/>
                  </a:lnTo>
                  <a:lnTo>
                    <a:pt x="31" y="72"/>
                  </a:lnTo>
                  <a:lnTo>
                    <a:pt x="18" y="93"/>
                  </a:lnTo>
                  <a:lnTo>
                    <a:pt x="7" y="119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3"/>
                  </a:lnTo>
                  <a:lnTo>
                    <a:pt x="7" y="231"/>
                  </a:lnTo>
                  <a:lnTo>
                    <a:pt x="18" y="254"/>
                  </a:lnTo>
                  <a:lnTo>
                    <a:pt x="31" y="277"/>
                  </a:lnTo>
                  <a:lnTo>
                    <a:pt x="49" y="298"/>
                  </a:lnTo>
                  <a:lnTo>
                    <a:pt x="66" y="315"/>
                  </a:lnTo>
                  <a:lnTo>
                    <a:pt x="88" y="331"/>
                  </a:lnTo>
                  <a:lnTo>
                    <a:pt x="112" y="340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0"/>
                  </a:lnTo>
                  <a:lnTo>
                    <a:pt x="239" y="331"/>
                  </a:lnTo>
                  <a:lnTo>
                    <a:pt x="261" y="315"/>
                  </a:lnTo>
                  <a:lnTo>
                    <a:pt x="281" y="298"/>
                  </a:lnTo>
                  <a:lnTo>
                    <a:pt x="297" y="277"/>
                  </a:lnTo>
                  <a:lnTo>
                    <a:pt x="310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4682" y="1916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E</a:t>
              </a:r>
              <a:endParaRPr lang="en-US" altLang="zh-CN" sz="1292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4668" y="1144"/>
              <a:ext cx="6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M</a:t>
              </a:r>
              <a:endParaRPr lang="en-US" altLang="zh-CN" sz="1292"/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4361" y="1565"/>
              <a:ext cx="179" cy="336"/>
            </a:xfrm>
            <a:custGeom>
              <a:avLst/>
              <a:gdLst>
                <a:gd name="T0" fmla="*/ 0 w 164"/>
                <a:gd name="T1" fmla="*/ 0 h 335"/>
                <a:gd name="T2" fmla="*/ 2 w 164"/>
                <a:gd name="T3" fmla="*/ 54 h 335"/>
                <a:gd name="T4" fmla="*/ 10 w 164"/>
                <a:gd name="T5" fmla="*/ 107 h 335"/>
                <a:gd name="T6" fmla="*/ 18 w 164"/>
                <a:gd name="T7" fmla="*/ 154 h 335"/>
                <a:gd name="T8" fmla="*/ 34 w 164"/>
                <a:gd name="T9" fmla="*/ 198 h 335"/>
                <a:gd name="T10" fmla="*/ 52 w 164"/>
                <a:gd name="T11" fmla="*/ 238 h 335"/>
                <a:gd name="T12" fmla="*/ 74 w 164"/>
                <a:gd name="T13" fmla="*/ 270 h 335"/>
                <a:gd name="T14" fmla="*/ 96 w 164"/>
                <a:gd name="T15" fmla="*/ 298 h 335"/>
                <a:gd name="T16" fmla="*/ 122 w 164"/>
                <a:gd name="T17" fmla="*/ 319 h 335"/>
                <a:gd name="T18" fmla="*/ 150 w 164"/>
                <a:gd name="T19" fmla="*/ 331 h 335"/>
                <a:gd name="T20" fmla="*/ 178 w 164"/>
                <a:gd name="T21" fmla="*/ 335 h 3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335"/>
                <a:gd name="T35" fmla="*/ 164 w 164"/>
                <a:gd name="T36" fmla="*/ 335 h 3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335">
                  <a:moveTo>
                    <a:pt x="0" y="0"/>
                  </a:moveTo>
                  <a:lnTo>
                    <a:pt x="2" y="54"/>
                  </a:lnTo>
                  <a:lnTo>
                    <a:pt x="9" y="107"/>
                  </a:lnTo>
                  <a:lnTo>
                    <a:pt x="17" y="154"/>
                  </a:lnTo>
                  <a:lnTo>
                    <a:pt x="31" y="198"/>
                  </a:lnTo>
                  <a:lnTo>
                    <a:pt x="48" y="238"/>
                  </a:lnTo>
                  <a:lnTo>
                    <a:pt x="68" y="270"/>
                  </a:lnTo>
                  <a:lnTo>
                    <a:pt x="88" y="298"/>
                  </a:lnTo>
                  <a:lnTo>
                    <a:pt x="112" y="319"/>
                  </a:lnTo>
                  <a:lnTo>
                    <a:pt x="138" y="331"/>
                  </a:lnTo>
                  <a:lnTo>
                    <a:pt x="164" y="33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8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8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5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5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4361" y="1282"/>
              <a:ext cx="102" cy="284"/>
            </a:xfrm>
            <a:custGeom>
              <a:avLst/>
              <a:gdLst>
                <a:gd name="T0" fmla="*/ 0 w 94"/>
                <a:gd name="T1" fmla="*/ 284 h 284"/>
                <a:gd name="T2" fmla="*/ 0 w 94"/>
                <a:gd name="T3" fmla="*/ 247 h 284"/>
                <a:gd name="T4" fmla="*/ 2 w 94"/>
                <a:gd name="T5" fmla="*/ 209 h 284"/>
                <a:gd name="T6" fmla="*/ 7 w 94"/>
                <a:gd name="T7" fmla="*/ 174 h 284"/>
                <a:gd name="T8" fmla="*/ 14 w 94"/>
                <a:gd name="T9" fmla="*/ 139 h 284"/>
                <a:gd name="T10" fmla="*/ 24 w 94"/>
                <a:gd name="T11" fmla="*/ 107 h 284"/>
                <a:gd name="T12" fmla="*/ 36 w 94"/>
                <a:gd name="T13" fmla="*/ 77 h 284"/>
                <a:gd name="T14" fmla="*/ 48 w 94"/>
                <a:gd name="T15" fmla="*/ 51 h 284"/>
                <a:gd name="T16" fmla="*/ 64 w 94"/>
                <a:gd name="T17" fmla="*/ 30 h 284"/>
                <a:gd name="T18" fmla="*/ 80 w 94"/>
                <a:gd name="T19" fmla="*/ 11 h 284"/>
                <a:gd name="T20" fmla="*/ 102 w 94"/>
                <a:gd name="T21" fmla="*/ 0 h 2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4"/>
                <a:gd name="T34" fmla="*/ 0 h 284"/>
                <a:gd name="T35" fmla="*/ 94 w 94"/>
                <a:gd name="T36" fmla="*/ 284 h 2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4" h="284">
                  <a:moveTo>
                    <a:pt x="0" y="284"/>
                  </a:moveTo>
                  <a:lnTo>
                    <a:pt x="0" y="247"/>
                  </a:lnTo>
                  <a:lnTo>
                    <a:pt x="2" y="209"/>
                  </a:lnTo>
                  <a:lnTo>
                    <a:pt x="6" y="174"/>
                  </a:lnTo>
                  <a:lnTo>
                    <a:pt x="13" y="139"/>
                  </a:lnTo>
                  <a:lnTo>
                    <a:pt x="22" y="107"/>
                  </a:lnTo>
                  <a:lnTo>
                    <a:pt x="33" y="77"/>
                  </a:lnTo>
                  <a:lnTo>
                    <a:pt x="44" y="51"/>
                  </a:lnTo>
                  <a:lnTo>
                    <a:pt x="59" y="30"/>
                  </a:lnTo>
                  <a:lnTo>
                    <a:pt x="74" y="11"/>
                  </a:lnTo>
                  <a:lnTo>
                    <a:pt x="9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8 h 350"/>
                <a:gd name="T10" fmla="*/ 305 w 330"/>
                <a:gd name="T11" fmla="*/ 299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9 h 350"/>
                <a:gd name="T32" fmla="*/ 36 w 330"/>
                <a:gd name="T33" fmla="*/ 278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10 h 350"/>
                <a:gd name="T58" fmla="*/ 151 w 330"/>
                <a:gd name="T59" fmla="*/ 3 h 350"/>
                <a:gd name="T60" fmla="*/ 179 w 330"/>
                <a:gd name="T61" fmla="*/ 0 h 350"/>
                <a:gd name="T62" fmla="*/ 207 w 330"/>
                <a:gd name="T63" fmla="*/ 3 h 350"/>
                <a:gd name="T64" fmla="*/ 236 w 330"/>
                <a:gd name="T65" fmla="*/ 10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30"/>
                <a:gd name="T124" fmla="*/ 0 h 350"/>
                <a:gd name="T125" fmla="*/ 330 w 330"/>
                <a:gd name="T126" fmla="*/ 350 h 3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30" h="350">
                  <a:moveTo>
                    <a:pt x="330" y="175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8"/>
                  </a:lnTo>
                  <a:lnTo>
                    <a:pt x="281" y="299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9"/>
                  </a:lnTo>
                  <a:lnTo>
                    <a:pt x="33" y="278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10"/>
                  </a:lnTo>
                  <a:lnTo>
                    <a:pt x="139" y="3"/>
                  </a:lnTo>
                  <a:lnTo>
                    <a:pt x="165" y="0"/>
                  </a:lnTo>
                  <a:lnTo>
                    <a:pt x="191" y="3"/>
                  </a:lnTo>
                  <a:lnTo>
                    <a:pt x="218" y="10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10 h 350"/>
                <a:gd name="T18" fmla="*/ 207 w 330"/>
                <a:gd name="T19" fmla="*/ 3 h 350"/>
                <a:gd name="T20" fmla="*/ 179 w 330"/>
                <a:gd name="T21" fmla="*/ 0 h 350"/>
                <a:gd name="T22" fmla="*/ 151 w 330"/>
                <a:gd name="T23" fmla="*/ 3 h 350"/>
                <a:gd name="T24" fmla="*/ 122 w 330"/>
                <a:gd name="T25" fmla="*/ 10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8 h 350"/>
                <a:gd name="T50" fmla="*/ 53 w 330"/>
                <a:gd name="T51" fmla="*/ 299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9 h 350"/>
                <a:gd name="T72" fmla="*/ 324 w 330"/>
                <a:gd name="T73" fmla="*/ 278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5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10"/>
                  </a:lnTo>
                  <a:lnTo>
                    <a:pt x="191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2" y="10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8"/>
                  </a:lnTo>
                  <a:lnTo>
                    <a:pt x="49" y="299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9"/>
                  </a:lnTo>
                  <a:lnTo>
                    <a:pt x="299" y="278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4721" y="3596"/>
              <a:ext cx="23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I</a:t>
              </a:r>
              <a:endParaRPr lang="en-US" altLang="zh-CN" sz="1292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4875" y="1960"/>
              <a:ext cx="199" cy="366"/>
            </a:xfrm>
            <a:custGeom>
              <a:avLst/>
              <a:gdLst>
                <a:gd name="T0" fmla="*/ 200 w 184"/>
                <a:gd name="T1" fmla="*/ 366 h 366"/>
                <a:gd name="T2" fmla="*/ 198 w 184"/>
                <a:gd name="T3" fmla="*/ 307 h 366"/>
                <a:gd name="T4" fmla="*/ 190 w 184"/>
                <a:gd name="T5" fmla="*/ 249 h 366"/>
                <a:gd name="T6" fmla="*/ 178 w 184"/>
                <a:gd name="T7" fmla="*/ 198 h 366"/>
                <a:gd name="T8" fmla="*/ 162 w 184"/>
                <a:gd name="T9" fmla="*/ 149 h 366"/>
                <a:gd name="T10" fmla="*/ 140 w 184"/>
                <a:gd name="T11" fmla="*/ 107 h 366"/>
                <a:gd name="T12" fmla="*/ 116 w 184"/>
                <a:gd name="T13" fmla="*/ 70 h 366"/>
                <a:gd name="T14" fmla="*/ 90 w 184"/>
                <a:gd name="T15" fmla="*/ 39 h 366"/>
                <a:gd name="T16" fmla="*/ 62 w 184"/>
                <a:gd name="T17" fmla="*/ 18 h 366"/>
                <a:gd name="T18" fmla="*/ 30 w 184"/>
                <a:gd name="T19" fmla="*/ 4 h 366"/>
                <a:gd name="T20" fmla="*/ 0 w 184"/>
                <a:gd name="T21" fmla="*/ 0 h 3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66"/>
                <a:gd name="T35" fmla="*/ 184 w 184"/>
                <a:gd name="T36" fmla="*/ 366 h 3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66">
                  <a:moveTo>
                    <a:pt x="184" y="366"/>
                  </a:moveTo>
                  <a:lnTo>
                    <a:pt x="182" y="307"/>
                  </a:lnTo>
                  <a:lnTo>
                    <a:pt x="175" y="249"/>
                  </a:lnTo>
                  <a:lnTo>
                    <a:pt x="164" y="198"/>
                  </a:lnTo>
                  <a:lnTo>
                    <a:pt x="149" y="149"/>
                  </a:lnTo>
                  <a:lnTo>
                    <a:pt x="129" y="107"/>
                  </a:lnTo>
                  <a:lnTo>
                    <a:pt x="107" y="70"/>
                  </a:lnTo>
                  <a:lnTo>
                    <a:pt x="83" y="39"/>
                  </a:lnTo>
                  <a:lnTo>
                    <a:pt x="57" y="18"/>
                  </a:lnTo>
                  <a:lnTo>
                    <a:pt x="28" y="4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4985" y="2326"/>
              <a:ext cx="90" cy="314"/>
            </a:xfrm>
            <a:custGeom>
              <a:avLst/>
              <a:gdLst>
                <a:gd name="T0" fmla="*/ 90 w 83"/>
                <a:gd name="T1" fmla="*/ 0 h 314"/>
                <a:gd name="T2" fmla="*/ 90 w 83"/>
                <a:gd name="T3" fmla="*/ 42 h 314"/>
                <a:gd name="T4" fmla="*/ 88 w 83"/>
                <a:gd name="T5" fmla="*/ 81 h 314"/>
                <a:gd name="T6" fmla="*/ 83 w 83"/>
                <a:gd name="T7" fmla="*/ 121 h 314"/>
                <a:gd name="T8" fmla="*/ 78 w 83"/>
                <a:gd name="T9" fmla="*/ 158 h 314"/>
                <a:gd name="T10" fmla="*/ 72 w 83"/>
                <a:gd name="T11" fmla="*/ 193 h 314"/>
                <a:gd name="T12" fmla="*/ 62 w 83"/>
                <a:gd name="T13" fmla="*/ 226 h 314"/>
                <a:gd name="T14" fmla="*/ 52 w 83"/>
                <a:gd name="T15" fmla="*/ 256 h 314"/>
                <a:gd name="T16" fmla="*/ 38 w 83"/>
                <a:gd name="T17" fmla="*/ 279 h 314"/>
                <a:gd name="T18" fmla="*/ 22 w 83"/>
                <a:gd name="T19" fmla="*/ 300 h 314"/>
                <a:gd name="T20" fmla="*/ 0 w 83"/>
                <a:gd name="T21" fmla="*/ 314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3"/>
                <a:gd name="T34" fmla="*/ 0 h 314"/>
                <a:gd name="T35" fmla="*/ 83 w 83"/>
                <a:gd name="T36" fmla="*/ 314 h 3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3" h="314">
                  <a:moveTo>
                    <a:pt x="83" y="0"/>
                  </a:moveTo>
                  <a:lnTo>
                    <a:pt x="83" y="42"/>
                  </a:lnTo>
                  <a:lnTo>
                    <a:pt x="81" y="81"/>
                  </a:lnTo>
                  <a:lnTo>
                    <a:pt x="77" y="121"/>
                  </a:lnTo>
                  <a:lnTo>
                    <a:pt x="72" y="158"/>
                  </a:lnTo>
                  <a:lnTo>
                    <a:pt x="66" y="193"/>
                  </a:lnTo>
                  <a:lnTo>
                    <a:pt x="57" y="226"/>
                  </a:lnTo>
                  <a:lnTo>
                    <a:pt x="48" y="256"/>
                  </a:lnTo>
                  <a:lnTo>
                    <a:pt x="35" y="279"/>
                  </a:lnTo>
                  <a:lnTo>
                    <a:pt x="20" y="300"/>
                  </a:lnTo>
                  <a:lnTo>
                    <a:pt x="0" y="31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4880" y="1172"/>
              <a:ext cx="447" cy="784"/>
            </a:xfrm>
            <a:custGeom>
              <a:avLst/>
              <a:gdLst>
                <a:gd name="T0" fmla="*/ 447 w 413"/>
                <a:gd name="T1" fmla="*/ 785 h 785"/>
                <a:gd name="T2" fmla="*/ 439 w 413"/>
                <a:gd name="T3" fmla="*/ 660 h 785"/>
                <a:gd name="T4" fmla="*/ 423 w 413"/>
                <a:gd name="T5" fmla="*/ 538 h 785"/>
                <a:gd name="T6" fmla="*/ 397 w 413"/>
                <a:gd name="T7" fmla="*/ 427 h 785"/>
                <a:gd name="T8" fmla="*/ 361 w 413"/>
                <a:gd name="T9" fmla="*/ 324 h 785"/>
                <a:gd name="T10" fmla="*/ 316 w 413"/>
                <a:gd name="T11" fmla="*/ 231 h 785"/>
                <a:gd name="T12" fmla="*/ 264 w 413"/>
                <a:gd name="T13" fmla="*/ 154 h 785"/>
                <a:gd name="T14" fmla="*/ 207 w 413"/>
                <a:gd name="T15" fmla="*/ 89 h 785"/>
                <a:gd name="T16" fmla="*/ 143 w 413"/>
                <a:gd name="T17" fmla="*/ 42 h 785"/>
                <a:gd name="T18" fmla="*/ 74 w 413"/>
                <a:gd name="T19" fmla="*/ 12 h 785"/>
                <a:gd name="T20" fmla="*/ 0 w 413"/>
                <a:gd name="T21" fmla="*/ 0 h 7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3"/>
                <a:gd name="T34" fmla="*/ 0 h 785"/>
                <a:gd name="T35" fmla="*/ 413 w 413"/>
                <a:gd name="T36" fmla="*/ 785 h 7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3" h="785">
                  <a:moveTo>
                    <a:pt x="413" y="785"/>
                  </a:moveTo>
                  <a:lnTo>
                    <a:pt x="406" y="660"/>
                  </a:lnTo>
                  <a:lnTo>
                    <a:pt x="391" y="538"/>
                  </a:lnTo>
                  <a:lnTo>
                    <a:pt x="367" y="427"/>
                  </a:lnTo>
                  <a:lnTo>
                    <a:pt x="334" y="324"/>
                  </a:lnTo>
                  <a:lnTo>
                    <a:pt x="292" y="231"/>
                  </a:lnTo>
                  <a:lnTo>
                    <a:pt x="244" y="154"/>
                  </a:lnTo>
                  <a:lnTo>
                    <a:pt x="191" y="89"/>
                  </a:lnTo>
                  <a:lnTo>
                    <a:pt x="132" y="42"/>
                  </a:lnTo>
                  <a:lnTo>
                    <a:pt x="68" y="12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4965" y="1956"/>
              <a:ext cx="362" cy="770"/>
            </a:xfrm>
            <a:custGeom>
              <a:avLst/>
              <a:gdLst>
                <a:gd name="T0" fmla="*/ 362 w 334"/>
                <a:gd name="T1" fmla="*/ 0 h 774"/>
                <a:gd name="T2" fmla="*/ 357 w 334"/>
                <a:gd name="T3" fmla="*/ 117 h 774"/>
                <a:gd name="T4" fmla="*/ 346 w 334"/>
                <a:gd name="T5" fmla="*/ 226 h 774"/>
                <a:gd name="T6" fmla="*/ 324 w 334"/>
                <a:gd name="T7" fmla="*/ 331 h 774"/>
                <a:gd name="T8" fmla="*/ 295 w 334"/>
                <a:gd name="T9" fmla="*/ 429 h 774"/>
                <a:gd name="T10" fmla="*/ 262 w 334"/>
                <a:gd name="T11" fmla="*/ 520 h 774"/>
                <a:gd name="T12" fmla="*/ 219 w 334"/>
                <a:gd name="T13" fmla="*/ 597 h 774"/>
                <a:gd name="T14" fmla="*/ 173 w 334"/>
                <a:gd name="T15" fmla="*/ 665 h 774"/>
                <a:gd name="T16" fmla="*/ 119 w 334"/>
                <a:gd name="T17" fmla="*/ 718 h 774"/>
                <a:gd name="T18" fmla="*/ 62 w 334"/>
                <a:gd name="T19" fmla="*/ 755 h 774"/>
                <a:gd name="T20" fmla="*/ 0 w 334"/>
                <a:gd name="T21" fmla="*/ 774 h 7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4"/>
                <a:gd name="T34" fmla="*/ 0 h 774"/>
                <a:gd name="T35" fmla="*/ 334 w 334"/>
                <a:gd name="T36" fmla="*/ 774 h 7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4" h="774">
                  <a:moveTo>
                    <a:pt x="334" y="0"/>
                  </a:moveTo>
                  <a:lnTo>
                    <a:pt x="329" y="117"/>
                  </a:lnTo>
                  <a:lnTo>
                    <a:pt x="319" y="226"/>
                  </a:lnTo>
                  <a:lnTo>
                    <a:pt x="299" y="331"/>
                  </a:lnTo>
                  <a:lnTo>
                    <a:pt x="272" y="429"/>
                  </a:lnTo>
                  <a:lnTo>
                    <a:pt x="242" y="520"/>
                  </a:lnTo>
                  <a:lnTo>
                    <a:pt x="202" y="597"/>
                  </a:lnTo>
                  <a:lnTo>
                    <a:pt x="160" y="665"/>
                  </a:lnTo>
                  <a:lnTo>
                    <a:pt x="110" y="718"/>
                  </a:lnTo>
                  <a:lnTo>
                    <a:pt x="57" y="755"/>
                  </a:lnTo>
                  <a:lnTo>
                    <a:pt x="0" y="77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4782" y="2125"/>
              <a:ext cx="65" cy="105"/>
            </a:xfrm>
            <a:custGeom>
              <a:avLst/>
              <a:gdLst>
                <a:gd name="T0" fmla="*/ 65 w 60"/>
                <a:gd name="T1" fmla="*/ 105 h 105"/>
                <a:gd name="T2" fmla="*/ 65 w 60"/>
                <a:gd name="T3" fmla="*/ 89 h 105"/>
                <a:gd name="T4" fmla="*/ 62 w 60"/>
                <a:gd name="T5" fmla="*/ 72 h 105"/>
                <a:gd name="T6" fmla="*/ 60 w 60"/>
                <a:gd name="T7" fmla="*/ 58 h 105"/>
                <a:gd name="T8" fmla="*/ 53 w 60"/>
                <a:gd name="T9" fmla="*/ 44 h 105"/>
                <a:gd name="T10" fmla="*/ 48 w 60"/>
                <a:gd name="T11" fmla="*/ 33 h 105"/>
                <a:gd name="T12" fmla="*/ 38 w 60"/>
                <a:gd name="T13" fmla="*/ 21 h 105"/>
                <a:gd name="T14" fmla="*/ 31 w 60"/>
                <a:gd name="T15" fmla="*/ 12 h 105"/>
                <a:gd name="T16" fmla="*/ 22 w 60"/>
                <a:gd name="T17" fmla="*/ 7 h 105"/>
                <a:gd name="T18" fmla="*/ 10 w 60"/>
                <a:gd name="T19" fmla="*/ 3 h 105"/>
                <a:gd name="T20" fmla="*/ 0 w 60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0"/>
                <a:gd name="T34" fmla="*/ 0 h 105"/>
                <a:gd name="T35" fmla="*/ 60 w 60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0" h="105">
                  <a:moveTo>
                    <a:pt x="60" y="105"/>
                  </a:moveTo>
                  <a:lnTo>
                    <a:pt x="60" y="89"/>
                  </a:lnTo>
                  <a:lnTo>
                    <a:pt x="57" y="72"/>
                  </a:lnTo>
                  <a:lnTo>
                    <a:pt x="55" y="58"/>
                  </a:lnTo>
                  <a:lnTo>
                    <a:pt x="49" y="44"/>
                  </a:lnTo>
                  <a:lnTo>
                    <a:pt x="44" y="33"/>
                  </a:lnTo>
                  <a:lnTo>
                    <a:pt x="35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9" y="3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4716" y="2232"/>
              <a:ext cx="133" cy="105"/>
            </a:xfrm>
            <a:custGeom>
              <a:avLst/>
              <a:gdLst>
                <a:gd name="T0" fmla="*/ 0 w 123"/>
                <a:gd name="T1" fmla="*/ 105 h 105"/>
                <a:gd name="T2" fmla="*/ 22 w 123"/>
                <a:gd name="T3" fmla="*/ 105 h 105"/>
                <a:gd name="T4" fmla="*/ 40 w 123"/>
                <a:gd name="T5" fmla="*/ 101 h 105"/>
                <a:gd name="T6" fmla="*/ 59 w 123"/>
                <a:gd name="T7" fmla="*/ 94 h 105"/>
                <a:gd name="T8" fmla="*/ 78 w 123"/>
                <a:gd name="T9" fmla="*/ 87 h 105"/>
                <a:gd name="T10" fmla="*/ 92 w 123"/>
                <a:gd name="T11" fmla="*/ 75 h 105"/>
                <a:gd name="T12" fmla="*/ 107 w 123"/>
                <a:gd name="T13" fmla="*/ 63 h 105"/>
                <a:gd name="T14" fmla="*/ 116 w 123"/>
                <a:gd name="T15" fmla="*/ 49 h 105"/>
                <a:gd name="T16" fmla="*/ 125 w 123"/>
                <a:gd name="T17" fmla="*/ 33 h 105"/>
                <a:gd name="T18" fmla="*/ 131 w 123"/>
                <a:gd name="T19" fmla="*/ 17 h 105"/>
                <a:gd name="T20" fmla="*/ 133 w 123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5"/>
                <a:gd name="T35" fmla="*/ 123 w 123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5">
                  <a:moveTo>
                    <a:pt x="0" y="105"/>
                  </a:moveTo>
                  <a:lnTo>
                    <a:pt x="20" y="105"/>
                  </a:lnTo>
                  <a:lnTo>
                    <a:pt x="37" y="101"/>
                  </a:lnTo>
                  <a:lnTo>
                    <a:pt x="55" y="94"/>
                  </a:lnTo>
                  <a:lnTo>
                    <a:pt x="72" y="87"/>
                  </a:lnTo>
                  <a:lnTo>
                    <a:pt x="85" y="75"/>
                  </a:lnTo>
                  <a:lnTo>
                    <a:pt x="99" y="63"/>
                  </a:lnTo>
                  <a:lnTo>
                    <a:pt x="107" y="49"/>
                  </a:lnTo>
                  <a:lnTo>
                    <a:pt x="116" y="33"/>
                  </a:lnTo>
                  <a:lnTo>
                    <a:pt x="121" y="17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6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6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5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5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4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4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4580" y="2186"/>
              <a:ext cx="6" cy="44"/>
            </a:xfrm>
            <a:custGeom>
              <a:avLst/>
              <a:gdLst>
                <a:gd name="T0" fmla="*/ 0 w 6"/>
                <a:gd name="T1" fmla="*/ 44 h 44"/>
                <a:gd name="T2" fmla="*/ 0 w 6"/>
                <a:gd name="T3" fmla="*/ 42 h 44"/>
                <a:gd name="T4" fmla="*/ 0 w 6"/>
                <a:gd name="T5" fmla="*/ 35 h 44"/>
                <a:gd name="T6" fmla="*/ 0 w 6"/>
                <a:gd name="T7" fmla="*/ 30 h 44"/>
                <a:gd name="T8" fmla="*/ 0 w 6"/>
                <a:gd name="T9" fmla="*/ 25 h 44"/>
                <a:gd name="T10" fmla="*/ 0 w 6"/>
                <a:gd name="T11" fmla="*/ 21 h 44"/>
                <a:gd name="T12" fmla="*/ 0 w 6"/>
                <a:gd name="T13" fmla="*/ 16 h 44"/>
                <a:gd name="T14" fmla="*/ 2 w 6"/>
                <a:gd name="T15" fmla="*/ 11 h 44"/>
                <a:gd name="T16" fmla="*/ 2 w 6"/>
                <a:gd name="T17" fmla="*/ 7 h 44"/>
                <a:gd name="T18" fmla="*/ 4 w 6"/>
                <a:gd name="T19" fmla="*/ 2 h 44"/>
                <a:gd name="T20" fmla="*/ 6 w 6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4"/>
                <a:gd name="T35" fmla="*/ 6 w 6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4">
                  <a:moveTo>
                    <a:pt x="0" y="44"/>
                  </a:moveTo>
                  <a:lnTo>
                    <a:pt x="0" y="42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4580" y="2232"/>
              <a:ext cx="136" cy="105"/>
            </a:xfrm>
            <a:custGeom>
              <a:avLst/>
              <a:gdLst>
                <a:gd name="T0" fmla="*/ 0 w 125"/>
                <a:gd name="T1" fmla="*/ 0 h 105"/>
                <a:gd name="T2" fmla="*/ 2 w 125"/>
                <a:gd name="T3" fmla="*/ 17 h 105"/>
                <a:gd name="T4" fmla="*/ 7 w 125"/>
                <a:gd name="T5" fmla="*/ 33 h 105"/>
                <a:gd name="T6" fmla="*/ 16 w 125"/>
                <a:gd name="T7" fmla="*/ 49 h 105"/>
                <a:gd name="T8" fmla="*/ 26 w 125"/>
                <a:gd name="T9" fmla="*/ 63 h 105"/>
                <a:gd name="T10" fmla="*/ 40 w 125"/>
                <a:gd name="T11" fmla="*/ 75 h 105"/>
                <a:gd name="T12" fmla="*/ 54 w 125"/>
                <a:gd name="T13" fmla="*/ 87 h 105"/>
                <a:gd name="T14" fmla="*/ 74 w 125"/>
                <a:gd name="T15" fmla="*/ 94 h 105"/>
                <a:gd name="T16" fmla="*/ 92 w 125"/>
                <a:gd name="T17" fmla="*/ 101 h 105"/>
                <a:gd name="T18" fmla="*/ 112 w 125"/>
                <a:gd name="T19" fmla="*/ 105 h 105"/>
                <a:gd name="T20" fmla="*/ 136 w 125"/>
                <a:gd name="T21" fmla="*/ 105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5"/>
                <a:gd name="T35" fmla="*/ 125 w 125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5">
                  <a:moveTo>
                    <a:pt x="0" y="0"/>
                  </a:moveTo>
                  <a:lnTo>
                    <a:pt x="2" y="17"/>
                  </a:lnTo>
                  <a:lnTo>
                    <a:pt x="6" y="33"/>
                  </a:lnTo>
                  <a:lnTo>
                    <a:pt x="15" y="49"/>
                  </a:lnTo>
                  <a:lnTo>
                    <a:pt x="24" y="63"/>
                  </a:lnTo>
                  <a:lnTo>
                    <a:pt x="37" y="75"/>
                  </a:lnTo>
                  <a:lnTo>
                    <a:pt x="50" y="87"/>
                  </a:lnTo>
                  <a:lnTo>
                    <a:pt x="68" y="94"/>
                  </a:lnTo>
                  <a:lnTo>
                    <a:pt x="85" y="101"/>
                  </a:lnTo>
                  <a:lnTo>
                    <a:pt x="103" y="105"/>
                  </a:lnTo>
                  <a:lnTo>
                    <a:pt x="125" y="10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4106" y="1960"/>
              <a:ext cx="454" cy="780"/>
            </a:xfrm>
            <a:custGeom>
              <a:avLst/>
              <a:gdLst>
                <a:gd name="T0" fmla="*/ 0 w 419"/>
                <a:gd name="T1" fmla="*/ 0 h 776"/>
                <a:gd name="T2" fmla="*/ 4 w 419"/>
                <a:gd name="T3" fmla="*/ 126 h 776"/>
                <a:gd name="T4" fmla="*/ 24 w 419"/>
                <a:gd name="T5" fmla="*/ 244 h 776"/>
                <a:gd name="T6" fmla="*/ 50 w 419"/>
                <a:gd name="T7" fmla="*/ 356 h 776"/>
                <a:gd name="T8" fmla="*/ 88 w 419"/>
                <a:gd name="T9" fmla="*/ 459 h 776"/>
                <a:gd name="T10" fmla="*/ 133 w 419"/>
                <a:gd name="T11" fmla="*/ 550 h 776"/>
                <a:gd name="T12" fmla="*/ 185 w 419"/>
                <a:gd name="T13" fmla="*/ 627 h 776"/>
                <a:gd name="T14" fmla="*/ 245 w 419"/>
                <a:gd name="T15" fmla="*/ 690 h 776"/>
                <a:gd name="T16" fmla="*/ 309 w 419"/>
                <a:gd name="T17" fmla="*/ 736 h 776"/>
                <a:gd name="T18" fmla="*/ 380 w 419"/>
                <a:gd name="T19" fmla="*/ 766 h 776"/>
                <a:gd name="T20" fmla="*/ 454 w 419"/>
                <a:gd name="T21" fmla="*/ 776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776"/>
                <a:gd name="T35" fmla="*/ 419 w 419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776">
                  <a:moveTo>
                    <a:pt x="0" y="0"/>
                  </a:moveTo>
                  <a:lnTo>
                    <a:pt x="4" y="126"/>
                  </a:lnTo>
                  <a:lnTo>
                    <a:pt x="22" y="244"/>
                  </a:lnTo>
                  <a:lnTo>
                    <a:pt x="46" y="356"/>
                  </a:lnTo>
                  <a:lnTo>
                    <a:pt x="81" y="459"/>
                  </a:lnTo>
                  <a:lnTo>
                    <a:pt x="123" y="550"/>
                  </a:lnTo>
                  <a:lnTo>
                    <a:pt x="171" y="627"/>
                  </a:lnTo>
                  <a:lnTo>
                    <a:pt x="226" y="690"/>
                  </a:lnTo>
                  <a:lnTo>
                    <a:pt x="285" y="736"/>
                  </a:lnTo>
                  <a:lnTo>
                    <a:pt x="351" y="766"/>
                  </a:lnTo>
                  <a:lnTo>
                    <a:pt x="419" y="77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5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5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5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5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3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3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3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4104" y="1202"/>
              <a:ext cx="352" cy="758"/>
            </a:xfrm>
            <a:custGeom>
              <a:avLst/>
              <a:gdLst>
                <a:gd name="T0" fmla="*/ 0 w 325"/>
                <a:gd name="T1" fmla="*/ 758 h 758"/>
                <a:gd name="T2" fmla="*/ 6 w 325"/>
                <a:gd name="T3" fmla="*/ 646 h 758"/>
                <a:gd name="T4" fmla="*/ 18 w 325"/>
                <a:gd name="T5" fmla="*/ 539 h 758"/>
                <a:gd name="T6" fmla="*/ 38 w 325"/>
                <a:gd name="T7" fmla="*/ 436 h 758"/>
                <a:gd name="T8" fmla="*/ 64 w 325"/>
                <a:gd name="T9" fmla="*/ 341 h 758"/>
                <a:gd name="T10" fmla="*/ 97 w 325"/>
                <a:gd name="T11" fmla="*/ 252 h 758"/>
                <a:gd name="T12" fmla="*/ 138 w 325"/>
                <a:gd name="T13" fmla="*/ 175 h 758"/>
                <a:gd name="T14" fmla="*/ 183 w 325"/>
                <a:gd name="T15" fmla="*/ 110 h 758"/>
                <a:gd name="T16" fmla="*/ 235 w 325"/>
                <a:gd name="T17" fmla="*/ 59 h 758"/>
                <a:gd name="T18" fmla="*/ 290 w 325"/>
                <a:gd name="T19" fmla="*/ 21 h 758"/>
                <a:gd name="T20" fmla="*/ 352 w 325"/>
                <a:gd name="T21" fmla="*/ 0 h 7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5"/>
                <a:gd name="T34" fmla="*/ 0 h 758"/>
                <a:gd name="T35" fmla="*/ 325 w 325"/>
                <a:gd name="T36" fmla="*/ 758 h 7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5" h="758">
                  <a:moveTo>
                    <a:pt x="0" y="758"/>
                  </a:moveTo>
                  <a:lnTo>
                    <a:pt x="6" y="646"/>
                  </a:lnTo>
                  <a:lnTo>
                    <a:pt x="17" y="539"/>
                  </a:lnTo>
                  <a:lnTo>
                    <a:pt x="35" y="436"/>
                  </a:lnTo>
                  <a:lnTo>
                    <a:pt x="59" y="341"/>
                  </a:lnTo>
                  <a:lnTo>
                    <a:pt x="90" y="252"/>
                  </a:lnTo>
                  <a:lnTo>
                    <a:pt x="127" y="175"/>
                  </a:lnTo>
                  <a:lnTo>
                    <a:pt x="169" y="110"/>
                  </a:lnTo>
                  <a:lnTo>
                    <a:pt x="217" y="59"/>
                  </a:lnTo>
                  <a:lnTo>
                    <a:pt x="268" y="21"/>
                  </a:lnTo>
                  <a:lnTo>
                    <a:pt x="32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4" name="Freeform 45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7 h 350"/>
                <a:gd name="T10" fmla="*/ 305 w 330"/>
                <a:gd name="T11" fmla="*/ 298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8 h 350"/>
                <a:gd name="T32" fmla="*/ 36 w 330"/>
                <a:gd name="T33" fmla="*/ 277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9 h 350"/>
                <a:gd name="T58" fmla="*/ 151 w 330"/>
                <a:gd name="T59" fmla="*/ 2 h 350"/>
                <a:gd name="T60" fmla="*/ 179 w 330"/>
                <a:gd name="T61" fmla="*/ 0 h 350"/>
                <a:gd name="T62" fmla="*/ 207 w 330"/>
                <a:gd name="T63" fmla="*/ 2 h 350"/>
                <a:gd name="T64" fmla="*/ 236 w 330"/>
                <a:gd name="T65" fmla="*/ 9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358 w 330"/>
                <a:gd name="T83" fmla="*/ 173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7"/>
                  </a:lnTo>
                  <a:lnTo>
                    <a:pt x="281" y="298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8"/>
                  </a:lnTo>
                  <a:lnTo>
                    <a:pt x="33" y="277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9"/>
                  </a:lnTo>
                  <a:lnTo>
                    <a:pt x="139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8" y="9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lnTo>
                    <a:pt x="330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5" name="Freeform 46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9 h 350"/>
                <a:gd name="T18" fmla="*/ 207 w 330"/>
                <a:gd name="T19" fmla="*/ 2 h 350"/>
                <a:gd name="T20" fmla="*/ 179 w 330"/>
                <a:gd name="T21" fmla="*/ 0 h 350"/>
                <a:gd name="T22" fmla="*/ 151 w 330"/>
                <a:gd name="T23" fmla="*/ 2 h 350"/>
                <a:gd name="T24" fmla="*/ 122 w 330"/>
                <a:gd name="T25" fmla="*/ 9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7 h 350"/>
                <a:gd name="T50" fmla="*/ 53 w 330"/>
                <a:gd name="T51" fmla="*/ 298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8 h 350"/>
                <a:gd name="T72" fmla="*/ 324 w 330"/>
                <a:gd name="T73" fmla="*/ 277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9" y="2"/>
                  </a:lnTo>
                  <a:lnTo>
                    <a:pt x="112" y="9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7"/>
                  </a:lnTo>
                  <a:lnTo>
                    <a:pt x="49" y="298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8"/>
                  </a:lnTo>
                  <a:lnTo>
                    <a:pt x="299" y="277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>
              <a:off x="4711" y="2615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S</a:t>
              </a:r>
              <a:endParaRPr lang="en-US" altLang="zh-CN" sz="1292"/>
            </a:p>
          </p:txBody>
        </p:sp>
        <p:sp>
          <p:nvSpPr>
            <p:cNvPr id="77" name="Freeform 48"/>
            <p:cNvSpPr>
              <a:spLocks/>
            </p:cNvSpPr>
            <p:nvPr/>
          </p:nvSpPr>
          <p:spPr bwMode="auto">
            <a:xfrm>
              <a:off x="4804" y="2829"/>
              <a:ext cx="66" cy="103"/>
            </a:xfrm>
            <a:custGeom>
              <a:avLst/>
              <a:gdLst>
                <a:gd name="T0" fmla="*/ 66 w 61"/>
                <a:gd name="T1" fmla="*/ 103 h 103"/>
                <a:gd name="T2" fmla="*/ 66 w 61"/>
                <a:gd name="T3" fmla="*/ 89 h 103"/>
                <a:gd name="T4" fmla="*/ 64 w 61"/>
                <a:gd name="T5" fmla="*/ 72 h 103"/>
                <a:gd name="T6" fmla="*/ 60 w 61"/>
                <a:gd name="T7" fmla="*/ 56 h 103"/>
                <a:gd name="T8" fmla="*/ 54 w 61"/>
                <a:gd name="T9" fmla="*/ 44 h 103"/>
                <a:gd name="T10" fmla="*/ 48 w 61"/>
                <a:gd name="T11" fmla="*/ 30 h 103"/>
                <a:gd name="T12" fmla="*/ 40 w 61"/>
                <a:gd name="T13" fmla="*/ 21 h 103"/>
                <a:gd name="T14" fmla="*/ 31 w 61"/>
                <a:gd name="T15" fmla="*/ 12 h 103"/>
                <a:gd name="T16" fmla="*/ 22 w 61"/>
                <a:gd name="T17" fmla="*/ 7 h 103"/>
                <a:gd name="T18" fmla="*/ 12 w 61"/>
                <a:gd name="T19" fmla="*/ 2 h 103"/>
                <a:gd name="T20" fmla="*/ 0 w 61"/>
                <a:gd name="T21" fmla="*/ 0 h 1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103"/>
                <a:gd name="T35" fmla="*/ 61 w 61"/>
                <a:gd name="T36" fmla="*/ 103 h 1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103">
                  <a:moveTo>
                    <a:pt x="61" y="103"/>
                  </a:moveTo>
                  <a:lnTo>
                    <a:pt x="61" y="89"/>
                  </a:lnTo>
                  <a:lnTo>
                    <a:pt x="59" y="72"/>
                  </a:lnTo>
                  <a:lnTo>
                    <a:pt x="55" y="56"/>
                  </a:lnTo>
                  <a:lnTo>
                    <a:pt x="50" y="44"/>
                  </a:lnTo>
                  <a:lnTo>
                    <a:pt x="44" y="30"/>
                  </a:lnTo>
                  <a:lnTo>
                    <a:pt x="37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11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8" name="Freeform 49"/>
            <p:cNvSpPr>
              <a:spLocks/>
            </p:cNvSpPr>
            <p:nvPr/>
          </p:nvSpPr>
          <p:spPr bwMode="auto">
            <a:xfrm>
              <a:off x="4738" y="2934"/>
              <a:ext cx="135" cy="102"/>
            </a:xfrm>
            <a:custGeom>
              <a:avLst/>
              <a:gdLst>
                <a:gd name="T0" fmla="*/ 0 w 125"/>
                <a:gd name="T1" fmla="*/ 102 h 102"/>
                <a:gd name="T2" fmla="*/ 21 w 125"/>
                <a:gd name="T3" fmla="*/ 102 h 102"/>
                <a:gd name="T4" fmla="*/ 42 w 125"/>
                <a:gd name="T5" fmla="*/ 98 h 102"/>
                <a:gd name="T6" fmla="*/ 62 w 125"/>
                <a:gd name="T7" fmla="*/ 91 h 102"/>
                <a:gd name="T8" fmla="*/ 80 w 125"/>
                <a:gd name="T9" fmla="*/ 84 h 102"/>
                <a:gd name="T10" fmla="*/ 94 w 125"/>
                <a:gd name="T11" fmla="*/ 72 h 102"/>
                <a:gd name="T12" fmla="*/ 109 w 125"/>
                <a:gd name="T13" fmla="*/ 60 h 102"/>
                <a:gd name="T14" fmla="*/ 118 w 125"/>
                <a:gd name="T15" fmla="*/ 46 h 102"/>
                <a:gd name="T16" fmla="*/ 127 w 125"/>
                <a:gd name="T17" fmla="*/ 33 h 102"/>
                <a:gd name="T18" fmla="*/ 132 w 125"/>
                <a:gd name="T19" fmla="*/ 16 h 102"/>
                <a:gd name="T20" fmla="*/ 135 w 125"/>
                <a:gd name="T21" fmla="*/ 0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2"/>
                <a:gd name="T35" fmla="*/ 125 w 125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2">
                  <a:moveTo>
                    <a:pt x="0" y="102"/>
                  </a:moveTo>
                  <a:lnTo>
                    <a:pt x="19" y="102"/>
                  </a:lnTo>
                  <a:lnTo>
                    <a:pt x="39" y="98"/>
                  </a:lnTo>
                  <a:lnTo>
                    <a:pt x="57" y="91"/>
                  </a:lnTo>
                  <a:lnTo>
                    <a:pt x="74" y="84"/>
                  </a:lnTo>
                  <a:lnTo>
                    <a:pt x="87" y="72"/>
                  </a:lnTo>
                  <a:lnTo>
                    <a:pt x="101" y="60"/>
                  </a:lnTo>
                  <a:lnTo>
                    <a:pt x="109" y="46"/>
                  </a:lnTo>
                  <a:lnTo>
                    <a:pt x="118" y="33"/>
                  </a:lnTo>
                  <a:lnTo>
                    <a:pt x="122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1" name="Freeform 52"/>
            <p:cNvSpPr>
              <a:spLocks/>
            </p:cNvSpPr>
            <p:nvPr/>
          </p:nvSpPr>
          <p:spPr bwMode="auto">
            <a:xfrm>
              <a:off x="4604" y="2890"/>
              <a:ext cx="1" cy="42"/>
            </a:xfrm>
            <a:custGeom>
              <a:avLst/>
              <a:gdLst>
                <a:gd name="T0" fmla="*/ 0 w 6"/>
                <a:gd name="T1" fmla="*/ 42 h 42"/>
                <a:gd name="T2" fmla="*/ 0 w 6"/>
                <a:gd name="T3" fmla="*/ 39 h 42"/>
                <a:gd name="T4" fmla="*/ 0 w 6"/>
                <a:gd name="T5" fmla="*/ 35 h 42"/>
                <a:gd name="T6" fmla="*/ 0 w 6"/>
                <a:gd name="T7" fmla="*/ 30 h 42"/>
                <a:gd name="T8" fmla="*/ 0 w 6"/>
                <a:gd name="T9" fmla="*/ 23 h 42"/>
                <a:gd name="T10" fmla="*/ 0 w 6"/>
                <a:gd name="T11" fmla="*/ 18 h 42"/>
                <a:gd name="T12" fmla="*/ 0 w 6"/>
                <a:gd name="T13" fmla="*/ 14 h 42"/>
                <a:gd name="T14" fmla="*/ 0 w 6"/>
                <a:gd name="T15" fmla="*/ 11 h 42"/>
                <a:gd name="T16" fmla="*/ 2 w 6"/>
                <a:gd name="T17" fmla="*/ 7 h 42"/>
                <a:gd name="T18" fmla="*/ 4 w 6"/>
                <a:gd name="T19" fmla="*/ 2 h 42"/>
                <a:gd name="T20" fmla="*/ 6 w 6"/>
                <a:gd name="T21" fmla="*/ 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2"/>
                <a:gd name="T35" fmla="*/ 6 w 6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2">
                  <a:moveTo>
                    <a:pt x="0" y="42"/>
                  </a:moveTo>
                  <a:lnTo>
                    <a:pt x="0" y="39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2" name="Freeform 53"/>
            <p:cNvSpPr>
              <a:spLocks/>
            </p:cNvSpPr>
            <p:nvPr/>
          </p:nvSpPr>
          <p:spPr bwMode="auto">
            <a:xfrm>
              <a:off x="4604" y="2934"/>
              <a:ext cx="131" cy="102"/>
            </a:xfrm>
            <a:custGeom>
              <a:avLst/>
              <a:gdLst>
                <a:gd name="T0" fmla="*/ 0 w 123"/>
                <a:gd name="T1" fmla="*/ 0 h 102"/>
                <a:gd name="T2" fmla="*/ 2 w 123"/>
                <a:gd name="T3" fmla="*/ 16 h 102"/>
                <a:gd name="T4" fmla="*/ 7 w 123"/>
                <a:gd name="T5" fmla="*/ 33 h 102"/>
                <a:gd name="T6" fmla="*/ 14 w 123"/>
                <a:gd name="T7" fmla="*/ 46 h 102"/>
                <a:gd name="T8" fmla="*/ 26 w 123"/>
                <a:gd name="T9" fmla="*/ 60 h 102"/>
                <a:gd name="T10" fmla="*/ 40 w 123"/>
                <a:gd name="T11" fmla="*/ 72 h 102"/>
                <a:gd name="T12" fmla="*/ 54 w 123"/>
                <a:gd name="T13" fmla="*/ 84 h 102"/>
                <a:gd name="T14" fmla="*/ 71 w 123"/>
                <a:gd name="T15" fmla="*/ 91 h 102"/>
                <a:gd name="T16" fmla="*/ 93 w 123"/>
                <a:gd name="T17" fmla="*/ 98 h 102"/>
                <a:gd name="T18" fmla="*/ 112 w 123"/>
                <a:gd name="T19" fmla="*/ 102 h 102"/>
                <a:gd name="T20" fmla="*/ 134 w 123"/>
                <a:gd name="T21" fmla="*/ 102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2"/>
                <a:gd name="T35" fmla="*/ 123 w 123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2">
                  <a:moveTo>
                    <a:pt x="0" y="0"/>
                  </a:moveTo>
                  <a:lnTo>
                    <a:pt x="2" y="16"/>
                  </a:lnTo>
                  <a:lnTo>
                    <a:pt x="6" y="33"/>
                  </a:lnTo>
                  <a:lnTo>
                    <a:pt x="13" y="46"/>
                  </a:lnTo>
                  <a:lnTo>
                    <a:pt x="24" y="60"/>
                  </a:lnTo>
                  <a:lnTo>
                    <a:pt x="37" y="72"/>
                  </a:lnTo>
                  <a:lnTo>
                    <a:pt x="50" y="84"/>
                  </a:lnTo>
                  <a:lnTo>
                    <a:pt x="65" y="91"/>
                  </a:lnTo>
                  <a:lnTo>
                    <a:pt x="85" y="98"/>
                  </a:lnTo>
                  <a:lnTo>
                    <a:pt x="103" y="102"/>
                  </a:lnTo>
                  <a:lnTo>
                    <a:pt x="123" y="10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3" name="Freeform 54"/>
            <p:cNvSpPr>
              <a:spLocks/>
            </p:cNvSpPr>
            <p:nvPr/>
          </p:nvSpPr>
          <p:spPr bwMode="auto">
            <a:xfrm>
              <a:off x="4373" y="3200"/>
              <a:ext cx="180" cy="440"/>
            </a:xfrm>
            <a:custGeom>
              <a:avLst/>
              <a:gdLst>
                <a:gd name="T0" fmla="*/ 0 w 164"/>
                <a:gd name="T1" fmla="*/ 0 h 440"/>
                <a:gd name="T2" fmla="*/ 2 w 164"/>
                <a:gd name="T3" fmla="*/ 72 h 440"/>
                <a:gd name="T4" fmla="*/ 10 w 164"/>
                <a:gd name="T5" fmla="*/ 139 h 440"/>
                <a:gd name="T6" fmla="*/ 22 w 164"/>
                <a:gd name="T7" fmla="*/ 202 h 440"/>
                <a:gd name="T8" fmla="*/ 36 w 164"/>
                <a:gd name="T9" fmla="*/ 261 h 440"/>
                <a:gd name="T10" fmla="*/ 52 w 164"/>
                <a:gd name="T11" fmla="*/ 312 h 440"/>
                <a:gd name="T12" fmla="*/ 74 w 164"/>
                <a:gd name="T13" fmla="*/ 354 h 440"/>
                <a:gd name="T14" fmla="*/ 98 w 164"/>
                <a:gd name="T15" fmla="*/ 391 h 440"/>
                <a:gd name="T16" fmla="*/ 124 w 164"/>
                <a:gd name="T17" fmla="*/ 417 h 440"/>
                <a:gd name="T18" fmla="*/ 150 w 164"/>
                <a:gd name="T19" fmla="*/ 433 h 440"/>
                <a:gd name="T20" fmla="*/ 178 w 164"/>
                <a:gd name="T21" fmla="*/ 440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440"/>
                <a:gd name="T35" fmla="*/ 164 w 164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440">
                  <a:moveTo>
                    <a:pt x="0" y="0"/>
                  </a:moveTo>
                  <a:lnTo>
                    <a:pt x="2" y="72"/>
                  </a:lnTo>
                  <a:lnTo>
                    <a:pt x="9" y="139"/>
                  </a:lnTo>
                  <a:lnTo>
                    <a:pt x="20" y="202"/>
                  </a:lnTo>
                  <a:lnTo>
                    <a:pt x="33" y="261"/>
                  </a:lnTo>
                  <a:lnTo>
                    <a:pt x="48" y="312"/>
                  </a:lnTo>
                  <a:lnTo>
                    <a:pt x="68" y="354"/>
                  </a:lnTo>
                  <a:lnTo>
                    <a:pt x="90" y="391"/>
                  </a:lnTo>
                  <a:lnTo>
                    <a:pt x="114" y="417"/>
                  </a:lnTo>
                  <a:lnTo>
                    <a:pt x="138" y="433"/>
                  </a:lnTo>
                  <a:lnTo>
                    <a:pt x="164" y="44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4" name="Freeform 55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10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10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9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9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5" name="Freeform 56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8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8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7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6" name="Freeform 57"/>
            <p:cNvSpPr>
              <a:spLocks/>
            </p:cNvSpPr>
            <p:nvPr/>
          </p:nvSpPr>
          <p:spPr bwMode="auto">
            <a:xfrm>
              <a:off x="4373" y="2787"/>
              <a:ext cx="135" cy="413"/>
            </a:xfrm>
            <a:custGeom>
              <a:avLst/>
              <a:gdLst>
                <a:gd name="T0" fmla="*/ 0 w 125"/>
                <a:gd name="T1" fmla="*/ 413 h 413"/>
                <a:gd name="T2" fmla="*/ 2 w 125"/>
                <a:gd name="T3" fmla="*/ 357 h 413"/>
                <a:gd name="T4" fmla="*/ 4 w 125"/>
                <a:gd name="T5" fmla="*/ 303 h 413"/>
                <a:gd name="T6" fmla="*/ 12 w 125"/>
                <a:gd name="T7" fmla="*/ 249 h 413"/>
                <a:gd name="T8" fmla="*/ 22 w 125"/>
                <a:gd name="T9" fmla="*/ 198 h 413"/>
                <a:gd name="T10" fmla="*/ 30 w 125"/>
                <a:gd name="T11" fmla="*/ 152 h 413"/>
                <a:gd name="T12" fmla="*/ 44 w 125"/>
                <a:gd name="T13" fmla="*/ 110 h 413"/>
                <a:gd name="T14" fmla="*/ 64 w 125"/>
                <a:gd name="T15" fmla="*/ 72 h 413"/>
                <a:gd name="T16" fmla="*/ 83 w 125"/>
                <a:gd name="T17" fmla="*/ 40 h 413"/>
                <a:gd name="T18" fmla="*/ 107 w 125"/>
                <a:gd name="T19" fmla="*/ 16 h 413"/>
                <a:gd name="T20" fmla="*/ 135 w 125"/>
                <a:gd name="T21" fmla="*/ 0 h 4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413"/>
                <a:gd name="T35" fmla="*/ 125 w 125"/>
                <a:gd name="T36" fmla="*/ 413 h 4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413">
                  <a:moveTo>
                    <a:pt x="0" y="413"/>
                  </a:moveTo>
                  <a:lnTo>
                    <a:pt x="2" y="357"/>
                  </a:lnTo>
                  <a:lnTo>
                    <a:pt x="4" y="303"/>
                  </a:lnTo>
                  <a:lnTo>
                    <a:pt x="11" y="249"/>
                  </a:lnTo>
                  <a:lnTo>
                    <a:pt x="20" y="198"/>
                  </a:lnTo>
                  <a:lnTo>
                    <a:pt x="28" y="152"/>
                  </a:lnTo>
                  <a:lnTo>
                    <a:pt x="41" y="110"/>
                  </a:lnTo>
                  <a:lnTo>
                    <a:pt x="59" y="72"/>
                  </a:lnTo>
                  <a:lnTo>
                    <a:pt x="77" y="40"/>
                  </a:lnTo>
                  <a:lnTo>
                    <a:pt x="99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7" name="Freeform 58"/>
            <p:cNvSpPr>
              <a:spLocks/>
            </p:cNvSpPr>
            <p:nvPr/>
          </p:nvSpPr>
          <p:spPr bwMode="auto">
            <a:xfrm>
              <a:off x="4890" y="2775"/>
              <a:ext cx="210" cy="378"/>
            </a:xfrm>
            <a:custGeom>
              <a:avLst/>
              <a:gdLst>
                <a:gd name="T0" fmla="*/ 211 w 195"/>
                <a:gd name="T1" fmla="*/ 378 h 378"/>
                <a:gd name="T2" fmla="*/ 211 w 195"/>
                <a:gd name="T3" fmla="*/ 317 h 378"/>
                <a:gd name="T4" fmla="*/ 202 w 195"/>
                <a:gd name="T5" fmla="*/ 259 h 378"/>
                <a:gd name="T6" fmla="*/ 190 w 195"/>
                <a:gd name="T7" fmla="*/ 205 h 378"/>
                <a:gd name="T8" fmla="*/ 173 w 195"/>
                <a:gd name="T9" fmla="*/ 154 h 378"/>
                <a:gd name="T10" fmla="*/ 151 w 195"/>
                <a:gd name="T11" fmla="*/ 112 h 378"/>
                <a:gd name="T12" fmla="*/ 126 w 195"/>
                <a:gd name="T13" fmla="*/ 73 h 378"/>
                <a:gd name="T14" fmla="*/ 97 w 195"/>
                <a:gd name="T15" fmla="*/ 42 h 378"/>
                <a:gd name="T16" fmla="*/ 66 w 195"/>
                <a:gd name="T17" fmla="*/ 19 h 378"/>
                <a:gd name="T18" fmla="*/ 36 w 195"/>
                <a:gd name="T19" fmla="*/ 5 h 378"/>
                <a:gd name="T20" fmla="*/ 0 w 195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5"/>
                <a:gd name="T34" fmla="*/ 0 h 378"/>
                <a:gd name="T35" fmla="*/ 195 w 195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5" h="378">
                  <a:moveTo>
                    <a:pt x="195" y="378"/>
                  </a:moveTo>
                  <a:lnTo>
                    <a:pt x="195" y="317"/>
                  </a:lnTo>
                  <a:lnTo>
                    <a:pt x="187" y="259"/>
                  </a:lnTo>
                  <a:lnTo>
                    <a:pt x="176" y="205"/>
                  </a:lnTo>
                  <a:lnTo>
                    <a:pt x="160" y="154"/>
                  </a:lnTo>
                  <a:lnTo>
                    <a:pt x="140" y="112"/>
                  </a:lnTo>
                  <a:lnTo>
                    <a:pt x="116" y="73"/>
                  </a:lnTo>
                  <a:lnTo>
                    <a:pt x="90" y="42"/>
                  </a:lnTo>
                  <a:lnTo>
                    <a:pt x="61" y="19"/>
                  </a:lnTo>
                  <a:lnTo>
                    <a:pt x="33" y="5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8" name="Freeform 59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0" name="Freeform 61"/>
            <p:cNvSpPr>
              <a:spLocks/>
            </p:cNvSpPr>
            <p:nvPr/>
          </p:nvSpPr>
          <p:spPr bwMode="auto">
            <a:xfrm>
              <a:off x="4951" y="3153"/>
              <a:ext cx="149" cy="347"/>
            </a:xfrm>
            <a:custGeom>
              <a:avLst/>
              <a:gdLst>
                <a:gd name="T0" fmla="*/ 150 w 138"/>
                <a:gd name="T1" fmla="*/ 0 h 347"/>
                <a:gd name="T2" fmla="*/ 150 w 138"/>
                <a:gd name="T3" fmla="*/ 49 h 347"/>
                <a:gd name="T4" fmla="*/ 146 w 138"/>
                <a:gd name="T5" fmla="*/ 95 h 347"/>
                <a:gd name="T6" fmla="*/ 138 w 138"/>
                <a:gd name="T7" fmla="*/ 140 h 347"/>
                <a:gd name="T8" fmla="*/ 129 w 138"/>
                <a:gd name="T9" fmla="*/ 182 h 347"/>
                <a:gd name="T10" fmla="*/ 114 w 138"/>
                <a:gd name="T11" fmla="*/ 221 h 347"/>
                <a:gd name="T12" fmla="*/ 98 w 138"/>
                <a:gd name="T13" fmla="*/ 259 h 347"/>
                <a:gd name="T14" fmla="*/ 76 w 138"/>
                <a:gd name="T15" fmla="*/ 289 h 347"/>
                <a:gd name="T16" fmla="*/ 55 w 138"/>
                <a:gd name="T17" fmla="*/ 315 h 347"/>
                <a:gd name="T18" fmla="*/ 28 w 138"/>
                <a:gd name="T19" fmla="*/ 333 h 347"/>
                <a:gd name="T20" fmla="*/ 0 w 138"/>
                <a:gd name="T21" fmla="*/ 347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8"/>
                <a:gd name="T34" fmla="*/ 0 h 347"/>
                <a:gd name="T35" fmla="*/ 138 w 138"/>
                <a:gd name="T36" fmla="*/ 347 h 3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8" h="347">
                  <a:moveTo>
                    <a:pt x="138" y="0"/>
                  </a:moveTo>
                  <a:lnTo>
                    <a:pt x="138" y="49"/>
                  </a:lnTo>
                  <a:lnTo>
                    <a:pt x="134" y="95"/>
                  </a:lnTo>
                  <a:lnTo>
                    <a:pt x="127" y="140"/>
                  </a:lnTo>
                  <a:lnTo>
                    <a:pt x="119" y="182"/>
                  </a:lnTo>
                  <a:lnTo>
                    <a:pt x="105" y="221"/>
                  </a:lnTo>
                  <a:lnTo>
                    <a:pt x="90" y="259"/>
                  </a:lnTo>
                  <a:lnTo>
                    <a:pt x="70" y="289"/>
                  </a:lnTo>
                  <a:lnTo>
                    <a:pt x="51" y="315"/>
                  </a:lnTo>
                  <a:lnTo>
                    <a:pt x="26" y="333"/>
                  </a:lnTo>
                  <a:lnTo>
                    <a:pt x="0" y="34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1" name="Freeform 62"/>
            <p:cNvSpPr>
              <a:spLocks/>
            </p:cNvSpPr>
            <p:nvPr/>
          </p:nvSpPr>
          <p:spPr bwMode="auto">
            <a:xfrm>
              <a:off x="4909" y="1172"/>
              <a:ext cx="801" cy="1215"/>
            </a:xfrm>
            <a:custGeom>
              <a:avLst/>
              <a:gdLst>
                <a:gd name="T0" fmla="*/ 801 w 739"/>
                <a:gd name="T1" fmla="*/ 1217 h 1217"/>
                <a:gd name="T2" fmla="*/ 791 w 739"/>
                <a:gd name="T3" fmla="*/ 1021 h 1217"/>
                <a:gd name="T4" fmla="*/ 763 w 739"/>
                <a:gd name="T5" fmla="*/ 834 h 1217"/>
                <a:gd name="T6" fmla="*/ 713 w 739"/>
                <a:gd name="T7" fmla="*/ 660 h 1217"/>
                <a:gd name="T8" fmla="*/ 649 w 739"/>
                <a:gd name="T9" fmla="*/ 499 h 1217"/>
                <a:gd name="T10" fmla="*/ 568 w 739"/>
                <a:gd name="T11" fmla="*/ 357 h 1217"/>
                <a:gd name="T12" fmla="*/ 476 w 739"/>
                <a:gd name="T13" fmla="*/ 235 h 1217"/>
                <a:gd name="T14" fmla="*/ 369 w 739"/>
                <a:gd name="T15" fmla="*/ 138 h 1217"/>
                <a:gd name="T16" fmla="*/ 254 w 739"/>
                <a:gd name="T17" fmla="*/ 63 h 1217"/>
                <a:gd name="T18" fmla="*/ 130 w 739"/>
                <a:gd name="T19" fmla="*/ 16 h 1217"/>
                <a:gd name="T20" fmla="*/ 0 w 739"/>
                <a:gd name="T21" fmla="*/ 0 h 12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17"/>
                <a:gd name="T35" fmla="*/ 739 w 739"/>
                <a:gd name="T36" fmla="*/ 1217 h 12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17">
                  <a:moveTo>
                    <a:pt x="739" y="1217"/>
                  </a:moveTo>
                  <a:lnTo>
                    <a:pt x="730" y="1021"/>
                  </a:lnTo>
                  <a:lnTo>
                    <a:pt x="704" y="834"/>
                  </a:lnTo>
                  <a:lnTo>
                    <a:pt x="658" y="660"/>
                  </a:lnTo>
                  <a:lnTo>
                    <a:pt x="599" y="499"/>
                  </a:lnTo>
                  <a:lnTo>
                    <a:pt x="524" y="357"/>
                  </a:lnTo>
                  <a:lnTo>
                    <a:pt x="439" y="235"/>
                  </a:lnTo>
                  <a:lnTo>
                    <a:pt x="340" y="138"/>
                  </a:lnTo>
                  <a:lnTo>
                    <a:pt x="234" y="63"/>
                  </a:lnTo>
                  <a:lnTo>
                    <a:pt x="120" y="16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2" name="Freeform 63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3" name="Freeform 64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4" name="Freeform 65"/>
            <p:cNvSpPr>
              <a:spLocks/>
            </p:cNvSpPr>
            <p:nvPr/>
          </p:nvSpPr>
          <p:spPr bwMode="auto">
            <a:xfrm>
              <a:off x="4989" y="2389"/>
              <a:ext cx="721" cy="1211"/>
            </a:xfrm>
            <a:custGeom>
              <a:avLst/>
              <a:gdLst>
                <a:gd name="T0" fmla="*/ 721 w 665"/>
                <a:gd name="T1" fmla="*/ 0 h 1211"/>
                <a:gd name="T2" fmla="*/ 714 w 665"/>
                <a:gd name="T3" fmla="*/ 186 h 1211"/>
                <a:gd name="T4" fmla="*/ 687 w 665"/>
                <a:gd name="T5" fmla="*/ 365 h 1211"/>
                <a:gd name="T6" fmla="*/ 645 w 665"/>
                <a:gd name="T7" fmla="*/ 533 h 1211"/>
                <a:gd name="T8" fmla="*/ 588 w 665"/>
                <a:gd name="T9" fmla="*/ 689 h 1211"/>
                <a:gd name="T10" fmla="*/ 516 w 665"/>
                <a:gd name="T11" fmla="*/ 829 h 1211"/>
                <a:gd name="T12" fmla="*/ 434 w 665"/>
                <a:gd name="T13" fmla="*/ 950 h 1211"/>
                <a:gd name="T14" fmla="*/ 338 w 665"/>
                <a:gd name="T15" fmla="*/ 1053 h 1211"/>
                <a:gd name="T16" fmla="*/ 233 w 665"/>
                <a:gd name="T17" fmla="*/ 1132 h 1211"/>
                <a:gd name="T18" fmla="*/ 121 w 665"/>
                <a:gd name="T19" fmla="*/ 1186 h 1211"/>
                <a:gd name="T20" fmla="*/ 0 w 665"/>
                <a:gd name="T21" fmla="*/ 1211 h 12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5"/>
                <a:gd name="T34" fmla="*/ 0 h 1211"/>
                <a:gd name="T35" fmla="*/ 665 w 665"/>
                <a:gd name="T36" fmla="*/ 1211 h 12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5" h="1211">
                  <a:moveTo>
                    <a:pt x="665" y="0"/>
                  </a:moveTo>
                  <a:lnTo>
                    <a:pt x="659" y="186"/>
                  </a:lnTo>
                  <a:lnTo>
                    <a:pt x="634" y="365"/>
                  </a:lnTo>
                  <a:lnTo>
                    <a:pt x="595" y="533"/>
                  </a:lnTo>
                  <a:lnTo>
                    <a:pt x="542" y="689"/>
                  </a:lnTo>
                  <a:lnTo>
                    <a:pt x="476" y="829"/>
                  </a:lnTo>
                  <a:lnTo>
                    <a:pt x="400" y="950"/>
                  </a:lnTo>
                  <a:lnTo>
                    <a:pt x="312" y="1053"/>
                  </a:lnTo>
                  <a:lnTo>
                    <a:pt x="215" y="1132"/>
                  </a:lnTo>
                  <a:lnTo>
                    <a:pt x="112" y="1186"/>
                  </a:lnTo>
                  <a:lnTo>
                    <a:pt x="0" y="1211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5" name="Freeform 66"/>
            <p:cNvSpPr>
              <a:spLocks/>
            </p:cNvSpPr>
            <p:nvPr/>
          </p:nvSpPr>
          <p:spPr bwMode="auto">
            <a:xfrm>
              <a:off x="4875" y="1955"/>
              <a:ext cx="568" cy="806"/>
            </a:xfrm>
            <a:custGeom>
              <a:avLst/>
              <a:gdLst>
                <a:gd name="T0" fmla="*/ 568 w 524"/>
                <a:gd name="T1" fmla="*/ 806 h 806"/>
                <a:gd name="T2" fmla="*/ 561 w 524"/>
                <a:gd name="T3" fmla="*/ 676 h 806"/>
                <a:gd name="T4" fmla="*/ 540 w 524"/>
                <a:gd name="T5" fmla="*/ 552 h 806"/>
                <a:gd name="T6" fmla="*/ 506 w 524"/>
                <a:gd name="T7" fmla="*/ 436 h 806"/>
                <a:gd name="T8" fmla="*/ 459 w 524"/>
                <a:gd name="T9" fmla="*/ 331 h 806"/>
                <a:gd name="T10" fmla="*/ 402 w 524"/>
                <a:gd name="T11" fmla="*/ 235 h 806"/>
                <a:gd name="T12" fmla="*/ 335 w 524"/>
                <a:gd name="T13" fmla="*/ 156 h 806"/>
                <a:gd name="T14" fmla="*/ 261 w 524"/>
                <a:gd name="T15" fmla="*/ 91 h 806"/>
                <a:gd name="T16" fmla="*/ 178 w 524"/>
                <a:gd name="T17" fmla="*/ 42 h 806"/>
                <a:gd name="T18" fmla="*/ 92 w 524"/>
                <a:gd name="T19" fmla="*/ 9 h 806"/>
                <a:gd name="T20" fmla="*/ 0 w 524"/>
                <a:gd name="T21" fmla="*/ 0 h 8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4"/>
                <a:gd name="T34" fmla="*/ 0 h 806"/>
                <a:gd name="T35" fmla="*/ 524 w 524"/>
                <a:gd name="T36" fmla="*/ 806 h 8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4" h="806">
                  <a:moveTo>
                    <a:pt x="524" y="806"/>
                  </a:moveTo>
                  <a:lnTo>
                    <a:pt x="518" y="676"/>
                  </a:lnTo>
                  <a:lnTo>
                    <a:pt x="498" y="552"/>
                  </a:lnTo>
                  <a:lnTo>
                    <a:pt x="467" y="436"/>
                  </a:lnTo>
                  <a:lnTo>
                    <a:pt x="423" y="331"/>
                  </a:lnTo>
                  <a:lnTo>
                    <a:pt x="371" y="235"/>
                  </a:lnTo>
                  <a:lnTo>
                    <a:pt x="309" y="156"/>
                  </a:lnTo>
                  <a:lnTo>
                    <a:pt x="241" y="91"/>
                  </a:lnTo>
                  <a:lnTo>
                    <a:pt x="164" y="42"/>
                  </a:lnTo>
                  <a:lnTo>
                    <a:pt x="85" y="9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6" name="Freeform 67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7" name="Freeform 68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1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8" name="Freeform 70"/>
            <p:cNvSpPr>
              <a:spLocks/>
            </p:cNvSpPr>
            <p:nvPr/>
          </p:nvSpPr>
          <p:spPr bwMode="auto">
            <a:xfrm>
              <a:off x="4104" y="2832"/>
              <a:ext cx="418" cy="808"/>
            </a:xfrm>
            <a:custGeom>
              <a:avLst/>
              <a:gdLst>
                <a:gd name="T0" fmla="*/ 0 w 386"/>
                <a:gd name="T1" fmla="*/ 0 h 830"/>
                <a:gd name="T2" fmla="*/ 6 w 386"/>
                <a:gd name="T3" fmla="*/ 132 h 830"/>
                <a:gd name="T4" fmla="*/ 24 w 386"/>
                <a:gd name="T5" fmla="*/ 257 h 830"/>
                <a:gd name="T6" fmla="*/ 48 w 386"/>
                <a:gd name="T7" fmla="*/ 373 h 830"/>
                <a:gd name="T8" fmla="*/ 83 w 386"/>
                <a:gd name="T9" fmla="*/ 477 h 830"/>
                <a:gd name="T10" fmla="*/ 123 w 386"/>
                <a:gd name="T11" fmla="*/ 572 h 830"/>
                <a:gd name="T12" fmla="*/ 173 w 386"/>
                <a:gd name="T13" fmla="*/ 651 h 830"/>
                <a:gd name="T14" fmla="*/ 225 w 386"/>
                <a:gd name="T15" fmla="*/ 717 h 830"/>
                <a:gd name="T16" fmla="*/ 287 w 386"/>
                <a:gd name="T17" fmla="*/ 767 h 830"/>
                <a:gd name="T18" fmla="*/ 349 w 386"/>
                <a:gd name="T19" fmla="*/ 796 h 830"/>
                <a:gd name="T20" fmla="*/ 418 w 386"/>
                <a:gd name="T21" fmla="*/ 808 h 8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6"/>
                <a:gd name="T34" fmla="*/ 0 h 830"/>
                <a:gd name="T35" fmla="*/ 386 w 386"/>
                <a:gd name="T36" fmla="*/ 830 h 8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6" h="830">
                  <a:moveTo>
                    <a:pt x="0" y="0"/>
                  </a:moveTo>
                  <a:lnTo>
                    <a:pt x="6" y="136"/>
                  </a:lnTo>
                  <a:lnTo>
                    <a:pt x="22" y="264"/>
                  </a:lnTo>
                  <a:lnTo>
                    <a:pt x="44" y="383"/>
                  </a:lnTo>
                  <a:lnTo>
                    <a:pt x="77" y="490"/>
                  </a:lnTo>
                  <a:lnTo>
                    <a:pt x="114" y="588"/>
                  </a:lnTo>
                  <a:lnTo>
                    <a:pt x="160" y="669"/>
                  </a:lnTo>
                  <a:lnTo>
                    <a:pt x="208" y="737"/>
                  </a:lnTo>
                  <a:lnTo>
                    <a:pt x="265" y="788"/>
                  </a:lnTo>
                  <a:lnTo>
                    <a:pt x="322" y="818"/>
                  </a:lnTo>
                  <a:lnTo>
                    <a:pt x="386" y="83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" name="Freeform 71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4 w 70"/>
                <a:gd name="T1" fmla="*/ 21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4" y="21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4" y="21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0" name="Freeform 72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2 w 70"/>
                <a:gd name="T1" fmla="*/ 18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2 w 70"/>
                <a:gd name="T9" fmla="*/ 1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8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4104" y="2002"/>
              <a:ext cx="335" cy="808"/>
            </a:xfrm>
            <a:custGeom>
              <a:avLst/>
              <a:gdLst>
                <a:gd name="T0" fmla="*/ 0 w 309"/>
                <a:gd name="T1" fmla="*/ 808 h 808"/>
                <a:gd name="T2" fmla="*/ 4 w 309"/>
                <a:gd name="T3" fmla="*/ 692 h 808"/>
                <a:gd name="T4" fmla="*/ 16 w 309"/>
                <a:gd name="T5" fmla="*/ 575 h 808"/>
                <a:gd name="T6" fmla="*/ 36 w 309"/>
                <a:gd name="T7" fmla="*/ 466 h 808"/>
                <a:gd name="T8" fmla="*/ 62 w 309"/>
                <a:gd name="T9" fmla="*/ 363 h 808"/>
                <a:gd name="T10" fmla="*/ 92 w 309"/>
                <a:gd name="T11" fmla="*/ 270 h 808"/>
                <a:gd name="T12" fmla="*/ 130 w 309"/>
                <a:gd name="T13" fmla="*/ 188 h 808"/>
                <a:gd name="T14" fmla="*/ 173 w 309"/>
                <a:gd name="T15" fmla="*/ 116 h 808"/>
                <a:gd name="T16" fmla="*/ 223 w 309"/>
                <a:gd name="T17" fmla="*/ 60 h 808"/>
                <a:gd name="T18" fmla="*/ 275 w 309"/>
                <a:gd name="T19" fmla="*/ 21 h 808"/>
                <a:gd name="T20" fmla="*/ 335 w 309"/>
                <a:gd name="T21" fmla="*/ 0 h 8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9"/>
                <a:gd name="T34" fmla="*/ 0 h 808"/>
                <a:gd name="T35" fmla="*/ 309 w 309"/>
                <a:gd name="T36" fmla="*/ 808 h 8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9" h="808">
                  <a:moveTo>
                    <a:pt x="0" y="808"/>
                  </a:moveTo>
                  <a:lnTo>
                    <a:pt x="4" y="692"/>
                  </a:lnTo>
                  <a:lnTo>
                    <a:pt x="15" y="575"/>
                  </a:lnTo>
                  <a:lnTo>
                    <a:pt x="33" y="466"/>
                  </a:lnTo>
                  <a:lnTo>
                    <a:pt x="57" y="363"/>
                  </a:lnTo>
                  <a:lnTo>
                    <a:pt x="85" y="270"/>
                  </a:lnTo>
                  <a:lnTo>
                    <a:pt x="120" y="188"/>
                  </a:lnTo>
                  <a:lnTo>
                    <a:pt x="160" y="116"/>
                  </a:lnTo>
                  <a:lnTo>
                    <a:pt x="206" y="60"/>
                  </a:lnTo>
                  <a:lnTo>
                    <a:pt x="254" y="21"/>
                  </a:lnTo>
                  <a:lnTo>
                    <a:pt x="309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2" name="Freeform 74"/>
            <p:cNvSpPr>
              <a:spLocks/>
            </p:cNvSpPr>
            <p:nvPr/>
          </p:nvSpPr>
          <p:spPr bwMode="auto">
            <a:xfrm>
              <a:off x="3750" y="2407"/>
              <a:ext cx="801" cy="1233"/>
            </a:xfrm>
            <a:custGeom>
              <a:avLst/>
              <a:gdLst>
                <a:gd name="T0" fmla="*/ 0 w 739"/>
                <a:gd name="T1" fmla="*/ 0 h 1233"/>
                <a:gd name="T2" fmla="*/ 10 w 739"/>
                <a:gd name="T3" fmla="*/ 198 h 1233"/>
                <a:gd name="T4" fmla="*/ 40 w 739"/>
                <a:gd name="T5" fmla="*/ 389 h 1233"/>
                <a:gd name="T6" fmla="*/ 90 w 739"/>
                <a:gd name="T7" fmla="*/ 566 h 1233"/>
                <a:gd name="T8" fmla="*/ 154 w 739"/>
                <a:gd name="T9" fmla="*/ 727 h 1233"/>
                <a:gd name="T10" fmla="*/ 235 w 739"/>
                <a:gd name="T11" fmla="*/ 872 h 1233"/>
                <a:gd name="T12" fmla="*/ 328 w 739"/>
                <a:gd name="T13" fmla="*/ 995 h 1233"/>
                <a:gd name="T14" fmla="*/ 432 w 739"/>
                <a:gd name="T15" fmla="*/ 1096 h 1233"/>
                <a:gd name="T16" fmla="*/ 550 w 739"/>
                <a:gd name="T17" fmla="*/ 1170 h 1233"/>
                <a:gd name="T18" fmla="*/ 673 w 739"/>
                <a:gd name="T19" fmla="*/ 1217 h 1233"/>
                <a:gd name="T20" fmla="*/ 801 w 739"/>
                <a:gd name="T21" fmla="*/ 1233 h 12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33"/>
                <a:gd name="T35" fmla="*/ 739 w 739"/>
                <a:gd name="T36" fmla="*/ 1233 h 12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33">
                  <a:moveTo>
                    <a:pt x="0" y="0"/>
                  </a:moveTo>
                  <a:lnTo>
                    <a:pt x="9" y="198"/>
                  </a:lnTo>
                  <a:lnTo>
                    <a:pt x="37" y="389"/>
                  </a:lnTo>
                  <a:lnTo>
                    <a:pt x="83" y="566"/>
                  </a:lnTo>
                  <a:lnTo>
                    <a:pt x="142" y="727"/>
                  </a:lnTo>
                  <a:lnTo>
                    <a:pt x="217" y="872"/>
                  </a:lnTo>
                  <a:lnTo>
                    <a:pt x="303" y="995"/>
                  </a:lnTo>
                  <a:lnTo>
                    <a:pt x="399" y="1096"/>
                  </a:lnTo>
                  <a:lnTo>
                    <a:pt x="507" y="1170"/>
                  </a:lnTo>
                  <a:lnTo>
                    <a:pt x="621" y="1217"/>
                  </a:lnTo>
                  <a:lnTo>
                    <a:pt x="739" y="123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3" name="Freeform 75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21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21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4" name="Freeform 76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19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9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5" name="Freeform 77"/>
            <p:cNvSpPr>
              <a:spLocks/>
            </p:cNvSpPr>
            <p:nvPr/>
          </p:nvSpPr>
          <p:spPr bwMode="auto">
            <a:xfrm>
              <a:off x="3748" y="1146"/>
              <a:ext cx="703" cy="1259"/>
            </a:xfrm>
            <a:custGeom>
              <a:avLst/>
              <a:gdLst>
                <a:gd name="T0" fmla="*/ 0 w 649"/>
                <a:gd name="T1" fmla="*/ 1259 h 1259"/>
                <a:gd name="T2" fmla="*/ 12 w 649"/>
                <a:gd name="T3" fmla="*/ 1068 h 1259"/>
                <a:gd name="T4" fmla="*/ 35 w 649"/>
                <a:gd name="T5" fmla="*/ 881 h 1259"/>
                <a:gd name="T6" fmla="*/ 78 w 649"/>
                <a:gd name="T7" fmla="*/ 707 h 1259"/>
                <a:gd name="T8" fmla="*/ 132 w 649"/>
                <a:gd name="T9" fmla="*/ 543 h 1259"/>
                <a:gd name="T10" fmla="*/ 204 w 649"/>
                <a:gd name="T11" fmla="*/ 399 h 1259"/>
                <a:gd name="T12" fmla="*/ 285 w 649"/>
                <a:gd name="T13" fmla="*/ 271 h 1259"/>
                <a:gd name="T14" fmla="*/ 375 w 649"/>
                <a:gd name="T15" fmla="*/ 164 h 1259"/>
                <a:gd name="T16" fmla="*/ 478 w 649"/>
                <a:gd name="T17" fmla="*/ 82 h 1259"/>
                <a:gd name="T18" fmla="*/ 587 w 649"/>
                <a:gd name="T19" fmla="*/ 26 h 1259"/>
                <a:gd name="T20" fmla="*/ 703 w 649"/>
                <a:gd name="T21" fmla="*/ 0 h 12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9"/>
                <a:gd name="T34" fmla="*/ 0 h 1259"/>
                <a:gd name="T35" fmla="*/ 649 w 649"/>
                <a:gd name="T36" fmla="*/ 1259 h 12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9" h="1259">
                  <a:moveTo>
                    <a:pt x="0" y="1259"/>
                  </a:moveTo>
                  <a:lnTo>
                    <a:pt x="11" y="1068"/>
                  </a:lnTo>
                  <a:lnTo>
                    <a:pt x="32" y="881"/>
                  </a:lnTo>
                  <a:lnTo>
                    <a:pt x="72" y="707"/>
                  </a:lnTo>
                  <a:lnTo>
                    <a:pt x="122" y="543"/>
                  </a:lnTo>
                  <a:lnTo>
                    <a:pt x="188" y="399"/>
                  </a:lnTo>
                  <a:lnTo>
                    <a:pt x="263" y="271"/>
                  </a:lnTo>
                  <a:lnTo>
                    <a:pt x="346" y="164"/>
                  </a:lnTo>
                  <a:lnTo>
                    <a:pt x="441" y="82"/>
                  </a:lnTo>
                  <a:lnTo>
                    <a:pt x="542" y="26"/>
                  </a:lnTo>
                  <a:lnTo>
                    <a:pt x="649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6" name="Rectangle 78"/>
            <p:cNvSpPr>
              <a:spLocks noChangeArrowheads="1"/>
            </p:cNvSpPr>
            <p:nvPr/>
          </p:nvSpPr>
          <p:spPr bwMode="auto">
            <a:xfrm>
              <a:off x="4909" y="818"/>
              <a:ext cx="18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</a:t>
              </a:r>
              <a:endParaRPr lang="en-US" altLang="zh-CN" sz="1292"/>
            </a:p>
          </p:txBody>
        </p:sp>
        <p:sp>
          <p:nvSpPr>
            <p:cNvPr id="107" name="Rectangle 79"/>
            <p:cNvSpPr>
              <a:spLocks noChangeArrowheads="1"/>
            </p:cNvSpPr>
            <p:nvPr/>
          </p:nvSpPr>
          <p:spPr bwMode="auto">
            <a:xfrm>
              <a:off x="4272" y="3264"/>
              <a:ext cx="35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BusRd(</a:t>
              </a:r>
              <a:r>
                <a:rPr lang="en-US" altLang="zh-CN" sz="923">
                  <a:solidFill>
                    <a:schemeClr val="hlink"/>
                  </a:solidFill>
                </a:rPr>
                <a:t>S</a:t>
              </a:r>
              <a:r>
                <a:rPr lang="en-US" altLang="zh-CN" sz="923" b="0">
                  <a:solidFill>
                    <a:schemeClr val="hlink"/>
                  </a:solidFill>
                </a:rPr>
                <a:t>)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08" name="Rectangle 80"/>
            <p:cNvSpPr>
              <a:spLocks noChangeArrowheads="1"/>
            </p:cNvSpPr>
            <p:nvPr/>
          </p:nvSpPr>
          <p:spPr bwMode="auto">
            <a:xfrm>
              <a:off x="5571" y="2045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09" name="Rectangle 81"/>
            <p:cNvSpPr>
              <a:spLocks noChangeArrowheads="1"/>
            </p:cNvSpPr>
            <p:nvPr/>
          </p:nvSpPr>
          <p:spPr bwMode="auto">
            <a:xfrm>
              <a:off x="4934" y="2189"/>
              <a:ext cx="265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10" name="Rectangle 82"/>
            <p:cNvSpPr>
              <a:spLocks noChangeArrowheads="1"/>
            </p:cNvSpPr>
            <p:nvPr/>
          </p:nvSpPr>
          <p:spPr bwMode="auto">
            <a:xfrm>
              <a:off x="3980" y="1757"/>
              <a:ext cx="31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PrWr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BusUpgr</a:t>
              </a:r>
              <a:endParaRPr lang="en-US" altLang="zh-CN" sz="1292" dirty="0">
                <a:solidFill>
                  <a:schemeClr val="hlink"/>
                </a:solidFill>
              </a:endParaRPr>
            </a:p>
          </p:txBody>
        </p:sp>
        <p:sp>
          <p:nvSpPr>
            <p:cNvPr id="111" name="Rectangle 83"/>
            <p:cNvSpPr>
              <a:spLocks noChangeArrowheads="1"/>
            </p:cNvSpPr>
            <p:nvPr/>
          </p:nvSpPr>
          <p:spPr bwMode="auto">
            <a:xfrm>
              <a:off x="3634" y="2217"/>
              <a:ext cx="295" cy="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PrWr/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12" name="Rectangle 84"/>
            <p:cNvSpPr>
              <a:spLocks noChangeArrowheads="1"/>
            </p:cNvSpPr>
            <p:nvPr/>
          </p:nvSpPr>
          <p:spPr bwMode="auto">
            <a:xfrm>
              <a:off x="5136" y="1526"/>
              <a:ext cx="26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13" name="Rectangle 86"/>
            <p:cNvSpPr>
              <a:spLocks noChangeArrowheads="1"/>
            </p:cNvSpPr>
            <p:nvPr/>
          </p:nvSpPr>
          <p:spPr bwMode="auto">
            <a:xfrm>
              <a:off x="5145" y="2650"/>
              <a:ext cx="47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14" name="Rectangle 87"/>
            <p:cNvSpPr>
              <a:spLocks noChangeArrowheads="1"/>
            </p:cNvSpPr>
            <p:nvPr/>
          </p:nvSpPr>
          <p:spPr bwMode="auto">
            <a:xfrm>
              <a:off x="4531" y="3092"/>
              <a:ext cx="427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PrRd/— 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15" name="Rectangle 88"/>
            <p:cNvSpPr>
              <a:spLocks noChangeArrowheads="1"/>
            </p:cNvSpPr>
            <p:nvPr/>
          </p:nvSpPr>
          <p:spPr bwMode="auto">
            <a:xfrm>
              <a:off x="3955" y="2736"/>
              <a:ext cx="397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923" b="0" dirty="0"/>
                <a:t>(</a:t>
              </a:r>
              <a:r>
                <a:rPr lang="en-US" altLang="zh-CN" sz="923" dirty="0"/>
                <a:t>~S</a:t>
              </a:r>
              <a:r>
                <a:rPr lang="en-US" altLang="zh-CN" sz="923" b="0" dirty="0"/>
                <a:t>)</a:t>
              </a:r>
              <a:endParaRPr lang="en-US" altLang="zh-CN" sz="1292" b="0" dirty="0"/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4272" y="1498"/>
              <a:ext cx="294" cy="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00" b="0" dirty="0" err="1">
                  <a:solidFill>
                    <a:srgbClr val="FF0000"/>
                  </a:solidFill>
                </a:rPr>
                <a:t>PrWr</a:t>
              </a:r>
              <a:r>
                <a:rPr lang="en-US" altLang="zh-CN" sz="900" b="0" dirty="0">
                  <a:solidFill>
                    <a:srgbClr val="FF0000"/>
                  </a:solidFill>
                </a:rPr>
                <a:t>/—</a:t>
              </a:r>
            </a:p>
          </p:txBody>
        </p:sp>
        <p:sp>
          <p:nvSpPr>
            <p:cNvPr id="117" name="Rectangle 90"/>
            <p:cNvSpPr>
              <a:spLocks noChangeArrowheads="1"/>
            </p:cNvSpPr>
            <p:nvPr/>
          </p:nvSpPr>
          <p:spPr bwMode="auto">
            <a:xfrm>
              <a:off x="5571" y="2333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BusWB</a:t>
              </a:r>
              <a:endParaRPr lang="en-US" altLang="zh-CN" sz="1292" b="0">
                <a:solidFill>
                  <a:schemeClr val="hlink"/>
                </a:solidFill>
              </a:endParaRPr>
            </a:p>
          </p:txBody>
        </p:sp>
        <p:sp>
          <p:nvSpPr>
            <p:cNvPr id="118" name="Rectangle 85"/>
            <p:cNvSpPr>
              <a:spLocks noChangeArrowheads="1"/>
            </p:cNvSpPr>
            <p:nvPr/>
          </p:nvSpPr>
          <p:spPr bwMode="auto">
            <a:xfrm>
              <a:off x="4906" y="2908"/>
              <a:ext cx="418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  <a:endParaRPr lang="en-US" altLang="zh-CN" sz="923">
                <a:solidFill>
                  <a:schemeClr val="hlink"/>
                </a:solidFill>
              </a:endParaRP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BusUpgr/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  <p:sp>
          <p:nvSpPr>
            <p:cNvPr id="119" name="Freeform 69"/>
            <p:cNvSpPr>
              <a:spLocks/>
            </p:cNvSpPr>
            <p:nvPr/>
          </p:nvSpPr>
          <p:spPr bwMode="auto">
            <a:xfrm>
              <a:off x="4979" y="2761"/>
              <a:ext cx="464" cy="793"/>
            </a:xfrm>
            <a:custGeom>
              <a:avLst/>
              <a:gdLst>
                <a:gd name="T0" fmla="*/ 464 w 428"/>
                <a:gd name="T1" fmla="*/ 0 h 793"/>
                <a:gd name="T2" fmla="*/ 460 w 428"/>
                <a:gd name="T3" fmla="*/ 119 h 793"/>
                <a:gd name="T4" fmla="*/ 443 w 428"/>
                <a:gd name="T5" fmla="*/ 233 h 793"/>
                <a:gd name="T6" fmla="*/ 414 w 428"/>
                <a:gd name="T7" fmla="*/ 343 h 793"/>
                <a:gd name="T8" fmla="*/ 378 w 428"/>
                <a:gd name="T9" fmla="*/ 446 h 793"/>
                <a:gd name="T10" fmla="*/ 334 w 428"/>
                <a:gd name="T11" fmla="*/ 536 h 793"/>
                <a:gd name="T12" fmla="*/ 279 w 428"/>
                <a:gd name="T13" fmla="*/ 618 h 793"/>
                <a:gd name="T14" fmla="*/ 219 w 428"/>
                <a:gd name="T15" fmla="*/ 686 h 793"/>
                <a:gd name="T16" fmla="*/ 153 w 428"/>
                <a:gd name="T17" fmla="*/ 739 h 793"/>
                <a:gd name="T18" fmla="*/ 79 w 428"/>
                <a:gd name="T19" fmla="*/ 774 h 793"/>
                <a:gd name="T20" fmla="*/ 0 w 428"/>
                <a:gd name="T21" fmla="*/ 793 h 7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8"/>
                <a:gd name="T34" fmla="*/ 0 h 793"/>
                <a:gd name="T35" fmla="*/ 428 w 428"/>
                <a:gd name="T36" fmla="*/ 793 h 7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8" h="793">
                  <a:moveTo>
                    <a:pt x="428" y="0"/>
                  </a:moveTo>
                  <a:lnTo>
                    <a:pt x="424" y="119"/>
                  </a:lnTo>
                  <a:lnTo>
                    <a:pt x="409" y="233"/>
                  </a:lnTo>
                  <a:lnTo>
                    <a:pt x="382" y="343"/>
                  </a:lnTo>
                  <a:lnTo>
                    <a:pt x="349" y="446"/>
                  </a:lnTo>
                  <a:lnTo>
                    <a:pt x="308" y="536"/>
                  </a:lnTo>
                  <a:lnTo>
                    <a:pt x="257" y="618"/>
                  </a:lnTo>
                  <a:lnTo>
                    <a:pt x="202" y="686"/>
                  </a:lnTo>
                  <a:lnTo>
                    <a:pt x="141" y="739"/>
                  </a:lnTo>
                  <a:lnTo>
                    <a:pt x="73" y="774"/>
                  </a:lnTo>
                  <a:lnTo>
                    <a:pt x="0" y="793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>
              <a:off x="5136" y="2736"/>
              <a:ext cx="39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911" y="1165141"/>
            <a:ext cx="4334400" cy="3576067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579" y="1165141"/>
            <a:ext cx="4334400" cy="35760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5.6.a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944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09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47" y="937899"/>
            <a:ext cx="2933954" cy="441998"/>
          </a:xfrm>
          <a:prstGeom prst="rect">
            <a:avLst/>
          </a:prstGeom>
        </p:spPr>
      </p:pic>
      <p:grpSp>
        <p:nvGrpSpPr>
          <p:cNvPr id="93" name="Group 30"/>
          <p:cNvGrpSpPr>
            <a:grpSpLocks/>
          </p:cNvGrpSpPr>
          <p:nvPr/>
        </p:nvGrpSpPr>
        <p:grpSpPr bwMode="auto">
          <a:xfrm>
            <a:off x="6824980" y="1457114"/>
            <a:ext cx="3340100" cy="3498850"/>
            <a:chOff x="3553" y="960"/>
            <a:chExt cx="2399" cy="2832"/>
          </a:xfrm>
        </p:grpSpPr>
        <p:grpSp>
          <p:nvGrpSpPr>
            <p:cNvPr id="94" name="Group 31"/>
            <p:cNvGrpSpPr>
              <a:grpSpLocks/>
            </p:cNvGrpSpPr>
            <p:nvPr/>
          </p:nvGrpSpPr>
          <p:grpSpPr bwMode="auto">
            <a:xfrm>
              <a:off x="4559" y="1488"/>
              <a:ext cx="391" cy="385"/>
              <a:chOff x="4512" y="1008"/>
              <a:chExt cx="390" cy="385"/>
            </a:xfrm>
          </p:grpSpPr>
          <p:sp>
            <p:nvSpPr>
              <p:cNvPr id="117" name="Oval 32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8" name="Text Box 33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grpSp>
          <p:nvGrpSpPr>
            <p:cNvPr id="95" name="Group 34"/>
            <p:cNvGrpSpPr>
              <a:grpSpLocks/>
            </p:cNvGrpSpPr>
            <p:nvPr/>
          </p:nvGrpSpPr>
          <p:grpSpPr bwMode="auto">
            <a:xfrm>
              <a:off x="4559" y="3408"/>
              <a:ext cx="391" cy="384"/>
              <a:chOff x="4512" y="1008"/>
              <a:chExt cx="390" cy="384"/>
            </a:xfrm>
          </p:grpSpPr>
          <p:sp>
            <p:nvSpPr>
              <p:cNvPr id="115" name="Oval 35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6" name="Text Box 36"/>
              <p:cNvSpPr txBox="1">
                <a:spLocks noChangeArrowheads="1"/>
              </p:cNvSpPr>
              <p:nvPr/>
            </p:nvSpPr>
            <p:spPr bwMode="auto">
              <a:xfrm>
                <a:off x="4535" y="1105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96" name="Group 37"/>
            <p:cNvGrpSpPr>
              <a:grpSpLocks/>
            </p:cNvGrpSpPr>
            <p:nvPr/>
          </p:nvGrpSpPr>
          <p:grpSpPr bwMode="auto">
            <a:xfrm>
              <a:off x="4562" y="2448"/>
              <a:ext cx="391" cy="385"/>
              <a:chOff x="4515" y="1008"/>
              <a:chExt cx="390" cy="385"/>
            </a:xfrm>
          </p:grpSpPr>
          <p:sp>
            <p:nvSpPr>
              <p:cNvPr id="113" name="Oval 38"/>
              <p:cNvSpPr>
                <a:spLocks noChangeArrowheads="1"/>
              </p:cNvSpPr>
              <p:nvPr/>
            </p:nvSpPr>
            <p:spPr bwMode="auto">
              <a:xfrm>
                <a:off x="4515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4" name="Text Box 39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cxnSp>
          <p:nvCxnSpPr>
            <p:cNvPr id="97" name="AutoShape 40"/>
            <p:cNvCxnSpPr>
              <a:cxnSpLocks noChangeShapeType="1"/>
              <a:stCxn id="115" idx="2"/>
              <a:endCxn id="117" idx="2"/>
            </p:cNvCxnSpPr>
            <p:nvPr/>
          </p:nvCxnSpPr>
          <p:spPr bwMode="auto">
            <a:xfrm rot="10800000" flipH="1">
              <a:off x="4553" y="1680"/>
              <a:ext cx="1" cy="1920"/>
            </a:xfrm>
            <a:prstGeom prst="curvedConnector3">
              <a:avLst>
                <a:gd name="adj1" fmla="val -7900003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41"/>
            <p:cNvCxnSpPr>
              <a:cxnSpLocks noChangeShapeType="1"/>
              <a:stCxn id="117" idx="6"/>
              <a:endCxn id="115" idx="6"/>
            </p:cNvCxnSpPr>
            <p:nvPr/>
          </p:nvCxnSpPr>
          <p:spPr bwMode="auto">
            <a:xfrm>
              <a:off x="4950" y="1680"/>
              <a:ext cx="1" cy="1920"/>
            </a:xfrm>
            <a:prstGeom prst="curvedConnector3">
              <a:avLst>
                <a:gd name="adj1" fmla="val 749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Arc 42"/>
            <p:cNvSpPr>
              <a:spLocks/>
            </p:cNvSpPr>
            <p:nvPr/>
          </p:nvSpPr>
          <p:spPr bwMode="auto">
            <a:xfrm>
              <a:off x="4561" y="2756"/>
              <a:ext cx="391" cy="267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0" name="Arc 43"/>
            <p:cNvSpPr>
              <a:spLocks/>
            </p:cNvSpPr>
            <p:nvPr/>
          </p:nvSpPr>
          <p:spPr bwMode="auto">
            <a:xfrm flipV="1">
              <a:off x="4559" y="1248"/>
              <a:ext cx="391" cy="316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1" name="Arc 44"/>
            <p:cNvSpPr>
              <a:spLocks/>
            </p:cNvSpPr>
            <p:nvPr/>
          </p:nvSpPr>
          <p:spPr bwMode="auto">
            <a:xfrm>
              <a:off x="4848" y="2633"/>
              <a:ext cx="432" cy="872"/>
            </a:xfrm>
            <a:custGeom>
              <a:avLst/>
              <a:gdLst>
                <a:gd name="T0" fmla="*/ 2 w 21600"/>
                <a:gd name="T1" fmla="*/ 0 h 42255"/>
                <a:gd name="T2" fmla="*/ 2 w 21600"/>
                <a:gd name="T3" fmla="*/ 18 h 42255"/>
                <a:gd name="T4" fmla="*/ 0 w 21600"/>
                <a:gd name="T5" fmla="*/ 9 h 42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55"/>
                <a:gd name="T11" fmla="*/ 21600 w 21600"/>
                <a:gd name="T12" fmla="*/ 42255 h 42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55" fill="none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</a:path>
                <a:path w="21600" h="42255" stroke="0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  <a:lnTo>
                    <a:pt x="0" y="2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2" name="Arc 45"/>
            <p:cNvSpPr>
              <a:spLocks/>
            </p:cNvSpPr>
            <p:nvPr/>
          </p:nvSpPr>
          <p:spPr bwMode="auto">
            <a:xfrm>
              <a:off x="4848" y="1728"/>
              <a:ext cx="286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3" name="Arc 46"/>
            <p:cNvSpPr>
              <a:spLocks/>
            </p:cNvSpPr>
            <p:nvPr/>
          </p:nvSpPr>
          <p:spPr bwMode="auto">
            <a:xfrm flipH="1" flipV="1">
              <a:off x="4367" y="1728"/>
              <a:ext cx="287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4" name="Arc 47"/>
            <p:cNvSpPr>
              <a:spLocks/>
            </p:cNvSpPr>
            <p:nvPr/>
          </p:nvSpPr>
          <p:spPr bwMode="auto">
            <a:xfrm flipH="1" flipV="1">
              <a:off x="4223" y="2641"/>
              <a:ext cx="431" cy="861"/>
            </a:xfrm>
            <a:custGeom>
              <a:avLst/>
              <a:gdLst>
                <a:gd name="T0" fmla="*/ 2 w 21600"/>
                <a:gd name="T1" fmla="*/ 0 h 41793"/>
                <a:gd name="T2" fmla="*/ 2 w 21600"/>
                <a:gd name="T3" fmla="*/ 18 h 41793"/>
                <a:gd name="T4" fmla="*/ 0 w 21600"/>
                <a:gd name="T5" fmla="*/ 9 h 417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793"/>
                <a:gd name="T11" fmla="*/ 21600 w 21600"/>
                <a:gd name="T12" fmla="*/ 41793 h 417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793" fill="none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</a:path>
                <a:path w="21600" h="41793" stroke="0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  <a:lnTo>
                    <a:pt x="0" y="20923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5" name="Text Box 48"/>
            <p:cNvSpPr txBox="1">
              <a:spLocks noChangeArrowheads="1"/>
            </p:cNvSpPr>
            <p:nvPr/>
          </p:nvSpPr>
          <p:spPr bwMode="auto">
            <a:xfrm>
              <a:off x="4559" y="960"/>
              <a:ext cx="389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/>
                <a:t>PrWr/—</a:t>
              </a:r>
            </a:p>
          </p:txBody>
        </p:sp>
        <p:sp>
          <p:nvSpPr>
            <p:cNvPr id="106" name="Text Box 49"/>
            <p:cNvSpPr txBox="1">
              <a:spLocks noChangeArrowheads="1"/>
            </p:cNvSpPr>
            <p:nvPr/>
          </p:nvSpPr>
          <p:spPr bwMode="auto">
            <a:xfrm>
              <a:off x="3983" y="2929"/>
              <a:ext cx="576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PrRd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07" name="Text Box 50"/>
            <p:cNvSpPr txBox="1">
              <a:spLocks noChangeArrowheads="1"/>
            </p:cNvSpPr>
            <p:nvPr/>
          </p:nvSpPr>
          <p:spPr bwMode="auto">
            <a:xfrm>
              <a:off x="4127" y="2113"/>
              <a:ext cx="72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PrWr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08" name="Text Box 51"/>
            <p:cNvSpPr txBox="1">
              <a:spLocks noChangeArrowheads="1"/>
            </p:cNvSpPr>
            <p:nvPr/>
          </p:nvSpPr>
          <p:spPr bwMode="auto">
            <a:xfrm>
              <a:off x="3553" y="2400"/>
              <a:ext cx="670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PrWr/</a:t>
              </a:r>
              <a:r>
                <a:rPr lang="en-US" altLang="zh-CN" sz="1108" b="0">
                  <a:solidFill>
                    <a:schemeClr val="hlink"/>
                  </a:solidFill>
                </a:rPr>
                <a:t>BusRdX</a:t>
              </a:r>
            </a:p>
          </p:txBody>
        </p:sp>
        <p:sp>
          <p:nvSpPr>
            <p:cNvPr id="109" name="Text Box 52"/>
            <p:cNvSpPr txBox="1">
              <a:spLocks noChangeArrowheads="1"/>
            </p:cNvSpPr>
            <p:nvPr/>
          </p:nvSpPr>
          <p:spPr bwMode="auto">
            <a:xfrm>
              <a:off x="4607" y="3053"/>
              <a:ext cx="481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/>
                <a:t>/—</a:t>
              </a:r>
            </a:p>
          </p:txBody>
        </p:sp>
        <p:sp>
          <p:nvSpPr>
            <p:cNvPr id="110" name="Text Box 53"/>
            <p:cNvSpPr txBox="1">
              <a:spLocks noChangeArrowheads="1"/>
            </p:cNvSpPr>
            <p:nvPr/>
          </p:nvSpPr>
          <p:spPr bwMode="auto">
            <a:xfrm>
              <a:off x="4848" y="2113"/>
              <a:ext cx="624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 dirty="0">
                  <a:solidFill>
                    <a:schemeClr val="hlink"/>
                  </a:solidFill>
                </a:rPr>
                <a:t>/</a:t>
              </a:r>
              <a:r>
                <a:rPr lang="en-US" altLang="zh-CN" sz="1108" dirty="0">
                  <a:solidFill>
                    <a:schemeClr val="hlink"/>
                  </a:solidFill>
                </a:rPr>
                <a:t>Flush</a:t>
              </a:r>
            </a:p>
          </p:txBody>
        </p:sp>
        <p:sp>
          <p:nvSpPr>
            <p:cNvPr id="111" name="Text Box 54"/>
            <p:cNvSpPr txBox="1">
              <a:spLocks noChangeArrowheads="1"/>
            </p:cNvSpPr>
            <p:nvPr/>
          </p:nvSpPr>
          <p:spPr bwMode="auto">
            <a:xfrm>
              <a:off x="5233" y="2400"/>
              <a:ext cx="719" cy="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BusRdX/</a:t>
              </a:r>
              <a:r>
                <a:rPr lang="en-US" altLang="zh-CN" sz="1108">
                  <a:solidFill>
                    <a:schemeClr val="hlink"/>
                  </a:solidFill>
                </a:rPr>
                <a:t>Flush</a:t>
              </a:r>
            </a:p>
            <a:p>
              <a:pPr>
                <a:defRPr/>
              </a:pPr>
              <a:r>
                <a:rPr lang="en-US" altLang="zh-CN" sz="1108" b="0"/>
                <a:t>Replace/</a:t>
              </a:r>
              <a:r>
                <a:rPr lang="en-US" altLang="zh-CN" sz="1108" b="0">
                  <a:solidFill>
                    <a:schemeClr val="hlink"/>
                  </a:solidFill>
                </a:rPr>
                <a:t>BusWB</a:t>
              </a:r>
            </a:p>
          </p:txBody>
        </p:sp>
        <p:sp>
          <p:nvSpPr>
            <p:cNvPr id="112" name="Text Box 55"/>
            <p:cNvSpPr txBox="1">
              <a:spLocks noChangeArrowheads="1"/>
            </p:cNvSpPr>
            <p:nvPr/>
          </p:nvSpPr>
          <p:spPr bwMode="auto">
            <a:xfrm>
              <a:off x="4992" y="2880"/>
              <a:ext cx="528" cy="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r>
                <a:rPr lang="en-US" altLang="zh-CN" sz="1108" b="0" dirty="0"/>
                <a:t>/—</a:t>
              </a:r>
            </a:p>
            <a:p>
              <a:pPr>
                <a:defRPr/>
              </a:pPr>
              <a:r>
                <a:rPr lang="en-US" altLang="zh-CN" sz="1108" b="0" dirty="0"/>
                <a:t>Replace/—</a:t>
              </a:r>
            </a:p>
          </p:txBody>
        </p:sp>
      </p:grpSp>
      <p:sp>
        <p:nvSpPr>
          <p:cNvPr id="120" name="矩形 119"/>
          <p:cNvSpPr/>
          <p:nvPr/>
        </p:nvSpPr>
        <p:spPr>
          <a:xfrm>
            <a:off x="1985658" y="5341870"/>
            <a:ext cx="7178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读</a:t>
            </a:r>
            <a:r>
              <a:rPr lang="en-US" altLang="zh-CN" dirty="0">
                <a:solidFill>
                  <a:srgbClr val="000000"/>
                </a:solidFill>
              </a:rPr>
              <a:t> 120</a:t>
            </a:r>
            <a:r>
              <a:rPr lang="zh-CN" altLang="en-US" dirty="0">
                <a:solidFill>
                  <a:srgbClr val="000000"/>
                </a:solidFill>
              </a:rPr>
              <a:t>，读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 </a:t>
            </a:r>
            <a:r>
              <a:rPr lang="zh-CN" altLang="en-US" dirty="0">
                <a:solidFill>
                  <a:srgbClr val="000000"/>
                </a:solidFill>
              </a:rPr>
              <a:t>从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100 cycles</a:t>
            </a:r>
            <a:r>
              <a:rPr lang="zh-CN" altLang="en-US" dirty="0">
                <a:solidFill>
                  <a:srgbClr val="000000"/>
                </a:solidFill>
              </a:rPr>
              <a:t>），状态变为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写</a:t>
            </a:r>
            <a:r>
              <a:rPr lang="en-US" altLang="zh-CN" dirty="0">
                <a:solidFill>
                  <a:srgbClr val="000000"/>
                </a:solidFill>
              </a:rPr>
              <a:t> 120</a:t>
            </a:r>
            <a:r>
              <a:rPr lang="zh-CN" altLang="en-US" dirty="0">
                <a:solidFill>
                  <a:srgbClr val="000000"/>
                </a:solidFill>
              </a:rPr>
              <a:t>，命中，发送</a:t>
            </a:r>
            <a:r>
              <a:rPr lang="en-US" altLang="zh-CN" dirty="0">
                <a:solidFill>
                  <a:srgbClr val="000000"/>
                </a:solidFill>
              </a:rPr>
              <a:t>invalid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15 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100 + 15 =  115 cycles</a:t>
            </a:r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24" y="1572850"/>
            <a:ext cx="4334400" cy="35760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47" y="1024970"/>
            <a:ext cx="2933954" cy="441998"/>
          </a:xfrm>
          <a:prstGeom prst="rect">
            <a:avLst/>
          </a:prstGeom>
        </p:spPr>
      </p:pic>
      <p:sp>
        <p:nvSpPr>
          <p:cNvPr id="120" name="矩形 119"/>
          <p:cNvSpPr/>
          <p:nvPr/>
        </p:nvSpPr>
        <p:spPr>
          <a:xfrm>
            <a:off x="1985658" y="5341870"/>
            <a:ext cx="7178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读</a:t>
            </a:r>
            <a:r>
              <a:rPr lang="en-US" altLang="zh-CN" dirty="0">
                <a:solidFill>
                  <a:srgbClr val="000000"/>
                </a:solidFill>
              </a:rPr>
              <a:t> 120</a:t>
            </a:r>
            <a:r>
              <a:rPr lang="zh-CN" altLang="en-US" dirty="0">
                <a:solidFill>
                  <a:srgbClr val="000000"/>
                </a:solidFill>
              </a:rPr>
              <a:t>，读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 </a:t>
            </a:r>
            <a:r>
              <a:rPr lang="zh-CN" altLang="en-US" dirty="0">
                <a:solidFill>
                  <a:srgbClr val="000000"/>
                </a:solidFill>
              </a:rPr>
              <a:t>从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100 cycles</a:t>
            </a:r>
            <a:r>
              <a:rPr lang="zh-CN" altLang="en-US" dirty="0">
                <a:solidFill>
                  <a:srgbClr val="000000"/>
                </a:solidFill>
              </a:rPr>
              <a:t>），状态变为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写</a:t>
            </a:r>
            <a:r>
              <a:rPr lang="en-US" altLang="zh-CN" dirty="0">
                <a:solidFill>
                  <a:srgbClr val="000000"/>
                </a:solidFill>
              </a:rPr>
              <a:t> 120</a:t>
            </a:r>
            <a:r>
              <a:rPr lang="zh-CN" altLang="en-US" dirty="0">
                <a:solidFill>
                  <a:srgbClr val="000000"/>
                </a:solidFill>
              </a:rPr>
              <a:t>，命中，发送</a:t>
            </a:r>
            <a:r>
              <a:rPr lang="en-US" altLang="zh-CN" dirty="0">
                <a:solidFill>
                  <a:srgbClr val="000000"/>
                </a:solidFill>
              </a:rPr>
              <a:t>invalid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15 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100 + 15 =  115 cycles</a:t>
            </a:r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24" y="1572850"/>
            <a:ext cx="4334400" cy="3576067"/>
          </a:xfrm>
          <a:prstGeom prst="rect">
            <a:avLst/>
          </a:prstGeom>
        </p:spPr>
      </p:pic>
      <p:grpSp>
        <p:nvGrpSpPr>
          <p:cNvPr id="31" name="Group 94"/>
          <p:cNvGrpSpPr>
            <a:grpSpLocks/>
          </p:cNvGrpSpPr>
          <p:nvPr/>
        </p:nvGrpSpPr>
        <p:grpSpPr bwMode="auto">
          <a:xfrm>
            <a:off x="7198976" y="345423"/>
            <a:ext cx="3305175" cy="4395787"/>
            <a:chOff x="3634" y="816"/>
            <a:chExt cx="2255" cy="299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4572" y="923"/>
              <a:ext cx="74" cy="108"/>
            </a:xfrm>
            <a:custGeom>
              <a:avLst/>
              <a:gdLst>
                <a:gd name="T0" fmla="*/ 0 w 68"/>
                <a:gd name="T1" fmla="*/ 0 h 109"/>
                <a:gd name="T2" fmla="*/ 2 w 68"/>
                <a:gd name="T3" fmla="*/ 18 h 109"/>
                <a:gd name="T4" fmla="*/ 5 w 68"/>
                <a:gd name="T5" fmla="*/ 35 h 109"/>
                <a:gd name="T6" fmla="*/ 10 w 68"/>
                <a:gd name="T7" fmla="*/ 51 h 109"/>
                <a:gd name="T8" fmla="*/ 14 w 68"/>
                <a:gd name="T9" fmla="*/ 65 h 109"/>
                <a:gd name="T10" fmla="*/ 22 w 68"/>
                <a:gd name="T11" fmla="*/ 77 h 109"/>
                <a:gd name="T12" fmla="*/ 32 w 68"/>
                <a:gd name="T13" fmla="*/ 88 h 109"/>
                <a:gd name="T14" fmla="*/ 40 w 68"/>
                <a:gd name="T15" fmla="*/ 98 h 109"/>
                <a:gd name="T16" fmla="*/ 50 w 68"/>
                <a:gd name="T17" fmla="*/ 105 h 109"/>
                <a:gd name="T18" fmla="*/ 62 w 68"/>
                <a:gd name="T19" fmla="*/ 107 h 109"/>
                <a:gd name="T20" fmla="*/ 74 w 68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09"/>
                <a:gd name="T35" fmla="*/ 68 w 68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09">
                  <a:moveTo>
                    <a:pt x="0" y="0"/>
                  </a:moveTo>
                  <a:lnTo>
                    <a:pt x="2" y="18"/>
                  </a:lnTo>
                  <a:lnTo>
                    <a:pt x="5" y="35"/>
                  </a:lnTo>
                  <a:lnTo>
                    <a:pt x="9" y="51"/>
                  </a:lnTo>
                  <a:lnTo>
                    <a:pt x="13" y="65"/>
                  </a:lnTo>
                  <a:lnTo>
                    <a:pt x="20" y="77"/>
                  </a:lnTo>
                  <a:lnTo>
                    <a:pt x="29" y="88"/>
                  </a:lnTo>
                  <a:lnTo>
                    <a:pt x="37" y="98"/>
                  </a:lnTo>
                  <a:lnTo>
                    <a:pt x="46" y="105"/>
                  </a:lnTo>
                  <a:lnTo>
                    <a:pt x="57" y="107"/>
                  </a:lnTo>
                  <a:lnTo>
                    <a:pt x="68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4572" y="816"/>
              <a:ext cx="149" cy="109"/>
            </a:xfrm>
            <a:custGeom>
              <a:avLst/>
              <a:gdLst>
                <a:gd name="T0" fmla="*/ 149 w 136"/>
                <a:gd name="T1" fmla="*/ 0 h 109"/>
                <a:gd name="T2" fmla="*/ 125 w 136"/>
                <a:gd name="T3" fmla="*/ 2 h 109"/>
                <a:gd name="T4" fmla="*/ 101 w 136"/>
                <a:gd name="T5" fmla="*/ 4 h 109"/>
                <a:gd name="T6" fmla="*/ 82 w 136"/>
                <a:gd name="T7" fmla="*/ 11 h 109"/>
                <a:gd name="T8" fmla="*/ 62 w 136"/>
                <a:gd name="T9" fmla="*/ 20 h 109"/>
                <a:gd name="T10" fmla="*/ 44 w 136"/>
                <a:gd name="T11" fmla="*/ 32 h 109"/>
                <a:gd name="T12" fmla="*/ 28 w 136"/>
                <a:gd name="T13" fmla="*/ 44 h 109"/>
                <a:gd name="T14" fmla="*/ 16 w 136"/>
                <a:gd name="T15" fmla="*/ 58 h 109"/>
                <a:gd name="T16" fmla="*/ 8 w 136"/>
                <a:gd name="T17" fmla="*/ 74 h 109"/>
                <a:gd name="T18" fmla="*/ 2 w 136"/>
                <a:gd name="T19" fmla="*/ 90 h 109"/>
                <a:gd name="T20" fmla="*/ 0 w 136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109"/>
                <a:gd name="T35" fmla="*/ 136 w 136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109">
                  <a:moveTo>
                    <a:pt x="136" y="0"/>
                  </a:moveTo>
                  <a:lnTo>
                    <a:pt x="114" y="2"/>
                  </a:lnTo>
                  <a:lnTo>
                    <a:pt x="92" y="4"/>
                  </a:lnTo>
                  <a:lnTo>
                    <a:pt x="75" y="11"/>
                  </a:lnTo>
                  <a:lnTo>
                    <a:pt x="57" y="20"/>
                  </a:lnTo>
                  <a:lnTo>
                    <a:pt x="40" y="32"/>
                  </a:lnTo>
                  <a:lnTo>
                    <a:pt x="26" y="44"/>
                  </a:lnTo>
                  <a:lnTo>
                    <a:pt x="15" y="58"/>
                  </a:lnTo>
                  <a:lnTo>
                    <a:pt x="7" y="74"/>
                  </a:lnTo>
                  <a:lnTo>
                    <a:pt x="2" y="90"/>
                  </a:lnTo>
                  <a:lnTo>
                    <a:pt x="0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6 w 65"/>
                <a:gd name="T9" fmla="*/ 1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2" y="1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4 w 65"/>
                <a:gd name="T9" fmla="*/ 14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858" y="938"/>
              <a:ext cx="10" cy="53"/>
            </a:xfrm>
            <a:custGeom>
              <a:avLst/>
              <a:gdLst>
                <a:gd name="T0" fmla="*/ 8 w 9"/>
                <a:gd name="T1" fmla="*/ 0 h 53"/>
                <a:gd name="T2" fmla="*/ 8 w 9"/>
                <a:gd name="T3" fmla="*/ 7 h 53"/>
                <a:gd name="T4" fmla="*/ 10 w 9"/>
                <a:gd name="T5" fmla="*/ 14 h 53"/>
                <a:gd name="T6" fmla="*/ 10 w 9"/>
                <a:gd name="T7" fmla="*/ 18 h 53"/>
                <a:gd name="T8" fmla="*/ 10 w 9"/>
                <a:gd name="T9" fmla="*/ 25 h 53"/>
                <a:gd name="T10" fmla="*/ 10 w 9"/>
                <a:gd name="T11" fmla="*/ 30 h 53"/>
                <a:gd name="T12" fmla="*/ 8 w 9"/>
                <a:gd name="T13" fmla="*/ 35 h 53"/>
                <a:gd name="T14" fmla="*/ 8 w 9"/>
                <a:gd name="T15" fmla="*/ 42 h 53"/>
                <a:gd name="T16" fmla="*/ 6 w 9"/>
                <a:gd name="T17" fmla="*/ 46 h 53"/>
                <a:gd name="T18" fmla="*/ 3 w 9"/>
                <a:gd name="T19" fmla="*/ 49 h 53"/>
                <a:gd name="T20" fmla="*/ 0 w 9"/>
                <a:gd name="T21" fmla="*/ 53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"/>
                <a:gd name="T34" fmla="*/ 0 h 53"/>
                <a:gd name="T35" fmla="*/ 9 w 9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" h="53">
                  <a:moveTo>
                    <a:pt x="7" y="0"/>
                  </a:moveTo>
                  <a:lnTo>
                    <a:pt x="7" y="7"/>
                  </a:lnTo>
                  <a:lnTo>
                    <a:pt x="9" y="14"/>
                  </a:lnTo>
                  <a:lnTo>
                    <a:pt x="9" y="18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7" y="35"/>
                  </a:lnTo>
                  <a:lnTo>
                    <a:pt x="7" y="42"/>
                  </a:lnTo>
                  <a:lnTo>
                    <a:pt x="5" y="46"/>
                  </a:lnTo>
                  <a:lnTo>
                    <a:pt x="3" y="49"/>
                  </a:lnTo>
                  <a:lnTo>
                    <a:pt x="0" y="5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4721" y="816"/>
              <a:ext cx="144" cy="109"/>
            </a:xfrm>
            <a:custGeom>
              <a:avLst/>
              <a:gdLst>
                <a:gd name="T0" fmla="*/ 145 w 134"/>
                <a:gd name="T1" fmla="*/ 109 h 109"/>
                <a:gd name="T2" fmla="*/ 145 w 134"/>
                <a:gd name="T3" fmla="*/ 90 h 109"/>
                <a:gd name="T4" fmla="*/ 137 w 134"/>
                <a:gd name="T5" fmla="*/ 74 h 109"/>
                <a:gd name="T6" fmla="*/ 131 w 134"/>
                <a:gd name="T7" fmla="*/ 58 h 109"/>
                <a:gd name="T8" fmla="*/ 119 w 134"/>
                <a:gd name="T9" fmla="*/ 44 h 109"/>
                <a:gd name="T10" fmla="*/ 103 w 134"/>
                <a:gd name="T11" fmla="*/ 32 h 109"/>
                <a:gd name="T12" fmla="*/ 85 w 134"/>
                <a:gd name="T13" fmla="*/ 20 h 109"/>
                <a:gd name="T14" fmla="*/ 67 w 134"/>
                <a:gd name="T15" fmla="*/ 11 h 109"/>
                <a:gd name="T16" fmla="*/ 45 w 134"/>
                <a:gd name="T17" fmla="*/ 4 h 109"/>
                <a:gd name="T18" fmla="*/ 24 w 134"/>
                <a:gd name="T19" fmla="*/ 2 h 109"/>
                <a:gd name="T20" fmla="*/ 0 w 134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"/>
                <a:gd name="T34" fmla="*/ 0 h 109"/>
                <a:gd name="T35" fmla="*/ 134 w 134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" h="109">
                  <a:moveTo>
                    <a:pt x="134" y="109"/>
                  </a:moveTo>
                  <a:lnTo>
                    <a:pt x="134" y="90"/>
                  </a:lnTo>
                  <a:lnTo>
                    <a:pt x="127" y="74"/>
                  </a:lnTo>
                  <a:lnTo>
                    <a:pt x="121" y="58"/>
                  </a:lnTo>
                  <a:lnTo>
                    <a:pt x="110" y="44"/>
                  </a:lnTo>
                  <a:lnTo>
                    <a:pt x="95" y="32"/>
                  </a:lnTo>
                  <a:lnTo>
                    <a:pt x="79" y="20"/>
                  </a:lnTo>
                  <a:lnTo>
                    <a:pt x="62" y="11"/>
                  </a:lnTo>
                  <a:lnTo>
                    <a:pt x="42" y="4"/>
                  </a:lnTo>
                  <a:lnTo>
                    <a:pt x="22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4909" y="912"/>
              <a:ext cx="157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</a:t>
              </a:r>
              <a:endParaRPr lang="en-US" altLang="zh-CN" sz="1292"/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5062" y="912"/>
              <a:ext cx="131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r/—</a:t>
              </a:r>
              <a:endParaRPr lang="en-US" altLang="zh-CN" sz="1292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4589" y="2352"/>
              <a:ext cx="28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/—</a:t>
              </a:r>
              <a:endParaRPr lang="en-US" altLang="zh-CN" sz="1292" dirty="0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205 h 350"/>
                <a:gd name="T4" fmla="*/ 348 w 329"/>
                <a:gd name="T5" fmla="*/ 231 h 350"/>
                <a:gd name="T6" fmla="*/ 336 w 329"/>
                <a:gd name="T7" fmla="*/ 256 h 350"/>
                <a:gd name="T8" fmla="*/ 322 w 329"/>
                <a:gd name="T9" fmla="*/ 280 h 350"/>
                <a:gd name="T10" fmla="*/ 306 w 329"/>
                <a:gd name="T11" fmla="*/ 298 h 350"/>
                <a:gd name="T12" fmla="*/ 284 w 329"/>
                <a:gd name="T13" fmla="*/ 317 h 350"/>
                <a:gd name="T14" fmla="*/ 260 w 329"/>
                <a:gd name="T15" fmla="*/ 331 h 350"/>
                <a:gd name="T16" fmla="*/ 234 w 329"/>
                <a:gd name="T17" fmla="*/ 343 h 350"/>
                <a:gd name="T18" fmla="*/ 208 w 329"/>
                <a:gd name="T19" fmla="*/ 347 h 350"/>
                <a:gd name="T20" fmla="*/ 180 w 329"/>
                <a:gd name="T21" fmla="*/ 350 h 350"/>
                <a:gd name="T22" fmla="*/ 148 w 329"/>
                <a:gd name="T23" fmla="*/ 347 h 350"/>
                <a:gd name="T24" fmla="*/ 122 w 329"/>
                <a:gd name="T25" fmla="*/ 343 h 350"/>
                <a:gd name="T26" fmla="*/ 96 w 329"/>
                <a:gd name="T27" fmla="*/ 331 h 350"/>
                <a:gd name="T28" fmla="*/ 72 w 329"/>
                <a:gd name="T29" fmla="*/ 317 h 350"/>
                <a:gd name="T30" fmla="*/ 52 w 329"/>
                <a:gd name="T31" fmla="*/ 298 h 350"/>
                <a:gd name="T32" fmla="*/ 34 w 329"/>
                <a:gd name="T33" fmla="*/ 280 h 350"/>
                <a:gd name="T34" fmla="*/ 20 w 329"/>
                <a:gd name="T35" fmla="*/ 256 h 350"/>
                <a:gd name="T36" fmla="*/ 8 w 329"/>
                <a:gd name="T37" fmla="*/ 231 h 350"/>
                <a:gd name="T38" fmla="*/ 2 w 329"/>
                <a:gd name="T39" fmla="*/ 205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21 h 350"/>
                <a:gd name="T46" fmla="*/ 20 w 329"/>
                <a:gd name="T47" fmla="*/ 95 h 350"/>
                <a:gd name="T48" fmla="*/ 34 w 329"/>
                <a:gd name="T49" fmla="*/ 72 h 350"/>
                <a:gd name="T50" fmla="*/ 52 w 329"/>
                <a:gd name="T51" fmla="*/ 51 h 350"/>
                <a:gd name="T52" fmla="*/ 72 w 329"/>
                <a:gd name="T53" fmla="*/ 35 h 350"/>
                <a:gd name="T54" fmla="*/ 96 w 329"/>
                <a:gd name="T55" fmla="*/ 21 h 350"/>
                <a:gd name="T56" fmla="*/ 122 w 329"/>
                <a:gd name="T57" fmla="*/ 9 h 350"/>
                <a:gd name="T58" fmla="*/ 148 w 329"/>
                <a:gd name="T59" fmla="*/ 2 h 350"/>
                <a:gd name="T60" fmla="*/ 180 w 329"/>
                <a:gd name="T61" fmla="*/ 0 h 350"/>
                <a:gd name="T62" fmla="*/ 208 w 329"/>
                <a:gd name="T63" fmla="*/ 2 h 350"/>
                <a:gd name="T64" fmla="*/ 234 w 329"/>
                <a:gd name="T65" fmla="*/ 9 h 350"/>
                <a:gd name="T66" fmla="*/ 260 w 329"/>
                <a:gd name="T67" fmla="*/ 21 h 350"/>
                <a:gd name="T68" fmla="*/ 284 w 329"/>
                <a:gd name="T69" fmla="*/ 35 h 350"/>
                <a:gd name="T70" fmla="*/ 306 w 329"/>
                <a:gd name="T71" fmla="*/ 51 h 350"/>
                <a:gd name="T72" fmla="*/ 322 w 329"/>
                <a:gd name="T73" fmla="*/ 72 h 350"/>
                <a:gd name="T74" fmla="*/ 336 w 329"/>
                <a:gd name="T75" fmla="*/ 95 h 350"/>
                <a:gd name="T76" fmla="*/ 348 w 329"/>
                <a:gd name="T77" fmla="*/ 121 h 350"/>
                <a:gd name="T78" fmla="*/ 356 w 329"/>
                <a:gd name="T79" fmla="*/ 147 h 350"/>
                <a:gd name="T80" fmla="*/ 358 w 329"/>
                <a:gd name="T81" fmla="*/ 175 h 350"/>
                <a:gd name="T82" fmla="*/ 356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205"/>
                  </a:lnTo>
                  <a:lnTo>
                    <a:pt x="320" y="231"/>
                  </a:lnTo>
                  <a:lnTo>
                    <a:pt x="309" y="256"/>
                  </a:lnTo>
                  <a:lnTo>
                    <a:pt x="296" y="280"/>
                  </a:lnTo>
                  <a:lnTo>
                    <a:pt x="281" y="298"/>
                  </a:lnTo>
                  <a:lnTo>
                    <a:pt x="261" y="317"/>
                  </a:lnTo>
                  <a:lnTo>
                    <a:pt x="239" y="331"/>
                  </a:lnTo>
                  <a:lnTo>
                    <a:pt x="215" y="343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3"/>
                  </a:lnTo>
                  <a:lnTo>
                    <a:pt x="88" y="331"/>
                  </a:lnTo>
                  <a:lnTo>
                    <a:pt x="66" y="317"/>
                  </a:lnTo>
                  <a:lnTo>
                    <a:pt x="48" y="298"/>
                  </a:lnTo>
                  <a:lnTo>
                    <a:pt x="31" y="280"/>
                  </a:lnTo>
                  <a:lnTo>
                    <a:pt x="18" y="256"/>
                  </a:lnTo>
                  <a:lnTo>
                    <a:pt x="7" y="231"/>
                  </a:lnTo>
                  <a:lnTo>
                    <a:pt x="2" y="205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21"/>
                  </a:lnTo>
                  <a:lnTo>
                    <a:pt x="18" y="95"/>
                  </a:lnTo>
                  <a:lnTo>
                    <a:pt x="31" y="72"/>
                  </a:lnTo>
                  <a:lnTo>
                    <a:pt x="48" y="51"/>
                  </a:lnTo>
                  <a:lnTo>
                    <a:pt x="66" y="35"/>
                  </a:lnTo>
                  <a:lnTo>
                    <a:pt x="88" y="21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21"/>
                  </a:lnTo>
                  <a:lnTo>
                    <a:pt x="261" y="35"/>
                  </a:lnTo>
                  <a:lnTo>
                    <a:pt x="281" y="51"/>
                  </a:lnTo>
                  <a:lnTo>
                    <a:pt x="296" y="72"/>
                  </a:lnTo>
                  <a:lnTo>
                    <a:pt x="309" y="95"/>
                  </a:lnTo>
                  <a:lnTo>
                    <a:pt x="320" y="121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147 h 350"/>
                <a:gd name="T4" fmla="*/ 348 w 329"/>
                <a:gd name="T5" fmla="*/ 121 h 350"/>
                <a:gd name="T6" fmla="*/ 336 w 329"/>
                <a:gd name="T7" fmla="*/ 95 h 350"/>
                <a:gd name="T8" fmla="*/ 322 w 329"/>
                <a:gd name="T9" fmla="*/ 72 h 350"/>
                <a:gd name="T10" fmla="*/ 306 w 329"/>
                <a:gd name="T11" fmla="*/ 51 h 350"/>
                <a:gd name="T12" fmla="*/ 284 w 329"/>
                <a:gd name="T13" fmla="*/ 35 h 350"/>
                <a:gd name="T14" fmla="*/ 260 w 329"/>
                <a:gd name="T15" fmla="*/ 21 h 350"/>
                <a:gd name="T16" fmla="*/ 234 w 329"/>
                <a:gd name="T17" fmla="*/ 9 h 350"/>
                <a:gd name="T18" fmla="*/ 208 w 329"/>
                <a:gd name="T19" fmla="*/ 2 h 350"/>
                <a:gd name="T20" fmla="*/ 180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6 w 329"/>
                <a:gd name="T27" fmla="*/ 21 h 350"/>
                <a:gd name="T28" fmla="*/ 72 w 329"/>
                <a:gd name="T29" fmla="*/ 35 h 350"/>
                <a:gd name="T30" fmla="*/ 52 w 329"/>
                <a:gd name="T31" fmla="*/ 51 h 350"/>
                <a:gd name="T32" fmla="*/ 34 w 329"/>
                <a:gd name="T33" fmla="*/ 72 h 350"/>
                <a:gd name="T34" fmla="*/ 20 w 329"/>
                <a:gd name="T35" fmla="*/ 95 h 350"/>
                <a:gd name="T36" fmla="*/ 8 w 329"/>
                <a:gd name="T37" fmla="*/ 121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5 h 350"/>
                <a:gd name="T44" fmla="*/ 8 w 329"/>
                <a:gd name="T45" fmla="*/ 231 h 350"/>
                <a:gd name="T46" fmla="*/ 20 w 329"/>
                <a:gd name="T47" fmla="*/ 256 h 350"/>
                <a:gd name="T48" fmla="*/ 34 w 329"/>
                <a:gd name="T49" fmla="*/ 280 h 350"/>
                <a:gd name="T50" fmla="*/ 52 w 329"/>
                <a:gd name="T51" fmla="*/ 298 h 350"/>
                <a:gd name="T52" fmla="*/ 72 w 329"/>
                <a:gd name="T53" fmla="*/ 317 h 350"/>
                <a:gd name="T54" fmla="*/ 96 w 329"/>
                <a:gd name="T55" fmla="*/ 331 h 350"/>
                <a:gd name="T56" fmla="*/ 122 w 329"/>
                <a:gd name="T57" fmla="*/ 343 h 350"/>
                <a:gd name="T58" fmla="*/ 148 w 329"/>
                <a:gd name="T59" fmla="*/ 347 h 350"/>
                <a:gd name="T60" fmla="*/ 180 w 329"/>
                <a:gd name="T61" fmla="*/ 350 h 350"/>
                <a:gd name="T62" fmla="*/ 208 w 329"/>
                <a:gd name="T63" fmla="*/ 347 h 350"/>
                <a:gd name="T64" fmla="*/ 234 w 329"/>
                <a:gd name="T65" fmla="*/ 343 h 350"/>
                <a:gd name="T66" fmla="*/ 260 w 329"/>
                <a:gd name="T67" fmla="*/ 331 h 350"/>
                <a:gd name="T68" fmla="*/ 284 w 329"/>
                <a:gd name="T69" fmla="*/ 317 h 350"/>
                <a:gd name="T70" fmla="*/ 306 w 329"/>
                <a:gd name="T71" fmla="*/ 298 h 350"/>
                <a:gd name="T72" fmla="*/ 322 w 329"/>
                <a:gd name="T73" fmla="*/ 280 h 350"/>
                <a:gd name="T74" fmla="*/ 336 w 329"/>
                <a:gd name="T75" fmla="*/ 256 h 350"/>
                <a:gd name="T76" fmla="*/ 348 w 329"/>
                <a:gd name="T77" fmla="*/ 231 h 350"/>
                <a:gd name="T78" fmla="*/ 356 w 329"/>
                <a:gd name="T79" fmla="*/ 205 h 350"/>
                <a:gd name="T80" fmla="*/ 358 w 329"/>
                <a:gd name="T81" fmla="*/ 175 h 350"/>
                <a:gd name="T82" fmla="*/ 358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147"/>
                  </a:lnTo>
                  <a:lnTo>
                    <a:pt x="320" y="121"/>
                  </a:lnTo>
                  <a:lnTo>
                    <a:pt x="309" y="95"/>
                  </a:lnTo>
                  <a:lnTo>
                    <a:pt x="296" y="72"/>
                  </a:lnTo>
                  <a:lnTo>
                    <a:pt x="281" y="51"/>
                  </a:lnTo>
                  <a:lnTo>
                    <a:pt x="261" y="35"/>
                  </a:lnTo>
                  <a:lnTo>
                    <a:pt x="239" y="21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21"/>
                  </a:lnTo>
                  <a:lnTo>
                    <a:pt x="66" y="35"/>
                  </a:lnTo>
                  <a:lnTo>
                    <a:pt x="48" y="51"/>
                  </a:lnTo>
                  <a:lnTo>
                    <a:pt x="31" y="72"/>
                  </a:lnTo>
                  <a:lnTo>
                    <a:pt x="18" y="95"/>
                  </a:lnTo>
                  <a:lnTo>
                    <a:pt x="7" y="121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5"/>
                  </a:lnTo>
                  <a:lnTo>
                    <a:pt x="7" y="231"/>
                  </a:lnTo>
                  <a:lnTo>
                    <a:pt x="18" y="256"/>
                  </a:lnTo>
                  <a:lnTo>
                    <a:pt x="31" y="280"/>
                  </a:lnTo>
                  <a:lnTo>
                    <a:pt x="48" y="298"/>
                  </a:lnTo>
                  <a:lnTo>
                    <a:pt x="66" y="317"/>
                  </a:lnTo>
                  <a:lnTo>
                    <a:pt x="88" y="331"/>
                  </a:lnTo>
                  <a:lnTo>
                    <a:pt x="112" y="343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3"/>
                  </a:lnTo>
                  <a:lnTo>
                    <a:pt x="239" y="331"/>
                  </a:lnTo>
                  <a:lnTo>
                    <a:pt x="261" y="317"/>
                  </a:lnTo>
                  <a:lnTo>
                    <a:pt x="281" y="298"/>
                  </a:lnTo>
                  <a:lnTo>
                    <a:pt x="296" y="280"/>
                  </a:lnTo>
                  <a:lnTo>
                    <a:pt x="309" y="256"/>
                  </a:lnTo>
                  <a:lnTo>
                    <a:pt x="320" y="231"/>
                  </a:lnTo>
                  <a:lnTo>
                    <a:pt x="327" y="205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203 h 350"/>
                <a:gd name="T4" fmla="*/ 348 w 329"/>
                <a:gd name="T5" fmla="*/ 231 h 350"/>
                <a:gd name="T6" fmla="*/ 336 w 329"/>
                <a:gd name="T7" fmla="*/ 254 h 350"/>
                <a:gd name="T8" fmla="*/ 322 w 329"/>
                <a:gd name="T9" fmla="*/ 277 h 350"/>
                <a:gd name="T10" fmla="*/ 305 w 329"/>
                <a:gd name="T11" fmla="*/ 298 h 350"/>
                <a:gd name="T12" fmla="*/ 283 w 329"/>
                <a:gd name="T13" fmla="*/ 315 h 350"/>
                <a:gd name="T14" fmla="*/ 259 w 329"/>
                <a:gd name="T15" fmla="*/ 331 h 350"/>
                <a:gd name="T16" fmla="*/ 233 w 329"/>
                <a:gd name="T17" fmla="*/ 340 h 350"/>
                <a:gd name="T18" fmla="*/ 207 w 329"/>
                <a:gd name="T19" fmla="*/ 347 h 350"/>
                <a:gd name="T20" fmla="*/ 179 w 329"/>
                <a:gd name="T21" fmla="*/ 350 h 350"/>
                <a:gd name="T22" fmla="*/ 148 w 329"/>
                <a:gd name="T23" fmla="*/ 347 h 350"/>
                <a:gd name="T24" fmla="*/ 122 w 329"/>
                <a:gd name="T25" fmla="*/ 340 h 350"/>
                <a:gd name="T26" fmla="*/ 95 w 329"/>
                <a:gd name="T27" fmla="*/ 331 h 350"/>
                <a:gd name="T28" fmla="*/ 72 w 329"/>
                <a:gd name="T29" fmla="*/ 315 h 350"/>
                <a:gd name="T30" fmla="*/ 53 w 329"/>
                <a:gd name="T31" fmla="*/ 298 h 350"/>
                <a:gd name="T32" fmla="*/ 34 w 329"/>
                <a:gd name="T33" fmla="*/ 277 h 350"/>
                <a:gd name="T34" fmla="*/ 20 w 329"/>
                <a:gd name="T35" fmla="*/ 254 h 350"/>
                <a:gd name="T36" fmla="*/ 8 w 329"/>
                <a:gd name="T37" fmla="*/ 231 h 350"/>
                <a:gd name="T38" fmla="*/ 2 w 329"/>
                <a:gd name="T39" fmla="*/ 203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19 h 350"/>
                <a:gd name="T46" fmla="*/ 20 w 329"/>
                <a:gd name="T47" fmla="*/ 93 h 350"/>
                <a:gd name="T48" fmla="*/ 34 w 329"/>
                <a:gd name="T49" fmla="*/ 72 h 350"/>
                <a:gd name="T50" fmla="*/ 53 w 329"/>
                <a:gd name="T51" fmla="*/ 51 h 350"/>
                <a:gd name="T52" fmla="*/ 72 w 329"/>
                <a:gd name="T53" fmla="*/ 33 h 350"/>
                <a:gd name="T54" fmla="*/ 95 w 329"/>
                <a:gd name="T55" fmla="*/ 19 h 350"/>
                <a:gd name="T56" fmla="*/ 122 w 329"/>
                <a:gd name="T57" fmla="*/ 9 h 350"/>
                <a:gd name="T58" fmla="*/ 148 w 329"/>
                <a:gd name="T59" fmla="*/ 2 h 350"/>
                <a:gd name="T60" fmla="*/ 179 w 329"/>
                <a:gd name="T61" fmla="*/ 0 h 350"/>
                <a:gd name="T62" fmla="*/ 207 w 329"/>
                <a:gd name="T63" fmla="*/ 2 h 350"/>
                <a:gd name="T64" fmla="*/ 233 w 329"/>
                <a:gd name="T65" fmla="*/ 9 h 350"/>
                <a:gd name="T66" fmla="*/ 259 w 329"/>
                <a:gd name="T67" fmla="*/ 19 h 350"/>
                <a:gd name="T68" fmla="*/ 283 w 329"/>
                <a:gd name="T69" fmla="*/ 33 h 350"/>
                <a:gd name="T70" fmla="*/ 305 w 329"/>
                <a:gd name="T71" fmla="*/ 51 h 350"/>
                <a:gd name="T72" fmla="*/ 322 w 329"/>
                <a:gd name="T73" fmla="*/ 72 h 350"/>
                <a:gd name="T74" fmla="*/ 336 w 329"/>
                <a:gd name="T75" fmla="*/ 93 h 350"/>
                <a:gd name="T76" fmla="*/ 348 w 329"/>
                <a:gd name="T77" fmla="*/ 119 h 350"/>
                <a:gd name="T78" fmla="*/ 355 w 329"/>
                <a:gd name="T79" fmla="*/ 147 h 350"/>
                <a:gd name="T80" fmla="*/ 357 w 329"/>
                <a:gd name="T81" fmla="*/ 175 h 350"/>
                <a:gd name="T82" fmla="*/ 355 w 329"/>
                <a:gd name="T83" fmla="*/ 172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0" y="254"/>
                  </a:lnTo>
                  <a:lnTo>
                    <a:pt x="297" y="277"/>
                  </a:lnTo>
                  <a:lnTo>
                    <a:pt x="281" y="298"/>
                  </a:lnTo>
                  <a:lnTo>
                    <a:pt x="261" y="315"/>
                  </a:lnTo>
                  <a:lnTo>
                    <a:pt x="239" y="331"/>
                  </a:lnTo>
                  <a:lnTo>
                    <a:pt x="215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0"/>
                  </a:lnTo>
                  <a:lnTo>
                    <a:pt x="88" y="331"/>
                  </a:lnTo>
                  <a:lnTo>
                    <a:pt x="66" y="315"/>
                  </a:lnTo>
                  <a:lnTo>
                    <a:pt x="49" y="298"/>
                  </a:lnTo>
                  <a:lnTo>
                    <a:pt x="31" y="277"/>
                  </a:lnTo>
                  <a:lnTo>
                    <a:pt x="18" y="254"/>
                  </a:lnTo>
                  <a:lnTo>
                    <a:pt x="7" y="231"/>
                  </a:lnTo>
                  <a:lnTo>
                    <a:pt x="2" y="203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19"/>
                  </a:lnTo>
                  <a:lnTo>
                    <a:pt x="18" y="93"/>
                  </a:lnTo>
                  <a:lnTo>
                    <a:pt x="31" y="72"/>
                  </a:lnTo>
                  <a:lnTo>
                    <a:pt x="49" y="51"/>
                  </a:lnTo>
                  <a:lnTo>
                    <a:pt x="66" y="33"/>
                  </a:lnTo>
                  <a:lnTo>
                    <a:pt x="88" y="19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19"/>
                  </a:lnTo>
                  <a:lnTo>
                    <a:pt x="261" y="33"/>
                  </a:lnTo>
                  <a:lnTo>
                    <a:pt x="281" y="51"/>
                  </a:lnTo>
                  <a:lnTo>
                    <a:pt x="297" y="72"/>
                  </a:lnTo>
                  <a:lnTo>
                    <a:pt x="310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147 h 350"/>
                <a:gd name="T4" fmla="*/ 348 w 329"/>
                <a:gd name="T5" fmla="*/ 119 h 350"/>
                <a:gd name="T6" fmla="*/ 336 w 329"/>
                <a:gd name="T7" fmla="*/ 93 h 350"/>
                <a:gd name="T8" fmla="*/ 322 w 329"/>
                <a:gd name="T9" fmla="*/ 72 h 350"/>
                <a:gd name="T10" fmla="*/ 305 w 329"/>
                <a:gd name="T11" fmla="*/ 51 h 350"/>
                <a:gd name="T12" fmla="*/ 283 w 329"/>
                <a:gd name="T13" fmla="*/ 33 h 350"/>
                <a:gd name="T14" fmla="*/ 259 w 329"/>
                <a:gd name="T15" fmla="*/ 19 h 350"/>
                <a:gd name="T16" fmla="*/ 233 w 329"/>
                <a:gd name="T17" fmla="*/ 9 h 350"/>
                <a:gd name="T18" fmla="*/ 207 w 329"/>
                <a:gd name="T19" fmla="*/ 2 h 350"/>
                <a:gd name="T20" fmla="*/ 179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5 w 329"/>
                <a:gd name="T27" fmla="*/ 19 h 350"/>
                <a:gd name="T28" fmla="*/ 72 w 329"/>
                <a:gd name="T29" fmla="*/ 33 h 350"/>
                <a:gd name="T30" fmla="*/ 53 w 329"/>
                <a:gd name="T31" fmla="*/ 51 h 350"/>
                <a:gd name="T32" fmla="*/ 34 w 329"/>
                <a:gd name="T33" fmla="*/ 72 h 350"/>
                <a:gd name="T34" fmla="*/ 20 w 329"/>
                <a:gd name="T35" fmla="*/ 93 h 350"/>
                <a:gd name="T36" fmla="*/ 8 w 329"/>
                <a:gd name="T37" fmla="*/ 119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3 h 350"/>
                <a:gd name="T44" fmla="*/ 8 w 329"/>
                <a:gd name="T45" fmla="*/ 231 h 350"/>
                <a:gd name="T46" fmla="*/ 20 w 329"/>
                <a:gd name="T47" fmla="*/ 254 h 350"/>
                <a:gd name="T48" fmla="*/ 34 w 329"/>
                <a:gd name="T49" fmla="*/ 277 h 350"/>
                <a:gd name="T50" fmla="*/ 53 w 329"/>
                <a:gd name="T51" fmla="*/ 298 h 350"/>
                <a:gd name="T52" fmla="*/ 72 w 329"/>
                <a:gd name="T53" fmla="*/ 315 h 350"/>
                <a:gd name="T54" fmla="*/ 95 w 329"/>
                <a:gd name="T55" fmla="*/ 331 h 350"/>
                <a:gd name="T56" fmla="*/ 122 w 329"/>
                <a:gd name="T57" fmla="*/ 340 h 350"/>
                <a:gd name="T58" fmla="*/ 148 w 329"/>
                <a:gd name="T59" fmla="*/ 347 h 350"/>
                <a:gd name="T60" fmla="*/ 179 w 329"/>
                <a:gd name="T61" fmla="*/ 350 h 350"/>
                <a:gd name="T62" fmla="*/ 207 w 329"/>
                <a:gd name="T63" fmla="*/ 347 h 350"/>
                <a:gd name="T64" fmla="*/ 233 w 329"/>
                <a:gd name="T65" fmla="*/ 340 h 350"/>
                <a:gd name="T66" fmla="*/ 259 w 329"/>
                <a:gd name="T67" fmla="*/ 331 h 350"/>
                <a:gd name="T68" fmla="*/ 283 w 329"/>
                <a:gd name="T69" fmla="*/ 315 h 350"/>
                <a:gd name="T70" fmla="*/ 305 w 329"/>
                <a:gd name="T71" fmla="*/ 298 h 350"/>
                <a:gd name="T72" fmla="*/ 322 w 329"/>
                <a:gd name="T73" fmla="*/ 277 h 350"/>
                <a:gd name="T74" fmla="*/ 336 w 329"/>
                <a:gd name="T75" fmla="*/ 254 h 350"/>
                <a:gd name="T76" fmla="*/ 348 w 329"/>
                <a:gd name="T77" fmla="*/ 231 h 350"/>
                <a:gd name="T78" fmla="*/ 355 w 329"/>
                <a:gd name="T79" fmla="*/ 203 h 350"/>
                <a:gd name="T80" fmla="*/ 357 w 329"/>
                <a:gd name="T81" fmla="*/ 175 h 350"/>
                <a:gd name="T82" fmla="*/ 357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0" y="93"/>
                  </a:lnTo>
                  <a:lnTo>
                    <a:pt x="297" y="72"/>
                  </a:lnTo>
                  <a:lnTo>
                    <a:pt x="281" y="51"/>
                  </a:lnTo>
                  <a:lnTo>
                    <a:pt x="261" y="33"/>
                  </a:lnTo>
                  <a:lnTo>
                    <a:pt x="239" y="19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19"/>
                  </a:lnTo>
                  <a:lnTo>
                    <a:pt x="66" y="33"/>
                  </a:lnTo>
                  <a:lnTo>
                    <a:pt x="49" y="51"/>
                  </a:lnTo>
                  <a:lnTo>
                    <a:pt x="31" y="72"/>
                  </a:lnTo>
                  <a:lnTo>
                    <a:pt x="18" y="93"/>
                  </a:lnTo>
                  <a:lnTo>
                    <a:pt x="7" y="119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3"/>
                  </a:lnTo>
                  <a:lnTo>
                    <a:pt x="7" y="231"/>
                  </a:lnTo>
                  <a:lnTo>
                    <a:pt x="18" y="254"/>
                  </a:lnTo>
                  <a:lnTo>
                    <a:pt x="31" y="277"/>
                  </a:lnTo>
                  <a:lnTo>
                    <a:pt x="49" y="298"/>
                  </a:lnTo>
                  <a:lnTo>
                    <a:pt x="66" y="315"/>
                  </a:lnTo>
                  <a:lnTo>
                    <a:pt x="88" y="331"/>
                  </a:lnTo>
                  <a:lnTo>
                    <a:pt x="112" y="340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0"/>
                  </a:lnTo>
                  <a:lnTo>
                    <a:pt x="239" y="331"/>
                  </a:lnTo>
                  <a:lnTo>
                    <a:pt x="261" y="315"/>
                  </a:lnTo>
                  <a:lnTo>
                    <a:pt x="281" y="298"/>
                  </a:lnTo>
                  <a:lnTo>
                    <a:pt x="297" y="277"/>
                  </a:lnTo>
                  <a:lnTo>
                    <a:pt x="310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4682" y="1916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E</a:t>
              </a:r>
              <a:endParaRPr lang="en-US" altLang="zh-CN" sz="1292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4668" y="1144"/>
              <a:ext cx="6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M</a:t>
              </a:r>
              <a:endParaRPr lang="en-US" altLang="zh-CN" sz="1292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4361" y="1565"/>
              <a:ext cx="179" cy="336"/>
            </a:xfrm>
            <a:custGeom>
              <a:avLst/>
              <a:gdLst>
                <a:gd name="T0" fmla="*/ 0 w 164"/>
                <a:gd name="T1" fmla="*/ 0 h 335"/>
                <a:gd name="T2" fmla="*/ 2 w 164"/>
                <a:gd name="T3" fmla="*/ 54 h 335"/>
                <a:gd name="T4" fmla="*/ 10 w 164"/>
                <a:gd name="T5" fmla="*/ 107 h 335"/>
                <a:gd name="T6" fmla="*/ 18 w 164"/>
                <a:gd name="T7" fmla="*/ 154 h 335"/>
                <a:gd name="T8" fmla="*/ 34 w 164"/>
                <a:gd name="T9" fmla="*/ 198 h 335"/>
                <a:gd name="T10" fmla="*/ 52 w 164"/>
                <a:gd name="T11" fmla="*/ 238 h 335"/>
                <a:gd name="T12" fmla="*/ 74 w 164"/>
                <a:gd name="T13" fmla="*/ 270 h 335"/>
                <a:gd name="T14" fmla="*/ 96 w 164"/>
                <a:gd name="T15" fmla="*/ 298 h 335"/>
                <a:gd name="T16" fmla="*/ 122 w 164"/>
                <a:gd name="T17" fmla="*/ 319 h 335"/>
                <a:gd name="T18" fmla="*/ 150 w 164"/>
                <a:gd name="T19" fmla="*/ 331 h 335"/>
                <a:gd name="T20" fmla="*/ 178 w 164"/>
                <a:gd name="T21" fmla="*/ 335 h 3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335"/>
                <a:gd name="T35" fmla="*/ 164 w 164"/>
                <a:gd name="T36" fmla="*/ 335 h 3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335">
                  <a:moveTo>
                    <a:pt x="0" y="0"/>
                  </a:moveTo>
                  <a:lnTo>
                    <a:pt x="2" y="54"/>
                  </a:lnTo>
                  <a:lnTo>
                    <a:pt x="9" y="107"/>
                  </a:lnTo>
                  <a:lnTo>
                    <a:pt x="17" y="154"/>
                  </a:lnTo>
                  <a:lnTo>
                    <a:pt x="31" y="198"/>
                  </a:lnTo>
                  <a:lnTo>
                    <a:pt x="48" y="238"/>
                  </a:lnTo>
                  <a:lnTo>
                    <a:pt x="68" y="270"/>
                  </a:lnTo>
                  <a:lnTo>
                    <a:pt x="88" y="298"/>
                  </a:lnTo>
                  <a:lnTo>
                    <a:pt x="112" y="319"/>
                  </a:lnTo>
                  <a:lnTo>
                    <a:pt x="138" y="331"/>
                  </a:lnTo>
                  <a:lnTo>
                    <a:pt x="164" y="33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8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8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5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5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4361" y="1282"/>
              <a:ext cx="102" cy="284"/>
            </a:xfrm>
            <a:custGeom>
              <a:avLst/>
              <a:gdLst>
                <a:gd name="T0" fmla="*/ 0 w 94"/>
                <a:gd name="T1" fmla="*/ 284 h 284"/>
                <a:gd name="T2" fmla="*/ 0 w 94"/>
                <a:gd name="T3" fmla="*/ 247 h 284"/>
                <a:gd name="T4" fmla="*/ 2 w 94"/>
                <a:gd name="T5" fmla="*/ 209 h 284"/>
                <a:gd name="T6" fmla="*/ 7 w 94"/>
                <a:gd name="T7" fmla="*/ 174 h 284"/>
                <a:gd name="T8" fmla="*/ 14 w 94"/>
                <a:gd name="T9" fmla="*/ 139 h 284"/>
                <a:gd name="T10" fmla="*/ 24 w 94"/>
                <a:gd name="T11" fmla="*/ 107 h 284"/>
                <a:gd name="T12" fmla="*/ 36 w 94"/>
                <a:gd name="T13" fmla="*/ 77 h 284"/>
                <a:gd name="T14" fmla="*/ 48 w 94"/>
                <a:gd name="T15" fmla="*/ 51 h 284"/>
                <a:gd name="T16" fmla="*/ 64 w 94"/>
                <a:gd name="T17" fmla="*/ 30 h 284"/>
                <a:gd name="T18" fmla="*/ 80 w 94"/>
                <a:gd name="T19" fmla="*/ 11 h 284"/>
                <a:gd name="T20" fmla="*/ 102 w 94"/>
                <a:gd name="T21" fmla="*/ 0 h 2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4"/>
                <a:gd name="T34" fmla="*/ 0 h 284"/>
                <a:gd name="T35" fmla="*/ 94 w 94"/>
                <a:gd name="T36" fmla="*/ 284 h 2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4" h="284">
                  <a:moveTo>
                    <a:pt x="0" y="284"/>
                  </a:moveTo>
                  <a:lnTo>
                    <a:pt x="0" y="247"/>
                  </a:lnTo>
                  <a:lnTo>
                    <a:pt x="2" y="209"/>
                  </a:lnTo>
                  <a:lnTo>
                    <a:pt x="6" y="174"/>
                  </a:lnTo>
                  <a:lnTo>
                    <a:pt x="13" y="139"/>
                  </a:lnTo>
                  <a:lnTo>
                    <a:pt x="22" y="107"/>
                  </a:lnTo>
                  <a:lnTo>
                    <a:pt x="33" y="77"/>
                  </a:lnTo>
                  <a:lnTo>
                    <a:pt x="44" y="51"/>
                  </a:lnTo>
                  <a:lnTo>
                    <a:pt x="59" y="30"/>
                  </a:lnTo>
                  <a:lnTo>
                    <a:pt x="74" y="11"/>
                  </a:lnTo>
                  <a:lnTo>
                    <a:pt x="9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8 h 350"/>
                <a:gd name="T10" fmla="*/ 305 w 330"/>
                <a:gd name="T11" fmla="*/ 299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9 h 350"/>
                <a:gd name="T32" fmla="*/ 36 w 330"/>
                <a:gd name="T33" fmla="*/ 278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10 h 350"/>
                <a:gd name="T58" fmla="*/ 151 w 330"/>
                <a:gd name="T59" fmla="*/ 3 h 350"/>
                <a:gd name="T60" fmla="*/ 179 w 330"/>
                <a:gd name="T61" fmla="*/ 0 h 350"/>
                <a:gd name="T62" fmla="*/ 207 w 330"/>
                <a:gd name="T63" fmla="*/ 3 h 350"/>
                <a:gd name="T64" fmla="*/ 236 w 330"/>
                <a:gd name="T65" fmla="*/ 10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30"/>
                <a:gd name="T124" fmla="*/ 0 h 350"/>
                <a:gd name="T125" fmla="*/ 330 w 330"/>
                <a:gd name="T126" fmla="*/ 350 h 3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30" h="350">
                  <a:moveTo>
                    <a:pt x="330" y="175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8"/>
                  </a:lnTo>
                  <a:lnTo>
                    <a:pt x="281" y="299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9"/>
                  </a:lnTo>
                  <a:lnTo>
                    <a:pt x="33" y="278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10"/>
                  </a:lnTo>
                  <a:lnTo>
                    <a:pt x="139" y="3"/>
                  </a:lnTo>
                  <a:lnTo>
                    <a:pt x="165" y="0"/>
                  </a:lnTo>
                  <a:lnTo>
                    <a:pt x="191" y="3"/>
                  </a:lnTo>
                  <a:lnTo>
                    <a:pt x="218" y="10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10 h 350"/>
                <a:gd name="T18" fmla="*/ 207 w 330"/>
                <a:gd name="T19" fmla="*/ 3 h 350"/>
                <a:gd name="T20" fmla="*/ 179 w 330"/>
                <a:gd name="T21" fmla="*/ 0 h 350"/>
                <a:gd name="T22" fmla="*/ 151 w 330"/>
                <a:gd name="T23" fmla="*/ 3 h 350"/>
                <a:gd name="T24" fmla="*/ 122 w 330"/>
                <a:gd name="T25" fmla="*/ 10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8 h 350"/>
                <a:gd name="T50" fmla="*/ 53 w 330"/>
                <a:gd name="T51" fmla="*/ 299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9 h 350"/>
                <a:gd name="T72" fmla="*/ 324 w 330"/>
                <a:gd name="T73" fmla="*/ 278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5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10"/>
                  </a:lnTo>
                  <a:lnTo>
                    <a:pt x="191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2" y="10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8"/>
                  </a:lnTo>
                  <a:lnTo>
                    <a:pt x="49" y="299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9"/>
                  </a:lnTo>
                  <a:lnTo>
                    <a:pt x="299" y="278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4721" y="3596"/>
              <a:ext cx="23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I</a:t>
              </a:r>
              <a:endParaRPr lang="en-US" altLang="zh-CN" sz="1292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4875" y="1960"/>
              <a:ext cx="199" cy="366"/>
            </a:xfrm>
            <a:custGeom>
              <a:avLst/>
              <a:gdLst>
                <a:gd name="T0" fmla="*/ 200 w 184"/>
                <a:gd name="T1" fmla="*/ 366 h 366"/>
                <a:gd name="T2" fmla="*/ 198 w 184"/>
                <a:gd name="T3" fmla="*/ 307 h 366"/>
                <a:gd name="T4" fmla="*/ 190 w 184"/>
                <a:gd name="T5" fmla="*/ 249 h 366"/>
                <a:gd name="T6" fmla="*/ 178 w 184"/>
                <a:gd name="T7" fmla="*/ 198 h 366"/>
                <a:gd name="T8" fmla="*/ 162 w 184"/>
                <a:gd name="T9" fmla="*/ 149 h 366"/>
                <a:gd name="T10" fmla="*/ 140 w 184"/>
                <a:gd name="T11" fmla="*/ 107 h 366"/>
                <a:gd name="T12" fmla="*/ 116 w 184"/>
                <a:gd name="T13" fmla="*/ 70 h 366"/>
                <a:gd name="T14" fmla="*/ 90 w 184"/>
                <a:gd name="T15" fmla="*/ 39 h 366"/>
                <a:gd name="T16" fmla="*/ 62 w 184"/>
                <a:gd name="T17" fmla="*/ 18 h 366"/>
                <a:gd name="T18" fmla="*/ 30 w 184"/>
                <a:gd name="T19" fmla="*/ 4 h 366"/>
                <a:gd name="T20" fmla="*/ 0 w 184"/>
                <a:gd name="T21" fmla="*/ 0 h 3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66"/>
                <a:gd name="T35" fmla="*/ 184 w 184"/>
                <a:gd name="T36" fmla="*/ 366 h 3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66">
                  <a:moveTo>
                    <a:pt x="184" y="366"/>
                  </a:moveTo>
                  <a:lnTo>
                    <a:pt x="182" y="307"/>
                  </a:lnTo>
                  <a:lnTo>
                    <a:pt x="175" y="249"/>
                  </a:lnTo>
                  <a:lnTo>
                    <a:pt x="164" y="198"/>
                  </a:lnTo>
                  <a:lnTo>
                    <a:pt x="149" y="149"/>
                  </a:lnTo>
                  <a:lnTo>
                    <a:pt x="129" y="107"/>
                  </a:lnTo>
                  <a:lnTo>
                    <a:pt x="107" y="70"/>
                  </a:lnTo>
                  <a:lnTo>
                    <a:pt x="83" y="39"/>
                  </a:lnTo>
                  <a:lnTo>
                    <a:pt x="57" y="18"/>
                  </a:lnTo>
                  <a:lnTo>
                    <a:pt x="28" y="4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4985" y="2326"/>
              <a:ext cx="90" cy="314"/>
            </a:xfrm>
            <a:custGeom>
              <a:avLst/>
              <a:gdLst>
                <a:gd name="T0" fmla="*/ 90 w 83"/>
                <a:gd name="T1" fmla="*/ 0 h 314"/>
                <a:gd name="T2" fmla="*/ 90 w 83"/>
                <a:gd name="T3" fmla="*/ 42 h 314"/>
                <a:gd name="T4" fmla="*/ 88 w 83"/>
                <a:gd name="T5" fmla="*/ 81 h 314"/>
                <a:gd name="T6" fmla="*/ 83 w 83"/>
                <a:gd name="T7" fmla="*/ 121 h 314"/>
                <a:gd name="T8" fmla="*/ 78 w 83"/>
                <a:gd name="T9" fmla="*/ 158 h 314"/>
                <a:gd name="T10" fmla="*/ 72 w 83"/>
                <a:gd name="T11" fmla="*/ 193 h 314"/>
                <a:gd name="T12" fmla="*/ 62 w 83"/>
                <a:gd name="T13" fmla="*/ 226 h 314"/>
                <a:gd name="T14" fmla="*/ 52 w 83"/>
                <a:gd name="T15" fmla="*/ 256 h 314"/>
                <a:gd name="T16" fmla="*/ 38 w 83"/>
                <a:gd name="T17" fmla="*/ 279 h 314"/>
                <a:gd name="T18" fmla="*/ 22 w 83"/>
                <a:gd name="T19" fmla="*/ 300 h 314"/>
                <a:gd name="T20" fmla="*/ 0 w 83"/>
                <a:gd name="T21" fmla="*/ 314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3"/>
                <a:gd name="T34" fmla="*/ 0 h 314"/>
                <a:gd name="T35" fmla="*/ 83 w 83"/>
                <a:gd name="T36" fmla="*/ 314 h 3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3" h="314">
                  <a:moveTo>
                    <a:pt x="83" y="0"/>
                  </a:moveTo>
                  <a:lnTo>
                    <a:pt x="83" y="42"/>
                  </a:lnTo>
                  <a:lnTo>
                    <a:pt x="81" y="81"/>
                  </a:lnTo>
                  <a:lnTo>
                    <a:pt x="77" y="121"/>
                  </a:lnTo>
                  <a:lnTo>
                    <a:pt x="72" y="158"/>
                  </a:lnTo>
                  <a:lnTo>
                    <a:pt x="66" y="193"/>
                  </a:lnTo>
                  <a:lnTo>
                    <a:pt x="57" y="226"/>
                  </a:lnTo>
                  <a:lnTo>
                    <a:pt x="48" y="256"/>
                  </a:lnTo>
                  <a:lnTo>
                    <a:pt x="35" y="279"/>
                  </a:lnTo>
                  <a:lnTo>
                    <a:pt x="20" y="300"/>
                  </a:lnTo>
                  <a:lnTo>
                    <a:pt x="0" y="31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880" y="1172"/>
              <a:ext cx="447" cy="784"/>
            </a:xfrm>
            <a:custGeom>
              <a:avLst/>
              <a:gdLst>
                <a:gd name="T0" fmla="*/ 447 w 413"/>
                <a:gd name="T1" fmla="*/ 785 h 785"/>
                <a:gd name="T2" fmla="*/ 439 w 413"/>
                <a:gd name="T3" fmla="*/ 660 h 785"/>
                <a:gd name="T4" fmla="*/ 423 w 413"/>
                <a:gd name="T5" fmla="*/ 538 h 785"/>
                <a:gd name="T6" fmla="*/ 397 w 413"/>
                <a:gd name="T7" fmla="*/ 427 h 785"/>
                <a:gd name="T8" fmla="*/ 361 w 413"/>
                <a:gd name="T9" fmla="*/ 324 h 785"/>
                <a:gd name="T10" fmla="*/ 316 w 413"/>
                <a:gd name="T11" fmla="*/ 231 h 785"/>
                <a:gd name="T12" fmla="*/ 264 w 413"/>
                <a:gd name="T13" fmla="*/ 154 h 785"/>
                <a:gd name="T14" fmla="*/ 207 w 413"/>
                <a:gd name="T15" fmla="*/ 89 h 785"/>
                <a:gd name="T16" fmla="*/ 143 w 413"/>
                <a:gd name="T17" fmla="*/ 42 h 785"/>
                <a:gd name="T18" fmla="*/ 74 w 413"/>
                <a:gd name="T19" fmla="*/ 12 h 785"/>
                <a:gd name="T20" fmla="*/ 0 w 413"/>
                <a:gd name="T21" fmla="*/ 0 h 7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3"/>
                <a:gd name="T34" fmla="*/ 0 h 785"/>
                <a:gd name="T35" fmla="*/ 413 w 413"/>
                <a:gd name="T36" fmla="*/ 785 h 7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3" h="785">
                  <a:moveTo>
                    <a:pt x="413" y="785"/>
                  </a:moveTo>
                  <a:lnTo>
                    <a:pt x="406" y="660"/>
                  </a:lnTo>
                  <a:lnTo>
                    <a:pt x="391" y="538"/>
                  </a:lnTo>
                  <a:lnTo>
                    <a:pt x="367" y="427"/>
                  </a:lnTo>
                  <a:lnTo>
                    <a:pt x="334" y="324"/>
                  </a:lnTo>
                  <a:lnTo>
                    <a:pt x="292" y="231"/>
                  </a:lnTo>
                  <a:lnTo>
                    <a:pt x="244" y="154"/>
                  </a:lnTo>
                  <a:lnTo>
                    <a:pt x="191" y="89"/>
                  </a:lnTo>
                  <a:lnTo>
                    <a:pt x="132" y="42"/>
                  </a:lnTo>
                  <a:lnTo>
                    <a:pt x="68" y="12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4965" y="1956"/>
              <a:ext cx="362" cy="770"/>
            </a:xfrm>
            <a:custGeom>
              <a:avLst/>
              <a:gdLst>
                <a:gd name="T0" fmla="*/ 362 w 334"/>
                <a:gd name="T1" fmla="*/ 0 h 774"/>
                <a:gd name="T2" fmla="*/ 357 w 334"/>
                <a:gd name="T3" fmla="*/ 117 h 774"/>
                <a:gd name="T4" fmla="*/ 346 w 334"/>
                <a:gd name="T5" fmla="*/ 226 h 774"/>
                <a:gd name="T6" fmla="*/ 324 w 334"/>
                <a:gd name="T7" fmla="*/ 331 h 774"/>
                <a:gd name="T8" fmla="*/ 295 w 334"/>
                <a:gd name="T9" fmla="*/ 429 h 774"/>
                <a:gd name="T10" fmla="*/ 262 w 334"/>
                <a:gd name="T11" fmla="*/ 520 h 774"/>
                <a:gd name="T12" fmla="*/ 219 w 334"/>
                <a:gd name="T13" fmla="*/ 597 h 774"/>
                <a:gd name="T14" fmla="*/ 173 w 334"/>
                <a:gd name="T15" fmla="*/ 665 h 774"/>
                <a:gd name="T16" fmla="*/ 119 w 334"/>
                <a:gd name="T17" fmla="*/ 718 h 774"/>
                <a:gd name="T18" fmla="*/ 62 w 334"/>
                <a:gd name="T19" fmla="*/ 755 h 774"/>
                <a:gd name="T20" fmla="*/ 0 w 334"/>
                <a:gd name="T21" fmla="*/ 774 h 7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4"/>
                <a:gd name="T34" fmla="*/ 0 h 774"/>
                <a:gd name="T35" fmla="*/ 334 w 334"/>
                <a:gd name="T36" fmla="*/ 774 h 7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4" h="774">
                  <a:moveTo>
                    <a:pt x="334" y="0"/>
                  </a:moveTo>
                  <a:lnTo>
                    <a:pt x="329" y="117"/>
                  </a:lnTo>
                  <a:lnTo>
                    <a:pt x="319" y="226"/>
                  </a:lnTo>
                  <a:lnTo>
                    <a:pt x="299" y="331"/>
                  </a:lnTo>
                  <a:lnTo>
                    <a:pt x="272" y="429"/>
                  </a:lnTo>
                  <a:lnTo>
                    <a:pt x="242" y="520"/>
                  </a:lnTo>
                  <a:lnTo>
                    <a:pt x="202" y="597"/>
                  </a:lnTo>
                  <a:lnTo>
                    <a:pt x="160" y="665"/>
                  </a:lnTo>
                  <a:lnTo>
                    <a:pt x="110" y="718"/>
                  </a:lnTo>
                  <a:lnTo>
                    <a:pt x="57" y="755"/>
                  </a:lnTo>
                  <a:lnTo>
                    <a:pt x="0" y="77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>
              <a:off x="4782" y="2125"/>
              <a:ext cx="65" cy="105"/>
            </a:xfrm>
            <a:custGeom>
              <a:avLst/>
              <a:gdLst>
                <a:gd name="T0" fmla="*/ 65 w 60"/>
                <a:gd name="T1" fmla="*/ 105 h 105"/>
                <a:gd name="T2" fmla="*/ 65 w 60"/>
                <a:gd name="T3" fmla="*/ 89 h 105"/>
                <a:gd name="T4" fmla="*/ 62 w 60"/>
                <a:gd name="T5" fmla="*/ 72 h 105"/>
                <a:gd name="T6" fmla="*/ 60 w 60"/>
                <a:gd name="T7" fmla="*/ 58 h 105"/>
                <a:gd name="T8" fmla="*/ 53 w 60"/>
                <a:gd name="T9" fmla="*/ 44 h 105"/>
                <a:gd name="T10" fmla="*/ 48 w 60"/>
                <a:gd name="T11" fmla="*/ 33 h 105"/>
                <a:gd name="T12" fmla="*/ 38 w 60"/>
                <a:gd name="T13" fmla="*/ 21 h 105"/>
                <a:gd name="T14" fmla="*/ 31 w 60"/>
                <a:gd name="T15" fmla="*/ 12 h 105"/>
                <a:gd name="T16" fmla="*/ 22 w 60"/>
                <a:gd name="T17" fmla="*/ 7 h 105"/>
                <a:gd name="T18" fmla="*/ 10 w 60"/>
                <a:gd name="T19" fmla="*/ 3 h 105"/>
                <a:gd name="T20" fmla="*/ 0 w 60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0"/>
                <a:gd name="T34" fmla="*/ 0 h 105"/>
                <a:gd name="T35" fmla="*/ 60 w 60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0" h="105">
                  <a:moveTo>
                    <a:pt x="60" y="105"/>
                  </a:moveTo>
                  <a:lnTo>
                    <a:pt x="60" y="89"/>
                  </a:lnTo>
                  <a:lnTo>
                    <a:pt x="57" y="72"/>
                  </a:lnTo>
                  <a:lnTo>
                    <a:pt x="55" y="58"/>
                  </a:lnTo>
                  <a:lnTo>
                    <a:pt x="49" y="44"/>
                  </a:lnTo>
                  <a:lnTo>
                    <a:pt x="44" y="33"/>
                  </a:lnTo>
                  <a:lnTo>
                    <a:pt x="35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9" y="3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4716" y="2232"/>
              <a:ext cx="133" cy="105"/>
            </a:xfrm>
            <a:custGeom>
              <a:avLst/>
              <a:gdLst>
                <a:gd name="T0" fmla="*/ 0 w 123"/>
                <a:gd name="T1" fmla="*/ 105 h 105"/>
                <a:gd name="T2" fmla="*/ 22 w 123"/>
                <a:gd name="T3" fmla="*/ 105 h 105"/>
                <a:gd name="T4" fmla="*/ 40 w 123"/>
                <a:gd name="T5" fmla="*/ 101 h 105"/>
                <a:gd name="T6" fmla="*/ 59 w 123"/>
                <a:gd name="T7" fmla="*/ 94 h 105"/>
                <a:gd name="T8" fmla="*/ 78 w 123"/>
                <a:gd name="T9" fmla="*/ 87 h 105"/>
                <a:gd name="T10" fmla="*/ 92 w 123"/>
                <a:gd name="T11" fmla="*/ 75 h 105"/>
                <a:gd name="T12" fmla="*/ 107 w 123"/>
                <a:gd name="T13" fmla="*/ 63 h 105"/>
                <a:gd name="T14" fmla="*/ 116 w 123"/>
                <a:gd name="T15" fmla="*/ 49 h 105"/>
                <a:gd name="T16" fmla="*/ 125 w 123"/>
                <a:gd name="T17" fmla="*/ 33 h 105"/>
                <a:gd name="T18" fmla="*/ 131 w 123"/>
                <a:gd name="T19" fmla="*/ 17 h 105"/>
                <a:gd name="T20" fmla="*/ 133 w 123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5"/>
                <a:gd name="T35" fmla="*/ 123 w 123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5">
                  <a:moveTo>
                    <a:pt x="0" y="105"/>
                  </a:moveTo>
                  <a:lnTo>
                    <a:pt x="20" y="105"/>
                  </a:lnTo>
                  <a:lnTo>
                    <a:pt x="37" y="101"/>
                  </a:lnTo>
                  <a:lnTo>
                    <a:pt x="55" y="94"/>
                  </a:lnTo>
                  <a:lnTo>
                    <a:pt x="72" y="87"/>
                  </a:lnTo>
                  <a:lnTo>
                    <a:pt x="85" y="75"/>
                  </a:lnTo>
                  <a:lnTo>
                    <a:pt x="99" y="63"/>
                  </a:lnTo>
                  <a:lnTo>
                    <a:pt x="107" y="49"/>
                  </a:lnTo>
                  <a:lnTo>
                    <a:pt x="116" y="33"/>
                  </a:lnTo>
                  <a:lnTo>
                    <a:pt x="121" y="17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6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6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5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5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4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4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4580" y="2186"/>
              <a:ext cx="6" cy="44"/>
            </a:xfrm>
            <a:custGeom>
              <a:avLst/>
              <a:gdLst>
                <a:gd name="T0" fmla="*/ 0 w 6"/>
                <a:gd name="T1" fmla="*/ 44 h 44"/>
                <a:gd name="T2" fmla="*/ 0 w 6"/>
                <a:gd name="T3" fmla="*/ 42 h 44"/>
                <a:gd name="T4" fmla="*/ 0 w 6"/>
                <a:gd name="T5" fmla="*/ 35 h 44"/>
                <a:gd name="T6" fmla="*/ 0 w 6"/>
                <a:gd name="T7" fmla="*/ 30 h 44"/>
                <a:gd name="T8" fmla="*/ 0 w 6"/>
                <a:gd name="T9" fmla="*/ 25 h 44"/>
                <a:gd name="T10" fmla="*/ 0 w 6"/>
                <a:gd name="T11" fmla="*/ 21 h 44"/>
                <a:gd name="T12" fmla="*/ 0 w 6"/>
                <a:gd name="T13" fmla="*/ 16 h 44"/>
                <a:gd name="T14" fmla="*/ 2 w 6"/>
                <a:gd name="T15" fmla="*/ 11 h 44"/>
                <a:gd name="T16" fmla="*/ 2 w 6"/>
                <a:gd name="T17" fmla="*/ 7 h 44"/>
                <a:gd name="T18" fmla="*/ 4 w 6"/>
                <a:gd name="T19" fmla="*/ 2 h 44"/>
                <a:gd name="T20" fmla="*/ 6 w 6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4"/>
                <a:gd name="T35" fmla="*/ 6 w 6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4">
                  <a:moveTo>
                    <a:pt x="0" y="44"/>
                  </a:moveTo>
                  <a:lnTo>
                    <a:pt x="0" y="42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4580" y="2232"/>
              <a:ext cx="136" cy="105"/>
            </a:xfrm>
            <a:custGeom>
              <a:avLst/>
              <a:gdLst>
                <a:gd name="T0" fmla="*/ 0 w 125"/>
                <a:gd name="T1" fmla="*/ 0 h 105"/>
                <a:gd name="T2" fmla="*/ 2 w 125"/>
                <a:gd name="T3" fmla="*/ 17 h 105"/>
                <a:gd name="T4" fmla="*/ 7 w 125"/>
                <a:gd name="T5" fmla="*/ 33 h 105"/>
                <a:gd name="T6" fmla="*/ 16 w 125"/>
                <a:gd name="T7" fmla="*/ 49 h 105"/>
                <a:gd name="T8" fmla="*/ 26 w 125"/>
                <a:gd name="T9" fmla="*/ 63 h 105"/>
                <a:gd name="T10" fmla="*/ 40 w 125"/>
                <a:gd name="T11" fmla="*/ 75 h 105"/>
                <a:gd name="T12" fmla="*/ 54 w 125"/>
                <a:gd name="T13" fmla="*/ 87 h 105"/>
                <a:gd name="T14" fmla="*/ 74 w 125"/>
                <a:gd name="T15" fmla="*/ 94 h 105"/>
                <a:gd name="T16" fmla="*/ 92 w 125"/>
                <a:gd name="T17" fmla="*/ 101 h 105"/>
                <a:gd name="T18" fmla="*/ 112 w 125"/>
                <a:gd name="T19" fmla="*/ 105 h 105"/>
                <a:gd name="T20" fmla="*/ 136 w 125"/>
                <a:gd name="T21" fmla="*/ 105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5"/>
                <a:gd name="T35" fmla="*/ 125 w 125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5">
                  <a:moveTo>
                    <a:pt x="0" y="0"/>
                  </a:moveTo>
                  <a:lnTo>
                    <a:pt x="2" y="17"/>
                  </a:lnTo>
                  <a:lnTo>
                    <a:pt x="6" y="33"/>
                  </a:lnTo>
                  <a:lnTo>
                    <a:pt x="15" y="49"/>
                  </a:lnTo>
                  <a:lnTo>
                    <a:pt x="24" y="63"/>
                  </a:lnTo>
                  <a:lnTo>
                    <a:pt x="37" y="75"/>
                  </a:lnTo>
                  <a:lnTo>
                    <a:pt x="50" y="87"/>
                  </a:lnTo>
                  <a:lnTo>
                    <a:pt x="68" y="94"/>
                  </a:lnTo>
                  <a:lnTo>
                    <a:pt x="85" y="101"/>
                  </a:lnTo>
                  <a:lnTo>
                    <a:pt x="103" y="105"/>
                  </a:lnTo>
                  <a:lnTo>
                    <a:pt x="125" y="10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>
              <a:off x="4106" y="1960"/>
              <a:ext cx="454" cy="780"/>
            </a:xfrm>
            <a:custGeom>
              <a:avLst/>
              <a:gdLst>
                <a:gd name="T0" fmla="*/ 0 w 419"/>
                <a:gd name="T1" fmla="*/ 0 h 776"/>
                <a:gd name="T2" fmla="*/ 4 w 419"/>
                <a:gd name="T3" fmla="*/ 126 h 776"/>
                <a:gd name="T4" fmla="*/ 24 w 419"/>
                <a:gd name="T5" fmla="*/ 244 h 776"/>
                <a:gd name="T6" fmla="*/ 50 w 419"/>
                <a:gd name="T7" fmla="*/ 356 h 776"/>
                <a:gd name="T8" fmla="*/ 88 w 419"/>
                <a:gd name="T9" fmla="*/ 459 h 776"/>
                <a:gd name="T10" fmla="*/ 133 w 419"/>
                <a:gd name="T11" fmla="*/ 550 h 776"/>
                <a:gd name="T12" fmla="*/ 185 w 419"/>
                <a:gd name="T13" fmla="*/ 627 h 776"/>
                <a:gd name="T14" fmla="*/ 245 w 419"/>
                <a:gd name="T15" fmla="*/ 690 h 776"/>
                <a:gd name="T16" fmla="*/ 309 w 419"/>
                <a:gd name="T17" fmla="*/ 736 h 776"/>
                <a:gd name="T18" fmla="*/ 380 w 419"/>
                <a:gd name="T19" fmla="*/ 766 h 776"/>
                <a:gd name="T20" fmla="*/ 454 w 419"/>
                <a:gd name="T21" fmla="*/ 776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776"/>
                <a:gd name="T35" fmla="*/ 419 w 419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776">
                  <a:moveTo>
                    <a:pt x="0" y="0"/>
                  </a:moveTo>
                  <a:lnTo>
                    <a:pt x="4" y="126"/>
                  </a:lnTo>
                  <a:lnTo>
                    <a:pt x="22" y="244"/>
                  </a:lnTo>
                  <a:lnTo>
                    <a:pt x="46" y="356"/>
                  </a:lnTo>
                  <a:lnTo>
                    <a:pt x="81" y="459"/>
                  </a:lnTo>
                  <a:lnTo>
                    <a:pt x="123" y="550"/>
                  </a:lnTo>
                  <a:lnTo>
                    <a:pt x="171" y="627"/>
                  </a:lnTo>
                  <a:lnTo>
                    <a:pt x="226" y="690"/>
                  </a:lnTo>
                  <a:lnTo>
                    <a:pt x="285" y="736"/>
                  </a:lnTo>
                  <a:lnTo>
                    <a:pt x="351" y="766"/>
                  </a:lnTo>
                  <a:lnTo>
                    <a:pt x="419" y="776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9" name="Freeform 42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5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5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5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5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0" name="Freeform 43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3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3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3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>
              <a:off x="4104" y="1202"/>
              <a:ext cx="352" cy="758"/>
            </a:xfrm>
            <a:custGeom>
              <a:avLst/>
              <a:gdLst>
                <a:gd name="T0" fmla="*/ 0 w 325"/>
                <a:gd name="T1" fmla="*/ 758 h 758"/>
                <a:gd name="T2" fmla="*/ 6 w 325"/>
                <a:gd name="T3" fmla="*/ 646 h 758"/>
                <a:gd name="T4" fmla="*/ 18 w 325"/>
                <a:gd name="T5" fmla="*/ 539 h 758"/>
                <a:gd name="T6" fmla="*/ 38 w 325"/>
                <a:gd name="T7" fmla="*/ 436 h 758"/>
                <a:gd name="T8" fmla="*/ 64 w 325"/>
                <a:gd name="T9" fmla="*/ 341 h 758"/>
                <a:gd name="T10" fmla="*/ 97 w 325"/>
                <a:gd name="T11" fmla="*/ 252 h 758"/>
                <a:gd name="T12" fmla="*/ 138 w 325"/>
                <a:gd name="T13" fmla="*/ 175 h 758"/>
                <a:gd name="T14" fmla="*/ 183 w 325"/>
                <a:gd name="T15" fmla="*/ 110 h 758"/>
                <a:gd name="T16" fmla="*/ 235 w 325"/>
                <a:gd name="T17" fmla="*/ 59 h 758"/>
                <a:gd name="T18" fmla="*/ 290 w 325"/>
                <a:gd name="T19" fmla="*/ 21 h 758"/>
                <a:gd name="T20" fmla="*/ 352 w 325"/>
                <a:gd name="T21" fmla="*/ 0 h 7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5"/>
                <a:gd name="T34" fmla="*/ 0 h 758"/>
                <a:gd name="T35" fmla="*/ 325 w 325"/>
                <a:gd name="T36" fmla="*/ 758 h 7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5" h="758">
                  <a:moveTo>
                    <a:pt x="0" y="758"/>
                  </a:moveTo>
                  <a:lnTo>
                    <a:pt x="6" y="646"/>
                  </a:lnTo>
                  <a:lnTo>
                    <a:pt x="17" y="539"/>
                  </a:lnTo>
                  <a:lnTo>
                    <a:pt x="35" y="436"/>
                  </a:lnTo>
                  <a:lnTo>
                    <a:pt x="59" y="341"/>
                  </a:lnTo>
                  <a:lnTo>
                    <a:pt x="90" y="252"/>
                  </a:lnTo>
                  <a:lnTo>
                    <a:pt x="127" y="175"/>
                  </a:lnTo>
                  <a:lnTo>
                    <a:pt x="169" y="110"/>
                  </a:lnTo>
                  <a:lnTo>
                    <a:pt x="217" y="59"/>
                  </a:lnTo>
                  <a:lnTo>
                    <a:pt x="268" y="21"/>
                  </a:lnTo>
                  <a:lnTo>
                    <a:pt x="325" y="0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7 h 350"/>
                <a:gd name="T10" fmla="*/ 305 w 330"/>
                <a:gd name="T11" fmla="*/ 298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8 h 350"/>
                <a:gd name="T32" fmla="*/ 36 w 330"/>
                <a:gd name="T33" fmla="*/ 277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9 h 350"/>
                <a:gd name="T58" fmla="*/ 151 w 330"/>
                <a:gd name="T59" fmla="*/ 2 h 350"/>
                <a:gd name="T60" fmla="*/ 179 w 330"/>
                <a:gd name="T61" fmla="*/ 0 h 350"/>
                <a:gd name="T62" fmla="*/ 207 w 330"/>
                <a:gd name="T63" fmla="*/ 2 h 350"/>
                <a:gd name="T64" fmla="*/ 236 w 330"/>
                <a:gd name="T65" fmla="*/ 9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358 w 330"/>
                <a:gd name="T83" fmla="*/ 173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7"/>
                  </a:lnTo>
                  <a:lnTo>
                    <a:pt x="281" y="298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8"/>
                  </a:lnTo>
                  <a:lnTo>
                    <a:pt x="33" y="277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9"/>
                  </a:lnTo>
                  <a:lnTo>
                    <a:pt x="139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8" y="9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lnTo>
                    <a:pt x="330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9 h 350"/>
                <a:gd name="T18" fmla="*/ 207 w 330"/>
                <a:gd name="T19" fmla="*/ 2 h 350"/>
                <a:gd name="T20" fmla="*/ 179 w 330"/>
                <a:gd name="T21" fmla="*/ 0 h 350"/>
                <a:gd name="T22" fmla="*/ 151 w 330"/>
                <a:gd name="T23" fmla="*/ 2 h 350"/>
                <a:gd name="T24" fmla="*/ 122 w 330"/>
                <a:gd name="T25" fmla="*/ 9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7 h 350"/>
                <a:gd name="T50" fmla="*/ 53 w 330"/>
                <a:gd name="T51" fmla="*/ 298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8 h 350"/>
                <a:gd name="T72" fmla="*/ 324 w 330"/>
                <a:gd name="T73" fmla="*/ 277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9" y="2"/>
                  </a:lnTo>
                  <a:lnTo>
                    <a:pt x="112" y="9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7"/>
                  </a:lnTo>
                  <a:lnTo>
                    <a:pt x="49" y="298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8"/>
                  </a:lnTo>
                  <a:lnTo>
                    <a:pt x="299" y="277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4" name="Rectangle 47"/>
            <p:cNvSpPr>
              <a:spLocks noChangeArrowheads="1"/>
            </p:cNvSpPr>
            <p:nvPr/>
          </p:nvSpPr>
          <p:spPr bwMode="auto">
            <a:xfrm>
              <a:off x="4711" y="2615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S</a:t>
              </a:r>
              <a:endParaRPr lang="en-US" altLang="zh-CN" sz="1292"/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4804" y="2829"/>
              <a:ext cx="66" cy="103"/>
            </a:xfrm>
            <a:custGeom>
              <a:avLst/>
              <a:gdLst>
                <a:gd name="T0" fmla="*/ 66 w 61"/>
                <a:gd name="T1" fmla="*/ 103 h 103"/>
                <a:gd name="T2" fmla="*/ 66 w 61"/>
                <a:gd name="T3" fmla="*/ 89 h 103"/>
                <a:gd name="T4" fmla="*/ 64 w 61"/>
                <a:gd name="T5" fmla="*/ 72 h 103"/>
                <a:gd name="T6" fmla="*/ 60 w 61"/>
                <a:gd name="T7" fmla="*/ 56 h 103"/>
                <a:gd name="T8" fmla="*/ 54 w 61"/>
                <a:gd name="T9" fmla="*/ 44 h 103"/>
                <a:gd name="T10" fmla="*/ 48 w 61"/>
                <a:gd name="T11" fmla="*/ 30 h 103"/>
                <a:gd name="T12" fmla="*/ 40 w 61"/>
                <a:gd name="T13" fmla="*/ 21 h 103"/>
                <a:gd name="T14" fmla="*/ 31 w 61"/>
                <a:gd name="T15" fmla="*/ 12 h 103"/>
                <a:gd name="T16" fmla="*/ 22 w 61"/>
                <a:gd name="T17" fmla="*/ 7 h 103"/>
                <a:gd name="T18" fmla="*/ 12 w 61"/>
                <a:gd name="T19" fmla="*/ 2 h 103"/>
                <a:gd name="T20" fmla="*/ 0 w 61"/>
                <a:gd name="T21" fmla="*/ 0 h 1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103"/>
                <a:gd name="T35" fmla="*/ 61 w 61"/>
                <a:gd name="T36" fmla="*/ 103 h 1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103">
                  <a:moveTo>
                    <a:pt x="61" y="103"/>
                  </a:moveTo>
                  <a:lnTo>
                    <a:pt x="61" y="89"/>
                  </a:lnTo>
                  <a:lnTo>
                    <a:pt x="59" y="72"/>
                  </a:lnTo>
                  <a:lnTo>
                    <a:pt x="55" y="56"/>
                  </a:lnTo>
                  <a:lnTo>
                    <a:pt x="50" y="44"/>
                  </a:lnTo>
                  <a:lnTo>
                    <a:pt x="44" y="30"/>
                  </a:lnTo>
                  <a:lnTo>
                    <a:pt x="37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11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6" name="Freeform 49"/>
            <p:cNvSpPr>
              <a:spLocks/>
            </p:cNvSpPr>
            <p:nvPr/>
          </p:nvSpPr>
          <p:spPr bwMode="auto">
            <a:xfrm>
              <a:off x="4738" y="2934"/>
              <a:ext cx="135" cy="102"/>
            </a:xfrm>
            <a:custGeom>
              <a:avLst/>
              <a:gdLst>
                <a:gd name="T0" fmla="*/ 0 w 125"/>
                <a:gd name="T1" fmla="*/ 102 h 102"/>
                <a:gd name="T2" fmla="*/ 21 w 125"/>
                <a:gd name="T3" fmla="*/ 102 h 102"/>
                <a:gd name="T4" fmla="*/ 42 w 125"/>
                <a:gd name="T5" fmla="*/ 98 h 102"/>
                <a:gd name="T6" fmla="*/ 62 w 125"/>
                <a:gd name="T7" fmla="*/ 91 h 102"/>
                <a:gd name="T8" fmla="*/ 80 w 125"/>
                <a:gd name="T9" fmla="*/ 84 h 102"/>
                <a:gd name="T10" fmla="*/ 94 w 125"/>
                <a:gd name="T11" fmla="*/ 72 h 102"/>
                <a:gd name="T12" fmla="*/ 109 w 125"/>
                <a:gd name="T13" fmla="*/ 60 h 102"/>
                <a:gd name="T14" fmla="*/ 118 w 125"/>
                <a:gd name="T15" fmla="*/ 46 h 102"/>
                <a:gd name="T16" fmla="*/ 127 w 125"/>
                <a:gd name="T17" fmla="*/ 33 h 102"/>
                <a:gd name="T18" fmla="*/ 132 w 125"/>
                <a:gd name="T19" fmla="*/ 16 h 102"/>
                <a:gd name="T20" fmla="*/ 135 w 125"/>
                <a:gd name="T21" fmla="*/ 0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2"/>
                <a:gd name="T35" fmla="*/ 125 w 125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2">
                  <a:moveTo>
                    <a:pt x="0" y="102"/>
                  </a:moveTo>
                  <a:lnTo>
                    <a:pt x="19" y="102"/>
                  </a:lnTo>
                  <a:lnTo>
                    <a:pt x="39" y="98"/>
                  </a:lnTo>
                  <a:lnTo>
                    <a:pt x="57" y="91"/>
                  </a:lnTo>
                  <a:lnTo>
                    <a:pt x="74" y="84"/>
                  </a:lnTo>
                  <a:lnTo>
                    <a:pt x="87" y="72"/>
                  </a:lnTo>
                  <a:lnTo>
                    <a:pt x="101" y="60"/>
                  </a:lnTo>
                  <a:lnTo>
                    <a:pt x="109" y="46"/>
                  </a:lnTo>
                  <a:lnTo>
                    <a:pt x="118" y="33"/>
                  </a:lnTo>
                  <a:lnTo>
                    <a:pt x="122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7" name="Freeform 50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8" name="Freeform 51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9" name="Freeform 52"/>
            <p:cNvSpPr>
              <a:spLocks/>
            </p:cNvSpPr>
            <p:nvPr/>
          </p:nvSpPr>
          <p:spPr bwMode="auto">
            <a:xfrm>
              <a:off x="4604" y="2890"/>
              <a:ext cx="1" cy="42"/>
            </a:xfrm>
            <a:custGeom>
              <a:avLst/>
              <a:gdLst>
                <a:gd name="T0" fmla="*/ 0 w 6"/>
                <a:gd name="T1" fmla="*/ 42 h 42"/>
                <a:gd name="T2" fmla="*/ 0 w 6"/>
                <a:gd name="T3" fmla="*/ 39 h 42"/>
                <a:gd name="T4" fmla="*/ 0 w 6"/>
                <a:gd name="T5" fmla="*/ 35 h 42"/>
                <a:gd name="T6" fmla="*/ 0 w 6"/>
                <a:gd name="T7" fmla="*/ 30 h 42"/>
                <a:gd name="T8" fmla="*/ 0 w 6"/>
                <a:gd name="T9" fmla="*/ 23 h 42"/>
                <a:gd name="T10" fmla="*/ 0 w 6"/>
                <a:gd name="T11" fmla="*/ 18 h 42"/>
                <a:gd name="T12" fmla="*/ 0 w 6"/>
                <a:gd name="T13" fmla="*/ 14 h 42"/>
                <a:gd name="T14" fmla="*/ 0 w 6"/>
                <a:gd name="T15" fmla="*/ 11 h 42"/>
                <a:gd name="T16" fmla="*/ 2 w 6"/>
                <a:gd name="T17" fmla="*/ 7 h 42"/>
                <a:gd name="T18" fmla="*/ 4 w 6"/>
                <a:gd name="T19" fmla="*/ 2 h 42"/>
                <a:gd name="T20" fmla="*/ 6 w 6"/>
                <a:gd name="T21" fmla="*/ 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2"/>
                <a:gd name="T35" fmla="*/ 6 w 6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2">
                  <a:moveTo>
                    <a:pt x="0" y="42"/>
                  </a:moveTo>
                  <a:lnTo>
                    <a:pt x="0" y="39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0" name="Freeform 53"/>
            <p:cNvSpPr>
              <a:spLocks/>
            </p:cNvSpPr>
            <p:nvPr/>
          </p:nvSpPr>
          <p:spPr bwMode="auto">
            <a:xfrm>
              <a:off x="4604" y="2934"/>
              <a:ext cx="131" cy="102"/>
            </a:xfrm>
            <a:custGeom>
              <a:avLst/>
              <a:gdLst>
                <a:gd name="T0" fmla="*/ 0 w 123"/>
                <a:gd name="T1" fmla="*/ 0 h 102"/>
                <a:gd name="T2" fmla="*/ 2 w 123"/>
                <a:gd name="T3" fmla="*/ 16 h 102"/>
                <a:gd name="T4" fmla="*/ 7 w 123"/>
                <a:gd name="T5" fmla="*/ 33 h 102"/>
                <a:gd name="T6" fmla="*/ 14 w 123"/>
                <a:gd name="T7" fmla="*/ 46 h 102"/>
                <a:gd name="T8" fmla="*/ 26 w 123"/>
                <a:gd name="T9" fmla="*/ 60 h 102"/>
                <a:gd name="T10" fmla="*/ 40 w 123"/>
                <a:gd name="T11" fmla="*/ 72 h 102"/>
                <a:gd name="T12" fmla="*/ 54 w 123"/>
                <a:gd name="T13" fmla="*/ 84 h 102"/>
                <a:gd name="T14" fmla="*/ 71 w 123"/>
                <a:gd name="T15" fmla="*/ 91 h 102"/>
                <a:gd name="T16" fmla="*/ 93 w 123"/>
                <a:gd name="T17" fmla="*/ 98 h 102"/>
                <a:gd name="T18" fmla="*/ 112 w 123"/>
                <a:gd name="T19" fmla="*/ 102 h 102"/>
                <a:gd name="T20" fmla="*/ 134 w 123"/>
                <a:gd name="T21" fmla="*/ 102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2"/>
                <a:gd name="T35" fmla="*/ 123 w 123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2">
                  <a:moveTo>
                    <a:pt x="0" y="0"/>
                  </a:moveTo>
                  <a:lnTo>
                    <a:pt x="2" y="16"/>
                  </a:lnTo>
                  <a:lnTo>
                    <a:pt x="6" y="33"/>
                  </a:lnTo>
                  <a:lnTo>
                    <a:pt x="13" y="46"/>
                  </a:lnTo>
                  <a:lnTo>
                    <a:pt x="24" y="60"/>
                  </a:lnTo>
                  <a:lnTo>
                    <a:pt x="37" y="72"/>
                  </a:lnTo>
                  <a:lnTo>
                    <a:pt x="50" y="84"/>
                  </a:lnTo>
                  <a:lnTo>
                    <a:pt x="65" y="91"/>
                  </a:lnTo>
                  <a:lnTo>
                    <a:pt x="85" y="98"/>
                  </a:lnTo>
                  <a:lnTo>
                    <a:pt x="103" y="102"/>
                  </a:lnTo>
                  <a:lnTo>
                    <a:pt x="123" y="10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1" name="Freeform 54"/>
            <p:cNvSpPr>
              <a:spLocks/>
            </p:cNvSpPr>
            <p:nvPr/>
          </p:nvSpPr>
          <p:spPr bwMode="auto">
            <a:xfrm>
              <a:off x="4373" y="3200"/>
              <a:ext cx="180" cy="440"/>
            </a:xfrm>
            <a:custGeom>
              <a:avLst/>
              <a:gdLst>
                <a:gd name="T0" fmla="*/ 0 w 164"/>
                <a:gd name="T1" fmla="*/ 0 h 440"/>
                <a:gd name="T2" fmla="*/ 2 w 164"/>
                <a:gd name="T3" fmla="*/ 72 h 440"/>
                <a:gd name="T4" fmla="*/ 10 w 164"/>
                <a:gd name="T5" fmla="*/ 139 h 440"/>
                <a:gd name="T6" fmla="*/ 22 w 164"/>
                <a:gd name="T7" fmla="*/ 202 h 440"/>
                <a:gd name="T8" fmla="*/ 36 w 164"/>
                <a:gd name="T9" fmla="*/ 261 h 440"/>
                <a:gd name="T10" fmla="*/ 52 w 164"/>
                <a:gd name="T11" fmla="*/ 312 h 440"/>
                <a:gd name="T12" fmla="*/ 74 w 164"/>
                <a:gd name="T13" fmla="*/ 354 h 440"/>
                <a:gd name="T14" fmla="*/ 98 w 164"/>
                <a:gd name="T15" fmla="*/ 391 h 440"/>
                <a:gd name="T16" fmla="*/ 124 w 164"/>
                <a:gd name="T17" fmla="*/ 417 h 440"/>
                <a:gd name="T18" fmla="*/ 150 w 164"/>
                <a:gd name="T19" fmla="*/ 433 h 440"/>
                <a:gd name="T20" fmla="*/ 178 w 164"/>
                <a:gd name="T21" fmla="*/ 440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440"/>
                <a:gd name="T35" fmla="*/ 164 w 164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440">
                  <a:moveTo>
                    <a:pt x="0" y="0"/>
                  </a:moveTo>
                  <a:lnTo>
                    <a:pt x="2" y="72"/>
                  </a:lnTo>
                  <a:lnTo>
                    <a:pt x="9" y="139"/>
                  </a:lnTo>
                  <a:lnTo>
                    <a:pt x="20" y="202"/>
                  </a:lnTo>
                  <a:lnTo>
                    <a:pt x="33" y="261"/>
                  </a:lnTo>
                  <a:lnTo>
                    <a:pt x="48" y="312"/>
                  </a:lnTo>
                  <a:lnTo>
                    <a:pt x="68" y="354"/>
                  </a:lnTo>
                  <a:lnTo>
                    <a:pt x="90" y="391"/>
                  </a:lnTo>
                  <a:lnTo>
                    <a:pt x="114" y="417"/>
                  </a:lnTo>
                  <a:lnTo>
                    <a:pt x="138" y="433"/>
                  </a:lnTo>
                  <a:lnTo>
                    <a:pt x="164" y="440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2" name="Freeform 55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10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10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9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9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3" name="Freeform 56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8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8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7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auto">
            <a:xfrm>
              <a:off x="4373" y="2787"/>
              <a:ext cx="135" cy="413"/>
            </a:xfrm>
            <a:custGeom>
              <a:avLst/>
              <a:gdLst>
                <a:gd name="T0" fmla="*/ 0 w 125"/>
                <a:gd name="T1" fmla="*/ 413 h 413"/>
                <a:gd name="T2" fmla="*/ 2 w 125"/>
                <a:gd name="T3" fmla="*/ 357 h 413"/>
                <a:gd name="T4" fmla="*/ 4 w 125"/>
                <a:gd name="T5" fmla="*/ 303 h 413"/>
                <a:gd name="T6" fmla="*/ 12 w 125"/>
                <a:gd name="T7" fmla="*/ 249 h 413"/>
                <a:gd name="T8" fmla="*/ 22 w 125"/>
                <a:gd name="T9" fmla="*/ 198 h 413"/>
                <a:gd name="T10" fmla="*/ 30 w 125"/>
                <a:gd name="T11" fmla="*/ 152 h 413"/>
                <a:gd name="T12" fmla="*/ 44 w 125"/>
                <a:gd name="T13" fmla="*/ 110 h 413"/>
                <a:gd name="T14" fmla="*/ 64 w 125"/>
                <a:gd name="T15" fmla="*/ 72 h 413"/>
                <a:gd name="T16" fmla="*/ 83 w 125"/>
                <a:gd name="T17" fmla="*/ 40 h 413"/>
                <a:gd name="T18" fmla="*/ 107 w 125"/>
                <a:gd name="T19" fmla="*/ 16 h 413"/>
                <a:gd name="T20" fmla="*/ 135 w 125"/>
                <a:gd name="T21" fmla="*/ 0 h 4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413"/>
                <a:gd name="T35" fmla="*/ 125 w 125"/>
                <a:gd name="T36" fmla="*/ 413 h 4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413">
                  <a:moveTo>
                    <a:pt x="0" y="413"/>
                  </a:moveTo>
                  <a:lnTo>
                    <a:pt x="2" y="357"/>
                  </a:lnTo>
                  <a:lnTo>
                    <a:pt x="4" y="303"/>
                  </a:lnTo>
                  <a:lnTo>
                    <a:pt x="11" y="249"/>
                  </a:lnTo>
                  <a:lnTo>
                    <a:pt x="20" y="198"/>
                  </a:lnTo>
                  <a:lnTo>
                    <a:pt x="28" y="152"/>
                  </a:lnTo>
                  <a:lnTo>
                    <a:pt x="41" y="110"/>
                  </a:lnTo>
                  <a:lnTo>
                    <a:pt x="59" y="72"/>
                  </a:lnTo>
                  <a:lnTo>
                    <a:pt x="77" y="40"/>
                  </a:lnTo>
                  <a:lnTo>
                    <a:pt x="99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auto">
            <a:xfrm>
              <a:off x="4890" y="2775"/>
              <a:ext cx="210" cy="378"/>
            </a:xfrm>
            <a:custGeom>
              <a:avLst/>
              <a:gdLst>
                <a:gd name="T0" fmla="*/ 211 w 195"/>
                <a:gd name="T1" fmla="*/ 378 h 378"/>
                <a:gd name="T2" fmla="*/ 211 w 195"/>
                <a:gd name="T3" fmla="*/ 317 h 378"/>
                <a:gd name="T4" fmla="*/ 202 w 195"/>
                <a:gd name="T5" fmla="*/ 259 h 378"/>
                <a:gd name="T6" fmla="*/ 190 w 195"/>
                <a:gd name="T7" fmla="*/ 205 h 378"/>
                <a:gd name="T8" fmla="*/ 173 w 195"/>
                <a:gd name="T9" fmla="*/ 154 h 378"/>
                <a:gd name="T10" fmla="*/ 151 w 195"/>
                <a:gd name="T11" fmla="*/ 112 h 378"/>
                <a:gd name="T12" fmla="*/ 126 w 195"/>
                <a:gd name="T13" fmla="*/ 73 h 378"/>
                <a:gd name="T14" fmla="*/ 97 w 195"/>
                <a:gd name="T15" fmla="*/ 42 h 378"/>
                <a:gd name="T16" fmla="*/ 66 w 195"/>
                <a:gd name="T17" fmla="*/ 19 h 378"/>
                <a:gd name="T18" fmla="*/ 36 w 195"/>
                <a:gd name="T19" fmla="*/ 5 h 378"/>
                <a:gd name="T20" fmla="*/ 0 w 195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5"/>
                <a:gd name="T34" fmla="*/ 0 h 378"/>
                <a:gd name="T35" fmla="*/ 195 w 195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5" h="378">
                  <a:moveTo>
                    <a:pt x="195" y="378"/>
                  </a:moveTo>
                  <a:lnTo>
                    <a:pt x="195" y="317"/>
                  </a:lnTo>
                  <a:lnTo>
                    <a:pt x="187" y="259"/>
                  </a:lnTo>
                  <a:lnTo>
                    <a:pt x="176" y="205"/>
                  </a:lnTo>
                  <a:lnTo>
                    <a:pt x="160" y="154"/>
                  </a:lnTo>
                  <a:lnTo>
                    <a:pt x="140" y="112"/>
                  </a:lnTo>
                  <a:lnTo>
                    <a:pt x="116" y="73"/>
                  </a:lnTo>
                  <a:lnTo>
                    <a:pt x="90" y="42"/>
                  </a:lnTo>
                  <a:lnTo>
                    <a:pt x="61" y="19"/>
                  </a:lnTo>
                  <a:lnTo>
                    <a:pt x="33" y="5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auto">
            <a:xfrm>
              <a:off x="4951" y="3153"/>
              <a:ext cx="149" cy="347"/>
            </a:xfrm>
            <a:custGeom>
              <a:avLst/>
              <a:gdLst>
                <a:gd name="T0" fmla="*/ 150 w 138"/>
                <a:gd name="T1" fmla="*/ 0 h 347"/>
                <a:gd name="T2" fmla="*/ 150 w 138"/>
                <a:gd name="T3" fmla="*/ 49 h 347"/>
                <a:gd name="T4" fmla="*/ 146 w 138"/>
                <a:gd name="T5" fmla="*/ 95 h 347"/>
                <a:gd name="T6" fmla="*/ 138 w 138"/>
                <a:gd name="T7" fmla="*/ 140 h 347"/>
                <a:gd name="T8" fmla="*/ 129 w 138"/>
                <a:gd name="T9" fmla="*/ 182 h 347"/>
                <a:gd name="T10" fmla="*/ 114 w 138"/>
                <a:gd name="T11" fmla="*/ 221 h 347"/>
                <a:gd name="T12" fmla="*/ 98 w 138"/>
                <a:gd name="T13" fmla="*/ 259 h 347"/>
                <a:gd name="T14" fmla="*/ 76 w 138"/>
                <a:gd name="T15" fmla="*/ 289 h 347"/>
                <a:gd name="T16" fmla="*/ 55 w 138"/>
                <a:gd name="T17" fmla="*/ 315 h 347"/>
                <a:gd name="T18" fmla="*/ 28 w 138"/>
                <a:gd name="T19" fmla="*/ 333 h 347"/>
                <a:gd name="T20" fmla="*/ 0 w 138"/>
                <a:gd name="T21" fmla="*/ 347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8"/>
                <a:gd name="T34" fmla="*/ 0 h 347"/>
                <a:gd name="T35" fmla="*/ 138 w 138"/>
                <a:gd name="T36" fmla="*/ 347 h 3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8" h="347">
                  <a:moveTo>
                    <a:pt x="138" y="0"/>
                  </a:moveTo>
                  <a:lnTo>
                    <a:pt x="138" y="49"/>
                  </a:lnTo>
                  <a:lnTo>
                    <a:pt x="134" y="95"/>
                  </a:lnTo>
                  <a:lnTo>
                    <a:pt x="127" y="140"/>
                  </a:lnTo>
                  <a:lnTo>
                    <a:pt x="119" y="182"/>
                  </a:lnTo>
                  <a:lnTo>
                    <a:pt x="105" y="221"/>
                  </a:lnTo>
                  <a:lnTo>
                    <a:pt x="90" y="259"/>
                  </a:lnTo>
                  <a:lnTo>
                    <a:pt x="70" y="289"/>
                  </a:lnTo>
                  <a:lnTo>
                    <a:pt x="51" y="315"/>
                  </a:lnTo>
                  <a:lnTo>
                    <a:pt x="26" y="333"/>
                  </a:lnTo>
                  <a:lnTo>
                    <a:pt x="0" y="34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auto">
            <a:xfrm>
              <a:off x="4909" y="1172"/>
              <a:ext cx="801" cy="1215"/>
            </a:xfrm>
            <a:custGeom>
              <a:avLst/>
              <a:gdLst>
                <a:gd name="T0" fmla="*/ 801 w 739"/>
                <a:gd name="T1" fmla="*/ 1217 h 1217"/>
                <a:gd name="T2" fmla="*/ 791 w 739"/>
                <a:gd name="T3" fmla="*/ 1021 h 1217"/>
                <a:gd name="T4" fmla="*/ 763 w 739"/>
                <a:gd name="T5" fmla="*/ 834 h 1217"/>
                <a:gd name="T6" fmla="*/ 713 w 739"/>
                <a:gd name="T7" fmla="*/ 660 h 1217"/>
                <a:gd name="T8" fmla="*/ 649 w 739"/>
                <a:gd name="T9" fmla="*/ 499 h 1217"/>
                <a:gd name="T10" fmla="*/ 568 w 739"/>
                <a:gd name="T11" fmla="*/ 357 h 1217"/>
                <a:gd name="T12" fmla="*/ 476 w 739"/>
                <a:gd name="T13" fmla="*/ 235 h 1217"/>
                <a:gd name="T14" fmla="*/ 369 w 739"/>
                <a:gd name="T15" fmla="*/ 138 h 1217"/>
                <a:gd name="T16" fmla="*/ 254 w 739"/>
                <a:gd name="T17" fmla="*/ 63 h 1217"/>
                <a:gd name="T18" fmla="*/ 130 w 739"/>
                <a:gd name="T19" fmla="*/ 16 h 1217"/>
                <a:gd name="T20" fmla="*/ 0 w 739"/>
                <a:gd name="T21" fmla="*/ 0 h 12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17"/>
                <a:gd name="T35" fmla="*/ 739 w 739"/>
                <a:gd name="T36" fmla="*/ 1217 h 12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17">
                  <a:moveTo>
                    <a:pt x="739" y="1217"/>
                  </a:moveTo>
                  <a:lnTo>
                    <a:pt x="730" y="1021"/>
                  </a:lnTo>
                  <a:lnTo>
                    <a:pt x="704" y="834"/>
                  </a:lnTo>
                  <a:lnTo>
                    <a:pt x="658" y="660"/>
                  </a:lnTo>
                  <a:lnTo>
                    <a:pt x="599" y="499"/>
                  </a:lnTo>
                  <a:lnTo>
                    <a:pt x="524" y="357"/>
                  </a:lnTo>
                  <a:lnTo>
                    <a:pt x="439" y="235"/>
                  </a:lnTo>
                  <a:lnTo>
                    <a:pt x="340" y="138"/>
                  </a:lnTo>
                  <a:lnTo>
                    <a:pt x="234" y="63"/>
                  </a:lnTo>
                  <a:lnTo>
                    <a:pt x="120" y="16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4989" y="2389"/>
              <a:ext cx="721" cy="1211"/>
            </a:xfrm>
            <a:custGeom>
              <a:avLst/>
              <a:gdLst>
                <a:gd name="T0" fmla="*/ 721 w 665"/>
                <a:gd name="T1" fmla="*/ 0 h 1211"/>
                <a:gd name="T2" fmla="*/ 714 w 665"/>
                <a:gd name="T3" fmla="*/ 186 h 1211"/>
                <a:gd name="T4" fmla="*/ 687 w 665"/>
                <a:gd name="T5" fmla="*/ 365 h 1211"/>
                <a:gd name="T6" fmla="*/ 645 w 665"/>
                <a:gd name="T7" fmla="*/ 533 h 1211"/>
                <a:gd name="T8" fmla="*/ 588 w 665"/>
                <a:gd name="T9" fmla="*/ 689 h 1211"/>
                <a:gd name="T10" fmla="*/ 516 w 665"/>
                <a:gd name="T11" fmla="*/ 829 h 1211"/>
                <a:gd name="T12" fmla="*/ 434 w 665"/>
                <a:gd name="T13" fmla="*/ 950 h 1211"/>
                <a:gd name="T14" fmla="*/ 338 w 665"/>
                <a:gd name="T15" fmla="*/ 1053 h 1211"/>
                <a:gd name="T16" fmla="*/ 233 w 665"/>
                <a:gd name="T17" fmla="*/ 1132 h 1211"/>
                <a:gd name="T18" fmla="*/ 121 w 665"/>
                <a:gd name="T19" fmla="*/ 1186 h 1211"/>
                <a:gd name="T20" fmla="*/ 0 w 665"/>
                <a:gd name="T21" fmla="*/ 1211 h 12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5"/>
                <a:gd name="T34" fmla="*/ 0 h 1211"/>
                <a:gd name="T35" fmla="*/ 665 w 665"/>
                <a:gd name="T36" fmla="*/ 1211 h 12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5" h="1211">
                  <a:moveTo>
                    <a:pt x="665" y="0"/>
                  </a:moveTo>
                  <a:lnTo>
                    <a:pt x="659" y="186"/>
                  </a:lnTo>
                  <a:lnTo>
                    <a:pt x="634" y="365"/>
                  </a:lnTo>
                  <a:lnTo>
                    <a:pt x="595" y="533"/>
                  </a:lnTo>
                  <a:lnTo>
                    <a:pt x="542" y="689"/>
                  </a:lnTo>
                  <a:lnTo>
                    <a:pt x="476" y="829"/>
                  </a:lnTo>
                  <a:lnTo>
                    <a:pt x="400" y="950"/>
                  </a:lnTo>
                  <a:lnTo>
                    <a:pt x="312" y="1053"/>
                  </a:lnTo>
                  <a:lnTo>
                    <a:pt x="215" y="1132"/>
                  </a:lnTo>
                  <a:lnTo>
                    <a:pt x="112" y="1186"/>
                  </a:lnTo>
                  <a:lnTo>
                    <a:pt x="0" y="1211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19" name="Freeform 66"/>
            <p:cNvSpPr>
              <a:spLocks/>
            </p:cNvSpPr>
            <p:nvPr/>
          </p:nvSpPr>
          <p:spPr bwMode="auto">
            <a:xfrm>
              <a:off x="4875" y="1955"/>
              <a:ext cx="568" cy="806"/>
            </a:xfrm>
            <a:custGeom>
              <a:avLst/>
              <a:gdLst>
                <a:gd name="T0" fmla="*/ 568 w 524"/>
                <a:gd name="T1" fmla="*/ 806 h 806"/>
                <a:gd name="T2" fmla="*/ 561 w 524"/>
                <a:gd name="T3" fmla="*/ 676 h 806"/>
                <a:gd name="T4" fmla="*/ 540 w 524"/>
                <a:gd name="T5" fmla="*/ 552 h 806"/>
                <a:gd name="T6" fmla="*/ 506 w 524"/>
                <a:gd name="T7" fmla="*/ 436 h 806"/>
                <a:gd name="T8" fmla="*/ 459 w 524"/>
                <a:gd name="T9" fmla="*/ 331 h 806"/>
                <a:gd name="T10" fmla="*/ 402 w 524"/>
                <a:gd name="T11" fmla="*/ 235 h 806"/>
                <a:gd name="T12" fmla="*/ 335 w 524"/>
                <a:gd name="T13" fmla="*/ 156 h 806"/>
                <a:gd name="T14" fmla="*/ 261 w 524"/>
                <a:gd name="T15" fmla="*/ 91 h 806"/>
                <a:gd name="T16" fmla="*/ 178 w 524"/>
                <a:gd name="T17" fmla="*/ 42 h 806"/>
                <a:gd name="T18" fmla="*/ 92 w 524"/>
                <a:gd name="T19" fmla="*/ 9 h 806"/>
                <a:gd name="T20" fmla="*/ 0 w 524"/>
                <a:gd name="T21" fmla="*/ 0 h 8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4"/>
                <a:gd name="T34" fmla="*/ 0 h 806"/>
                <a:gd name="T35" fmla="*/ 524 w 524"/>
                <a:gd name="T36" fmla="*/ 806 h 8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4" h="806">
                  <a:moveTo>
                    <a:pt x="524" y="806"/>
                  </a:moveTo>
                  <a:lnTo>
                    <a:pt x="518" y="676"/>
                  </a:lnTo>
                  <a:lnTo>
                    <a:pt x="498" y="552"/>
                  </a:lnTo>
                  <a:lnTo>
                    <a:pt x="467" y="436"/>
                  </a:lnTo>
                  <a:lnTo>
                    <a:pt x="423" y="331"/>
                  </a:lnTo>
                  <a:lnTo>
                    <a:pt x="371" y="235"/>
                  </a:lnTo>
                  <a:lnTo>
                    <a:pt x="309" y="156"/>
                  </a:lnTo>
                  <a:lnTo>
                    <a:pt x="241" y="91"/>
                  </a:lnTo>
                  <a:lnTo>
                    <a:pt x="164" y="42"/>
                  </a:lnTo>
                  <a:lnTo>
                    <a:pt x="85" y="9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2" name="Freeform 67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3" name="Freeform 68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1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4" name="Freeform 70"/>
            <p:cNvSpPr>
              <a:spLocks/>
            </p:cNvSpPr>
            <p:nvPr/>
          </p:nvSpPr>
          <p:spPr bwMode="auto">
            <a:xfrm>
              <a:off x="4104" y="2832"/>
              <a:ext cx="418" cy="808"/>
            </a:xfrm>
            <a:custGeom>
              <a:avLst/>
              <a:gdLst>
                <a:gd name="T0" fmla="*/ 0 w 386"/>
                <a:gd name="T1" fmla="*/ 0 h 830"/>
                <a:gd name="T2" fmla="*/ 6 w 386"/>
                <a:gd name="T3" fmla="*/ 132 h 830"/>
                <a:gd name="T4" fmla="*/ 24 w 386"/>
                <a:gd name="T5" fmla="*/ 257 h 830"/>
                <a:gd name="T6" fmla="*/ 48 w 386"/>
                <a:gd name="T7" fmla="*/ 373 h 830"/>
                <a:gd name="T8" fmla="*/ 83 w 386"/>
                <a:gd name="T9" fmla="*/ 477 h 830"/>
                <a:gd name="T10" fmla="*/ 123 w 386"/>
                <a:gd name="T11" fmla="*/ 572 h 830"/>
                <a:gd name="T12" fmla="*/ 173 w 386"/>
                <a:gd name="T13" fmla="*/ 651 h 830"/>
                <a:gd name="T14" fmla="*/ 225 w 386"/>
                <a:gd name="T15" fmla="*/ 717 h 830"/>
                <a:gd name="T16" fmla="*/ 287 w 386"/>
                <a:gd name="T17" fmla="*/ 767 h 830"/>
                <a:gd name="T18" fmla="*/ 349 w 386"/>
                <a:gd name="T19" fmla="*/ 796 h 830"/>
                <a:gd name="T20" fmla="*/ 418 w 386"/>
                <a:gd name="T21" fmla="*/ 808 h 8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6"/>
                <a:gd name="T34" fmla="*/ 0 h 830"/>
                <a:gd name="T35" fmla="*/ 386 w 386"/>
                <a:gd name="T36" fmla="*/ 830 h 8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6" h="830">
                  <a:moveTo>
                    <a:pt x="0" y="0"/>
                  </a:moveTo>
                  <a:lnTo>
                    <a:pt x="6" y="136"/>
                  </a:lnTo>
                  <a:lnTo>
                    <a:pt x="22" y="264"/>
                  </a:lnTo>
                  <a:lnTo>
                    <a:pt x="44" y="383"/>
                  </a:lnTo>
                  <a:lnTo>
                    <a:pt x="77" y="490"/>
                  </a:lnTo>
                  <a:lnTo>
                    <a:pt x="114" y="588"/>
                  </a:lnTo>
                  <a:lnTo>
                    <a:pt x="160" y="669"/>
                  </a:lnTo>
                  <a:lnTo>
                    <a:pt x="208" y="737"/>
                  </a:lnTo>
                  <a:lnTo>
                    <a:pt x="265" y="788"/>
                  </a:lnTo>
                  <a:lnTo>
                    <a:pt x="322" y="818"/>
                  </a:lnTo>
                  <a:lnTo>
                    <a:pt x="386" y="83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" name="Freeform 71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4 w 70"/>
                <a:gd name="T1" fmla="*/ 21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4" y="21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4" y="21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6" name="Freeform 72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2 w 70"/>
                <a:gd name="T1" fmla="*/ 18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2 w 70"/>
                <a:gd name="T9" fmla="*/ 1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8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7" name="Freeform 73"/>
            <p:cNvSpPr>
              <a:spLocks/>
            </p:cNvSpPr>
            <p:nvPr/>
          </p:nvSpPr>
          <p:spPr bwMode="auto">
            <a:xfrm>
              <a:off x="4104" y="2002"/>
              <a:ext cx="335" cy="808"/>
            </a:xfrm>
            <a:custGeom>
              <a:avLst/>
              <a:gdLst>
                <a:gd name="T0" fmla="*/ 0 w 309"/>
                <a:gd name="T1" fmla="*/ 808 h 808"/>
                <a:gd name="T2" fmla="*/ 4 w 309"/>
                <a:gd name="T3" fmla="*/ 692 h 808"/>
                <a:gd name="T4" fmla="*/ 16 w 309"/>
                <a:gd name="T5" fmla="*/ 575 h 808"/>
                <a:gd name="T6" fmla="*/ 36 w 309"/>
                <a:gd name="T7" fmla="*/ 466 h 808"/>
                <a:gd name="T8" fmla="*/ 62 w 309"/>
                <a:gd name="T9" fmla="*/ 363 h 808"/>
                <a:gd name="T10" fmla="*/ 92 w 309"/>
                <a:gd name="T11" fmla="*/ 270 h 808"/>
                <a:gd name="T12" fmla="*/ 130 w 309"/>
                <a:gd name="T13" fmla="*/ 188 h 808"/>
                <a:gd name="T14" fmla="*/ 173 w 309"/>
                <a:gd name="T15" fmla="*/ 116 h 808"/>
                <a:gd name="T16" fmla="*/ 223 w 309"/>
                <a:gd name="T17" fmla="*/ 60 h 808"/>
                <a:gd name="T18" fmla="*/ 275 w 309"/>
                <a:gd name="T19" fmla="*/ 21 h 808"/>
                <a:gd name="T20" fmla="*/ 335 w 309"/>
                <a:gd name="T21" fmla="*/ 0 h 8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9"/>
                <a:gd name="T34" fmla="*/ 0 h 808"/>
                <a:gd name="T35" fmla="*/ 309 w 309"/>
                <a:gd name="T36" fmla="*/ 808 h 8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9" h="808">
                  <a:moveTo>
                    <a:pt x="0" y="808"/>
                  </a:moveTo>
                  <a:lnTo>
                    <a:pt x="4" y="692"/>
                  </a:lnTo>
                  <a:lnTo>
                    <a:pt x="15" y="575"/>
                  </a:lnTo>
                  <a:lnTo>
                    <a:pt x="33" y="466"/>
                  </a:lnTo>
                  <a:lnTo>
                    <a:pt x="57" y="363"/>
                  </a:lnTo>
                  <a:lnTo>
                    <a:pt x="85" y="270"/>
                  </a:lnTo>
                  <a:lnTo>
                    <a:pt x="120" y="188"/>
                  </a:lnTo>
                  <a:lnTo>
                    <a:pt x="160" y="116"/>
                  </a:lnTo>
                  <a:lnTo>
                    <a:pt x="206" y="60"/>
                  </a:lnTo>
                  <a:lnTo>
                    <a:pt x="254" y="21"/>
                  </a:lnTo>
                  <a:lnTo>
                    <a:pt x="309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8" name="Freeform 74"/>
            <p:cNvSpPr>
              <a:spLocks/>
            </p:cNvSpPr>
            <p:nvPr/>
          </p:nvSpPr>
          <p:spPr bwMode="auto">
            <a:xfrm>
              <a:off x="3750" y="2407"/>
              <a:ext cx="801" cy="1233"/>
            </a:xfrm>
            <a:custGeom>
              <a:avLst/>
              <a:gdLst>
                <a:gd name="T0" fmla="*/ 0 w 739"/>
                <a:gd name="T1" fmla="*/ 0 h 1233"/>
                <a:gd name="T2" fmla="*/ 10 w 739"/>
                <a:gd name="T3" fmla="*/ 198 h 1233"/>
                <a:gd name="T4" fmla="*/ 40 w 739"/>
                <a:gd name="T5" fmla="*/ 389 h 1233"/>
                <a:gd name="T6" fmla="*/ 90 w 739"/>
                <a:gd name="T7" fmla="*/ 566 h 1233"/>
                <a:gd name="T8" fmla="*/ 154 w 739"/>
                <a:gd name="T9" fmla="*/ 727 h 1233"/>
                <a:gd name="T10" fmla="*/ 235 w 739"/>
                <a:gd name="T11" fmla="*/ 872 h 1233"/>
                <a:gd name="T12" fmla="*/ 328 w 739"/>
                <a:gd name="T13" fmla="*/ 995 h 1233"/>
                <a:gd name="T14" fmla="*/ 432 w 739"/>
                <a:gd name="T15" fmla="*/ 1096 h 1233"/>
                <a:gd name="T16" fmla="*/ 550 w 739"/>
                <a:gd name="T17" fmla="*/ 1170 h 1233"/>
                <a:gd name="T18" fmla="*/ 673 w 739"/>
                <a:gd name="T19" fmla="*/ 1217 h 1233"/>
                <a:gd name="T20" fmla="*/ 801 w 739"/>
                <a:gd name="T21" fmla="*/ 1233 h 12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33"/>
                <a:gd name="T35" fmla="*/ 739 w 739"/>
                <a:gd name="T36" fmla="*/ 1233 h 12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33">
                  <a:moveTo>
                    <a:pt x="0" y="0"/>
                  </a:moveTo>
                  <a:lnTo>
                    <a:pt x="9" y="198"/>
                  </a:lnTo>
                  <a:lnTo>
                    <a:pt x="37" y="389"/>
                  </a:lnTo>
                  <a:lnTo>
                    <a:pt x="83" y="566"/>
                  </a:lnTo>
                  <a:lnTo>
                    <a:pt x="142" y="727"/>
                  </a:lnTo>
                  <a:lnTo>
                    <a:pt x="217" y="872"/>
                  </a:lnTo>
                  <a:lnTo>
                    <a:pt x="303" y="995"/>
                  </a:lnTo>
                  <a:lnTo>
                    <a:pt x="399" y="1096"/>
                  </a:lnTo>
                  <a:lnTo>
                    <a:pt x="507" y="1170"/>
                  </a:lnTo>
                  <a:lnTo>
                    <a:pt x="621" y="1217"/>
                  </a:lnTo>
                  <a:lnTo>
                    <a:pt x="739" y="123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9" name="Freeform 75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21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21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0" name="Freeform 76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19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9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1" name="Freeform 77"/>
            <p:cNvSpPr>
              <a:spLocks/>
            </p:cNvSpPr>
            <p:nvPr/>
          </p:nvSpPr>
          <p:spPr bwMode="auto">
            <a:xfrm>
              <a:off x="3748" y="1146"/>
              <a:ext cx="703" cy="1259"/>
            </a:xfrm>
            <a:custGeom>
              <a:avLst/>
              <a:gdLst>
                <a:gd name="T0" fmla="*/ 0 w 649"/>
                <a:gd name="T1" fmla="*/ 1259 h 1259"/>
                <a:gd name="T2" fmla="*/ 12 w 649"/>
                <a:gd name="T3" fmla="*/ 1068 h 1259"/>
                <a:gd name="T4" fmla="*/ 35 w 649"/>
                <a:gd name="T5" fmla="*/ 881 h 1259"/>
                <a:gd name="T6" fmla="*/ 78 w 649"/>
                <a:gd name="T7" fmla="*/ 707 h 1259"/>
                <a:gd name="T8" fmla="*/ 132 w 649"/>
                <a:gd name="T9" fmla="*/ 543 h 1259"/>
                <a:gd name="T10" fmla="*/ 204 w 649"/>
                <a:gd name="T11" fmla="*/ 399 h 1259"/>
                <a:gd name="T12" fmla="*/ 285 w 649"/>
                <a:gd name="T13" fmla="*/ 271 h 1259"/>
                <a:gd name="T14" fmla="*/ 375 w 649"/>
                <a:gd name="T15" fmla="*/ 164 h 1259"/>
                <a:gd name="T16" fmla="*/ 478 w 649"/>
                <a:gd name="T17" fmla="*/ 82 h 1259"/>
                <a:gd name="T18" fmla="*/ 587 w 649"/>
                <a:gd name="T19" fmla="*/ 26 h 1259"/>
                <a:gd name="T20" fmla="*/ 703 w 649"/>
                <a:gd name="T21" fmla="*/ 0 h 12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9"/>
                <a:gd name="T34" fmla="*/ 0 h 1259"/>
                <a:gd name="T35" fmla="*/ 649 w 649"/>
                <a:gd name="T36" fmla="*/ 1259 h 12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9" h="1259">
                  <a:moveTo>
                    <a:pt x="0" y="1259"/>
                  </a:moveTo>
                  <a:lnTo>
                    <a:pt x="11" y="1068"/>
                  </a:lnTo>
                  <a:lnTo>
                    <a:pt x="32" y="881"/>
                  </a:lnTo>
                  <a:lnTo>
                    <a:pt x="72" y="707"/>
                  </a:lnTo>
                  <a:lnTo>
                    <a:pt x="122" y="543"/>
                  </a:lnTo>
                  <a:lnTo>
                    <a:pt x="188" y="399"/>
                  </a:lnTo>
                  <a:lnTo>
                    <a:pt x="263" y="271"/>
                  </a:lnTo>
                  <a:lnTo>
                    <a:pt x="346" y="164"/>
                  </a:lnTo>
                  <a:lnTo>
                    <a:pt x="441" y="82"/>
                  </a:lnTo>
                  <a:lnTo>
                    <a:pt x="542" y="26"/>
                  </a:lnTo>
                  <a:lnTo>
                    <a:pt x="649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2" name="Rectangle 78"/>
            <p:cNvSpPr>
              <a:spLocks noChangeArrowheads="1"/>
            </p:cNvSpPr>
            <p:nvPr/>
          </p:nvSpPr>
          <p:spPr bwMode="auto">
            <a:xfrm>
              <a:off x="4909" y="818"/>
              <a:ext cx="18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</a:t>
              </a:r>
              <a:endParaRPr lang="en-US" altLang="zh-CN" sz="1292"/>
            </a:p>
          </p:txBody>
        </p:sp>
        <p:sp>
          <p:nvSpPr>
            <p:cNvPr id="133" name="Rectangle 79"/>
            <p:cNvSpPr>
              <a:spLocks noChangeArrowheads="1"/>
            </p:cNvSpPr>
            <p:nvPr/>
          </p:nvSpPr>
          <p:spPr bwMode="auto">
            <a:xfrm>
              <a:off x="4272" y="3264"/>
              <a:ext cx="35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BusRd(</a:t>
              </a:r>
              <a:r>
                <a:rPr lang="en-US" altLang="zh-CN" sz="923">
                  <a:solidFill>
                    <a:schemeClr val="hlink"/>
                  </a:solidFill>
                </a:rPr>
                <a:t>S</a:t>
              </a:r>
              <a:r>
                <a:rPr lang="en-US" altLang="zh-CN" sz="923" b="0">
                  <a:solidFill>
                    <a:schemeClr val="hlink"/>
                  </a:solidFill>
                </a:rPr>
                <a:t>)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4" name="Rectangle 80"/>
            <p:cNvSpPr>
              <a:spLocks noChangeArrowheads="1"/>
            </p:cNvSpPr>
            <p:nvPr/>
          </p:nvSpPr>
          <p:spPr bwMode="auto">
            <a:xfrm>
              <a:off x="5571" y="2045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5" name="Rectangle 81"/>
            <p:cNvSpPr>
              <a:spLocks noChangeArrowheads="1"/>
            </p:cNvSpPr>
            <p:nvPr/>
          </p:nvSpPr>
          <p:spPr bwMode="auto">
            <a:xfrm>
              <a:off x="4934" y="2189"/>
              <a:ext cx="265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36" name="Rectangle 82"/>
            <p:cNvSpPr>
              <a:spLocks noChangeArrowheads="1"/>
            </p:cNvSpPr>
            <p:nvPr/>
          </p:nvSpPr>
          <p:spPr bwMode="auto">
            <a:xfrm>
              <a:off x="3980" y="1757"/>
              <a:ext cx="31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PrWr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BusUpgr</a:t>
              </a:r>
              <a:endParaRPr lang="en-US" altLang="zh-CN" sz="1292" dirty="0">
                <a:solidFill>
                  <a:schemeClr val="hlink"/>
                </a:solidFill>
              </a:endParaRPr>
            </a:p>
          </p:txBody>
        </p:sp>
        <p:sp>
          <p:nvSpPr>
            <p:cNvPr id="137" name="Rectangle 83"/>
            <p:cNvSpPr>
              <a:spLocks noChangeArrowheads="1"/>
            </p:cNvSpPr>
            <p:nvPr/>
          </p:nvSpPr>
          <p:spPr bwMode="auto">
            <a:xfrm>
              <a:off x="3634" y="2217"/>
              <a:ext cx="295" cy="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PrWr/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8" name="Rectangle 84"/>
            <p:cNvSpPr>
              <a:spLocks noChangeArrowheads="1"/>
            </p:cNvSpPr>
            <p:nvPr/>
          </p:nvSpPr>
          <p:spPr bwMode="auto">
            <a:xfrm>
              <a:off x="5136" y="1526"/>
              <a:ext cx="26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9" name="Rectangle 86"/>
            <p:cNvSpPr>
              <a:spLocks noChangeArrowheads="1"/>
            </p:cNvSpPr>
            <p:nvPr/>
          </p:nvSpPr>
          <p:spPr bwMode="auto">
            <a:xfrm>
              <a:off x="5145" y="2650"/>
              <a:ext cx="47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40" name="Rectangle 87"/>
            <p:cNvSpPr>
              <a:spLocks noChangeArrowheads="1"/>
            </p:cNvSpPr>
            <p:nvPr/>
          </p:nvSpPr>
          <p:spPr bwMode="auto">
            <a:xfrm>
              <a:off x="4531" y="3092"/>
              <a:ext cx="427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PrRd/— 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41" name="Rectangle 88"/>
            <p:cNvSpPr>
              <a:spLocks noChangeArrowheads="1"/>
            </p:cNvSpPr>
            <p:nvPr/>
          </p:nvSpPr>
          <p:spPr bwMode="auto">
            <a:xfrm>
              <a:off x="3955" y="2736"/>
              <a:ext cx="397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923" b="0" dirty="0"/>
                <a:t>(</a:t>
              </a:r>
              <a:r>
                <a:rPr lang="en-US" altLang="zh-CN" sz="923" dirty="0"/>
                <a:t>~S</a:t>
              </a:r>
              <a:r>
                <a:rPr lang="en-US" altLang="zh-CN" sz="923" b="0" dirty="0"/>
                <a:t>)</a:t>
              </a:r>
              <a:endParaRPr lang="en-US" altLang="zh-CN" sz="1292" b="0" dirty="0"/>
            </a:p>
          </p:txBody>
        </p:sp>
        <p:sp>
          <p:nvSpPr>
            <p:cNvPr id="142" name="Rectangle 89"/>
            <p:cNvSpPr>
              <a:spLocks noChangeArrowheads="1"/>
            </p:cNvSpPr>
            <p:nvPr/>
          </p:nvSpPr>
          <p:spPr bwMode="auto">
            <a:xfrm>
              <a:off x="4272" y="1498"/>
              <a:ext cx="294" cy="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00" b="0" dirty="0" err="1"/>
                <a:t>PrWr</a:t>
              </a:r>
              <a:r>
                <a:rPr lang="en-US" altLang="zh-CN" sz="900" b="0" dirty="0"/>
                <a:t>/—</a:t>
              </a:r>
            </a:p>
          </p:txBody>
        </p:sp>
        <p:sp>
          <p:nvSpPr>
            <p:cNvPr id="143" name="Rectangle 90"/>
            <p:cNvSpPr>
              <a:spLocks noChangeArrowheads="1"/>
            </p:cNvSpPr>
            <p:nvPr/>
          </p:nvSpPr>
          <p:spPr bwMode="auto">
            <a:xfrm>
              <a:off x="5571" y="2333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BusWB</a:t>
              </a:r>
              <a:endParaRPr lang="en-US" altLang="zh-CN" sz="1292" b="0">
                <a:solidFill>
                  <a:schemeClr val="hlink"/>
                </a:solidFill>
              </a:endParaRPr>
            </a:p>
          </p:txBody>
        </p:sp>
        <p:sp>
          <p:nvSpPr>
            <p:cNvPr id="144" name="Rectangle 85"/>
            <p:cNvSpPr>
              <a:spLocks noChangeArrowheads="1"/>
            </p:cNvSpPr>
            <p:nvPr/>
          </p:nvSpPr>
          <p:spPr bwMode="auto">
            <a:xfrm>
              <a:off x="4906" y="2908"/>
              <a:ext cx="418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  <a:endParaRPr lang="en-US" altLang="zh-CN" sz="923">
                <a:solidFill>
                  <a:schemeClr val="hlink"/>
                </a:solidFill>
              </a:endParaRP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BusUpgr/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  <p:sp>
          <p:nvSpPr>
            <p:cNvPr id="145" name="Freeform 69"/>
            <p:cNvSpPr>
              <a:spLocks/>
            </p:cNvSpPr>
            <p:nvPr/>
          </p:nvSpPr>
          <p:spPr bwMode="auto">
            <a:xfrm>
              <a:off x="4979" y="2761"/>
              <a:ext cx="464" cy="793"/>
            </a:xfrm>
            <a:custGeom>
              <a:avLst/>
              <a:gdLst>
                <a:gd name="T0" fmla="*/ 464 w 428"/>
                <a:gd name="T1" fmla="*/ 0 h 793"/>
                <a:gd name="T2" fmla="*/ 460 w 428"/>
                <a:gd name="T3" fmla="*/ 119 h 793"/>
                <a:gd name="T4" fmla="*/ 443 w 428"/>
                <a:gd name="T5" fmla="*/ 233 h 793"/>
                <a:gd name="T6" fmla="*/ 414 w 428"/>
                <a:gd name="T7" fmla="*/ 343 h 793"/>
                <a:gd name="T8" fmla="*/ 378 w 428"/>
                <a:gd name="T9" fmla="*/ 446 h 793"/>
                <a:gd name="T10" fmla="*/ 334 w 428"/>
                <a:gd name="T11" fmla="*/ 536 h 793"/>
                <a:gd name="T12" fmla="*/ 279 w 428"/>
                <a:gd name="T13" fmla="*/ 618 h 793"/>
                <a:gd name="T14" fmla="*/ 219 w 428"/>
                <a:gd name="T15" fmla="*/ 686 h 793"/>
                <a:gd name="T16" fmla="*/ 153 w 428"/>
                <a:gd name="T17" fmla="*/ 739 h 793"/>
                <a:gd name="T18" fmla="*/ 79 w 428"/>
                <a:gd name="T19" fmla="*/ 774 h 793"/>
                <a:gd name="T20" fmla="*/ 0 w 428"/>
                <a:gd name="T21" fmla="*/ 793 h 7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8"/>
                <a:gd name="T34" fmla="*/ 0 h 793"/>
                <a:gd name="T35" fmla="*/ 428 w 428"/>
                <a:gd name="T36" fmla="*/ 793 h 7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8" h="793">
                  <a:moveTo>
                    <a:pt x="428" y="0"/>
                  </a:moveTo>
                  <a:lnTo>
                    <a:pt x="424" y="119"/>
                  </a:lnTo>
                  <a:lnTo>
                    <a:pt x="409" y="233"/>
                  </a:lnTo>
                  <a:lnTo>
                    <a:pt x="382" y="343"/>
                  </a:lnTo>
                  <a:lnTo>
                    <a:pt x="349" y="446"/>
                  </a:lnTo>
                  <a:lnTo>
                    <a:pt x="308" y="536"/>
                  </a:lnTo>
                  <a:lnTo>
                    <a:pt x="257" y="618"/>
                  </a:lnTo>
                  <a:lnTo>
                    <a:pt x="202" y="686"/>
                  </a:lnTo>
                  <a:lnTo>
                    <a:pt x="141" y="739"/>
                  </a:lnTo>
                  <a:lnTo>
                    <a:pt x="73" y="774"/>
                  </a:lnTo>
                  <a:lnTo>
                    <a:pt x="0" y="793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46" name="Rectangle 91"/>
            <p:cNvSpPr>
              <a:spLocks noChangeArrowheads="1"/>
            </p:cNvSpPr>
            <p:nvPr/>
          </p:nvSpPr>
          <p:spPr bwMode="auto">
            <a:xfrm>
              <a:off x="5136" y="2736"/>
              <a:ext cx="39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4.9.a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运算</a:t>
            </a:r>
            <a:r>
              <a:rPr lang="zh-CN" altLang="en-US" dirty="0">
                <a:solidFill>
                  <a:srgbClr val="FF0000"/>
                </a:solidFill>
              </a:rPr>
              <a:t>密度：运行时所执行的浮点运算数除以在主存储器中访问的字节</a:t>
            </a:r>
            <a:r>
              <a:rPr lang="zh-CN" altLang="en-US" dirty="0" smtClean="0">
                <a:solidFill>
                  <a:srgbClr val="FF0000"/>
                </a:solidFill>
              </a:rPr>
              <a:t>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根据</a:t>
            </a:r>
            <a:r>
              <a:rPr lang="zh-CN" altLang="en-US" dirty="0"/>
              <a:t>代码可以看出，每</a:t>
            </a:r>
            <a:r>
              <a:rPr lang="en-US" altLang="zh-CN" dirty="0"/>
              <a:t>6</a:t>
            </a:r>
            <a:r>
              <a:rPr lang="zh-CN" altLang="en-US" dirty="0"/>
              <a:t>个浮点运算会读取</a:t>
            </a:r>
            <a:r>
              <a:rPr lang="en-US" altLang="zh-CN" dirty="0"/>
              <a:t>4</a:t>
            </a:r>
            <a:r>
              <a:rPr lang="zh-CN" altLang="en-US" dirty="0"/>
              <a:t>个单</a:t>
            </a:r>
            <a:r>
              <a:rPr lang="zh-CN" altLang="en-US" dirty="0" smtClean="0"/>
              <a:t>浮点数</a:t>
            </a:r>
            <a:r>
              <a:rPr lang="en-US" altLang="zh-CN" dirty="0" smtClean="0"/>
              <a:t>( </a:t>
            </a:r>
            <a:r>
              <a:rPr lang="en-US" altLang="zh-CN" dirty="0" err="1"/>
              <a:t>a_re</a:t>
            </a:r>
            <a:r>
              <a:rPr lang="zh-CN" altLang="en-US" dirty="0"/>
              <a:t>、</a:t>
            </a:r>
            <a:r>
              <a:rPr lang="en-US" altLang="zh-CN" dirty="0" err="1"/>
              <a:t>a_im</a:t>
            </a:r>
            <a:r>
              <a:rPr lang="zh-CN" altLang="en-US" dirty="0"/>
              <a:t>、</a:t>
            </a:r>
            <a:r>
              <a:rPr lang="en-US" altLang="zh-CN" dirty="0" err="1"/>
              <a:t>b_re</a:t>
            </a:r>
            <a:r>
              <a:rPr lang="zh-CN" altLang="en-US" dirty="0"/>
              <a:t>、</a:t>
            </a:r>
            <a:r>
              <a:rPr lang="en-US" altLang="zh-CN" dirty="0" err="1"/>
              <a:t>b_im</a:t>
            </a:r>
            <a:r>
              <a:rPr lang="en-US" altLang="zh-CN" dirty="0"/>
              <a:t> )</a:t>
            </a:r>
            <a:r>
              <a:rPr lang="zh-CN" altLang="en-US" dirty="0"/>
              <a:t>并写</a:t>
            </a:r>
            <a:r>
              <a:rPr lang="en-US" altLang="zh-CN" dirty="0"/>
              <a:t>2</a:t>
            </a:r>
            <a:r>
              <a:rPr lang="zh-CN" altLang="en-US" dirty="0"/>
              <a:t>个单浮点数</a:t>
            </a:r>
            <a:r>
              <a:rPr lang="en-US" altLang="zh-CN" dirty="0"/>
              <a:t>( </a:t>
            </a:r>
            <a:r>
              <a:rPr lang="en-US" altLang="zh-CN" dirty="0" err="1" smtClean="0"/>
              <a:t>c_re</a:t>
            </a:r>
            <a:r>
              <a:rPr lang="zh-CN" altLang="en-US" dirty="0"/>
              <a:t>、</a:t>
            </a:r>
            <a:r>
              <a:rPr lang="en-US" altLang="zh-CN" dirty="0" err="1" smtClean="0"/>
              <a:t>c_im</a:t>
            </a:r>
            <a:r>
              <a:rPr lang="en-US" altLang="zh-CN" dirty="0" smtClean="0"/>
              <a:t> 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因此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运算</a:t>
            </a:r>
            <a:r>
              <a:rPr lang="zh-CN" altLang="en-US" dirty="0"/>
              <a:t>密度 </a:t>
            </a:r>
            <a:r>
              <a:rPr lang="en-US" altLang="zh-CN" dirty="0"/>
              <a:t>= </a:t>
            </a:r>
            <a:r>
              <a:rPr lang="en-US" altLang="zh-CN" dirty="0" smtClean="0"/>
              <a:t>6 / 24 ( FLOPs / byte 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6" y="1825625"/>
            <a:ext cx="10512621" cy="9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30"/>
          <p:cNvGrpSpPr>
            <a:grpSpLocks/>
          </p:cNvGrpSpPr>
          <p:nvPr/>
        </p:nvGrpSpPr>
        <p:grpSpPr bwMode="auto">
          <a:xfrm>
            <a:off x="6824980" y="1457114"/>
            <a:ext cx="3340100" cy="3498850"/>
            <a:chOff x="3553" y="960"/>
            <a:chExt cx="2399" cy="2832"/>
          </a:xfrm>
        </p:grpSpPr>
        <p:grpSp>
          <p:nvGrpSpPr>
            <p:cNvPr id="94" name="Group 31"/>
            <p:cNvGrpSpPr>
              <a:grpSpLocks/>
            </p:cNvGrpSpPr>
            <p:nvPr/>
          </p:nvGrpSpPr>
          <p:grpSpPr bwMode="auto">
            <a:xfrm>
              <a:off x="4559" y="1488"/>
              <a:ext cx="391" cy="385"/>
              <a:chOff x="4512" y="1008"/>
              <a:chExt cx="390" cy="385"/>
            </a:xfrm>
          </p:grpSpPr>
          <p:sp>
            <p:nvSpPr>
              <p:cNvPr id="117" name="Oval 32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8" name="Text Box 33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grpSp>
          <p:nvGrpSpPr>
            <p:cNvPr id="95" name="Group 34"/>
            <p:cNvGrpSpPr>
              <a:grpSpLocks/>
            </p:cNvGrpSpPr>
            <p:nvPr/>
          </p:nvGrpSpPr>
          <p:grpSpPr bwMode="auto">
            <a:xfrm>
              <a:off x="4559" y="3408"/>
              <a:ext cx="391" cy="384"/>
              <a:chOff x="4512" y="1008"/>
              <a:chExt cx="390" cy="384"/>
            </a:xfrm>
          </p:grpSpPr>
          <p:sp>
            <p:nvSpPr>
              <p:cNvPr id="115" name="Oval 35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6" name="Text Box 36"/>
              <p:cNvSpPr txBox="1">
                <a:spLocks noChangeArrowheads="1"/>
              </p:cNvSpPr>
              <p:nvPr/>
            </p:nvSpPr>
            <p:spPr bwMode="auto">
              <a:xfrm>
                <a:off x="4535" y="1105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96" name="Group 37"/>
            <p:cNvGrpSpPr>
              <a:grpSpLocks/>
            </p:cNvGrpSpPr>
            <p:nvPr/>
          </p:nvGrpSpPr>
          <p:grpSpPr bwMode="auto">
            <a:xfrm>
              <a:off x="4562" y="2448"/>
              <a:ext cx="391" cy="385"/>
              <a:chOff x="4515" y="1008"/>
              <a:chExt cx="390" cy="385"/>
            </a:xfrm>
          </p:grpSpPr>
          <p:sp>
            <p:nvSpPr>
              <p:cNvPr id="113" name="Oval 38"/>
              <p:cNvSpPr>
                <a:spLocks noChangeArrowheads="1"/>
              </p:cNvSpPr>
              <p:nvPr/>
            </p:nvSpPr>
            <p:spPr bwMode="auto">
              <a:xfrm>
                <a:off x="4515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4" name="Text Box 39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cxnSp>
          <p:nvCxnSpPr>
            <p:cNvPr id="97" name="AutoShape 40"/>
            <p:cNvCxnSpPr>
              <a:cxnSpLocks noChangeShapeType="1"/>
              <a:stCxn id="115" idx="2"/>
              <a:endCxn id="117" idx="2"/>
            </p:cNvCxnSpPr>
            <p:nvPr/>
          </p:nvCxnSpPr>
          <p:spPr bwMode="auto">
            <a:xfrm rot="10800000" flipH="1">
              <a:off x="4553" y="1680"/>
              <a:ext cx="1" cy="1920"/>
            </a:xfrm>
            <a:prstGeom prst="curvedConnector3">
              <a:avLst>
                <a:gd name="adj1" fmla="val -7900003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41"/>
            <p:cNvCxnSpPr>
              <a:cxnSpLocks noChangeShapeType="1"/>
              <a:stCxn id="117" idx="6"/>
              <a:endCxn id="115" idx="6"/>
            </p:cNvCxnSpPr>
            <p:nvPr/>
          </p:nvCxnSpPr>
          <p:spPr bwMode="auto">
            <a:xfrm>
              <a:off x="4950" y="1680"/>
              <a:ext cx="1" cy="1920"/>
            </a:xfrm>
            <a:prstGeom prst="curvedConnector3">
              <a:avLst>
                <a:gd name="adj1" fmla="val 749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Arc 42"/>
            <p:cNvSpPr>
              <a:spLocks/>
            </p:cNvSpPr>
            <p:nvPr/>
          </p:nvSpPr>
          <p:spPr bwMode="auto">
            <a:xfrm>
              <a:off x="4561" y="2756"/>
              <a:ext cx="391" cy="267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0" name="Arc 43"/>
            <p:cNvSpPr>
              <a:spLocks/>
            </p:cNvSpPr>
            <p:nvPr/>
          </p:nvSpPr>
          <p:spPr bwMode="auto">
            <a:xfrm flipV="1">
              <a:off x="4559" y="1248"/>
              <a:ext cx="391" cy="316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1" name="Arc 44"/>
            <p:cNvSpPr>
              <a:spLocks/>
            </p:cNvSpPr>
            <p:nvPr/>
          </p:nvSpPr>
          <p:spPr bwMode="auto">
            <a:xfrm>
              <a:off x="4848" y="2633"/>
              <a:ext cx="432" cy="872"/>
            </a:xfrm>
            <a:custGeom>
              <a:avLst/>
              <a:gdLst>
                <a:gd name="T0" fmla="*/ 2 w 21600"/>
                <a:gd name="T1" fmla="*/ 0 h 42255"/>
                <a:gd name="T2" fmla="*/ 2 w 21600"/>
                <a:gd name="T3" fmla="*/ 18 h 42255"/>
                <a:gd name="T4" fmla="*/ 0 w 21600"/>
                <a:gd name="T5" fmla="*/ 9 h 42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55"/>
                <a:gd name="T11" fmla="*/ 21600 w 21600"/>
                <a:gd name="T12" fmla="*/ 42255 h 42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55" fill="none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</a:path>
                <a:path w="21600" h="42255" stroke="0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  <a:lnTo>
                    <a:pt x="0" y="2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2" name="Arc 45"/>
            <p:cNvSpPr>
              <a:spLocks/>
            </p:cNvSpPr>
            <p:nvPr/>
          </p:nvSpPr>
          <p:spPr bwMode="auto">
            <a:xfrm>
              <a:off x="4848" y="1728"/>
              <a:ext cx="286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3" name="Arc 46"/>
            <p:cNvSpPr>
              <a:spLocks/>
            </p:cNvSpPr>
            <p:nvPr/>
          </p:nvSpPr>
          <p:spPr bwMode="auto">
            <a:xfrm flipH="1" flipV="1">
              <a:off x="4367" y="1728"/>
              <a:ext cx="287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4" name="Arc 47"/>
            <p:cNvSpPr>
              <a:spLocks/>
            </p:cNvSpPr>
            <p:nvPr/>
          </p:nvSpPr>
          <p:spPr bwMode="auto">
            <a:xfrm flipH="1" flipV="1">
              <a:off x="4223" y="2641"/>
              <a:ext cx="431" cy="861"/>
            </a:xfrm>
            <a:custGeom>
              <a:avLst/>
              <a:gdLst>
                <a:gd name="T0" fmla="*/ 2 w 21600"/>
                <a:gd name="T1" fmla="*/ 0 h 41793"/>
                <a:gd name="T2" fmla="*/ 2 w 21600"/>
                <a:gd name="T3" fmla="*/ 18 h 41793"/>
                <a:gd name="T4" fmla="*/ 0 w 21600"/>
                <a:gd name="T5" fmla="*/ 9 h 417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793"/>
                <a:gd name="T11" fmla="*/ 21600 w 21600"/>
                <a:gd name="T12" fmla="*/ 41793 h 417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793" fill="none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</a:path>
                <a:path w="21600" h="41793" stroke="0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  <a:lnTo>
                    <a:pt x="0" y="2092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5" name="Text Box 48"/>
            <p:cNvSpPr txBox="1">
              <a:spLocks noChangeArrowheads="1"/>
            </p:cNvSpPr>
            <p:nvPr/>
          </p:nvSpPr>
          <p:spPr bwMode="auto">
            <a:xfrm>
              <a:off x="4559" y="960"/>
              <a:ext cx="389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/>
                <a:t>PrWr/—</a:t>
              </a:r>
            </a:p>
          </p:txBody>
        </p:sp>
        <p:sp>
          <p:nvSpPr>
            <p:cNvPr id="106" name="Text Box 49"/>
            <p:cNvSpPr txBox="1">
              <a:spLocks noChangeArrowheads="1"/>
            </p:cNvSpPr>
            <p:nvPr/>
          </p:nvSpPr>
          <p:spPr bwMode="auto">
            <a:xfrm>
              <a:off x="3983" y="2929"/>
              <a:ext cx="576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PrRd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07" name="Text Box 50"/>
            <p:cNvSpPr txBox="1">
              <a:spLocks noChangeArrowheads="1"/>
            </p:cNvSpPr>
            <p:nvPr/>
          </p:nvSpPr>
          <p:spPr bwMode="auto">
            <a:xfrm>
              <a:off x="4127" y="2113"/>
              <a:ext cx="72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PrWr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08" name="Text Box 51"/>
            <p:cNvSpPr txBox="1">
              <a:spLocks noChangeArrowheads="1"/>
            </p:cNvSpPr>
            <p:nvPr/>
          </p:nvSpPr>
          <p:spPr bwMode="auto">
            <a:xfrm>
              <a:off x="3553" y="2400"/>
              <a:ext cx="670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PrWr/</a:t>
              </a:r>
              <a:r>
                <a:rPr lang="en-US" altLang="zh-CN" sz="1108" b="0">
                  <a:solidFill>
                    <a:schemeClr val="hlink"/>
                  </a:solidFill>
                </a:rPr>
                <a:t>BusRdX</a:t>
              </a:r>
            </a:p>
          </p:txBody>
        </p:sp>
        <p:sp>
          <p:nvSpPr>
            <p:cNvPr id="109" name="Text Box 52"/>
            <p:cNvSpPr txBox="1">
              <a:spLocks noChangeArrowheads="1"/>
            </p:cNvSpPr>
            <p:nvPr/>
          </p:nvSpPr>
          <p:spPr bwMode="auto">
            <a:xfrm>
              <a:off x="4607" y="3053"/>
              <a:ext cx="481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/>
                <a:t>/—</a:t>
              </a:r>
            </a:p>
          </p:txBody>
        </p:sp>
        <p:sp>
          <p:nvSpPr>
            <p:cNvPr id="110" name="Text Box 53"/>
            <p:cNvSpPr txBox="1">
              <a:spLocks noChangeArrowheads="1"/>
            </p:cNvSpPr>
            <p:nvPr/>
          </p:nvSpPr>
          <p:spPr bwMode="auto">
            <a:xfrm>
              <a:off x="4848" y="2113"/>
              <a:ext cx="624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 dirty="0">
                  <a:solidFill>
                    <a:schemeClr val="hlink"/>
                  </a:solidFill>
                </a:rPr>
                <a:t>/</a:t>
              </a:r>
              <a:r>
                <a:rPr lang="en-US" altLang="zh-CN" sz="1108" dirty="0">
                  <a:solidFill>
                    <a:schemeClr val="hlink"/>
                  </a:solidFill>
                </a:rPr>
                <a:t>Flush</a:t>
              </a:r>
            </a:p>
          </p:txBody>
        </p:sp>
        <p:sp>
          <p:nvSpPr>
            <p:cNvPr id="111" name="Text Box 54"/>
            <p:cNvSpPr txBox="1">
              <a:spLocks noChangeArrowheads="1"/>
            </p:cNvSpPr>
            <p:nvPr/>
          </p:nvSpPr>
          <p:spPr bwMode="auto">
            <a:xfrm>
              <a:off x="5233" y="2400"/>
              <a:ext cx="719" cy="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BusRdX/</a:t>
              </a:r>
              <a:r>
                <a:rPr lang="en-US" altLang="zh-CN" sz="1108">
                  <a:solidFill>
                    <a:schemeClr val="hlink"/>
                  </a:solidFill>
                </a:rPr>
                <a:t>Flush</a:t>
              </a:r>
            </a:p>
            <a:p>
              <a:pPr>
                <a:defRPr/>
              </a:pPr>
              <a:r>
                <a:rPr lang="en-US" altLang="zh-CN" sz="1108" b="0"/>
                <a:t>Replace/</a:t>
              </a:r>
              <a:r>
                <a:rPr lang="en-US" altLang="zh-CN" sz="1108" b="0">
                  <a:solidFill>
                    <a:schemeClr val="hlink"/>
                  </a:solidFill>
                </a:rPr>
                <a:t>BusWB</a:t>
              </a:r>
            </a:p>
          </p:txBody>
        </p:sp>
        <p:sp>
          <p:nvSpPr>
            <p:cNvPr id="112" name="Text Box 55"/>
            <p:cNvSpPr txBox="1">
              <a:spLocks noChangeArrowheads="1"/>
            </p:cNvSpPr>
            <p:nvPr/>
          </p:nvSpPr>
          <p:spPr bwMode="auto">
            <a:xfrm>
              <a:off x="4992" y="2880"/>
              <a:ext cx="528" cy="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r>
                <a:rPr lang="en-US" altLang="zh-CN" sz="1108" b="0" dirty="0"/>
                <a:t>/—</a:t>
              </a:r>
            </a:p>
            <a:p>
              <a:pPr>
                <a:defRPr/>
              </a:pPr>
              <a:r>
                <a:rPr lang="en-US" altLang="zh-CN" sz="1108" b="0" dirty="0"/>
                <a:t>Replace/—</a:t>
              </a:r>
            </a:p>
          </p:txBody>
        </p:sp>
      </p:grpSp>
      <p:sp>
        <p:nvSpPr>
          <p:cNvPr id="120" name="矩形 119"/>
          <p:cNvSpPr/>
          <p:nvPr/>
        </p:nvSpPr>
        <p:spPr>
          <a:xfrm>
            <a:off x="1985658" y="5341870"/>
            <a:ext cx="8179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读</a:t>
            </a:r>
            <a:r>
              <a:rPr lang="en-US" altLang="zh-CN" dirty="0">
                <a:solidFill>
                  <a:srgbClr val="000000"/>
                </a:solidFill>
              </a:rPr>
              <a:t> 100</a:t>
            </a:r>
            <a:r>
              <a:rPr lang="zh-CN" altLang="en-US" dirty="0">
                <a:solidFill>
                  <a:srgbClr val="000000"/>
                </a:solidFill>
              </a:rPr>
              <a:t>，读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 </a:t>
            </a:r>
            <a:r>
              <a:rPr lang="zh-CN" altLang="en-US" dirty="0">
                <a:solidFill>
                  <a:srgbClr val="000000"/>
                </a:solidFill>
              </a:rPr>
              <a:t>从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100 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读</a:t>
            </a:r>
            <a:r>
              <a:rPr lang="en-US" altLang="zh-CN" dirty="0">
                <a:solidFill>
                  <a:srgbClr val="000000"/>
                </a:solidFill>
              </a:rPr>
              <a:t>120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，从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100cycles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100 + 100 =  200 cycles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46" y="1446384"/>
            <a:ext cx="4334400" cy="3576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43" y="849478"/>
            <a:ext cx="2362405" cy="4496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5.6.c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94"/>
          <p:cNvGrpSpPr>
            <a:grpSpLocks/>
          </p:cNvGrpSpPr>
          <p:nvPr/>
        </p:nvGrpSpPr>
        <p:grpSpPr bwMode="auto">
          <a:xfrm>
            <a:off x="7198976" y="345423"/>
            <a:ext cx="3305175" cy="4395787"/>
            <a:chOff x="3634" y="816"/>
            <a:chExt cx="2255" cy="299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4572" y="923"/>
              <a:ext cx="74" cy="108"/>
            </a:xfrm>
            <a:custGeom>
              <a:avLst/>
              <a:gdLst>
                <a:gd name="T0" fmla="*/ 0 w 68"/>
                <a:gd name="T1" fmla="*/ 0 h 109"/>
                <a:gd name="T2" fmla="*/ 2 w 68"/>
                <a:gd name="T3" fmla="*/ 18 h 109"/>
                <a:gd name="T4" fmla="*/ 5 w 68"/>
                <a:gd name="T5" fmla="*/ 35 h 109"/>
                <a:gd name="T6" fmla="*/ 10 w 68"/>
                <a:gd name="T7" fmla="*/ 51 h 109"/>
                <a:gd name="T8" fmla="*/ 14 w 68"/>
                <a:gd name="T9" fmla="*/ 65 h 109"/>
                <a:gd name="T10" fmla="*/ 22 w 68"/>
                <a:gd name="T11" fmla="*/ 77 h 109"/>
                <a:gd name="T12" fmla="*/ 32 w 68"/>
                <a:gd name="T13" fmla="*/ 88 h 109"/>
                <a:gd name="T14" fmla="*/ 40 w 68"/>
                <a:gd name="T15" fmla="*/ 98 h 109"/>
                <a:gd name="T16" fmla="*/ 50 w 68"/>
                <a:gd name="T17" fmla="*/ 105 h 109"/>
                <a:gd name="T18" fmla="*/ 62 w 68"/>
                <a:gd name="T19" fmla="*/ 107 h 109"/>
                <a:gd name="T20" fmla="*/ 74 w 68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09"/>
                <a:gd name="T35" fmla="*/ 68 w 68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09">
                  <a:moveTo>
                    <a:pt x="0" y="0"/>
                  </a:moveTo>
                  <a:lnTo>
                    <a:pt x="2" y="18"/>
                  </a:lnTo>
                  <a:lnTo>
                    <a:pt x="5" y="35"/>
                  </a:lnTo>
                  <a:lnTo>
                    <a:pt x="9" y="51"/>
                  </a:lnTo>
                  <a:lnTo>
                    <a:pt x="13" y="65"/>
                  </a:lnTo>
                  <a:lnTo>
                    <a:pt x="20" y="77"/>
                  </a:lnTo>
                  <a:lnTo>
                    <a:pt x="29" y="88"/>
                  </a:lnTo>
                  <a:lnTo>
                    <a:pt x="37" y="98"/>
                  </a:lnTo>
                  <a:lnTo>
                    <a:pt x="46" y="105"/>
                  </a:lnTo>
                  <a:lnTo>
                    <a:pt x="57" y="107"/>
                  </a:lnTo>
                  <a:lnTo>
                    <a:pt x="68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4572" y="816"/>
              <a:ext cx="149" cy="109"/>
            </a:xfrm>
            <a:custGeom>
              <a:avLst/>
              <a:gdLst>
                <a:gd name="T0" fmla="*/ 149 w 136"/>
                <a:gd name="T1" fmla="*/ 0 h 109"/>
                <a:gd name="T2" fmla="*/ 125 w 136"/>
                <a:gd name="T3" fmla="*/ 2 h 109"/>
                <a:gd name="T4" fmla="*/ 101 w 136"/>
                <a:gd name="T5" fmla="*/ 4 h 109"/>
                <a:gd name="T6" fmla="*/ 82 w 136"/>
                <a:gd name="T7" fmla="*/ 11 h 109"/>
                <a:gd name="T8" fmla="*/ 62 w 136"/>
                <a:gd name="T9" fmla="*/ 20 h 109"/>
                <a:gd name="T10" fmla="*/ 44 w 136"/>
                <a:gd name="T11" fmla="*/ 32 h 109"/>
                <a:gd name="T12" fmla="*/ 28 w 136"/>
                <a:gd name="T13" fmla="*/ 44 h 109"/>
                <a:gd name="T14" fmla="*/ 16 w 136"/>
                <a:gd name="T15" fmla="*/ 58 h 109"/>
                <a:gd name="T16" fmla="*/ 8 w 136"/>
                <a:gd name="T17" fmla="*/ 74 h 109"/>
                <a:gd name="T18" fmla="*/ 2 w 136"/>
                <a:gd name="T19" fmla="*/ 90 h 109"/>
                <a:gd name="T20" fmla="*/ 0 w 136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109"/>
                <a:gd name="T35" fmla="*/ 136 w 136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109">
                  <a:moveTo>
                    <a:pt x="136" y="0"/>
                  </a:moveTo>
                  <a:lnTo>
                    <a:pt x="114" y="2"/>
                  </a:lnTo>
                  <a:lnTo>
                    <a:pt x="92" y="4"/>
                  </a:lnTo>
                  <a:lnTo>
                    <a:pt x="75" y="11"/>
                  </a:lnTo>
                  <a:lnTo>
                    <a:pt x="57" y="20"/>
                  </a:lnTo>
                  <a:lnTo>
                    <a:pt x="40" y="32"/>
                  </a:lnTo>
                  <a:lnTo>
                    <a:pt x="26" y="44"/>
                  </a:lnTo>
                  <a:lnTo>
                    <a:pt x="15" y="58"/>
                  </a:lnTo>
                  <a:lnTo>
                    <a:pt x="7" y="74"/>
                  </a:lnTo>
                  <a:lnTo>
                    <a:pt x="2" y="90"/>
                  </a:lnTo>
                  <a:lnTo>
                    <a:pt x="0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6 w 65"/>
                <a:gd name="T9" fmla="*/ 1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2" y="1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4 w 65"/>
                <a:gd name="T9" fmla="*/ 14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858" y="938"/>
              <a:ext cx="10" cy="53"/>
            </a:xfrm>
            <a:custGeom>
              <a:avLst/>
              <a:gdLst>
                <a:gd name="T0" fmla="*/ 8 w 9"/>
                <a:gd name="T1" fmla="*/ 0 h 53"/>
                <a:gd name="T2" fmla="*/ 8 w 9"/>
                <a:gd name="T3" fmla="*/ 7 h 53"/>
                <a:gd name="T4" fmla="*/ 10 w 9"/>
                <a:gd name="T5" fmla="*/ 14 h 53"/>
                <a:gd name="T6" fmla="*/ 10 w 9"/>
                <a:gd name="T7" fmla="*/ 18 h 53"/>
                <a:gd name="T8" fmla="*/ 10 w 9"/>
                <a:gd name="T9" fmla="*/ 25 h 53"/>
                <a:gd name="T10" fmla="*/ 10 w 9"/>
                <a:gd name="T11" fmla="*/ 30 h 53"/>
                <a:gd name="T12" fmla="*/ 8 w 9"/>
                <a:gd name="T13" fmla="*/ 35 h 53"/>
                <a:gd name="T14" fmla="*/ 8 w 9"/>
                <a:gd name="T15" fmla="*/ 42 h 53"/>
                <a:gd name="T16" fmla="*/ 6 w 9"/>
                <a:gd name="T17" fmla="*/ 46 h 53"/>
                <a:gd name="T18" fmla="*/ 3 w 9"/>
                <a:gd name="T19" fmla="*/ 49 h 53"/>
                <a:gd name="T20" fmla="*/ 0 w 9"/>
                <a:gd name="T21" fmla="*/ 53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"/>
                <a:gd name="T34" fmla="*/ 0 h 53"/>
                <a:gd name="T35" fmla="*/ 9 w 9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" h="53">
                  <a:moveTo>
                    <a:pt x="7" y="0"/>
                  </a:moveTo>
                  <a:lnTo>
                    <a:pt x="7" y="7"/>
                  </a:lnTo>
                  <a:lnTo>
                    <a:pt x="9" y="14"/>
                  </a:lnTo>
                  <a:lnTo>
                    <a:pt x="9" y="18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7" y="35"/>
                  </a:lnTo>
                  <a:lnTo>
                    <a:pt x="7" y="42"/>
                  </a:lnTo>
                  <a:lnTo>
                    <a:pt x="5" y="46"/>
                  </a:lnTo>
                  <a:lnTo>
                    <a:pt x="3" y="49"/>
                  </a:lnTo>
                  <a:lnTo>
                    <a:pt x="0" y="5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4721" y="816"/>
              <a:ext cx="144" cy="109"/>
            </a:xfrm>
            <a:custGeom>
              <a:avLst/>
              <a:gdLst>
                <a:gd name="T0" fmla="*/ 145 w 134"/>
                <a:gd name="T1" fmla="*/ 109 h 109"/>
                <a:gd name="T2" fmla="*/ 145 w 134"/>
                <a:gd name="T3" fmla="*/ 90 h 109"/>
                <a:gd name="T4" fmla="*/ 137 w 134"/>
                <a:gd name="T5" fmla="*/ 74 h 109"/>
                <a:gd name="T6" fmla="*/ 131 w 134"/>
                <a:gd name="T7" fmla="*/ 58 h 109"/>
                <a:gd name="T8" fmla="*/ 119 w 134"/>
                <a:gd name="T9" fmla="*/ 44 h 109"/>
                <a:gd name="T10" fmla="*/ 103 w 134"/>
                <a:gd name="T11" fmla="*/ 32 h 109"/>
                <a:gd name="T12" fmla="*/ 85 w 134"/>
                <a:gd name="T13" fmla="*/ 20 h 109"/>
                <a:gd name="T14" fmla="*/ 67 w 134"/>
                <a:gd name="T15" fmla="*/ 11 h 109"/>
                <a:gd name="T16" fmla="*/ 45 w 134"/>
                <a:gd name="T17" fmla="*/ 4 h 109"/>
                <a:gd name="T18" fmla="*/ 24 w 134"/>
                <a:gd name="T19" fmla="*/ 2 h 109"/>
                <a:gd name="T20" fmla="*/ 0 w 134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"/>
                <a:gd name="T34" fmla="*/ 0 h 109"/>
                <a:gd name="T35" fmla="*/ 134 w 134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" h="109">
                  <a:moveTo>
                    <a:pt x="134" y="109"/>
                  </a:moveTo>
                  <a:lnTo>
                    <a:pt x="134" y="90"/>
                  </a:lnTo>
                  <a:lnTo>
                    <a:pt x="127" y="74"/>
                  </a:lnTo>
                  <a:lnTo>
                    <a:pt x="121" y="58"/>
                  </a:lnTo>
                  <a:lnTo>
                    <a:pt x="110" y="44"/>
                  </a:lnTo>
                  <a:lnTo>
                    <a:pt x="95" y="32"/>
                  </a:lnTo>
                  <a:lnTo>
                    <a:pt x="79" y="20"/>
                  </a:lnTo>
                  <a:lnTo>
                    <a:pt x="62" y="11"/>
                  </a:lnTo>
                  <a:lnTo>
                    <a:pt x="42" y="4"/>
                  </a:lnTo>
                  <a:lnTo>
                    <a:pt x="22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4909" y="912"/>
              <a:ext cx="157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</a:t>
              </a:r>
              <a:endParaRPr lang="en-US" altLang="zh-CN" sz="1292"/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5062" y="912"/>
              <a:ext cx="131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r/—</a:t>
              </a:r>
              <a:endParaRPr lang="en-US" altLang="zh-CN" sz="1292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4589" y="2352"/>
              <a:ext cx="28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/—</a:t>
              </a:r>
              <a:endParaRPr lang="en-US" altLang="zh-CN" sz="1292" dirty="0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205 h 350"/>
                <a:gd name="T4" fmla="*/ 348 w 329"/>
                <a:gd name="T5" fmla="*/ 231 h 350"/>
                <a:gd name="T6" fmla="*/ 336 w 329"/>
                <a:gd name="T7" fmla="*/ 256 h 350"/>
                <a:gd name="T8" fmla="*/ 322 w 329"/>
                <a:gd name="T9" fmla="*/ 280 h 350"/>
                <a:gd name="T10" fmla="*/ 306 w 329"/>
                <a:gd name="T11" fmla="*/ 298 h 350"/>
                <a:gd name="T12" fmla="*/ 284 w 329"/>
                <a:gd name="T13" fmla="*/ 317 h 350"/>
                <a:gd name="T14" fmla="*/ 260 w 329"/>
                <a:gd name="T15" fmla="*/ 331 h 350"/>
                <a:gd name="T16" fmla="*/ 234 w 329"/>
                <a:gd name="T17" fmla="*/ 343 h 350"/>
                <a:gd name="T18" fmla="*/ 208 w 329"/>
                <a:gd name="T19" fmla="*/ 347 h 350"/>
                <a:gd name="T20" fmla="*/ 180 w 329"/>
                <a:gd name="T21" fmla="*/ 350 h 350"/>
                <a:gd name="T22" fmla="*/ 148 w 329"/>
                <a:gd name="T23" fmla="*/ 347 h 350"/>
                <a:gd name="T24" fmla="*/ 122 w 329"/>
                <a:gd name="T25" fmla="*/ 343 h 350"/>
                <a:gd name="T26" fmla="*/ 96 w 329"/>
                <a:gd name="T27" fmla="*/ 331 h 350"/>
                <a:gd name="T28" fmla="*/ 72 w 329"/>
                <a:gd name="T29" fmla="*/ 317 h 350"/>
                <a:gd name="T30" fmla="*/ 52 w 329"/>
                <a:gd name="T31" fmla="*/ 298 h 350"/>
                <a:gd name="T32" fmla="*/ 34 w 329"/>
                <a:gd name="T33" fmla="*/ 280 h 350"/>
                <a:gd name="T34" fmla="*/ 20 w 329"/>
                <a:gd name="T35" fmla="*/ 256 h 350"/>
                <a:gd name="T36" fmla="*/ 8 w 329"/>
                <a:gd name="T37" fmla="*/ 231 h 350"/>
                <a:gd name="T38" fmla="*/ 2 w 329"/>
                <a:gd name="T39" fmla="*/ 205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21 h 350"/>
                <a:gd name="T46" fmla="*/ 20 w 329"/>
                <a:gd name="T47" fmla="*/ 95 h 350"/>
                <a:gd name="T48" fmla="*/ 34 w 329"/>
                <a:gd name="T49" fmla="*/ 72 h 350"/>
                <a:gd name="T50" fmla="*/ 52 w 329"/>
                <a:gd name="T51" fmla="*/ 51 h 350"/>
                <a:gd name="T52" fmla="*/ 72 w 329"/>
                <a:gd name="T53" fmla="*/ 35 h 350"/>
                <a:gd name="T54" fmla="*/ 96 w 329"/>
                <a:gd name="T55" fmla="*/ 21 h 350"/>
                <a:gd name="T56" fmla="*/ 122 w 329"/>
                <a:gd name="T57" fmla="*/ 9 h 350"/>
                <a:gd name="T58" fmla="*/ 148 w 329"/>
                <a:gd name="T59" fmla="*/ 2 h 350"/>
                <a:gd name="T60" fmla="*/ 180 w 329"/>
                <a:gd name="T61" fmla="*/ 0 h 350"/>
                <a:gd name="T62" fmla="*/ 208 w 329"/>
                <a:gd name="T63" fmla="*/ 2 h 350"/>
                <a:gd name="T64" fmla="*/ 234 w 329"/>
                <a:gd name="T65" fmla="*/ 9 h 350"/>
                <a:gd name="T66" fmla="*/ 260 w 329"/>
                <a:gd name="T67" fmla="*/ 21 h 350"/>
                <a:gd name="T68" fmla="*/ 284 w 329"/>
                <a:gd name="T69" fmla="*/ 35 h 350"/>
                <a:gd name="T70" fmla="*/ 306 w 329"/>
                <a:gd name="T71" fmla="*/ 51 h 350"/>
                <a:gd name="T72" fmla="*/ 322 w 329"/>
                <a:gd name="T73" fmla="*/ 72 h 350"/>
                <a:gd name="T74" fmla="*/ 336 w 329"/>
                <a:gd name="T75" fmla="*/ 95 h 350"/>
                <a:gd name="T76" fmla="*/ 348 w 329"/>
                <a:gd name="T77" fmla="*/ 121 h 350"/>
                <a:gd name="T78" fmla="*/ 356 w 329"/>
                <a:gd name="T79" fmla="*/ 147 h 350"/>
                <a:gd name="T80" fmla="*/ 358 w 329"/>
                <a:gd name="T81" fmla="*/ 175 h 350"/>
                <a:gd name="T82" fmla="*/ 356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205"/>
                  </a:lnTo>
                  <a:lnTo>
                    <a:pt x="320" y="231"/>
                  </a:lnTo>
                  <a:lnTo>
                    <a:pt x="309" y="256"/>
                  </a:lnTo>
                  <a:lnTo>
                    <a:pt x="296" y="280"/>
                  </a:lnTo>
                  <a:lnTo>
                    <a:pt x="281" y="298"/>
                  </a:lnTo>
                  <a:lnTo>
                    <a:pt x="261" y="317"/>
                  </a:lnTo>
                  <a:lnTo>
                    <a:pt x="239" y="331"/>
                  </a:lnTo>
                  <a:lnTo>
                    <a:pt x="215" y="343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3"/>
                  </a:lnTo>
                  <a:lnTo>
                    <a:pt x="88" y="331"/>
                  </a:lnTo>
                  <a:lnTo>
                    <a:pt x="66" y="317"/>
                  </a:lnTo>
                  <a:lnTo>
                    <a:pt x="48" y="298"/>
                  </a:lnTo>
                  <a:lnTo>
                    <a:pt x="31" y="280"/>
                  </a:lnTo>
                  <a:lnTo>
                    <a:pt x="18" y="256"/>
                  </a:lnTo>
                  <a:lnTo>
                    <a:pt x="7" y="231"/>
                  </a:lnTo>
                  <a:lnTo>
                    <a:pt x="2" y="205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21"/>
                  </a:lnTo>
                  <a:lnTo>
                    <a:pt x="18" y="95"/>
                  </a:lnTo>
                  <a:lnTo>
                    <a:pt x="31" y="72"/>
                  </a:lnTo>
                  <a:lnTo>
                    <a:pt x="48" y="51"/>
                  </a:lnTo>
                  <a:lnTo>
                    <a:pt x="66" y="35"/>
                  </a:lnTo>
                  <a:lnTo>
                    <a:pt x="88" y="21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21"/>
                  </a:lnTo>
                  <a:lnTo>
                    <a:pt x="261" y="35"/>
                  </a:lnTo>
                  <a:lnTo>
                    <a:pt x="281" y="51"/>
                  </a:lnTo>
                  <a:lnTo>
                    <a:pt x="296" y="72"/>
                  </a:lnTo>
                  <a:lnTo>
                    <a:pt x="309" y="95"/>
                  </a:lnTo>
                  <a:lnTo>
                    <a:pt x="320" y="121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147 h 350"/>
                <a:gd name="T4" fmla="*/ 348 w 329"/>
                <a:gd name="T5" fmla="*/ 121 h 350"/>
                <a:gd name="T6" fmla="*/ 336 w 329"/>
                <a:gd name="T7" fmla="*/ 95 h 350"/>
                <a:gd name="T8" fmla="*/ 322 w 329"/>
                <a:gd name="T9" fmla="*/ 72 h 350"/>
                <a:gd name="T10" fmla="*/ 306 w 329"/>
                <a:gd name="T11" fmla="*/ 51 h 350"/>
                <a:gd name="T12" fmla="*/ 284 w 329"/>
                <a:gd name="T13" fmla="*/ 35 h 350"/>
                <a:gd name="T14" fmla="*/ 260 w 329"/>
                <a:gd name="T15" fmla="*/ 21 h 350"/>
                <a:gd name="T16" fmla="*/ 234 w 329"/>
                <a:gd name="T17" fmla="*/ 9 h 350"/>
                <a:gd name="T18" fmla="*/ 208 w 329"/>
                <a:gd name="T19" fmla="*/ 2 h 350"/>
                <a:gd name="T20" fmla="*/ 180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6 w 329"/>
                <a:gd name="T27" fmla="*/ 21 h 350"/>
                <a:gd name="T28" fmla="*/ 72 w 329"/>
                <a:gd name="T29" fmla="*/ 35 h 350"/>
                <a:gd name="T30" fmla="*/ 52 w 329"/>
                <a:gd name="T31" fmla="*/ 51 h 350"/>
                <a:gd name="T32" fmla="*/ 34 w 329"/>
                <a:gd name="T33" fmla="*/ 72 h 350"/>
                <a:gd name="T34" fmla="*/ 20 w 329"/>
                <a:gd name="T35" fmla="*/ 95 h 350"/>
                <a:gd name="T36" fmla="*/ 8 w 329"/>
                <a:gd name="T37" fmla="*/ 121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5 h 350"/>
                <a:gd name="T44" fmla="*/ 8 w 329"/>
                <a:gd name="T45" fmla="*/ 231 h 350"/>
                <a:gd name="T46" fmla="*/ 20 w 329"/>
                <a:gd name="T47" fmla="*/ 256 h 350"/>
                <a:gd name="T48" fmla="*/ 34 w 329"/>
                <a:gd name="T49" fmla="*/ 280 h 350"/>
                <a:gd name="T50" fmla="*/ 52 w 329"/>
                <a:gd name="T51" fmla="*/ 298 h 350"/>
                <a:gd name="T52" fmla="*/ 72 w 329"/>
                <a:gd name="T53" fmla="*/ 317 h 350"/>
                <a:gd name="T54" fmla="*/ 96 w 329"/>
                <a:gd name="T55" fmla="*/ 331 h 350"/>
                <a:gd name="T56" fmla="*/ 122 w 329"/>
                <a:gd name="T57" fmla="*/ 343 h 350"/>
                <a:gd name="T58" fmla="*/ 148 w 329"/>
                <a:gd name="T59" fmla="*/ 347 h 350"/>
                <a:gd name="T60" fmla="*/ 180 w 329"/>
                <a:gd name="T61" fmla="*/ 350 h 350"/>
                <a:gd name="T62" fmla="*/ 208 w 329"/>
                <a:gd name="T63" fmla="*/ 347 h 350"/>
                <a:gd name="T64" fmla="*/ 234 w 329"/>
                <a:gd name="T65" fmla="*/ 343 h 350"/>
                <a:gd name="T66" fmla="*/ 260 w 329"/>
                <a:gd name="T67" fmla="*/ 331 h 350"/>
                <a:gd name="T68" fmla="*/ 284 w 329"/>
                <a:gd name="T69" fmla="*/ 317 h 350"/>
                <a:gd name="T70" fmla="*/ 306 w 329"/>
                <a:gd name="T71" fmla="*/ 298 h 350"/>
                <a:gd name="T72" fmla="*/ 322 w 329"/>
                <a:gd name="T73" fmla="*/ 280 h 350"/>
                <a:gd name="T74" fmla="*/ 336 w 329"/>
                <a:gd name="T75" fmla="*/ 256 h 350"/>
                <a:gd name="T76" fmla="*/ 348 w 329"/>
                <a:gd name="T77" fmla="*/ 231 h 350"/>
                <a:gd name="T78" fmla="*/ 356 w 329"/>
                <a:gd name="T79" fmla="*/ 205 h 350"/>
                <a:gd name="T80" fmla="*/ 358 w 329"/>
                <a:gd name="T81" fmla="*/ 175 h 350"/>
                <a:gd name="T82" fmla="*/ 358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147"/>
                  </a:lnTo>
                  <a:lnTo>
                    <a:pt x="320" y="121"/>
                  </a:lnTo>
                  <a:lnTo>
                    <a:pt x="309" y="95"/>
                  </a:lnTo>
                  <a:lnTo>
                    <a:pt x="296" y="72"/>
                  </a:lnTo>
                  <a:lnTo>
                    <a:pt x="281" y="51"/>
                  </a:lnTo>
                  <a:lnTo>
                    <a:pt x="261" y="35"/>
                  </a:lnTo>
                  <a:lnTo>
                    <a:pt x="239" y="21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21"/>
                  </a:lnTo>
                  <a:lnTo>
                    <a:pt x="66" y="35"/>
                  </a:lnTo>
                  <a:lnTo>
                    <a:pt x="48" y="51"/>
                  </a:lnTo>
                  <a:lnTo>
                    <a:pt x="31" y="72"/>
                  </a:lnTo>
                  <a:lnTo>
                    <a:pt x="18" y="95"/>
                  </a:lnTo>
                  <a:lnTo>
                    <a:pt x="7" y="121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5"/>
                  </a:lnTo>
                  <a:lnTo>
                    <a:pt x="7" y="231"/>
                  </a:lnTo>
                  <a:lnTo>
                    <a:pt x="18" y="256"/>
                  </a:lnTo>
                  <a:lnTo>
                    <a:pt x="31" y="280"/>
                  </a:lnTo>
                  <a:lnTo>
                    <a:pt x="48" y="298"/>
                  </a:lnTo>
                  <a:lnTo>
                    <a:pt x="66" y="317"/>
                  </a:lnTo>
                  <a:lnTo>
                    <a:pt x="88" y="331"/>
                  </a:lnTo>
                  <a:lnTo>
                    <a:pt x="112" y="343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3"/>
                  </a:lnTo>
                  <a:lnTo>
                    <a:pt x="239" y="331"/>
                  </a:lnTo>
                  <a:lnTo>
                    <a:pt x="261" y="317"/>
                  </a:lnTo>
                  <a:lnTo>
                    <a:pt x="281" y="298"/>
                  </a:lnTo>
                  <a:lnTo>
                    <a:pt x="296" y="280"/>
                  </a:lnTo>
                  <a:lnTo>
                    <a:pt x="309" y="256"/>
                  </a:lnTo>
                  <a:lnTo>
                    <a:pt x="320" y="231"/>
                  </a:lnTo>
                  <a:lnTo>
                    <a:pt x="327" y="205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203 h 350"/>
                <a:gd name="T4" fmla="*/ 348 w 329"/>
                <a:gd name="T5" fmla="*/ 231 h 350"/>
                <a:gd name="T6" fmla="*/ 336 w 329"/>
                <a:gd name="T7" fmla="*/ 254 h 350"/>
                <a:gd name="T8" fmla="*/ 322 w 329"/>
                <a:gd name="T9" fmla="*/ 277 h 350"/>
                <a:gd name="T10" fmla="*/ 305 w 329"/>
                <a:gd name="T11" fmla="*/ 298 h 350"/>
                <a:gd name="T12" fmla="*/ 283 w 329"/>
                <a:gd name="T13" fmla="*/ 315 h 350"/>
                <a:gd name="T14" fmla="*/ 259 w 329"/>
                <a:gd name="T15" fmla="*/ 331 h 350"/>
                <a:gd name="T16" fmla="*/ 233 w 329"/>
                <a:gd name="T17" fmla="*/ 340 h 350"/>
                <a:gd name="T18" fmla="*/ 207 w 329"/>
                <a:gd name="T19" fmla="*/ 347 h 350"/>
                <a:gd name="T20" fmla="*/ 179 w 329"/>
                <a:gd name="T21" fmla="*/ 350 h 350"/>
                <a:gd name="T22" fmla="*/ 148 w 329"/>
                <a:gd name="T23" fmla="*/ 347 h 350"/>
                <a:gd name="T24" fmla="*/ 122 w 329"/>
                <a:gd name="T25" fmla="*/ 340 h 350"/>
                <a:gd name="T26" fmla="*/ 95 w 329"/>
                <a:gd name="T27" fmla="*/ 331 h 350"/>
                <a:gd name="T28" fmla="*/ 72 w 329"/>
                <a:gd name="T29" fmla="*/ 315 h 350"/>
                <a:gd name="T30" fmla="*/ 53 w 329"/>
                <a:gd name="T31" fmla="*/ 298 h 350"/>
                <a:gd name="T32" fmla="*/ 34 w 329"/>
                <a:gd name="T33" fmla="*/ 277 h 350"/>
                <a:gd name="T34" fmla="*/ 20 w 329"/>
                <a:gd name="T35" fmla="*/ 254 h 350"/>
                <a:gd name="T36" fmla="*/ 8 w 329"/>
                <a:gd name="T37" fmla="*/ 231 h 350"/>
                <a:gd name="T38" fmla="*/ 2 w 329"/>
                <a:gd name="T39" fmla="*/ 203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19 h 350"/>
                <a:gd name="T46" fmla="*/ 20 w 329"/>
                <a:gd name="T47" fmla="*/ 93 h 350"/>
                <a:gd name="T48" fmla="*/ 34 w 329"/>
                <a:gd name="T49" fmla="*/ 72 h 350"/>
                <a:gd name="T50" fmla="*/ 53 w 329"/>
                <a:gd name="T51" fmla="*/ 51 h 350"/>
                <a:gd name="T52" fmla="*/ 72 w 329"/>
                <a:gd name="T53" fmla="*/ 33 h 350"/>
                <a:gd name="T54" fmla="*/ 95 w 329"/>
                <a:gd name="T55" fmla="*/ 19 h 350"/>
                <a:gd name="T56" fmla="*/ 122 w 329"/>
                <a:gd name="T57" fmla="*/ 9 h 350"/>
                <a:gd name="T58" fmla="*/ 148 w 329"/>
                <a:gd name="T59" fmla="*/ 2 h 350"/>
                <a:gd name="T60" fmla="*/ 179 w 329"/>
                <a:gd name="T61" fmla="*/ 0 h 350"/>
                <a:gd name="T62" fmla="*/ 207 w 329"/>
                <a:gd name="T63" fmla="*/ 2 h 350"/>
                <a:gd name="T64" fmla="*/ 233 w 329"/>
                <a:gd name="T65" fmla="*/ 9 h 350"/>
                <a:gd name="T66" fmla="*/ 259 w 329"/>
                <a:gd name="T67" fmla="*/ 19 h 350"/>
                <a:gd name="T68" fmla="*/ 283 w 329"/>
                <a:gd name="T69" fmla="*/ 33 h 350"/>
                <a:gd name="T70" fmla="*/ 305 w 329"/>
                <a:gd name="T71" fmla="*/ 51 h 350"/>
                <a:gd name="T72" fmla="*/ 322 w 329"/>
                <a:gd name="T73" fmla="*/ 72 h 350"/>
                <a:gd name="T74" fmla="*/ 336 w 329"/>
                <a:gd name="T75" fmla="*/ 93 h 350"/>
                <a:gd name="T76" fmla="*/ 348 w 329"/>
                <a:gd name="T77" fmla="*/ 119 h 350"/>
                <a:gd name="T78" fmla="*/ 355 w 329"/>
                <a:gd name="T79" fmla="*/ 147 h 350"/>
                <a:gd name="T80" fmla="*/ 357 w 329"/>
                <a:gd name="T81" fmla="*/ 175 h 350"/>
                <a:gd name="T82" fmla="*/ 355 w 329"/>
                <a:gd name="T83" fmla="*/ 172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0" y="254"/>
                  </a:lnTo>
                  <a:lnTo>
                    <a:pt x="297" y="277"/>
                  </a:lnTo>
                  <a:lnTo>
                    <a:pt x="281" y="298"/>
                  </a:lnTo>
                  <a:lnTo>
                    <a:pt x="261" y="315"/>
                  </a:lnTo>
                  <a:lnTo>
                    <a:pt x="239" y="331"/>
                  </a:lnTo>
                  <a:lnTo>
                    <a:pt x="215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0"/>
                  </a:lnTo>
                  <a:lnTo>
                    <a:pt x="88" y="331"/>
                  </a:lnTo>
                  <a:lnTo>
                    <a:pt x="66" y="315"/>
                  </a:lnTo>
                  <a:lnTo>
                    <a:pt x="49" y="298"/>
                  </a:lnTo>
                  <a:lnTo>
                    <a:pt x="31" y="277"/>
                  </a:lnTo>
                  <a:lnTo>
                    <a:pt x="18" y="254"/>
                  </a:lnTo>
                  <a:lnTo>
                    <a:pt x="7" y="231"/>
                  </a:lnTo>
                  <a:lnTo>
                    <a:pt x="2" y="203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19"/>
                  </a:lnTo>
                  <a:lnTo>
                    <a:pt x="18" y="93"/>
                  </a:lnTo>
                  <a:lnTo>
                    <a:pt x="31" y="72"/>
                  </a:lnTo>
                  <a:lnTo>
                    <a:pt x="49" y="51"/>
                  </a:lnTo>
                  <a:lnTo>
                    <a:pt x="66" y="33"/>
                  </a:lnTo>
                  <a:lnTo>
                    <a:pt x="88" y="19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19"/>
                  </a:lnTo>
                  <a:lnTo>
                    <a:pt x="261" y="33"/>
                  </a:lnTo>
                  <a:lnTo>
                    <a:pt x="281" y="51"/>
                  </a:lnTo>
                  <a:lnTo>
                    <a:pt x="297" y="72"/>
                  </a:lnTo>
                  <a:lnTo>
                    <a:pt x="310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147 h 350"/>
                <a:gd name="T4" fmla="*/ 348 w 329"/>
                <a:gd name="T5" fmla="*/ 119 h 350"/>
                <a:gd name="T6" fmla="*/ 336 w 329"/>
                <a:gd name="T7" fmla="*/ 93 h 350"/>
                <a:gd name="T8" fmla="*/ 322 w 329"/>
                <a:gd name="T9" fmla="*/ 72 h 350"/>
                <a:gd name="T10" fmla="*/ 305 w 329"/>
                <a:gd name="T11" fmla="*/ 51 h 350"/>
                <a:gd name="T12" fmla="*/ 283 w 329"/>
                <a:gd name="T13" fmla="*/ 33 h 350"/>
                <a:gd name="T14" fmla="*/ 259 w 329"/>
                <a:gd name="T15" fmla="*/ 19 h 350"/>
                <a:gd name="T16" fmla="*/ 233 w 329"/>
                <a:gd name="T17" fmla="*/ 9 h 350"/>
                <a:gd name="T18" fmla="*/ 207 w 329"/>
                <a:gd name="T19" fmla="*/ 2 h 350"/>
                <a:gd name="T20" fmla="*/ 179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5 w 329"/>
                <a:gd name="T27" fmla="*/ 19 h 350"/>
                <a:gd name="T28" fmla="*/ 72 w 329"/>
                <a:gd name="T29" fmla="*/ 33 h 350"/>
                <a:gd name="T30" fmla="*/ 53 w 329"/>
                <a:gd name="T31" fmla="*/ 51 h 350"/>
                <a:gd name="T32" fmla="*/ 34 w 329"/>
                <a:gd name="T33" fmla="*/ 72 h 350"/>
                <a:gd name="T34" fmla="*/ 20 w 329"/>
                <a:gd name="T35" fmla="*/ 93 h 350"/>
                <a:gd name="T36" fmla="*/ 8 w 329"/>
                <a:gd name="T37" fmla="*/ 119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3 h 350"/>
                <a:gd name="T44" fmla="*/ 8 w 329"/>
                <a:gd name="T45" fmla="*/ 231 h 350"/>
                <a:gd name="T46" fmla="*/ 20 w 329"/>
                <a:gd name="T47" fmla="*/ 254 h 350"/>
                <a:gd name="T48" fmla="*/ 34 w 329"/>
                <a:gd name="T49" fmla="*/ 277 h 350"/>
                <a:gd name="T50" fmla="*/ 53 w 329"/>
                <a:gd name="T51" fmla="*/ 298 h 350"/>
                <a:gd name="T52" fmla="*/ 72 w 329"/>
                <a:gd name="T53" fmla="*/ 315 h 350"/>
                <a:gd name="T54" fmla="*/ 95 w 329"/>
                <a:gd name="T55" fmla="*/ 331 h 350"/>
                <a:gd name="T56" fmla="*/ 122 w 329"/>
                <a:gd name="T57" fmla="*/ 340 h 350"/>
                <a:gd name="T58" fmla="*/ 148 w 329"/>
                <a:gd name="T59" fmla="*/ 347 h 350"/>
                <a:gd name="T60" fmla="*/ 179 w 329"/>
                <a:gd name="T61" fmla="*/ 350 h 350"/>
                <a:gd name="T62" fmla="*/ 207 w 329"/>
                <a:gd name="T63" fmla="*/ 347 h 350"/>
                <a:gd name="T64" fmla="*/ 233 w 329"/>
                <a:gd name="T65" fmla="*/ 340 h 350"/>
                <a:gd name="T66" fmla="*/ 259 w 329"/>
                <a:gd name="T67" fmla="*/ 331 h 350"/>
                <a:gd name="T68" fmla="*/ 283 w 329"/>
                <a:gd name="T69" fmla="*/ 315 h 350"/>
                <a:gd name="T70" fmla="*/ 305 w 329"/>
                <a:gd name="T71" fmla="*/ 298 h 350"/>
                <a:gd name="T72" fmla="*/ 322 w 329"/>
                <a:gd name="T73" fmla="*/ 277 h 350"/>
                <a:gd name="T74" fmla="*/ 336 w 329"/>
                <a:gd name="T75" fmla="*/ 254 h 350"/>
                <a:gd name="T76" fmla="*/ 348 w 329"/>
                <a:gd name="T77" fmla="*/ 231 h 350"/>
                <a:gd name="T78" fmla="*/ 355 w 329"/>
                <a:gd name="T79" fmla="*/ 203 h 350"/>
                <a:gd name="T80" fmla="*/ 357 w 329"/>
                <a:gd name="T81" fmla="*/ 175 h 350"/>
                <a:gd name="T82" fmla="*/ 357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0" y="93"/>
                  </a:lnTo>
                  <a:lnTo>
                    <a:pt x="297" y="72"/>
                  </a:lnTo>
                  <a:lnTo>
                    <a:pt x="281" y="51"/>
                  </a:lnTo>
                  <a:lnTo>
                    <a:pt x="261" y="33"/>
                  </a:lnTo>
                  <a:lnTo>
                    <a:pt x="239" y="19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19"/>
                  </a:lnTo>
                  <a:lnTo>
                    <a:pt x="66" y="33"/>
                  </a:lnTo>
                  <a:lnTo>
                    <a:pt x="49" y="51"/>
                  </a:lnTo>
                  <a:lnTo>
                    <a:pt x="31" y="72"/>
                  </a:lnTo>
                  <a:lnTo>
                    <a:pt x="18" y="93"/>
                  </a:lnTo>
                  <a:lnTo>
                    <a:pt x="7" y="119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3"/>
                  </a:lnTo>
                  <a:lnTo>
                    <a:pt x="7" y="231"/>
                  </a:lnTo>
                  <a:lnTo>
                    <a:pt x="18" y="254"/>
                  </a:lnTo>
                  <a:lnTo>
                    <a:pt x="31" y="277"/>
                  </a:lnTo>
                  <a:lnTo>
                    <a:pt x="49" y="298"/>
                  </a:lnTo>
                  <a:lnTo>
                    <a:pt x="66" y="315"/>
                  </a:lnTo>
                  <a:lnTo>
                    <a:pt x="88" y="331"/>
                  </a:lnTo>
                  <a:lnTo>
                    <a:pt x="112" y="340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0"/>
                  </a:lnTo>
                  <a:lnTo>
                    <a:pt x="239" y="331"/>
                  </a:lnTo>
                  <a:lnTo>
                    <a:pt x="261" y="315"/>
                  </a:lnTo>
                  <a:lnTo>
                    <a:pt x="281" y="298"/>
                  </a:lnTo>
                  <a:lnTo>
                    <a:pt x="297" y="277"/>
                  </a:lnTo>
                  <a:lnTo>
                    <a:pt x="310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4682" y="1916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E</a:t>
              </a:r>
              <a:endParaRPr lang="en-US" altLang="zh-CN" sz="1292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4668" y="1144"/>
              <a:ext cx="6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M</a:t>
              </a:r>
              <a:endParaRPr lang="en-US" altLang="zh-CN" sz="1292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4361" y="1565"/>
              <a:ext cx="179" cy="336"/>
            </a:xfrm>
            <a:custGeom>
              <a:avLst/>
              <a:gdLst>
                <a:gd name="T0" fmla="*/ 0 w 164"/>
                <a:gd name="T1" fmla="*/ 0 h 335"/>
                <a:gd name="T2" fmla="*/ 2 w 164"/>
                <a:gd name="T3" fmla="*/ 54 h 335"/>
                <a:gd name="T4" fmla="*/ 10 w 164"/>
                <a:gd name="T5" fmla="*/ 107 h 335"/>
                <a:gd name="T6" fmla="*/ 18 w 164"/>
                <a:gd name="T7" fmla="*/ 154 h 335"/>
                <a:gd name="T8" fmla="*/ 34 w 164"/>
                <a:gd name="T9" fmla="*/ 198 h 335"/>
                <a:gd name="T10" fmla="*/ 52 w 164"/>
                <a:gd name="T11" fmla="*/ 238 h 335"/>
                <a:gd name="T12" fmla="*/ 74 w 164"/>
                <a:gd name="T13" fmla="*/ 270 h 335"/>
                <a:gd name="T14" fmla="*/ 96 w 164"/>
                <a:gd name="T15" fmla="*/ 298 h 335"/>
                <a:gd name="T16" fmla="*/ 122 w 164"/>
                <a:gd name="T17" fmla="*/ 319 h 335"/>
                <a:gd name="T18" fmla="*/ 150 w 164"/>
                <a:gd name="T19" fmla="*/ 331 h 335"/>
                <a:gd name="T20" fmla="*/ 178 w 164"/>
                <a:gd name="T21" fmla="*/ 335 h 3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335"/>
                <a:gd name="T35" fmla="*/ 164 w 164"/>
                <a:gd name="T36" fmla="*/ 335 h 3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335">
                  <a:moveTo>
                    <a:pt x="0" y="0"/>
                  </a:moveTo>
                  <a:lnTo>
                    <a:pt x="2" y="54"/>
                  </a:lnTo>
                  <a:lnTo>
                    <a:pt x="9" y="107"/>
                  </a:lnTo>
                  <a:lnTo>
                    <a:pt x="17" y="154"/>
                  </a:lnTo>
                  <a:lnTo>
                    <a:pt x="31" y="198"/>
                  </a:lnTo>
                  <a:lnTo>
                    <a:pt x="48" y="238"/>
                  </a:lnTo>
                  <a:lnTo>
                    <a:pt x="68" y="270"/>
                  </a:lnTo>
                  <a:lnTo>
                    <a:pt x="88" y="298"/>
                  </a:lnTo>
                  <a:lnTo>
                    <a:pt x="112" y="319"/>
                  </a:lnTo>
                  <a:lnTo>
                    <a:pt x="138" y="331"/>
                  </a:lnTo>
                  <a:lnTo>
                    <a:pt x="164" y="33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8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8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5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5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4361" y="1282"/>
              <a:ext cx="102" cy="284"/>
            </a:xfrm>
            <a:custGeom>
              <a:avLst/>
              <a:gdLst>
                <a:gd name="T0" fmla="*/ 0 w 94"/>
                <a:gd name="T1" fmla="*/ 284 h 284"/>
                <a:gd name="T2" fmla="*/ 0 w 94"/>
                <a:gd name="T3" fmla="*/ 247 h 284"/>
                <a:gd name="T4" fmla="*/ 2 w 94"/>
                <a:gd name="T5" fmla="*/ 209 h 284"/>
                <a:gd name="T6" fmla="*/ 7 w 94"/>
                <a:gd name="T7" fmla="*/ 174 h 284"/>
                <a:gd name="T8" fmla="*/ 14 w 94"/>
                <a:gd name="T9" fmla="*/ 139 h 284"/>
                <a:gd name="T10" fmla="*/ 24 w 94"/>
                <a:gd name="T11" fmla="*/ 107 h 284"/>
                <a:gd name="T12" fmla="*/ 36 w 94"/>
                <a:gd name="T13" fmla="*/ 77 h 284"/>
                <a:gd name="T14" fmla="*/ 48 w 94"/>
                <a:gd name="T15" fmla="*/ 51 h 284"/>
                <a:gd name="T16" fmla="*/ 64 w 94"/>
                <a:gd name="T17" fmla="*/ 30 h 284"/>
                <a:gd name="T18" fmla="*/ 80 w 94"/>
                <a:gd name="T19" fmla="*/ 11 h 284"/>
                <a:gd name="T20" fmla="*/ 102 w 94"/>
                <a:gd name="T21" fmla="*/ 0 h 2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4"/>
                <a:gd name="T34" fmla="*/ 0 h 284"/>
                <a:gd name="T35" fmla="*/ 94 w 94"/>
                <a:gd name="T36" fmla="*/ 284 h 2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4" h="284">
                  <a:moveTo>
                    <a:pt x="0" y="284"/>
                  </a:moveTo>
                  <a:lnTo>
                    <a:pt x="0" y="247"/>
                  </a:lnTo>
                  <a:lnTo>
                    <a:pt x="2" y="209"/>
                  </a:lnTo>
                  <a:lnTo>
                    <a:pt x="6" y="174"/>
                  </a:lnTo>
                  <a:lnTo>
                    <a:pt x="13" y="139"/>
                  </a:lnTo>
                  <a:lnTo>
                    <a:pt x="22" y="107"/>
                  </a:lnTo>
                  <a:lnTo>
                    <a:pt x="33" y="77"/>
                  </a:lnTo>
                  <a:lnTo>
                    <a:pt x="44" y="51"/>
                  </a:lnTo>
                  <a:lnTo>
                    <a:pt x="59" y="30"/>
                  </a:lnTo>
                  <a:lnTo>
                    <a:pt x="74" y="11"/>
                  </a:lnTo>
                  <a:lnTo>
                    <a:pt x="9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8 h 350"/>
                <a:gd name="T10" fmla="*/ 305 w 330"/>
                <a:gd name="T11" fmla="*/ 299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9 h 350"/>
                <a:gd name="T32" fmla="*/ 36 w 330"/>
                <a:gd name="T33" fmla="*/ 278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10 h 350"/>
                <a:gd name="T58" fmla="*/ 151 w 330"/>
                <a:gd name="T59" fmla="*/ 3 h 350"/>
                <a:gd name="T60" fmla="*/ 179 w 330"/>
                <a:gd name="T61" fmla="*/ 0 h 350"/>
                <a:gd name="T62" fmla="*/ 207 w 330"/>
                <a:gd name="T63" fmla="*/ 3 h 350"/>
                <a:gd name="T64" fmla="*/ 236 w 330"/>
                <a:gd name="T65" fmla="*/ 10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30"/>
                <a:gd name="T124" fmla="*/ 0 h 350"/>
                <a:gd name="T125" fmla="*/ 330 w 330"/>
                <a:gd name="T126" fmla="*/ 350 h 3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30" h="350">
                  <a:moveTo>
                    <a:pt x="330" y="175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8"/>
                  </a:lnTo>
                  <a:lnTo>
                    <a:pt x="281" y="299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9"/>
                  </a:lnTo>
                  <a:lnTo>
                    <a:pt x="33" y="278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10"/>
                  </a:lnTo>
                  <a:lnTo>
                    <a:pt x="139" y="3"/>
                  </a:lnTo>
                  <a:lnTo>
                    <a:pt x="165" y="0"/>
                  </a:lnTo>
                  <a:lnTo>
                    <a:pt x="191" y="3"/>
                  </a:lnTo>
                  <a:lnTo>
                    <a:pt x="218" y="10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10 h 350"/>
                <a:gd name="T18" fmla="*/ 207 w 330"/>
                <a:gd name="T19" fmla="*/ 3 h 350"/>
                <a:gd name="T20" fmla="*/ 179 w 330"/>
                <a:gd name="T21" fmla="*/ 0 h 350"/>
                <a:gd name="T22" fmla="*/ 151 w 330"/>
                <a:gd name="T23" fmla="*/ 3 h 350"/>
                <a:gd name="T24" fmla="*/ 122 w 330"/>
                <a:gd name="T25" fmla="*/ 10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8 h 350"/>
                <a:gd name="T50" fmla="*/ 53 w 330"/>
                <a:gd name="T51" fmla="*/ 299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9 h 350"/>
                <a:gd name="T72" fmla="*/ 324 w 330"/>
                <a:gd name="T73" fmla="*/ 278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5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10"/>
                  </a:lnTo>
                  <a:lnTo>
                    <a:pt x="191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2" y="10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8"/>
                  </a:lnTo>
                  <a:lnTo>
                    <a:pt x="49" y="299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9"/>
                  </a:lnTo>
                  <a:lnTo>
                    <a:pt x="299" y="278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4721" y="3596"/>
              <a:ext cx="23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I</a:t>
              </a:r>
              <a:endParaRPr lang="en-US" altLang="zh-CN" sz="1292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4875" y="1960"/>
              <a:ext cx="199" cy="366"/>
            </a:xfrm>
            <a:custGeom>
              <a:avLst/>
              <a:gdLst>
                <a:gd name="T0" fmla="*/ 200 w 184"/>
                <a:gd name="T1" fmla="*/ 366 h 366"/>
                <a:gd name="T2" fmla="*/ 198 w 184"/>
                <a:gd name="T3" fmla="*/ 307 h 366"/>
                <a:gd name="T4" fmla="*/ 190 w 184"/>
                <a:gd name="T5" fmla="*/ 249 h 366"/>
                <a:gd name="T6" fmla="*/ 178 w 184"/>
                <a:gd name="T7" fmla="*/ 198 h 366"/>
                <a:gd name="T8" fmla="*/ 162 w 184"/>
                <a:gd name="T9" fmla="*/ 149 h 366"/>
                <a:gd name="T10" fmla="*/ 140 w 184"/>
                <a:gd name="T11" fmla="*/ 107 h 366"/>
                <a:gd name="T12" fmla="*/ 116 w 184"/>
                <a:gd name="T13" fmla="*/ 70 h 366"/>
                <a:gd name="T14" fmla="*/ 90 w 184"/>
                <a:gd name="T15" fmla="*/ 39 h 366"/>
                <a:gd name="T16" fmla="*/ 62 w 184"/>
                <a:gd name="T17" fmla="*/ 18 h 366"/>
                <a:gd name="T18" fmla="*/ 30 w 184"/>
                <a:gd name="T19" fmla="*/ 4 h 366"/>
                <a:gd name="T20" fmla="*/ 0 w 184"/>
                <a:gd name="T21" fmla="*/ 0 h 3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66"/>
                <a:gd name="T35" fmla="*/ 184 w 184"/>
                <a:gd name="T36" fmla="*/ 366 h 3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66">
                  <a:moveTo>
                    <a:pt x="184" y="366"/>
                  </a:moveTo>
                  <a:lnTo>
                    <a:pt x="182" y="307"/>
                  </a:lnTo>
                  <a:lnTo>
                    <a:pt x="175" y="249"/>
                  </a:lnTo>
                  <a:lnTo>
                    <a:pt x="164" y="198"/>
                  </a:lnTo>
                  <a:lnTo>
                    <a:pt x="149" y="149"/>
                  </a:lnTo>
                  <a:lnTo>
                    <a:pt x="129" y="107"/>
                  </a:lnTo>
                  <a:lnTo>
                    <a:pt x="107" y="70"/>
                  </a:lnTo>
                  <a:lnTo>
                    <a:pt x="83" y="39"/>
                  </a:lnTo>
                  <a:lnTo>
                    <a:pt x="57" y="18"/>
                  </a:lnTo>
                  <a:lnTo>
                    <a:pt x="28" y="4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4985" y="2326"/>
              <a:ext cx="90" cy="314"/>
            </a:xfrm>
            <a:custGeom>
              <a:avLst/>
              <a:gdLst>
                <a:gd name="T0" fmla="*/ 90 w 83"/>
                <a:gd name="T1" fmla="*/ 0 h 314"/>
                <a:gd name="T2" fmla="*/ 90 w 83"/>
                <a:gd name="T3" fmla="*/ 42 h 314"/>
                <a:gd name="T4" fmla="*/ 88 w 83"/>
                <a:gd name="T5" fmla="*/ 81 h 314"/>
                <a:gd name="T6" fmla="*/ 83 w 83"/>
                <a:gd name="T7" fmla="*/ 121 h 314"/>
                <a:gd name="T8" fmla="*/ 78 w 83"/>
                <a:gd name="T9" fmla="*/ 158 h 314"/>
                <a:gd name="T10" fmla="*/ 72 w 83"/>
                <a:gd name="T11" fmla="*/ 193 h 314"/>
                <a:gd name="T12" fmla="*/ 62 w 83"/>
                <a:gd name="T13" fmla="*/ 226 h 314"/>
                <a:gd name="T14" fmla="*/ 52 w 83"/>
                <a:gd name="T15" fmla="*/ 256 h 314"/>
                <a:gd name="T16" fmla="*/ 38 w 83"/>
                <a:gd name="T17" fmla="*/ 279 h 314"/>
                <a:gd name="T18" fmla="*/ 22 w 83"/>
                <a:gd name="T19" fmla="*/ 300 h 314"/>
                <a:gd name="T20" fmla="*/ 0 w 83"/>
                <a:gd name="T21" fmla="*/ 314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3"/>
                <a:gd name="T34" fmla="*/ 0 h 314"/>
                <a:gd name="T35" fmla="*/ 83 w 83"/>
                <a:gd name="T36" fmla="*/ 314 h 3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3" h="314">
                  <a:moveTo>
                    <a:pt x="83" y="0"/>
                  </a:moveTo>
                  <a:lnTo>
                    <a:pt x="83" y="42"/>
                  </a:lnTo>
                  <a:lnTo>
                    <a:pt x="81" y="81"/>
                  </a:lnTo>
                  <a:lnTo>
                    <a:pt x="77" y="121"/>
                  </a:lnTo>
                  <a:lnTo>
                    <a:pt x="72" y="158"/>
                  </a:lnTo>
                  <a:lnTo>
                    <a:pt x="66" y="193"/>
                  </a:lnTo>
                  <a:lnTo>
                    <a:pt x="57" y="226"/>
                  </a:lnTo>
                  <a:lnTo>
                    <a:pt x="48" y="256"/>
                  </a:lnTo>
                  <a:lnTo>
                    <a:pt x="35" y="279"/>
                  </a:lnTo>
                  <a:lnTo>
                    <a:pt x="20" y="300"/>
                  </a:lnTo>
                  <a:lnTo>
                    <a:pt x="0" y="31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880" y="1172"/>
              <a:ext cx="447" cy="784"/>
            </a:xfrm>
            <a:custGeom>
              <a:avLst/>
              <a:gdLst>
                <a:gd name="T0" fmla="*/ 447 w 413"/>
                <a:gd name="T1" fmla="*/ 785 h 785"/>
                <a:gd name="T2" fmla="*/ 439 w 413"/>
                <a:gd name="T3" fmla="*/ 660 h 785"/>
                <a:gd name="T4" fmla="*/ 423 w 413"/>
                <a:gd name="T5" fmla="*/ 538 h 785"/>
                <a:gd name="T6" fmla="*/ 397 w 413"/>
                <a:gd name="T7" fmla="*/ 427 h 785"/>
                <a:gd name="T8" fmla="*/ 361 w 413"/>
                <a:gd name="T9" fmla="*/ 324 h 785"/>
                <a:gd name="T10" fmla="*/ 316 w 413"/>
                <a:gd name="T11" fmla="*/ 231 h 785"/>
                <a:gd name="T12" fmla="*/ 264 w 413"/>
                <a:gd name="T13" fmla="*/ 154 h 785"/>
                <a:gd name="T14" fmla="*/ 207 w 413"/>
                <a:gd name="T15" fmla="*/ 89 h 785"/>
                <a:gd name="T16" fmla="*/ 143 w 413"/>
                <a:gd name="T17" fmla="*/ 42 h 785"/>
                <a:gd name="T18" fmla="*/ 74 w 413"/>
                <a:gd name="T19" fmla="*/ 12 h 785"/>
                <a:gd name="T20" fmla="*/ 0 w 413"/>
                <a:gd name="T21" fmla="*/ 0 h 7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3"/>
                <a:gd name="T34" fmla="*/ 0 h 785"/>
                <a:gd name="T35" fmla="*/ 413 w 413"/>
                <a:gd name="T36" fmla="*/ 785 h 7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3" h="785">
                  <a:moveTo>
                    <a:pt x="413" y="785"/>
                  </a:moveTo>
                  <a:lnTo>
                    <a:pt x="406" y="660"/>
                  </a:lnTo>
                  <a:lnTo>
                    <a:pt x="391" y="538"/>
                  </a:lnTo>
                  <a:lnTo>
                    <a:pt x="367" y="427"/>
                  </a:lnTo>
                  <a:lnTo>
                    <a:pt x="334" y="324"/>
                  </a:lnTo>
                  <a:lnTo>
                    <a:pt x="292" y="231"/>
                  </a:lnTo>
                  <a:lnTo>
                    <a:pt x="244" y="154"/>
                  </a:lnTo>
                  <a:lnTo>
                    <a:pt x="191" y="89"/>
                  </a:lnTo>
                  <a:lnTo>
                    <a:pt x="132" y="42"/>
                  </a:lnTo>
                  <a:lnTo>
                    <a:pt x="68" y="12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4965" y="1956"/>
              <a:ext cx="362" cy="770"/>
            </a:xfrm>
            <a:custGeom>
              <a:avLst/>
              <a:gdLst>
                <a:gd name="T0" fmla="*/ 362 w 334"/>
                <a:gd name="T1" fmla="*/ 0 h 774"/>
                <a:gd name="T2" fmla="*/ 357 w 334"/>
                <a:gd name="T3" fmla="*/ 117 h 774"/>
                <a:gd name="T4" fmla="*/ 346 w 334"/>
                <a:gd name="T5" fmla="*/ 226 h 774"/>
                <a:gd name="T6" fmla="*/ 324 w 334"/>
                <a:gd name="T7" fmla="*/ 331 h 774"/>
                <a:gd name="T8" fmla="*/ 295 w 334"/>
                <a:gd name="T9" fmla="*/ 429 h 774"/>
                <a:gd name="T10" fmla="*/ 262 w 334"/>
                <a:gd name="T11" fmla="*/ 520 h 774"/>
                <a:gd name="T12" fmla="*/ 219 w 334"/>
                <a:gd name="T13" fmla="*/ 597 h 774"/>
                <a:gd name="T14" fmla="*/ 173 w 334"/>
                <a:gd name="T15" fmla="*/ 665 h 774"/>
                <a:gd name="T16" fmla="*/ 119 w 334"/>
                <a:gd name="T17" fmla="*/ 718 h 774"/>
                <a:gd name="T18" fmla="*/ 62 w 334"/>
                <a:gd name="T19" fmla="*/ 755 h 774"/>
                <a:gd name="T20" fmla="*/ 0 w 334"/>
                <a:gd name="T21" fmla="*/ 774 h 7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4"/>
                <a:gd name="T34" fmla="*/ 0 h 774"/>
                <a:gd name="T35" fmla="*/ 334 w 334"/>
                <a:gd name="T36" fmla="*/ 774 h 7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4" h="774">
                  <a:moveTo>
                    <a:pt x="334" y="0"/>
                  </a:moveTo>
                  <a:lnTo>
                    <a:pt x="329" y="117"/>
                  </a:lnTo>
                  <a:lnTo>
                    <a:pt x="319" y="226"/>
                  </a:lnTo>
                  <a:lnTo>
                    <a:pt x="299" y="331"/>
                  </a:lnTo>
                  <a:lnTo>
                    <a:pt x="272" y="429"/>
                  </a:lnTo>
                  <a:lnTo>
                    <a:pt x="242" y="520"/>
                  </a:lnTo>
                  <a:lnTo>
                    <a:pt x="202" y="597"/>
                  </a:lnTo>
                  <a:lnTo>
                    <a:pt x="160" y="665"/>
                  </a:lnTo>
                  <a:lnTo>
                    <a:pt x="110" y="718"/>
                  </a:lnTo>
                  <a:lnTo>
                    <a:pt x="57" y="755"/>
                  </a:lnTo>
                  <a:lnTo>
                    <a:pt x="0" y="77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>
              <a:off x="4782" y="2125"/>
              <a:ext cx="65" cy="105"/>
            </a:xfrm>
            <a:custGeom>
              <a:avLst/>
              <a:gdLst>
                <a:gd name="T0" fmla="*/ 65 w 60"/>
                <a:gd name="T1" fmla="*/ 105 h 105"/>
                <a:gd name="T2" fmla="*/ 65 w 60"/>
                <a:gd name="T3" fmla="*/ 89 h 105"/>
                <a:gd name="T4" fmla="*/ 62 w 60"/>
                <a:gd name="T5" fmla="*/ 72 h 105"/>
                <a:gd name="T6" fmla="*/ 60 w 60"/>
                <a:gd name="T7" fmla="*/ 58 h 105"/>
                <a:gd name="T8" fmla="*/ 53 w 60"/>
                <a:gd name="T9" fmla="*/ 44 h 105"/>
                <a:gd name="T10" fmla="*/ 48 w 60"/>
                <a:gd name="T11" fmla="*/ 33 h 105"/>
                <a:gd name="T12" fmla="*/ 38 w 60"/>
                <a:gd name="T13" fmla="*/ 21 h 105"/>
                <a:gd name="T14" fmla="*/ 31 w 60"/>
                <a:gd name="T15" fmla="*/ 12 h 105"/>
                <a:gd name="T16" fmla="*/ 22 w 60"/>
                <a:gd name="T17" fmla="*/ 7 h 105"/>
                <a:gd name="T18" fmla="*/ 10 w 60"/>
                <a:gd name="T19" fmla="*/ 3 h 105"/>
                <a:gd name="T20" fmla="*/ 0 w 60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0"/>
                <a:gd name="T34" fmla="*/ 0 h 105"/>
                <a:gd name="T35" fmla="*/ 60 w 60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0" h="105">
                  <a:moveTo>
                    <a:pt x="60" y="105"/>
                  </a:moveTo>
                  <a:lnTo>
                    <a:pt x="60" y="89"/>
                  </a:lnTo>
                  <a:lnTo>
                    <a:pt x="57" y="72"/>
                  </a:lnTo>
                  <a:lnTo>
                    <a:pt x="55" y="58"/>
                  </a:lnTo>
                  <a:lnTo>
                    <a:pt x="49" y="44"/>
                  </a:lnTo>
                  <a:lnTo>
                    <a:pt x="44" y="33"/>
                  </a:lnTo>
                  <a:lnTo>
                    <a:pt x="35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9" y="3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4716" y="2232"/>
              <a:ext cx="133" cy="105"/>
            </a:xfrm>
            <a:custGeom>
              <a:avLst/>
              <a:gdLst>
                <a:gd name="T0" fmla="*/ 0 w 123"/>
                <a:gd name="T1" fmla="*/ 105 h 105"/>
                <a:gd name="T2" fmla="*/ 22 w 123"/>
                <a:gd name="T3" fmla="*/ 105 h 105"/>
                <a:gd name="T4" fmla="*/ 40 w 123"/>
                <a:gd name="T5" fmla="*/ 101 h 105"/>
                <a:gd name="T6" fmla="*/ 59 w 123"/>
                <a:gd name="T7" fmla="*/ 94 h 105"/>
                <a:gd name="T8" fmla="*/ 78 w 123"/>
                <a:gd name="T9" fmla="*/ 87 h 105"/>
                <a:gd name="T10" fmla="*/ 92 w 123"/>
                <a:gd name="T11" fmla="*/ 75 h 105"/>
                <a:gd name="T12" fmla="*/ 107 w 123"/>
                <a:gd name="T13" fmla="*/ 63 h 105"/>
                <a:gd name="T14" fmla="*/ 116 w 123"/>
                <a:gd name="T15" fmla="*/ 49 h 105"/>
                <a:gd name="T16" fmla="*/ 125 w 123"/>
                <a:gd name="T17" fmla="*/ 33 h 105"/>
                <a:gd name="T18" fmla="*/ 131 w 123"/>
                <a:gd name="T19" fmla="*/ 17 h 105"/>
                <a:gd name="T20" fmla="*/ 133 w 123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5"/>
                <a:gd name="T35" fmla="*/ 123 w 123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5">
                  <a:moveTo>
                    <a:pt x="0" y="105"/>
                  </a:moveTo>
                  <a:lnTo>
                    <a:pt x="20" y="105"/>
                  </a:lnTo>
                  <a:lnTo>
                    <a:pt x="37" y="101"/>
                  </a:lnTo>
                  <a:lnTo>
                    <a:pt x="55" y="94"/>
                  </a:lnTo>
                  <a:lnTo>
                    <a:pt x="72" y="87"/>
                  </a:lnTo>
                  <a:lnTo>
                    <a:pt x="85" y="75"/>
                  </a:lnTo>
                  <a:lnTo>
                    <a:pt x="99" y="63"/>
                  </a:lnTo>
                  <a:lnTo>
                    <a:pt x="107" y="49"/>
                  </a:lnTo>
                  <a:lnTo>
                    <a:pt x="116" y="33"/>
                  </a:lnTo>
                  <a:lnTo>
                    <a:pt x="121" y="17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6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6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5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5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4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4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4580" y="2186"/>
              <a:ext cx="6" cy="44"/>
            </a:xfrm>
            <a:custGeom>
              <a:avLst/>
              <a:gdLst>
                <a:gd name="T0" fmla="*/ 0 w 6"/>
                <a:gd name="T1" fmla="*/ 44 h 44"/>
                <a:gd name="T2" fmla="*/ 0 w 6"/>
                <a:gd name="T3" fmla="*/ 42 h 44"/>
                <a:gd name="T4" fmla="*/ 0 w 6"/>
                <a:gd name="T5" fmla="*/ 35 h 44"/>
                <a:gd name="T6" fmla="*/ 0 w 6"/>
                <a:gd name="T7" fmla="*/ 30 h 44"/>
                <a:gd name="T8" fmla="*/ 0 w 6"/>
                <a:gd name="T9" fmla="*/ 25 h 44"/>
                <a:gd name="T10" fmla="*/ 0 w 6"/>
                <a:gd name="T11" fmla="*/ 21 h 44"/>
                <a:gd name="T12" fmla="*/ 0 w 6"/>
                <a:gd name="T13" fmla="*/ 16 h 44"/>
                <a:gd name="T14" fmla="*/ 2 w 6"/>
                <a:gd name="T15" fmla="*/ 11 h 44"/>
                <a:gd name="T16" fmla="*/ 2 w 6"/>
                <a:gd name="T17" fmla="*/ 7 h 44"/>
                <a:gd name="T18" fmla="*/ 4 w 6"/>
                <a:gd name="T19" fmla="*/ 2 h 44"/>
                <a:gd name="T20" fmla="*/ 6 w 6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4"/>
                <a:gd name="T35" fmla="*/ 6 w 6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4">
                  <a:moveTo>
                    <a:pt x="0" y="44"/>
                  </a:moveTo>
                  <a:lnTo>
                    <a:pt x="0" y="42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4580" y="2232"/>
              <a:ext cx="136" cy="105"/>
            </a:xfrm>
            <a:custGeom>
              <a:avLst/>
              <a:gdLst>
                <a:gd name="T0" fmla="*/ 0 w 125"/>
                <a:gd name="T1" fmla="*/ 0 h 105"/>
                <a:gd name="T2" fmla="*/ 2 w 125"/>
                <a:gd name="T3" fmla="*/ 17 h 105"/>
                <a:gd name="T4" fmla="*/ 7 w 125"/>
                <a:gd name="T5" fmla="*/ 33 h 105"/>
                <a:gd name="T6" fmla="*/ 16 w 125"/>
                <a:gd name="T7" fmla="*/ 49 h 105"/>
                <a:gd name="T8" fmla="*/ 26 w 125"/>
                <a:gd name="T9" fmla="*/ 63 h 105"/>
                <a:gd name="T10" fmla="*/ 40 w 125"/>
                <a:gd name="T11" fmla="*/ 75 h 105"/>
                <a:gd name="T12" fmla="*/ 54 w 125"/>
                <a:gd name="T13" fmla="*/ 87 h 105"/>
                <a:gd name="T14" fmla="*/ 74 w 125"/>
                <a:gd name="T15" fmla="*/ 94 h 105"/>
                <a:gd name="T16" fmla="*/ 92 w 125"/>
                <a:gd name="T17" fmla="*/ 101 h 105"/>
                <a:gd name="T18" fmla="*/ 112 w 125"/>
                <a:gd name="T19" fmla="*/ 105 h 105"/>
                <a:gd name="T20" fmla="*/ 136 w 125"/>
                <a:gd name="T21" fmla="*/ 105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5"/>
                <a:gd name="T35" fmla="*/ 125 w 125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5">
                  <a:moveTo>
                    <a:pt x="0" y="0"/>
                  </a:moveTo>
                  <a:lnTo>
                    <a:pt x="2" y="17"/>
                  </a:lnTo>
                  <a:lnTo>
                    <a:pt x="6" y="33"/>
                  </a:lnTo>
                  <a:lnTo>
                    <a:pt x="15" y="49"/>
                  </a:lnTo>
                  <a:lnTo>
                    <a:pt x="24" y="63"/>
                  </a:lnTo>
                  <a:lnTo>
                    <a:pt x="37" y="75"/>
                  </a:lnTo>
                  <a:lnTo>
                    <a:pt x="50" y="87"/>
                  </a:lnTo>
                  <a:lnTo>
                    <a:pt x="68" y="94"/>
                  </a:lnTo>
                  <a:lnTo>
                    <a:pt x="85" y="101"/>
                  </a:lnTo>
                  <a:lnTo>
                    <a:pt x="103" y="105"/>
                  </a:lnTo>
                  <a:lnTo>
                    <a:pt x="125" y="10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>
              <a:off x="4106" y="1960"/>
              <a:ext cx="454" cy="780"/>
            </a:xfrm>
            <a:custGeom>
              <a:avLst/>
              <a:gdLst>
                <a:gd name="T0" fmla="*/ 0 w 419"/>
                <a:gd name="T1" fmla="*/ 0 h 776"/>
                <a:gd name="T2" fmla="*/ 4 w 419"/>
                <a:gd name="T3" fmla="*/ 126 h 776"/>
                <a:gd name="T4" fmla="*/ 24 w 419"/>
                <a:gd name="T5" fmla="*/ 244 h 776"/>
                <a:gd name="T6" fmla="*/ 50 w 419"/>
                <a:gd name="T7" fmla="*/ 356 h 776"/>
                <a:gd name="T8" fmla="*/ 88 w 419"/>
                <a:gd name="T9" fmla="*/ 459 h 776"/>
                <a:gd name="T10" fmla="*/ 133 w 419"/>
                <a:gd name="T11" fmla="*/ 550 h 776"/>
                <a:gd name="T12" fmla="*/ 185 w 419"/>
                <a:gd name="T13" fmla="*/ 627 h 776"/>
                <a:gd name="T14" fmla="*/ 245 w 419"/>
                <a:gd name="T15" fmla="*/ 690 h 776"/>
                <a:gd name="T16" fmla="*/ 309 w 419"/>
                <a:gd name="T17" fmla="*/ 736 h 776"/>
                <a:gd name="T18" fmla="*/ 380 w 419"/>
                <a:gd name="T19" fmla="*/ 766 h 776"/>
                <a:gd name="T20" fmla="*/ 454 w 419"/>
                <a:gd name="T21" fmla="*/ 776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776"/>
                <a:gd name="T35" fmla="*/ 419 w 419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776">
                  <a:moveTo>
                    <a:pt x="0" y="0"/>
                  </a:moveTo>
                  <a:lnTo>
                    <a:pt x="4" y="126"/>
                  </a:lnTo>
                  <a:lnTo>
                    <a:pt x="22" y="244"/>
                  </a:lnTo>
                  <a:lnTo>
                    <a:pt x="46" y="356"/>
                  </a:lnTo>
                  <a:lnTo>
                    <a:pt x="81" y="459"/>
                  </a:lnTo>
                  <a:lnTo>
                    <a:pt x="123" y="550"/>
                  </a:lnTo>
                  <a:lnTo>
                    <a:pt x="171" y="627"/>
                  </a:lnTo>
                  <a:lnTo>
                    <a:pt x="226" y="690"/>
                  </a:lnTo>
                  <a:lnTo>
                    <a:pt x="285" y="736"/>
                  </a:lnTo>
                  <a:lnTo>
                    <a:pt x="351" y="766"/>
                  </a:lnTo>
                  <a:lnTo>
                    <a:pt x="419" y="776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9" name="Freeform 42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5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5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5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5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0" name="Freeform 43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3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3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3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>
              <a:off x="4104" y="1202"/>
              <a:ext cx="352" cy="758"/>
            </a:xfrm>
            <a:custGeom>
              <a:avLst/>
              <a:gdLst>
                <a:gd name="T0" fmla="*/ 0 w 325"/>
                <a:gd name="T1" fmla="*/ 758 h 758"/>
                <a:gd name="T2" fmla="*/ 6 w 325"/>
                <a:gd name="T3" fmla="*/ 646 h 758"/>
                <a:gd name="T4" fmla="*/ 18 w 325"/>
                <a:gd name="T5" fmla="*/ 539 h 758"/>
                <a:gd name="T6" fmla="*/ 38 w 325"/>
                <a:gd name="T7" fmla="*/ 436 h 758"/>
                <a:gd name="T8" fmla="*/ 64 w 325"/>
                <a:gd name="T9" fmla="*/ 341 h 758"/>
                <a:gd name="T10" fmla="*/ 97 w 325"/>
                <a:gd name="T11" fmla="*/ 252 h 758"/>
                <a:gd name="T12" fmla="*/ 138 w 325"/>
                <a:gd name="T13" fmla="*/ 175 h 758"/>
                <a:gd name="T14" fmla="*/ 183 w 325"/>
                <a:gd name="T15" fmla="*/ 110 h 758"/>
                <a:gd name="T16" fmla="*/ 235 w 325"/>
                <a:gd name="T17" fmla="*/ 59 h 758"/>
                <a:gd name="T18" fmla="*/ 290 w 325"/>
                <a:gd name="T19" fmla="*/ 21 h 758"/>
                <a:gd name="T20" fmla="*/ 352 w 325"/>
                <a:gd name="T21" fmla="*/ 0 h 7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5"/>
                <a:gd name="T34" fmla="*/ 0 h 758"/>
                <a:gd name="T35" fmla="*/ 325 w 325"/>
                <a:gd name="T36" fmla="*/ 758 h 7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5" h="758">
                  <a:moveTo>
                    <a:pt x="0" y="758"/>
                  </a:moveTo>
                  <a:lnTo>
                    <a:pt x="6" y="646"/>
                  </a:lnTo>
                  <a:lnTo>
                    <a:pt x="17" y="539"/>
                  </a:lnTo>
                  <a:lnTo>
                    <a:pt x="35" y="436"/>
                  </a:lnTo>
                  <a:lnTo>
                    <a:pt x="59" y="341"/>
                  </a:lnTo>
                  <a:lnTo>
                    <a:pt x="90" y="252"/>
                  </a:lnTo>
                  <a:lnTo>
                    <a:pt x="127" y="175"/>
                  </a:lnTo>
                  <a:lnTo>
                    <a:pt x="169" y="110"/>
                  </a:lnTo>
                  <a:lnTo>
                    <a:pt x="217" y="59"/>
                  </a:lnTo>
                  <a:lnTo>
                    <a:pt x="268" y="21"/>
                  </a:lnTo>
                  <a:lnTo>
                    <a:pt x="325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7 h 350"/>
                <a:gd name="T10" fmla="*/ 305 w 330"/>
                <a:gd name="T11" fmla="*/ 298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8 h 350"/>
                <a:gd name="T32" fmla="*/ 36 w 330"/>
                <a:gd name="T33" fmla="*/ 277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9 h 350"/>
                <a:gd name="T58" fmla="*/ 151 w 330"/>
                <a:gd name="T59" fmla="*/ 2 h 350"/>
                <a:gd name="T60" fmla="*/ 179 w 330"/>
                <a:gd name="T61" fmla="*/ 0 h 350"/>
                <a:gd name="T62" fmla="*/ 207 w 330"/>
                <a:gd name="T63" fmla="*/ 2 h 350"/>
                <a:gd name="T64" fmla="*/ 236 w 330"/>
                <a:gd name="T65" fmla="*/ 9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358 w 330"/>
                <a:gd name="T83" fmla="*/ 173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7"/>
                  </a:lnTo>
                  <a:lnTo>
                    <a:pt x="281" y="298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8"/>
                  </a:lnTo>
                  <a:lnTo>
                    <a:pt x="33" y="277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9"/>
                  </a:lnTo>
                  <a:lnTo>
                    <a:pt x="139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8" y="9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lnTo>
                    <a:pt x="330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9 h 350"/>
                <a:gd name="T18" fmla="*/ 207 w 330"/>
                <a:gd name="T19" fmla="*/ 2 h 350"/>
                <a:gd name="T20" fmla="*/ 179 w 330"/>
                <a:gd name="T21" fmla="*/ 0 h 350"/>
                <a:gd name="T22" fmla="*/ 151 w 330"/>
                <a:gd name="T23" fmla="*/ 2 h 350"/>
                <a:gd name="T24" fmla="*/ 122 w 330"/>
                <a:gd name="T25" fmla="*/ 9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7 h 350"/>
                <a:gd name="T50" fmla="*/ 53 w 330"/>
                <a:gd name="T51" fmla="*/ 298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8 h 350"/>
                <a:gd name="T72" fmla="*/ 324 w 330"/>
                <a:gd name="T73" fmla="*/ 277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9" y="2"/>
                  </a:lnTo>
                  <a:lnTo>
                    <a:pt x="112" y="9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7"/>
                  </a:lnTo>
                  <a:lnTo>
                    <a:pt x="49" y="298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8"/>
                  </a:lnTo>
                  <a:lnTo>
                    <a:pt x="299" y="277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4" name="Rectangle 47"/>
            <p:cNvSpPr>
              <a:spLocks noChangeArrowheads="1"/>
            </p:cNvSpPr>
            <p:nvPr/>
          </p:nvSpPr>
          <p:spPr bwMode="auto">
            <a:xfrm>
              <a:off x="4711" y="2615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S</a:t>
              </a:r>
              <a:endParaRPr lang="en-US" altLang="zh-CN" sz="1292"/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4804" y="2829"/>
              <a:ext cx="66" cy="103"/>
            </a:xfrm>
            <a:custGeom>
              <a:avLst/>
              <a:gdLst>
                <a:gd name="T0" fmla="*/ 66 w 61"/>
                <a:gd name="T1" fmla="*/ 103 h 103"/>
                <a:gd name="T2" fmla="*/ 66 w 61"/>
                <a:gd name="T3" fmla="*/ 89 h 103"/>
                <a:gd name="T4" fmla="*/ 64 w 61"/>
                <a:gd name="T5" fmla="*/ 72 h 103"/>
                <a:gd name="T6" fmla="*/ 60 w 61"/>
                <a:gd name="T7" fmla="*/ 56 h 103"/>
                <a:gd name="T8" fmla="*/ 54 w 61"/>
                <a:gd name="T9" fmla="*/ 44 h 103"/>
                <a:gd name="T10" fmla="*/ 48 w 61"/>
                <a:gd name="T11" fmla="*/ 30 h 103"/>
                <a:gd name="T12" fmla="*/ 40 w 61"/>
                <a:gd name="T13" fmla="*/ 21 h 103"/>
                <a:gd name="T14" fmla="*/ 31 w 61"/>
                <a:gd name="T15" fmla="*/ 12 h 103"/>
                <a:gd name="T16" fmla="*/ 22 w 61"/>
                <a:gd name="T17" fmla="*/ 7 h 103"/>
                <a:gd name="T18" fmla="*/ 12 w 61"/>
                <a:gd name="T19" fmla="*/ 2 h 103"/>
                <a:gd name="T20" fmla="*/ 0 w 61"/>
                <a:gd name="T21" fmla="*/ 0 h 1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103"/>
                <a:gd name="T35" fmla="*/ 61 w 61"/>
                <a:gd name="T36" fmla="*/ 103 h 1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103">
                  <a:moveTo>
                    <a:pt x="61" y="103"/>
                  </a:moveTo>
                  <a:lnTo>
                    <a:pt x="61" y="89"/>
                  </a:lnTo>
                  <a:lnTo>
                    <a:pt x="59" y="72"/>
                  </a:lnTo>
                  <a:lnTo>
                    <a:pt x="55" y="56"/>
                  </a:lnTo>
                  <a:lnTo>
                    <a:pt x="50" y="44"/>
                  </a:lnTo>
                  <a:lnTo>
                    <a:pt x="44" y="30"/>
                  </a:lnTo>
                  <a:lnTo>
                    <a:pt x="37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11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6" name="Freeform 49"/>
            <p:cNvSpPr>
              <a:spLocks/>
            </p:cNvSpPr>
            <p:nvPr/>
          </p:nvSpPr>
          <p:spPr bwMode="auto">
            <a:xfrm>
              <a:off x="4738" y="2934"/>
              <a:ext cx="135" cy="102"/>
            </a:xfrm>
            <a:custGeom>
              <a:avLst/>
              <a:gdLst>
                <a:gd name="T0" fmla="*/ 0 w 125"/>
                <a:gd name="T1" fmla="*/ 102 h 102"/>
                <a:gd name="T2" fmla="*/ 21 w 125"/>
                <a:gd name="T3" fmla="*/ 102 h 102"/>
                <a:gd name="T4" fmla="*/ 42 w 125"/>
                <a:gd name="T5" fmla="*/ 98 h 102"/>
                <a:gd name="T6" fmla="*/ 62 w 125"/>
                <a:gd name="T7" fmla="*/ 91 h 102"/>
                <a:gd name="T8" fmla="*/ 80 w 125"/>
                <a:gd name="T9" fmla="*/ 84 h 102"/>
                <a:gd name="T10" fmla="*/ 94 w 125"/>
                <a:gd name="T11" fmla="*/ 72 h 102"/>
                <a:gd name="T12" fmla="*/ 109 w 125"/>
                <a:gd name="T13" fmla="*/ 60 h 102"/>
                <a:gd name="T14" fmla="*/ 118 w 125"/>
                <a:gd name="T15" fmla="*/ 46 h 102"/>
                <a:gd name="T16" fmla="*/ 127 w 125"/>
                <a:gd name="T17" fmla="*/ 33 h 102"/>
                <a:gd name="T18" fmla="*/ 132 w 125"/>
                <a:gd name="T19" fmla="*/ 16 h 102"/>
                <a:gd name="T20" fmla="*/ 135 w 125"/>
                <a:gd name="T21" fmla="*/ 0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2"/>
                <a:gd name="T35" fmla="*/ 125 w 125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2">
                  <a:moveTo>
                    <a:pt x="0" y="102"/>
                  </a:moveTo>
                  <a:lnTo>
                    <a:pt x="19" y="102"/>
                  </a:lnTo>
                  <a:lnTo>
                    <a:pt x="39" y="98"/>
                  </a:lnTo>
                  <a:lnTo>
                    <a:pt x="57" y="91"/>
                  </a:lnTo>
                  <a:lnTo>
                    <a:pt x="74" y="84"/>
                  </a:lnTo>
                  <a:lnTo>
                    <a:pt x="87" y="72"/>
                  </a:lnTo>
                  <a:lnTo>
                    <a:pt x="101" y="60"/>
                  </a:lnTo>
                  <a:lnTo>
                    <a:pt x="109" y="46"/>
                  </a:lnTo>
                  <a:lnTo>
                    <a:pt x="118" y="33"/>
                  </a:lnTo>
                  <a:lnTo>
                    <a:pt x="122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7" name="Freeform 50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8" name="Freeform 51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9" name="Freeform 52"/>
            <p:cNvSpPr>
              <a:spLocks/>
            </p:cNvSpPr>
            <p:nvPr/>
          </p:nvSpPr>
          <p:spPr bwMode="auto">
            <a:xfrm>
              <a:off x="4604" y="2890"/>
              <a:ext cx="1" cy="42"/>
            </a:xfrm>
            <a:custGeom>
              <a:avLst/>
              <a:gdLst>
                <a:gd name="T0" fmla="*/ 0 w 6"/>
                <a:gd name="T1" fmla="*/ 42 h 42"/>
                <a:gd name="T2" fmla="*/ 0 w 6"/>
                <a:gd name="T3" fmla="*/ 39 h 42"/>
                <a:gd name="T4" fmla="*/ 0 w 6"/>
                <a:gd name="T5" fmla="*/ 35 h 42"/>
                <a:gd name="T6" fmla="*/ 0 w 6"/>
                <a:gd name="T7" fmla="*/ 30 h 42"/>
                <a:gd name="T8" fmla="*/ 0 w 6"/>
                <a:gd name="T9" fmla="*/ 23 h 42"/>
                <a:gd name="T10" fmla="*/ 0 w 6"/>
                <a:gd name="T11" fmla="*/ 18 h 42"/>
                <a:gd name="T12" fmla="*/ 0 w 6"/>
                <a:gd name="T13" fmla="*/ 14 h 42"/>
                <a:gd name="T14" fmla="*/ 0 w 6"/>
                <a:gd name="T15" fmla="*/ 11 h 42"/>
                <a:gd name="T16" fmla="*/ 2 w 6"/>
                <a:gd name="T17" fmla="*/ 7 h 42"/>
                <a:gd name="T18" fmla="*/ 4 w 6"/>
                <a:gd name="T19" fmla="*/ 2 h 42"/>
                <a:gd name="T20" fmla="*/ 6 w 6"/>
                <a:gd name="T21" fmla="*/ 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2"/>
                <a:gd name="T35" fmla="*/ 6 w 6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2">
                  <a:moveTo>
                    <a:pt x="0" y="42"/>
                  </a:moveTo>
                  <a:lnTo>
                    <a:pt x="0" y="39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0" name="Freeform 53"/>
            <p:cNvSpPr>
              <a:spLocks/>
            </p:cNvSpPr>
            <p:nvPr/>
          </p:nvSpPr>
          <p:spPr bwMode="auto">
            <a:xfrm>
              <a:off x="4604" y="2934"/>
              <a:ext cx="131" cy="102"/>
            </a:xfrm>
            <a:custGeom>
              <a:avLst/>
              <a:gdLst>
                <a:gd name="T0" fmla="*/ 0 w 123"/>
                <a:gd name="T1" fmla="*/ 0 h 102"/>
                <a:gd name="T2" fmla="*/ 2 w 123"/>
                <a:gd name="T3" fmla="*/ 16 h 102"/>
                <a:gd name="T4" fmla="*/ 7 w 123"/>
                <a:gd name="T5" fmla="*/ 33 h 102"/>
                <a:gd name="T6" fmla="*/ 14 w 123"/>
                <a:gd name="T7" fmla="*/ 46 h 102"/>
                <a:gd name="T8" fmla="*/ 26 w 123"/>
                <a:gd name="T9" fmla="*/ 60 h 102"/>
                <a:gd name="T10" fmla="*/ 40 w 123"/>
                <a:gd name="T11" fmla="*/ 72 h 102"/>
                <a:gd name="T12" fmla="*/ 54 w 123"/>
                <a:gd name="T13" fmla="*/ 84 h 102"/>
                <a:gd name="T14" fmla="*/ 71 w 123"/>
                <a:gd name="T15" fmla="*/ 91 h 102"/>
                <a:gd name="T16" fmla="*/ 93 w 123"/>
                <a:gd name="T17" fmla="*/ 98 h 102"/>
                <a:gd name="T18" fmla="*/ 112 w 123"/>
                <a:gd name="T19" fmla="*/ 102 h 102"/>
                <a:gd name="T20" fmla="*/ 134 w 123"/>
                <a:gd name="T21" fmla="*/ 102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2"/>
                <a:gd name="T35" fmla="*/ 123 w 123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2">
                  <a:moveTo>
                    <a:pt x="0" y="0"/>
                  </a:moveTo>
                  <a:lnTo>
                    <a:pt x="2" y="16"/>
                  </a:lnTo>
                  <a:lnTo>
                    <a:pt x="6" y="33"/>
                  </a:lnTo>
                  <a:lnTo>
                    <a:pt x="13" y="46"/>
                  </a:lnTo>
                  <a:lnTo>
                    <a:pt x="24" y="60"/>
                  </a:lnTo>
                  <a:lnTo>
                    <a:pt x="37" y="72"/>
                  </a:lnTo>
                  <a:lnTo>
                    <a:pt x="50" y="84"/>
                  </a:lnTo>
                  <a:lnTo>
                    <a:pt x="65" y="91"/>
                  </a:lnTo>
                  <a:lnTo>
                    <a:pt x="85" y="98"/>
                  </a:lnTo>
                  <a:lnTo>
                    <a:pt x="103" y="102"/>
                  </a:lnTo>
                  <a:lnTo>
                    <a:pt x="123" y="10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1" name="Freeform 54"/>
            <p:cNvSpPr>
              <a:spLocks/>
            </p:cNvSpPr>
            <p:nvPr/>
          </p:nvSpPr>
          <p:spPr bwMode="auto">
            <a:xfrm>
              <a:off x="4373" y="3200"/>
              <a:ext cx="180" cy="440"/>
            </a:xfrm>
            <a:custGeom>
              <a:avLst/>
              <a:gdLst>
                <a:gd name="T0" fmla="*/ 0 w 164"/>
                <a:gd name="T1" fmla="*/ 0 h 440"/>
                <a:gd name="T2" fmla="*/ 2 w 164"/>
                <a:gd name="T3" fmla="*/ 72 h 440"/>
                <a:gd name="T4" fmla="*/ 10 w 164"/>
                <a:gd name="T5" fmla="*/ 139 h 440"/>
                <a:gd name="T6" fmla="*/ 22 w 164"/>
                <a:gd name="T7" fmla="*/ 202 h 440"/>
                <a:gd name="T8" fmla="*/ 36 w 164"/>
                <a:gd name="T9" fmla="*/ 261 h 440"/>
                <a:gd name="T10" fmla="*/ 52 w 164"/>
                <a:gd name="T11" fmla="*/ 312 h 440"/>
                <a:gd name="T12" fmla="*/ 74 w 164"/>
                <a:gd name="T13" fmla="*/ 354 h 440"/>
                <a:gd name="T14" fmla="*/ 98 w 164"/>
                <a:gd name="T15" fmla="*/ 391 h 440"/>
                <a:gd name="T16" fmla="*/ 124 w 164"/>
                <a:gd name="T17" fmla="*/ 417 h 440"/>
                <a:gd name="T18" fmla="*/ 150 w 164"/>
                <a:gd name="T19" fmla="*/ 433 h 440"/>
                <a:gd name="T20" fmla="*/ 178 w 164"/>
                <a:gd name="T21" fmla="*/ 440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440"/>
                <a:gd name="T35" fmla="*/ 164 w 164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440">
                  <a:moveTo>
                    <a:pt x="0" y="0"/>
                  </a:moveTo>
                  <a:lnTo>
                    <a:pt x="2" y="72"/>
                  </a:lnTo>
                  <a:lnTo>
                    <a:pt x="9" y="139"/>
                  </a:lnTo>
                  <a:lnTo>
                    <a:pt x="20" y="202"/>
                  </a:lnTo>
                  <a:lnTo>
                    <a:pt x="33" y="261"/>
                  </a:lnTo>
                  <a:lnTo>
                    <a:pt x="48" y="312"/>
                  </a:lnTo>
                  <a:lnTo>
                    <a:pt x="68" y="354"/>
                  </a:lnTo>
                  <a:lnTo>
                    <a:pt x="90" y="391"/>
                  </a:lnTo>
                  <a:lnTo>
                    <a:pt x="114" y="417"/>
                  </a:lnTo>
                  <a:lnTo>
                    <a:pt x="138" y="433"/>
                  </a:lnTo>
                  <a:lnTo>
                    <a:pt x="164" y="44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2" name="Freeform 55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10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10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9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9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3" name="Freeform 56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8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8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7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auto">
            <a:xfrm>
              <a:off x="4373" y="2787"/>
              <a:ext cx="135" cy="413"/>
            </a:xfrm>
            <a:custGeom>
              <a:avLst/>
              <a:gdLst>
                <a:gd name="T0" fmla="*/ 0 w 125"/>
                <a:gd name="T1" fmla="*/ 413 h 413"/>
                <a:gd name="T2" fmla="*/ 2 w 125"/>
                <a:gd name="T3" fmla="*/ 357 h 413"/>
                <a:gd name="T4" fmla="*/ 4 w 125"/>
                <a:gd name="T5" fmla="*/ 303 h 413"/>
                <a:gd name="T6" fmla="*/ 12 w 125"/>
                <a:gd name="T7" fmla="*/ 249 h 413"/>
                <a:gd name="T8" fmla="*/ 22 w 125"/>
                <a:gd name="T9" fmla="*/ 198 h 413"/>
                <a:gd name="T10" fmla="*/ 30 w 125"/>
                <a:gd name="T11" fmla="*/ 152 h 413"/>
                <a:gd name="T12" fmla="*/ 44 w 125"/>
                <a:gd name="T13" fmla="*/ 110 h 413"/>
                <a:gd name="T14" fmla="*/ 64 w 125"/>
                <a:gd name="T15" fmla="*/ 72 h 413"/>
                <a:gd name="T16" fmla="*/ 83 w 125"/>
                <a:gd name="T17" fmla="*/ 40 h 413"/>
                <a:gd name="T18" fmla="*/ 107 w 125"/>
                <a:gd name="T19" fmla="*/ 16 h 413"/>
                <a:gd name="T20" fmla="*/ 135 w 125"/>
                <a:gd name="T21" fmla="*/ 0 h 4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413"/>
                <a:gd name="T35" fmla="*/ 125 w 125"/>
                <a:gd name="T36" fmla="*/ 413 h 4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413">
                  <a:moveTo>
                    <a:pt x="0" y="413"/>
                  </a:moveTo>
                  <a:lnTo>
                    <a:pt x="2" y="357"/>
                  </a:lnTo>
                  <a:lnTo>
                    <a:pt x="4" y="303"/>
                  </a:lnTo>
                  <a:lnTo>
                    <a:pt x="11" y="249"/>
                  </a:lnTo>
                  <a:lnTo>
                    <a:pt x="20" y="198"/>
                  </a:lnTo>
                  <a:lnTo>
                    <a:pt x="28" y="152"/>
                  </a:lnTo>
                  <a:lnTo>
                    <a:pt x="41" y="110"/>
                  </a:lnTo>
                  <a:lnTo>
                    <a:pt x="59" y="72"/>
                  </a:lnTo>
                  <a:lnTo>
                    <a:pt x="77" y="40"/>
                  </a:lnTo>
                  <a:lnTo>
                    <a:pt x="99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auto">
            <a:xfrm>
              <a:off x="4890" y="2775"/>
              <a:ext cx="210" cy="378"/>
            </a:xfrm>
            <a:custGeom>
              <a:avLst/>
              <a:gdLst>
                <a:gd name="T0" fmla="*/ 211 w 195"/>
                <a:gd name="T1" fmla="*/ 378 h 378"/>
                <a:gd name="T2" fmla="*/ 211 w 195"/>
                <a:gd name="T3" fmla="*/ 317 h 378"/>
                <a:gd name="T4" fmla="*/ 202 w 195"/>
                <a:gd name="T5" fmla="*/ 259 h 378"/>
                <a:gd name="T6" fmla="*/ 190 w 195"/>
                <a:gd name="T7" fmla="*/ 205 h 378"/>
                <a:gd name="T8" fmla="*/ 173 w 195"/>
                <a:gd name="T9" fmla="*/ 154 h 378"/>
                <a:gd name="T10" fmla="*/ 151 w 195"/>
                <a:gd name="T11" fmla="*/ 112 h 378"/>
                <a:gd name="T12" fmla="*/ 126 w 195"/>
                <a:gd name="T13" fmla="*/ 73 h 378"/>
                <a:gd name="T14" fmla="*/ 97 w 195"/>
                <a:gd name="T15" fmla="*/ 42 h 378"/>
                <a:gd name="T16" fmla="*/ 66 w 195"/>
                <a:gd name="T17" fmla="*/ 19 h 378"/>
                <a:gd name="T18" fmla="*/ 36 w 195"/>
                <a:gd name="T19" fmla="*/ 5 h 378"/>
                <a:gd name="T20" fmla="*/ 0 w 195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5"/>
                <a:gd name="T34" fmla="*/ 0 h 378"/>
                <a:gd name="T35" fmla="*/ 195 w 195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5" h="378">
                  <a:moveTo>
                    <a:pt x="195" y="378"/>
                  </a:moveTo>
                  <a:lnTo>
                    <a:pt x="195" y="317"/>
                  </a:lnTo>
                  <a:lnTo>
                    <a:pt x="187" y="259"/>
                  </a:lnTo>
                  <a:lnTo>
                    <a:pt x="176" y="205"/>
                  </a:lnTo>
                  <a:lnTo>
                    <a:pt x="160" y="154"/>
                  </a:lnTo>
                  <a:lnTo>
                    <a:pt x="140" y="112"/>
                  </a:lnTo>
                  <a:lnTo>
                    <a:pt x="116" y="73"/>
                  </a:lnTo>
                  <a:lnTo>
                    <a:pt x="90" y="42"/>
                  </a:lnTo>
                  <a:lnTo>
                    <a:pt x="61" y="19"/>
                  </a:lnTo>
                  <a:lnTo>
                    <a:pt x="33" y="5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auto">
            <a:xfrm>
              <a:off x="4951" y="3153"/>
              <a:ext cx="149" cy="347"/>
            </a:xfrm>
            <a:custGeom>
              <a:avLst/>
              <a:gdLst>
                <a:gd name="T0" fmla="*/ 150 w 138"/>
                <a:gd name="T1" fmla="*/ 0 h 347"/>
                <a:gd name="T2" fmla="*/ 150 w 138"/>
                <a:gd name="T3" fmla="*/ 49 h 347"/>
                <a:gd name="T4" fmla="*/ 146 w 138"/>
                <a:gd name="T5" fmla="*/ 95 h 347"/>
                <a:gd name="T6" fmla="*/ 138 w 138"/>
                <a:gd name="T7" fmla="*/ 140 h 347"/>
                <a:gd name="T8" fmla="*/ 129 w 138"/>
                <a:gd name="T9" fmla="*/ 182 h 347"/>
                <a:gd name="T10" fmla="*/ 114 w 138"/>
                <a:gd name="T11" fmla="*/ 221 h 347"/>
                <a:gd name="T12" fmla="*/ 98 w 138"/>
                <a:gd name="T13" fmla="*/ 259 h 347"/>
                <a:gd name="T14" fmla="*/ 76 w 138"/>
                <a:gd name="T15" fmla="*/ 289 h 347"/>
                <a:gd name="T16" fmla="*/ 55 w 138"/>
                <a:gd name="T17" fmla="*/ 315 h 347"/>
                <a:gd name="T18" fmla="*/ 28 w 138"/>
                <a:gd name="T19" fmla="*/ 333 h 347"/>
                <a:gd name="T20" fmla="*/ 0 w 138"/>
                <a:gd name="T21" fmla="*/ 347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8"/>
                <a:gd name="T34" fmla="*/ 0 h 347"/>
                <a:gd name="T35" fmla="*/ 138 w 138"/>
                <a:gd name="T36" fmla="*/ 347 h 3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8" h="347">
                  <a:moveTo>
                    <a:pt x="138" y="0"/>
                  </a:moveTo>
                  <a:lnTo>
                    <a:pt x="138" y="49"/>
                  </a:lnTo>
                  <a:lnTo>
                    <a:pt x="134" y="95"/>
                  </a:lnTo>
                  <a:lnTo>
                    <a:pt x="127" y="140"/>
                  </a:lnTo>
                  <a:lnTo>
                    <a:pt x="119" y="182"/>
                  </a:lnTo>
                  <a:lnTo>
                    <a:pt x="105" y="221"/>
                  </a:lnTo>
                  <a:lnTo>
                    <a:pt x="90" y="259"/>
                  </a:lnTo>
                  <a:lnTo>
                    <a:pt x="70" y="289"/>
                  </a:lnTo>
                  <a:lnTo>
                    <a:pt x="51" y="315"/>
                  </a:lnTo>
                  <a:lnTo>
                    <a:pt x="26" y="333"/>
                  </a:lnTo>
                  <a:lnTo>
                    <a:pt x="0" y="34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auto">
            <a:xfrm>
              <a:off x="4909" y="1172"/>
              <a:ext cx="801" cy="1215"/>
            </a:xfrm>
            <a:custGeom>
              <a:avLst/>
              <a:gdLst>
                <a:gd name="T0" fmla="*/ 801 w 739"/>
                <a:gd name="T1" fmla="*/ 1217 h 1217"/>
                <a:gd name="T2" fmla="*/ 791 w 739"/>
                <a:gd name="T3" fmla="*/ 1021 h 1217"/>
                <a:gd name="T4" fmla="*/ 763 w 739"/>
                <a:gd name="T5" fmla="*/ 834 h 1217"/>
                <a:gd name="T6" fmla="*/ 713 w 739"/>
                <a:gd name="T7" fmla="*/ 660 h 1217"/>
                <a:gd name="T8" fmla="*/ 649 w 739"/>
                <a:gd name="T9" fmla="*/ 499 h 1217"/>
                <a:gd name="T10" fmla="*/ 568 w 739"/>
                <a:gd name="T11" fmla="*/ 357 h 1217"/>
                <a:gd name="T12" fmla="*/ 476 w 739"/>
                <a:gd name="T13" fmla="*/ 235 h 1217"/>
                <a:gd name="T14" fmla="*/ 369 w 739"/>
                <a:gd name="T15" fmla="*/ 138 h 1217"/>
                <a:gd name="T16" fmla="*/ 254 w 739"/>
                <a:gd name="T17" fmla="*/ 63 h 1217"/>
                <a:gd name="T18" fmla="*/ 130 w 739"/>
                <a:gd name="T19" fmla="*/ 16 h 1217"/>
                <a:gd name="T20" fmla="*/ 0 w 739"/>
                <a:gd name="T21" fmla="*/ 0 h 12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17"/>
                <a:gd name="T35" fmla="*/ 739 w 739"/>
                <a:gd name="T36" fmla="*/ 1217 h 12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17">
                  <a:moveTo>
                    <a:pt x="739" y="1217"/>
                  </a:moveTo>
                  <a:lnTo>
                    <a:pt x="730" y="1021"/>
                  </a:lnTo>
                  <a:lnTo>
                    <a:pt x="704" y="834"/>
                  </a:lnTo>
                  <a:lnTo>
                    <a:pt x="658" y="660"/>
                  </a:lnTo>
                  <a:lnTo>
                    <a:pt x="599" y="499"/>
                  </a:lnTo>
                  <a:lnTo>
                    <a:pt x="524" y="357"/>
                  </a:lnTo>
                  <a:lnTo>
                    <a:pt x="439" y="235"/>
                  </a:lnTo>
                  <a:lnTo>
                    <a:pt x="340" y="138"/>
                  </a:lnTo>
                  <a:lnTo>
                    <a:pt x="234" y="63"/>
                  </a:lnTo>
                  <a:lnTo>
                    <a:pt x="120" y="16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4989" y="2389"/>
              <a:ext cx="721" cy="1211"/>
            </a:xfrm>
            <a:custGeom>
              <a:avLst/>
              <a:gdLst>
                <a:gd name="T0" fmla="*/ 721 w 665"/>
                <a:gd name="T1" fmla="*/ 0 h 1211"/>
                <a:gd name="T2" fmla="*/ 714 w 665"/>
                <a:gd name="T3" fmla="*/ 186 h 1211"/>
                <a:gd name="T4" fmla="*/ 687 w 665"/>
                <a:gd name="T5" fmla="*/ 365 h 1211"/>
                <a:gd name="T6" fmla="*/ 645 w 665"/>
                <a:gd name="T7" fmla="*/ 533 h 1211"/>
                <a:gd name="T8" fmla="*/ 588 w 665"/>
                <a:gd name="T9" fmla="*/ 689 h 1211"/>
                <a:gd name="T10" fmla="*/ 516 w 665"/>
                <a:gd name="T11" fmla="*/ 829 h 1211"/>
                <a:gd name="T12" fmla="*/ 434 w 665"/>
                <a:gd name="T13" fmla="*/ 950 h 1211"/>
                <a:gd name="T14" fmla="*/ 338 w 665"/>
                <a:gd name="T15" fmla="*/ 1053 h 1211"/>
                <a:gd name="T16" fmla="*/ 233 w 665"/>
                <a:gd name="T17" fmla="*/ 1132 h 1211"/>
                <a:gd name="T18" fmla="*/ 121 w 665"/>
                <a:gd name="T19" fmla="*/ 1186 h 1211"/>
                <a:gd name="T20" fmla="*/ 0 w 665"/>
                <a:gd name="T21" fmla="*/ 1211 h 12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5"/>
                <a:gd name="T34" fmla="*/ 0 h 1211"/>
                <a:gd name="T35" fmla="*/ 665 w 665"/>
                <a:gd name="T36" fmla="*/ 1211 h 12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5" h="1211">
                  <a:moveTo>
                    <a:pt x="665" y="0"/>
                  </a:moveTo>
                  <a:lnTo>
                    <a:pt x="659" y="186"/>
                  </a:lnTo>
                  <a:lnTo>
                    <a:pt x="634" y="365"/>
                  </a:lnTo>
                  <a:lnTo>
                    <a:pt x="595" y="533"/>
                  </a:lnTo>
                  <a:lnTo>
                    <a:pt x="542" y="689"/>
                  </a:lnTo>
                  <a:lnTo>
                    <a:pt x="476" y="829"/>
                  </a:lnTo>
                  <a:lnTo>
                    <a:pt x="400" y="950"/>
                  </a:lnTo>
                  <a:lnTo>
                    <a:pt x="312" y="1053"/>
                  </a:lnTo>
                  <a:lnTo>
                    <a:pt x="215" y="1132"/>
                  </a:lnTo>
                  <a:lnTo>
                    <a:pt x="112" y="1186"/>
                  </a:lnTo>
                  <a:lnTo>
                    <a:pt x="0" y="1211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19" name="Freeform 66"/>
            <p:cNvSpPr>
              <a:spLocks/>
            </p:cNvSpPr>
            <p:nvPr/>
          </p:nvSpPr>
          <p:spPr bwMode="auto">
            <a:xfrm>
              <a:off x="4875" y="1955"/>
              <a:ext cx="568" cy="806"/>
            </a:xfrm>
            <a:custGeom>
              <a:avLst/>
              <a:gdLst>
                <a:gd name="T0" fmla="*/ 568 w 524"/>
                <a:gd name="T1" fmla="*/ 806 h 806"/>
                <a:gd name="T2" fmla="*/ 561 w 524"/>
                <a:gd name="T3" fmla="*/ 676 h 806"/>
                <a:gd name="T4" fmla="*/ 540 w 524"/>
                <a:gd name="T5" fmla="*/ 552 h 806"/>
                <a:gd name="T6" fmla="*/ 506 w 524"/>
                <a:gd name="T7" fmla="*/ 436 h 806"/>
                <a:gd name="T8" fmla="*/ 459 w 524"/>
                <a:gd name="T9" fmla="*/ 331 h 806"/>
                <a:gd name="T10" fmla="*/ 402 w 524"/>
                <a:gd name="T11" fmla="*/ 235 h 806"/>
                <a:gd name="T12" fmla="*/ 335 w 524"/>
                <a:gd name="T13" fmla="*/ 156 h 806"/>
                <a:gd name="T14" fmla="*/ 261 w 524"/>
                <a:gd name="T15" fmla="*/ 91 h 806"/>
                <a:gd name="T16" fmla="*/ 178 w 524"/>
                <a:gd name="T17" fmla="*/ 42 h 806"/>
                <a:gd name="T18" fmla="*/ 92 w 524"/>
                <a:gd name="T19" fmla="*/ 9 h 806"/>
                <a:gd name="T20" fmla="*/ 0 w 524"/>
                <a:gd name="T21" fmla="*/ 0 h 8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4"/>
                <a:gd name="T34" fmla="*/ 0 h 806"/>
                <a:gd name="T35" fmla="*/ 524 w 524"/>
                <a:gd name="T36" fmla="*/ 806 h 8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4" h="806">
                  <a:moveTo>
                    <a:pt x="524" y="806"/>
                  </a:moveTo>
                  <a:lnTo>
                    <a:pt x="518" y="676"/>
                  </a:lnTo>
                  <a:lnTo>
                    <a:pt x="498" y="552"/>
                  </a:lnTo>
                  <a:lnTo>
                    <a:pt x="467" y="436"/>
                  </a:lnTo>
                  <a:lnTo>
                    <a:pt x="423" y="331"/>
                  </a:lnTo>
                  <a:lnTo>
                    <a:pt x="371" y="235"/>
                  </a:lnTo>
                  <a:lnTo>
                    <a:pt x="309" y="156"/>
                  </a:lnTo>
                  <a:lnTo>
                    <a:pt x="241" y="91"/>
                  </a:lnTo>
                  <a:lnTo>
                    <a:pt x="164" y="42"/>
                  </a:lnTo>
                  <a:lnTo>
                    <a:pt x="85" y="9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2" name="Freeform 67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3" name="Freeform 68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1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4" name="Freeform 70"/>
            <p:cNvSpPr>
              <a:spLocks/>
            </p:cNvSpPr>
            <p:nvPr/>
          </p:nvSpPr>
          <p:spPr bwMode="auto">
            <a:xfrm>
              <a:off x="4104" y="2832"/>
              <a:ext cx="418" cy="808"/>
            </a:xfrm>
            <a:custGeom>
              <a:avLst/>
              <a:gdLst>
                <a:gd name="T0" fmla="*/ 0 w 386"/>
                <a:gd name="T1" fmla="*/ 0 h 830"/>
                <a:gd name="T2" fmla="*/ 6 w 386"/>
                <a:gd name="T3" fmla="*/ 132 h 830"/>
                <a:gd name="T4" fmla="*/ 24 w 386"/>
                <a:gd name="T5" fmla="*/ 257 h 830"/>
                <a:gd name="T6" fmla="*/ 48 w 386"/>
                <a:gd name="T7" fmla="*/ 373 h 830"/>
                <a:gd name="T8" fmla="*/ 83 w 386"/>
                <a:gd name="T9" fmla="*/ 477 h 830"/>
                <a:gd name="T10" fmla="*/ 123 w 386"/>
                <a:gd name="T11" fmla="*/ 572 h 830"/>
                <a:gd name="T12" fmla="*/ 173 w 386"/>
                <a:gd name="T13" fmla="*/ 651 h 830"/>
                <a:gd name="T14" fmla="*/ 225 w 386"/>
                <a:gd name="T15" fmla="*/ 717 h 830"/>
                <a:gd name="T16" fmla="*/ 287 w 386"/>
                <a:gd name="T17" fmla="*/ 767 h 830"/>
                <a:gd name="T18" fmla="*/ 349 w 386"/>
                <a:gd name="T19" fmla="*/ 796 h 830"/>
                <a:gd name="T20" fmla="*/ 418 w 386"/>
                <a:gd name="T21" fmla="*/ 808 h 8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6"/>
                <a:gd name="T34" fmla="*/ 0 h 830"/>
                <a:gd name="T35" fmla="*/ 386 w 386"/>
                <a:gd name="T36" fmla="*/ 830 h 8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6" h="830">
                  <a:moveTo>
                    <a:pt x="0" y="0"/>
                  </a:moveTo>
                  <a:lnTo>
                    <a:pt x="6" y="136"/>
                  </a:lnTo>
                  <a:lnTo>
                    <a:pt x="22" y="264"/>
                  </a:lnTo>
                  <a:lnTo>
                    <a:pt x="44" y="383"/>
                  </a:lnTo>
                  <a:lnTo>
                    <a:pt x="77" y="490"/>
                  </a:lnTo>
                  <a:lnTo>
                    <a:pt x="114" y="588"/>
                  </a:lnTo>
                  <a:lnTo>
                    <a:pt x="160" y="669"/>
                  </a:lnTo>
                  <a:lnTo>
                    <a:pt x="208" y="737"/>
                  </a:lnTo>
                  <a:lnTo>
                    <a:pt x="265" y="788"/>
                  </a:lnTo>
                  <a:lnTo>
                    <a:pt x="322" y="818"/>
                  </a:lnTo>
                  <a:lnTo>
                    <a:pt x="386" y="83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" name="Freeform 71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4 w 70"/>
                <a:gd name="T1" fmla="*/ 21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4" y="21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4" y="21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6" name="Freeform 72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2 w 70"/>
                <a:gd name="T1" fmla="*/ 18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2 w 70"/>
                <a:gd name="T9" fmla="*/ 1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8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7" name="Freeform 73"/>
            <p:cNvSpPr>
              <a:spLocks/>
            </p:cNvSpPr>
            <p:nvPr/>
          </p:nvSpPr>
          <p:spPr bwMode="auto">
            <a:xfrm>
              <a:off x="4104" y="2002"/>
              <a:ext cx="335" cy="808"/>
            </a:xfrm>
            <a:custGeom>
              <a:avLst/>
              <a:gdLst>
                <a:gd name="T0" fmla="*/ 0 w 309"/>
                <a:gd name="T1" fmla="*/ 808 h 808"/>
                <a:gd name="T2" fmla="*/ 4 w 309"/>
                <a:gd name="T3" fmla="*/ 692 h 808"/>
                <a:gd name="T4" fmla="*/ 16 w 309"/>
                <a:gd name="T5" fmla="*/ 575 h 808"/>
                <a:gd name="T6" fmla="*/ 36 w 309"/>
                <a:gd name="T7" fmla="*/ 466 h 808"/>
                <a:gd name="T8" fmla="*/ 62 w 309"/>
                <a:gd name="T9" fmla="*/ 363 h 808"/>
                <a:gd name="T10" fmla="*/ 92 w 309"/>
                <a:gd name="T11" fmla="*/ 270 h 808"/>
                <a:gd name="T12" fmla="*/ 130 w 309"/>
                <a:gd name="T13" fmla="*/ 188 h 808"/>
                <a:gd name="T14" fmla="*/ 173 w 309"/>
                <a:gd name="T15" fmla="*/ 116 h 808"/>
                <a:gd name="T16" fmla="*/ 223 w 309"/>
                <a:gd name="T17" fmla="*/ 60 h 808"/>
                <a:gd name="T18" fmla="*/ 275 w 309"/>
                <a:gd name="T19" fmla="*/ 21 h 808"/>
                <a:gd name="T20" fmla="*/ 335 w 309"/>
                <a:gd name="T21" fmla="*/ 0 h 8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9"/>
                <a:gd name="T34" fmla="*/ 0 h 808"/>
                <a:gd name="T35" fmla="*/ 309 w 309"/>
                <a:gd name="T36" fmla="*/ 808 h 8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9" h="808">
                  <a:moveTo>
                    <a:pt x="0" y="808"/>
                  </a:moveTo>
                  <a:lnTo>
                    <a:pt x="4" y="692"/>
                  </a:lnTo>
                  <a:lnTo>
                    <a:pt x="15" y="575"/>
                  </a:lnTo>
                  <a:lnTo>
                    <a:pt x="33" y="466"/>
                  </a:lnTo>
                  <a:lnTo>
                    <a:pt x="57" y="363"/>
                  </a:lnTo>
                  <a:lnTo>
                    <a:pt x="85" y="270"/>
                  </a:lnTo>
                  <a:lnTo>
                    <a:pt x="120" y="188"/>
                  </a:lnTo>
                  <a:lnTo>
                    <a:pt x="160" y="116"/>
                  </a:lnTo>
                  <a:lnTo>
                    <a:pt x="206" y="60"/>
                  </a:lnTo>
                  <a:lnTo>
                    <a:pt x="254" y="21"/>
                  </a:lnTo>
                  <a:lnTo>
                    <a:pt x="309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8" name="Freeform 74"/>
            <p:cNvSpPr>
              <a:spLocks/>
            </p:cNvSpPr>
            <p:nvPr/>
          </p:nvSpPr>
          <p:spPr bwMode="auto">
            <a:xfrm>
              <a:off x="3750" y="2407"/>
              <a:ext cx="801" cy="1233"/>
            </a:xfrm>
            <a:custGeom>
              <a:avLst/>
              <a:gdLst>
                <a:gd name="T0" fmla="*/ 0 w 739"/>
                <a:gd name="T1" fmla="*/ 0 h 1233"/>
                <a:gd name="T2" fmla="*/ 10 w 739"/>
                <a:gd name="T3" fmla="*/ 198 h 1233"/>
                <a:gd name="T4" fmla="*/ 40 w 739"/>
                <a:gd name="T5" fmla="*/ 389 h 1233"/>
                <a:gd name="T6" fmla="*/ 90 w 739"/>
                <a:gd name="T7" fmla="*/ 566 h 1233"/>
                <a:gd name="T8" fmla="*/ 154 w 739"/>
                <a:gd name="T9" fmla="*/ 727 h 1233"/>
                <a:gd name="T10" fmla="*/ 235 w 739"/>
                <a:gd name="T11" fmla="*/ 872 h 1233"/>
                <a:gd name="T12" fmla="*/ 328 w 739"/>
                <a:gd name="T13" fmla="*/ 995 h 1233"/>
                <a:gd name="T14" fmla="*/ 432 w 739"/>
                <a:gd name="T15" fmla="*/ 1096 h 1233"/>
                <a:gd name="T16" fmla="*/ 550 w 739"/>
                <a:gd name="T17" fmla="*/ 1170 h 1233"/>
                <a:gd name="T18" fmla="*/ 673 w 739"/>
                <a:gd name="T19" fmla="*/ 1217 h 1233"/>
                <a:gd name="T20" fmla="*/ 801 w 739"/>
                <a:gd name="T21" fmla="*/ 1233 h 12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33"/>
                <a:gd name="T35" fmla="*/ 739 w 739"/>
                <a:gd name="T36" fmla="*/ 1233 h 12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33">
                  <a:moveTo>
                    <a:pt x="0" y="0"/>
                  </a:moveTo>
                  <a:lnTo>
                    <a:pt x="9" y="198"/>
                  </a:lnTo>
                  <a:lnTo>
                    <a:pt x="37" y="389"/>
                  </a:lnTo>
                  <a:lnTo>
                    <a:pt x="83" y="566"/>
                  </a:lnTo>
                  <a:lnTo>
                    <a:pt x="142" y="727"/>
                  </a:lnTo>
                  <a:lnTo>
                    <a:pt x="217" y="872"/>
                  </a:lnTo>
                  <a:lnTo>
                    <a:pt x="303" y="995"/>
                  </a:lnTo>
                  <a:lnTo>
                    <a:pt x="399" y="1096"/>
                  </a:lnTo>
                  <a:lnTo>
                    <a:pt x="507" y="1170"/>
                  </a:lnTo>
                  <a:lnTo>
                    <a:pt x="621" y="1217"/>
                  </a:lnTo>
                  <a:lnTo>
                    <a:pt x="739" y="123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9" name="Freeform 75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21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21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0" name="Freeform 76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19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9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1" name="Freeform 77"/>
            <p:cNvSpPr>
              <a:spLocks/>
            </p:cNvSpPr>
            <p:nvPr/>
          </p:nvSpPr>
          <p:spPr bwMode="auto">
            <a:xfrm>
              <a:off x="3748" y="1146"/>
              <a:ext cx="703" cy="1259"/>
            </a:xfrm>
            <a:custGeom>
              <a:avLst/>
              <a:gdLst>
                <a:gd name="T0" fmla="*/ 0 w 649"/>
                <a:gd name="T1" fmla="*/ 1259 h 1259"/>
                <a:gd name="T2" fmla="*/ 12 w 649"/>
                <a:gd name="T3" fmla="*/ 1068 h 1259"/>
                <a:gd name="T4" fmla="*/ 35 w 649"/>
                <a:gd name="T5" fmla="*/ 881 h 1259"/>
                <a:gd name="T6" fmla="*/ 78 w 649"/>
                <a:gd name="T7" fmla="*/ 707 h 1259"/>
                <a:gd name="T8" fmla="*/ 132 w 649"/>
                <a:gd name="T9" fmla="*/ 543 h 1259"/>
                <a:gd name="T10" fmla="*/ 204 w 649"/>
                <a:gd name="T11" fmla="*/ 399 h 1259"/>
                <a:gd name="T12" fmla="*/ 285 w 649"/>
                <a:gd name="T13" fmla="*/ 271 h 1259"/>
                <a:gd name="T14" fmla="*/ 375 w 649"/>
                <a:gd name="T15" fmla="*/ 164 h 1259"/>
                <a:gd name="T16" fmla="*/ 478 w 649"/>
                <a:gd name="T17" fmla="*/ 82 h 1259"/>
                <a:gd name="T18" fmla="*/ 587 w 649"/>
                <a:gd name="T19" fmla="*/ 26 h 1259"/>
                <a:gd name="T20" fmla="*/ 703 w 649"/>
                <a:gd name="T21" fmla="*/ 0 h 12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9"/>
                <a:gd name="T34" fmla="*/ 0 h 1259"/>
                <a:gd name="T35" fmla="*/ 649 w 649"/>
                <a:gd name="T36" fmla="*/ 1259 h 12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9" h="1259">
                  <a:moveTo>
                    <a:pt x="0" y="1259"/>
                  </a:moveTo>
                  <a:lnTo>
                    <a:pt x="11" y="1068"/>
                  </a:lnTo>
                  <a:lnTo>
                    <a:pt x="32" y="881"/>
                  </a:lnTo>
                  <a:lnTo>
                    <a:pt x="72" y="707"/>
                  </a:lnTo>
                  <a:lnTo>
                    <a:pt x="122" y="543"/>
                  </a:lnTo>
                  <a:lnTo>
                    <a:pt x="188" y="399"/>
                  </a:lnTo>
                  <a:lnTo>
                    <a:pt x="263" y="271"/>
                  </a:lnTo>
                  <a:lnTo>
                    <a:pt x="346" y="164"/>
                  </a:lnTo>
                  <a:lnTo>
                    <a:pt x="441" y="82"/>
                  </a:lnTo>
                  <a:lnTo>
                    <a:pt x="542" y="26"/>
                  </a:lnTo>
                  <a:lnTo>
                    <a:pt x="649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2" name="Rectangle 78"/>
            <p:cNvSpPr>
              <a:spLocks noChangeArrowheads="1"/>
            </p:cNvSpPr>
            <p:nvPr/>
          </p:nvSpPr>
          <p:spPr bwMode="auto">
            <a:xfrm>
              <a:off x="4909" y="818"/>
              <a:ext cx="18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</a:t>
              </a:r>
              <a:endParaRPr lang="en-US" altLang="zh-CN" sz="1292"/>
            </a:p>
          </p:txBody>
        </p:sp>
        <p:sp>
          <p:nvSpPr>
            <p:cNvPr id="133" name="Rectangle 79"/>
            <p:cNvSpPr>
              <a:spLocks noChangeArrowheads="1"/>
            </p:cNvSpPr>
            <p:nvPr/>
          </p:nvSpPr>
          <p:spPr bwMode="auto">
            <a:xfrm>
              <a:off x="4272" y="3264"/>
              <a:ext cx="35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BusRd(</a:t>
              </a:r>
              <a:r>
                <a:rPr lang="en-US" altLang="zh-CN" sz="923">
                  <a:solidFill>
                    <a:schemeClr val="hlink"/>
                  </a:solidFill>
                </a:rPr>
                <a:t>S</a:t>
              </a:r>
              <a:r>
                <a:rPr lang="en-US" altLang="zh-CN" sz="923" b="0">
                  <a:solidFill>
                    <a:schemeClr val="hlink"/>
                  </a:solidFill>
                </a:rPr>
                <a:t>)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4" name="Rectangle 80"/>
            <p:cNvSpPr>
              <a:spLocks noChangeArrowheads="1"/>
            </p:cNvSpPr>
            <p:nvPr/>
          </p:nvSpPr>
          <p:spPr bwMode="auto">
            <a:xfrm>
              <a:off x="5571" y="2045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5" name="Rectangle 81"/>
            <p:cNvSpPr>
              <a:spLocks noChangeArrowheads="1"/>
            </p:cNvSpPr>
            <p:nvPr/>
          </p:nvSpPr>
          <p:spPr bwMode="auto">
            <a:xfrm>
              <a:off x="4934" y="2189"/>
              <a:ext cx="265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36" name="Rectangle 82"/>
            <p:cNvSpPr>
              <a:spLocks noChangeArrowheads="1"/>
            </p:cNvSpPr>
            <p:nvPr/>
          </p:nvSpPr>
          <p:spPr bwMode="auto">
            <a:xfrm>
              <a:off x="3980" y="1757"/>
              <a:ext cx="31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PrWr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BusUpgr</a:t>
              </a:r>
              <a:endParaRPr lang="en-US" altLang="zh-CN" sz="1292" dirty="0">
                <a:solidFill>
                  <a:schemeClr val="hlink"/>
                </a:solidFill>
              </a:endParaRPr>
            </a:p>
          </p:txBody>
        </p:sp>
        <p:sp>
          <p:nvSpPr>
            <p:cNvPr id="137" name="Rectangle 83"/>
            <p:cNvSpPr>
              <a:spLocks noChangeArrowheads="1"/>
            </p:cNvSpPr>
            <p:nvPr/>
          </p:nvSpPr>
          <p:spPr bwMode="auto">
            <a:xfrm>
              <a:off x="3634" y="2217"/>
              <a:ext cx="295" cy="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PrWr/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8" name="Rectangle 84"/>
            <p:cNvSpPr>
              <a:spLocks noChangeArrowheads="1"/>
            </p:cNvSpPr>
            <p:nvPr/>
          </p:nvSpPr>
          <p:spPr bwMode="auto">
            <a:xfrm>
              <a:off x="5136" y="1526"/>
              <a:ext cx="26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9" name="Rectangle 86"/>
            <p:cNvSpPr>
              <a:spLocks noChangeArrowheads="1"/>
            </p:cNvSpPr>
            <p:nvPr/>
          </p:nvSpPr>
          <p:spPr bwMode="auto">
            <a:xfrm>
              <a:off x="5145" y="2650"/>
              <a:ext cx="47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40" name="Rectangle 87"/>
            <p:cNvSpPr>
              <a:spLocks noChangeArrowheads="1"/>
            </p:cNvSpPr>
            <p:nvPr/>
          </p:nvSpPr>
          <p:spPr bwMode="auto">
            <a:xfrm>
              <a:off x="4531" y="3092"/>
              <a:ext cx="427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PrRd/— 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41" name="Rectangle 88"/>
            <p:cNvSpPr>
              <a:spLocks noChangeArrowheads="1"/>
            </p:cNvSpPr>
            <p:nvPr/>
          </p:nvSpPr>
          <p:spPr bwMode="auto">
            <a:xfrm>
              <a:off x="3955" y="2736"/>
              <a:ext cx="397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923" b="0" dirty="0"/>
                <a:t>(</a:t>
              </a:r>
              <a:r>
                <a:rPr lang="en-US" altLang="zh-CN" sz="923" dirty="0"/>
                <a:t>~S</a:t>
              </a:r>
              <a:r>
                <a:rPr lang="en-US" altLang="zh-CN" sz="923" b="0" dirty="0"/>
                <a:t>)</a:t>
              </a:r>
              <a:endParaRPr lang="en-US" altLang="zh-CN" sz="1292" b="0" dirty="0"/>
            </a:p>
          </p:txBody>
        </p:sp>
        <p:sp>
          <p:nvSpPr>
            <p:cNvPr id="142" name="Rectangle 89"/>
            <p:cNvSpPr>
              <a:spLocks noChangeArrowheads="1"/>
            </p:cNvSpPr>
            <p:nvPr/>
          </p:nvSpPr>
          <p:spPr bwMode="auto">
            <a:xfrm>
              <a:off x="4272" y="1498"/>
              <a:ext cx="294" cy="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00" b="0" dirty="0" err="1"/>
                <a:t>PrWr</a:t>
              </a:r>
              <a:r>
                <a:rPr lang="en-US" altLang="zh-CN" sz="900" b="0" dirty="0"/>
                <a:t>/—</a:t>
              </a:r>
            </a:p>
          </p:txBody>
        </p:sp>
        <p:sp>
          <p:nvSpPr>
            <p:cNvPr id="143" name="Rectangle 90"/>
            <p:cNvSpPr>
              <a:spLocks noChangeArrowheads="1"/>
            </p:cNvSpPr>
            <p:nvPr/>
          </p:nvSpPr>
          <p:spPr bwMode="auto">
            <a:xfrm>
              <a:off x="5571" y="2333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BusWB</a:t>
              </a:r>
              <a:endParaRPr lang="en-US" altLang="zh-CN" sz="1292" b="0">
                <a:solidFill>
                  <a:schemeClr val="hlink"/>
                </a:solidFill>
              </a:endParaRPr>
            </a:p>
          </p:txBody>
        </p:sp>
        <p:sp>
          <p:nvSpPr>
            <p:cNvPr id="144" name="Rectangle 85"/>
            <p:cNvSpPr>
              <a:spLocks noChangeArrowheads="1"/>
            </p:cNvSpPr>
            <p:nvPr/>
          </p:nvSpPr>
          <p:spPr bwMode="auto">
            <a:xfrm>
              <a:off x="4906" y="2908"/>
              <a:ext cx="418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  <a:endParaRPr lang="en-US" altLang="zh-CN" sz="923">
                <a:solidFill>
                  <a:schemeClr val="hlink"/>
                </a:solidFill>
              </a:endParaRP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BusUpgr/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  <p:sp>
          <p:nvSpPr>
            <p:cNvPr id="145" name="Freeform 69"/>
            <p:cNvSpPr>
              <a:spLocks/>
            </p:cNvSpPr>
            <p:nvPr/>
          </p:nvSpPr>
          <p:spPr bwMode="auto">
            <a:xfrm>
              <a:off x="4979" y="2761"/>
              <a:ext cx="464" cy="793"/>
            </a:xfrm>
            <a:custGeom>
              <a:avLst/>
              <a:gdLst>
                <a:gd name="T0" fmla="*/ 464 w 428"/>
                <a:gd name="T1" fmla="*/ 0 h 793"/>
                <a:gd name="T2" fmla="*/ 460 w 428"/>
                <a:gd name="T3" fmla="*/ 119 h 793"/>
                <a:gd name="T4" fmla="*/ 443 w 428"/>
                <a:gd name="T5" fmla="*/ 233 h 793"/>
                <a:gd name="T6" fmla="*/ 414 w 428"/>
                <a:gd name="T7" fmla="*/ 343 h 793"/>
                <a:gd name="T8" fmla="*/ 378 w 428"/>
                <a:gd name="T9" fmla="*/ 446 h 793"/>
                <a:gd name="T10" fmla="*/ 334 w 428"/>
                <a:gd name="T11" fmla="*/ 536 h 793"/>
                <a:gd name="T12" fmla="*/ 279 w 428"/>
                <a:gd name="T13" fmla="*/ 618 h 793"/>
                <a:gd name="T14" fmla="*/ 219 w 428"/>
                <a:gd name="T15" fmla="*/ 686 h 793"/>
                <a:gd name="T16" fmla="*/ 153 w 428"/>
                <a:gd name="T17" fmla="*/ 739 h 793"/>
                <a:gd name="T18" fmla="*/ 79 w 428"/>
                <a:gd name="T19" fmla="*/ 774 h 793"/>
                <a:gd name="T20" fmla="*/ 0 w 428"/>
                <a:gd name="T21" fmla="*/ 793 h 7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8"/>
                <a:gd name="T34" fmla="*/ 0 h 793"/>
                <a:gd name="T35" fmla="*/ 428 w 428"/>
                <a:gd name="T36" fmla="*/ 793 h 7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8" h="793">
                  <a:moveTo>
                    <a:pt x="428" y="0"/>
                  </a:moveTo>
                  <a:lnTo>
                    <a:pt x="424" y="119"/>
                  </a:lnTo>
                  <a:lnTo>
                    <a:pt x="409" y="233"/>
                  </a:lnTo>
                  <a:lnTo>
                    <a:pt x="382" y="343"/>
                  </a:lnTo>
                  <a:lnTo>
                    <a:pt x="349" y="446"/>
                  </a:lnTo>
                  <a:lnTo>
                    <a:pt x="308" y="536"/>
                  </a:lnTo>
                  <a:lnTo>
                    <a:pt x="257" y="618"/>
                  </a:lnTo>
                  <a:lnTo>
                    <a:pt x="202" y="686"/>
                  </a:lnTo>
                  <a:lnTo>
                    <a:pt x="141" y="739"/>
                  </a:lnTo>
                  <a:lnTo>
                    <a:pt x="73" y="774"/>
                  </a:lnTo>
                  <a:lnTo>
                    <a:pt x="0" y="793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46" name="Rectangle 91"/>
            <p:cNvSpPr>
              <a:spLocks noChangeArrowheads="1"/>
            </p:cNvSpPr>
            <p:nvPr/>
          </p:nvSpPr>
          <p:spPr bwMode="auto">
            <a:xfrm>
              <a:off x="5136" y="2736"/>
              <a:ext cx="39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46" y="1446384"/>
            <a:ext cx="4334400" cy="3576067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699" y="834467"/>
            <a:ext cx="2362405" cy="449619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1985658" y="5341870"/>
            <a:ext cx="8179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读</a:t>
            </a:r>
            <a:r>
              <a:rPr lang="en-US" altLang="zh-CN" dirty="0">
                <a:solidFill>
                  <a:srgbClr val="000000"/>
                </a:solidFill>
              </a:rPr>
              <a:t> 100</a:t>
            </a:r>
            <a:r>
              <a:rPr lang="zh-CN" altLang="en-US" dirty="0">
                <a:solidFill>
                  <a:srgbClr val="000000"/>
                </a:solidFill>
              </a:rPr>
              <a:t>，读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 </a:t>
            </a:r>
            <a:r>
              <a:rPr lang="zh-CN" altLang="en-US" dirty="0">
                <a:solidFill>
                  <a:srgbClr val="000000"/>
                </a:solidFill>
              </a:rPr>
              <a:t>从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100 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读</a:t>
            </a:r>
            <a:r>
              <a:rPr lang="en-US" altLang="zh-CN" dirty="0">
                <a:solidFill>
                  <a:srgbClr val="000000"/>
                </a:solidFill>
              </a:rPr>
              <a:t>120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，从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100cycles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100 + 100 =  100 cycles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5.6.c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30"/>
          <p:cNvGrpSpPr>
            <a:grpSpLocks/>
          </p:cNvGrpSpPr>
          <p:nvPr/>
        </p:nvGrpSpPr>
        <p:grpSpPr bwMode="auto">
          <a:xfrm>
            <a:off x="6824980" y="1457114"/>
            <a:ext cx="3340100" cy="3498850"/>
            <a:chOff x="3553" y="960"/>
            <a:chExt cx="2399" cy="2832"/>
          </a:xfrm>
        </p:grpSpPr>
        <p:grpSp>
          <p:nvGrpSpPr>
            <p:cNvPr id="94" name="Group 31"/>
            <p:cNvGrpSpPr>
              <a:grpSpLocks/>
            </p:cNvGrpSpPr>
            <p:nvPr/>
          </p:nvGrpSpPr>
          <p:grpSpPr bwMode="auto">
            <a:xfrm>
              <a:off x="4559" y="1488"/>
              <a:ext cx="391" cy="385"/>
              <a:chOff x="4512" y="1008"/>
              <a:chExt cx="390" cy="385"/>
            </a:xfrm>
          </p:grpSpPr>
          <p:sp>
            <p:nvSpPr>
              <p:cNvPr id="117" name="Oval 32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8" name="Text Box 33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grpSp>
          <p:nvGrpSpPr>
            <p:cNvPr id="95" name="Group 34"/>
            <p:cNvGrpSpPr>
              <a:grpSpLocks/>
            </p:cNvGrpSpPr>
            <p:nvPr/>
          </p:nvGrpSpPr>
          <p:grpSpPr bwMode="auto">
            <a:xfrm>
              <a:off x="4559" y="3408"/>
              <a:ext cx="391" cy="384"/>
              <a:chOff x="4512" y="1008"/>
              <a:chExt cx="390" cy="384"/>
            </a:xfrm>
          </p:grpSpPr>
          <p:sp>
            <p:nvSpPr>
              <p:cNvPr id="115" name="Oval 35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6" name="Text Box 36"/>
              <p:cNvSpPr txBox="1">
                <a:spLocks noChangeArrowheads="1"/>
              </p:cNvSpPr>
              <p:nvPr/>
            </p:nvSpPr>
            <p:spPr bwMode="auto">
              <a:xfrm>
                <a:off x="4535" y="1105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96" name="Group 37"/>
            <p:cNvGrpSpPr>
              <a:grpSpLocks/>
            </p:cNvGrpSpPr>
            <p:nvPr/>
          </p:nvGrpSpPr>
          <p:grpSpPr bwMode="auto">
            <a:xfrm>
              <a:off x="4562" y="2448"/>
              <a:ext cx="391" cy="385"/>
              <a:chOff x="4515" y="1008"/>
              <a:chExt cx="390" cy="385"/>
            </a:xfrm>
          </p:grpSpPr>
          <p:sp>
            <p:nvSpPr>
              <p:cNvPr id="113" name="Oval 38"/>
              <p:cNvSpPr>
                <a:spLocks noChangeArrowheads="1"/>
              </p:cNvSpPr>
              <p:nvPr/>
            </p:nvSpPr>
            <p:spPr bwMode="auto">
              <a:xfrm>
                <a:off x="4515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4" name="Text Box 39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cxnSp>
          <p:nvCxnSpPr>
            <p:cNvPr id="97" name="AutoShape 40"/>
            <p:cNvCxnSpPr>
              <a:cxnSpLocks noChangeShapeType="1"/>
              <a:stCxn id="115" idx="2"/>
              <a:endCxn id="117" idx="2"/>
            </p:cNvCxnSpPr>
            <p:nvPr/>
          </p:nvCxnSpPr>
          <p:spPr bwMode="auto">
            <a:xfrm rot="10800000" flipH="1">
              <a:off x="4553" y="1680"/>
              <a:ext cx="1" cy="1920"/>
            </a:xfrm>
            <a:prstGeom prst="curvedConnector3">
              <a:avLst>
                <a:gd name="adj1" fmla="val -7900003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41"/>
            <p:cNvCxnSpPr>
              <a:cxnSpLocks noChangeShapeType="1"/>
              <a:stCxn id="117" idx="6"/>
              <a:endCxn id="115" idx="6"/>
            </p:cNvCxnSpPr>
            <p:nvPr/>
          </p:nvCxnSpPr>
          <p:spPr bwMode="auto">
            <a:xfrm>
              <a:off x="4950" y="1680"/>
              <a:ext cx="1" cy="1920"/>
            </a:xfrm>
            <a:prstGeom prst="curvedConnector3">
              <a:avLst>
                <a:gd name="adj1" fmla="val 749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Arc 42"/>
            <p:cNvSpPr>
              <a:spLocks/>
            </p:cNvSpPr>
            <p:nvPr/>
          </p:nvSpPr>
          <p:spPr bwMode="auto">
            <a:xfrm>
              <a:off x="4561" y="2756"/>
              <a:ext cx="391" cy="267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0" name="Arc 43"/>
            <p:cNvSpPr>
              <a:spLocks/>
            </p:cNvSpPr>
            <p:nvPr/>
          </p:nvSpPr>
          <p:spPr bwMode="auto">
            <a:xfrm flipV="1">
              <a:off x="4559" y="1248"/>
              <a:ext cx="391" cy="316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1" name="Arc 44"/>
            <p:cNvSpPr>
              <a:spLocks/>
            </p:cNvSpPr>
            <p:nvPr/>
          </p:nvSpPr>
          <p:spPr bwMode="auto">
            <a:xfrm>
              <a:off x="4848" y="2633"/>
              <a:ext cx="432" cy="872"/>
            </a:xfrm>
            <a:custGeom>
              <a:avLst/>
              <a:gdLst>
                <a:gd name="T0" fmla="*/ 2 w 21600"/>
                <a:gd name="T1" fmla="*/ 0 h 42255"/>
                <a:gd name="T2" fmla="*/ 2 w 21600"/>
                <a:gd name="T3" fmla="*/ 18 h 42255"/>
                <a:gd name="T4" fmla="*/ 0 w 21600"/>
                <a:gd name="T5" fmla="*/ 9 h 42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55"/>
                <a:gd name="T11" fmla="*/ 21600 w 21600"/>
                <a:gd name="T12" fmla="*/ 42255 h 42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55" fill="none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</a:path>
                <a:path w="21600" h="42255" stroke="0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  <a:lnTo>
                    <a:pt x="0" y="2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2" name="Arc 45"/>
            <p:cNvSpPr>
              <a:spLocks/>
            </p:cNvSpPr>
            <p:nvPr/>
          </p:nvSpPr>
          <p:spPr bwMode="auto">
            <a:xfrm>
              <a:off x="4848" y="1728"/>
              <a:ext cx="286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3" name="Arc 46"/>
            <p:cNvSpPr>
              <a:spLocks/>
            </p:cNvSpPr>
            <p:nvPr/>
          </p:nvSpPr>
          <p:spPr bwMode="auto">
            <a:xfrm flipH="1" flipV="1">
              <a:off x="4367" y="1728"/>
              <a:ext cx="287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4" name="Arc 47"/>
            <p:cNvSpPr>
              <a:spLocks/>
            </p:cNvSpPr>
            <p:nvPr/>
          </p:nvSpPr>
          <p:spPr bwMode="auto">
            <a:xfrm flipH="1" flipV="1">
              <a:off x="4223" y="2641"/>
              <a:ext cx="431" cy="861"/>
            </a:xfrm>
            <a:custGeom>
              <a:avLst/>
              <a:gdLst>
                <a:gd name="T0" fmla="*/ 2 w 21600"/>
                <a:gd name="T1" fmla="*/ 0 h 41793"/>
                <a:gd name="T2" fmla="*/ 2 w 21600"/>
                <a:gd name="T3" fmla="*/ 18 h 41793"/>
                <a:gd name="T4" fmla="*/ 0 w 21600"/>
                <a:gd name="T5" fmla="*/ 9 h 417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793"/>
                <a:gd name="T11" fmla="*/ 21600 w 21600"/>
                <a:gd name="T12" fmla="*/ 41793 h 417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793" fill="none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</a:path>
                <a:path w="21600" h="41793" stroke="0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  <a:lnTo>
                    <a:pt x="0" y="2092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5" name="Text Box 48"/>
            <p:cNvSpPr txBox="1">
              <a:spLocks noChangeArrowheads="1"/>
            </p:cNvSpPr>
            <p:nvPr/>
          </p:nvSpPr>
          <p:spPr bwMode="auto">
            <a:xfrm>
              <a:off x="4559" y="960"/>
              <a:ext cx="389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/>
                <a:t>PrWr/—</a:t>
              </a:r>
            </a:p>
          </p:txBody>
        </p:sp>
        <p:sp>
          <p:nvSpPr>
            <p:cNvPr id="106" name="Text Box 49"/>
            <p:cNvSpPr txBox="1">
              <a:spLocks noChangeArrowheads="1"/>
            </p:cNvSpPr>
            <p:nvPr/>
          </p:nvSpPr>
          <p:spPr bwMode="auto">
            <a:xfrm>
              <a:off x="3983" y="2929"/>
              <a:ext cx="576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PrRd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07" name="Text Box 50"/>
            <p:cNvSpPr txBox="1">
              <a:spLocks noChangeArrowheads="1"/>
            </p:cNvSpPr>
            <p:nvPr/>
          </p:nvSpPr>
          <p:spPr bwMode="auto">
            <a:xfrm>
              <a:off x="4127" y="2113"/>
              <a:ext cx="72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PrWr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08" name="Text Box 51"/>
            <p:cNvSpPr txBox="1">
              <a:spLocks noChangeArrowheads="1"/>
            </p:cNvSpPr>
            <p:nvPr/>
          </p:nvSpPr>
          <p:spPr bwMode="auto">
            <a:xfrm>
              <a:off x="3553" y="2400"/>
              <a:ext cx="670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PrWr/</a:t>
              </a:r>
              <a:r>
                <a:rPr lang="en-US" altLang="zh-CN" sz="1108" b="0">
                  <a:solidFill>
                    <a:schemeClr val="hlink"/>
                  </a:solidFill>
                </a:rPr>
                <a:t>BusRdX</a:t>
              </a:r>
            </a:p>
          </p:txBody>
        </p:sp>
        <p:sp>
          <p:nvSpPr>
            <p:cNvPr id="109" name="Text Box 52"/>
            <p:cNvSpPr txBox="1">
              <a:spLocks noChangeArrowheads="1"/>
            </p:cNvSpPr>
            <p:nvPr/>
          </p:nvSpPr>
          <p:spPr bwMode="auto">
            <a:xfrm>
              <a:off x="4607" y="3053"/>
              <a:ext cx="481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/>
                <a:t>/—</a:t>
              </a:r>
            </a:p>
          </p:txBody>
        </p:sp>
        <p:sp>
          <p:nvSpPr>
            <p:cNvPr id="110" name="Text Box 53"/>
            <p:cNvSpPr txBox="1">
              <a:spLocks noChangeArrowheads="1"/>
            </p:cNvSpPr>
            <p:nvPr/>
          </p:nvSpPr>
          <p:spPr bwMode="auto">
            <a:xfrm>
              <a:off x="4848" y="2113"/>
              <a:ext cx="624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 dirty="0">
                  <a:solidFill>
                    <a:schemeClr val="hlink"/>
                  </a:solidFill>
                </a:rPr>
                <a:t>/</a:t>
              </a:r>
              <a:r>
                <a:rPr lang="en-US" altLang="zh-CN" sz="1108" dirty="0">
                  <a:solidFill>
                    <a:schemeClr val="hlink"/>
                  </a:solidFill>
                </a:rPr>
                <a:t>Flush</a:t>
              </a:r>
            </a:p>
          </p:txBody>
        </p:sp>
        <p:sp>
          <p:nvSpPr>
            <p:cNvPr id="111" name="Text Box 54"/>
            <p:cNvSpPr txBox="1">
              <a:spLocks noChangeArrowheads="1"/>
            </p:cNvSpPr>
            <p:nvPr/>
          </p:nvSpPr>
          <p:spPr bwMode="auto">
            <a:xfrm>
              <a:off x="5233" y="2400"/>
              <a:ext cx="719" cy="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BusRdX/</a:t>
              </a:r>
              <a:r>
                <a:rPr lang="en-US" altLang="zh-CN" sz="1108">
                  <a:solidFill>
                    <a:schemeClr val="hlink"/>
                  </a:solidFill>
                </a:rPr>
                <a:t>Flush</a:t>
              </a:r>
            </a:p>
            <a:p>
              <a:pPr>
                <a:defRPr/>
              </a:pPr>
              <a:r>
                <a:rPr lang="en-US" altLang="zh-CN" sz="1108" b="0"/>
                <a:t>Replace/</a:t>
              </a:r>
              <a:r>
                <a:rPr lang="en-US" altLang="zh-CN" sz="1108" b="0">
                  <a:solidFill>
                    <a:schemeClr val="hlink"/>
                  </a:solidFill>
                </a:rPr>
                <a:t>BusWB</a:t>
              </a:r>
            </a:p>
          </p:txBody>
        </p:sp>
        <p:sp>
          <p:nvSpPr>
            <p:cNvPr id="112" name="Text Box 55"/>
            <p:cNvSpPr txBox="1">
              <a:spLocks noChangeArrowheads="1"/>
            </p:cNvSpPr>
            <p:nvPr/>
          </p:nvSpPr>
          <p:spPr bwMode="auto">
            <a:xfrm>
              <a:off x="4992" y="2880"/>
              <a:ext cx="528" cy="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r>
                <a:rPr lang="en-US" altLang="zh-CN" sz="1108" b="0" dirty="0"/>
                <a:t>/—</a:t>
              </a:r>
            </a:p>
            <a:p>
              <a:pPr>
                <a:defRPr/>
              </a:pPr>
              <a:r>
                <a:rPr lang="en-US" altLang="zh-CN" sz="1108" b="0" dirty="0"/>
                <a:t>Replace/—</a:t>
              </a:r>
            </a:p>
          </p:txBody>
        </p:sp>
      </p:grpSp>
      <p:sp>
        <p:nvSpPr>
          <p:cNvPr id="120" name="矩形 119"/>
          <p:cNvSpPr/>
          <p:nvPr/>
        </p:nvSpPr>
        <p:spPr>
          <a:xfrm>
            <a:off x="1985658" y="5341870"/>
            <a:ext cx="8179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读</a:t>
            </a:r>
            <a:r>
              <a:rPr lang="en-US" altLang="zh-CN" dirty="0">
                <a:solidFill>
                  <a:srgbClr val="000000"/>
                </a:solidFill>
              </a:rPr>
              <a:t> 100</a:t>
            </a:r>
            <a:r>
              <a:rPr lang="zh-CN" altLang="en-US" dirty="0">
                <a:solidFill>
                  <a:srgbClr val="000000"/>
                </a:solidFill>
              </a:rPr>
              <a:t>，读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 </a:t>
            </a:r>
            <a:r>
              <a:rPr lang="zh-CN" altLang="en-US" dirty="0">
                <a:solidFill>
                  <a:srgbClr val="000000"/>
                </a:solidFill>
              </a:rPr>
              <a:t>从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100 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p1: </a:t>
            </a:r>
            <a:r>
              <a:rPr lang="zh-CN" altLang="en-US" dirty="0">
                <a:solidFill>
                  <a:srgbClr val="000000"/>
                </a:solidFill>
              </a:rPr>
              <a:t>写</a:t>
            </a:r>
            <a:r>
              <a:rPr lang="en-US" altLang="zh-CN" dirty="0">
                <a:solidFill>
                  <a:srgbClr val="000000"/>
                </a:solidFill>
              </a:rPr>
              <a:t>100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，向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写数据（</a:t>
            </a:r>
            <a:r>
              <a:rPr lang="en-US" altLang="zh-CN" dirty="0">
                <a:solidFill>
                  <a:srgbClr val="000000"/>
                </a:solidFill>
              </a:rPr>
              <a:t>100cycles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100 + 100 =  200 cycles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46" y="1446384"/>
            <a:ext cx="4334400" cy="35760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96" y="890965"/>
            <a:ext cx="2987299" cy="48772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94"/>
          <p:cNvGrpSpPr>
            <a:grpSpLocks/>
          </p:cNvGrpSpPr>
          <p:nvPr/>
        </p:nvGrpSpPr>
        <p:grpSpPr bwMode="auto">
          <a:xfrm>
            <a:off x="7198976" y="345423"/>
            <a:ext cx="3305175" cy="4395787"/>
            <a:chOff x="3634" y="816"/>
            <a:chExt cx="2255" cy="299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4572" y="923"/>
              <a:ext cx="74" cy="108"/>
            </a:xfrm>
            <a:custGeom>
              <a:avLst/>
              <a:gdLst>
                <a:gd name="T0" fmla="*/ 0 w 68"/>
                <a:gd name="T1" fmla="*/ 0 h 109"/>
                <a:gd name="T2" fmla="*/ 2 w 68"/>
                <a:gd name="T3" fmla="*/ 18 h 109"/>
                <a:gd name="T4" fmla="*/ 5 w 68"/>
                <a:gd name="T5" fmla="*/ 35 h 109"/>
                <a:gd name="T6" fmla="*/ 10 w 68"/>
                <a:gd name="T7" fmla="*/ 51 h 109"/>
                <a:gd name="T8" fmla="*/ 14 w 68"/>
                <a:gd name="T9" fmla="*/ 65 h 109"/>
                <a:gd name="T10" fmla="*/ 22 w 68"/>
                <a:gd name="T11" fmla="*/ 77 h 109"/>
                <a:gd name="T12" fmla="*/ 32 w 68"/>
                <a:gd name="T13" fmla="*/ 88 h 109"/>
                <a:gd name="T14" fmla="*/ 40 w 68"/>
                <a:gd name="T15" fmla="*/ 98 h 109"/>
                <a:gd name="T16" fmla="*/ 50 w 68"/>
                <a:gd name="T17" fmla="*/ 105 h 109"/>
                <a:gd name="T18" fmla="*/ 62 w 68"/>
                <a:gd name="T19" fmla="*/ 107 h 109"/>
                <a:gd name="T20" fmla="*/ 74 w 68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09"/>
                <a:gd name="T35" fmla="*/ 68 w 68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09">
                  <a:moveTo>
                    <a:pt x="0" y="0"/>
                  </a:moveTo>
                  <a:lnTo>
                    <a:pt x="2" y="18"/>
                  </a:lnTo>
                  <a:lnTo>
                    <a:pt x="5" y="35"/>
                  </a:lnTo>
                  <a:lnTo>
                    <a:pt x="9" y="51"/>
                  </a:lnTo>
                  <a:lnTo>
                    <a:pt x="13" y="65"/>
                  </a:lnTo>
                  <a:lnTo>
                    <a:pt x="20" y="77"/>
                  </a:lnTo>
                  <a:lnTo>
                    <a:pt x="29" y="88"/>
                  </a:lnTo>
                  <a:lnTo>
                    <a:pt x="37" y="98"/>
                  </a:lnTo>
                  <a:lnTo>
                    <a:pt x="46" y="105"/>
                  </a:lnTo>
                  <a:lnTo>
                    <a:pt x="57" y="107"/>
                  </a:lnTo>
                  <a:lnTo>
                    <a:pt x="68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4572" y="816"/>
              <a:ext cx="149" cy="109"/>
            </a:xfrm>
            <a:custGeom>
              <a:avLst/>
              <a:gdLst>
                <a:gd name="T0" fmla="*/ 149 w 136"/>
                <a:gd name="T1" fmla="*/ 0 h 109"/>
                <a:gd name="T2" fmla="*/ 125 w 136"/>
                <a:gd name="T3" fmla="*/ 2 h 109"/>
                <a:gd name="T4" fmla="*/ 101 w 136"/>
                <a:gd name="T5" fmla="*/ 4 h 109"/>
                <a:gd name="T6" fmla="*/ 82 w 136"/>
                <a:gd name="T7" fmla="*/ 11 h 109"/>
                <a:gd name="T8" fmla="*/ 62 w 136"/>
                <a:gd name="T9" fmla="*/ 20 h 109"/>
                <a:gd name="T10" fmla="*/ 44 w 136"/>
                <a:gd name="T11" fmla="*/ 32 h 109"/>
                <a:gd name="T12" fmla="*/ 28 w 136"/>
                <a:gd name="T13" fmla="*/ 44 h 109"/>
                <a:gd name="T14" fmla="*/ 16 w 136"/>
                <a:gd name="T15" fmla="*/ 58 h 109"/>
                <a:gd name="T16" fmla="*/ 8 w 136"/>
                <a:gd name="T17" fmla="*/ 74 h 109"/>
                <a:gd name="T18" fmla="*/ 2 w 136"/>
                <a:gd name="T19" fmla="*/ 90 h 109"/>
                <a:gd name="T20" fmla="*/ 0 w 136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109"/>
                <a:gd name="T35" fmla="*/ 136 w 136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109">
                  <a:moveTo>
                    <a:pt x="136" y="0"/>
                  </a:moveTo>
                  <a:lnTo>
                    <a:pt x="114" y="2"/>
                  </a:lnTo>
                  <a:lnTo>
                    <a:pt x="92" y="4"/>
                  </a:lnTo>
                  <a:lnTo>
                    <a:pt x="75" y="11"/>
                  </a:lnTo>
                  <a:lnTo>
                    <a:pt x="57" y="20"/>
                  </a:lnTo>
                  <a:lnTo>
                    <a:pt x="40" y="32"/>
                  </a:lnTo>
                  <a:lnTo>
                    <a:pt x="26" y="44"/>
                  </a:lnTo>
                  <a:lnTo>
                    <a:pt x="15" y="58"/>
                  </a:lnTo>
                  <a:lnTo>
                    <a:pt x="7" y="74"/>
                  </a:lnTo>
                  <a:lnTo>
                    <a:pt x="2" y="90"/>
                  </a:lnTo>
                  <a:lnTo>
                    <a:pt x="0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6 w 65"/>
                <a:gd name="T9" fmla="*/ 1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2" y="1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4 w 65"/>
                <a:gd name="T9" fmla="*/ 14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858" y="938"/>
              <a:ext cx="10" cy="53"/>
            </a:xfrm>
            <a:custGeom>
              <a:avLst/>
              <a:gdLst>
                <a:gd name="T0" fmla="*/ 8 w 9"/>
                <a:gd name="T1" fmla="*/ 0 h 53"/>
                <a:gd name="T2" fmla="*/ 8 w 9"/>
                <a:gd name="T3" fmla="*/ 7 h 53"/>
                <a:gd name="T4" fmla="*/ 10 w 9"/>
                <a:gd name="T5" fmla="*/ 14 h 53"/>
                <a:gd name="T6" fmla="*/ 10 w 9"/>
                <a:gd name="T7" fmla="*/ 18 h 53"/>
                <a:gd name="T8" fmla="*/ 10 w 9"/>
                <a:gd name="T9" fmla="*/ 25 h 53"/>
                <a:gd name="T10" fmla="*/ 10 w 9"/>
                <a:gd name="T11" fmla="*/ 30 h 53"/>
                <a:gd name="T12" fmla="*/ 8 w 9"/>
                <a:gd name="T13" fmla="*/ 35 h 53"/>
                <a:gd name="T14" fmla="*/ 8 w 9"/>
                <a:gd name="T15" fmla="*/ 42 h 53"/>
                <a:gd name="T16" fmla="*/ 6 w 9"/>
                <a:gd name="T17" fmla="*/ 46 h 53"/>
                <a:gd name="T18" fmla="*/ 3 w 9"/>
                <a:gd name="T19" fmla="*/ 49 h 53"/>
                <a:gd name="T20" fmla="*/ 0 w 9"/>
                <a:gd name="T21" fmla="*/ 53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"/>
                <a:gd name="T34" fmla="*/ 0 h 53"/>
                <a:gd name="T35" fmla="*/ 9 w 9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" h="53">
                  <a:moveTo>
                    <a:pt x="7" y="0"/>
                  </a:moveTo>
                  <a:lnTo>
                    <a:pt x="7" y="7"/>
                  </a:lnTo>
                  <a:lnTo>
                    <a:pt x="9" y="14"/>
                  </a:lnTo>
                  <a:lnTo>
                    <a:pt x="9" y="18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7" y="35"/>
                  </a:lnTo>
                  <a:lnTo>
                    <a:pt x="7" y="42"/>
                  </a:lnTo>
                  <a:lnTo>
                    <a:pt x="5" y="46"/>
                  </a:lnTo>
                  <a:lnTo>
                    <a:pt x="3" y="49"/>
                  </a:lnTo>
                  <a:lnTo>
                    <a:pt x="0" y="5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4721" y="816"/>
              <a:ext cx="144" cy="109"/>
            </a:xfrm>
            <a:custGeom>
              <a:avLst/>
              <a:gdLst>
                <a:gd name="T0" fmla="*/ 145 w 134"/>
                <a:gd name="T1" fmla="*/ 109 h 109"/>
                <a:gd name="T2" fmla="*/ 145 w 134"/>
                <a:gd name="T3" fmla="*/ 90 h 109"/>
                <a:gd name="T4" fmla="*/ 137 w 134"/>
                <a:gd name="T5" fmla="*/ 74 h 109"/>
                <a:gd name="T6" fmla="*/ 131 w 134"/>
                <a:gd name="T7" fmla="*/ 58 h 109"/>
                <a:gd name="T8" fmla="*/ 119 w 134"/>
                <a:gd name="T9" fmla="*/ 44 h 109"/>
                <a:gd name="T10" fmla="*/ 103 w 134"/>
                <a:gd name="T11" fmla="*/ 32 h 109"/>
                <a:gd name="T12" fmla="*/ 85 w 134"/>
                <a:gd name="T13" fmla="*/ 20 h 109"/>
                <a:gd name="T14" fmla="*/ 67 w 134"/>
                <a:gd name="T15" fmla="*/ 11 h 109"/>
                <a:gd name="T16" fmla="*/ 45 w 134"/>
                <a:gd name="T17" fmla="*/ 4 h 109"/>
                <a:gd name="T18" fmla="*/ 24 w 134"/>
                <a:gd name="T19" fmla="*/ 2 h 109"/>
                <a:gd name="T20" fmla="*/ 0 w 134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"/>
                <a:gd name="T34" fmla="*/ 0 h 109"/>
                <a:gd name="T35" fmla="*/ 134 w 134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" h="109">
                  <a:moveTo>
                    <a:pt x="134" y="109"/>
                  </a:moveTo>
                  <a:lnTo>
                    <a:pt x="134" y="90"/>
                  </a:lnTo>
                  <a:lnTo>
                    <a:pt x="127" y="74"/>
                  </a:lnTo>
                  <a:lnTo>
                    <a:pt x="121" y="58"/>
                  </a:lnTo>
                  <a:lnTo>
                    <a:pt x="110" y="44"/>
                  </a:lnTo>
                  <a:lnTo>
                    <a:pt x="95" y="32"/>
                  </a:lnTo>
                  <a:lnTo>
                    <a:pt x="79" y="20"/>
                  </a:lnTo>
                  <a:lnTo>
                    <a:pt x="62" y="11"/>
                  </a:lnTo>
                  <a:lnTo>
                    <a:pt x="42" y="4"/>
                  </a:lnTo>
                  <a:lnTo>
                    <a:pt x="22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4909" y="912"/>
              <a:ext cx="157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</a:t>
              </a:r>
              <a:endParaRPr lang="en-US" altLang="zh-CN" sz="1292"/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5062" y="912"/>
              <a:ext cx="131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r/—</a:t>
              </a:r>
              <a:endParaRPr lang="en-US" altLang="zh-CN" sz="1292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4589" y="2352"/>
              <a:ext cx="28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/—</a:t>
              </a:r>
              <a:endParaRPr lang="en-US" altLang="zh-CN" sz="1292" dirty="0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205 h 350"/>
                <a:gd name="T4" fmla="*/ 348 w 329"/>
                <a:gd name="T5" fmla="*/ 231 h 350"/>
                <a:gd name="T6" fmla="*/ 336 w 329"/>
                <a:gd name="T7" fmla="*/ 256 h 350"/>
                <a:gd name="T8" fmla="*/ 322 w 329"/>
                <a:gd name="T9" fmla="*/ 280 h 350"/>
                <a:gd name="T10" fmla="*/ 306 w 329"/>
                <a:gd name="T11" fmla="*/ 298 h 350"/>
                <a:gd name="T12" fmla="*/ 284 w 329"/>
                <a:gd name="T13" fmla="*/ 317 h 350"/>
                <a:gd name="T14" fmla="*/ 260 w 329"/>
                <a:gd name="T15" fmla="*/ 331 h 350"/>
                <a:gd name="T16" fmla="*/ 234 w 329"/>
                <a:gd name="T17" fmla="*/ 343 h 350"/>
                <a:gd name="T18" fmla="*/ 208 w 329"/>
                <a:gd name="T19" fmla="*/ 347 h 350"/>
                <a:gd name="T20" fmla="*/ 180 w 329"/>
                <a:gd name="T21" fmla="*/ 350 h 350"/>
                <a:gd name="T22" fmla="*/ 148 w 329"/>
                <a:gd name="T23" fmla="*/ 347 h 350"/>
                <a:gd name="T24" fmla="*/ 122 w 329"/>
                <a:gd name="T25" fmla="*/ 343 h 350"/>
                <a:gd name="T26" fmla="*/ 96 w 329"/>
                <a:gd name="T27" fmla="*/ 331 h 350"/>
                <a:gd name="T28" fmla="*/ 72 w 329"/>
                <a:gd name="T29" fmla="*/ 317 h 350"/>
                <a:gd name="T30" fmla="*/ 52 w 329"/>
                <a:gd name="T31" fmla="*/ 298 h 350"/>
                <a:gd name="T32" fmla="*/ 34 w 329"/>
                <a:gd name="T33" fmla="*/ 280 h 350"/>
                <a:gd name="T34" fmla="*/ 20 w 329"/>
                <a:gd name="T35" fmla="*/ 256 h 350"/>
                <a:gd name="T36" fmla="*/ 8 w 329"/>
                <a:gd name="T37" fmla="*/ 231 h 350"/>
                <a:gd name="T38" fmla="*/ 2 w 329"/>
                <a:gd name="T39" fmla="*/ 205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21 h 350"/>
                <a:gd name="T46" fmla="*/ 20 w 329"/>
                <a:gd name="T47" fmla="*/ 95 h 350"/>
                <a:gd name="T48" fmla="*/ 34 w 329"/>
                <a:gd name="T49" fmla="*/ 72 h 350"/>
                <a:gd name="T50" fmla="*/ 52 w 329"/>
                <a:gd name="T51" fmla="*/ 51 h 350"/>
                <a:gd name="T52" fmla="*/ 72 w 329"/>
                <a:gd name="T53" fmla="*/ 35 h 350"/>
                <a:gd name="T54" fmla="*/ 96 w 329"/>
                <a:gd name="T55" fmla="*/ 21 h 350"/>
                <a:gd name="T56" fmla="*/ 122 w 329"/>
                <a:gd name="T57" fmla="*/ 9 h 350"/>
                <a:gd name="T58" fmla="*/ 148 w 329"/>
                <a:gd name="T59" fmla="*/ 2 h 350"/>
                <a:gd name="T60" fmla="*/ 180 w 329"/>
                <a:gd name="T61" fmla="*/ 0 h 350"/>
                <a:gd name="T62" fmla="*/ 208 w 329"/>
                <a:gd name="T63" fmla="*/ 2 h 350"/>
                <a:gd name="T64" fmla="*/ 234 w 329"/>
                <a:gd name="T65" fmla="*/ 9 h 350"/>
                <a:gd name="T66" fmla="*/ 260 w 329"/>
                <a:gd name="T67" fmla="*/ 21 h 350"/>
                <a:gd name="T68" fmla="*/ 284 w 329"/>
                <a:gd name="T69" fmla="*/ 35 h 350"/>
                <a:gd name="T70" fmla="*/ 306 w 329"/>
                <a:gd name="T71" fmla="*/ 51 h 350"/>
                <a:gd name="T72" fmla="*/ 322 w 329"/>
                <a:gd name="T73" fmla="*/ 72 h 350"/>
                <a:gd name="T74" fmla="*/ 336 w 329"/>
                <a:gd name="T75" fmla="*/ 95 h 350"/>
                <a:gd name="T76" fmla="*/ 348 w 329"/>
                <a:gd name="T77" fmla="*/ 121 h 350"/>
                <a:gd name="T78" fmla="*/ 356 w 329"/>
                <a:gd name="T79" fmla="*/ 147 h 350"/>
                <a:gd name="T80" fmla="*/ 358 w 329"/>
                <a:gd name="T81" fmla="*/ 175 h 350"/>
                <a:gd name="T82" fmla="*/ 356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205"/>
                  </a:lnTo>
                  <a:lnTo>
                    <a:pt x="320" y="231"/>
                  </a:lnTo>
                  <a:lnTo>
                    <a:pt x="309" y="256"/>
                  </a:lnTo>
                  <a:lnTo>
                    <a:pt x="296" y="280"/>
                  </a:lnTo>
                  <a:lnTo>
                    <a:pt x="281" y="298"/>
                  </a:lnTo>
                  <a:lnTo>
                    <a:pt x="261" y="317"/>
                  </a:lnTo>
                  <a:lnTo>
                    <a:pt x="239" y="331"/>
                  </a:lnTo>
                  <a:lnTo>
                    <a:pt x="215" y="343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3"/>
                  </a:lnTo>
                  <a:lnTo>
                    <a:pt x="88" y="331"/>
                  </a:lnTo>
                  <a:lnTo>
                    <a:pt x="66" y="317"/>
                  </a:lnTo>
                  <a:lnTo>
                    <a:pt x="48" y="298"/>
                  </a:lnTo>
                  <a:lnTo>
                    <a:pt x="31" y="280"/>
                  </a:lnTo>
                  <a:lnTo>
                    <a:pt x="18" y="256"/>
                  </a:lnTo>
                  <a:lnTo>
                    <a:pt x="7" y="231"/>
                  </a:lnTo>
                  <a:lnTo>
                    <a:pt x="2" y="205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21"/>
                  </a:lnTo>
                  <a:lnTo>
                    <a:pt x="18" y="95"/>
                  </a:lnTo>
                  <a:lnTo>
                    <a:pt x="31" y="72"/>
                  </a:lnTo>
                  <a:lnTo>
                    <a:pt x="48" y="51"/>
                  </a:lnTo>
                  <a:lnTo>
                    <a:pt x="66" y="35"/>
                  </a:lnTo>
                  <a:lnTo>
                    <a:pt x="88" y="21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21"/>
                  </a:lnTo>
                  <a:lnTo>
                    <a:pt x="261" y="35"/>
                  </a:lnTo>
                  <a:lnTo>
                    <a:pt x="281" y="51"/>
                  </a:lnTo>
                  <a:lnTo>
                    <a:pt x="296" y="72"/>
                  </a:lnTo>
                  <a:lnTo>
                    <a:pt x="309" y="95"/>
                  </a:lnTo>
                  <a:lnTo>
                    <a:pt x="320" y="121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147 h 350"/>
                <a:gd name="T4" fmla="*/ 348 w 329"/>
                <a:gd name="T5" fmla="*/ 121 h 350"/>
                <a:gd name="T6" fmla="*/ 336 w 329"/>
                <a:gd name="T7" fmla="*/ 95 h 350"/>
                <a:gd name="T8" fmla="*/ 322 w 329"/>
                <a:gd name="T9" fmla="*/ 72 h 350"/>
                <a:gd name="T10" fmla="*/ 306 w 329"/>
                <a:gd name="T11" fmla="*/ 51 h 350"/>
                <a:gd name="T12" fmla="*/ 284 w 329"/>
                <a:gd name="T13" fmla="*/ 35 h 350"/>
                <a:gd name="T14" fmla="*/ 260 w 329"/>
                <a:gd name="T15" fmla="*/ 21 h 350"/>
                <a:gd name="T16" fmla="*/ 234 w 329"/>
                <a:gd name="T17" fmla="*/ 9 h 350"/>
                <a:gd name="T18" fmla="*/ 208 w 329"/>
                <a:gd name="T19" fmla="*/ 2 h 350"/>
                <a:gd name="T20" fmla="*/ 180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6 w 329"/>
                <a:gd name="T27" fmla="*/ 21 h 350"/>
                <a:gd name="T28" fmla="*/ 72 w 329"/>
                <a:gd name="T29" fmla="*/ 35 h 350"/>
                <a:gd name="T30" fmla="*/ 52 w 329"/>
                <a:gd name="T31" fmla="*/ 51 h 350"/>
                <a:gd name="T32" fmla="*/ 34 w 329"/>
                <a:gd name="T33" fmla="*/ 72 h 350"/>
                <a:gd name="T34" fmla="*/ 20 w 329"/>
                <a:gd name="T35" fmla="*/ 95 h 350"/>
                <a:gd name="T36" fmla="*/ 8 w 329"/>
                <a:gd name="T37" fmla="*/ 121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5 h 350"/>
                <a:gd name="T44" fmla="*/ 8 w 329"/>
                <a:gd name="T45" fmla="*/ 231 h 350"/>
                <a:gd name="T46" fmla="*/ 20 w 329"/>
                <a:gd name="T47" fmla="*/ 256 h 350"/>
                <a:gd name="T48" fmla="*/ 34 w 329"/>
                <a:gd name="T49" fmla="*/ 280 h 350"/>
                <a:gd name="T50" fmla="*/ 52 w 329"/>
                <a:gd name="T51" fmla="*/ 298 h 350"/>
                <a:gd name="T52" fmla="*/ 72 w 329"/>
                <a:gd name="T53" fmla="*/ 317 h 350"/>
                <a:gd name="T54" fmla="*/ 96 w 329"/>
                <a:gd name="T55" fmla="*/ 331 h 350"/>
                <a:gd name="T56" fmla="*/ 122 w 329"/>
                <a:gd name="T57" fmla="*/ 343 h 350"/>
                <a:gd name="T58" fmla="*/ 148 w 329"/>
                <a:gd name="T59" fmla="*/ 347 h 350"/>
                <a:gd name="T60" fmla="*/ 180 w 329"/>
                <a:gd name="T61" fmla="*/ 350 h 350"/>
                <a:gd name="T62" fmla="*/ 208 w 329"/>
                <a:gd name="T63" fmla="*/ 347 h 350"/>
                <a:gd name="T64" fmla="*/ 234 w 329"/>
                <a:gd name="T65" fmla="*/ 343 h 350"/>
                <a:gd name="T66" fmla="*/ 260 w 329"/>
                <a:gd name="T67" fmla="*/ 331 h 350"/>
                <a:gd name="T68" fmla="*/ 284 w 329"/>
                <a:gd name="T69" fmla="*/ 317 h 350"/>
                <a:gd name="T70" fmla="*/ 306 w 329"/>
                <a:gd name="T71" fmla="*/ 298 h 350"/>
                <a:gd name="T72" fmla="*/ 322 w 329"/>
                <a:gd name="T73" fmla="*/ 280 h 350"/>
                <a:gd name="T74" fmla="*/ 336 w 329"/>
                <a:gd name="T75" fmla="*/ 256 h 350"/>
                <a:gd name="T76" fmla="*/ 348 w 329"/>
                <a:gd name="T77" fmla="*/ 231 h 350"/>
                <a:gd name="T78" fmla="*/ 356 w 329"/>
                <a:gd name="T79" fmla="*/ 205 h 350"/>
                <a:gd name="T80" fmla="*/ 358 w 329"/>
                <a:gd name="T81" fmla="*/ 175 h 350"/>
                <a:gd name="T82" fmla="*/ 358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147"/>
                  </a:lnTo>
                  <a:lnTo>
                    <a:pt x="320" y="121"/>
                  </a:lnTo>
                  <a:lnTo>
                    <a:pt x="309" y="95"/>
                  </a:lnTo>
                  <a:lnTo>
                    <a:pt x="296" y="72"/>
                  </a:lnTo>
                  <a:lnTo>
                    <a:pt x="281" y="51"/>
                  </a:lnTo>
                  <a:lnTo>
                    <a:pt x="261" y="35"/>
                  </a:lnTo>
                  <a:lnTo>
                    <a:pt x="239" y="21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21"/>
                  </a:lnTo>
                  <a:lnTo>
                    <a:pt x="66" y="35"/>
                  </a:lnTo>
                  <a:lnTo>
                    <a:pt x="48" y="51"/>
                  </a:lnTo>
                  <a:lnTo>
                    <a:pt x="31" y="72"/>
                  </a:lnTo>
                  <a:lnTo>
                    <a:pt x="18" y="95"/>
                  </a:lnTo>
                  <a:lnTo>
                    <a:pt x="7" y="121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5"/>
                  </a:lnTo>
                  <a:lnTo>
                    <a:pt x="7" y="231"/>
                  </a:lnTo>
                  <a:lnTo>
                    <a:pt x="18" y="256"/>
                  </a:lnTo>
                  <a:lnTo>
                    <a:pt x="31" y="280"/>
                  </a:lnTo>
                  <a:lnTo>
                    <a:pt x="48" y="298"/>
                  </a:lnTo>
                  <a:lnTo>
                    <a:pt x="66" y="317"/>
                  </a:lnTo>
                  <a:lnTo>
                    <a:pt x="88" y="331"/>
                  </a:lnTo>
                  <a:lnTo>
                    <a:pt x="112" y="343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3"/>
                  </a:lnTo>
                  <a:lnTo>
                    <a:pt x="239" y="331"/>
                  </a:lnTo>
                  <a:lnTo>
                    <a:pt x="261" y="317"/>
                  </a:lnTo>
                  <a:lnTo>
                    <a:pt x="281" y="298"/>
                  </a:lnTo>
                  <a:lnTo>
                    <a:pt x="296" y="280"/>
                  </a:lnTo>
                  <a:lnTo>
                    <a:pt x="309" y="256"/>
                  </a:lnTo>
                  <a:lnTo>
                    <a:pt x="320" y="231"/>
                  </a:lnTo>
                  <a:lnTo>
                    <a:pt x="327" y="205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203 h 350"/>
                <a:gd name="T4" fmla="*/ 348 w 329"/>
                <a:gd name="T5" fmla="*/ 231 h 350"/>
                <a:gd name="T6" fmla="*/ 336 w 329"/>
                <a:gd name="T7" fmla="*/ 254 h 350"/>
                <a:gd name="T8" fmla="*/ 322 w 329"/>
                <a:gd name="T9" fmla="*/ 277 h 350"/>
                <a:gd name="T10" fmla="*/ 305 w 329"/>
                <a:gd name="T11" fmla="*/ 298 h 350"/>
                <a:gd name="T12" fmla="*/ 283 w 329"/>
                <a:gd name="T13" fmla="*/ 315 h 350"/>
                <a:gd name="T14" fmla="*/ 259 w 329"/>
                <a:gd name="T15" fmla="*/ 331 h 350"/>
                <a:gd name="T16" fmla="*/ 233 w 329"/>
                <a:gd name="T17" fmla="*/ 340 h 350"/>
                <a:gd name="T18" fmla="*/ 207 w 329"/>
                <a:gd name="T19" fmla="*/ 347 h 350"/>
                <a:gd name="T20" fmla="*/ 179 w 329"/>
                <a:gd name="T21" fmla="*/ 350 h 350"/>
                <a:gd name="T22" fmla="*/ 148 w 329"/>
                <a:gd name="T23" fmla="*/ 347 h 350"/>
                <a:gd name="T24" fmla="*/ 122 w 329"/>
                <a:gd name="T25" fmla="*/ 340 h 350"/>
                <a:gd name="T26" fmla="*/ 95 w 329"/>
                <a:gd name="T27" fmla="*/ 331 h 350"/>
                <a:gd name="T28" fmla="*/ 72 w 329"/>
                <a:gd name="T29" fmla="*/ 315 h 350"/>
                <a:gd name="T30" fmla="*/ 53 w 329"/>
                <a:gd name="T31" fmla="*/ 298 h 350"/>
                <a:gd name="T32" fmla="*/ 34 w 329"/>
                <a:gd name="T33" fmla="*/ 277 h 350"/>
                <a:gd name="T34" fmla="*/ 20 w 329"/>
                <a:gd name="T35" fmla="*/ 254 h 350"/>
                <a:gd name="T36" fmla="*/ 8 w 329"/>
                <a:gd name="T37" fmla="*/ 231 h 350"/>
                <a:gd name="T38" fmla="*/ 2 w 329"/>
                <a:gd name="T39" fmla="*/ 203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19 h 350"/>
                <a:gd name="T46" fmla="*/ 20 w 329"/>
                <a:gd name="T47" fmla="*/ 93 h 350"/>
                <a:gd name="T48" fmla="*/ 34 w 329"/>
                <a:gd name="T49" fmla="*/ 72 h 350"/>
                <a:gd name="T50" fmla="*/ 53 w 329"/>
                <a:gd name="T51" fmla="*/ 51 h 350"/>
                <a:gd name="T52" fmla="*/ 72 w 329"/>
                <a:gd name="T53" fmla="*/ 33 h 350"/>
                <a:gd name="T54" fmla="*/ 95 w 329"/>
                <a:gd name="T55" fmla="*/ 19 h 350"/>
                <a:gd name="T56" fmla="*/ 122 w 329"/>
                <a:gd name="T57" fmla="*/ 9 h 350"/>
                <a:gd name="T58" fmla="*/ 148 w 329"/>
                <a:gd name="T59" fmla="*/ 2 h 350"/>
                <a:gd name="T60" fmla="*/ 179 w 329"/>
                <a:gd name="T61" fmla="*/ 0 h 350"/>
                <a:gd name="T62" fmla="*/ 207 w 329"/>
                <a:gd name="T63" fmla="*/ 2 h 350"/>
                <a:gd name="T64" fmla="*/ 233 w 329"/>
                <a:gd name="T65" fmla="*/ 9 h 350"/>
                <a:gd name="T66" fmla="*/ 259 w 329"/>
                <a:gd name="T67" fmla="*/ 19 h 350"/>
                <a:gd name="T68" fmla="*/ 283 w 329"/>
                <a:gd name="T69" fmla="*/ 33 h 350"/>
                <a:gd name="T70" fmla="*/ 305 w 329"/>
                <a:gd name="T71" fmla="*/ 51 h 350"/>
                <a:gd name="T72" fmla="*/ 322 w 329"/>
                <a:gd name="T73" fmla="*/ 72 h 350"/>
                <a:gd name="T74" fmla="*/ 336 w 329"/>
                <a:gd name="T75" fmla="*/ 93 h 350"/>
                <a:gd name="T76" fmla="*/ 348 w 329"/>
                <a:gd name="T77" fmla="*/ 119 h 350"/>
                <a:gd name="T78" fmla="*/ 355 w 329"/>
                <a:gd name="T79" fmla="*/ 147 h 350"/>
                <a:gd name="T80" fmla="*/ 357 w 329"/>
                <a:gd name="T81" fmla="*/ 175 h 350"/>
                <a:gd name="T82" fmla="*/ 355 w 329"/>
                <a:gd name="T83" fmla="*/ 172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0" y="254"/>
                  </a:lnTo>
                  <a:lnTo>
                    <a:pt x="297" y="277"/>
                  </a:lnTo>
                  <a:lnTo>
                    <a:pt x="281" y="298"/>
                  </a:lnTo>
                  <a:lnTo>
                    <a:pt x="261" y="315"/>
                  </a:lnTo>
                  <a:lnTo>
                    <a:pt x="239" y="331"/>
                  </a:lnTo>
                  <a:lnTo>
                    <a:pt x="215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0"/>
                  </a:lnTo>
                  <a:lnTo>
                    <a:pt x="88" y="331"/>
                  </a:lnTo>
                  <a:lnTo>
                    <a:pt x="66" y="315"/>
                  </a:lnTo>
                  <a:lnTo>
                    <a:pt x="49" y="298"/>
                  </a:lnTo>
                  <a:lnTo>
                    <a:pt x="31" y="277"/>
                  </a:lnTo>
                  <a:lnTo>
                    <a:pt x="18" y="254"/>
                  </a:lnTo>
                  <a:lnTo>
                    <a:pt x="7" y="231"/>
                  </a:lnTo>
                  <a:lnTo>
                    <a:pt x="2" y="203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19"/>
                  </a:lnTo>
                  <a:lnTo>
                    <a:pt x="18" y="93"/>
                  </a:lnTo>
                  <a:lnTo>
                    <a:pt x="31" y="72"/>
                  </a:lnTo>
                  <a:lnTo>
                    <a:pt x="49" y="51"/>
                  </a:lnTo>
                  <a:lnTo>
                    <a:pt x="66" y="33"/>
                  </a:lnTo>
                  <a:lnTo>
                    <a:pt x="88" y="19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19"/>
                  </a:lnTo>
                  <a:lnTo>
                    <a:pt x="261" y="33"/>
                  </a:lnTo>
                  <a:lnTo>
                    <a:pt x="281" y="51"/>
                  </a:lnTo>
                  <a:lnTo>
                    <a:pt x="297" y="72"/>
                  </a:lnTo>
                  <a:lnTo>
                    <a:pt x="310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147 h 350"/>
                <a:gd name="T4" fmla="*/ 348 w 329"/>
                <a:gd name="T5" fmla="*/ 119 h 350"/>
                <a:gd name="T6" fmla="*/ 336 w 329"/>
                <a:gd name="T7" fmla="*/ 93 h 350"/>
                <a:gd name="T8" fmla="*/ 322 w 329"/>
                <a:gd name="T9" fmla="*/ 72 h 350"/>
                <a:gd name="T10" fmla="*/ 305 w 329"/>
                <a:gd name="T11" fmla="*/ 51 h 350"/>
                <a:gd name="T12" fmla="*/ 283 w 329"/>
                <a:gd name="T13" fmla="*/ 33 h 350"/>
                <a:gd name="T14" fmla="*/ 259 w 329"/>
                <a:gd name="T15" fmla="*/ 19 h 350"/>
                <a:gd name="T16" fmla="*/ 233 w 329"/>
                <a:gd name="T17" fmla="*/ 9 h 350"/>
                <a:gd name="T18" fmla="*/ 207 w 329"/>
                <a:gd name="T19" fmla="*/ 2 h 350"/>
                <a:gd name="T20" fmla="*/ 179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5 w 329"/>
                <a:gd name="T27" fmla="*/ 19 h 350"/>
                <a:gd name="T28" fmla="*/ 72 w 329"/>
                <a:gd name="T29" fmla="*/ 33 h 350"/>
                <a:gd name="T30" fmla="*/ 53 w 329"/>
                <a:gd name="T31" fmla="*/ 51 h 350"/>
                <a:gd name="T32" fmla="*/ 34 w 329"/>
                <a:gd name="T33" fmla="*/ 72 h 350"/>
                <a:gd name="T34" fmla="*/ 20 w 329"/>
                <a:gd name="T35" fmla="*/ 93 h 350"/>
                <a:gd name="T36" fmla="*/ 8 w 329"/>
                <a:gd name="T37" fmla="*/ 119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3 h 350"/>
                <a:gd name="T44" fmla="*/ 8 w 329"/>
                <a:gd name="T45" fmla="*/ 231 h 350"/>
                <a:gd name="T46" fmla="*/ 20 w 329"/>
                <a:gd name="T47" fmla="*/ 254 h 350"/>
                <a:gd name="T48" fmla="*/ 34 w 329"/>
                <a:gd name="T49" fmla="*/ 277 h 350"/>
                <a:gd name="T50" fmla="*/ 53 w 329"/>
                <a:gd name="T51" fmla="*/ 298 h 350"/>
                <a:gd name="T52" fmla="*/ 72 w 329"/>
                <a:gd name="T53" fmla="*/ 315 h 350"/>
                <a:gd name="T54" fmla="*/ 95 w 329"/>
                <a:gd name="T55" fmla="*/ 331 h 350"/>
                <a:gd name="T56" fmla="*/ 122 w 329"/>
                <a:gd name="T57" fmla="*/ 340 h 350"/>
                <a:gd name="T58" fmla="*/ 148 w 329"/>
                <a:gd name="T59" fmla="*/ 347 h 350"/>
                <a:gd name="T60" fmla="*/ 179 w 329"/>
                <a:gd name="T61" fmla="*/ 350 h 350"/>
                <a:gd name="T62" fmla="*/ 207 w 329"/>
                <a:gd name="T63" fmla="*/ 347 h 350"/>
                <a:gd name="T64" fmla="*/ 233 w 329"/>
                <a:gd name="T65" fmla="*/ 340 h 350"/>
                <a:gd name="T66" fmla="*/ 259 w 329"/>
                <a:gd name="T67" fmla="*/ 331 h 350"/>
                <a:gd name="T68" fmla="*/ 283 w 329"/>
                <a:gd name="T69" fmla="*/ 315 h 350"/>
                <a:gd name="T70" fmla="*/ 305 w 329"/>
                <a:gd name="T71" fmla="*/ 298 h 350"/>
                <a:gd name="T72" fmla="*/ 322 w 329"/>
                <a:gd name="T73" fmla="*/ 277 h 350"/>
                <a:gd name="T74" fmla="*/ 336 w 329"/>
                <a:gd name="T75" fmla="*/ 254 h 350"/>
                <a:gd name="T76" fmla="*/ 348 w 329"/>
                <a:gd name="T77" fmla="*/ 231 h 350"/>
                <a:gd name="T78" fmla="*/ 355 w 329"/>
                <a:gd name="T79" fmla="*/ 203 h 350"/>
                <a:gd name="T80" fmla="*/ 357 w 329"/>
                <a:gd name="T81" fmla="*/ 175 h 350"/>
                <a:gd name="T82" fmla="*/ 357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0" y="93"/>
                  </a:lnTo>
                  <a:lnTo>
                    <a:pt x="297" y="72"/>
                  </a:lnTo>
                  <a:lnTo>
                    <a:pt x="281" y="51"/>
                  </a:lnTo>
                  <a:lnTo>
                    <a:pt x="261" y="33"/>
                  </a:lnTo>
                  <a:lnTo>
                    <a:pt x="239" y="19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19"/>
                  </a:lnTo>
                  <a:lnTo>
                    <a:pt x="66" y="33"/>
                  </a:lnTo>
                  <a:lnTo>
                    <a:pt x="49" y="51"/>
                  </a:lnTo>
                  <a:lnTo>
                    <a:pt x="31" y="72"/>
                  </a:lnTo>
                  <a:lnTo>
                    <a:pt x="18" y="93"/>
                  </a:lnTo>
                  <a:lnTo>
                    <a:pt x="7" y="119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3"/>
                  </a:lnTo>
                  <a:lnTo>
                    <a:pt x="7" y="231"/>
                  </a:lnTo>
                  <a:lnTo>
                    <a:pt x="18" y="254"/>
                  </a:lnTo>
                  <a:lnTo>
                    <a:pt x="31" y="277"/>
                  </a:lnTo>
                  <a:lnTo>
                    <a:pt x="49" y="298"/>
                  </a:lnTo>
                  <a:lnTo>
                    <a:pt x="66" y="315"/>
                  </a:lnTo>
                  <a:lnTo>
                    <a:pt x="88" y="331"/>
                  </a:lnTo>
                  <a:lnTo>
                    <a:pt x="112" y="340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0"/>
                  </a:lnTo>
                  <a:lnTo>
                    <a:pt x="239" y="331"/>
                  </a:lnTo>
                  <a:lnTo>
                    <a:pt x="261" y="315"/>
                  </a:lnTo>
                  <a:lnTo>
                    <a:pt x="281" y="298"/>
                  </a:lnTo>
                  <a:lnTo>
                    <a:pt x="297" y="277"/>
                  </a:lnTo>
                  <a:lnTo>
                    <a:pt x="310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4682" y="1916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E</a:t>
              </a:r>
              <a:endParaRPr lang="en-US" altLang="zh-CN" sz="1292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4668" y="1144"/>
              <a:ext cx="6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M</a:t>
              </a:r>
              <a:endParaRPr lang="en-US" altLang="zh-CN" sz="1292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4361" y="1565"/>
              <a:ext cx="179" cy="336"/>
            </a:xfrm>
            <a:custGeom>
              <a:avLst/>
              <a:gdLst>
                <a:gd name="T0" fmla="*/ 0 w 164"/>
                <a:gd name="T1" fmla="*/ 0 h 335"/>
                <a:gd name="T2" fmla="*/ 2 w 164"/>
                <a:gd name="T3" fmla="*/ 54 h 335"/>
                <a:gd name="T4" fmla="*/ 10 w 164"/>
                <a:gd name="T5" fmla="*/ 107 h 335"/>
                <a:gd name="T6" fmla="*/ 18 w 164"/>
                <a:gd name="T7" fmla="*/ 154 h 335"/>
                <a:gd name="T8" fmla="*/ 34 w 164"/>
                <a:gd name="T9" fmla="*/ 198 h 335"/>
                <a:gd name="T10" fmla="*/ 52 w 164"/>
                <a:gd name="T11" fmla="*/ 238 h 335"/>
                <a:gd name="T12" fmla="*/ 74 w 164"/>
                <a:gd name="T13" fmla="*/ 270 h 335"/>
                <a:gd name="T14" fmla="*/ 96 w 164"/>
                <a:gd name="T15" fmla="*/ 298 h 335"/>
                <a:gd name="T16" fmla="*/ 122 w 164"/>
                <a:gd name="T17" fmla="*/ 319 h 335"/>
                <a:gd name="T18" fmla="*/ 150 w 164"/>
                <a:gd name="T19" fmla="*/ 331 h 335"/>
                <a:gd name="T20" fmla="*/ 178 w 164"/>
                <a:gd name="T21" fmla="*/ 335 h 3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335"/>
                <a:gd name="T35" fmla="*/ 164 w 164"/>
                <a:gd name="T36" fmla="*/ 335 h 3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335">
                  <a:moveTo>
                    <a:pt x="0" y="0"/>
                  </a:moveTo>
                  <a:lnTo>
                    <a:pt x="2" y="54"/>
                  </a:lnTo>
                  <a:lnTo>
                    <a:pt x="9" y="107"/>
                  </a:lnTo>
                  <a:lnTo>
                    <a:pt x="17" y="154"/>
                  </a:lnTo>
                  <a:lnTo>
                    <a:pt x="31" y="198"/>
                  </a:lnTo>
                  <a:lnTo>
                    <a:pt x="48" y="238"/>
                  </a:lnTo>
                  <a:lnTo>
                    <a:pt x="68" y="270"/>
                  </a:lnTo>
                  <a:lnTo>
                    <a:pt x="88" y="298"/>
                  </a:lnTo>
                  <a:lnTo>
                    <a:pt x="112" y="319"/>
                  </a:lnTo>
                  <a:lnTo>
                    <a:pt x="138" y="331"/>
                  </a:lnTo>
                  <a:lnTo>
                    <a:pt x="164" y="33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8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8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5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5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4361" y="1282"/>
              <a:ext cx="102" cy="284"/>
            </a:xfrm>
            <a:custGeom>
              <a:avLst/>
              <a:gdLst>
                <a:gd name="T0" fmla="*/ 0 w 94"/>
                <a:gd name="T1" fmla="*/ 284 h 284"/>
                <a:gd name="T2" fmla="*/ 0 w 94"/>
                <a:gd name="T3" fmla="*/ 247 h 284"/>
                <a:gd name="T4" fmla="*/ 2 w 94"/>
                <a:gd name="T5" fmla="*/ 209 h 284"/>
                <a:gd name="T6" fmla="*/ 7 w 94"/>
                <a:gd name="T7" fmla="*/ 174 h 284"/>
                <a:gd name="T8" fmla="*/ 14 w 94"/>
                <a:gd name="T9" fmla="*/ 139 h 284"/>
                <a:gd name="T10" fmla="*/ 24 w 94"/>
                <a:gd name="T11" fmla="*/ 107 h 284"/>
                <a:gd name="T12" fmla="*/ 36 w 94"/>
                <a:gd name="T13" fmla="*/ 77 h 284"/>
                <a:gd name="T14" fmla="*/ 48 w 94"/>
                <a:gd name="T15" fmla="*/ 51 h 284"/>
                <a:gd name="T16" fmla="*/ 64 w 94"/>
                <a:gd name="T17" fmla="*/ 30 h 284"/>
                <a:gd name="T18" fmla="*/ 80 w 94"/>
                <a:gd name="T19" fmla="*/ 11 h 284"/>
                <a:gd name="T20" fmla="*/ 102 w 94"/>
                <a:gd name="T21" fmla="*/ 0 h 2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4"/>
                <a:gd name="T34" fmla="*/ 0 h 284"/>
                <a:gd name="T35" fmla="*/ 94 w 94"/>
                <a:gd name="T36" fmla="*/ 284 h 2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4" h="284">
                  <a:moveTo>
                    <a:pt x="0" y="284"/>
                  </a:moveTo>
                  <a:lnTo>
                    <a:pt x="0" y="247"/>
                  </a:lnTo>
                  <a:lnTo>
                    <a:pt x="2" y="209"/>
                  </a:lnTo>
                  <a:lnTo>
                    <a:pt x="6" y="174"/>
                  </a:lnTo>
                  <a:lnTo>
                    <a:pt x="13" y="139"/>
                  </a:lnTo>
                  <a:lnTo>
                    <a:pt x="22" y="107"/>
                  </a:lnTo>
                  <a:lnTo>
                    <a:pt x="33" y="77"/>
                  </a:lnTo>
                  <a:lnTo>
                    <a:pt x="44" y="51"/>
                  </a:lnTo>
                  <a:lnTo>
                    <a:pt x="59" y="30"/>
                  </a:lnTo>
                  <a:lnTo>
                    <a:pt x="74" y="11"/>
                  </a:lnTo>
                  <a:lnTo>
                    <a:pt x="9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8 h 350"/>
                <a:gd name="T10" fmla="*/ 305 w 330"/>
                <a:gd name="T11" fmla="*/ 299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9 h 350"/>
                <a:gd name="T32" fmla="*/ 36 w 330"/>
                <a:gd name="T33" fmla="*/ 278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10 h 350"/>
                <a:gd name="T58" fmla="*/ 151 w 330"/>
                <a:gd name="T59" fmla="*/ 3 h 350"/>
                <a:gd name="T60" fmla="*/ 179 w 330"/>
                <a:gd name="T61" fmla="*/ 0 h 350"/>
                <a:gd name="T62" fmla="*/ 207 w 330"/>
                <a:gd name="T63" fmla="*/ 3 h 350"/>
                <a:gd name="T64" fmla="*/ 236 w 330"/>
                <a:gd name="T65" fmla="*/ 10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30"/>
                <a:gd name="T124" fmla="*/ 0 h 350"/>
                <a:gd name="T125" fmla="*/ 330 w 330"/>
                <a:gd name="T126" fmla="*/ 350 h 3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30" h="350">
                  <a:moveTo>
                    <a:pt x="330" y="175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8"/>
                  </a:lnTo>
                  <a:lnTo>
                    <a:pt x="281" y="299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9"/>
                  </a:lnTo>
                  <a:lnTo>
                    <a:pt x="33" y="278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10"/>
                  </a:lnTo>
                  <a:lnTo>
                    <a:pt x="139" y="3"/>
                  </a:lnTo>
                  <a:lnTo>
                    <a:pt x="165" y="0"/>
                  </a:lnTo>
                  <a:lnTo>
                    <a:pt x="191" y="3"/>
                  </a:lnTo>
                  <a:lnTo>
                    <a:pt x="218" y="10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10 h 350"/>
                <a:gd name="T18" fmla="*/ 207 w 330"/>
                <a:gd name="T19" fmla="*/ 3 h 350"/>
                <a:gd name="T20" fmla="*/ 179 w 330"/>
                <a:gd name="T21" fmla="*/ 0 h 350"/>
                <a:gd name="T22" fmla="*/ 151 w 330"/>
                <a:gd name="T23" fmla="*/ 3 h 350"/>
                <a:gd name="T24" fmla="*/ 122 w 330"/>
                <a:gd name="T25" fmla="*/ 10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8 h 350"/>
                <a:gd name="T50" fmla="*/ 53 w 330"/>
                <a:gd name="T51" fmla="*/ 299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9 h 350"/>
                <a:gd name="T72" fmla="*/ 324 w 330"/>
                <a:gd name="T73" fmla="*/ 278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5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10"/>
                  </a:lnTo>
                  <a:lnTo>
                    <a:pt x="191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2" y="10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8"/>
                  </a:lnTo>
                  <a:lnTo>
                    <a:pt x="49" y="299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9"/>
                  </a:lnTo>
                  <a:lnTo>
                    <a:pt x="299" y="278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4721" y="3596"/>
              <a:ext cx="23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I</a:t>
              </a:r>
              <a:endParaRPr lang="en-US" altLang="zh-CN" sz="1292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4875" y="1960"/>
              <a:ext cx="199" cy="366"/>
            </a:xfrm>
            <a:custGeom>
              <a:avLst/>
              <a:gdLst>
                <a:gd name="T0" fmla="*/ 200 w 184"/>
                <a:gd name="T1" fmla="*/ 366 h 366"/>
                <a:gd name="T2" fmla="*/ 198 w 184"/>
                <a:gd name="T3" fmla="*/ 307 h 366"/>
                <a:gd name="T4" fmla="*/ 190 w 184"/>
                <a:gd name="T5" fmla="*/ 249 h 366"/>
                <a:gd name="T6" fmla="*/ 178 w 184"/>
                <a:gd name="T7" fmla="*/ 198 h 366"/>
                <a:gd name="T8" fmla="*/ 162 w 184"/>
                <a:gd name="T9" fmla="*/ 149 h 366"/>
                <a:gd name="T10" fmla="*/ 140 w 184"/>
                <a:gd name="T11" fmla="*/ 107 h 366"/>
                <a:gd name="T12" fmla="*/ 116 w 184"/>
                <a:gd name="T13" fmla="*/ 70 h 366"/>
                <a:gd name="T14" fmla="*/ 90 w 184"/>
                <a:gd name="T15" fmla="*/ 39 h 366"/>
                <a:gd name="T16" fmla="*/ 62 w 184"/>
                <a:gd name="T17" fmla="*/ 18 h 366"/>
                <a:gd name="T18" fmla="*/ 30 w 184"/>
                <a:gd name="T19" fmla="*/ 4 h 366"/>
                <a:gd name="T20" fmla="*/ 0 w 184"/>
                <a:gd name="T21" fmla="*/ 0 h 3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66"/>
                <a:gd name="T35" fmla="*/ 184 w 184"/>
                <a:gd name="T36" fmla="*/ 366 h 3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66">
                  <a:moveTo>
                    <a:pt x="184" y="366"/>
                  </a:moveTo>
                  <a:lnTo>
                    <a:pt x="182" y="307"/>
                  </a:lnTo>
                  <a:lnTo>
                    <a:pt x="175" y="249"/>
                  </a:lnTo>
                  <a:lnTo>
                    <a:pt x="164" y="198"/>
                  </a:lnTo>
                  <a:lnTo>
                    <a:pt x="149" y="149"/>
                  </a:lnTo>
                  <a:lnTo>
                    <a:pt x="129" y="107"/>
                  </a:lnTo>
                  <a:lnTo>
                    <a:pt x="107" y="70"/>
                  </a:lnTo>
                  <a:lnTo>
                    <a:pt x="83" y="39"/>
                  </a:lnTo>
                  <a:lnTo>
                    <a:pt x="57" y="18"/>
                  </a:lnTo>
                  <a:lnTo>
                    <a:pt x="28" y="4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4985" y="2326"/>
              <a:ext cx="90" cy="314"/>
            </a:xfrm>
            <a:custGeom>
              <a:avLst/>
              <a:gdLst>
                <a:gd name="T0" fmla="*/ 90 w 83"/>
                <a:gd name="T1" fmla="*/ 0 h 314"/>
                <a:gd name="T2" fmla="*/ 90 w 83"/>
                <a:gd name="T3" fmla="*/ 42 h 314"/>
                <a:gd name="T4" fmla="*/ 88 w 83"/>
                <a:gd name="T5" fmla="*/ 81 h 314"/>
                <a:gd name="T6" fmla="*/ 83 w 83"/>
                <a:gd name="T7" fmla="*/ 121 h 314"/>
                <a:gd name="T8" fmla="*/ 78 w 83"/>
                <a:gd name="T9" fmla="*/ 158 h 314"/>
                <a:gd name="T10" fmla="*/ 72 w 83"/>
                <a:gd name="T11" fmla="*/ 193 h 314"/>
                <a:gd name="T12" fmla="*/ 62 w 83"/>
                <a:gd name="T13" fmla="*/ 226 h 314"/>
                <a:gd name="T14" fmla="*/ 52 w 83"/>
                <a:gd name="T15" fmla="*/ 256 h 314"/>
                <a:gd name="T16" fmla="*/ 38 w 83"/>
                <a:gd name="T17" fmla="*/ 279 h 314"/>
                <a:gd name="T18" fmla="*/ 22 w 83"/>
                <a:gd name="T19" fmla="*/ 300 h 314"/>
                <a:gd name="T20" fmla="*/ 0 w 83"/>
                <a:gd name="T21" fmla="*/ 314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3"/>
                <a:gd name="T34" fmla="*/ 0 h 314"/>
                <a:gd name="T35" fmla="*/ 83 w 83"/>
                <a:gd name="T36" fmla="*/ 314 h 3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3" h="314">
                  <a:moveTo>
                    <a:pt x="83" y="0"/>
                  </a:moveTo>
                  <a:lnTo>
                    <a:pt x="83" y="42"/>
                  </a:lnTo>
                  <a:lnTo>
                    <a:pt x="81" y="81"/>
                  </a:lnTo>
                  <a:lnTo>
                    <a:pt x="77" y="121"/>
                  </a:lnTo>
                  <a:lnTo>
                    <a:pt x="72" y="158"/>
                  </a:lnTo>
                  <a:lnTo>
                    <a:pt x="66" y="193"/>
                  </a:lnTo>
                  <a:lnTo>
                    <a:pt x="57" y="226"/>
                  </a:lnTo>
                  <a:lnTo>
                    <a:pt x="48" y="256"/>
                  </a:lnTo>
                  <a:lnTo>
                    <a:pt x="35" y="279"/>
                  </a:lnTo>
                  <a:lnTo>
                    <a:pt x="20" y="300"/>
                  </a:lnTo>
                  <a:lnTo>
                    <a:pt x="0" y="31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880" y="1172"/>
              <a:ext cx="447" cy="784"/>
            </a:xfrm>
            <a:custGeom>
              <a:avLst/>
              <a:gdLst>
                <a:gd name="T0" fmla="*/ 447 w 413"/>
                <a:gd name="T1" fmla="*/ 785 h 785"/>
                <a:gd name="T2" fmla="*/ 439 w 413"/>
                <a:gd name="T3" fmla="*/ 660 h 785"/>
                <a:gd name="T4" fmla="*/ 423 w 413"/>
                <a:gd name="T5" fmla="*/ 538 h 785"/>
                <a:gd name="T6" fmla="*/ 397 w 413"/>
                <a:gd name="T7" fmla="*/ 427 h 785"/>
                <a:gd name="T8" fmla="*/ 361 w 413"/>
                <a:gd name="T9" fmla="*/ 324 h 785"/>
                <a:gd name="T10" fmla="*/ 316 w 413"/>
                <a:gd name="T11" fmla="*/ 231 h 785"/>
                <a:gd name="T12" fmla="*/ 264 w 413"/>
                <a:gd name="T13" fmla="*/ 154 h 785"/>
                <a:gd name="T14" fmla="*/ 207 w 413"/>
                <a:gd name="T15" fmla="*/ 89 h 785"/>
                <a:gd name="T16" fmla="*/ 143 w 413"/>
                <a:gd name="T17" fmla="*/ 42 h 785"/>
                <a:gd name="T18" fmla="*/ 74 w 413"/>
                <a:gd name="T19" fmla="*/ 12 h 785"/>
                <a:gd name="T20" fmla="*/ 0 w 413"/>
                <a:gd name="T21" fmla="*/ 0 h 7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3"/>
                <a:gd name="T34" fmla="*/ 0 h 785"/>
                <a:gd name="T35" fmla="*/ 413 w 413"/>
                <a:gd name="T36" fmla="*/ 785 h 7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3" h="785">
                  <a:moveTo>
                    <a:pt x="413" y="785"/>
                  </a:moveTo>
                  <a:lnTo>
                    <a:pt x="406" y="660"/>
                  </a:lnTo>
                  <a:lnTo>
                    <a:pt x="391" y="538"/>
                  </a:lnTo>
                  <a:lnTo>
                    <a:pt x="367" y="427"/>
                  </a:lnTo>
                  <a:lnTo>
                    <a:pt x="334" y="324"/>
                  </a:lnTo>
                  <a:lnTo>
                    <a:pt x="292" y="231"/>
                  </a:lnTo>
                  <a:lnTo>
                    <a:pt x="244" y="154"/>
                  </a:lnTo>
                  <a:lnTo>
                    <a:pt x="191" y="89"/>
                  </a:lnTo>
                  <a:lnTo>
                    <a:pt x="132" y="42"/>
                  </a:lnTo>
                  <a:lnTo>
                    <a:pt x="68" y="12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4965" y="1956"/>
              <a:ext cx="362" cy="770"/>
            </a:xfrm>
            <a:custGeom>
              <a:avLst/>
              <a:gdLst>
                <a:gd name="T0" fmla="*/ 362 w 334"/>
                <a:gd name="T1" fmla="*/ 0 h 774"/>
                <a:gd name="T2" fmla="*/ 357 w 334"/>
                <a:gd name="T3" fmla="*/ 117 h 774"/>
                <a:gd name="T4" fmla="*/ 346 w 334"/>
                <a:gd name="T5" fmla="*/ 226 h 774"/>
                <a:gd name="T6" fmla="*/ 324 w 334"/>
                <a:gd name="T7" fmla="*/ 331 h 774"/>
                <a:gd name="T8" fmla="*/ 295 w 334"/>
                <a:gd name="T9" fmla="*/ 429 h 774"/>
                <a:gd name="T10" fmla="*/ 262 w 334"/>
                <a:gd name="T11" fmla="*/ 520 h 774"/>
                <a:gd name="T12" fmla="*/ 219 w 334"/>
                <a:gd name="T13" fmla="*/ 597 h 774"/>
                <a:gd name="T14" fmla="*/ 173 w 334"/>
                <a:gd name="T15" fmla="*/ 665 h 774"/>
                <a:gd name="T16" fmla="*/ 119 w 334"/>
                <a:gd name="T17" fmla="*/ 718 h 774"/>
                <a:gd name="T18" fmla="*/ 62 w 334"/>
                <a:gd name="T19" fmla="*/ 755 h 774"/>
                <a:gd name="T20" fmla="*/ 0 w 334"/>
                <a:gd name="T21" fmla="*/ 774 h 7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4"/>
                <a:gd name="T34" fmla="*/ 0 h 774"/>
                <a:gd name="T35" fmla="*/ 334 w 334"/>
                <a:gd name="T36" fmla="*/ 774 h 7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4" h="774">
                  <a:moveTo>
                    <a:pt x="334" y="0"/>
                  </a:moveTo>
                  <a:lnTo>
                    <a:pt x="329" y="117"/>
                  </a:lnTo>
                  <a:lnTo>
                    <a:pt x="319" y="226"/>
                  </a:lnTo>
                  <a:lnTo>
                    <a:pt x="299" y="331"/>
                  </a:lnTo>
                  <a:lnTo>
                    <a:pt x="272" y="429"/>
                  </a:lnTo>
                  <a:lnTo>
                    <a:pt x="242" y="520"/>
                  </a:lnTo>
                  <a:lnTo>
                    <a:pt x="202" y="597"/>
                  </a:lnTo>
                  <a:lnTo>
                    <a:pt x="160" y="665"/>
                  </a:lnTo>
                  <a:lnTo>
                    <a:pt x="110" y="718"/>
                  </a:lnTo>
                  <a:lnTo>
                    <a:pt x="57" y="755"/>
                  </a:lnTo>
                  <a:lnTo>
                    <a:pt x="0" y="77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>
              <a:off x="4782" y="2125"/>
              <a:ext cx="65" cy="105"/>
            </a:xfrm>
            <a:custGeom>
              <a:avLst/>
              <a:gdLst>
                <a:gd name="T0" fmla="*/ 65 w 60"/>
                <a:gd name="T1" fmla="*/ 105 h 105"/>
                <a:gd name="T2" fmla="*/ 65 w 60"/>
                <a:gd name="T3" fmla="*/ 89 h 105"/>
                <a:gd name="T4" fmla="*/ 62 w 60"/>
                <a:gd name="T5" fmla="*/ 72 h 105"/>
                <a:gd name="T6" fmla="*/ 60 w 60"/>
                <a:gd name="T7" fmla="*/ 58 h 105"/>
                <a:gd name="T8" fmla="*/ 53 w 60"/>
                <a:gd name="T9" fmla="*/ 44 h 105"/>
                <a:gd name="T10" fmla="*/ 48 w 60"/>
                <a:gd name="T11" fmla="*/ 33 h 105"/>
                <a:gd name="T12" fmla="*/ 38 w 60"/>
                <a:gd name="T13" fmla="*/ 21 h 105"/>
                <a:gd name="T14" fmla="*/ 31 w 60"/>
                <a:gd name="T15" fmla="*/ 12 h 105"/>
                <a:gd name="T16" fmla="*/ 22 w 60"/>
                <a:gd name="T17" fmla="*/ 7 h 105"/>
                <a:gd name="T18" fmla="*/ 10 w 60"/>
                <a:gd name="T19" fmla="*/ 3 h 105"/>
                <a:gd name="T20" fmla="*/ 0 w 60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0"/>
                <a:gd name="T34" fmla="*/ 0 h 105"/>
                <a:gd name="T35" fmla="*/ 60 w 60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0" h="105">
                  <a:moveTo>
                    <a:pt x="60" y="105"/>
                  </a:moveTo>
                  <a:lnTo>
                    <a:pt x="60" y="89"/>
                  </a:lnTo>
                  <a:lnTo>
                    <a:pt x="57" y="72"/>
                  </a:lnTo>
                  <a:lnTo>
                    <a:pt x="55" y="58"/>
                  </a:lnTo>
                  <a:lnTo>
                    <a:pt x="49" y="44"/>
                  </a:lnTo>
                  <a:lnTo>
                    <a:pt x="44" y="33"/>
                  </a:lnTo>
                  <a:lnTo>
                    <a:pt x="35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9" y="3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4716" y="2232"/>
              <a:ext cx="133" cy="105"/>
            </a:xfrm>
            <a:custGeom>
              <a:avLst/>
              <a:gdLst>
                <a:gd name="T0" fmla="*/ 0 w 123"/>
                <a:gd name="T1" fmla="*/ 105 h 105"/>
                <a:gd name="T2" fmla="*/ 22 w 123"/>
                <a:gd name="T3" fmla="*/ 105 h 105"/>
                <a:gd name="T4" fmla="*/ 40 w 123"/>
                <a:gd name="T5" fmla="*/ 101 h 105"/>
                <a:gd name="T6" fmla="*/ 59 w 123"/>
                <a:gd name="T7" fmla="*/ 94 h 105"/>
                <a:gd name="T8" fmla="*/ 78 w 123"/>
                <a:gd name="T9" fmla="*/ 87 h 105"/>
                <a:gd name="T10" fmla="*/ 92 w 123"/>
                <a:gd name="T11" fmla="*/ 75 h 105"/>
                <a:gd name="T12" fmla="*/ 107 w 123"/>
                <a:gd name="T13" fmla="*/ 63 h 105"/>
                <a:gd name="T14" fmla="*/ 116 w 123"/>
                <a:gd name="T15" fmla="*/ 49 h 105"/>
                <a:gd name="T16" fmla="*/ 125 w 123"/>
                <a:gd name="T17" fmla="*/ 33 h 105"/>
                <a:gd name="T18" fmla="*/ 131 w 123"/>
                <a:gd name="T19" fmla="*/ 17 h 105"/>
                <a:gd name="T20" fmla="*/ 133 w 123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5"/>
                <a:gd name="T35" fmla="*/ 123 w 123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5">
                  <a:moveTo>
                    <a:pt x="0" y="105"/>
                  </a:moveTo>
                  <a:lnTo>
                    <a:pt x="20" y="105"/>
                  </a:lnTo>
                  <a:lnTo>
                    <a:pt x="37" y="101"/>
                  </a:lnTo>
                  <a:lnTo>
                    <a:pt x="55" y="94"/>
                  </a:lnTo>
                  <a:lnTo>
                    <a:pt x="72" y="87"/>
                  </a:lnTo>
                  <a:lnTo>
                    <a:pt x="85" y="75"/>
                  </a:lnTo>
                  <a:lnTo>
                    <a:pt x="99" y="63"/>
                  </a:lnTo>
                  <a:lnTo>
                    <a:pt x="107" y="49"/>
                  </a:lnTo>
                  <a:lnTo>
                    <a:pt x="116" y="33"/>
                  </a:lnTo>
                  <a:lnTo>
                    <a:pt x="121" y="17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6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6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5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5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4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4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4580" y="2186"/>
              <a:ext cx="6" cy="44"/>
            </a:xfrm>
            <a:custGeom>
              <a:avLst/>
              <a:gdLst>
                <a:gd name="T0" fmla="*/ 0 w 6"/>
                <a:gd name="T1" fmla="*/ 44 h 44"/>
                <a:gd name="T2" fmla="*/ 0 w 6"/>
                <a:gd name="T3" fmla="*/ 42 h 44"/>
                <a:gd name="T4" fmla="*/ 0 w 6"/>
                <a:gd name="T5" fmla="*/ 35 h 44"/>
                <a:gd name="T6" fmla="*/ 0 w 6"/>
                <a:gd name="T7" fmla="*/ 30 h 44"/>
                <a:gd name="T8" fmla="*/ 0 w 6"/>
                <a:gd name="T9" fmla="*/ 25 h 44"/>
                <a:gd name="T10" fmla="*/ 0 w 6"/>
                <a:gd name="T11" fmla="*/ 21 h 44"/>
                <a:gd name="T12" fmla="*/ 0 w 6"/>
                <a:gd name="T13" fmla="*/ 16 h 44"/>
                <a:gd name="T14" fmla="*/ 2 w 6"/>
                <a:gd name="T15" fmla="*/ 11 h 44"/>
                <a:gd name="T16" fmla="*/ 2 w 6"/>
                <a:gd name="T17" fmla="*/ 7 h 44"/>
                <a:gd name="T18" fmla="*/ 4 w 6"/>
                <a:gd name="T19" fmla="*/ 2 h 44"/>
                <a:gd name="T20" fmla="*/ 6 w 6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4"/>
                <a:gd name="T35" fmla="*/ 6 w 6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4">
                  <a:moveTo>
                    <a:pt x="0" y="44"/>
                  </a:moveTo>
                  <a:lnTo>
                    <a:pt x="0" y="42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4580" y="2232"/>
              <a:ext cx="136" cy="105"/>
            </a:xfrm>
            <a:custGeom>
              <a:avLst/>
              <a:gdLst>
                <a:gd name="T0" fmla="*/ 0 w 125"/>
                <a:gd name="T1" fmla="*/ 0 h 105"/>
                <a:gd name="T2" fmla="*/ 2 w 125"/>
                <a:gd name="T3" fmla="*/ 17 h 105"/>
                <a:gd name="T4" fmla="*/ 7 w 125"/>
                <a:gd name="T5" fmla="*/ 33 h 105"/>
                <a:gd name="T6" fmla="*/ 16 w 125"/>
                <a:gd name="T7" fmla="*/ 49 h 105"/>
                <a:gd name="T8" fmla="*/ 26 w 125"/>
                <a:gd name="T9" fmla="*/ 63 h 105"/>
                <a:gd name="T10" fmla="*/ 40 w 125"/>
                <a:gd name="T11" fmla="*/ 75 h 105"/>
                <a:gd name="T12" fmla="*/ 54 w 125"/>
                <a:gd name="T13" fmla="*/ 87 h 105"/>
                <a:gd name="T14" fmla="*/ 74 w 125"/>
                <a:gd name="T15" fmla="*/ 94 h 105"/>
                <a:gd name="T16" fmla="*/ 92 w 125"/>
                <a:gd name="T17" fmla="*/ 101 h 105"/>
                <a:gd name="T18" fmla="*/ 112 w 125"/>
                <a:gd name="T19" fmla="*/ 105 h 105"/>
                <a:gd name="T20" fmla="*/ 136 w 125"/>
                <a:gd name="T21" fmla="*/ 105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5"/>
                <a:gd name="T35" fmla="*/ 125 w 125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5">
                  <a:moveTo>
                    <a:pt x="0" y="0"/>
                  </a:moveTo>
                  <a:lnTo>
                    <a:pt x="2" y="17"/>
                  </a:lnTo>
                  <a:lnTo>
                    <a:pt x="6" y="33"/>
                  </a:lnTo>
                  <a:lnTo>
                    <a:pt x="15" y="49"/>
                  </a:lnTo>
                  <a:lnTo>
                    <a:pt x="24" y="63"/>
                  </a:lnTo>
                  <a:lnTo>
                    <a:pt x="37" y="75"/>
                  </a:lnTo>
                  <a:lnTo>
                    <a:pt x="50" y="87"/>
                  </a:lnTo>
                  <a:lnTo>
                    <a:pt x="68" y="94"/>
                  </a:lnTo>
                  <a:lnTo>
                    <a:pt x="85" y="101"/>
                  </a:lnTo>
                  <a:lnTo>
                    <a:pt x="103" y="105"/>
                  </a:lnTo>
                  <a:lnTo>
                    <a:pt x="125" y="10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>
              <a:off x="4106" y="1960"/>
              <a:ext cx="454" cy="780"/>
            </a:xfrm>
            <a:custGeom>
              <a:avLst/>
              <a:gdLst>
                <a:gd name="T0" fmla="*/ 0 w 419"/>
                <a:gd name="T1" fmla="*/ 0 h 776"/>
                <a:gd name="T2" fmla="*/ 4 w 419"/>
                <a:gd name="T3" fmla="*/ 126 h 776"/>
                <a:gd name="T4" fmla="*/ 24 w 419"/>
                <a:gd name="T5" fmla="*/ 244 h 776"/>
                <a:gd name="T6" fmla="*/ 50 w 419"/>
                <a:gd name="T7" fmla="*/ 356 h 776"/>
                <a:gd name="T8" fmla="*/ 88 w 419"/>
                <a:gd name="T9" fmla="*/ 459 h 776"/>
                <a:gd name="T10" fmla="*/ 133 w 419"/>
                <a:gd name="T11" fmla="*/ 550 h 776"/>
                <a:gd name="T12" fmla="*/ 185 w 419"/>
                <a:gd name="T13" fmla="*/ 627 h 776"/>
                <a:gd name="T14" fmla="*/ 245 w 419"/>
                <a:gd name="T15" fmla="*/ 690 h 776"/>
                <a:gd name="T16" fmla="*/ 309 w 419"/>
                <a:gd name="T17" fmla="*/ 736 h 776"/>
                <a:gd name="T18" fmla="*/ 380 w 419"/>
                <a:gd name="T19" fmla="*/ 766 h 776"/>
                <a:gd name="T20" fmla="*/ 454 w 419"/>
                <a:gd name="T21" fmla="*/ 776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776"/>
                <a:gd name="T35" fmla="*/ 419 w 419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776">
                  <a:moveTo>
                    <a:pt x="0" y="0"/>
                  </a:moveTo>
                  <a:lnTo>
                    <a:pt x="4" y="126"/>
                  </a:lnTo>
                  <a:lnTo>
                    <a:pt x="22" y="244"/>
                  </a:lnTo>
                  <a:lnTo>
                    <a:pt x="46" y="356"/>
                  </a:lnTo>
                  <a:lnTo>
                    <a:pt x="81" y="459"/>
                  </a:lnTo>
                  <a:lnTo>
                    <a:pt x="123" y="550"/>
                  </a:lnTo>
                  <a:lnTo>
                    <a:pt x="171" y="627"/>
                  </a:lnTo>
                  <a:lnTo>
                    <a:pt x="226" y="690"/>
                  </a:lnTo>
                  <a:lnTo>
                    <a:pt x="285" y="736"/>
                  </a:lnTo>
                  <a:lnTo>
                    <a:pt x="351" y="766"/>
                  </a:lnTo>
                  <a:lnTo>
                    <a:pt x="419" y="776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9" name="Freeform 42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5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5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5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5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0" name="Freeform 43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3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3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3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>
              <a:off x="4104" y="1202"/>
              <a:ext cx="352" cy="758"/>
            </a:xfrm>
            <a:custGeom>
              <a:avLst/>
              <a:gdLst>
                <a:gd name="T0" fmla="*/ 0 w 325"/>
                <a:gd name="T1" fmla="*/ 758 h 758"/>
                <a:gd name="T2" fmla="*/ 6 w 325"/>
                <a:gd name="T3" fmla="*/ 646 h 758"/>
                <a:gd name="T4" fmla="*/ 18 w 325"/>
                <a:gd name="T5" fmla="*/ 539 h 758"/>
                <a:gd name="T6" fmla="*/ 38 w 325"/>
                <a:gd name="T7" fmla="*/ 436 h 758"/>
                <a:gd name="T8" fmla="*/ 64 w 325"/>
                <a:gd name="T9" fmla="*/ 341 h 758"/>
                <a:gd name="T10" fmla="*/ 97 w 325"/>
                <a:gd name="T11" fmla="*/ 252 h 758"/>
                <a:gd name="T12" fmla="*/ 138 w 325"/>
                <a:gd name="T13" fmla="*/ 175 h 758"/>
                <a:gd name="T14" fmla="*/ 183 w 325"/>
                <a:gd name="T15" fmla="*/ 110 h 758"/>
                <a:gd name="T16" fmla="*/ 235 w 325"/>
                <a:gd name="T17" fmla="*/ 59 h 758"/>
                <a:gd name="T18" fmla="*/ 290 w 325"/>
                <a:gd name="T19" fmla="*/ 21 h 758"/>
                <a:gd name="T20" fmla="*/ 352 w 325"/>
                <a:gd name="T21" fmla="*/ 0 h 7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5"/>
                <a:gd name="T34" fmla="*/ 0 h 758"/>
                <a:gd name="T35" fmla="*/ 325 w 325"/>
                <a:gd name="T36" fmla="*/ 758 h 7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5" h="758">
                  <a:moveTo>
                    <a:pt x="0" y="758"/>
                  </a:moveTo>
                  <a:lnTo>
                    <a:pt x="6" y="646"/>
                  </a:lnTo>
                  <a:lnTo>
                    <a:pt x="17" y="539"/>
                  </a:lnTo>
                  <a:lnTo>
                    <a:pt x="35" y="436"/>
                  </a:lnTo>
                  <a:lnTo>
                    <a:pt x="59" y="341"/>
                  </a:lnTo>
                  <a:lnTo>
                    <a:pt x="90" y="252"/>
                  </a:lnTo>
                  <a:lnTo>
                    <a:pt x="127" y="175"/>
                  </a:lnTo>
                  <a:lnTo>
                    <a:pt x="169" y="110"/>
                  </a:lnTo>
                  <a:lnTo>
                    <a:pt x="217" y="59"/>
                  </a:lnTo>
                  <a:lnTo>
                    <a:pt x="268" y="21"/>
                  </a:lnTo>
                  <a:lnTo>
                    <a:pt x="325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7 h 350"/>
                <a:gd name="T10" fmla="*/ 305 w 330"/>
                <a:gd name="T11" fmla="*/ 298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8 h 350"/>
                <a:gd name="T32" fmla="*/ 36 w 330"/>
                <a:gd name="T33" fmla="*/ 277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9 h 350"/>
                <a:gd name="T58" fmla="*/ 151 w 330"/>
                <a:gd name="T59" fmla="*/ 2 h 350"/>
                <a:gd name="T60" fmla="*/ 179 w 330"/>
                <a:gd name="T61" fmla="*/ 0 h 350"/>
                <a:gd name="T62" fmla="*/ 207 w 330"/>
                <a:gd name="T63" fmla="*/ 2 h 350"/>
                <a:gd name="T64" fmla="*/ 236 w 330"/>
                <a:gd name="T65" fmla="*/ 9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358 w 330"/>
                <a:gd name="T83" fmla="*/ 173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7"/>
                  </a:lnTo>
                  <a:lnTo>
                    <a:pt x="281" y="298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8"/>
                  </a:lnTo>
                  <a:lnTo>
                    <a:pt x="33" y="277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9"/>
                  </a:lnTo>
                  <a:lnTo>
                    <a:pt x="139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8" y="9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lnTo>
                    <a:pt x="330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9 h 350"/>
                <a:gd name="T18" fmla="*/ 207 w 330"/>
                <a:gd name="T19" fmla="*/ 2 h 350"/>
                <a:gd name="T20" fmla="*/ 179 w 330"/>
                <a:gd name="T21" fmla="*/ 0 h 350"/>
                <a:gd name="T22" fmla="*/ 151 w 330"/>
                <a:gd name="T23" fmla="*/ 2 h 350"/>
                <a:gd name="T24" fmla="*/ 122 w 330"/>
                <a:gd name="T25" fmla="*/ 9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7 h 350"/>
                <a:gd name="T50" fmla="*/ 53 w 330"/>
                <a:gd name="T51" fmla="*/ 298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8 h 350"/>
                <a:gd name="T72" fmla="*/ 324 w 330"/>
                <a:gd name="T73" fmla="*/ 277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9" y="2"/>
                  </a:lnTo>
                  <a:lnTo>
                    <a:pt x="112" y="9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7"/>
                  </a:lnTo>
                  <a:lnTo>
                    <a:pt x="49" y="298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8"/>
                  </a:lnTo>
                  <a:lnTo>
                    <a:pt x="299" y="277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4" name="Rectangle 47"/>
            <p:cNvSpPr>
              <a:spLocks noChangeArrowheads="1"/>
            </p:cNvSpPr>
            <p:nvPr/>
          </p:nvSpPr>
          <p:spPr bwMode="auto">
            <a:xfrm>
              <a:off x="4711" y="2615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S</a:t>
              </a:r>
              <a:endParaRPr lang="en-US" altLang="zh-CN" sz="1292"/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4804" y="2829"/>
              <a:ext cx="66" cy="103"/>
            </a:xfrm>
            <a:custGeom>
              <a:avLst/>
              <a:gdLst>
                <a:gd name="T0" fmla="*/ 66 w 61"/>
                <a:gd name="T1" fmla="*/ 103 h 103"/>
                <a:gd name="T2" fmla="*/ 66 w 61"/>
                <a:gd name="T3" fmla="*/ 89 h 103"/>
                <a:gd name="T4" fmla="*/ 64 w 61"/>
                <a:gd name="T5" fmla="*/ 72 h 103"/>
                <a:gd name="T6" fmla="*/ 60 w 61"/>
                <a:gd name="T7" fmla="*/ 56 h 103"/>
                <a:gd name="T8" fmla="*/ 54 w 61"/>
                <a:gd name="T9" fmla="*/ 44 h 103"/>
                <a:gd name="T10" fmla="*/ 48 w 61"/>
                <a:gd name="T11" fmla="*/ 30 h 103"/>
                <a:gd name="T12" fmla="*/ 40 w 61"/>
                <a:gd name="T13" fmla="*/ 21 h 103"/>
                <a:gd name="T14" fmla="*/ 31 w 61"/>
                <a:gd name="T15" fmla="*/ 12 h 103"/>
                <a:gd name="T16" fmla="*/ 22 w 61"/>
                <a:gd name="T17" fmla="*/ 7 h 103"/>
                <a:gd name="T18" fmla="*/ 12 w 61"/>
                <a:gd name="T19" fmla="*/ 2 h 103"/>
                <a:gd name="T20" fmla="*/ 0 w 61"/>
                <a:gd name="T21" fmla="*/ 0 h 1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103"/>
                <a:gd name="T35" fmla="*/ 61 w 61"/>
                <a:gd name="T36" fmla="*/ 103 h 1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103">
                  <a:moveTo>
                    <a:pt x="61" y="103"/>
                  </a:moveTo>
                  <a:lnTo>
                    <a:pt x="61" y="89"/>
                  </a:lnTo>
                  <a:lnTo>
                    <a:pt x="59" y="72"/>
                  </a:lnTo>
                  <a:lnTo>
                    <a:pt x="55" y="56"/>
                  </a:lnTo>
                  <a:lnTo>
                    <a:pt x="50" y="44"/>
                  </a:lnTo>
                  <a:lnTo>
                    <a:pt x="44" y="30"/>
                  </a:lnTo>
                  <a:lnTo>
                    <a:pt x="37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11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6" name="Freeform 49"/>
            <p:cNvSpPr>
              <a:spLocks/>
            </p:cNvSpPr>
            <p:nvPr/>
          </p:nvSpPr>
          <p:spPr bwMode="auto">
            <a:xfrm>
              <a:off x="4738" y="2934"/>
              <a:ext cx="135" cy="102"/>
            </a:xfrm>
            <a:custGeom>
              <a:avLst/>
              <a:gdLst>
                <a:gd name="T0" fmla="*/ 0 w 125"/>
                <a:gd name="T1" fmla="*/ 102 h 102"/>
                <a:gd name="T2" fmla="*/ 21 w 125"/>
                <a:gd name="T3" fmla="*/ 102 h 102"/>
                <a:gd name="T4" fmla="*/ 42 w 125"/>
                <a:gd name="T5" fmla="*/ 98 h 102"/>
                <a:gd name="T6" fmla="*/ 62 w 125"/>
                <a:gd name="T7" fmla="*/ 91 h 102"/>
                <a:gd name="T8" fmla="*/ 80 w 125"/>
                <a:gd name="T9" fmla="*/ 84 h 102"/>
                <a:gd name="T10" fmla="*/ 94 w 125"/>
                <a:gd name="T11" fmla="*/ 72 h 102"/>
                <a:gd name="T12" fmla="*/ 109 w 125"/>
                <a:gd name="T13" fmla="*/ 60 h 102"/>
                <a:gd name="T14" fmla="*/ 118 w 125"/>
                <a:gd name="T15" fmla="*/ 46 h 102"/>
                <a:gd name="T16" fmla="*/ 127 w 125"/>
                <a:gd name="T17" fmla="*/ 33 h 102"/>
                <a:gd name="T18" fmla="*/ 132 w 125"/>
                <a:gd name="T19" fmla="*/ 16 h 102"/>
                <a:gd name="T20" fmla="*/ 135 w 125"/>
                <a:gd name="T21" fmla="*/ 0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2"/>
                <a:gd name="T35" fmla="*/ 125 w 125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2">
                  <a:moveTo>
                    <a:pt x="0" y="102"/>
                  </a:moveTo>
                  <a:lnTo>
                    <a:pt x="19" y="102"/>
                  </a:lnTo>
                  <a:lnTo>
                    <a:pt x="39" y="98"/>
                  </a:lnTo>
                  <a:lnTo>
                    <a:pt x="57" y="91"/>
                  </a:lnTo>
                  <a:lnTo>
                    <a:pt x="74" y="84"/>
                  </a:lnTo>
                  <a:lnTo>
                    <a:pt x="87" y="72"/>
                  </a:lnTo>
                  <a:lnTo>
                    <a:pt x="101" y="60"/>
                  </a:lnTo>
                  <a:lnTo>
                    <a:pt x="109" y="46"/>
                  </a:lnTo>
                  <a:lnTo>
                    <a:pt x="118" y="33"/>
                  </a:lnTo>
                  <a:lnTo>
                    <a:pt x="122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7" name="Freeform 50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8" name="Freeform 51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9" name="Freeform 52"/>
            <p:cNvSpPr>
              <a:spLocks/>
            </p:cNvSpPr>
            <p:nvPr/>
          </p:nvSpPr>
          <p:spPr bwMode="auto">
            <a:xfrm>
              <a:off x="4604" y="2890"/>
              <a:ext cx="1" cy="42"/>
            </a:xfrm>
            <a:custGeom>
              <a:avLst/>
              <a:gdLst>
                <a:gd name="T0" fmla="*/ 0 w 6"/>
                <a:gd name="T1" fmla="*/ 42 h 42"/>
                <a:gd name="T2" fmla="*/ 0 w 6"/>
                <a:gd name="T3" fmla="*/ 39 h 42"/>
                <a:gd name="T4" fmla="*/ 0 w 6"/>
                <a:gd name="T5" fmla="*/ 35 h 42"/>
                <a:gd name="T6" fmla="*/ 0 w 6"/>
                <a:gd name="T7" fmla="*/ 30 h 42"/>
                <a:gd name="T8" fmla="*/ 0 w 6"/>
                <a:gd name="T9" fmla="*/ 23 h 42"/>
                <a:gd name="T10" fmla="*/ 0 w 6"/>
                <a:gd name="T11" fmla="*/ 18 h 42"/>
                <a:gd name="T12" fmla="*/ 0 w 6"/>
                <a:gd name="T13" fmla="*/ 14 h 42"/>
                <a:gd name="T14" fmla="*/ 0 w 6"/>
                <a:gd name="T15" fmla="*/ 11 h 42"/>
                <a:gd name="T16" fmla="*/ 2 w 6"/>
                <a:gd name="T17" fmla="*/ 7 h 42"/>
                <a:gd name="T18" fmla="*/ 4 w 6"/>
                <a:gd name="T19" fmla="*/ 2 h 42"/>
                <a:gd name="T20" fmla="*/ 6 w 6"/>
                <a:gd name="T21" fmla="*/ 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2"/>
                <a:gd name="T35" fmla="*/ 6 w 6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2">
                  <a:moveTo>
                    <a:pt x="0" y="42"/>
                  </a:moveTo>
                  <a:lnTo>
                    <a:pt x="0" y="39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0" name="Freeform 53"/>
            <p:cNvSpPr>
              <a:spLocks/>
            </p:cNvSpPr>
            <p:nvPr/>
          </p:nvSpPr>
          <p:spPr bwMode="auto">
            <a:xfrm>
              <a:off x="4604" y="2934"/>
              <a:ext cx="131" cy="102"/>
            </a:xfrm>
            <a:custGeom>
              <a:avLst/>
              <a:gdLst>
                <a:gd name="T0" fmla="*/ 0 w 123"/>
                <a:gd name="T1" fmla="*/ 0 h 102"/>
                <a:gd name="T2" fmla="*/ 2 w 123"/>
                <a:gd name="T3" fmla="*/ 16 h 102"/>
                <a:gd name="T4" fmla="*/ 7 w 123"/>
                <a:gd name="T5" fmla="*/ 33 h 102"/>
                <a:gd name="T6" fmla="*/ 14 w 123"/>
                <a:gd name="T7" fmla="*/ 46 h 102"/>
                <a:gd name="T8" fmla="*/ 26 w 123"/>
                <a:gd name="T9" fmla="*/ 60 h 102"/>
                <a:gd name="T10" fmla="*/ 40 w 123"/>
                <a:gd name="T11" fmla="*/ 72 h 102"/>
                <a:gd name="T12" fmla="*/ 54 w 123"/>
                <a:gd name="T13" fmla="*/ 84 h 102"/>
                <a:gd name="T14" fmla="*/ 71 w 123"/>
                <a:gd name="T15" fmla="*/ 91 h 102"/>
                <a:gd name="T16" fmla="*/ 93 w 123"/>
                <a:gd name="T17" fmla="*/ 98 h 102"/>
                <a:gd name="T18" fmla="*/ 112 w 123"/>
                <a:gd name="T19" fmla="*/ 102 h 102"/>
                <a:gd name="T20" fmla="*/ 134 w 123"/>
                <a:gd name="T21" fmla="*/ 102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2"/>
                <a:gd name="T35" fmla="*/ 123 w 123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2">
                  <a:moveTo>
                    <a:pt x="0" y="0"/>
                  </a:moveTo>
                  <a:lnTo>
                    <a:pt x="2" y="16"/>
                  </a:lnTo>
                  <a:lnTo>
                    <a:pt x="6" y="33"/>
                  </a:lnTo>
                  <a:lnTo>
                    <a:pt x="13" y="46"/>
                  </a:lnTo>
                  <a:lnTo>
                    <a:pt x="24" y="60"/>
                  </a:lnTo>
                  <a:lnTo>
                    <a:pt x="37" y="72"/>
                  </a:lnTo>
                  <a:lnTo>
                    <a:pt x="50" y="84"/>
                  </a:lnTo>
                  <a:lnTo>
                    <a:pt x="65" y="91"/>
                  </a:lnTo>
                  <a:lnTo>
                    <a:pt x="85" y="98"/>
                  </a:lnTo>
                  <a:lnTo>
                    <a:pt x="103" y="102"/>
                  </a:lnTo>
                  <a:lnTo>
                    <a:pt x="123" y="10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1" name="Freeform 54"/>
            <p:cNvSpPr>
              <a:spLocks/>
            </p:cNvSpPr>
            <p:nvPr/>
          </p:nvSpPr>
          <p:spPr bwMode="auto">
            <a:xfrm>
              <a:off x="4373" y="3200"/>
              <a:ext cx="180" cy="440"/>
            </a:xfrm>
            <a:custGeom>
              <a:avLst/>
              <a:gdLst>
                <a:gd name="T0" fmla="*/ 0 w 164"/>
                <a:gd name="T1" fmla="*/ 0 h 440"/>
                <a:gd name="T2" fmla="*/ 2 w 164"/>
                <a:gd name="T3" fmla="*/ 72 h 440"/>
                <a:gd name="T4" fmla="*/ 10 w 164"/>
                <a:gd name="T5" fmla="*/ 139 h 440"/>
                <a:gd name="T6" fmla="*/ 22 w 164"/>
                <a:gd name="T7" fmla="*/ 202 h 440"/>
                <a:gd name="T8" fmla="*/ 36 w 164"/>
                <a:gd name="T9" fmla="*/ 261 h 440"/>
                <a:gd name="T10" fmla="*/ 52 w 164"/>
                <a:gd name="T11" fmla="*/ 312 h 440"/>
                <a:gd name="T12" fmla="*/ 74 w 164"/>
                <a:gd name="T13" fmla="*/ 354 h 440"/>
                <a:gd name="T14" fmla="*/ 98 w 164"/>
                <a:gd name="T15" fmla="*/ 391 h 440"/>
                <a:gd name="T16" fmla="*/ 124 w 164"/>
                <a:gd name="T17" fmla="*/ 417 h 440"/>
                <a:gd name="T18" fmla="*/ 150 w 164"/>
                <a:gd name="T19" fmla="*/ 433 h 440"/>
                <a:gd name="T20" fmla="*/ 178 w 164"/>
                <a:gd name="T21" fmla="*/ 440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440"/>
                <a:gd name="T35" fmla="*/ 164 w 164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440">
                  <a:moveTo>
                    <a:pt x="0" y="0"/>
                  </a:moveTo>
                  <a:lnTo>
                    <a:pt x="2" y="72"/>
                  </a:lnTo>
                  <a:lnTo>
                    <a:pt x="9" y="139"/>
                  </a:lnTo>
                  <a:lnTo>
                    <a:pt x="20" y="202"/>
                  </a:lnTo>
                  <a:lnTo>
                    <a:pt x="33" y="261"/>
                  </a:lnTo>
                  <a:lnTo>
                    <a:pt x="48" y="312"/>
                  </a:lnTo>
                  <a:lnTo>
                    <a:pt x="68" y="354"/>
                  </a:lnTo>
                  <a:lnTo>
                    <a:pt x="90" y="391"/>
                  </a:lnTo>
                  <a:lnTo>
                    <a:pt x="114" y="417"/>
                  </a:lnTo>
                  <a:lnTo>
                    <a:pt x="138" y="433"/>
                  </a:lnTo>
                  <a:lnTo>
                    <a:pt x="164" y="44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2" name="Freeform 55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10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10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9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9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3" name="Freeform 56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8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8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7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auto">
            <a:xfrm>
              <a:off x="4373" y="2787"/>
              <a:ext cx="135" cy="413"/>
            </a:xfrm>
            <a:custGeom>
              <a:avLst/>
              <a:gdLst>
                <a:gd name="T0" fmla="*/ 0 w 125"/>
                <a:gd name="T1" fmla="*/ 413 h 413"/>
                <a:gd name="T2" fmla="*/ 2 w 125"/>
                <a:gd name="T3" fmla="*/ 357 h 413"/>
                <a:gd name="T4" fmla="*/ 4 w 125"/>
                <a:gd name="T5" fmla="*/ 303 h 413"/>
                <a:gd name="T6" fmla="*/ 12 w 125"/>
                <a:gd name="T7" fmla="*/ 249 h 413"/>
                <a:gd name="T8" fmla="*/ 22 w 125"/>
                <a:gd name="T9" fmla="*/ 198 h 413"/>
                <a:gd name="T10" fmla="*/ 30 w 125"/>
                <a:gd name="T11" fmla="*/ 152 h 413"/>
                <a:gd name="T12" fmla="*/ 44 w 125"/>
                <a:gd name="T13" fmla="*/ 110 h 413"/>
                <a:gd name="T14" fmla="*/ 64 w 125"/>
                <a:gd name="T15" fmla="*/ 72 h 413"/>
                <a:gd name="T16" fmla="*/ 83 w 125"/>
                <a:gd name="T17" fmla="*/ 40 h 413"/>
                <a:gd name="T18" fmla="*/ 107 w 125"/>
                <a:gd name="T19" fmla="*/ 16 h 413"/>
                <a:gd name="T20" fmla="*/ 135 w 125"/>
                <a:gd name="T21" fmla="*/ 0 h 4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413"/>
                <a:gd name="T35" fmla="*/ 125 w 125"/>
                <a:gd name="T36" fmla="*/ 413 h 4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413">
                  <a:moveTo>
                    <a:pt x="0" y="413"/>
                  </a:moveTo>
                  <a:lnTo>
                    <a:pt x="2" y="357"/>
                  </a:lnTo>
                  <a:lnTo>
                    <a:pt x="4" y="303"/>
                  </a:lnTo>
                  <a:lnTo>
                    <a:pt x="11" y="249"/>
                  </a:lnTo>
                  <a:lnTo>
                    <a:pt x="20" y="198"/>
                  </a:lnTo>
                  <a:lnTo>
                    <a:pt x="28" y="152"/>
                  </a:lnTo>
                  <a:lnTo>
                    <a:pt x="41" y="110"/>
                  </a:lnTo>
                  <a:lnTo>
                    <a:pt x="59" y="72"/>
                  </a:lnTo>
                  <a:lnTo>
                    <a:pt x="77" y="40"/>
                  </a:lnTo>
                  <a:lnTo>
                    <a:pt x="99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auto">
            <a:xfrm>
              <a:off x="4890" y="2775"/>
              <a:ext cx="210" cy="378"/>
            </a:xfrm>
            <a:custGeom>
              <a:avLst/>
              <a:gdLst>
                <a:gd name="T0" fmla="*/ 211 w 195"/>
                <a:gd name="T1" fmla="*/ 378 h 378"/>
                <a:gd name="T2" fmla="*/ 211 w 195"/>
                <a:gd name="T3" fmla="*/ 317 h 378"/>
                <a:gd name="T4" fmla="*/ 202 w 195"/>
                <a:gd name="T5" fmla="*/ 259 h 378"/>
                <a:gd name="T6" fmla="*/ 190 w 195"/>
                <a:gd name="T7" fmla="*/ 205 h 378"/>
                <a:gd name="T8" fmla="*/ 173 w 195"/>
                <a:gd name="T9" fmla="*/ 154 h 378"/>
                <a:gd name="T10" fmla="*/ 151 w 195"/>
                <a:gd name="T11" fmla="*/ 112 h 378"/>
                <a:gd name="T12" fmla="*/ 126 w 195"/>
                <a:gd name="T13" fmla="*/ 73 h 378"/>
                <a:gd name="T14" fmla="*/ 97 w 195"/>
                <a:gd name="T15" fmla="*/ 42 h 378"/>
                <a:gd name="T16" fmla="*/ 66 w 195"/>
                <a:gd name="T17" fmla="*/ 19 h 378"/>
                <a:gd name="T18" fmla="*/ 36 w 195"/>
                <a:gd name="T19" fmla="*/ 5 h 378"/>
                <a:gd name="T20" fmla="*/ 0 w 195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5"/>
                <a:gd name="T34" fmla="*/ 0 h 378"/>
                <a:gd name="T35" fmla="*/ 195 w 195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5" h="378">
                  <a:moveTo>
                    <a:pt x="195" y="378"/>
                  </a:moveTo>
                  <a:lnTo>
                    <a:pt x="195" y="317"/>
                  </a:lnTo>
                  <a:lnTo>
                    <a:pt x="187" y="259"/>
                  </a:lnTo>
                  <a:lnTo>
                    <a:pt x="176" y="205"/>
                  </a:lnTo>
                  <a:lnTo>
                    <a:pt x="160" y="154"/>
                  </a:lnTo>
                  <a:lnTo>
                    <a:pt x="140" y="112"/>
                  </a:lnTo>
                  <a:lnTo>
                    <a:pt x="116" y="73"/>
                  </a:lnTo>
                  <a:lnTo>
                    <a:pt x="90" y="42"/>
                  </a:lnTo>
                  <a:lnTo>
                    <a:pt x="61" y="19"/>
                  </a:lnTo>
                  <a:lnTo>
                    <a:pt x="33" y="5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auto">
            <a:xfrm>
              <a:off x="4951" y="3153"/>
              <a:ext cx="149" cy="347"/>
            </a:xfrm>
            <a:custGeom>
              <a:avLst/>
              <a:gdLst>
                <a:gd name="T0" fmla="*/ 150 w 138"/>
                <a:gd name="T1" fmla="*/ 0 h 347"/>
                <a:gd name="T2" fmla="*/ 150 w 138"/>
                <a:gd name="T3" fmla="*/ 49 h 347"/>
                <a:gd name="T4" fmla="*/ 146 w 138"/>
                <a:gd name="T5" fmla="*/ 95 h 347"/>
                <a:gd name="T6" fmla="*/ 138 w 138"/>
                <a:gd name="T7" fmla="*/ 140 h 347"/>
                <a:gd name="T8" fmla="*/ 129 w 138"/>
                <a:gd name="T9" fmla="*/ 182 h 347"/>
                <a:gd name="T10" fmla="*/ 114 w 138"/>
                <a:gd name="T11" fmla="*/ 221 h 347"/>
                <a:gd name="T12" fmla="*/ 98 w 138"/>
                <a:gd name="T13" fmla="*/ 259 h 347"/>
                <a:gd name="T14" fmla="*/ 76 w 138"/>
                <a:gd name="T15" fmla="*/ 289 h 347"/>
                <a:gd name="T16" fmla="*/ 55 w 138"/>
                <a:gd name="T17" fmla="*/ 315 h 347"/>
                <a:gd name="T18" fmla="*/ 28 w 138"/>
                <a:gd name="T19" fmla="*/ 333 h 347"/>
                <a:gd name="T20" fmla="*/ 0 w 138"/>
                <a:gd name="T21" fmla="*/ 347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8"/>
                <a:gd name="T34" fmla="*/ 0 h 347"/>
                <a:gd name="T35" fmla="*/ 138 w 138"/>
                <a:gd name="T36" fmla="*/ 347 h 3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8" h="347">
                  <a:moveTo>
                    <a:pt x="138" y="0"/>
                  </a:moveTo>
                  <a:lnTo>
                    <a:pt x="138" y="49"/>
                  </a:lnTo>
                  <a:lnTo>
                    <a:pt x="134" y="95"/>
                  </a:lnTo>
                  <a:lnTo>
                    <a:pt x="127" y="140"/>
                  </a:lnTo>
                  <a:lnTo>
                    <a:pt x="119" y="182"/>
                  </a:lnTo>
                  <a:lnTo>
                    <a:pt x="105" y="221"/>
                  </a:lnTo>
                  <a:lnTo>
                    <a:pt x="90" y="259"/>
                  </a:lnTo>
                  <a:lnTo>
                    <a:pt x="70" y="289"/>
                  </a:lnTo>
                  <a:lnTo>
                    <a:pt x="51" y="315"/>
                  </a:lnTo>
                  <a:lnTo>
                    <a:pt x="26" y="333"/>
                  </a:lnTo>
                  <a:lnTo>
                    <a:pt x="0" y="34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auto">
            <a:xfrm>
              <a:off x="4909" y="1172"/>
              <a:ext cx="801" cy="1215"/>
            </a:xfrm>
            <a:custGeom>
              <a:avLst/>
              <a:gdLst>
                <a:gd name="T0" fmla="*/ 801 w 739"/>
                <a:gd name="T1" fmla="*/ 1217 h 1217"/>
                <a:gd name="T2" fmla="*/ 791 w 739"/>
                <a:gd name="T3" fmla="*/ 1021 h 1217"/>
                <a:gd name="T4" fmla="*/ 763 w 739"/>
                <a:gd name="T5" fmla="*/ 834 h 1217"/>
                <a:gd name="T6" fmla="*/ 713 w 739"/>
                <a:gd name="T7" fmla="*/ 660 h 1217"/>
                <a:gd name="T8" fmla="*/ 649 w 739"/>
                <a:gd name="T9" fmla="*/ 499 h 1217"/>
                <a:gd name="T10" fmla="*/ 568 w 739"/>
                <a:gd name="T11" fmla="*/ 357 h 1217"/>
                <a:gd name="T12" fmla="*/ 476 w 739"/>
                <a:gd name="T13" fmla="*/ 235 h 1217"/>
                <a:gd name="T14" fmla="*/ 369 w 739"/>
                <a:gd name="T15" fmla="*/ 138 h 1217"/>
                <a:gd name="T16" fmla="*/ 254 w 739"/>
                <a:gd name="T17" fmla="*/ 63 h 1217"/>
                <a:gd name="T18" fmla="*/ 130 w 739"/>
                <a:gd name="T19" fmla="*/ 16 h 1217"/>
                <a:gd name="T20" fmla="*/ 0 w 739"/>
                <a:gd name="T21" fmla="*/ 0 h 12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17"/>
                <a:gd name="T35" fmla="*/ 739 w 739"/>
                <a:gd name="T36" fmla="*/ 1217 h 12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17">
                  <a:moveTo>
                    <a:pt x="739" y="1217"/>
                  </a:moveTo>
                  <a:lnTo>
                    <a:pt x="730" y="1021"/>
                  </a:lnTo>
                  <a:lnTo>
                    <a:pt x="704" y="834"/>
                  </a:lnTo>
                  <a:lnTo>
                    <a:pt x="658" y="660"/>
                  </a:lnTo>
                  <a:lnTo>
                    <a:pt x="599" y="499"/>
                  </a:lnTo>
                  <a:lnTo>
                    <a:pt x="524" y="357"/>
                  </a:lnTo>
                  <a:lnTo>
                    <a:pt x="439" y="235"/>
                  </a:lnTo>
                  <a:lnTo>
                    <a:pt x="340" y="138"/>
                  </a:lnTo>
                  <a:lnTo>
                    <a:pt x="234" y="63"/>
                  </a:lnTo>
                  <a:lnTo>
                    <a:pt x="120" y="16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4989" y="2389"/>
              <a:ext cx="721" cy="1211"/>
            </a:xfrm>
            <a:custGeom>
              <a:avLst/>
              <a:gdLst>
                <a:gd name="T0" fmla="*/ 721 w 665"/>
                <a:gd name="T1" fmla="*/ 0 h 1211"/>
                <a:gd name="T2" fmla="*/ 714 w 665"/>
                <a:gd name="T3" fmla="*/ 186 h 1211"/>
                <a:gd name="T4" fmla="*/ 687 w 665"/>
                <a:gd name="T5" fmla="*/ 365 h 1211"/>
                <a:gd name="T6" fmla="*/ 645 w 665"/>
                <a:gd name="T7" fmla="*/ 533 h 1211"/>
                <a:gd name="T8" fmla="*/ 588 w 665"/>
                <a:gd name="T9" fmla="*/ 689 h 1211"/>
                <a:gd name="T10" fmla="*/ 516 w 665"/>
                <a:gd name="T11" fmla="*/ 829 h 1211"/>
                <a:gd name="T12" fmla="*/ 434 w 665"/>
                <a:gd name="T13" fmla="*/ 950 h 1211"/>
                <a:gd name="T14" fmla="*/ 338 w 665"/>
                <a:gd name="T15" fmla="*/ 1053 h 1211"/>
                <a:gd name="T16" fmla="*/ 233 w 665"/>
                <a:gd name="T17" fmla="*/ 1132 h 1211"/>
                <a:gd name="T18" fmla="*/ 121 w 665"/>
                <a:gd name="T19" fmla="*/ 1186 h 1211"/>
                <a:gd name="T20" fmla="*/ 0 w 665"/>
                <a:gd name="T21" fmla="*/ 1211 h 12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5"/>
                <a:gd name="T34" fmla="*/ 0 h 1211"/>
                <a:gd name="T35" fmla="*/ 665 w 665"/>
                <a:gd name="T36" fmla="*/ 1211 h 12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5" h="1211">
                  <a:moveTo>
                    <a:pt x="665" y="0"/>
                  </a:moveTo>
                  <a:lnTo>
                    <a:pt x="659" y="186"/>
                  </a:lnTo>
                  <a:lnTo>
                    <a:pt x="634" y="365"/>
                  </a:lnTo>
                  <a:lnTo>
                    <a:pt x="595" y="533"/>
                  </a:lnTo>
                  <a:lnTo>
                    <a:pt x="542" y="689"/>
                  </a:lnTo>
                  <a:lnTo>
                    <a:pt x="476" y="829"/>
                  </a:lnTo>
                  <a:lnTo>
                    <a:pt x="400" y="950"/>
                  </a:lnTo>
                  <a:lnTo>
                    <a:pt x="312" y="1053"/>
                  </a:lnTo>
                  <a:lnTo>
                    <a:pt x="215" y="1132"/>
                  </a:lnTo>
                  <a:lnTo>
                    <a:pt x="112" y="1186"/>
                  </a:lnTo>
                  <a:lnTo>
                    <a:pt x="0" y="1211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19" name="Freeform 66"/>
            <p:cNvSpPr>
              <a:spLocks/>
            </p:cNvSpPr>
            <p:nvPr/>
          </p:nvSpPr>
          <p:spPr bwMode="auto">
            <a:xfrm>
              <a:off x="4875" y="1955"/>
              <a:ext cx="568" cy="806"/>
            </a:xfrm>
            <a:custGeom>
              <a:avLst/>
              <a:gdLst>
                <a:gd name="T0" fmla="*/ 568 w 524"/>
                <a:gd name="T1" fmla="*/ 806 h 806"/>
                <a:gd name="T2" fmla="*/ 561 w 524"/>
                <a:gd name="T3" fmla="*/ 676 h 806"/>
                <a:gd name="T4" fmla="*/ 540 w 524"/>
                <a:gd name="T5" fmla="*/ 552 h 806"/>
                <a:gd name="T6" fmla="*/ 506 w 524"/>
                <a:gd name="T7" fmla="*/ 436 h 806"/>
                <a:gd name="T8" fmla="*/ 459 w 524"/>
                <a:gd name="T9" fmla="*/ 331 h 806"/>
                <a:gd name="T10" fmla="*/ 402 w 524"/>
                <a:gd name="T11" fmla="*/ 235 h 806"/>
                <a:gd name="T12" fmla="*/ 335 w 524"/>
                <a:gd name="T13" fmla="*/ 156 h 806"/>
                <a:gd name="T14" fmla="*/ 261 w 524"/>
                <a:gd name="T15" fmla="*/ 91 h 806"/>
                <a:gd name="T16" fmla="*/ 178 w 524"/>
                <a:gd name="T17" fmla="*/ 42 h 806"/>
                <a:gd name="T18" fmla="*/ 92 w 524"/>
                <a:gd name="T19" fmla="*/ 9 h 806"/>
                <a:gd name="T20" fmla="*/ 0 w 524"/>
                <a:gd name="T21" fmla="*/ 0 h 8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4"/>
                <a:gd name="T34" fmla="*/ 0 h 806"/>
                <a:gd name="T35" fmla="*/ 524 w 524"/>
                <a:gd name="T36" fmla="*/ 806 h 8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4" h="806">
                  <a:moveTo>
                    <a:pt x="524" y="806"/>
                  </a:moveTo>
                  <a:lnTo>
                    <a:pt x="518" y="676"/>
                  </a:lnTo>
                  <a:lnTo>
                    <a:pt x="498" y="552"/>
                  </a:lnTo>
                  <a:lnTo>
                    <a:pt x="467" y="436"/>
                  </a:lnTo>
                  <a:lnTo>
                    <a:pt x="423" y="331"/>
                  </a:lnTo>
                  <a:lnTo>
                    <a:pt x="371" y="235"/>
                  </a:lnTo>
                  <a:lnTo>
                    <a:pt x="309" y="156"/>
                  </a:lnTo>
                  <a:lnTo>
                    <a:pt x="241" y="91"/>
                  </a:lnTo>
                  <a:lnTo>
                    <a:pt x="164" y="42"/>
                  </a:lnTo>
                  <a:lnTo>
                    <a:pt x="85" y="9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2" name="Freeform 67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3" name="Freeform 68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1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4" name="Freeform 70"/>
            <p:cNvSpPr>
              <a:spLocks/>
            </p:cNvSpPr>
            <p:nvPr/>
          </p:nvSpPr>
          <p:spPr bwMode="auto">
            <a:xfrm>
              <a:off x="4104" y="2832"/>
              <a:ext cx="418" cy="808"/>
            </a:xfrm>
            <a:custGeom>
              <a:avLst/>
              <a:gdLst>
                <a:gd name="T0" fmla="*/ 0 w 386"/>
                <a:gd name="T1" fmla="*/ 0 h 830"/>
                <a:gd name="T2" fmla="*/ 6 w 386"/>
                <a:gd name="T3" fmla="*/ 132 h 830"/>
                <a:gd name="T4" fmla="*/ 24 w 386"/>
                <a:gd name="T5" fmla="*/ 257 h 830"/>
                <a:gd name="T6" fmla="*/ 48 w 386"/>
                <a:gd name="T7" fmla="*/ 373 h 830"/>
                <a:gd name="T8" fmla="*/ 83 w 386"/>
                <a:gd name="T9" fmla="*/ 477 h 830"/>
                <a:gd name="T10" fmla="*/ 123 w 386"/>
                <a:gd name="T11" fmla="*/ 572 h 830"/>
                <a:gd name="T12" fmla="*/ 173 w 386"/>
                <a:gd name="T13" fmla="*/ 651 h 830"/>
                <a:gd name="T14" fmla="*/ 225 w 386"/>
                <a:gd name="T15" fmla="*/ 717 h 830"/>
                <a:gd name="T16" fmla="*/ 287 w 386"/>
                <a:gd name="T17" fmla="*/ 767 h 830"/>
                <a:gd name="T18" fmla="*/ 349 w 386"/>
                <a:gd name="T19" fmla="*/ 796 h 830"/>
                <a:gd name="T20" fmla="*/ 418 w 386"/>
                <a:gd name="T21" fmla="*/ 808 h 8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6"/>
                <a:gd name="T34" fmla="*/ 0 h 830"/>
                <a:gd name="T35" fmla="*/ 386 w 386"/>
                <a:gd name="T36" fmla="*/ 830 h 8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6" h="830">
                  <a:moveTo>
                    <a:pt x="0" y="0"/>
                  </a:moveTo>
                  <a:lnTo>
                    <a:pt x="6" y="136"/>
                  </a:lnTo>
                  <a:lnTo>
                    <a:pt x="22" y="264"/>
                  </a:lnTo>
                  <a:lnTo>
                    <a:pt x="44" y="383"/>
                  </a:lnTo>
                  <a:lnTo>
                    <a:pt x="77" y="490"/>
                  </a:lnTo>
                  <a:lnTo>
                    <a:pt x="114" y="588"/>
                  </a:lnTo>
                  <a:lnTo>
                    <a:pt x="160" y="669"/>
                  </a:lnTo>
                  <a:lnTo>
                    <a:pt x="208" y="737"/>
                  </a:lnTo>
                  <a:lnTo>
                    <a:pt x="265" y="788"/>
                  </a:lnTo>
                  <a:lnTo>
                    <a:pt x="322" y="818"/>
                  </a:lnTo>
                  <a:lnTo>
                    <a:pt x="386" y="83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" name="Freeform 71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4 w 70"/>
                <a:gd name="T1" fmla="*/ 21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4" y="21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4" y="21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6" name="Freeform 72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2 w 70"/>
                <a:gd name="T1" fmla="*/ 18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2 w 70"/>
                <a:gd name="T9" fmla="*/ 1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8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7" name="Freeform 73"/>
            <p:cNvSpPr>
              <a:spLocks/>
            </p:cNvSpPr>
            <p:nvPr/>
          </p:nvSpPr>
          <p:spPr bwMode="auto">
            <a:xfrm>
              <a:off x="4104" y="2002"/>
              <a:ext cx="335" cy="808"/>
            </a:xfrm>
            <a:custGeom>
              <a:avLst/>
              <a:gdLst>
                <a:gd name="T0" fmla="*/ 0 w 309"/>
                <a:gd name="T1" fmla="*/ 808 h 808"/>
                <a:gd name="T2" fmla="*/ 4 w 309"/>
                <a:gd name="T3" fmla="*/ 692 h 808"/>
                <a:gd name="T4" fmla="*/ 16 w 309"/>
                <a:gd name="T5" fmla="*/ 575 h 808"/>
                <a:gd name="T6" fmla="*/ 36 w 309"/>
                <a:gd name="T7" fmla="*/ 466 h 808"/>
                <a:gd name="T8" fmla="*/ 62 w 309"/>
                <a:gd name="T9" fmla="*/ 363 h 808"/>
                <a:gd name="T10" fmla="*/ 92 w 309"/>
                <a:gd name="T11" fmla="*/ 270 h 808"/>
                <a:gd name="T12" fmla="*/ 130 w 309"/>
                <a:gd name="T13" fmla="*/ 188 h 808"/>
                <a:gd name="T14" fmla="*/ 173 w 309"/>
                <a:gd name="T15" fmla="*/ 116 h 808"/>
                <a:gd name="T16" fmla="*/ 223 w 309"/>
                <a:gd name="T17" fmla="*/ 60 h 808"/>
                <a:gd name="T18" fmla="*/ 275 w 309"/>
                <a:gd name="T19" fmla="*/ 21 h 808"/>
                <a:gd name="T20" fmla="*/ 335 w 309"/>
                <a:gd name="T21" fmla="*/ 0 h 8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9"/>
                <a:gd name="T34" fmla="*/ 0 h 808"/>
                <a:gd name="T35" fmla="*/ 309 w 309"/>
                <a:gd name="T36" fmla="*/ 808 h 8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9" h="808">
                  <a:moveTo>
                    <a:pt x="0" y="808"/>
                  </a:moveTo>
                  <a:lnTo>
                    <a:pt x="4" y="692"/>
                  </a:lnTo>
                  <a:lnTo>
                    <a:pt x="15" y="575"/>
                  </a:lnTo>
                  <a:lnTo>
                    <a:pt x="33" y="466"/>
                  </a:lnTo>
                  <a:lnTo>
                    <a:pt x="57" y="363"/>
                  </a:lnTo>
                  <a:lnTo>
                    <a:pt x="85" y="270"/>
                  </a:lnTo>
                  <a:lnTo>
                    <a:pt x="120" y="188"/>
                  </a:lnTo>
                  <a:lnTo>
                    <a:pt x="160" y="116"/>
                  </a:lnTo>
                  <a:lnTo>
                    <a:pt x="206" y="60"/>
                  </a:lnTo>
                  <a:lnTo>
                    <a:pt x="254" y="21"/>
                  </a:lnTo>
                  <a:lnTo>
                    <a:pt x="309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8" name="Freeform 74"/>
            <p:cNvSpPr>
              <a:spLocks/>
            </p:cNvSpPr>
            <p:nvPr/>
          </p:nvSpPr>
          <p:spPr bwMode="auto">
            <a:xfrm>
              <a:off x="3750" y="2407"/>
              <a:ext cx="801" cy="1233"/>
            </a:xfrm>
            <a:custGeom>
              <a:avLst/>
              <a:gdLst>
                <a:gd name="T0" fmla="*/ 0 w 739"/>
                <a:gd name="T1" fmla="*/ 0 h 1233"/>
                <a:gd name="T2" fmla="*/ 10 w 739"/>
                <a:gd name="T3" fmla="*/ 198 h 1233"/>
                <a:gd name="T4" fmla="*/ 40 w 739"/>
                <a:gd name="T5" fmla="*/ 389 h 1233"/>
                <a:gd name="T6" fmla="*/ 90 w 739"/>
                <a:gd name="T7" fmla="*/ 566 h 1233"/>
                <a:gd name="T8" fmla="*/ 154 w 739"/>
                <a:gd name="T9" fmla="*/ 727 h 1233"/>
                <a:gd name="T10" fmla="*/ 235 w 739"/>
                <a:gd name="T11" fmla="*/ 872 h 1233"/>
                <a:gd name="T12" fmla="*/ 328 w 739"/>
                <a:gd name="T13" fmla="*/ 995 h 1233"/>
                <a:gd name="T14" fmla="*/ 432 w 739"/>
                <a:gd name="T15" fmla="*/ 1096 h 1233"/>
                <a:gd name="T16" fmla="*/ 550 w 739"/>
                <a:gd name="T17" fmla="*/ 1170 h 1233"/>
                <a:gd name="T18" fmla="*/ 673 w 739"/>
                <a:gd name="T19" fmla="*/ 1217 h 1233"/>
                <a:gd name="T20" fmla="*/ 801 w 739"/>
                <a:gd name="T21" fmla="*/ 1233 h 12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33"/>
                <a:gd name="T35" fmla="*/ 739 w 739"/>
                <a:gd name="T36" fmla="*/ 1233 h 12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33">
                  <a:moveTo>
                    <a:pt x="0" y="0"/>
                  </a:moveTo>
                  <a:lnTo>
                    <a:pt x="9" y="198"/>
                  </a:lnTo>
                  <a:lnTo>
                    <a:pt x="37" y="389"/>
                  </a:lnTo>
                  <a:lnTo>
                    <a:pt x="83" y="566"/>
                  </a:lnTo>
                  <a:lnTo>
                    <a:pt x="142" y="727"/>
                  </a:lnTo>
                  <a:lnTo>
                    <a:pt x="217" y="872"/>
                  </a:lnTo>
                  <a:lnTo>
                    <a:pt x="303" y="995"/>
                  </a:lnTo>
                  <a:lnTo>
                    <a:pt x="399" y="1096"/>
                  </a:lnTo>
                  <a:lnTo>
                    <a:pt x="507" y="1170"/>
                  </a:lnTo>
                  <a:lnTo>
                    <a:pt x="621" y="1217"/>
                  </a:lnTo>
                  <a:lnTo>
                    <a:pt x="739" y="123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9" name="Freeform 75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21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21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0" name="Freeform 76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19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9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1" name="Freeform 77"/>
            <p:cNvSpPr>
              <a:spLocks/>
            </p:cNvSpPr>
            <p:nvPr/>
          </p:nvSpPr>
          <p:spPr bwMode="auto">
            <a:xfrm>
              <a:off x="3748" y="1146"/>
              <a:ext cx="703" cy="1259"/>
            </a:xfrm>
            <a:custGeom>
              <a:avLst/>
              <a:gdLst>
                <a:gd name="T0" fmla="*/ 0 w 649"/>
                <a:gd name="T1" fmla="*/ 1259 h 1259"/>
                <a:gd name="T2" fmla="*/ 12 w 649"/>
                <a:gd name="T3" fmla="*/ 1068 h 1259"/>
                <a:gd name="T4" fmla="*/ 35 w 649"/>
                <a:gd name="T5" fmla="*/ 881 h 1259"/>
                <a:gd name="T6" fmla="*/ 78 w 649"/>
                <a:gd name="T7" fmla="*/ 707 h 1259"/>
                <a:gd name="T8" fmla="*/ 132 w 649"/>
                <a:gd name="T9" fmla="*/ 543 h 1259"/>
                <a:gd name="T10" fmla="*/ 204 w 649"/>
                <a:gd name="T11" fmla="*/ 399 h 1259"/>
                <a:gd name="T12" fmla="*/ 285 w 649"/>
                <a:gd name="T13" fmla="*/ 271 h 1259"/>
                <a:gd name="T14" fmla="*/ 375 w 649"/>
                <a:gd name="T15" fmla="*/ 164 h 1259"/>
                <a:gd name="T16" fmla="*/ 478 w 649"/>
                <a:gd name="T17" fmla="*/ 82 h 1259"/>
                <a:gd name="T18" fmla="*/ 587 w 649"/>
                <a:gd name="T19" fmla="*/ 26 h 1259"/>
                <a:gd name="T20" fmla="*/ 703 w 649"/>
                <a:gd name="T21" fmla="*/ 0 h 12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9"/>
                <a:gd name="T34" fmla="*/ 0 h 1259"/>
                <a:gd name="T35" fmla="*/ 649 w 649"/>
                <a:gd name="T36" fmla="*/ 1259 h 12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9" h="1259">
                  <a:moveTo>
                    <a:pt x="0" y="1259"/>
                  </a:moveTo>
                  <a:lnTo>
                    <a:pt x="11" y="1068"/>
                  </a:lnTo>
                  <a:lnTo>
                    <a:pt x="32" y="881"/>
                  </a:lnTo>
                  <a:lnTo>
                    <a:pt x="72" y="707"/>
                  </a:lnTo>
                  <a:lnTo>
                    <a:pt x="122" y="543"/>
                  </a:lnTo>
                  <a:lnTo>
                    <a:pt x="188" y="399"/>
                  </a:lnTo>
                  <a:lnTo>
                    <a:pt x="263" y="271"/>
                  </a:lnTo>
                  <a:lnTo>
                    <a:pt x="346" y="164"/>
                  </a:lnTo>
                  <a:lnTo>
                    <a:pt x="441" y="82"/>
                  </a:lnTo>
                  <a:lnTo>
                    <a:pt x="542" y="26"/>
                  </a:lnTo>
                  <a:lnTo>
                    <a:pt x="649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2" name="Rectangle 78"/>
            <p:cNvSpPr>
              <a:spLocks noChangeArrowheads="1"/>
            </p:cNvSpPr>
            <p:nvPr/>
          </p:nvSpPr>
          <p:spPr bwMode="auto">
            <a:xfrm>
              <a:off x="4909" y="818"/>
              <a:ext cx="18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</a:t>
              </a:r>
              <a:endParaRPr lang="en-US" altLang="zh-CN" sz="1292"/>
            </a:p>
          </p:txBody>
        </p:sp>
        <p:sp>
          <p:nvSpPr>
            <p:cNvPr id="133" name="Rectangle 79"/>
            <p:cNvSpPr>
              <a:spLocks noChangeArrowheads="1"/>
            </p:cNvSpPr>
            <p:nvPr/>
          </p:nvSpPr>
          <p:spPr bwMode="auto">
            <a:xfrm>
              <a:off x="4272" y="3264"/>
              <a:ext cx="35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BusRd(</a:t>
              </a:r>
              <a:r>
                <a:rPr lang="en-US" altLang="zh-CN" sz="923">
                  <a:solidFill>
                    <a:schemeClr val="hlink"/>
                  </a:solidFill>
                </a:rPr>
                <a:t>S</a:t>
              </a:r>
              <a:r>
                <a:rPr lang="en-US" altLang="zh-CN" sz="923" b="0">
                  <a:solidFill>
                    <a:schemeClr val="hlink"/>
                  </a:solidFill>
                </a:rPr>
                <a:t>)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4" name="Rectangle 80"/>
            <p:cNvSpPr>
              <a:spLocks noChangeArrowheads="1"/>
            </p:cNvSpPr>
            <p:nvPr/>
          </p:nvSpPr>
          <p:spPr bwMode="auto">
            <a:xfrm>
              <a:off x="5571" y="2045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5" name="Rectangle 81"/>
            <p:cNvSpPr>
              <a:spLocks noChangeArrowheads="1"/>
            </p:cNvSpPr>
            <p:nvPr/>
          </p:nvSpPr>
          <p:spPr bwMode="auto">
            <a:xfrm>
              <a:off x="4934" y="2189"/>
              <a:ext cx="265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36" name="Rectangle 82"/>
            <p:cNvSpPr>
              <a:spLocks noChangeArrowheads="1"/>
            </p:cNvSpPr>
            <p:nvPr/>
          </p:nvSpPr>
          <p:spPr bwMode="auto">
            <a:xfrm>
              <a:off x="3980" y="1757"/>
              <a:ext cx="31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PrWr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BusUpgr</a:t>
              </a:r>
              <a:endParaRPr lang="en-US" altLang="zh-CN" sz="1292" dirty="0">
                <a:solidFill>
                  <a:schemeClr val="hlink"/>
                </a:solidFill>
              </a:endParaRPr>
            </a:p>
          </p:txBody>
        </p:sp>
        <p:sp>
          <p:nvSpPr>
            <p:cNvPr id="137" name="Rectangle 83"/>
            <p:cNvSpPr>
              <a:spLocks noChangeArrowheads="1"/>
            </p:cNvSpPr>
            <p:nvPr/>
          </p:nvSpPr>
          <p:spPr bwMode="auto">
            <a:xfrm>
              <a:off x="3634" y="2217"/>
              <a:ext cx="295" cy="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PrWr/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8" name="Rectangle 84"/>
            <p:cNvSpPr>
              <a:spLocks noChangeArrowheads="1"/>
            </p:cNvSpPr>
            <p:nvPr/>
          </p:nvSpPr>
          <p:spPr bwMode="auto">
            <a:xfrm>
              <a:off x="5136" y="1526"/>
              <a:ext cx="26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9" name="Rectangle 86"/>
            <p:cNvSpPr>
              <a:spLocks noChangeArrowheads="1"/>
            </p:cNvSpPr>
            <p:nvPr/>
          </p:nvSpPr>
          <p:spPr bwMode="auto">
            <a:xfrm>
              <a:off x="5145" y="2650"/>
              <a:ext cx="47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40" name="Rectangle 87"/>
            <p:cNvSpPr>
              <a:spLocks noChangeArrowheads="1"/>
            </p:cNvSpPr>
            <p:nvPr/>
          </p:nvSpPr>
          <p:spPr bwMode="auto">
            <a:xfrm>
              <a:off x="4531" y="3092"/>
              <a:ext cx="427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PrRd/— 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41" name="Rectangle 88"/>
            <p:cNvSpPr>
              <a:spLocks noChangeArrowheads="1"/>
            </p:cNvSpPr>
            <p:nvPr/>
          </p:nvSpPr>
          <p:spPr bwMode="auto">
            <a:xfrm>
              <a:off x="3955" y="2736"/>
              <a:ext cx="397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923" b="0" dirty="0"/>
                <a:t>(</a:t>
              </a:r>
              <a:r>
                <a:rPr lang="en-US" altLang="zh-CN" sz="923" dirty="0"/>
                <a:t>~S</a:t>
              </a:r>
              <a:r>
                <a:rPr lang="en-US" altLang="zh-CN" sz="923" b="0" dirty="0"/>
                <a:t>)</a:t>
              </a:r>
              <a:endParaRPr lang="en-US" altLang="zh-CN" sz="1292" b="0" dirty="0"/>
            </a:p>
          </p:txBody>
        </p:sp>
        <p:sp>
          <p:nvSpPr>
            <p:cNvPr id="142" name="Rectangle 89"/>
            <p:cNvSpPr>
              <a:spLocks noChangeArrowheads="1"/>
            </p:cNvSpPr>
            <p:nvPr/>
          </p:nvSpPr>
          <p:spPr bwMode="auto">
            <a:xfrm>
              <a:off x="4272" y="1498"/>
              <a:ext cx="294" cy="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00" b="0" dirty="0" err="1"/>
                <a:t>PrWr</a:t>
              </a:r>
              <a:r>
                <a:rPr lang="en-US" altLang="zh-CN" sz="900" b="0" dirty="0"/>
                <a:t>/—</a:t>
              </a:r>
            </a:p>
          </p:txBody>
        </p:sp>
        <p:sp>
          <p:nvSpPr>
            <p:cNvPr id="143" name="Rectangle 90"/>
            <p:cNvSpPr>
              <a:spLocks noChangeArrowheads="1"/>
            </p:cNvSpPr>
            <p:nvPr/>
          </p:nvSpPr>
          <p:spPr bwMode="auto">
            <a:xfrm>
              <a:off x="5571" y="2333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BusWB</a:t>
              </a:r>
              <a:endParaRPr lang="en-US" altLang="zh-CN" sz="1292" b="0">
                <a:solidFill>
                  <a:schemeClr val="hlink"/>
                </a:solidFill>
              </a:endParaRPr>
            </a:p>
          </p:txBody>
        </p:sp>
        <p:sp>
          <p:nvSpPr>
            <p:cNvPr id="144" name="Rectangle 85"/>
            <p:cNvSpPr>
              <a:spLocks noChangeArrowheads="1"/>
            </p:cNvSpPr>
            <p:nvPr/>
          </p:nvSpPr>
          <p:spPr bwMode="auto">
            <a:xfrm>
              <a:off x="4906" y="2908"/>
              <a:ext cx="418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  <a:endParaRPr lang="en-US" altLang="zh-CN" sz="923">
                <a:solidFill>
                  <a:schemeClr val="hlink"/>
                </a:solidFill>
              </a:endParaRP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BusUpgr/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  <p:sp>
          <p:nvSpPr>
            <p:cNvPr id="145" name="Freeform 69"/>
            <p:cNvSpPr>
              <a:spLocks/>
            </p:cNvSpPr>
            <p:nvPr/>
          </p:nvSpPr>
          <p:spPr bwMode="auto">
            <a:xfrm>
              <a:off x="4979" y="2761"/>
              <a:ext cx="464" cy="793"/>
            </a:xfrm>
            <a:custGeom>
              <a:avLst/>
              <a:gdLst>
                <a:gd name="T0" fmla="*/ 464 w 428"/>
                <a:gd name="T1" fmla="*/ 0 h 793"/>
                <a:gd name="T2" fmla="*/ 460 w 428"/>
                <a:gd name="T3" fmla="*/ 119 h 793"/>
                <a:gd name="T4" fmla="*/ 443 w 428"/>
                <a:gd name="T5" fmla="*/ 233 h 793"/>
                <a:gd name="T6" fmla="*/ 414 w 428"/>
                <a:gd name="T7" fmla="*/ 343 h 793"/>
                <a:gd name="T8" fmla="*/ 378 w 428"/>
                <a:gd name="T9" fmla="*/ 446 h 793"/>
                <a:gd name="T10" fmla="*/ 334 w 428"/>
                <a:gd name="T11" fmla="*/ 536 h 793"/>
                <a:gd name="T12" fmla="*/ 279 w 428"/>
                <a:gd name="T13" fmla="*/ 618 h 793"/>
                <a:gd name="T14" fmla="*/ 219 w 428"/>
                <a:gd name="T15" fmla="*/ 686 h 793"/>
                <a:gd name="T16" fmla="*/ 153 w 428"/>
                <a:gd name="T17" fmla="*/ 739 h 793"/>
                <a:gd name="T18" fmla="*/ 79 w 428"/>
                <a:gd name="T19" fmla="*/ 774 h 793"/>
                <a:gd name="T20" fmla="*/ 0 w 428"/>
                <a:gd name="T21" fmla="*/ 793 h 7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8"/>
                <a:gd name="T34" fmla="*/ 0 h 793"/>
                <a:gd name="T35" fmla="*/ 428 w 428"/>
                <a:gd name="T36" fmla="*/ 793 h 7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8" h="793">
                  <a:moveTo>
                    <a:pt x="428" y="0"/>
                  </a:moveTo>
                  <a:lnTo>
                    <a:pt x="424" y="119"/>
                  </a:lnTo>
                  <a:lnTo>
                    <a:pt x="409" y="233"/>
                  </a:lnTo>
                  <a:lnTo>
                    <a:pt x="382" y="343"/>
                  </a:lnTo>
                  <a:lnTo>
                    <a:pt x="349" y="446"/>
                  </a:lnTo>
                  <a:lnTo>
                    <a:pt x="308" y="536"/>
                  </a:lnTo>
                  <a:lnTo>
                    <a:pt x="257" y="618"/>
                  </a:lnTo>
                  <a:lnTo>
                    <a:pt x="202" y="686"/>
                  </a:lnTo>
                  <a:lnTo>
                    <a:pt x="141" y="739"/>
                  </a:lnTo>
                  <a:lnTo>
                    <a:pt x="73" y="774"/>
                  </a:lnTo>
                  <a:lnTo>
                    <a:pt x="0" y="793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46" name="Rectangle 91"/>
            <p:cNvSpPr>
              <a:spLocks noChangeArrowheads="1"/>
            </p:cNvSpPr>
            <p:nvPr/>
          </p:nvSpPr>
          <p:spPr bwMode="auto">
            <a:xfrm>
              <a:off x="5136" y="2736"/>
              <a:ext cx="39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46" y="1446384"/>
            <a:ext cx="4334400" cy="3576067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1985658" y="5341870"/>
            <a:ext cx="8179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读</a:t>
            </a:r>
            <a:r>
              <a:rPr lang="en-US" altLang="zh-CN" dirty="0">
                <a:solidFill>
                  <a:srgbClr val="000000"/>
                </a:solidFill>
              </a:rPr>
              <a:t> 100</a:t>
            </a:r>
            <a:r>
              <a:rPr lang="zh-CN" altLang="en-US" dirty="0">
                <a:solidFill>
                  <a:srgbClr val="000000"/>
                </a:solidFill>
              </a:rPr>
              <a:t>，读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 </a:t>
            </a:r>
            <a:r>
              <a:rPr lang="zh-CN" altLang="en-US" dirty="0">
                <a:solidFill>
                  <a:srgbClr val="000000"/>
                </a:solidFill>
              </a:rPr>
              <a:t>从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100 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p1: </a:t>
            </a:r>
            <a:r>
              <a:rPr lang="zh-CN" altLang="en-US" dirty="0">
                <a:solidFill>
                  <a:srgbClr val="000000"/>
                </a:solidFill>
              </a:rPr>
              <a:t>写</a:t>
            </a:r>
            <a:r>
              <a:rPr lang="en-US" altLang="zh-CN" dirty="0">
                <a:solidFill>
                  <a:srgbClr val="000000"/>
                </a:solidFill>
              </a:rPr>
              <a:t>100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，向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写数据（</a:t>
            </a:r>
            <a:r>
              <a:rPr lang="en-US" altLang="zh-CN" dirty="0">
                <a:solidFill>
                  <a:srgbClr val="000000"/>
                </a:solidFill>
              </a:rPr>
              <a:t>100cycles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100 + 100 =  100 cycles</a:t>
            </a: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96" y="867230"/>
            <a:ext cx="2987299" cy="48772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30"/>
          <p:cNvGrpSpPr>
            <a:grpSpLocks/>
          </p:cNvGrpSpPr>
          <p:nvPr/>
        </p:nvGrpSpPr>
        <p:grpSpPr bwMode="auto">
          <a:xfrm>
            <a:off x="6824980" y="1457114"/>
            <a:ext cx="3340100" cy="3498850"/>
            <a:chOff x="3553" y="960"/>
            <a:chExt cx="2399" cy="2832"/>
          </a:xfrm>
        </p:grpSpPr>
        <p:grpSp>
          <p:nvGrpSpPr>
            <p:cNvPr id="94" name="Group 31"/>
            <p:cNvGrpSpPr>
              <a:grpSpLocks/>
            </p:cNvGrpSpPr>
            <p:nvPr/>
          </p:nvGrpSpPr>
          <p:grpSpPr bwMode="auto">
            <a:xfrm>
              <a:off x="4559" y="1488"/>
              <a:ext cx="391" cy="385"/>
              <a:chOff x="4512" y="1008"/>
              <a:chExt cx="390" cy="385"/>
            </a:xfrm>
          </p:grpSpPr>
          <p:sp>
            <p:nvSpPr>
              <p:cNvPr id="117" name="Oval 32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8" name="Text Box 33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grpSp>
          <p:nvGrpSpPr>
            <p:cNvPr id="95" name="Group 34"/>
            <p:cNvGrpSpPr>
              <a:grpSpLocks/>
            </p:cNvGrpSpPr>
            <p:nvPr/>
          </p:nvGrpSpPr>
          <p:grpSpPr bwMode="auto">
            <a:xfrm>
              <a:off x="4559" y="3408"/>
              <a:ext cx="391" cy="384"/>
              <a:chOff x="4512" y="1008"/>
              <a:chExt cx="390" cy="384"/>
            </a:xfrm>
          </p:grpSpPr>
          <p:sp>
            <p:nvSpPr>
              <p:cNvPr id="115" name="Oval 35"/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390" cy="3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6" name="Text Box 36"/>
              <p:cNvSpPr txBox="1">
                <a:spLocks noChangeArrowheads="1"/>
              </p:cNvSpPr>
              <p:nvPr/>
            </p:nvSpPr>
            <p:spPr bwMode="auto">
              <a:xfrm>
                <a:off x="4535" y="1105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96" name="Group 37"/>
            <p:cNvGrpSpPr>
              <a:grpSpLocks/>
            </p:cNvGrpSpPr>
            <p:nvPr/>
          </p:nvGrpSpPr>
          <p:grpSpPr bwMode="auto">
            <a:xfrm>
              <a:off x="4562" y="2448"/>
              <a:ext cx="391" cy="385"/>
              <a:chOff x="4515" y="1008"/>
              <a:chExt cx="390" cy="385"/>
            </a:xfrm>
          </p:grpSpPr>
          <p:sp>
            <p:nvSpPr>
              <p:cNvPr id="113" name="Oval 38"/>
              <p:cNvSpPr>
                <a:spLocks noChangeArrowheads="1"/>
              </p:cNvSpPr>
              <p:nvPr/>
            </p:nvSpPr>
            <p:spPr bwMode="auto">
              <a:xfrm>
                <a:off x="4515" y="1008"/>
                <a:ext cx="390" cy="38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bIns="0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zh-CN" altLang="zh-CN" sz="1477"/>
              </a:p>
            </p:txBody>
          </p:sp>
          <p:sp>
            <p:nvSpPr>
              <p:cNvPr id="114" name="Text Box 39"/>
              <p:cNvSpPr txBox="1">
                <a:spLocks noChangeArrowheads="1"/>
              </p:cNvSpPr>
              <p:nvPr/>
            </p:nvSpPr>
            <p:spPr bwMode="auto">
              <a:xfrm>
                <a:off x="4535" y="1104"/>
                <a:ext cx="33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cxnSp>
          <p:nvCxnSpPr>
            <p:cNvPr id="97" name="AutoShape 40"/>
            <p:cNvCxnSpPr>
              <a:cxnSpLocks noChangeShapeType="1"/>
              <a:stCxn id="115" idx="2"/>
              <a:endCxn id="117" idx="2"/>
            </p:cNvCxnSpPr>
            <p:nvPr/>
          </p:nvCxnSpPr>
          <p:spPr bwMode="auto">
            <a:xfrm rot="10800000" flipH="1">
              <a:off x="4553" y="1680"/>
              <a:ext cx="1" cy="1920"/>
            </a:xfrm>
            <a:prstGeom prst="curvedConnector3">
              <a:avLst>
                <a:gd name="adj1" fmla="val -7900003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41"/>
            <p:cNvCxnSpPr>
              <a:cxnSpLocks noChangeShapeType="1"/>
              <a:stCxn id="117" idx="6"/>
              <a:endCxn id="115" idx="6"/>
            </p:cNvCxnSpPr>
            <p:nvPr/>
          </p:nvCxnSpPr>
          <p:spPr bwMode="auto">
            <a:xfrm>
              <a:off x="4950" y="1680"/>
              <a:ext cx="1" cy="1920"/>
            </a:xfrm>
            <a:prstGeom prst="curvedConnector3">
              <a:avLst>
                <a:gd name="adj1" fmla="val 749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Arc 42"/>
            <p:cNvSpPr>
              <a:spLocks/>
            </p:cNvSpPr>
            <p:nvPr/>
          </p:nvSpPr>
          <p:spPr bwMode="auto">
            <a:xfrm>
              <a:off x="4561" y="2756"/>
              <a:ext cx="391" cy="267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0" name="Arc 43"/>
            <p:cNvSpPr>
              <a:spLocks/>
            </p:cNvSpPr>
            <p:nvPr/>
          </p:nvSpPr>
          <p:spPr bwMode="auto">
            <a:xfrm flipV="1">
              <a:off x="4559" y="1248"/>
              <a:ext cx="391" cy="316"/>
            </a:xfrm>
            <a:custGeom>
              <a:avLst/>
              <a:gdLst>
                <a:gd name="T0" fmla="*/ 3 w 43200"/>
                <a:gd name="T1" fmla="*/ 0 h 35635"/>
                <a:gd name="T2" fmla="*/ 0 w 43200"/>
                <a:gd name="T3" fmla="*/ 0 h 35635"/>
                <a:gd name="T4" fmla="*/ 2 w 43200"/>
                <a:gd name="T5" fmla="*/ 1 h 356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635"/>
                <a:gd name="T11" fmla="*/ 43200 w 43200"/>
                <a:gd name="T12" fmla="*/ 35635 h 35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635" fill="none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</a:path>
                <a:path w="43200" h="35635" stroke="0" extrusionOk="0">
                  <a:moveTo>
                    <a:pt x="38018" y="0"/>
                  </a:moveTo>
                  <a:cubicBezTo>
                    <a:pt x="41362" y="3911"/>
                    <a:pt x="43200" y="8888"/>
                    <a:pt x="43200" y="14035"/>
                  </a:cubicBezTo>
                  <a:cubicBezTo>
                    <a:pt x="43200" y="25964"/>
                    <a:pt x="33529" y="35635"/>
                    <a:pt x="21600" y="35635"/>
                  </a:cubicBezTo>
                  <a:cubicBezTo>
                    <a:pt x="9670" y="35635"/>
                    <a:pt x="0" y="25964"/>
                    <a:pt x="0" y="14035"/>
                  </a:cubicBezTo>
                  <a:cubicBezTo>
                    <a:pt x="-1" y="9362"/>
                    <a:pt x="1514" y="4816"/>
                    <a:pt x="4317" y="1078"/>
                  </a:cubicBezTo>
                  <a:lnTo>
                    <a:pt x="21600" y="140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1" name="Arc 44"/>
            <p:cNvSpPr>
              <a:spLocks/>
            </p:cNvSpPr>
            <p:nvPr/>
          </p:nvSpPr>
          <p:spPr bwMode="auto">
            <a:xfrm>
              <a:off x="4848" y="2633"/>
              <a:ext cx="432" cy="872"/>
            </a:xfrm>
            <a:custGeom>
              <a:avLst/>
              <a:gdLst>
                <a:gd name="T0" fmla="*/ 2 w 21600"/>
                <a:gd name="T1" fmla="*/ 0 h 42255"/>
                <a:gd name="T2" fmla="*/ 2 w 21600"/>
                <a:gd name="T3" fmla="*/ 18 h 42255"/>
                <a:gd name="T4" fmla="*/ 0 w 21600"/>
                <a:gd name="T5" fmla="*/ 9 h 42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55"/>
                <a:gd name="T11" fmla="*/ 21600 w 21600"/>
                <a:gd name="T12" fmla="*/ 42255 h 42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55" fill="none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</a:path>
                <a:path w="21600" h="42255" stroke="0" extrusionOk="0">
                  <a:moveTo>
                    <a:pt x="5051" y="-1"/>
                  </a:moveTo>
                  <a:cubicBezTo>
                    <a:pt x="14757" y="2334"/>
                    <a:pt x="21600" y="11017"/>
                    <a:pt x="21600" y="21001"/>
                  </a:cubicBezTo>
                  <a:cubicBezTo>
                    <a:pt x="21600" y="31445"/>
                    <a:pt x="14126" y="40394"/>
                    <a:pt x="3849" y="42255"/>
                  </a:cubicBezTo>
                  <a:lnTo>
                    <a:pt x="0" y="2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2" name="Arc 45"/>
            <p:cNvSpPr>
              <a:spLocks/>
            </p:cNvSpPr>
            <p:nvPr/>
          </p:nvSpPr>
          <p:spPr bwMode="auto">
            <a:xfrm>
              <a:off x="4848" y="1728"/>
              <a:ext cx="286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3" name="Arc 46"/>
            <p:cNvSpPr>
              <a:spLocks/>
            </p:cNvSpPr>
            <p:nvPr/>
          </p:nvSpPr>
          <p:spPr bwMode="auto">
            <a:xfrm flipH="1" flipV="1">
              <a:off x="4367" y="1728"/>
              <a:ext cx="287" cy="848"/>
            </a:xfrm>
            <a:custGeom>
              <a:avLst/>
              <a:gdLst>
                <a:gd name="T0" fmla="*/ 1 w 21600"/>
                <a:gd name="T1" fmla="*/ 0 h 41248"/>
                <a:gd name="T2" fmla="*/ 1 w 21600"/>
                <a:gd name="T3" fmla="*/ 18 h 41248"/>
                <a:gd name="T4" fmla="*/ 0 w 21600"/>
                <a:gd name="T5" fmla="*/ 9 h 412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48"/>
                <a:gd name="T11" fmla="*/ 21600 w 21600"/>
                <a:gd name="T12" fmla="*/ 41248 h 4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48" fill="none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</a:path>
                <a:path w="21600" h="41248" stroke="0" extrusionOk="0">
                  <a:moveTo>
                    <a:pt x="7179" y="-1"/>
                  </a:moveTo>
                  <a:cubicBezTo>
                    <a:pt x="15820" y="3044"/>
                    <a:pt x="21600" y="11210"/>
                    <a:pt x="21600" y="20372"/>
                  </a:cubicBezTo>
                  <a:cubicBezTo>
                    <a:pt x="21600" y="30165"/>
                    <a:pt x="15010" y="38733"/>
                    <a:pt x="5545" y="41248"/>
                  </a:cubicBezTo>
                  <a:lnTo>
                    <a:pt x="0" y="203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4" name="Arc 47"/>
            <p:cNvSpPr>
              <a:spLocks/>
            </p:cNvSpPr>
            <p:nvPr/>
          </p:nvSpPr>
          <p:spPr bwMode="auto">
            <a:xfrm flipH="1" flipV="1">
              <a:off x="4223" y="2641"/>
              <a:ext cx="431" cy="861"/>
            </a:xfrm>
            <a:custGeom>
              <a:avLst/>
              <a:gdLst>
                <a:gd name="T0" fmla="*/ 2 w 21600"/>
                <a:gd name="T1" fmla="*/ 0 h 41793"/>
                <a:gd name="T2" fmla="*/ 2 w 21600"/>
                <a:gd name="T3" fmla="*/ 18 h 41793"/>
                <a:gd name="T4" fmla="*/ 0 w 21600"/>
                <a:gd name="T5" fmla="*/ 9 h 417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793"/>
                <a:gd name="T11" fmla="*/ 21600 w 21600"/>
                <a:gd name="T12" fmla="*/ 41793 h 417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793" fill="none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</a:path>
                <a:path w="21600" h="41793" stroke="0" extrusionOk="0">
                  <a:moveTo>
                    <a:pt x="5364" y="-1"/>
                  </a:moveTo>
                  <a:cubicBezTo>
                    <a:pt x="14918" y="2449"/>
                    <a:pt x="21600" y="11059"/>
                    <a:pt x="21600" y="20923"/>
                  </a:cubicBezTo>
                  <a:cubicBezTo>
                    <a:pt x="21600" y="30707"/>
                    <a:pt x="15022" y="39270"/>
                    <a:pt x="5568" y="41793"/>
                  </a:cubicBezTo>
                  <a:lnTo>
                    <a:pt x="0" y="2092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 wrap="none" bIns="0" anchor="ctr"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05" name="Text Box 48"/>
            <p:cNvSpPr txBox="1">
              <a:spLocks noChangeArrowheads="1"/>
            </p:cNvSpPr>
            <p:nvPr/>
          </p:nvSpPr>
          <p:spPr bwMode="auto">
            <a:xfrm>
              <a:off x="4559" y="960"/>
              <a:ext cx="389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/>
                <a:t>PrWr/—</a:t>
              </a:r>
            </a:p>
          </p:txBody>
        </p:sp>
        <p:sp>
          <p:nvSpPr>
            <p:cNvPr id="106" name="Text Box 49"/>
            <p:cNvSpPr txBox="1">
              <a:spLocks noChangeArrowheads="1"/>
            </p:cNvSpPr>
            <p:nvPr/>
          </p:nvSpPr>
          <p:spPr bwMode="auto">
            <a:xfrm>
              <a:off x="3983" y="2929"/>
              <a:ext cx="576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PrRd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07" name="Text Box 50"/>
            <p:cNvSpPr txBox="1">
              <a:spLocks noChangeArrowheads="1"/>
            </p:cNvSpPr>
            <p:nvPr/>
          </p:nvSpPr>
          <p:spPr bwMode="auto">
            <a:xfrm>
              <a:off x="4127" y="2113"/>
              <a:ext cx="72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/>
                <a:t>PrWr</a:t>
              </a:r>
              <a:r>
                <a:rPr lang="en-US" altLang="zh-CN" sz="1108" b="0" dirty="0"/>
                <a:t>/</a:t>
              </a: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endParaRPr lang="en-US" altLang="zh-CN" sz="1108" b="0" dirty="0">
                <a:solidFill>
                  <a:schemeClr val="hlink"/>
                </a:solidFill>
              </a:endParaRPr>
            </a:p>
          </p:txBody>
        </p:sp>
        <p:sp>
          <p:nvSpPr>
            <p:cNvPr id="108" name="Text Box 51"/>
            <p:cNvSpPr txBox="1">
              <a:spLocks noChangeArrowheads="1"/>
            </p:cNvSpPr>
            <p:nvPr/>
          </p:nvSpPr>
          <p:spPr bwMode="auto">
            <a:xfrm>
              <a:off x="3553" y="2400"/>
              <a:ext cx="670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PrWr/</a:t>
              </a:r>
              <a:r>
                <a:rPr lang="en-US" altLang="zh-CN" sz="1108" b="0">
                  <a:solidFill>
                    <a:schemeClr val="hlink"/>
                  </a:solidFill>
                </a:rPr>
                <a:t>BusRdX</a:t>
              </a:r>
            </a:p>
          </p:txBody>
        </p:sp>
        <p:sp>
          <p:nvSpPr>
            <p:cNvPr id="109" name="Text Box 52"/>
            <p:cNvSpPr txBox="1">
              <a:spLocks noChangeArrowheads="1"/>
            </p:cNvSpPr>
            <p:nvPr/>
          </p:nvSpPr>
          <p:spPr bwMode="auto">
            <a:xfrm>
              <a:off x="4607" y="3053"/>
              <a:ext cx="481" cy="3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/>
                <a:t>PrRd/—</a:t>
              </a:r>
            </a:p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/>
                <a:t>/—</a:t>
              </a:r>
            </a:p>
          </p:txBody>
        </p:sp>
        <p:sp>
          <p:nvSpPr>
            <p:cNvPr id="110" name="Text Box 53"/>
            <p:cNvSpPr txBox="1">
              <a:spLocks noChangeArrowheads="1"/>
            </p:cNvSpPr>
            <p:nvPr/>
          </p:nvSpPr>
          <p:spPr bwMode="auto">
            <a:xfrm>
              <a:off x="4848" y="2113"/>
              <a:ext cx="624" cy="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1108" b="0" dirty="0">
                  <a:solidFill>
                    <a:schemeClr val="hlink"/>
                  </a:solidFill>
                </a:rPr>
                <a:t>/</a:t>
              </a:r>
              <a:r>
                <a:rPr lang="en-US" altLang="zh-CN" sz="1108" dirty="0">
                  <a:solidFill>
                    <a:schemeClr val="hlink"/>
                  </a:solidFill>
                </a:rPr>
                <a:t>Flush</a:t>
              </a:r>
            </a:p>
          </p:txBody>
        </p:sp>
        <p:sp>
          <p:nvSpPr>
            <p:cNvPr id="111" name="Text Box 54"/>
            <p:cNvSpPr txBox="1">
              <a:spLocks noChangeArrowheads="1"/>
            </p:cNvSpPr>
            <p:nvPr/>
          </p:nvSpPr>
          <p:spPr bwMode="auto">
            <a:xfrm>
              <a:off x="5233" y="2400"/>
              <a:ext cx="719" cy="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>
                  <a:solidFill>
                    <a:schemeClr val="hlink"/>
                  </a:solidFill>
                </a:rPr>
                <a:t>BusRdX/</a:t>
              </a:r>
              <a:r>
                <a:rPr lang="en-US" altLang="zh-CN" sz="1108">
                  <a:solidFill>
                    <a:schemeClr val="hlink"/>
                  </a:solidFill>
                </a:rPr>
                <a:t>Flush</a:t>
              </a:r>
            </a:p>
            <a:p>
              <a:pPr>
                <a:defRPr/>
              </a:pPr>
              <a:r>
                <a:rPr lang="en-US" altLang="zh-CN" sz="1108" b="0"/>
                <a:t>Replace/</a:t>
              </a:r>
              <a:r>
                <a:rPr lang="en-US" altLang="zh-CN" sz="1108" b="0">
                  <a:solidFill>
                    <a:schemeClr val="hlink"/>
                  </a:solidFill>
                </a:rPr>
                <a:t>BusWB</a:t>
              </a:r>
            </a:p>
          </p:txBody>
        </p:sp>
        <p:sp>
          <p:nvSpPr>
            <p:cNvPr id="112" name="Text Box 55"/>
            <p:cNvSpPr txBox="1">
              <a:spLocks noChangeArrowheads="1"/>
            </p:cNvSpPr>
            <p:nvPr/>
          </p:nvSpPr>
          <p:spPr bwMode="auto">
            <a:xfrm>
              <a:off x="4992" y="2880"/>
              <a:ext cx="528" cy="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1108" b="0" dirty="0" err="1">
                  <a:solidFill>
                    <a:schemeClr val="hlink"/>
                  </a:solidFill>
                </a:rPr>
                <a:t>BusRdX</a:t>
              </a:r>
              <a:r>
                <a:rPr lang="en-US" altLang="zh-CN" sz="1108" b="0" dirty="0"/>
                <a:t>/—</a:t>
              </a:r>
            </a:p>
            <a:p>
              <a:pPr>
                <a:defRPr/>
              </a:pPr>
              <a:r>
                <a:rPr lang="en-US" altLang="zh-CN" sz="1108" b="0" dirty="0"/>
                <a:t>Replace/—</a:t>
              </a:r>
            </a:p>
          </p:txBody>
        </p:sp>
      </p:grpSp>
      <p:sp>
        <p:nvSpPr>
          <p:cNvPr id="120" name="矩形 119"/>
          <p:cNvSpPr/>
          <p:nvPr/>
        </p:nvSpPr>
        <p:spPr>
          <a:xfrm>
            <a:off x="1985658" y="5341869"/>
            <a:ext cx="81794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读</a:t>
            </a:r>
            <a:r>
              <a:rPr lang="en-US" altLang="zh-CN" dirty="0">
                <a:solidFill>
                  <a:srgbClr val="000000"/>
                </a:solidFill>
              </a:rPr>
              <a:t> 100</a:t>
            </a:r>
            <a:r>
              <a:rPr lang="zh-CN" altLang="en-US" dirty="0">
                <a:solidFill>
                  <a:srgbClr val="000000"/>
                </a:solidFill>
              </a:rPr>
              <a:t>，读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 </a:t>
            </a:r>
            <a:r>
              <a:rPr lang="zh-CN" altLang="en-US" dirty="0">
                <a:solidFill>
                  <a:srgbClr val="000000"/>
                </a:solidFill>
              </a:rPr>
              <a:t>从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100 cycles</a:t>
            </a:r>
            <a:r>
              <a:rPr lang="zh-CN" altLang="en-US" dirty="0">
                <a:solidFill>
                  <a:srgbClr val="000000"/>
                </a:solidFill>
              </a:rPr>
              <a:t>），状态变为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写</a:t>
            </a:r>
            <a:r>
              <a:rPr lang="en-US" altLang="zh-CN" dirty="0">
                <a:solidFill>
                  <a:srgbClr val="000000"/>
                </a:solidFill>
              </a:rPr>
              <a:t> 100</a:t>
            </a:r>
            <a:r>
              <a:rPr lang="zh-CN" altLang="en-US" dirty="0">
                <a:solidFill>
                  <a:srgbClr val="000000"/>
                </a:solidFill>
              </a:rPr>
              <a:t>，命中，发送</a:t>
            </a:r>
            <a:r>
              <a:rPr lang="en-US" altLang="zh-CN" dirty="0">
                <a:solidFill>
                  <a:srgbClr val="000000"/>
                </a:solidFill>
              </a:rPr>
              <a:t>invalid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15 cycles</a:t>
            </a:r>
            <a:r>
              <a:rPr lang="zh-CN" altLang="en-US" dirty="0">
                <a:solidFill>
                  <a:srgbClr val="000000"/>
                </a:solidFill>
              </a:rPr>
              <a:t>），状态变为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p1: </a:t>
            </a:r>
            <a:r>
              <a:rPr lang="zh-CN" altLang="en-US" dirty="0">
                <a:solidFill>
                  <a:srgbClr val="000000"/>
                </a:solidFill>
              </a:rPr>
              <a:t>写</a:t>
            </a:r>
            <a:r>
              <a:rPr lang="en-US" altLang="zh-CN" dirty="0">
                <a:solidFill>
                  <a:srgbClr val="000000"/>
                </a:solidFill>
              </a:rPr>
              <a:t>100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，从</a:t>
            </a:r>
            <a:r>
              <a:rPr lang="en-US" altLang="zh-CN" dirty="0">
                <a:solidFill>
                  <a:srgbClr val="000000"/>
                </a:solidFill>
              </a:rPr>
              <a:t>P0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cache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40cycles</a:t>
            </a:r>
            <a:r>
              <a:rPr lang="zh-CN" altLang="en-US" dirty="0">
                <a:solidFill>
                  <a:srgbClr val="000000"/>
                </a:solidFill>
              </a:rPr>
              <a:t>），</a:t>
            </a:r>
            <a:r>
              <a:rPr lang="en-US" altLang="zh-CN" dirty="0">
                <a:solidFill>
                  <a:srgbClr val="000000"/>
                </a:solidFill>
              </a:rPr>
              <a:t>P0</a:t>
            </a: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B0</a:t>
            </a:r>
            <a:r>
              <a:rPr lang="zh-CN" altLang="en-US" dirty="0">
                <a:solidFill>
                  <a:srgbClr val="000000"/>
                </a:solidFill>
              </a:rPr>
              <a:t>写回（</a:t>
            </a:r>
            <a:r>
              <a:rPr lang="en-US" altLang="zh-CN" dirty="0">
                <a:solidFill>
                  <a:srgbClr val="000000"/>
                </a:solidFill>
              </a:rPr>
              <a:t>10cycles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100 + 15 + 40 + 10=  165 cycles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72" y="798628"/>
            <a:ext cx="2857748" cy="64775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146" y="1446384"/>
            <a:ext cx="4334400" cy="357606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94"/>
          <p:cNvGrpSpPr>
            <a:grpSpLocks/>
          </p:cNvGrpSpPr>
          <p:nvPr/>
        </p:nvGrpSpPr>
        <p:grpSpPr bwMode="auto">
          <a:xfrm>
            <a:off x="7198976" y="345423"/>
            <a:ext cx="3305175" cy="4395787"/>
            <a:chOff x="3634" y="816"/>
            <a:chExt cx="2255" cy="299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4572" y="923"/>
              <a:ext cx="74" cy="108"/>
            </a:xfrm>
            <a:custGeom>
              <a:avLst/>
              <a:gdLst>
                <a:gd name="T0" fmla="*/ 0 w 68"/>
                <a:gd name="T1" fmla="*/ 0 h 109"/>
                <a:gd name="T2" fmla="*/ 2 w 68"/>
                <a:gd name="T3" fmla="*/ 18 h 109"/>
                <a:gd name="T4" fmla="*/ 5 w 68"/>
                <a:gd name="T5" fmla="*/ 35 h 109"/>
                <a:gd name="T6" fmla="*/ 10 w 68"/>
                <a:gd name="T7" fmla="*/ 51 h 109"/>
                <a:gd name="T8" fmla="*/ 14 w 68"/>
                <a:gd name="T9" fmla="*/ 65 h 109"/>
                <a:gd name="T10" fmla="*/ 22 w 68"/>
                <a:gd name="T11" fmla="*/ 77 h 109"/>
                <a:gd name="T12" fmla="*/ 32 w 68"/>
                <a:gd name="T13" fmla="*/ 88 h 109"/>
                <a:gd name="T14" fmla="*/ 40 w 68"/>
                <a:gd name="T15" fmla="*/ 98 h 109"/>
                <a:gd name="T16" fmla="*/ 50 w 68"/>
                <a:gd name="T17" fmla="*/ 105 h 109"/>
                <a:gd name="T18" fmla="*/ 62 w 68"/>
                <a:gd name="T19" fmla="*/ 107 h 109"/>
                <a:gd name="T20" fmla="*/ 74 w 68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09"/>
                <a:gd name="T35" fmla="*/ 68 w 68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09">
                  <a:moveTo>
                    <a:pt x="0" y="0"/>
                  </a:moveTo>
                  <a:lnTo>
                    <a:pt x="2" y="18"/>
                  </a:lnTo>
                  <a:lnTo>
                    <a:pt x="5" y="35"/>
                  </a:lnTo>
                  <a:lnTo>
                    <a:pt x="9" y="51"/>
                  </a:lnTo>
                  <a:lnTo>
                    <a:pt x="13" y="65"/>
                  </a:lnTo>
                  <a:lnTo>
                    <a:pt x="20" y="77"/>
                  </a:lnTo>
                  <a:lnTo>
                    <a:pt x="29" y="88"/>
                  </a:lnTo>
                  <a:lnTo>
                    <a:pt x="37" y="98"/>
                  </a:lnTo>
                  <a:lnTo>
                    <a:pt x="46" y="105"/>
                  </a:lnTo>
                  <a:lnTo>
                    <a:pt x="57" y="107"/>
                  </a:lnTo>
                  <a:lnTo>
                    <a:pt x="68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4572" y="816"/>
              <a:ext cx="149" cy="109"/>
            </a:xfrm>
            <a:custGeom>
              <a:avLst/>
              <a:gdLst>
                <a:gd name="T0" fmla="*/ 149 w 136"/>
                <a:gd name="T1" fmla="*/ 0 h 109"/>
                <a:gd name="T2" fmla="*/ 125 w 136"/>
                <a:gd name="T3" fmla="*/ 2 h 109"/>
                <a:gd name="T4" fmla="*/ 101 w 136"/>
                <a:gd name="T5" fmla="*/ 4 h 109"/>
                <a:gd name="T6" fmla="*/ 82 w 136"/>
                <a:gd name="T7" fmla="*/ 11 h 109"/>
                <a:gd name="T8" fmla="*/ 62 w 136"/>
                <a:gd name="T9" fmla="*/ 20 h 109"/>
                <a:gd name="T10" fmla="*/ 44 w 136"/>
                <a:gd name="T11" fmla="*/ 32 h 109"/>
                <a:gd name="T12" fmla="*/ 28 w 136"/>
                <a:gd name="T13" fmla="*/ 44 h 109"/>
                <a:gd name="T14" fmla="*/ 16 w 136"/>
                <a:gd name="T15" fmla="*/ 58 h 109"/>
                <a:gd name="T16" fmla="*/ 8 w 136"/>
                <a:gd name="T17" fmla="*/ 74 h 109"/>
                <a:gd name="T18" fmla="*/ 2 w 136"/>
                <a:gd name="T19" fmla="*/ 90 h 109"/>
                <a:gd name="T20" fmla="*/ 0 w 136"/>
                <a:gd name="T21" fmla="*/ 109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109"/>
                <a:gd name="T35" fmla="*/ 136 w 136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109">
                  <a:moveTo>
                    <a:pt x="136" y="0"/>
                  </a:moveTo>
                  <a:lnTo>
                    <a:pt x="114" y="2"/>
                  </a:lnTo>
                  <a:lnTo>
                    <a:pt x="92" y="4"/>
                  </a:lnTo>
                  <a:lnTo>
                    <a:pt x="75" y="11"/>
                  </a:lnTo>
                  <a:lnTo>
                    <a:pt x="57" y="20"/>
                  </a:lnTo>
                  <a:lnTo>
                    <a:pt x="40" y="32"/>
                  </a:lnTo>
                  <a:lnTo>
                    <a:pt x="26" y="44"/>
                  </a:lnTo>
                  <a:lnTo>
                    <a:pt x="15" y="58"/>
                  </a:lnTo>
                  <a:lnTo>
                    <a:pt x="7" y="74"/>
                  </a:lnTo>
                  <a:lnTo>
                    <a:pt x="2" y="90"/>
                  </a:lnTo>
                  <a:lnTo>
                    <a:pt x="0" y="10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6 w 65"/>
                <a:gd name="T9" fmla="*/ 1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2" y="1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800" y="962"/>
              <a:ext cx="65" cy="63"/>
            </a:xfrm>
            <a:custGeom>
              <a:avLst/>
              <a:gdLst>
                <a:gd name="T0" fmla="*/ 54 w 65"/>
                <a:gd name="T1" fmla="*/ 14 h 63"/>
                <a:gd name="T2" fmla="*/ 70 w 65"/>
                <a:gd name="T3" fmla="*/ 31 h 63"/>
                <a:gd name="T4" fmla="*/ 0 w 65"/>
                <a:gd name="T5" fmla="*/ 63 h 63"/>
                <a:gd name="T6" fmla="*/ 42 w 65"/>
                <a:gd name="T7" fmla="*/ 0 h 63"/>
                <a:gd name="T8" fmla="*/ 54 w 65"/>
                <a:gd name="T9" fmla="*/ 14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3"/>
                <a:gd name="T17" fmla="*/ 65 w 6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3">
                  <a:moveTo>
                    <a:pt x="50" y="14"/>
                  </a:moveTo>
                  <a:lnTo>
                    <a:pt x="65" y="31"/>
                  </a:lnTo>
                  <a:lnTo>
                    <a:pt x="0" y="63"/>
                  </a:lnTo>
                  <a:lnTo>
                    <a:pt x="39" y="0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858" y="938"/>
              <a:ext cx="10" cy="53"/>
            </a:xfrm>
            <a:custGeom>
              <a:avLst/>
              <a:gdLst>
                <a:gd name="T0" fmla="*/ 8 w 9"/>
                <a:gd name="T1" fmla="*/ 0 h 53"/>
                <a:gd name="T2" fmla="*/ 8 w 9"/>
                <a:gd name="T3" fmla="*/ 7 h 53"/>
                <a:gd name="T4" fmla="*/ 10 w 9"/>
                <a:gd name="T5" fmla="*/ 14 h 53"/>
                <a:gd name="T6" fmla="*/ 10 w 9"/>
                <a:gd name="T7" fmla="*/ 18 h 53"/>
                <a:gd name="T8" fmla="*/ 10 w 9"/>
                <a:gd name="T9" fmla="*/ 25 h 53"/>
                <a:gd name="T10" fmla="*/ 10 w 9"/>
                <a:gd name="T11" fmla="*/ 30 h 53"/>
                <a:gd name="T12" fmla="*/ 8 w 9"/>
                <a:gd name="T13" fmla="*/ 35 h 53"/>
                <a:gd name="T14" fmla="*/ 8 w 9"/>
                <a:gd name="T15" fmla="*/ 42 h 53"/>
                <a:gd name="T16" fmla="*/ 6 w 9"/>
                <a:gd name="T17" fmla="*/ 46 h 53"/>
                <a:gd name="T18" fmla="*/ 3 w 9"/>
                <a:gd name="T19" fmla="*/ 49 h 53"/>
                <a:gd name="T20" fmla="*/ 0 w 9"/>
                <a:gd name="T21" fmla="*/ 53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"/>
                <a:gd name="T34" fmla="*/ 0 h 53"/>
                <a:gd name="T35" fmla="*/ 9 w 9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" h="53">
                  <a:moveTo>
                    <a:pt x="7" y="0"/>
                  </a:moveTo>
                  <a:lnTo>
                    <a:pt x="7" y="7"/>
                  </a:lnTo>
                  <a:lnTo>
                    <a:pt x="9" y="14"/>
                  </a:lnTo>
                  <a:lnTo>
                    <a:pt x="9" y="18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7" y="35"/>
                  </a:lnTo>
                  <a:lnTo>
                    <a:pt x="7" y="42"/>
                  </a:lnTo>
                  <a:lnTo>
                    <a:pt x="5" y="46"/>
                  </a:lnTo>
                  <a:lnTo>
                    <a:pt x="3" y="49"/>
                  </a:lnTo>
                  <a:lnTo>
                    <a:pt x="0" y="5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4721" y="816"/>
              <a:ext cx="144" cy="109"/>
            </a:xfrm>
            <a:custGeom>
              <a:avLst/>
              <a:gdLst>
                <a:gd name="T0" fmla="*/ 145 w 134"/>
                <a:gd name="T1" fmla="*/ 109 h 109"/>
                <a:gd name="T2" fmla="*/ 145 w 134"/>
                <a:gd name="T3" fmla="*/ 90 h 109"/>
                <a:gd name="T4" fmla="*/ 137 w 134"/>
                <a:gd name="T5" fmla="*/ 74 h 109"/>
                <a:gd name="T6" fmla="*/ 131 w 134"/>
                <a:gd name="T7" fmla="*/ 58 h 109"/>
                <a:gd name="T8" fmla="*/ 119 w 134"/>
                <a:gd name="T9" fmla="*/ 44 h 109"/>
                <a:gd name="T10" fmla="*/ 103 w 134"/>
                <a:gd name="T11" fmla="*/ 32 h 109"/>
                <a:gd name="T12" fmla="*/ 85 w 134"/>
                <a:gd name="T13" fmla="*/ 20 h 109"/>
                <a:gd name="T14" fmla="*/ 67 w 134"/>
                <a:gd name="T15" fmla="*/ 11 h 109"/>
                <a:gd name="T16" fmla="*/ 45 w 134"/>
                <a:gd name="T17" fmla="*/ 4 h 109"/>
                <a:gd name="T18" fmla="*/ 24 w 134"/>
                <a:gd name="T19" fmla="*/ 2 h 109"/>
                <a:gd name="T20" fmla="*/ 0 w 134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"/>
                <a:gd name="T34" fmla="*/ 0 h 109"/>
                <a:gd name="T35" fmla="*/ 134 w 134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" h="109">
                  <a:moveTo>
                    <a:pt x="134" y="109"/>
                  </a:moveTo>
                  <a:lnTo>
                    <a:pt x="134" y="90"/>
                  </a:lnTo>
                  <a:lnTo>
                    <a:pt x="127" y="74"/>
                  </a:lnTo>
                  <a:lnTo>
                    <a:pt x="121" y="58"/>
                  </a:lnTo>
                  <a:lnTo>
                    <a:pt x="110" y="44"/>
                  </a:lnTo>
                  <a:lnTo>
                    <a:pt x="95" y="32"/>
                  </a:lnTo>
                  <a:lnTo>
                    <a:pt x="79" y="20"/>
                  </a:lnTo>
                  <a:lnTo>
                    <a:pt x="62" y="11"/>
                  </a:lnTo>
                  <a:lnTo>
                    <a:pt x="42" y="4"/>
                  </a:lnTo>
                  <a:lnTo>
                    <a:pt x="22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4909" y="912"/>
              <a:ext cx="157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</a:t>
              </a:r>
              <a:endParaRPr lang="en-US" altLang="zh-CN" sz="1292"/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5062" y="912"/>
              <a:ext cx="131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r/—</a:t>
              </a:r>
              <a:endParaRPr lang="en-US" altLang="zh-CN" sz="1292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4589" y="2352"/>
              <a:ext cx="28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/—</a:t>
              </a:r>
              <a:endParaRPr lang="en-US" altLang="zh-CN" sz="1292" dirty="0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205 h 350"/>
                <a:gd name="T4" fmla="*/ 348 w 329"/>
                <a:gd name="T5" fmla="*/ 231 h 350"/>
                <a:gd name="T6" fmla="*/ 336 w 329"/>
                <a:gd name="T7" fmla="*/ 256 h 350"/>
                <a:gd name="T8" fmla="*/ 322 w 329"/>
                <a:gd name="T9" fmla="*/ 280 h 350"/>
                <a:gd name="T10" fmla="*/ 306 w 329"/>
                <a:gd name="T11" fmla="*/ 298 h 350"/>
                <a:gd name="T12" fmla="*/ 284 w 329"/>
                <a:gd name="T13" fmla="*/ 317 h 350"/>
                <a:gd name="T14" fmla="*/ 260 w 329"/>
                <a:gd name="T15" fmla="*/ 331 h 350"/>
                <a:gd name="T16" fmla="*/ 234 w 329"/>
                <a:gd name="T17" fmla="*/ 343 h 350"/>
                <a:gd name="T18" fmla="*/ 208 w 329"/>
                <a:gd name="T19" fmla="*/ 347 h 350"/>
                <a:gd name="T20" fmla="*/ 180 w 329"/>
                <a:gd name="T21" fmla="*/ 350 h 350"/>
                <a:gd name="T22" fmla="*/ 148 w 329"/>
                <a:gd name="T23" fmla="*/ 347 h 350"/>
                <a:gd name="T24" fmla="*/ 122 w 329"/>
                <a:gd name="T25" fmla="*/ 343 h 350"/>
                <a:gd name="T26" fmla="*/ 96 w 329"/>
                <a:gd name="T27" fmla="*/ 331 h 350"/>
                <a:gd name="T28" fmla="*/ 72 w 329"/>
                <a:gd name="T29" fmla="*/ 317 h 350"/>
                <a:gd name="T30" fmla="*/ 52 w 329"/>
                <a:gd name="T31" fmla="*/ 298 h 350"/>
                <a:gd name="T32" fmla="*/ 34 w 329"/>
                <a:gd name="T33" fmla="*/ 280 h 350"/>
                <a:gd name="T34" fmla="*/ 20 w 329"/>
                <a:gd name="T35" fmla="*/ 256 h 350"/>
                <a:gd name="T36" fmla="*/ 8 w 329"/>
                <a:gd name="T37" fmla="*/ 231 h 350"/>
                <a:gd name="T38" fmla="*/ 2 w 329"/>
                <a:gd name="T39" fmla="*/ 205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21 h 350"/>
                <a:gd name="T46" fmla="*/ 20 w 329"/>
                <a:gd name="T47" fmla="*/ 95 h 350"/>
                <a:gd name="T48" fmla="*/ 34 w 329"/>
                <a:gd name="T49" fmla="*/ 72 h 350"/>
                <a:gd name="T50" fmla="*/ 52 w 329"/>
                <a:gd name="T51" fmla="*/ 51 h 350"/>
                <a:gd name="T52" fmla="*/ 72 w 329"/>
                <a:gd name="T53" fmla="*/ 35 h 350"/>
                <a:gd name="T54" fmla="*/ 96 w 329"/>
                <a:gd name="T55" fmla="*/ 21 h 350"/>
                <a:gd name="T56" fmla="*/ 122 w 329"/>
                <a:gd name="T57" fmla="*/ 9 h 350"/>
                <a:gd name="T58" fmla="*/ 148 w 329"/>
                <a:gd name="T59" fmla="*/ 2 h 350"/>
                <a:gd name="T60" fmla="*/ 180 w 329"/>
                <a:gd name="T61" fmla="*/ 0 h 350"/>
                <a:gd name="T62" fmla="*/ 208 w 329"/>
                <a:gd name="T63" fmla="*/ 2 h 350"/>
                <a:gd name="T64" fmla="*/ 234 w 329"/>
                <a:gd name="T65" fmla="*/ 9 h 350"/>
                <a:gd name="T66" fmla="*/ 260 w 329"/>
                <a:gd name="T67" fmla="*/ 21 h 350"/>
                <a:gd name="T68" fmla="*/ 284 w 329"/>
                <a:gd name="T69" fmla="*/ 35 h 350"/>
                <a:gd name="T70" fmla="*/ 306 w 329"/>
                <a:gd name="T71" fmla="*/ 51 h 350"/>
                <a:gd name="T72" fmla="*/ 322 w 329"/>
                <a:gd name="T73" fmla="*/ 72 h 350"/>
                <a:gd name="T74" fmla="*/ 336 w 329"/>
                <a:gd name="T75" fmla="*/ 95 h 350"/>
                <a:gd name="T76" fmla="*/ 348 w 329"/>
                <a:gd name="T77" fmla="*/ 121 h 350"/>
                <a:gd name="T78" fmla="*/ 356 w 329"/>
                <a:gd name="T79" fmla="*/ 147 h 350"/>
                <a:gd name="T80" fmla="*/ 358 w 329"/>
                <a:gd name="T81" fmla="*/ 175 h 350"/>
                <a:gd name="T82" fmla="*/ 356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205"/>
                  </a:lnTo>
                  <a:lnTo>
                    <a:pt x="320" y="231"/>
                  </a:lnTo>
                  <a:lnTo>
                    <a:pt x="309" y="256"/>
                  </a:lnTo>
                  <a:lnTo>
                    <a:pt x="296" y="280"/>
                  </a:lnTo>
                  <a:lnTo>
                    <a:pt x="281" y="298"/>
                  </a:lnTo>
                  <a:lnTo>
                    <a:pt x="261" y="317"/>
                  </a:lnTo>
                  <a:lnTo>
                    <a:pt x="239" y="331"/>
                  </a:lnTo>
                  <a:lnTo>
                    <a:pt x="215" y="343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3"/>
                  </a:lnTo>
                  <a:lnTo>
                    <a:pt x="88" y="331"/>
                  </a:lnTo>
                  <a:lnTo>
                    <a:pt x="66" y="317"/>
                  </a:lnTo>
                  <a:lnTo>
                    <a:pt x="48" y="298"/>
                  </a:lnTo>
                  <a:lnTo>
                    <a:pt x="31" y="280"/>
                  </a:lnTo>
                  <a:lnTo>
                    <a:pt x="18" y="256"/>
                  </a:lnTo>
                  <a:lnTo>
                    <a:pt x="7" y="231"/>
                  </a:lnTo>
                  <a:lnTo>
                    <a:pt x="2" y="205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21"/>
                  </a:lnTo>
                  <a:lnTo>
                    <a:pt x="18" y="95"/>
                  </a:lnTo>
                  <a:lnTo>
                    <a:pt x="31" y="72"/>
                  </a:lnTo>
                  <a:lnTo>
                    <a:pt x="48" y="51"/>
                  </a:lnTo>
                  <a:lnTo>
                    <a:pt x="66" y="35"/>
                  </a:lnTo>
                  <a:lnTo>
                    <a:pt x="88" y="21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21"/>
                  </a:lnTo>
                  <a:lnTo>
                    <a:pt x="261" y="35"/>
                  </a:lnTo>
                  <a:lnTo>
                    <a:pt x="281" y="51"/>
                  </a:lnTo>
                  <a:lnTo>
                    <a:pt x="296" y="72"/>
                  </a:lnTo>
                  <a:lnTo>
                    <a:pt x="309" y="95"/>
                  </a:lnTo>
                  <a:lnTo>
                    <a:pt x="320" y="121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4534" y="1009"/>
              <a:ext cx="357" cy="350"/>
            </a:xfrm>
            <a:custGeom>
              <a:avLst/>
              <a:gdLst>
                <a:gd name="T0" fmla="*/ 356 w 329"/>
                <a:gd name="T1" fmla="*/ 175 h 350"/>
                <a:gd name="T2" fmla="*/ 356 w 329"/>
                <a:gd name="T3" fmla="*/ 147 h 350"/>
                <a:gd name="T4" fmla="*/ 348 w 329"/>
                <a:gd name="T5" fmla="*/ 121 h 350"/>
                <a:gd name="T6" fmla="*/ 336 w 329"/>
                <a:gd name="T7" fmla="*/ 95 h 350"/>
                <a:gd name="T8" fmla="*/ 322 w 329"/>
                <a:gd name="T9" fmla="*/ 72 h 350"/>
                <a:gd name="T10" fmla="*/ 306 w 329"/>
                <a:gd name="T11" fmla="*/ 51 h 350"/>
                <a:gd name="T12" fmla="*/ 284 w 329"/>
                <a:gd name="T13" fmla="*/ 35 h 350"/>
                <a:gd name="T14" fmla="*/ 260 w 329"/>
                <a:gd name="T15" fmla="*/ 21 h 350"/>
                <a:gd name="T16" fmla="*/ 234 w 329"/>
                <a:gd name="T17" fmla="*/ 9 h 350"/>
                <a:gd name="T18" fmla="*/ 208 w 329"/>
                <a:gd name="T19" fmla="*/ 2 h 350"/>
                <a:gd name="T20" fmla="*/ 180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6 w 329"/>
                <a:gd name="T27" fmla="*/ 21 h 350"/>
                <a:gd name="T28" fmla="*/ 72 w 329"/>
                <a:gd name="T29" fmla="*/ 35 h 350"/>
                <a:gd name="T30" fmla="*/ 52 w 329"/>
                <a:gd name="T31" fmla="*/ 51 h 350"/>
                <a:gd name="T32" fmla="*/ 34 w 329"/>
                <a:gd name="T33" fmla="*/ 72 h 350"/>
                <a:gd name="T34" fmla="*/ 20 w 329"/>
                <a:gd name="T35" fmla="*/ 95 h 350"/>
                <a:gd name="T36" fmla="*/ 8 w 329"/>
                <a:gd name="T37" fmla="*/ 121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5 h 350"/>
                <a:gd name="T44" fmla="*/ 8 w 329"/>
                <a:gd name="T45" fmla="*/ 231 h 350"/>
                <a:gd name="T46" fmla="*/ 20 w 329"/>
                <a:gd name="T47" fmla="*/ 256 h 350"/>
                <a:gd name="T48" fmla="*/ 34 w 329"/>
                <a:gd name="T49" fmla="*/ 280 h 350"/>
                <a:gd name="T50" fmla="*/ 52 w 329"/>
                <a:gd name="T51" fmla="*/ 298 h 350"/>
                <a:gd name="T52" fmla="*/ 72 w 329"/>
                <a:gd name="T53" fmla="*/ 317 h 350"/>
                <a:gd name="T54" fmla="*/ 96 w 329"/>
                <a:gd name="T55" fmla="*/ 331 h 350"/>
                <a:gd name="T56" fmla="*/ 122 w 329"/>
                <a:gd name="T57" fmla="*/ 343 h 350"/>
                <a:gd name="T58" fmla="*/ 148 w 329"/>
                <a:gd name="T59" fmla="*/ 347 h 350"/>
                <a:gd name="T60" fmla="*/ 180 w 329"/>
                <a:gd name="T61" fmla="*/ 350 h 350"/>
                <a:gd name="T62" fmla="*/ 208 w 329"/>
                <a:gd name="T63" fmla="*/ 347 h 350"/>
                <a:gd name="T64" fmla="*/ 234 w 329"/>
                <a:gd name="T65" fmla="*/ 343 h 350"/>
                <a:gd name="T66" fmla="*/ 260 w 329"/>
                <a:gd name="T67" fmla="*/ 331 h 350"/>
                <a:gd name="T68" fmla="*/ 284 w 329"/>
                <a:gd name="T69" fmla="*/ 317 h 350"/>
                <a:gd name="T70" fmla="*/ 306 w 329"/>
                <a:gd name="T71" fmla="*/ 298 h 350"/>
                <a:gd name="T72" fmla="*/ 322 w 329"/>
                <a:gd name="T73" fmla="*/ 280 h 350"/>
                <a:gd name="T74" fmla="*/ 336 w 329"/>
                <a:gd name="T75" fmla="*/ 256 h 350"/>
                <a:gd name="T76" fmla="*/ 348 w 329"/>
                <a:gd name="T77" fmla="*/ 231 h 350"/>
                <a:gd name="T78" fmla="*/ 356 w 329"/>
                <a:gd name="T79" fmla="*/ 205 h 350"/>
                <a:gd name="T80" fmla="*/ 358 w 329"/>
                <a:gd name="T81" fmla="*/ 175 h 350"/>
                <a:gd name="T82" fmla="*/ 358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5"/>
                  </a:moveTo>
                  <a:lnTo>
                    <a:pt x="327" y="147"/>
                  </a:lnTo>
                  <a:lnTo>
                    <a:pt x="320" y="121"/>
                  </a:lnTo>
                  <a:lnTo>
                    <a:pt x="309" y="95"/>
                  </a:lnTo>
                  <a:lnTo>
                    <a:pt x="296" y="72"/>
                  </a:lnTo>
                  <a:lnTo>
                    <a:pt x="281" y="51"/>
                  </a:lnTo>
                  <a:lnTo>
                    <a:pt x="261" y="35"/>
                  </a:lnTo>
                  <a:lnTo>
                    <a:pt x="239" y="21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21"/>
                  </a:lnTo>
                  <a:lnTo>
                    <a:pt x="66" y="35"/>
                  </a:lnTo>
                  <a:lnTo>
                    <a:pt x="48" y="51"/>
                  </a:lnTo>
                  <a:lnTo>
                    <a:pt x="31" y="72"/>
                  </a:lnTo>
                  <a:lnTo>
                    <a:pt x="18" y="95"/>
                  </a:lnTo>
                  <a:lnTo>
                    <a:pt x="7" y="121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5"/>
                  </a:lnTo>
                  <a:lnTo>
                    <a:pt x="7" y="231"/>
                  </a:lnTo>
                  <a:lnTo>
                    <a:pt x="18" y="256"/>
                  </a:lnTo>
                  <a:lnTo>
                    <a:pt x="31" y="280"/>
                  </a:lnTo>
                  <a:lnTo>
                    <a:pt x="48" y="298"/>
                  </a:lnTo>
                  <a:lnTo>
                    <a:pt x="66" y="317"/>
                  </a:lnTo>
                  <a:lnTo>
                    <a:pt x="88" y="331"/>
                  </a:lnTo>
                  <a:lnTo>
                    <a:pt x="112" y="343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3"/>
                  </a:lnTo>
                  <a:lnTo>
                    <a:pt x="239" y="331"/>
                  </a:lnTo>
                  <a:lnTo>
                    <a:pt x="261" y="317"/>
                  </a:lnTo>
                  <a:lnTo>
                    <a:pt x="281" y="298"/>
                  </a:lnTo>
                  <a:lnTo>
                    <a:pt x="296" y="280"/>
                  </a:lnTo>
                  <a:lnTo>
                    <a:pt x="309" y="256"/>
                  </a:lnTo>
                  <a:lnTo>
                    <a:pt x="320" y="231"/>
                  </a:lnTo>
                  <a:lnTo>
                    <a:pt x="327" y="205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203 h 350"/>
                <a:gd name="T4" fmla="*/ 348 w 329"/>
                <a:gd name="T5" fmla="*/ 231 h 350"/>
                <a:gd name="T6" fmla="*/ 336 w 329"/>
                <a:gd name="T7" fmla="*/ 254 h 350"/>
                <a:gd name="T8" fmla="*/ 322 w 329"/>
                <a:gd name="T9" fmla="*/ 277 h 350"/>
                <a:gd name="T10" fmla="*/ 305 w 329"/>
                <a:gd name="T11" fmla="*/ 298 h 350"/>
                <a:gd name="T12" fmla="*/ 283 w 329"/>
                <a:gd name="T13" fmla="*/ 315 h 350"/>
                <a:gd name="T14" fmla="*/ 259 w 329"/>
                <a:gd name="T15" fmla="*/ 331 h 350"/>
                <a:gd name="T16" fmla="*/ 233 w 329"/>
                <a:gd name="T17" fmla="*/ 340 h 350"/>
                <a:gd name="T18" fmla="*/ 207 w 329"/>
                <a:gd name="T19" fmla="*/ 347 h 350"/>
                <a:gd name="T20" fmla="*/ 179 w 329"/>
                <a:gd name="T21" fmla="*/ 350 h 350"/>
                <a:gd name="T22" fmla="*/ 148 w 329"/>
                <a:gd name="T23" fmla="*/ 347 h 350"/>
                <a:gd name="T24" fmla="*/ 122 w 329"/>
                <a:gd name="T25" fmla="*/ 340 h 350"/>
                <a:gd name="T26" fmla="*/ 95 w 329"/>
                <a:gd name="T27" fmla="*/ 331 h 350"/>
                <a:gd name="T28" fmla="*/ 72 w 329"/>
                <a:gd name="T29" fmla="*/ 315 h 350"/>
                <a:gd name="T30" fmla="*/ 53 w 329"/>
                <a:gd name="T31" fmla="*/ 298 h 350"/>
                <a:gd name="T32" fmla="*/ 34 w 329"/>
                <a:gd name="T33" fmla="*/ 277 h 350"/>
                <a:gd name="T34" fmla="*/ 20 w 329"/>
                <a:gd name="T35" fmla="*/ 254 h 350"/>
                <a:gd name="T36" fmla="*/ 8 w 329"/>
                <a:gd name="T37" fmla="*/ 231 h 350"/>
                <a:gd name="T38" fmla="*/ 2 w 329"/>
                <a:gd name="T39" fmla="*/ 203 h 350"/>
                <a:gd name="T40" fmla="*/ 0 w 329"/>
                <a:gd name="T41" fmla="*/ 175 h 350"/>
                <a:gd name="T42" fmla="*/ 2 w 329"/>
                <a:gd name="T43" fmla="*/ 147 h 350"/>
                <a:gd name="T44" fmla="*/ 8 w 329"/>
                <a:gd name="T45" fmla="*/ 119 h 350"/>
                <a:gd name="T46" fmla="*/ 20 w 329"/>
                <a:gd name="T47" fmla="*/ 93 h 350"/>
                <a:gd name="T48" fmla="*/ 34 w 329"/>
                <a:gd name="T49" fmla="*/ 72 h 350"/>
                <a:gd name="T50" fmla="*/ 53 w 329"/>
                <a:gd name="T51" fmla="*/ 51 h 350"/>
                <a:gd name="T52" fmla="*/ 72 w 329"/>
                <a:gd name="T53" fmla="*/ 33 h 350"/>
                <a:gd name="T54" fmla="*/ 95 w 329"/>
                <a:gd name="T55" fmla="*/ 19 h 350"/>
                <a:gd name="T56" fmla="*/ 122 w 329"/>
                <a:gd name="T57" fmla="*/ 9 h 350"/>
                <a:gd name="T58" fmla="*/ 148 w 329"/>
                <a:gd name="T59" fmla="*/ 2 h 350"/>
                <a:gd name="T60" fmla="*/ 179 w 329"/>
                <a:gd name="T61" fmla="*/ 0 h 350"/>
                <a:gd name="T62" fmla="*/ 207 w 329"/>
                <a:gd name="T63" fmla="*/ 2 h 350"/>
                <a:gd name="T64" fmla="*/ 233 w 329"/>
                <a:gd name="T65" fmla="*/ 9 h 350"/>
                <a:gd name="T66" fmla="*/ 259 w 329"/>
                <a:gd name="T67" fmla="*/ 19 h 350"/>
                <a:gd name="T68" fmla="*/ 283 w 329"/>
                <a:gd name="T69" fmla="*/ 33 h 350"/>
                <a:gd name="T70" fmla="*/ 305 w 329"/>
                <a:gd name="T71" fmla="*/ 51 h 350"/>
                <a:gd name="T72" fmla="*/ 322 w 329"/>
                <a:gd name="T73" fmla="*/ 72 h 350"/>
                <a:gd name="T74" fmla="*/ 336 w 329"/>
                <a:gd name="T75" fmla="*/ 93 h 350"/>
                <a:gd name="T76" fmla="*/ 348 w 329"/>
                <a:gd name="T77" fmla="*/ 119 h 350"/>
                <a:gd name="T78" fmla="*/ 355 w 329"/>
                <a:gd name="T79" fmla="*/ 147 h 350"/>
                <a:gd name="T80" fmla="*/ 357 w 329"/>
                <a:gd name="T81" fmla="*/ 175 h 350"/>
                <a:gd name="T82" fmla="*/ 355 w 329"/>
                <a:gd name="T83" fmla="*/ 172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0" y="254"/>
                  </a:lnTo>
                  <a:lnTo>
                    <a:pt x="297" y="277"/>
                  </a:lnTo>
                  <a:lnTo>
                    <a:pt x="281" y="298"/>
                  </a:lnTo>
                  <a:lnTo>
                    <a:pt x="261" y="315"/>
                  </a:lnTo>
                  <a:lnTo>
                    <a:pt x="239" y="331"/>
                  </a:lnTo>
                  <a:lnTo>
                    <a:pt x="215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6" y="347"/>
                  </a:lnTo>
                  <a:lnTo>
                    <a:pt x="112" y="340"/>
                  </a:lnTo>
                  <a:lnTo>
                    <a:pt x="88" y="331"/>
                  </a:lnTo>
                  <a:lnTo>
                    <a:pt x="66" y="315"/>
                  </a:lnTo>
                  <a:lnTo>
                    <a:pt x="49" y="298"/>
                  </a:lnTo>
                  <a:lnTo>
                    <a:pt x="31" y="277"/>
                  </a:lnTo>
                  <a:lnTo>
                    <a:pt x="18" y="254"/>
                  </a:lnTo>
                  <a:lnTo>
                    <a:pt x="7" y="231"/>
                  </a:lnTo>
                  <a:lnTo>
                    <a:pt x="2" y="203"/>
                  </a:lnTo>
                  <a:lnTo>
                    <a:pt x="0" y="175"/>
                  </a:lnTo>
                  <a:lnTo>
                    <a:pt x="2" y="147"/>
                  </a:lnTo>
                  <a:lnTo>
                    <a:pt x="7" y="119"/>
                  </a:lnTo>
                  <a:lnTo>
                    <a:pt x="18" y="93"/>
                  </a:lnTo>
                  <a:lnTo>
                    <a:pt x="31" y="72"/>
                  </a:lnTo>
                  <a:lnTo>
                    <a:pt x="49" y="51"/>
                  </a:lnTo>
                  <a:lnTo>
                    <a:pt x="66" y="33"/>
                  </a:lnTo>
                  <a:lnTo>
                    <a:pt x="88" y="19"/>
                  </a:lnTo>
                  <a:lnTo>
                    <a:pt x="112" y="9"/>
                  </a:lnTo>
                  <a:lnTo>
                    <a:pt x="136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5" y="9"/>
                  </a:lnTo>
                  <a:lnTo>
                    <a:pt x="239" y="19"/>
                  </a:lnTo>
                  <a:lnTo>
                    <a:pt x="261" y="33"/>
                  </a:lnTo>
                  <a:lnTo>
                    <a:pt x="281" y="51"/>
                  </a:lnTo>
                  <a:lnTo>
                    <a:pt x="297" y="72"/>
                  </a:lnTo>
                  <a:lnTo>
                    <a:pt x="310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29" y="175"/>
                  </a:lnTo>
                  <a:lnTo>
                    <a:pt x="327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4525" y="1785"/>
              <a:ext cx="353" cy="350"/>
            </a:xfrm>
            <a:custGeom>
              <a:avLst/>
              <a:gdLst>
                <a:gd name="T0" fmla="*/ 355 w 329"/>
                <a:gd name="T1" fmla="*/ 172 h 350"/>
                <a:gd name="T2" fmla="*/ 355 w 329"/>
                <a:gd name="T3" fmla="*/ 147 h 350"/>
                <a:gd name="T4" fmla="*/ 348 w 329"/>
                <a:gd name="T5" fmla="*/ 119 h 350"/>
                <a:gd name="T6" fmla="*/ 336 w 329"/>
                <a:gd name="T7" fmla="*/ 93 h 350"/>
                <a:gd name="T8" fmla="*/ 322 w 329"/>
                <a:gd name="T9" fmla="*/ 72 h 350"/>
                <a:gd name="T10" fmla="*/ 305 w 329"/>
                <a:gd name="T11" fmla="*/ 51 h 350"/>
                <a:gd name="T12" fmla="*/ 283 w 329"/>
                <a:gd name="T13" fmla="*/ 33 h 350"/>
                <a:gd name="T14" fmla="*/ 259 w 329"/>
                <a:gd name="T15" fmla="*/ 19 h 350"/>
                <a:gd name="T16" fmla="*/ 233 w 329"/>
                <a:gd name="T17" fmla="*/ 9 h 350"/>
                <a:gd name="T18" fmla="*/ 207 w 329"/>
                <a:gd name="T19" fmla="*/ 2 h 350"/>
                <a:gd name="T20" fmla="*/ 179 w 329"/>
                <a:gd name="T21" fmla="*/ 0 h 350"/>
                <a:gd name="T22" fmla="*/ 148 w 329"/>
                <a:gd name="T23" fmla="*/ 2 h 350"/>
                <a:gd name="T24" fmla="*/ 122 w 329"/>
                <a:gd name="T25" fmla="*/ 9 h 350"/>
                <a:gd name="T26" fmla="*/ 95 w 329"/>
                <a:gd name="T27" fmla="*/ 19 h 350"/>
                <a:gd name="T28" fmla="*/ 72 w 329"/>
                <a:gd name="T29" fmla="*/ 33 h 350"/>
                <a:gd name="T30" fmla="*/ 53 w 329"/>
                <a:gd name="T31" fmla="*/ 51 h 350"/>
                <a:gd name="T32" fmla="*/ 34 w 329"/>
                <a:gd name="T33" fmla="*/ 72 h 350"/>
                <a:gd name="T34" fmla="*/ 20 w 329"/>
                <a:gd name="T35" fmla="*/ 93 h 350"/>
                <a:gd name="T36" fmla="*/ 8 w 329"/>
                <a:gd name="T37" fmla="*/ 119 h 350"/>
                <a:gd name="T38" fmla="*/ 2 w 329"/>
                <a:gd name="T39" fmla="*/ 147 h 350"/>
                <a:gd name="T40" fmla="*/ 0 w 329"/>
                <a:gd name="T41" fmla="*/ 175 h 350"/>
                <a:gd name="T42" fmla="*/ 2 w 329"/>
                <a:gd name="T43" fmla="*/ 203 h 350"/>
                <a:gd name="T44" fmla="*/ 8 w 329"/>
                <a:gd name="T45" fmla="*/ 231 h 350"/>
                <a:gd name="T46" fmla="*/ 20 w 329"/>
                <a:gd name="T47" fmla="*/ 254 h 350"/>
                <a:gd name="T48" fmla="*/ 34 w 329"/>
                <a:gd name="T49" fmla="*/ 277 h 350"/>
                <a:gd name="T50" fmla="*/ 53 w 329"/>
                <a:gd name="T51" fmla="*/ 298 h 350"/>
                <a:gd name="T52" fmla="*/ 72 w 329"/>
                <a:gd name="T53" fmla="*/ 315 h 350"/>
                <a:gd name="T54" fmla="*/ 95 w 329"/>
                <a:gd name="T55" fmla="*/ 331 h 350"/>
                <a:gd name="T56" fmla="*/ 122 w 329"/>
                <a:gd name="T57" fmla="*/ 340 h 350"/>
                <a:gd name="T58" fmla="*/ 148 w 329"/>
                <a:gd name="T59" fmla="*/ 347 h 350"/>
                <a:gd name="T60" fmla="*/ 179 w 329"/>
                <a:gd name="T61" fmla="*/ 350 h 350"/>
                <a:gd name="T62" fmla="*/ 207 w 329"/>
                <a:gd name="T63" fmla="*/ 347 h 350"/>
                <a:gd name="T64" fmla="*/ 233 w 329"/>
                <a:gd name="T65" fmla="*/ 340 h 350"/>
                <a:gd name="T66" fmla="*/ 259 w 329"/>
                <a:gd name="T67" fmla="*/ 331 h 350"/>
                <a:gd name="T68" fmla="*/ 283 w 329"/>
                <a:gd name="T69" fmla="*/ 315 h 350"/>
                <a:gd name="T70" fmla="*/ 305 w 329"/>
                <a:gd name="T71" fmla="*/ 298 h 350"/>
                <a:gd name="T72" fmla="*/ 322 w 329"/>
                <a:gd name="T73" fmla="*/ 277 h 350"/>
                <a:gd name="T74" fmla="*/ 336 w 329"/>
                <a:gd name="T75" fmla="*/ 254 h 350"/>
                <a:gd name="T76" fmla="*/ 348 w 329"/>
                <a:gd name="T77" fmla="*/ 231 h 350"/>
                <a:gd name="T78" fmla="*/ 355 w 329"/>
                <a:gd name="T79" fmla="*/ 203 h 350"/>
                <a:gd name="T80" fmla="*/ 357 w 329"/>
                <a:gd name="T81" fmla="*/ 175 h 350"/>
                <a:gd name="T82" fmla="*/ 357 w 329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9"/>
                <a:gd name="T127" fmla="*/ 0 h 350"/>
                <a:gd name="T128" fmla="*/ 329 w 329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9" h="350">
                  <a:moveTo>
                    <a:pt x="327" y="172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0" y="93"/>
                  </a:lnTo>
                  <a:lnTo>
                    <a:pt x="297" y="72"/>
                  </a:lnTo>
                  <a:lnTo>
                    <a:pt x="281" y="51"/>
                  </a:lnTo>
                  <a:lnTo>
                    <a:pt x="261" y="33"/>
                  </a:lnTo>
                  <a:lnTo>
                    <a:pt x="239" y="19"/>
                  </a:lnTo>
                  <a:lnTo>
                    <a:pt x="215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6" y="2"/>
                  </a:lnTo>
                  <a:lnTo>
                    <a:pt x="112" y="9"/>
                  </a:lnTo>
                  <a:lnTo>
                    <a:pt x="88" y="19"/>
                  </a:lnTo>
                  <a:lnTo>
                    <a:pt x="66" y="33"/>
                  </a:lnTo>
                  <a:lnTo>
                    <a:pt x="49" y="51"/>
                  </a:lnTo>
                  <a:lnTo>
                    <a:pt x="31" y="72"/>
                  </a:lnTo>
                  <a:lnTo>
                    <a:pt x="18" y="93"/>
                  </a:lnTo>
                  <a:lnTo>
                    <a:pt x="7" y="119"/>
                  </a:lnTo>
                  <a:lnTo>
                    <a:pt x="2" y="147"/>
                  </a:lnTo>
                  <a:lnTo>
                    <a:pt x="0" y="175"/>
                  </a:lnTo>
                  <a:lnTo>
                    <a:pt x="2" y="203"/>
                  </a:lnTo>
                  <a:lnTo>
                    <a:pt x="7" y="231"/>
                  </a:lnTo>
                  <a:lnTo>
                    <a:pt x="18" y="254"/>
                  </a:lnTo>
                  <a:lnTo>
                    <a:pt x="31" y="277"/>
                  </a:lnTo>
                  <a:lnTo>
                    <a:pt x="49" y="298"/>
                  </a:lnTo>
                  <a:lnTo>
                    <a:pt x="66" y="315"/>
                  </a:lnTo>
                  <a:lnTo>
                    <a:pt x="88" y="331"/>
                  </a:lnTo>
                  <a:lnTo>
                    <a:pt x="112" y="340"/>
                  </a:lnTo>
                  <a:lnTo>
                    <a:pt x="136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5" y="340"/>
                  </a:lnTo>
                  <a:lnTo>
                    <a:pt x="239" y="331"/>
                  </a:lnTo>
                  <a:lnTo>
                    <a:pt x="261" y="315"/>
                  </a:lnTo>
                  <a:lnTo>
                    <a:pt x="281" y="298"/>
                  </a:lnTo>
                  <a:lnTo>
                    <a:pt x="297" y="277"/>
                  </a:lnTo>
                  <a:lnTo>
                    <a:pt x="310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29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4682" y="1916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E</a:t>
              </a:r>
              <a:endParaRPr lang="en-US" altLang="zh-CN" sz="1292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4668" y="1144"/>
              <a:ext cx="68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M</a:t>
              </a:r>
              <a:endParaRPr lang="en-US" altLang="zh-CN" sz="1292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4361" y="1565"/>
              <a:ext cx="179" cy="336"/>
            </a:xfrm>
            <a:custGeom>
              <a:avLst/>
              <a:gdLst>
                <a:gd name="T0" fmla="*/ 0 w 164"/>
                <a:gd name="T1" fmla="*/ 0 h 335"/>
                <a:gd name="T2" fmla="*/ 2 w 164"/>
                <a:gd name="T3" fmla="*/ 54 h 335"/>
                <a:gd name="T4" fmla="*/ 10 w 164"/>
                <a:gd name="T5" fmla="*/ 107 h 335"/>
                <a:gd name="T6" fmla="*/ 18 w 164"/>
                <a:gd name="T7" fmla="*/ 154 h 335"/>
                <a:gd name="T8" fmla="*/ 34 w 164"/>
                <a:gd name="T9" fmla="*/ 198 h 335"/>
                <a:gd name="T10" fmla="*/ 52 w 164"/>
                <a:gd name="T11" fmla="*/ 238 h 335"/>
                <a:gd name="T12" fmla="*/ 74 w 164"/>
                <a:gd name="T13" fmla="*/ 270 h 335"/>
                <a:gd name="T14" fmla="*/ 96 w 164"/>
                <a:gd name="T15" fmla="*/ 298 h 335"/>
                <a:gd name="T16" fmla="*/ 122 w 164"/>
                <a:gd name="T17" fmla="*/ 319 h 335"/>
                <a:gd name="T18" fmla="*/ 150 w 164"/>
                <a:gd name="T19" fmla="*/ 331 h 335"/>
                <a:gd name="T20" fmla="*/ 178 w 164"/>
                <a:gd name="T21" fmla="*/ 335 h 3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335"/>
                <a:gd name="T35" fmla="*/ 164 w 164"/>
                <a:gd name="T36" fmla="*/ 335 h 3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335">
                  <a:moveTo>
                    <a:pt x="0" y="0"/>
                  </a:moveTo>
                  <a:lnTo>
                    <a:pt x="2" y="54"/>
                  </a:lnTo>
                  <a:lnTo>
                    <a:pt x="9" y="107"/>
                  </a:lnTo>
                  <a:lnTo>
                    <a:pt x="17" y="154"/>
                  </a:lnTo>
                  <a:lnTo>
                    <a:pt x="31" y="198"/>
                  </a:lnTo>
                  <a:lnTo>
                    <a:pt x="48" y="238"/>
                  </a:lnTo>
                  <a:lnTo>
                    <a:pt x="68" y="270"/>
                  </a:lnTo>
                  <a:lnTo>
                    <a:pt x="88" y="298"/>
                  </a:lnTo>
                  <a:lnTo>
                    <a:pt x="112" y="319"/>
                  </a:lnTo>
                  <a:lnTo>
                    <a:pt x="138" y="331"/>
                  </a:lnTo>
                  <a:lnTo>
                    <a:pt x="164" y="33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8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8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4458" y="1254"/>
              <a:ext cx="76" cy="51"/>
            </a:xfrm>
            <a:custGeom>
              <a:avLst/>
              <a:gdLst>
                <a:gd name="T0" fmla="*/ 7 w 70"/>
                <a:gd name="T1" fmla="*/ 25 h 46"/>
                <a:gd name="T2" fmla="*/ 0 w 70"/>
                <a:gd name="T3" fmla="*/ 9 h 46"/>
                <a:gd name="T4" fmla="*/ 76 w 70"/>
                <a:gd name="T5" fmla="*/ 0 h 46"/>
                <a:gd name="T6" fmla="*/ 16 w 70"/>
                <a:gd name="T7" fmla="*/ 46 h 46"/>
                <a:gd name="T8" fmla="*/ 7 w 70"/>
                <a:gd name="T9" fmla="*/ 2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6"/>
                <a:gd name="T17" fmla="*/ 70 w 70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6">
                  <a:moveTo>
                    <a:pt x="6" y="25"/>
                  </a:moveTo>
                  <a:lnTo>
                    <a:pt x="0" y="9"/>
                  </a:lnTo>
                  <a:lnTo>
                    <a:pt x="70" y="0"/>
                  </a:lnTo>
                  <a:lnTo>
                    <a:pt x="15" y="46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4361" y="1282"/>
              <a:ext cx="102" cy="284"/>
            </a:xfrm>
            <a:custGeom>
              <a:avLst/>
              <a:gdLst>
                <a:gd name="T0" fmla="*/ 0 w 94"/>
                <a:gd name="T1" fmla="*/ 284 h 284"/>
                <a:gd name="T2" fmla="*/ 0 w 94"/>
                <a:gd name="T3" fmla="*/ 247 h 284"/>
                <a:gd name="T4" fmla="*/ 2 w 94"/>
                <a:gd name="T5" fmla="*/ 209 h 284"/>
                <a:gd name="T6" fmla="*/ 7 w 94"/>
                <a:gd name="T7" fmla="*/ 174 h 284"/>
                <a:gd name="T8" fmla="*/ 14 w 94"/>
                <a:gd name="T9" fmla="*/ 139 h 284"/>
                <a:gd name="T10" fmla="*/ 24 w 94"/>
                <a:gd name="T11" fmla="*/ 107 h 284"/>
                <a:gd name="T12" fmla="*/ 36 w 94"/>
                <a:gd name="T13" fmla="*/ 77 h 284"/>
                <a:gd name="T14" fmla="*/ 48 w 94"/>
                <a:gd name="T15" fmla="*/ 51 h 284"/>
                <a:gd name="T16" fmla="*/ 64 w 94"/>
                <a:gd name="T17" fmla="*/ 30 h 284"/>
                <a:gd name="T18" fmla="*/ 80 w 94"/>
                <a:gd name="T19" fmla="*/ 11 h 284"/>
                <a:gd name="T20" fmla="*/ 102 w 94"/>
                <a:gd name="T21" fmla="*/ 0 h 2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4"/>
                <a:gd name="T34" fmla="*/ 0 h 284"/>
                <a:gd name="T35" fmla="*/ 94 w 94"/>
                <a:gd name="T36" fmla="*/ 284 h 2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4" h="284">
                  <a:moveTo>
                    <a:pt x="0" y="284"/>
                  </a:moveTo>
                  <a:lnTo>
                    <a:pt x="0" y="247"/>
                  </a:lnTo>
                  <a:lnTo>
                    <a:pt x="2" y="209"/>
                  </a:lnTo>
                  <a:lnTo>
                    <a:pt x="6" y="174"/>
                  </a:lnTo>
                  <a:lnTo>
                    <a:pt x="13" y="139"/>
                  </a:lnTo>
                  <a:lnTo>
                    <a:pt x="22" y="107"/>
                  </a:lnTo>
                  <a:lnTo>
                    <a:pt x="33" y="77"/>
                  </a:lnTo>
                  <a:lnTo>
                    <a:pt x="44" y="51"/>
                  </a:lnTo>
                  <a:lnTo>
                    <a:pt x="59" y="30"/>
                  </a:lnTo>
                  <a:lnTo>
                    <a:pt x="74" y="11"/>
                  </a:lnTo>
                  <a:lnTo>
                    <a:pt x="9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8 h 350"/>
                <a:gd name="T10" fmla="*/ 305 w 330"/>
                <a:gd name="T11" fmla="*/ 299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9 h 350"/>
                <a:gd name="T32" fmla="*/ 36 w 330"/>
                <a:gd name="T33" fmla="*/ 278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10 h 350"/>
                <a:gd name="T58" fmla="*/ 151 w 330"/>
                <a:gd name="T59" fmla="*/ 3 h 350"/>
                <a:gd name="T60" fmla="*/ 179 w 330"/>
                <a:gd name="T61" fmla="*/ 0 h 350"/>
                <a:gd name="T62" fmla="*/ 207 w 330"/>
                <a:gd name="T63" fmla="*/ 3 h 350"/>
                <a:gd name="T64" fmla="*/ 236 w 330"/>
                <a:gd name="T65" fmla="*/ 10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30"/>
                <a:gd name="T124" fmla="*/ 0 h 350"/>
                <a:gd name="T125" fmla="*/ 330 w 330"/>
                <a:gd name="T126" fmla="*/ 350 h 3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30" h="350">
                  <a:moveTo>
                    <a:pt x="330" y="175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8"/>
                  </a:lnTo>
                  <a:lnTo>
                    <a:pt x="281" y="299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9"/>
                  </a:lnTo>
                  <a:lnTo>
                    <a:pt x="33" y="278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10"/>
                  </a:lnTo>
                  <a:lnTo>
                    <a:pt x="139" y="3"/>
                  </a:lnTo>
                  <a:lnTo>
                    <a:pt x="165" y="0"/>
                  </a:lnTo>
                  <a:lnTo>
                    <a:pt x="191" y="3"/>
                  </a:lnTo>
                  <a:lnTo>
                    <a:pt x="218" y="10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4551" y="3465"/>
              <a:ext cx="353" cy="350"/>
            </a:xfrm>
            <a:custGeom>
              <a:avLst/>
              <a:gdLst>
                <a:gd name="T0" fmla="*/ 358 w 330"/>
                <a:gd name="T1" fmla="*/ 175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10 h 350"/>
                <a:gd name="T18" fmla="*/ 207 w 330"/>
                <a:gd name="T19" fmla="*/ 3 h 350"/>
                <a:gd name="T20" fmla="*/ 179 w 330"/>
                <a:gd name="T21" fmla="*/ 0 h 350"/>
                <a:gd name="T22" fmla="*/ 151 w 330"/>
                <a:gd name="T23" fmla="*/ 3 h 350"/>
                <a:gd name="T24" fmla="*/ 122 w 330"/>
                <a:gd name="T25" fmla="*/ 10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8 h 350"/>
                <a:gd name="T50" fmla="*/ 53 w 330"/>
                <a:gd name="T51" fmla="*/ 299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9 h 350"/>
                <a:gd name="T72" fmla="*/ 324 w 330"/>
                <a:gd name="T73" fmla="*/ 278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5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10"/>
                  </a:lnTo>
                  <a:lnTo>
                    <a:pt x="191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2" y="10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8"/>
                  </a:lnTo>
                  <a:lnTo>
                    <a:pt x="49" y="299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9"/>
                  </a:lnTo>
                  <a:lnTo>
                    <a:pt x="299" y="278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4721" y="3596"/>
              <a:ext cx="23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I</a:t>
              </a:r>
              <a:endParaRPr lang="en-US" altLang="zh-CN" sz="1292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4875" y="1960"/>
              <a:ext cx="199" cy="366"/>
            </a:xfrm>
            <a:custGeom>
              <a:avLst/>
              <a:gdLst>
                <a:gd name="T0" fmla="*/ 200 w 184"/>
                <a:gd name="T1" fmla="*/ 366 h 366"/>
                <a:gd name="T2" fmla="*/ 198 w 184"/>
                <a:gd name="T3" fmla="*/ 307 h 366"/>
                <a:gd name="T4" fmla="*/ 190 w 184"/>
                <a:gd name="T5" fmla="*/ 249 h 366"/>
                <a:gd name="T6" fmla="*/ 178 w 184"/>
                <a:gd name="T7" fmla="*/ 198 h 366"/>
                <a:gd name="T8" fmla="*/ 162 w 184"/>
                <a:gd name="T9" fmla="*/ 149 h 366"/>
                <a:gd name="T10" fmla="*/ 140 w 184"/>
                <a:gd name="T11" fmla="*/ 107 h 366"/>
                <a:gd name="T12" fmla="*/ 116 w 184"/>
                <a:gd name="T13" fmla="*/ 70 h 366"/>
                <a:gd name="T14" fmla="*/ 90 w 184"/>
                <a:gd name="T15" fmla="*/ 39 h 366"/>
                <a:gd name="T16" fmla="*/ 62 w 184"/>
                <a:gd name="T17" fmla="*/ 18 h 366"/>
                <a:gd name="T18" fmla="*/ 30 w 184"/>
                <a:gd name="T19" fmla="*/ 4 h 366"/>
                <a:gd name="T20" fmla="*/ 0 w 184"/>
                <a:gd name="T21" fmla="*/ 0 h 3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66"/>
                <a:gd name="T35" fmla="*/ 184 w 184"/>
                <a:gd name="T36" fmla="*/ 366 h 3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66">
                  <a:moveTo>
                    <a:pt x="184" y="366"/>
                  </a:moveTo>
                  <a:lnTo>
                    <a:pt x="182" y="307"/>
                  </a:lnTo>
                  <a:lnTo>
                    <a:pt x="175" y="249"/>
                  </a:lnTo>
                  <a:lnTo>
                    <a:pt x="164" y="198"/>
                  </a:lnTo>
                  <a:lnTo>
                    <a:pt x="149" y="149"/>
                  </a:lnTo>
                  <a:lnTo>
                    <a:pt x="129" y="107"/>
                  </a:lnTo>
                  <a:lnTo>
                    <a:pt x="107" y="70"/>
                  </a:lnTo>
                  <a:lnTo>
                    <a:pt x="83" y="39"/>
                  </a:lnTo>
                  <a:lnTo>
                    <a:pt x="57" y="18"/>
                  </a:lnTo>
                  <a:lnTo>
                    <a:pt x="28" y="4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4917" y="2621"/>
              <a:ext cx="74" cy="53"/>
            </a:xfrm>
            <a:custGeom>
              <a:avLst/>
              <a:gdLst>
                <a:gd name="T0" fmla="*/ 64 w 68"/>
                <a:gd name="T1" fmla="*/ 18 h 53"/>
                <a:gd name="T2" fmla="*/ 73 w 68"/>
                <a:gd name="T3" fmla="*/ 37 h 53"/>
                <a:gd name="T4" fmla="*/ 0 w 68"/>
                <a:gd name="T5" fmla="*/ 53 h 53"/>
                <a:gd name="T6" fmla="*/ 55 w 68"/>
                <a:gd name="T7" fmla="*/ 0 h 53"/>
                <a:gd name="T8" fmla="*/ 64 w 68"/>
                <a:gd name="T9" fmla="*/ 18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53"/>
                <a:gd name="T17" fmla="*/ 68 w 68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53">
                  <a:moveTo>
                    <a:pt x="60" y="18"/>
                  </a:moveTo>
                  <a:lnTo>
                    <a:pt x="68" y="37"/>
                  </a:lnTo>
                  <a:lnTo>
                    <a:pt x="0" y="53"/>
                  </a:lnTo>
                  <a:lnTo>
                    <a:pt x="51" y="0"/>
                  </a:lnTo>
                  <a:lnTo>
                    <a:pt x="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4985" y="2326"/>
              <a:ext cx="90" cy="314"/>
            </a:xfrm>
            <a:custGeom>
              <a:avLst/>
              <a:gdLst>
                <a:gd name="T0" fmla="*/ 90 w 83"/>
                <a:gd name="T1" fmla="*/ 0 h 314"/>
                <a:gd name="T2" fmla="*/ 90 w 83"/>
                <a:gd name="T3" fmla="*/ 42 h 314"/>
                <a:gd name="T4" fmla="*/ 88 w 83"/>
                <a:gd name="T5" fmla="*/ 81 h 314"/>
                <a:gd name="T6" fmla="*/ 83 w 83"/>
                <a:gd name="T7" fmla="*/ 121 h 314"/>
                <a:gd name="T8" fmla="*/ 78 w 83"/>
                <a:gd name="T9" fmla="*/ 158 h 314"/>
                <a:gd name="T10" fmla="*/ 72 w 83"/>
                <a:gd name="T11" fmla="*/ 193 h 314"/>
                <a:gd name="T12" fmla="*/ 62 w 83"/>
                <a:gd name="T13" fmla="*/ 226 h 314"/>
                <a:gd name="T14" fmla="*/ 52 w 83"/>
                <a:gd name="T15" fmla="*/ 256 h 314"/>
                <a:gd name="T16" fmla="*/ 38 w 83"/>
                <a:gd name="T17" fmla="*/ 279 h 314"/>
                <a:gd name="T18" fmla="*/ 22 w 83"/>
                <a:gd name="T19" fmla="*/ 300 h 314"/>
                <a:gd name="T20" fmla="*/ 0 w 83"/>
                <a:gd name="T21" fmla="*/ 314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3"/>
                <a:gd name="T34" fmla="*/ 0 h 314"/>
                <a:gd name="T35" fmla="*/ 83 w 83"/>
                <a:gd name="T36" fmla="*/ 314 h 3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3" h="314">
                  <a:moveTo>
                    <a:pt x="83" y="0"/>
                  </a:moveTo>
                  <a:lnTo>
                    <a:pt x="83" y="42"/>
                  </a:lnTo>
                  <a:lnTo>
                    <a:pt x="81" y="81"/>
                  </a:lnTo>
                  <a:lnTo>
                    <a:pt x="77" y="121"/>
                  </a:lnTo>
                  <a:lnTo>
                    <a:pt x="72" y="158"/>
                  </a:lnTo>
                  <a:lnTo>
                    <a:pt x="66" y="193"/>
                  </a:lnTo>
                  <a:lnTo>
                    <a:pt x="57" y="226"/>
                  </a:lnTo>
                  <a:lnTo>
                    <a:pt x="48" y="256"/>
                  </a:lnTo>
                  <a:lnTo>
                    <a:pt x="35" y="279"/>
                  </a:lnTo>
                  <a:lnTo>
                    <a:pt x="20" y="300"/>
                  </a:lnTo>
                  <a:lnTo>
                    <a:pt x="0" y="31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880" y="1172"/>
              <a:ext cx="447" cy="784"/>
            </a:xfrm>
            <a:custGeom>
              <a:avLst/>
              <a:gdLst>
                <a:gd name="T0" fmla="*/ 447 w 413"/>
                <a:gd name="T1" fmla="*/ 785 h 785"/>
                <a:gd name="T2" fmla="*/ 439 w 413"/>
                <a:gd name="T3" fmla="*/ 660 h 785"/>
                <a:gd name="T4" fmla="*/ 423 w 413"/>
                <a:gd name="T5" fmla="*/ 538 h 785"/>
                <a:gd name="T6" fmla="*/ 397 w 413"/>
                <a:gd name="T7" fmla="*/ 427 h 785"/>
                <a:gd name="T8" fmla="*/ 361 w 413"/>
                <a:gd name="T9" fmla="*/ 324 h 785"/>
                <a:gd name="T10" fmla="*/ 316 w 413"/>
                <a:gd name="T11" fmla="*/ 231 h 785"/>
                <a:gd name="T12" fmla="*/ 264 w 413"/>
                <a:gd name="T13" fmla="*/ 154 h 785"/>
                <a:gd name="T14" fmla="*/ 207 w 413"/>
                <a:gd name="T15" fmla="*/ 89 h 785"/>
                <a:gd name="T16" fmla="*/ 143 w 413"/>
                <a:gd name="T17" fmla="*/ 42 h 785"/>
                <a:gd name="T18" fmla="*/ 74 w 413"/>
                <a:gd name="T19" fmla="*/ 12 h 785"/>
                <a:gd name="T20" fmla="*/ 0 w 413"/>
                <a:gd name="T21" fmla="*/ 0 h 7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3"/>
                <a:gd name="T34" fmla="*/ 0 h 785"/>
                <a:gd name="T35" fmla="*/ 413 w 413"/>
                <a:gd name="T36" fmla="*/ 785 h 7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3" h="785">
                  <a:moveTo>
                    <a:pt x="413" y="785"/>
                  </a:moveTo>
                  <a:lnTo>
                    <a:pt x="406" y="660"/>
                  </a:lnTo>
                  <a:lnTo>
                    <a:pt x="391" y="538"/>
                  </a:lnTo>
                  <a:lnTo>
                    <a:pt x="367" y="427"/>
                  </a:lnTo>
                  <a:lnTo>
                    <a:pt x="334" y="324"/>
                  </a:lnTo>
                  <a:lnTo>
                    <a:pt x="292" y="231"/>
                  </a:lnTo>
                  <a:lnTo>
                    <a:pt x="244" y="154"/>
                  </a:lnTo>
                  <a:lnTo>
                    <a:pt x="191" y="89"/>
                  </a:lnTo>
                  <a:lnTo>
                    <a:pt x="132" y="42"/>
                  </a:lnTo>
                  <a:lnTo>
                    <a:pt x="68" y="12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4890" y="2712"/>
              <a:ext cx="75" cy="40"/>
            </a:xfrm>
            <a:custGeom>
              <a:avLst/>
              <a:gdLst>
                <a:gd name="T0" fmla="*/ 73 w 70"/>
                <a:gd name="T1" fmla="*/ 19 h 40"/>
                <a:gd name="T2" fmla="*/ 75 w 70"/>
                <a:gd name="T3" fmla="*/ 40 h 40"/>
                <a:gd name="T4" fmla="*/ 0 w 70"/>
                <a:gd name="T5" fmla="*/ 33 h 40"/>
                <a:gd name="T6" fmla="*/ 69 w 70"/>
                <a:gd name="T7" fmla="*/ 0 h 40"/>
                <a:gd name="T8" fmla="*/ 73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8" y="19"/>
                  </a:moveTo>
                  <a:lnTo>
                    <a:pt x="70" y="40"/>
                  </a:lnTo>
                  <a:lnTo>
                    <a:pt x="0" y="33"/>
                  </a:lnTo>
                  <a:lnTo>
                    <a:pt x="64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4965" y="1956"/>
              <a:ext cx="362" cy="770"/>
            </a:xfrm>
            <a:custGeom>
              <a:avLst/>
              <a:gdLst>
                <a:gd name="T0" fmla="*/ 362 w 334"/>
                <a:gd name="T1" fmla="*/ 0 h 774"/>
                <a:gd name="T2" fmla="*/ 357 w 334"/>
                <a:gd name="T3" fmla="*/ 117 h 774"/>
                <a:gd name="T4" fmla="*/ 346 w 334"/>
                <a:gd name="T5" fmla="*/ 226 h 774"/>
                <a:gd name="T6" fmla="*/ 324 w 334"/>
                <a:gd name="T7" fmla="*/ 331 h 774"/>
                <a:gd name="T8" fmla="*/ 295 w 334"/>
                <a:gd name="T9" fmla="*/ 429 h 774"/>
                <a:gd name="T10" fmla="*/ 262 w 334"/>
                <a:gd name="T11" fmla="*/ 520 h 774"/>
                <a:gd name="T12" fmla="*/ 219 w 334"/>
                <a:gd name="T13" fmla="*/ 597 h 774"/>
                <a:gd name="T14" fmla="*/ 173 w 334"/>
                <a:gd name="T15" fmla="*/ 665 h 774"/>
                <a:gd name="T16" fmla="*/ 119 w 334"/>
                <a:gd name="T17" fmla="*/ 718 h 774"/>
                <a:gd name="T18" fmla="*/ 62 w 334"/>
                <a:gd name="T19" fmla="*/ 755 h 774"/>
                <a:gd name="T20" fmla="*/ 0 w 334"/>
                <a:gd name="T21" fmla="*/ 774 h 7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4"/>
                <a:gd name="T34" fmla="*/ 0 h 774"/>
                <a:gd name="T35" fmla="*/ 334 w 334"/>
                <a:gd name="T36" fmla="*/ 774 h 7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4" h="774">
                  <a:moveTo>
                    <a:pt x="334" y="0"/>
                  </a:moveTo>
                  <a:lnTo>
                    <a:pt x="329" y="117"/>
                  </a:lnTo>
                  <a:lnTo>
                    <a:pt x="319" y="226"/>
                  </a:lnTo>
                  <a:lnTo>
                    <a:pt x="299" y="331"/>
                  </a:lnTo>
                  <a:lnTo>
                    <a:pt x="272" y="429"/>
                  </a:lnTo>
                  <a:lnTo>
                    <a:pt x="242" y="520"/>
                  </a:lnTo>
                  <a:lnTo>
                    <a:pt x="202" y="597"/>
                  </a:lnTo>
                  <a:lnTo>
                    <a:pt x="160" y="665"/>
                  </a:lnTo>
                  <a:lnTo>
                    <a:pt x="110" y="718"/>
                  </a:lnTo>
                  <a:lnTo>
                    <a:pt x="57" y="755"/>
                  </a:lnTo>
                  <a:lnTo>
                    <a:pt x="0" y="77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>
              <a:off x="4782" y="2125"/>
              <a:ext cx="65" cy="105"/>
            </a:xfrm>
            <a:custGeom>
              <a:avLst/>
              <a:gdLst>
                <a:gd name="T0" fmla="*/ 65 w 60"/>
                <a:gd name="T1" fmla="*/ 105 h 105"/>
                <a:gd name="T2" fmla="*/ 65 w 60"/>
                <a:gd name="T3" fmla="*/ 89 h 105"/>
                <a:gd name="T4" fmla="*/ 62 w 60"/>
                <a:gd name="T5" fmla="*/ 72 h 105"/>
                <a:gd name="T6" fmla="*/ 60 w 60"/>
                <a:gd name="T7" fmla="*/ 58 h 105"/>
                <a:gd name="T8" fmla="*/ 53 w 60"/>
                <a:gd name="T9" fmla="*/ 44 h 105"/>
                <a:gd name="T10" fmla="*/ 48 w 60"/>
                <a:gd name="T11" fmla="*/ 33 h 105"/>
                <a:gd name="T12" fmla="*/ 38 w 60"/>
                <a:gd name="T13" fmla="*/ 21 h 105"/>
                <a:gd name="T14" fmla="*/ 31 w 60"/>
                <a:gd name="T15" fmla="*/ 12 h 105"/>
                <a:gd name="T16" fmla="*/ 22 w 60"/>
                <a:gd name="T17" fmla="*/ 7 h 105"/>
                <a:gd name="T18" fmla="*/ 10 w 60"/>
                <a:gd name="T19" fmla="*/ 3 h 105"/>
                <a:gd name="T20" fmla="*/ 0 w 60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0"/>
                <a:gd name="T34" fmla="*/ 0 h 105"/>
                <a:gd name="T35" fmla="*/ 60 w 60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0" h="105">
                  <a:moveTo>
                    <a:pt x="60" y="105"/>
                  </a:moveTo>
                  <a:lnTo>
                    <a:pt x="60" y="89"/>
                  </a:lnTo>
                  <a:lnTo>
                    <a:pt x="57" y="72"/>
                  </a:lnTo>
                  <a:lnTo>
                    <a:pt x="55" y="58"/>
                  </a:lnTo>
                  <a:lnTo>
                    <a:pt x="49" y="44"/>
                  </a:lnTo>
                  <a:lnTo>
                    <a:pt x="44" y="33"/>
                  </a:lnTo>
                  <a:lnTo>
                    <a:pt x="35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9" y="3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4716" y="2232"/>
              <a:ext cx="133" cy="105"/>
            </a:xfrm>
            <a:custGeom>
              <a:avLst/>
              <a:gdLst>
                <a:gd name="T0" fmla="*/ 0 w 123"/>
                <a:gd name="T1" fmla="*/ 105 h 105"/>
                <a:gd name="T2" fmla="*/ 22 w 123"/>
                <a:gd name="T3" fmla="*/ 105 h 105"/>
                <a:gd name="T4" fmla="*/ 40 w 123"/>
                <a:gd name="T5" fmla="*/ 101 h 105"/>
                <a:gd name="T6" fmla="*/ 59 w 123"/>
                <a:gd name="T7" fmla="*/ 94 h 105"/>
                <a:gd name="T8" fmla="*/ 78 w 123"/>
                <a:gd name="T9" fmla="*/ 87 h 105"/>
                <a:gd name="T10" fmla="*/ 92 w 123"/>
                <a:gd name="T11" fmla="*/ 75 h 105"/>
                <a:gd name="T12" fmla="*/ 107 w 123"/>
                <a:gd name="T13" fmla="*/ 63 h 105"/>
                <a:gd name="T14" fmla="*/ 116 w 123"/>
                <a:gd name="T15" fmla="*/ 49 h 105"/>
                <a:gd name="T16" fmla="*/ 125 w 123"/>
                <a:gd name="T17" fmla="*/ 33 h 105"/>
                <a:gd name="T18" fmla="*/ 131 w 123"/>
                <a:gd name="T19" fmla="*/ 17 h 105"/>
                <a:gd name="T20" fmla="*/ 133 w 123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5"/>
                <a:gd name="T35" fmla="*/ 123 w 123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5">
                  <a:moveTo>
                    <a:pt x="0" y="105"/>
                  </a:moveTo>
                  <a:lnTo>
                    <a:pt x="20" y="105"/>
                  </a:lnTo>
                  <a:lnTo>
                    <a:pt x="37" y="101"/>
                  </a:lnTo>
                  <a:lnTo>
                    <a:pt x="55" y="94"/>
                  </a:lnTo>
                  <a:lnTo>
                    <a:pt x="72" y="87"/>
                  </a:lnTo>
                  <a:lnTo>
                    <a:pt x="85" y="75"/>
                  </a:lnTo>
                  <a:lnTo>
                    <a:pt x="99" y="63"/>
                  </a:lnTo>
                  <a:lnTo>
                    <a:pt x="107" y="49"/>
                  </a:lnTo>
                  <a:lnTo>
                    <a:pt x="116" y="33"/>
                  </a:lnTo>
                  <a:lnTo>
                    <a:pt x="121" y="17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6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6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5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5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>
              <a:off x="4572" y="2132"/>
              <a:ext cx="70" cy="65"/>
            </a:xfrm>
            <a:custGeom>
              <a:avLst/>
              <a:gdLst>
                <a:gd name="T0" fmla="*/ 14 w 64"/>
                <a:gd name="T1" fmla="*/ 51 h 65"/>
                <a:gd name="T2" fmla="*/ 0 w 64"/>
                <a:gd name="T3" fmla="*/ 37 h 65"/>
                <a:gd name="T4" fmla="*/ 70 w 64"/>
                <a:gd name="T5" fmla="*/ 0 h 65"/>
                <a:gd name="T6" fmla="*/ 32 w 64"/>
                <a:gd name="T7" fmla="*/ 65 h 65"/>
                <a:gd name="T8" fmla="*/ 14 w 64"/>
                <a:gd name="T9" fmla="*/ 5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5"/>
                <a:gd name="T17" fmla="*/ 64 w 6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5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5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4580" y="2186"/>
              <a:ext cx="6" cy="44"/>
            </a:xfrm>
            <a:custGeom>
              <a:avLst/>
              <a:gdLst>
                <a:gd name="T0" fmla="*/ 0 w 6"/>
                <a:gd name="T1" fmla="*/ 44 h 44"/>
                <a:gd name="T2" fmla="*/ 0 w 6"/>
                <a:gd name="T3" fmla="*/ 42 h 44"/>
                <a:gd name="T4" fmla="*/ 0 w 6"/>
                <a:gd name="T5" fmla="*/ 35 h 44"/>
                <a:gd name="T6" fmla="*/ 0 w 6"/>
                <a:gd name="T7" fmla="*/ 30 h 44"/>
                <a:gd name="T8" fmla="*/ 0 w 6"/>
                <a:gd name="T9" fmla="*/ 25 h 44"/>
                <a:gd name="T10" fmla="*/ 0 w 6"/>
                <a:gd name="T11" fmla="*/ 21 h 44"/>
                <a:gd name="T12" fmla="*/ 0 w 6"/>
                <a:gd name="T13" fmla="*/ 16 h 44"/>
                <a:gd name="T14" fmla="*/ 2 w 6"/>
                <a:gd name="T15" fmla="*/ 11 h 44"/>
                <a:gd name="T16" fmla="*/ 2 w 6"/>
                <a:gd name="T17" fmla="*/ 7 h 44"/>
                <a:gd name="T18" fmla="*/ 4 w 6"/>
                <a:gd name="T19" fmla="*/ 2 h 44"/>
                <a:gd name="T20" fmla="*/ 6 w 6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4"/>
                <a:gd name="T35" fmla="*/ 6 w 6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4">
                  <a:moveTo>
                    <a:pt x="0" y="44"/>
                  </a:moveTo>
                  <a:lnTo>
                    <a:pt x="0" y="42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4580" y="2232"/>
              <a:ext cx="136" cy="105"/>
            </a:xfrm>
            <a:custGeom>
              <a:avLst/>
              <a:gdLst>
                <a:gd name="T0" fmla="*/ 0 w 125"/>
                <a:gd name="T1" fmla="*/ 0 h 105"/>
                <a:gd name="T2" fmla="*/ 2 w 125"/>
                <a:gd name="T3" fmla="*/ 17 h 105"/>
                <a:gd name="T4" fmla="*/ 7 w 125"/>
                <a:gd name="T5" fmla="*/ 33 h 105"/>
                <a:gd name="T6" fmla="*/ 16 w 125"/>
                <a:gd name="T7" fmla="*/ 49 h 105"/>
                <a:gd name="T8" fmla="*/ 26 w 125"/>
                <a:gd name="T9" fmla="*/ 63 h 105"/>
                <a:gd name="T10" fmla="*/ 40 w 125"/>
                <a:gd name="T11" fmla="*/ 75 h 105"/>
                <a:gd name="T12" fmla="*/ 54 w 125"/>
                <a:gd name="T13" fmla="*/ 87 h 105"/>
                <a:gd name="T14" fmla="*/ 74 w 125"/>
                <a:gd name="T15" fmla="*/ 94 h 105"/>
                <a:gd name="T16" fmla="*/ 92 w 125"/>
                <a:gd name="T17" fmla="*/ 101 h 105"/>
                <a:gd name="T18" fmla="*/ 112 w 125"/>
                <a:gd name="T19" fmla="*/ 105 h 105"/>
                <a:gd name="T20" fmla="*/ 136 w 125"/>
                <a:gd name="T21" fmla="*/ 105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5"/>
                <a:gd name="T35" fmla="*/ 125 w 125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5">
                  <a:moveTo>
                    <a:pt x="0" y="0"/>
                  </a:moveTo>
                  <a:lnTo>
                    <a:pt x="2" y="17"/>
                  </a:lnTo>
                  <a:lnTo>
                    <a:pt x="6" y="33"/>
                  </a:lnTo>
                  <a:lnTo>
                    <a:pt x="15" y="49"/>
                  </a:lnTo>
                  <a:lnTo>
                    <a:pt x="24" y="63"/>
                  </a:lnTo>
                  <a:lnTo>
                    <a:pt x="37" y="75"/>
                  </a:lnTo>
                  <a:lnTo>
                    <a:pt x="50" y="87"/>
                  </a:lnTo>
                  <a:lnTo>
                    <a:pt x="68" y="94"/>
                  </a:lnTo>
                  <a:lnTo>
                    <a:pt x="85" y="101"/>
                  </a:lnTo>
                  <a:lnTo>
                    <a:pt x="103" y="105"/>
                  </a:lnTo>
                  <a:lnTo>
                    <a:pt x="125" y="10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>
              <a:off x="4106" y="1960"/>
              <a:ext cx="454" cy="780"/>
            </a:xfrm>
            <a:custGeom>
              <a:avLst/>
              <a:gdLst>
                <a:gd name="T0" fmla="*/ 0 w 419"/>
                <a:gd name="T1" fmla="*/ 0 h 776"/>
                <a:gd name="T2" fmla="*/ 4 w 419"/>
                <a:gd name="T3" fmla="*/ 126 h 776"/>
                <a:gd name="T4" fmla="*/ 24 w 419"/>
                <a:gd name="T5" fmla="*/ 244 h 776"/>
                <a:gd name="T6" fmla="*/ 50 w 419"/>
                <a:gd name="T7" fmla="*/ 356 h 776"/>
                <a:gd name="T8" fmla="*/ 88 w 419"/>
                <a:gd name="T9" fmla="*/ 459 h 776"/>
                <a:gd name="T10" fmla="*/ 133 w 419"/>
                <a:gd name="T11" fmla="*/ 550 h 776"/>
                <a:gd name="T12" fmla="*/ 185 w 419"/>
                <a:gd name="T13" fmla="*/ 627 h 776"/>
                <a:gd name="T14" fmla="*/ 245 w 419"/>
                <a:gd name="T15" fmla="*/ 690 h 776"/>
                <a:gd name="T16" fmla="*/ 309 w 419"/>
                <a:gd name="T17" fmla="*/ 736 h 776"/>
                <a:gd name="T18" fmla="*/ 380 w 419"/>
                <a:gd name="T19" fmla="*/ 766 h 776"/>
                <a:gd name="T20" fmla="*/ 454 w 419"/>
                <a:gd name="T21" fmla="*/ 776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776"/>
                <a:gd name="T35" fmla="*/ 419 w 419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776">
                  <a:moveTo>
                    <a:pt x="0" y="0"/>
                  </a:moveTo>
                  <a:lnTo>
                    <a:pt x="4" y="126"/>
                  </a:lnTo>
                  <a:lnTo>
                    <a:pt x="22" y="244"/>
                  </a:lnTo>
                  <a:lnTo>
                    <a:pt x="46" y="356"/>
                  </a:lnTo>
                  <a:lnTo>
                    <a:pt x="81" y="459"/>
                  </a:lnTo>
                  <a:lnTo>
                    <a:pt x="123" y="550"/>
                  </a:lnTo>
                  <a:lnTo>
                    <a:pt x="171" y="627"/>
                  </a:lnTo>
                  <a:lnTo>
                    <a:pt x="226" y="690"/>
                  </a:lnTo>
                  <a:lnTo>
                    <a:pt x="285" y="736"/>
                  </a:lnTo>
                  <a:lnTo>
                    <a:pt x="351" y="766"/>
                  </a:lnTo>
                  <a:lnTo>
                    <a:pt x="419" y="776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69" name="Freeform 42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5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5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5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5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0" name="Freeform 43"/>
            <p:cNvSpPr>
              <a:spLocks/>
            </p:cNvSpPr>
            <p:nvPr/>
          </p:nvSpPr>
          <p:spPr bwMode="auto">
            <a:xfrm>
              <a:off x="4453" y="1181"/>
              <a:ext cx="79" cy="42"/>
            </a:xfrm>
            <a:custGeom>
              <a:avLst/>
              <a:gdLst>
                <a:gd name="T0" fmla="*/ 3 w 73"/>
                <a:gd name="T1" fmla="*/ 21 h 42"/>
                <a:gd name="T2" fmla="*/ 0 w 73"/>
                <a:gd name="T3" fmla="*/ 0 h 42"/>
                <a:gd name="T4" fmla="*/ 79 w 73"/>
                <a:gd name="T5" fmla="*/ 10 h 42"/>
                <a:gd name="T6" fmla="*/ 8 w 73"/>
                <a:gd name="T7" fmla="*/ 42 h 42"/>
                <a:gd name="T8" fmla="*/ 3 w 73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42"/>
                <a:gd name="T17" fmla="*/ 73 w 7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42">
                  <a:moveTo>
                    <a:pt x="3" y="21"/>
                  </a:moveTo>
                  <a:lnTo>
                    <a:pt x="0" y="0"/>
                  </a:lnTo>
                  <a:lnTo>
                    <a:pt x="73" y="10"/>
                  </a:lnTo>
                  <a:lnTo>
                    <a:pt x="7" y="42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>
              <a:off x="4104" y="1202"/>
              <a:ext cx="352" cy="758"/>
            </a:xfrm>
            <a:custGeom>
              <a:avLst/>
              <a:gdLst>
                <a:gd name="T0" fmla="*/ 0 w 325"/>
                <a:gd name="T1" fmla="*/ 758 h 758"/>
                <a:gd name="T2" fmla="*/ 6 w 325"/>
                <a:gd name="T3" fmla="*/ 646 h 758"/>
                <a:gd name="T4" fmla="*/ 18 w 325"/>
                <a:gd name="T5" fmla="*/ 539 h 758"/>
                <a:gd name="T6" fmla="*/ 38 w 325"/>
                <a:gd name="T7" fmla="*/ 436 h 758"/>
                <a:gd name="T8" fmla="*/ 64 w 325"/>
                <a:gd name="T9" fmla="*/ 341 h 758"/>
                <a:gd name="T10" fmla="*/ 97 w 325"/>
                <a:gd name="T11" fmla="*/ 252 h 758"/>
                <a:gd name="T12" fmla="*/ 138 w 325"/>
                <a:gd name="T13" fmla="*/ 175 h 758"/>
                <a:gd name="T14" fmla="*/ 183 w 325"/>
                <a:gd name="T15" fmla="*/ 110 h 758"/>
                <a:gd name="T16" fmla="*/ 235 w 325"/>
                <a:gd name="T17" fmla="*/ 59 h 758"/>
                <a:gd name="T18" fmla="*/ 290 w 325"/>
                <a:gd name="T19" fmla="*/ 21 h 758"/>
                <a:gd name="T20" fmla="*/ 352 w 325"/>
                <a:gd name="T21" fmla="*/ 0 h 7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5"/>
                <a:gd name="T34" fmla="*/ 0 h 758"/>
                <a:gd name="T35" fmla="*/ 325 w 325"/>
                <a:gd name="T36" fmla="*/ 758 h 7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5" h="758">
                  <a:moveTo>
                    <a:pt x="0" y="758"/>
                  </a:moveTo>
                  <a:lnTo>
                    <a:pt x="6" y="646"/>
                  </a:lnTo>
                  <a:lnTo>
                    <a:pt x="17" y="539"/>
                  </a:lnTo>
                  <a:lnTo>
                    <a:pt x="35" y="436"/>
                  </a:lnTo>
                  <a:lnTo>
                    <a:pt x="59" y="341"/>
                  </a:lnTo>
                  <a:lnTo>
                    <a:pt x="90" y="252"/>
                  </a:lnTo>
                  <a:lnTo>
                    <a:pt x="127" y="175"/>
                  </a:lnTo>
                  <a:lnTo>
                    <a:pt x="169" y="110"/>
                  </a:lnTo>
                  <a:lnTo>
                    <a:pt x="217" y="59"/>
                  </a:lnTo>
                  <a:lnTo>
                    <a:pt x="268" y="21"/>
                  </a:lnTo>
                  <a:lnTo>
                    <a:pt x="325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203 h 350"/>
                <a:gd name="T4" fmla="*/ 348 w 330"/>
                <a:gd name="T5" fmla="*/ 231 h 350"/>
                <a:gd name="T6" fmla="*/ 338 w 330"/>
                <a:gd name="T7" fmla="*/ 254 h 350"/>
                <a:gd name="T8" fmla="*/ 324 w 330"/>
                <a:gd name="T9" fmla="*/ 277 h 350"/>
                <a:gd name="T10" fmla="*/ 305 w 330"/>
                <a:gd name="T11" fmla="*/ 298 h 350"/>
                <a:gd name="T12" fmla="*/ 284 w 330"/>
                <a:gd name="T13" fmla="*/ 315 h 350"/>
                <a:gd name="T14" fmla="*/ 263 w 330"/>
                <a:gd name="T15" fmla="*/ 331 h 350"/>
                <a:gd name="T16" fmla="*/ 236 w 330"/>
                <a:gd name="T17" fmla="*/ 340 h 350"/>
                <a:gd name="T18" fmla="*/ 207 w 330"/>
                <a:gd name="T19" fmla="*/ 347 h 350"/>
                <a:gd name="T20" fmla="*/ 179 w 330"/>
                <a:gd name="T21" fmla="*/ 350 h 350"/>
                <a:gd name="T22" fmla="*/ 151 w 330"/>
                <a:gd name="T23" fmla="*/ 347 h 350"/>
                <a:gd name="T24" fmla="*/ 122 w 330"/>
                <a:gd name="T25" fmla="*/ 340 h 350"/>
                <a:gd name="T26" fmla="*/ 98 w 330"/>
                <a:gd name="T27" fmla="*/ 331 h 350"/>
                <a:gd name="T28" fmla="*/ 74 w 330"/>
                <a:gd name="T29" fmla="*/ 315 h 350"/>
                <a:gd name="T30" fmla="*/ 53 w 330"/>
                <a:gd name="T31" fmla="*/ 298 h 350"/>
                <a:gd name="T32" fmla="*/ 36 w 330"/>
                <a:gd name="T33" fmla="*/ 277 h 350"/>
                <a:gd name="T34" fmla="*/ 22 w 330"/>
                <a:gd name="T35" fmla="*/ 254 h 350"/>
                <a:gd name="T36" fmla="*/ 10 w 330"/>
                <a:gd name="T37" fmla="*/ 231 h 350"/>
                <a:gd name="T38" fmla="*/ 3 w 330"/>
                <a:gd name="T39" fmla="*/ 203 h 350"/>
                <a:gd name="T40" fmla="*/ 0 w 330"/>
                <a:gd name="T41" fmla="*/ 175 h 350"/>
                <a:gd name="T42" fmla="*/ 3 w 330"/>
                <a:gd name="T43" fmla="*/ 147 h 350"/>
                <a:gd name="T44" fmla="*/ 10 w 330"/>
                <a:gd name="T45" fmla="*/ 119 h 350"/>
                <a:gd name="T46" fmla="*/ 22 w 330"/>
                <a:gd name="T47" fmla="*/ 93 h 350"/>
                <a:gd name="T48" fmla="*/ 36 w 330"/>
                <a:gd name="T49" fmla="*/ 72 h 350"/>
                <a:gd name="T50" fmla="*/ 53 w 330"/>
                <a:gd name="T51" fmla="*/ 51 h 350"/>
                <a:gd name="T52" fmla="*/ 74 w 330"/>
                <a:gd name="T53" fmla="*/ 33 h 350"/>
                <a:gd name="T54" fmla="*/ 98 w 330"/>
                <a:gd name="T55" fmla="*/ 19 h 350"/>
                <a:gd name="T56" fmla="*/ 122 w 330"/>
                <a:gd name="T57" fmla="*/ 9 h 350"/>
                <a:gd name="T58" fmla="*/ 151 w 330"/>
                <a:gd name="T59" fmla="*/ 2 h 350"/>
                <a:gd name="T60" fmla="*/ 179 w 330"/>
                <a:gd name="T61" fmla="*/ 0 h 350"/>
                <a:gd name="T62" fmla="*/ 207 w 330"/>
                <a:gd name="T63" fmla="*/ 2 h 350"/>
                <a:gd name="T64" fmla="*/ 236 w 330"/>
                <a:gd name="T65" fmla="*/ 9 h 350"/>
                <a:gd name="T66" fmla="*/ 263 w 330"/>
                <a:gd name="T67" fmla="*/ 19 h 350"/>
                <a:gd name="T68" fmla="*/ 284 w 330"/>
                <a:gd name="T69" fmla="*/ 33 h 350"/>
                <a:gd name="T70" fmla="*/ 305 w 330"/>
                <a:gd name="T71" fmla="*/ 51 h 350"/>
                <a:gd name="T72" fmla="*/ 324 w 330"/>
                <a:gd name="T73" fmla="*/ 72 h 350"/>
                <a:gd name="T74" fmla="*/ 338 w 330"/>
                <a:gd name="T75" fmla="*/ 93 h 350"/>
                <a:gd name="T76" fmla="*/ 348 w 330"/>
                <a:gd name="T77" fmla="*/ 119 h 350"/>
                <a:gd name="T78" fmla="*/ 355 w 330"/>
                <a:gd name="T79" fmla="*/ 147 h 350"/>
                <a:gd name="T80" fmla="*/ 358 w 330"/>
                <a:gd name="T81" fmla="*/ 175 h 350"/>
                <a:gd name="T82" fmla="*/ 358 w 330"/>
                <a:gd name="T83" fmla="*/ 173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203"/>
                  </a:lnTo>
                  <a:lnTo>
                    <a:pt x="321" y="231"/>
                  </a:lnTo>
                  <a:lnTo>
                    <a:pt x="312" y="254"/>
                  </a:lnTo>
                  <a:lnTo>
                    <a:pt x="299" y="277"/>
                  </a:lnTo>
                  <a:lnTo>
                    <a:pt x="281" y="298"/>
                  </a:lnTo>
                  <a:lnTo>
                    <a:pt x="262" y="315"/>
                  </a:lnTo>
                  <a:lnTo>
                    <a:pt x="242" y="331"/>
                  </a:lnTo>
                  <a:lnTo>
                    <a:pt x="218" y="340"/>
                  </a:lnTo>
                  <a:lnTo>
                    <a:pt x="191" y="347"/>
                  </a:lnTo>
                  <a:lnTo>
                    <a:pt x="165" y="350"/>
                  </a:lnTo>
                  <a:lnTo>
                    <a:pt x="139" y="347"/>
                  </a:lnTo>
                  <a:lnTo>
                    <a:pt x="112" y="340"/>
                  </a:lnTo>
                  <a:lnTo>
                    <a:pt x="90" y="331"/>
                  </a:lnTo>
                  <a:lnTo>
                    <a:pt x="68" y="315"/>
                  </a:lnTo>
                  <a:lnTo>
                    <a:pt x="49" y="298"/>
                  </a:lnTo>
                  <a:lnTo>
                    <a:pt x="33" y="277"/>
                  </a:lnTo>
                  <a:lnTo>
                    <a:pt x="20" y="254"/>
                  </a:lnTo>
                  <a:lnTo>
                    <a:pt x="9" y="231"/>
                  </a:lnTo>
                  <a:lnTo>
                    <a:pt x="3" y="203"/>
                  </a:lnTo>
                  <a:lnTo>
                    <a:pt x="0" y="175"/>
                  </a:lnTo>
                  <a:lnTo>
                    <a:pt x="3" y="147"/>
                  </a:lnTo>
                  <a:lnTo>
                    <a:pt x="9" y="119"/>
                  </a:lnTo>
                  <a:lnTo>
                    <a:pt x="20" y="93"/>
                  </a:lnTo>
                  <a:lnTo>
                    <a:pt x="33" y="72"/>
                  </a:lnTo>
                  <a:lnTo>
                    <a:pt x="49" y="51"/>
                  </a:lnTo>
                  <a:lnTo>
                    <a:pt x="68" y="33"/>
                  </a:lnTo>
                  <a:lnTo>
                    <a:pt x="90" y="19"/>
                  </a:lnTo>
                  <a:lnTo>
                    <a:pt x="112" y="9"/>
                  </a:lnTo>
                  <a:lnTo>
                    <a:pt x="139" y="2"/>
                  </a:lnTo>
                  <a:lnTo>
                    <a:pt x="165" y="0"/>
                  </a:lnTo>
                  <a:lnTo>
                    <a:pt x="191" y="2"/>
                  </a:lnTo>
                  <a:lnTo>
                    <a:pt x="218" y="9"/>
                  </a:lnTo>
                  <a:lnTo>
                    <a:pt x="242" y="19"/>
                  </a:lnTo>
                  <a:lnTo>
                    <a:pt x="262" y="33"/>
                  </a:lnTo>
                  <a:lnTo>
                    <a:pt x="281" y="51"/>
                  </a:lnTo>
                  <a:lnTo>
                    <a:pt x="299" y="72"/>
                  </a:lnTo>
                  <a:lnTo>
                    <a:pt x="312" y="93"/>
                  </a:lnTo>
                  <a:lnTo>
                    <a:pt x="321" y="119"/>
                  </a:lnTo>
                  <a:lnTo>
                    <a:pt x="327" y="147"/>
                  </a:lnTo>
                  <a:lnTo>
                    <a:pt x="330" y="175"/>
                  </a:lnTo>
                  <a:lnTo>
                    <a:pt x="330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4551" y="2484"/>
              <a:ext cx="353" cy="350"/>
            </a:xfrm>
            <a:custGeom>
              <a:avLst/>
              <a:gdLst>
                <a:gd name="T0" fmla="*/ 358 w 330"/>
                <a:gd name="T1" fmla="*/ 173 h 350"/>
                <a:gd name="T2" fmla="*/ 355 w 330"/>
                <a:gd name="T3" fmla="*/ 147 h 350"/>
                <a:gd name="T4" fmla="*/ 348 w 330"/>
                <a:gd name="T5" fmla="*/ 119 h 350"/>
                <a:gd name="T6" fmla="*/ 338 w 330"/>
                <a:gd name="T7" fmla="*/ 93 h 350"/>
                <a:gd name="T8" fmla="*/ 324 w 330"/>
                <a:gd name="T9" fmla="*/ 72 h 350"/>
                <a:gd name="T10" fmla="*/ 305 w 330"/>
                <a:gd name="T11" fmla="*/ 51 h 350"/>
                <a:gd name="T12" fmla="*/ 284 w 330"/>
                <a:gd name="T13" fmla="*/ 33 h 350"/>
                <a:gd name="T14" fmla="*/ 263 w 330"/>
                <a:gd name="T15" fmla="*/ 19 h 350"/>
                <a:gd name="T16" fmla="*/ 236 w 330"/>
                <a:gd name="T17" fmla="*/ 9 h 350"/>
                <a:gd name="T18" fmla="*/ 207 w 330"/>
                <a:gd name="T19" fmla="*/ 2 h 350"/>
                <a:gd name="T20" fmla="*/ 179 w 330"/>
                <a:gd name="T21" fmla="*/ 0 h 350"/>
                <a:gd name="T22" fmla="*/ 151 w 330"/>
                <a:gd name="T23" fmla="*/ 2 h 350"/>
                <a:gd name="T24" fmla="*/ 122 w 330"/>
                <a:gd name="T25" fmla="*/ 9 h 350"/>
                <a:gd name="T26" fmla="*/ 98 w 330"/>
                <a:gd name="T27" fmla="*/ 19 h 350"/>
                <a:gd name="T28" fmla="*/ 74 w 330"/>
                <a:gd name="T29" fmla="*/ 33 h 350"/>
                <a:gd name="T30" fmla="*/ 53 w 330"/>
                <a:gd name="T31" fmla="*/ 51 h 350"/>
                <a:gd name="T32" fmla="*/ 36 w 330"/>
                <a:gd name="T33" fmla="*/ 72 h 350"/>
                <a:gd name="T34" fmla="*/ 22 w 330"/>
                <a:gd name="T35" fmla="*/ 93 h 350"/>
                <a:gd name="T36" fmla="*/ 10 w 330"/>
                <a:gd name="T37" fmla="*/ 119 h 350"/>
                <a:gd name="T38" fmla="*/ 3 w 330"/>
                <a:gd name="T39" fmla="*/ 147 h 350"/>
                <a:gd name="T40" fmla="*/ 0 w 330"/>
                <a:gd name="T41" fmla="*/ 175 h 350"/>
                <a:gd name="T42" fmla="*/ 3 w 330"/>
                <a:gd name="T43" fmla="*/ 203 h 350"/>
                <a:gd name="T44" fmla="*/ 10 w 330"/>
                <a:gd name="T45" fmla="*/ 231 h 350"/>
                <a:gd name="T46" fmla="*/ 22 w 330"/>
                <a:gd name="T47" fmla="*/ 254 h 350"/>
                <a:gd name="T48" fmla="*/ 36 w 330"/>
                <a:gd name="T49" fmla="*/ 277 h 350"/>
                <a:gd name="T50" fmla="*/ 53 w 330"/>
                <a:gd name="T51" fmla="*/ 298 h 350"/>
                <a:gd name="T52" fmla="*/ 74 w 330"/>
                <a:gd name="T53" fmla="*/ 315 h 350"/>
                <a:gd name="T54" fmla="*/ 98 w 330"/>
                <a:gd name="T55" fmla="*/ 331 h 350"/>
                <a:gd name="T56" fmla="*/ 122 w 330"/>
                <a:gd name="T57" fmla="*/ 340 h 350"/>
                <a:gd name="T58" fmla="*/ 151 w 330"/>
                <a:gd name="T59" fmla="*/ 347 h 350"/>
                <a:gd name="T60" fmla="*/ 179 w 330"/>
                <a:gd name="T61" fmla="*/ 350 h 350"/>
                <a:gd name="T62" fmla="*/ 207 w 330"/>
                <a:gd name="T63" fmla="*/ 347 h 350"/>
                <a:gd name="T64" fmla="*/ 236 w 330"/>
                <a:gd name="T65" fmla="*/ 340 h 350"/>
                <a:gd name="T66" fmla="*/ 263 w 330"/>
                <a:gd name="T67" fmla="*/ 331 h 350"/>
                <a:gd name="T68" fmla="*/ 284 w 330"/>
                <a:gd name="T69" fmla="*/ 315 h 350"/>
                <a:gd name="T70" fmla="*/ 305 w 330"/>
                <a:gd name="T71" fmla="*/ 298 h 350"/>
                <a:gd name="T72" fmla="*/ 324 w 330"/>
                <a:gd name="T73" fmla="*/ 277 h 350"/>
                <a:gd name="T74" fmla="*/ 338 w 330"/>
                <a:gd name="T75" fmla="*/ 254 h 350"/>
                <a:gd name="T76" fmla="*/ 348 w 330"/>
                <a:gd name="T77" fmla="*/ 231 h 350"/>
                <a:gd name="T78" fmla="*/ 355 w 330"/>
                <a:gd name="T79" fmla="*/ 203 h 350"/>
                <a:gd name="T80" fmla="*/ 358 w 330"/>
                <a:gd name="T81" fmla="*/ 175 h 350"/>
                <a:gd name="T82" fmla="*/ 358 w 330"/>
                <a:gd name="T83" fmla="*/ 175 h 3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0"/>
                <a:gd name="T127" fmla="*/ 0 h 350"/>
                <a:gd name="T128" fmla="*/ 330 w 330"/>
                <a:gd name="T129" fmla="*/ 350 h 35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0" h="350">
                  <a:moveTo>
                    <a:pt x="330" y="173"/>
                  </a:moveTo>
                  <a:lnTo>
                    <a:pt x="327" y="147"/>
                  </a:lnTo>
                  <a:lnTo>
                    <a:pt x="321" y="119"/>
                  </a:lnTo>
                  <a:lnTo>
                    <a:pt x="312" y="93"/>
                  </a:lnTo>
                  <a:lnTo>
                    <a:pt x="299" y="72"/>
                  </a:lnTo>
                  <a:lnTo>
                    <a:pt x="281" y="51"/>
                  </a:lnTo>
                  <a:lnTo>
                    <a:pt x="262" y="33"/>
                  </a:lnTo>
                  <a:lnTo>
                    <a:pt x="242" y="19"/>
                  </a:lnTo>
                  <a:lnTo>
                    <a:pt x="218" y="9"/>
                  </a:lnTo>
                  <a:lnTo>
                    <a:pt x="191" y="2"/>
                  </a:lnTo>
                  <a:lnTo>
                    <a:pt x="165" y="0"/>
                  </a:lnTo>
                  <a:lnTo>
                    <a:pt x="139" y="2"/>
                  </a:lnTo>
                  <a:lnTo>
                    <a:pt x="112" y="9"/>
                  </a:lnTo>
                  <a:lnTo>
                    <a:pt x="90" y="19"/>
                  </a:lnTo>
                  <a:lnTo>
                    <a:pt x="68" y="33"/>
                  </a:lnTo>
                  <a:lnTo>
                    <a:pt x="49" y="51"/>
                  </a:lnTo>
                  <a:lnTo>
                    <a:pt x="33" y="72"/>
                  </a:lnTo>
                  <a:lnTo>
                    <a:pt x="20" y="93"/>
                  </a:lnTo>
                  <a:lnTo>
                    <a:pt x="9" y="119"/>
                  </a:lnTo>
                  <a:lnTo>
                    <a:pt x="3" y="147"/>
                  </a:lnTo>
                  <a:lnTo>
                    <a:pt x="0" y="175"/>
                  </a:lnTo>
                  <a:lnTo>
                    <a:pt x="3" y="203"/>
                  </a:lnTo>
                  <a:lnTo>
                    <a:pt x="9" y="231"/>
                  </a:lnTo>
                  <a:lnTo>
                    <a:pt x="20" y="254"/>
                  </a:lnTo>
                  <a:lnTo>
                    <a:pt x="33" y="277"/>
                  </a:lnTo>
                  <a:lnTo>
                    <a:pt x="49" y="298"/>
                  </a:lnTo>
                  <a:lnTo>
                    <a:pt x="68" y="315"/>
                  </a:lnTo>
                  <a:lnTo>
                    <a:pt x="90" y="331"/>
                  </a:lnTo>
                  <a:lnTo>
                    <a:pt x="112" y="340"/>
                  </a:lnTo>
                  <a:lnTo>
                    <a:pt x="139" y="347"/>
                  </a:lnTo>
                  <a:lnTo>
                    <a:pt x="165" y="350"/>
                  </a:lnTo>
                  <a:lnTo>
                    <a:pt x="191" y="347"/>
                  </a:lnTo>
                  <a:lnTo>
                    <a:pt x="218" y="340"/>
                  </a:lnTo>
                  <a:lnTo>
                    <a:pt x="242" y="331"/>
                  </a:lnTo>
                  <a:lnTo>
                    <a:pt x="262" y="315"/>
                  </a:lnTo>
                  <a:lnTo>
                    <a:pt x="281" y="298"/>
                  </a:lnTo>
                  <a:lnTo>
                    <a:pt x="299" y="277"/>
                  </a:lnTo>
                  <a:lnTo>
                    <a:pt x="312" y="254"/>
                  </a:lnTo>
                  <a:lnTo>
                    <a:pt x="321" y="231"/>
                  </a:lnTo>
                  <a:lnTo>
                    <a:pt x="327" y="203"/>
                  </a:lnTo>
                  <a:lnTo>
                    <a:pt x="330" y="1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4" name="Rectangle 47"/>
            <p:cNvSpPr>
              <a:spLocks noChangeArrowheads="1"/>
            </p:cNvSpPr>
            <p:nvPr/>
          </p:nvSpPr>
          <p:spPr bwMode="auto">
            <a:xfrm>
              <a:off x="4711" y="2615"/>
              <a:ext cx="5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S</a:t>
              </a:r>
              <a:endParaRPr lang="en-US" altLang="zh-CN" sz="1292"/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4804" y="2829"/>
              <a:ext cx="66" cy="103"/>
            </a:xfrm>
            <a:custGeom>
              <a:avLst/>
              <a:gdLst>
                <a:gd name="T0" fmla="*/ 66 w 61"/>
                <a:gd name="T1" fmla="*/ 103 h 103"/>
                <a:gd name="T2" fmla="*/ 66 w 61"/>
                <a:gd name="T3" fmla="*/ 89 h 103"/>
                <a:gd name="T4" fmla="*/ 64 w 61"/>
                <a:gd name="T5" fmla="*/ 72 h 103"/>
                <a:gd name="T6" fmla="*/ 60 w 61"/>
                <a:gd name="T7" fmla="*/ 56 h 103"/>
                <a:gd name="T8" fmla="*/ 54 w 61"/>
                <a:gd name="T9" fmla="*/ 44 h 103"/>
                <a:gd name="T10" fmla="*/ 48 w 61"/>
                <a:gd name="T11" fmla="*/ 30 h 103"/>
                <a:gd name="T12" fmla="*/ 40 w 61"/>
                <a:gd name="T13" fmla="*/ 21 h 103"/>
                <a:gd name="T14" fmla="*/ 31 w 61"/>
                <a:gd name="T15" fmla="*/ 12 h 103"/>
                <a:gd name="T16" fmla="*/ 22 w 61"/>
                <a:gd name="T17" fmla="*/ 7 h 103"/>
                <a:gd name="T18" fmla="*/ 12 w 61"/>
                <a:gd name="T19" fmla="*/ 2 h 103"/>
                <a:gd name="T20" fmla="*/ 0 w 61"/>
                <a:gd name="T21" fmla="*/ 0 h 1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103"/>
                <a:gd name="T35" fmla="*/ 61 w 61"/>
                <a:gd name="T36" fmla="*/ 103 h 1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103">
                  <a:moveTo>
                    <a:pt x="61" y="103"/>
                  </a:moveTo>
                  <a:lnTo>
                    <a:pt x="61" y="89"/>
                  </a:lnTo>
                  <a:lnTo>
                    <a:pt x="59" y="72"/>
                  </a:lnTo>
                  <a:lnTo>
                    <a:pt x="55" y="56"/>
                  </a:lnTo>
                  <a:lnTo>
                    <a:pt x="50" y="44"/>
                  </a:lnTo>
                  <a:lnTo>
                    <a:pt x="44" y="30"/>
                  </a:lnTo>
                  <a:lnTo>
                    <a:pt x="37" y="21"/>
                  </a:lnTo>
                  <a:lnTo>
                    <a:pt x="29" y="12"/>
                  </a:lnTo>
                  <a:lnTo>
                    <a:pt x="20" y="7"/>
                  </a:lnTo>
                  <a:lnTo>
                    <a:pt x="11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6" name="Freeform 49"/>
            <p:cNvSpPr>
              <a:spLocks/>
            </p:cNvSpPr>
            <p:nvPr/>
          </p:nvSpPr>
          <p:spPr bwMode="auto">
            <a:xfrm>
              <a:off x="4738" y="2934"/>
              <a:ext cx="135" cy="102"/>
            </a:xfrm>
            <a:custGeom>
              <a:avLst/>
              <a:gdLst>
                <a:gd name="T0" fmla="*/ 0 w 125"/>
                <a:gd name="T1" fmla="*/ 102 h 102"/>
                <a:gd name="T2" fmla="*/ 21 w 125"/>
                <a:gd name="T3" fmla="*/ 102 h 102"/>
                <a:gd name="T4" fmla="*/ 42 w 125"/>
                <a:gd name="T5" fmla="*/ 98 h 102"/>
                <a:gd name="T6" fmla="*/ 62 w 125"/>
                <a:gd name="T7" fmla="*/ 91 h 102"/>
                <a:gd name="T8" fmla="*/ 80 w 125"/>
                <a:gd name="T9" fmla="*/ 84 h 102"/>
                <a:gd name="T10" fmla="*/ 94 w 125"/>
                <a:gd name="T11" fmla="*/ 72 h 102"/>
                <a:gd name="T12" fmla="*/ 109 w 125"/>
                <a:gd name="T13" fmla="*/ 60 h 102"/>
                <a:gd name="T14" fmla="*/ 118 w 125"/>
                <a:gd name="T15" fmla="*/ 46 h 102"/>
                <a:gd name="T16" fmla="*/ 127 w 125"/>
                <a:gd name="T17" fmla="*/ 33 h 102"/>
                <a:gd name="T18" fmla="*/ 132 w 125"/>
                <a:gd name="T19" fmla="*/ 16 h 102"/>
                <a:gd name="T20" fmla="*/ 135 w 125"/>
                <a:gd name="T21" fmla="*/ 0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02"/>
                <a:gd name="T35" fmla="*/ 125 w 125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02">
                  <a:moveTo>
                    <a:pt x="0" y="102"/>
                  </a:moveTo>
                  <a:lnTo>
                    <a:pt x="19" y="102"/>
                  </a:lnTo>
                  <a:lnTo>
                    <a:pt x="39" y="98"/>
                  </a:lnTo>
                  <a:lnTo>
                    <a:pt x="57" y="91"/>
                  </a:lnTo>
                  <a:lnTo>
                    <a:pt x="74" y="84"/>
                  </a:lnTo>
                  <a:lnTo>
                    <a:pt x="87" y="72"/>
                  </a:lnTo>
                  <a:lnTo>
                    <a:pt x="101" y="60"/>
                  </a:lnTo>
                  <a:lnTo>
                    <a:pt x="109" y="46"/>
                  </a:lnTo>
                  <a:lnTo>
                    <a:pt x="118" y="33"/>
                  </a:lnTo>
                  <a:lnTo>
                    <a:pt x="122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7" name="Freeform 50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8" name="Freeform 51"/>
            <p:cNvSpPr>
              <a:spLocks/>
            </p:cNvSpPr>
            <p:nvPr/>
          </p:nvSpPr>
          <p:spPr bwMode="auto">
            <a:xfrm>
              <a:off x="4596" y="2836"/>
              <a:ext cx="69" cy="68"/>
            </a:xfrm>
            <a:custGeom>
              <a:avLst/>
              <a:gdLst>
                <a:gd name="T0" fmla="*/ 14 w 64"/>
                <a:gd name="T1" fmla="*/ 51 h 68"/>
                <a:gd name="T2" fmla="*/ 0 w 64"/>
                <a:gd name="T3" fmla="*/ 37 h 68"/>
                <a:gd name="T4" fmla="*/ 69 w 64"/>
                <a:gd name="T5" fmla="*/ 0 h 68"/>
                <a:gd name="T6" fmla="*/ 31 w 64"/>
                <a:gd name="T7" fmla="*/ 68 h 68"/>
                <a:gd name="T8" fmla="*/ 14 w 64"/>
                <a:gd name="T9" fmla="*/ 5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8"/>
                <a:gd name="T17" fmla="*/ 64 w 6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8">
                  <a:moveTo>
                    <a:pt x="13" y="51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29" y="68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79" name="Freeform 52"/>
            <p:cNvSpPr>
              <a:spLocks/>
            </p:cNvSpPr>
            <p:nvPr/>
          </p:nvSpPr>
          <p:spPr bwMode="auto">
            <a:xfrm>
              <a:off x="4604" y="2890"/>
              <a:ext cx="1" cy="42"/>
            </a:xfrm>
            <a:custGeom>
              <a:avLst/>
              <a:gdLst>
                <a:gd name="T0" fmla="*/ 0 w 6"/>
                <a:gd name="T1" fmla="*/ 42 h 42"/>
                <a:gd name="T2" fmla="*/ 0 w 6"/>
                <a:gd name="T3" fmla="*/ 39 h 42"/>
                <a:gd name="T4" fmla="*/ 0 w 6"/>
                <a:gd name="T5" fmla="*/ 35 h 42"/>
                <a:gd name="T6" fmla="*/ 0 w 6"/>
                <a:gd name="T7" fmla="*/ 30 h 42"/>
                <a:gd name="T8" fmla="*/ 0 w 6"/>
                <a:gd name="T9" fmla="*/ 23 h 42"/>
                <a:gd name="T10" fmla="*/ 0 w 6"/>
                <a:gd name="T11" fmla="*/ 18 h 42"/>
                <a:gd name="T12" fmla="*/ 0 w 6"/>
                <a:gd name="T13" fmla="*/ 14 h 42"/>
                <a:gd name="T14" fmla="*/ 0 w 6"/>
                <a:gd name="T15" fmla="*/ 11 h 42"/>
                <a:gd name="T16" fmla="*/ 2 w 6"/>
                <a:gd name="T17" fmla="*/ 7 h 42"/>
                <a:gd name="T18" fmla="*/ 4 w 6"/>
                <a:gd name="T19" fmla="*/ 2 h 42"/>
                <a:gd name="T20" fmla="*/ 6 w 6"/>
                <a:gd name="T21" fmla="*/ 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42"/>
                <a:gd name="T35" fmla="*/ 6 w 6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42">
                  <a:moveTo>
                    <a:pt x="0" y="42"/>
                  </a:moveTo>
                  <a:lnTo>
                    <a:pt x="0" y="39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0" name="Freeform 53"/>
            <p:cNvSpPr>
              <a:spLocks/>
            </p:cNvSpPr>
            <p:nvPr/>
          </p:nvSpPr>
          <p:spPr bwMode="auto">
            <a:xfrm>
              <a:off x="4604" y="2934"/>
              <a:ext cx="131" cy="102"/>
            </a:xfrm>
            <a:custGeom>
              <a:avLst/>
              <a:gdLst>
                <a:gd name="T0" fmla="*/ 0 w 123"/>
                <a:gd name="T1" fmla="*/ 0 h 102"/>
                <a:gd name="T2" fmla="*/ 2 w 123"/>
                <a:gd name="T3" fmla="*/ 16 h 102"/>
                <a:gd name="T4" fmla="*/ 7 w 123"/>
                <a:gd name="T5" fmla="*/ 33 h 102"/>
                <a:gd name="T6" fmla="*/ 14 w 123"/>
                <a:gd name="T7" fmla="*/ 46 h 102"/>
                <a:gd name="T8" fmla="*/ 26 w 123"/>
                <a:gd name="T9" fmla="*/ 60 h 102"/>
                <a:gd name="T10" fmla="*/ 40 w 123"/>
                <a:gd name="T11" fmla="*/ 72 h 102"/>
                <a:gd name="T12" fmla="*/ 54 w 123"/>
                <a:gd name="T13" fmla="*/ 84 h 102"/>
                <a:gd name="T14" fmla="*/ 71 w 123"/>
                <a:gd name="T15" fmla="*/ 91 h 102"/>
                <a:gd name="T16" fmla="*/ 93 w 123"/>
                <a:gd name="T17" fmla="*/ 98 h 102"/>
                <a:gd name="T18" fmla="*/ 112 w 123"/>
                <a:gd name="T19" fmla="*/ 102 h 102"/>
                <a:gd name="T20" fmla="*/ 134 w 123"/>
                <a:gd name="T21" fmla="*/ 102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2"/>
                <a:gd name="T35" fmla="*/ 123 w 123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2">
                  <a:moveTo>
                    <a:pt x="0" y="0"/>
                  </a:moveTo>
                  <a:lnTo>
                    <a:pt x="2" y="16"/>
                  </a:lnTo>
                  <a:lnTo>
                    <a:pt x="6" y="33"/>
                  </a:lnTo>
                  <a:lnTo>
                    <a:pt x="13" y="46"/>
                  </a:lnTo>
                  <a:lnTo>
                    <a:pt x="24" y="60"/>
                  </a:lnTo>
                  <a:lnTo>
                    <a:pt x="37" y="72"/>
                  </a:lnTo>
                  <a:lnTo>
                    <a:pt x="50" y="84"/>
                  </a:lnTo>
                  <a:lnTo>
                    <a:pt x="65" y="91"/>
                  </a:lnTo>
                  <a:lnTo>
                    <a:pt x="85" y="98"/>
                  </a:lnTo>
                  <a:lnTo>
                    <a:pt x="103" y="102"/>
                  </a:lnTo>
                  <a:lnTo>
                    <a:pt x="123" y="10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1" name="Freeform 54"/>
            <p:cNvSpPr>
              <a:spLocks/>
            </p:cNvSpPr>
            <p:nvPr/>
          </p:nvSpPr>
          <p:spPr bwMode="auto">
            <a:xfrm>
              <a:off x="4373" y="3200"/>
              <a:ext cx="180" cy="440"/>
            </a:xfrm>
            <a:custGeom>
              <a:avLst/>
              <a:gdLst>
                <a:gd name="T0" fmla="*/ 0 w 164"/>
                <a:gd name="T1" fmla="*/ 0 h 440"/>
                <a:gd name="T2" fmla="*/ 2 w 164"/>
                <a:gd name="T3" fmla="*/ 72 h 440"/>
                <a:gd name="T4" fmla="*/ 10 w 164"/>
                <a:gd name="T5" fmla="*/ 139 h 440"/>
                <a:gd name="T6" fmla="*/ 22 w 164"/>
                <a:gd name="T7" fmla="*/ 202 h 440"/>
                <a:gd name="T8" fmla="*/ 36 w 164"/>
                <a:gd name="T9" fmla="*/ 261 h 440"/>
                <a:gd name="T10" fmla="*/ 52 w 164"/>
                <a:gd name="T11" fmla="*/ 312 h 440"/>
                <a:gd name="T12" fmla="*/ 74 w 164"/>
                <a:gd name="T13" fmla="*/ 354 h 440"/>
                <a:gd name="T14" fmla="*/ 98 w 164"/>
                <a:gd name="T15" fmla="*/ 391 h 440"/>
                <a:gd name="T16" fmla="*/ 124 w 164"/>
                <a:gd name="T17" fmla="*/ 417 h 440"/>
                <a:gd name="T18" fmla="*/ 150 w 164"/>
                <a:gd name="T19" fmla="*/ 433 h 440"/>
                <a:gd name="T20" fmla="*/ 178 w 164"/>
                <a:gd name="T21" fmla="*/ 440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"/>
                <a:gd name="T34" fmla="*/ 0 h 440"/>
                <a:gd name="T35" fmla="*/ 164 w 164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" h="440">
                  <a:moveTo>
                    <a:pt x="0" y="0"/>
                  </a:moveTo>
                  <a:lnTo>
                    <a:pt x="2" y="72"/>
                  </a:lnTo>
                  <a:lnTo>
                    <a:pt x="9" y="139"/>
                  </a:lnTo>
                  <a:lnTo>
                    <a:pt x="20" y="202"/>
                  </a:lnTo>
                  <a:lnTo>
                    <a:pt x="33" y="261"/>
                  </a:lnTo>
                  <a:lnTo>
                    <a:pt x="48" y="312"/>
                  </a:lnTo>
                  <a:lnTo>
                    <a:pt x="68" y="354"/>
                  </a:lnTo>
                  <a:lnTo>
                    <a:pt x="90" y="391"/>
                  </a:lnTo>
                  <a:lnTo>
                    <a:pt x="114" y="417"/>
                  </a:lnTo>
                  <a:lnTo>
                    <a:pt x="138" y="433"/>
                  </a:lnTo>
                  <a:lnTo>
                    <a:pt x="164" y="44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2" name="Freeform 55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10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10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9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9" y="2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3" name="Freeform 56"/>
            <p:cNvSpPr>
              <a:spLocks/>
            </p:cNvSpPr>
            <p:nvPr/>
          </p:nvSpPr>
          <p:spPr bwMode="auto">
            <a:xfrm>
              <a:off x="4500" y="2759"/>
              <a:ext cx="78" cy="47"/>
            </a:xfrm>
            <a:custGeom>
              <a:avLst/>
              <a:gdLst>
                <a:gd name="T0" fmla="*/ 8 w 71"/>
                <a:gd name="T1" fmla="*/ 28 h 47"/>
                <a:gd name="T2" fmla="*/ 0 w 71"/>
                <a:gd name="T3" fmla="*/ 9 h 47"/>
                <a:gd name="T4" fmla="*/ 77 w 71"/>
                <a:gd name="T5" fmla="*/ 0 h 47"/>
                <a:gd name="T6" fmla="*/ 17 w 71"/>
                <a:gd name="T7" fmla="*/ 47 h 47"/>
                <a:gd name="T8" fmla="*/ 8 w 71"/>
                <a:gd name="T9" fmla="*/ 28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7" y="28"/>
                  </a:moveTo>
                  <a:lnTo>
                    <a:pt x="0" y="9"/>
                  </a:lnTo>
                  <a:lnTo>
                    <a:pt x="71" y="0"/>
                  </a:lnTo>
                  <a:lnTo>
                    <a:pt x="16" y="47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auto">
            <a:xfrm>
              <a:off x="4373" y="2787"/>
              <a:ext cx="135" cy="413"/>
            </a:xfrm>
            <a:custGeom>
              <a:avLst/>
              <a:gdLst>
                <a:gd name="T0" fmla="*/ 0 w 125"/>
                <a:gd name="T1" fmla="*/ 413 h 413"/>
                <a:gd name="T2" fmla="*/ 2 w 125"/>
                <a:gd name="T3" fmla="*/ 357 h 413"/>
                <a:gd name="T4" fmla="*/ 4 w 125"/>
                <a:gd name="T5" fmla="*/ 303 h 413"/>
                <a:gd name="T6" fmla="*/ 12 w 125"/>
                <a:gd name="T7" fmla="*/ 249 h 413"/>
                <a:gd name="T8" fmla="*/ 22 w 125"/>
                <a:gd name="T9" fmla="*/ 198 h 413"/>
                <a:gd name="T10" fmla="*/ 30 w 125"/>
                <a:gd name="T11" fmla="*/ 152 h 413"/>
                <a:gd name="T12" fmla="*/ 44 w 125"/>
                <a:gd name="T13" fmla="*/ 110 h 413"/>
                <a:gd name="T14" fmla="*/ 64 w 125"/>
                <a:gd name="T15" fmla="*/ 72 h 413"/>
                <a:gd name="T16" fmla="*/ 83 w 125"/>
                <a:gd name="T17" fmla="*/ 40 h 413"/>
                <a:gd name="T18" fmla="*/ 107 w 125"/>
                <a:gd name="T19" fmla="*/ 16 h 413"/>
                <a:gd name="T20" fmla="*/ 135 w 125"/>
                <a:gd name="T21" fmla="*/ 0 h 4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413"/>
                <a:gd name="T35" fmla="*/ 125 w 125"/>
                <a:gd name="T36" fmla="*/ 413 h 4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413">
                  <a:moveTo>
                    <a:pt x="0" y="413"/>
                  </a:moveTo>
                  <a:lnTo>
                    <a:pt x="2" y="357"/>
                  </a:lnTo>
                  <a:lnTo>
                    <a:pt x="4" y="303"/>
                  </a:lnTo>
                  <a:lnTo>
                    <a:pt x="11" y="249"/>
                  </a:lnTo>
                  <a:lnTo>
                    <a:pt x="20" y="198"/>
                  </a:lnTo>
                  <a:lnTo>
                    <a:pt x="28" y="152"/>
                  </a:lnTo>
                  <a:lnTo>
                    <a:pt x="41" y="110"/>
                  </a:lnTo>
                  <a:lnTo>
                    <a:pt x="59" y="72"/>
                  </a:lnTo>
                  <a:lnTo>
                    <a:pt x="77" y="40"/>
                  </a:lnTo>
                  <a:lnTo>
                    <a:pt x="99" y="16"/>
                  </a:lnTo>
                  <a:lnTo>
                    <a:pt x="125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auto">
            <a:xfrm>
              <a:off x="4890" y="2775"/>
              <a:ext cx="210" cy="378"/>
            </a:xfrm>
            <a:custGeom>
              <a:avLst/>
              <a:gdLst>
                <a:gd name="T0" fmla="*/ 211 w 195"/>
                <a:gd name="T1" fmla="*/ 378 h 378"/>
                <a:gd name="T2" fmla="*/ 211 w 195"/>
                <a:gd name="T3" fmla="*/ 317 h 378"/>
                <a:gd name="T4" fmla="*/ 202 w 195"/>
                <a:gd name="T5" fmla="*/ 259 h 378"/>
                <a:gd name="T6" fmla="*/ 190 w 195"/>
                <a:gd name="T7" fmla="*/ 205 h 378"/>
                <a:gd name="T8" fmla="*/ 173 w 195"/>
                <a:gd name="T9" fmla="*/ 154 h 378"/>
                <a:gd name="T10" fmla="*/ 151 w 195"/>
                <a:gd name="T11" fmla="*/ 112 h 378"/>
                <a:gd name="T12" fmla="*/ 126 w 195"/>
                <a:gd name="T13" fmla="*/ 73 h 378"/>
                <a:gd name="T14" fmla="*/ 97 w 195"/>
                <a:gd name="T15" fmla="*/ 42 h 378"/>
                <a:gd name="T16" fmla="*/ 66 w 195"/>
                <a:gd name="T17" fmla="*/ 19 h 378"/>
                <a:gd name="T18" fmla="*/ 36 w 195"/>
                <a:gd name="T19" fmla="*/ 5 h 378"/>
                <a:gd name="T20" fmla="*/ 0 w 195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5"/>
                <a:gd name="T34" fmla="*/ 0 h 378"/>
                <a:gd name="T35" fmla="*/ 195 w 195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5" h="378">
                  <a:moveTo>
                    <a:pt x="195" y="378"/>
                  </a:moveTo>
                  <a:lnTo>
                    <a:pt x="195" y="317"/>
                  </a:lnTo>
                  <a:lnTo>
                    <a:pt x="187" y="259"/>
                  </a:lnTo>
                  <a:lnTo>
                    <a:pt x="176" y="205"/>
                  </a:lnTo>
                  <a:lnTo>
                    <a:pt x="160" y="154"/>
                  </a:lnTo>
                  <a:lnTo>
                    <a:pt x="140" y="112"/>
                  </a:lnTo>
                  <a:lnTo>
                    <a:pt x="116" y="73"/>
                  </a:lnTo>
                  <a:lnTo>
                    <a:pt x="90" y="42"/>
                  </a:lnTo>
                  <a:lnTo>
                    <a:pt x="61" y="19"/>
                  </a:lnTo>
                  <a:lnTo>
                    <a:pt x="33" y="5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auto">
            <a:xfrm>
              <a:off x="4878" y="3479"/>
              <a:ext cx="78" cy="42"/>
            </a:xfrm>
            <a:custGeom>
              <a:avLst/>
              <a:gdLst>
                <a:gd name="T0" fmla="*/ 72 w 72"/>
                <a:gd name="T1" fmla="*/ 19 h 42"/>
                <a:gd name="T2" fmla="*/ 78 w 72"/>
                <a:gd name="T3" fmla="*/ 40 h 42"/>
                <a:gd name="T4" fmla="*/ 0 w 72"/>
                <a:gd name="T5" fmla="*/ 42 h 42"/>
                <a:gd name="T6" fmla="*/ 67 w 72"/>
                <a:gd name="T7" fmla="*/ 0 h 42"/>
                <a:gd name="T8" fmla="*/ 72 w 72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42"/>
                <a:gd name="T17" fmla="*/ 72 w 7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42">
                  <a:moveTo>
                    <a:pt x="66" y="19"/>
                  </a:moveTo>
                  <a:lnTo>
                    <a:pt x="72" y="40"/>
                  </a:lnTo>
                  <a:lnTo>
                    <a:pt x="0" y="42"/>
                  </a:lnTo>
                  <a:lnTo>
                    <a:pt x="62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auto">
            <a:xfrm>
              <a:off x="4951" y="3153"/>
              <a:ext cx="149" cy="347"/>
            </a:xfrm>
            <a:custGeom>
              <a:avLst/>
              <a:gdLst>
                <a:gd name="T0" fmla="*/ 150 w 138"/>
                <a:gd name="T1" fmla="*/ 0 h 347"/>
                <a:gd name="T2" fmla="*/ 150 w 138"/>
                <a:gd name="T3" fmla="*/ 49 h 347"/>
                <a:gd name="T4" fmla="*/ 146 w 138"/>
                <a:gd name="T5" fmla="*/ 95 h 347"/>
                <a:gd name="T6" fmla="*/ 138 w 138"/>
                <a:gd name="T7" fmla="*/ 140 h 347"/>
                <a:gd name="T8" fmla="*/ 129 w 138"/>
                <a:gd name="T9" fmla="*/ 182 h 347"/>
                <a:gd name="T10" fmla="*/ 114 w 138"/>
                <a:gd name="T11" fmla="*/ 221 h 347"/>
                <a:gd name="T12" fmla="*/ 98 w 138"/>
                <a:gd name="T13" fmla="*/ 259 h 347"/>
                <a:gd name="T14" fmla="*/ 76 w 138"/>
                <a:gd name="T15" fmla="*/ 289 h 347"/>
                <a:gd name="T16" fmla="*/ 55 w 138"/>
                <a:gd name="T17" fmla="*/ 315 h 347"/>
                <a:gd name="T18" fmla="*/ 28 w 138"/>
                <a:gd name="T19" fmla="*/ 333 h 347"/>
                <a:gd name="T20" fmla="*/ 0 w 138"/>
                <a:gd name="T21" fmla="*/ 347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8"/>
                <a:gd name="T34" fmla="*/ 0 h 347"/>
                <a:gd name="T35" fmla="*/ 138 w 138"/>
                <a:gd name="T36" fmla="*/ 347 h 3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8" h="347">
                  <a:moveTo>
                    <a:pt x="138" y="0"/>
                  </a:moveTo>
                  <a:lnTo>
                    <a:pt x="138" y="49"/>
                  </a:lnTo>
                  <a:lnTo>
                    <a:pt x="134" y="95"/>
                  </a:lnTo>
                  <a:lnTo>
                    <a:pt x="127" y="140"/>
                  </a:lnTo>
                  <a:lnTo>
                    <a:pt x="119" y="182"/>
                  </a:lnTo>
                  <a:lnTo>
                    <a:pt x="105" y="221"/>
                  </a:lnTo>
                  <a:lnTo>
                    <a:pt x="90" y="259"/>
                  </a:lnTo>
                  <a:lnTo>
                    <a:pt x="70" y="289"/>
                  </a:lnTo>
                  <a:lnTo>
                    <a:pt x="51" y="315"/>
                  </a:lnTo>
                  <a:lnTo>
                    <a:pt x="26" y="333"/>
                  </a:lnTo>
                  <a:lnTo>
                    <a:pt x="0" y="34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auto">
            <a:xfrm>
              <a:off x="4909" y="1172"/>
              <a:ext cx="801" cy="1215"/>
            </a:xfrm>
            <a:custGeom>
              <a:avLst/>
              <a:gdLst>
                <a:gd name="T0" fmla="*/ 801 w 739"/>
                <a:gd name="T1" fmla="*/ 1217 h 1217"/>
                <a:gd name="T2" fmla="*/ 791 w 739"/>
                <a:gd name="T3" fmla="*/ 1021 h 1217"/>
                <a:gd name="T4" fmla="*/ 763 w 739"/>
                <a:gd name="T5" fmla="*/ 834 h 1217"/>
                <a:gd name="T6" fmla="*/ 713 w 739"/>
                <a:gd name="T7" fmla="*/ 660 h 1217"/>
                <a:gd name="T8" fmla="*/ 649 w 739"/>
                <a:gd name="T9" fmla="*/ 499 h 1217"/>
                <a:gd name="T10" fmla="*/ 568 w 739"/>
                <a:gd name="T11" fmla="*/ 357 h 1217"/>
                <a:gd name="T12" fmla="*/ 476 w 739"/>
                <a:gd name="T13" fmla="*/ 235 h 1217"/>
                <a:gd name="T14" fmla="*/ 369 w 739"/>
                <a:gd name="T15" fmla="*/ 138 h 1217"/>
                <a:gd name="T16" fmla="*/ 254 w 739"/>
                <a:gd name="T17" fmla="*/ 63 h 1217"/>
                <a:gd name="T18" fmla="*/ 130 w 739"/>
                <a:gd name="T19" fmla="*/ 16 h 1217"/>
                <a:gd name="T20" fmla="*/ 0 w 739"/>
                <a:gd name="T21" fmla="*/ 0 h 12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17"/>
                <a:gd name="T35" fmla="*/ 739 w 739"/>
                <a:gd name="T36" fmla="*/ 1217 h 12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17">
                  <a:moveTo>
                    <a:pt x="739" y="1217"/>
                  </a:moveTo>
                  <a:lnTo>
                    <a:pt x="730" y="1021"/>
                  </a:lnTo>
                  <a:lnTo>
                    <a:pt x="704" y="834"/>
                  </a:lnTo>
                  <a:lnTo>
                    <a:pt x="658" y="660"/>
                  </a:lnTo>
                  <a:lnTo>
                    <a:pt x="599" y="499"/>
                  </a:lnTo>
                  <a:lnTo>
                    <a:pt x="524" y="357"/>
                  </a:lnTo>
                  <a:lnTo>
                    <a:pt x="439" y="235"/>
                  </a:lnTo>
                  <a:lnTo>
                    <a:pt x="340" y="138"/>
                  </a:lnTo>
                  <a:lnTo>
                    <a:pt x="234" y="63"/>
                  </a:lnTo>
                  <a:lnTo>
                    <a:pt x="120" y="16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auto">
            <a:xfrm>
              <a:off x="4913" y="3579"/>
              <a:ext cx="76" cy="42"/>
            </a:xfrm>
            <a:custGeom>
              <a:avLst/>
              <a:gdLst>
                <a:gd name="T0" fmla="*/ 74 w 70"/>
                <a:gd name="T1" fmla="*/ 19 h 42"/>
                <a:gd name="T2" fmla="*/ 76 w 70"/>
                <a:gd name="T3" fmla="*/ 42 h 42"/>
                <a:gd name="T4" fmla="*/ 0 w 70"/>
                <a:gd name="T5" fmla="*/ 26 h 42"/>
                <a:gd name="T6" fmla="*/ 72 w 70"/>
                <a:gd name="T7" fmla="*/ 0 h 42"/>
                <a:gd name="T8" fmla="*/ 74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68" y="19"/>
                  </a:moveTo>
                  <a:lnTo>
                    <a:pt x="70" y="42"/>
                  </a:lnTo>
                  <a:lnTo>
                    <a:pt x="0" y="26"/>
                  </a:lnTo>
                  <a:lnTo>
                    <a:pt x="66" y="0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4989" y="2389"/>
              <a:ext cx="721" cy="1211"/>
            </a:xfrm>
            <a:custGeom>
              <a:avLst/>
              <a:gdLst>
                <a:gd name="T0" fmla="*/ 721 w 665"/>
                <a:gd name="T1" fmla="*/ 0 h 1211"/>
                <a:gd name="T2" fmla="*/ 714 w 665"/>
                <a:gd name="T3" fmla="*/ 186 h 1211"/>
                <a:gd name="T4" fmla="*/ 687 w 665"/>
                <a:gd name="T5" fmla="*/ 365 h 1211"/>
                <a:gd name="T6" fmla="*/ 645 w 665"/>
                <a:gd name="T7" fmla="*/ 533 h 1211"/>
                <a:gd name="T8" fmla="*/ 588 w 665"/>
                <a:gd name="T9" fmla="*/ 689 h 1211"/>
                <a:gd name="T10" fmla="*/ 516 w 665"/>
                <a:gd name="T11" fmla="*/ 829 h 1211"/>
                <a:gd name="T12" fmla="*/ 434 w 665"/>
                <a:gd name="T13" fmla="*/ 950 h 1211"/>
                <a:gd name="T14" fmla="*/ 338 w 665"/>
                <a:gd name="T15" fmla="*/ 1053 h 1211"/>
                <a:gd name="T16" fmla="*/ 233 w 665"/>
                <a:gd name="T17" fmla="*/ 1132 h 1211"/>
                <a:gd name="T18" fmla="*/ 121 w 665"/>
                <a:gd name="T19" fmla="*/ 1186 h 1211"/>
                <a:gd name="T20" fmla="*/ 0 w 665"/>
                <a:gd name="T21" fmla="*/ 1211 h 12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5"/>
                <a:gd name="T34" fmla="*/ 0 h 1211"/>
                <a:gd name="T35" fmla="*/ 665 w 665"/>
                <a:gd name="T36" fmla="*/ 1211 h 12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5" h="1211">
                  <a:moveTo>
                    <a:pt x="665" y="0"/>
                  </a:moveTo>
                  <a:lnTo>
                    <a:pt x="659" y="186"/>
                  </a:lnTo>
                  <a:lnTo>
                    <a:pt x="634" y="365"/>
                  </a:lnTo>
                  <a:lnTo>
                    <a:pt x="595" y="533"/>
                  </a:lnTo>
                  <a:lnTo>
                    <a:pt x="542" y="689"/>
                  </a:lnTo>
                  <a:lnTo>
                    <a:pt x="476" y="829"/>
                  </a:lnTo>
                  <a:lnTo>
                    <a:pt x="400" y="950"/>
                  </a:lnTo>
                  <a:lnTo>
                    <a:pt x="312" y="1053"/>
                  </a:lnTo>
                  <a:lnTo>
                    <a:pt x="215" y="1132"/>
                  </a:lnTo>
                  <a:lnTo>
                    <a:pt x="112" y="1186"/>
                  </a:lnTo>
                  <a:lnTo>
                    <a:pt x="0" y="1211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19" name="Freeform 66"/>
            <p:cNvSpPr>
              <a:spLocks/>
            </p:cNvSpPr>
            <p:nvPr/>
          </p:nvSpPr>
          <p:spPr bwMode="auto">
            <a:xfrm>
              <a:off x="4875" y="1955"/>
              <a:ext cx="568" cy="806"/>
            </a:xfrm>
            <a:custGeom>
              <a:avLst/>
              <a:gdLst>
                <a:gd name="T0" fmla="*/ 568 w 524"/>
                <a:gd name="T1" fmla="*/ 806 h 806"/>
                <a:gd name="T2" fmla="*/ 561 w 524"/>
                <a:gd name="T3" fmla="*/ 676 h 806"/>
                <a:gd name="T4" fmla="*/ 540 w 524"/>
                <a:gd name="T5" fmla="*/ 552 h 806"/>
                <a:gd name="T6" fmla="*/ 506 w 524"/>
                <a:gd name="T7" fmla="*/ 436 h 806"/>
                <a:gd name="T8" fmla="*/ 459 w 524"/>
                <a:gd name="T9" fmla="*/ 331 h 806"/>
                <a:gd name="T10" fmla="*/ 402 w 524"/>
                <a:gd name="T11" fmla="*/ 235 h 806"/>
                <a:gd name="T12" fmla="*/ 335 w 524"/>
                <a:gd name="T13" fmla="*/ 156 h 806"/>
                <a:gd name="T14" fmla="*/ 261 w 524"/>
                <a:gd name="T15" fmla="*/ 91 h 806"/>
                <a:gd name="T16" fmla="*/ 178 w 524"/>
                <a:gd name="T17" fmla="*/ 42 h 806"/>
                <a:gd name="T18" fmla="*/ 92 w 524"/>
                <a:gd name="T19" fmla="*/ 9 h 806"/>
                <a:gd name="T20" fmla="*/ 0 w 524"/>
                <a:gd name="T21" fmla="*/ 0 h 8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4"/>
                <a:gd name="T34" fmla="*/ 0 h 806"/>
                <a:gd name="T35" fmla="*/ 524 w 524"/>
                <a:gd name="T36" fmla="*/ 806 h 8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4" h="806">
                  <a:moveTo>
                    <a:pt x="524" y="806"/>
                  </a:moveTo>
                  <a:lnTo>
                    <a:pt x="518" y="676"/>
                  </a:lnTo>
                  <a:lnTo>
                    <a:pt x="498" y="552"/>
                  </a:lnTo>
                  <a:lnTo>
                    <a:pt x="467" y="436"/>
                  </a:lnTo>
                  <a:lnTo>
                    <a:pt x="423" y="331"/>
                  </a:lnTo>
                  <a:lnTo>
                    <a:pt x="371" y="235"/>
                  </a:lnTo>
                  <a:lnTo>
                    <a:pt x="309" y="156"/>
                  </a:lnTo>
                  <a:lnTo>
                    <a:pt x="241" y="91"/>
                  </a:lnTo>
                  <a:lnTo>
                    <a:pt x="164" y="42"/>
                  </a:lnTo>
                  <a:lnTo>
                    <a:pt x="85" y="9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2" name="Freeform 67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3 w 70"/>
                <a:gd name="T9" fmla="*/ 2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8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3" name="Freeform 68"/>
            <p:cNvSpPr>
              <a:spLocks/>
            </p:cNvSpPr>
            <p:nvPr/>
          </p:nvSpPr>
          <p:spPr bwMode="auto">
            <a:xfrm>
              <a:off x="4904" y="3534"/>
              <a:ext cx="75" cy="39"/>
            </a:xfrm>
            <a:custGeom>
              <a:avLst/>
              <a:gdLst>
                <a:gd name="T0" fmla="*/ 71 w 70"/>
                <a:gd name="T1" fmla="*/ 19 h 40"/>
                <a:gd name="T2" fmla="*/ 75 w 70"/>
                <a:gd name="T3" fmla="*/ 40 h 40"/>
                <a:gd name="T4" fmla="*/ 0 w 70"/>
                <a:gd name="T5" fmla="*/ 28 h 40"/>
                <a:gd name="T6" fmla="*/ 71 w 70"/>
                <a:gd name="T7" fmla="*/ 0 h 40"/>
                <a:gd name="T8" fmla="*/ 71 w 70"/>
                <a:gd name="T9" fmla="*/ 1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0"/>
                <a:gd name="T17" fmla="*/ 70 w 7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0">
                  <a:moveTo>
                    <a:pt x="66" y="19"/>
                  </a:moveTo>
                  <a:lnTo>
                    <a:pt x="70" y="40"/>
                  </a:lnTo>
                  <a:lnTo>
                    <a:pt x="0" y="28"/>
                  </a:lnTo>
                  <a:lnTo>
                    <a:pt x="66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4" name="Freeform 70"/>
            <p:cNvSpPr>
              <a:spLocks/>
            </p:cNvSpPr>
            <p:nvPr/>
          </p:nvSpPr>
          <p:spPr bwMode="auto">
            <a:xfrm>
              <a:off x="4104" y="2832"/>
              <a:ext cx="418" cy="808"/>
            </a:xfrm>
            <a:custGeom>
              <a:avLst/>
              <a:gdLst>
                <a:gd name="T0" fmla="*/ 0 w 386"/>
                <a:gd name="T1" fmla="*/ 0 h 830"/>
                <a:gd name="T2" fmla="*/ 6 w 386"/>
                <a:gd name="T3" fmla="*/ 132 h 830"/>
                <a:gd name="T4" fmla="*/ 24 w 386"/>
                <a:gd name="T5" fmla="*/ 257 h 830"/>
                <a:gd name="T6" fmla="*/ 48 w 386"/>
                <a:gd name="T7" fmla="*/ 373 h 830"/>
                <a:gd name="T8" fmla="*/ 83 w 386"/>
                <a:gd name="T9" fmla="*/ 477 h 830"/>
                <a:gd name="T10" fmla="*/ 123 w 386"/>
                <a:gd name="T11" fmla="*/ 572 h 830"/>
                <a:gd name="T12" fmla="*/ 173 w 386"/>
                <a:gd name="T13" fmla="*/ 651 h 830"/>
                <a:gd name="T14" fmla="*/ 225 w 386"/>
                <a:gd name="T15" fmla="*/ 717 h 830"/>
                <a:gd name="T16" fmla="*/ 287 w 386"/>
                <a:gd name="T17" fmla="*/ 767 h 830"/>
                <a:gd name="T18" fmla="*/ 349 w 386"/>
                <a:gd name="T19" fmla="*/ 796 h 830"/>
                <a:gd name="T20" fmla="*/ 418 w 386"/>
                <a:gd name="T21" fmla="*/ 808 h 8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6"/>
                <a:gd name="T34" fmla="*/ 0 h 830"/>
                <a:gd name="T35" fmla="*/ 386 w 386"/>
                <a:gd name="T36" fmla="*/ 830 h 8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6" h="830">
                  <a:moveTo>
                    <a:pt x="0" y="0"/>
                  </a:moveTo>
                  <a:lnTo>
                    <a:pt x="6" y="136"/>
                  </a:lnTo>
                  <a:lnTo>
                    <a:pt x="22" y="264"/>
                  </a:lnTo>
                  <a:lnTo>
                    <a:pt x="44" y="383"/>
                  </a:lnTo>
                  <a:lnTo>
                    <a:pt x="77" y="490"/>
                  </a:lnTo>
                  <a:lnTo>
                    <a:pt x="114" y="588"/>
                  </a:lnTo>
                  <a:lnTo>
                    <a:pt x="160" y="669"/>
                  </a:lnTo>
                  <a:lnTo>
                    <a:pt x="208" y="737"/>
                  </a:lnTo>
                  <a:lnTo>
                    <a:pt x="265" y="788"/>
                  </a:lnTo>
                  <a:lnTo>
                    <a:pt x="322" y="818"/>
                  </a:lnTo>
                  <a:lnTo>
                    <a:pt x="386" y="83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" name="Freeform 71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4 w 70"/>
                <a:gd name="T1" fmla="*/ 21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4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4" y="21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4" y="21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6" name="Freeform 72"/>
            <p:cNvSpPr>
              <a:spLocks/>
            </p:cNvSpPr>
            <p:nvPr/>
          </p:nvSpPr>
          <p:spPr bwMode="auto">
            <a:xfrm>
              <a:off x="4437" y="1981"/>
              <a:ext cx="77" cy="41"/>
            </a:xfrm>
            <a:custGeom>
              <a:avLst/>
              <a:gdLst>
                <a:gd name="T0" fmla="*/ 2 w 70"/>
                <a:gd name="T1" fmla="*/ 18 h 42"/>
                <a:gd name="T2" fmla="*/ 0 w 70"/>
                <a:gd name="T3" fmla="*/ 0 h 42"/>
                <a:gd name="T4" fmla="*/ 76 w 70"/>
                <a:gd name="T5" fmla="*/ 7 h 42"/>
                <a:gd name="T6" fmla="*/ 8 w 70"/>
                <a:gd name="T7" fmla="*/ 42 h 42"/>
                <a:gd name="T8" fmla="*/ 2 w 70"/>
                <a:gd name="T9" fmla="*/ 1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8"/>
                  </a:moveTo>
                  <a:lnTo>
                    <a:pt x="0" y="0"/>
                  </a:lnTo>
                  <a:lnTo>
                    <a:pt x="70" y="7"/>
                  </a:lnTo>
                  <a:lnTo>
                    <a:pt x="7" y="4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7" name="Freeform 73"/>
            <p:cNvSpPr>
              <a:spLocks/>
            </p:cNvSpPr>
            <p:nvPr/>
          </p:nvSpPr>
          <p:spPr bwMode="auto">
            <a:xfrm>
              <a:off x="4104" y="2002"/>
              <a:ext cx="335" cy="808"/>
            </a:xfrm>
            <a:custGeom>
              <a:avLst/>
              <a:gdLst>
                <a:gd name="T0" fmla="*/ 0 w 309"/>
                <a:gd name="T1" fmla="*/ 808 h 808"/>
                <a:gd name="T2" fmla="*/ 4 w 309"/>
                <a:gd name="T3" fmla="*/ 692 h 808"/>
                <a:gd name="T4" fmla="*/ 16 w 309"/>
                <a:gd name="T5" fmla="*/ 575 h 808"/>
                <a:gd name="T6" fmla="*/ 36 w 309"/>
                <a:gd name="T7" fmla="*/ 466 h 808"/>
                <a:gd name="T8" fmla="*/ 62 w 309"/>
                <a:gd name="T9" fmla="*/ 363 h 808"/>
                <a:gd name="T10" fmla="*/ 92 w 309"/>
                <a:gd name="T11" fmla="*/ 270 h 808"/>
                <a:gd name="T12" fmla="*/ 130 w 309"/>
                <a:gd name="T13" fmla="*/ 188 h 808"/>
                <a:gd name="T14" fmla="*/ 173 w 309"/>
                <a:gd name="T15" fmla="*/ 116 h 808"/>
                <a:gd name="T16" fmla="*/ 223 w 309"/>
                <a:gd name="T17" fmla="*/ 60 h 808"/>
                <a:gd name="T18" fmla="*/ 275 w 309"/>
                <a:gd name="T19" fmla="*/ 21 h 808"/>
                <a:gd name="T20" fmla="*/ 335 w 309"/>
                <a:gd name="T21" fmla="*/ 0 h 8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9"/>
                <a:gd name="T34" fmla="*/ 0 h 808"/>
                <a:gd name="T35" fmla="*/ 309 w 309"/>
                <a:gd name="T36" fmla="*/ 808 h 8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9" h="808">
                  <a:moveTo>
                    <a:pt x="0" y="808"/>
                  </a:moveTo>
                  <a:lnTo>
                    <a:pt x="4" y="692"/>
                  </a:lnTo>
                  <a:lnTo>
                    <a:pt x="15" y="575"/>
                  </a:lnTo>
                  <a:lnTo>
                    <a:pt x="33" y="466"/>
                  </a:lnTo>
                  <a:lnTo>
                    <a:pt x="57" y="363"/>
                  </a:lnTo>
                  <a:lnTo>
                    <a:pt x="85" y="270"/>
                  </a:lnTo>
                  <a:lnTo>
                    <a:pt x="120" y="188"/>
                  </a:lnTo>
                  <a:lnTo>
                    <a:pt x="160" y="116"/>
                  </a:lnTo>
                  <a:lnTo>
                    <a:pt x="206" y="60"/>
                  </a:lnTo>
                  <a:lnTo>
                    <a:pt x="254" y="21"/>
                  </a:lnTo>
                  <a:lnTo>
                    <a:pt x="309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8" name="Freeform 74"/>
            <p:cNvSpPr>
              <a:spLocks/>
            </p:cNvSpPr>
            <p:nvPr/>
          </p:nvSpPr>
          <p:spPr bwMode="auto">
            <a:xfrm>
              <a:off x="3750" y="2407"/>
              <a:ext cx="801" cy="1233"/>
            </a:xfrm>
            <a:custGeom>
              <a:avLst/>
              <a:gdLst>
                <a:gd name="T0" fmla="*/ 0 w 739"/>
                <a:gd name="T1" fmla="*/ 0 h 1233"/>
                <a:gd name="T2" fmla="*/ 10 w 739"/>
                <a:gd name="T3" fmla="*/ 198 h 1233"/>
                <a:gd name="T4" fmla="*/ 40 w 739"/>
                <a:gd name="T5" fmla="*/ 389 h 1233"/>
                <a:gd name="T6" fmla="*/ 90 w 739"/>
                <a:gd name="T7" fmla="*/ 566 h 1233"/>
                <a:gd name="T8" fmla="*/ 154 w 739"/>
                <a:gd name="T9" fmla="*/ 727 h 1233"/>
                <a:gd name="T10" fmla="*/ 235 w 739"/>
                <a:gd name="T11" fmla="*/ 872 h 1233"/>
                <a:gd name="T12" fmla="*/ 328 w 739"/>
                <a:gd name="T13" fmla="*/ 995 h 1233"/>
                <a:gd name="T14" fmla="*/ 432 w 739"/>
                <a:gd name="T15" fmla="*/ 1096 h 1233"/>
                <a:gd name="T16" fmla="*/ 550 w 739"/>
                <a:gd name="T17" fmla="*/ 1170 h 1233"/>
                <a:gd name="T18" fmla="*/ 673 w 739"/>
                <a:gd name="T19" fmla="*/ 1217 h 1233"/>
                <a:gd name="T20" fmla="*/ 801 w 739"/>
                <a:gd name="T21" fmla="*/ 1233 h 12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9"/>
                <a:gd name="T34" fmla="*/ 0 h 1233"/>
                <a:gd name="T35" fmla="*/ 739 w 739"/>
                <a:gd name="T36" fmla="*/ 1233 h 12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9" h="1233">
                  <a:moveTo>
                    <a:pt x="0" y="0"/>
                  </a:moveTo>
                  <a:lnTo>
                    <a:pt x="9" y="198"/>
                  </a:lnTo>
                  <a:lnTo>
                    <a:pt x="37" y="389"/>
                  </a:lnTo>
                  <a:lnTo>
                    <a:pt x="83" y="566"/>
                  </a:lnTo>
                  <a:lnTo>
                    <a:pt x="142" y="727"/>
                  </a:lnTo>
                  <a:lnTo>
                    <a:pt x="217" y="872"/>
                  </a:lnTo>
                  <a:lnTo>
                    <a:pt x="303" y="995"/>
                  </a:lnTo>
                  <a:lnTo>
                    <a:pt x="399" y="1096"/>
                  </a:lnTo>
                  <a:lnTo>
                    <a:pt x="507" y="1170"/>
                  </a:lnTo>
                  <a:lnTo>
                    <a:pt x="621" y="1217"/>
                  </a:lnTo>
                  <a:lnTo>
                    <a:pt x="739" y="123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29" name="Freeform 75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21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21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21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2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0" name="Freeform 76"/>
            <p:cNvSpPr>
              <a:spLocks/>
            </p:cNvSpPr>
            <p:nvPr/>
          </p:nvSpPr>
          <p:spPr bwMode="auto">
            <a:xfrm>
              <a:off x="4451" y="1125"/>
              <a:ext cx="76" cy="42"/>
            </a:xfrm>
            <a:custGeom>
              <a:avLst/>
              <a:gdLst>
                <a:gd name="T0" fmla="*/ 2 w 70"/>
                <a:gd name="T1" fmla="*/ 19 h 42"/>
                <a:gd name="T2" fmla="*/ 0 w 70"/>
                <a:gd name="T3" fmla="*/ 0 h 42"/>
                <a:gd name="T4" fmla="*/ 76 w 70"/>
                <a:gd name="T5" fmla="*/ 14 h 42"/>
                <a:gd name="T6" fmla="*/ 5 w 70"/>
                <a:gd name="T7" fmla="*/ 42 h 42"/>
                <a:gd name="T8" fmla="*/ 2 w 70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2" y="19"/>
                  </a:moveTo>
                  <a:lnTo>
                    <a:pt x="0" y="0"/>
                  </a:lnTo>
                  <a:lnTo>
                    <a:pt x="70" y="14"/>
                  </a:lnTo>
                  <a:lnTo>
                    <a:pt x="5" y="42"/>
                  </a:lnTo>
                  <a:lnTo>
                    <a:pt x="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1" name="Freeform 77"/>
            <p:cNvSpPr>
              <a:spLocks/>
            </p:cNvSpPr>
            <p:nvPr/>
          </p:nvSpPr>
          <p:spPr bwMode="auto">
            <a:xfrm>
              <a:off x="3748" y="1146"/>
              <a:ext cx="703" cy="1259"/>
            </a:xfrm>
            <a:custGeom>
              <a:avLst/>
              <a:gdLst>
                <a:gd name="T0" fmla="*/ 0 w 649"/>
                <a:gd name="T1" fmla="*/ 1259 h 1259"/>
                <a:gd name="T2" fmla="*/ 12 w 649"/>
                <a:gd name="T3" fmla="*/ 1068 h 1259"/>
                <a:gd name="T4" fmla="*/ 35 w 649"/>
                <a:gd name="T5" fmla="*/ 881 h 1259"/>
                <a:gd name="T6" fmla="*/ 78 w 649"/>
                <a:gd name="T7" fmla="*/ 707 h 1259"/>
                <a:gd name="T8" fmla="*/ 132 w 649"/>
                <a:gd name="T9" fmla="*/ 543 h 1259"/>
                <a:gd name="T10" fmla="*/ 204 w 649"/>
                <a:gd name="T11" fmla="*/ 399 h 1259"/>
                <a:gd name="T12" fmla="*/ 285 w 649"/>
                <a:gd name="T13" fmla="*/ 271 h 1259"/>
                <a:gd name="T14" fmla="*/ 375 w 649"/>
                <a:gd name="T15" fmla="*/ 164 h 1259"/>
                <a:gd name="T16" fmla="*/ 478 w 649"/>
                <a:gd name="T17" fmla="*/ 82 h 1259"/>
                <a:gd name="T18" fmla="*/ 587 w 649"/>
                <a:gd name="T19" fmla="*/ 26 h 1259"/>
                <a:gd name="T20" fmla="*/ 703 w 649"/>
                <a:gd name="T21" fmla="*/ 0 h 12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9"/>
                <a:gd name="T34" fmla="*/ 0 h 1259"/>
                <a:gd name="T35" fmla="*/ 649 w 649"/>
                <a:gd name="T36" fmla="*/ 1259 h 12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9" h="1259">
                  <a:moveTo>
                    <a:pt x="0" y="1259"/>
                  </a:moveTo>
                  <a:lnTo>
                    <a:pt x="11" y="1068"/>
                  </a:lnTo>
                  <a:lnTo>
                    <a:pt x="32" y="881"/>
                  </a:lnTo>
                  <a:lnTo>
                    <a:pt x="72" y="707"/>
                  </a:lnTo>
                  <a:lnTo>
                    <a:pt x="122" y="543"/>
                  </a:lnTo>
                  <a:lnTo>
                    <a:pt x="188" y="399"/>
                  </a:lnTo>
                  <a:lnTo>
                    <a:pt x="263" y="271"/>
                  </a:lnTo>
                  <a:lnTo>
                    <a:pt x="346" y="164"/>
                  </a:lnTo>
                  <a:lnTo>
                    <a:pt x="441" y="82"/>
                  </a:lnTo>
                  <a:lnTo>
                    <a:pt x="542" y="26"/>
                  </a:lnTo>
                  <a:lnTo>
                    <a:pt x="649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32" name="Rectangle 78"/>
            <p:cNvSpPr>
              <a:spLocks noChangeArrowheads="1"/>
            </p:cNvSpPr>
            <p:nvPr/>
          </p:nvSpPr>
          <p:spPr bwMode="auto">
            <a:xfrm>
              <a:off x="4909" y="818"/>
              <a:ext cx="184" cy="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</a:t>
              </a:r>
              <a:endParaRPr lang="en-US" altLang="zh-CN" sz="1292"/>
            </a:p>
          </p:txBody>
        </p:sp>
        <p:sp>
          <p:nvSpPr>
            <p:cNvPr id="133" name="Rectangle 79"/>
            <p:cNvSpPr>
              <a:spLocks noChangeArrowheads="1"/>
            </p:cNvSpPr>
            <p:nvPr/>
          </p:nvSpPr>
          <p:spPr bwMode="auto">
            <a:xfrm>
              <a:off x="4272" y="3264"/>
              <a:ext cx="35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BusRd(</a:t>
              </a:r>
              <a:r>
                <a:rPr lang="en-US" altLang="zh-CN" sz="923">
                  <a:solidFill>
                    <a:schemeClr val="hlink"/>
                  </a:solidFill>
                </a:rPr>
                <a:t>S</a:t>
              </a:r>
              <a:r>
                <a:rPr lang="en-US" altLang="zh-CN" sz="923" b="0">
                  <a:solidFill>
                    <a:schemeClr val="hlink"/>
                  </a:solidFill>
                </a:rPr>
                <a:t>)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4" name="Rectangle 80"/>
            <p:cNvSpPr>
              <a:spLocks noChangeArrowheads="1"/>
            </p:cNvSpPr>
            <p:nvPr/>
          </p:nvSpPr>
          <p:spPr bwMode="auto">
            <a:xfrm>
              <a:off x="5571" y="2045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5" name="Rectangle 81"/>
            <p:cNvSpPr>
              <a:spLocks noChangeArrowheads="1"/>
            </p:cNvSpPr>
            <p:nvPr/>
          </p:nvSpPr>
          <p:spPr bwMode="auto">
            <a:xfrm>
              <a:off x="4934" y="2189"/>
              <a:ext cx="265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36" name="Rectangle 82"/>
            <p:cNvSpPr>
              <a:spLocks noChangeArrowheads="1"/>
            </p:cNvSpPr>
            <p:nvPr/>
          </p:nvSpPr>
          <p:spPr bwMode="auto">
            <a:xfrm>
              <a:off x="3980" y="1757"/>
              <a:ext cx="31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PrWr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BusUpgr</a:t>
              </a:r>
              <a:endParaRPr lang="en-US" altLang="zh-CN" sz="1292" dirty="0">
                <a:solidFill>
                  <a:schemeClr val="hlink"/>
                </a:solidFill>
              </a:endParaRPr>
            </a:p>
          </p:txBody>
        </p:sp>
        <p:sp>
          <p:nvSpPr>
            <p:cNvPr id="137" name="Rectangle 83"/>
            <p:cNvSpPr>
              <a:spLocks noChangeArrowheads="1"/>
            </p:cNvSpPr>
            <p:nvPr/>
          </p:nvSpPr>
          <p:spPr bwMode="auto">
            <a:xfrm>
              <a:off x="3634" y="2217"/>
              <a:ext cx="295" cy="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PrWr/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8" name="Rectangle 84"/>
            <p:cNvSpPr>
              <a:spLocks noChangeArrowheads="1"/>
            </p:cNvSpPr>
            <p:nvPr/>
          </p:nvSpPr>
          <p:spPr bwMode="auto">
            <a:xfrm>
              <a:off x="5136" y="1526"/>
              <a:ext cx="264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</a:p>
            <a:p>
              <a:pPr>
                <a:defRPr/>
              </a:pPr>
              <a:r>
                <a:rPr lang="en-US" altLang="zh-CN" sz="923">
                  <a:solidFill>
                    <a:schemeClr val="hlink"/>
                  </a:solidFill>
                </a:rPr>
                <a:t>Flush</a:t>
              </a:r>
              <a:endParaRPr lang="en-US" altLang="zh-CN" sz="1292">
                <a:solidFill>
                  <a:schemeClr val="hlink"/>
                </a:solidFill>
              </a:endParaRPr>
            </a:p>
          </p:txBody>
        </p:sp>
        <p:sp>
          <p:nvSpPr>
            <p:cNvPr id="139" name="Rectangle 86"/>
            <p:cNvSpPr>
              <a:spLocks noChangeArrowheads="1"/>
            </p:cNvSpPr>
            <p:nvPr/>
          </p:nvSpPr>
          <p:spPr bwMode="auto">
            <a:xfrm>
              <a:off x="5145" y="2650"/>
              <a:ext cx="47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40" name="Rectangle 87"/>
            <p:cNvSpPr>
              <a:spLocks noChangeArrowheads="1"/>
            </p:cNvSpPr>
            <p:nvPr/>
          </p:nvSpPr>
          <p:spPr bwMode="auto">
            <a:xfrm>
              <a:off x="4531" y="3092"/>
              <a:ext cx="427" cy="19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PrRd/— 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BusRd/</a:t>
              </a:r>
              <a:r>
                <a:rPr lang="en-US" altLang="zh-CN" sz="923">
                  <a:solidFill>
                    <a:schemeClr val="hlink"/>
                  </a:solidFill>
                </a:rPr>
                <a:t>C2C</a:t>
              </a:r>
            </a:p>
          </p:txBody>
        </p:sp>
        <p:sp>
          <p:nvSpPr>
            <p:cNvPr id="141" name="Rectangle 88"/>
            <p:cNvSpPr>
              <a:spLocks noChangeArrowheads="1"/>
            </p:cNvSpPr>
            <p:nvPr/>
          </p:nvSpPr>
          <p:spPr bwMode="auto">
            <a:xfrm>
              <a:off x="3955" y="2736"/>
              <a:ext cx="397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 dirty="0" err="1">
                  <a:solidFill>
                    <a:srgbClr val="000000"/>
                  </a:solidFill>
                </a:rPr>
                <a:t>PrRd</a:t>
              </a:r>
              <a:r>
                <a:rPr lang="en-US" altLang="zh-CN" sz="923" b="0" dirty="0">
                  <a:solidFill>
                    <a:srgbClr val="000000"/>
                  </a:solidFill>
                </a:rPr>
                <a:t>/</a:t>
              </a:r>
            </a:p>
            <a:p>
              <a:pPr>
                <a:defRPr/>
              </a:pPr>
              <a:r>
                <a:rPr lang="en-US" altLang="zh-CN" sz="923" b="0" dirty="0" err="1">
                  <a:solidFill>
                    <a:schemeClr val="hlink"/>
                  </a:solidFill>
                </a:rPr>
                <a:t>BusRd</a:t>
              </a:r>
              <a:r>
                <a:rPr lang="en-US" altLang="zh-CN" sz="923" b="0" dirty="0"/>
                <a:t>(</a:t>
              </a:r>
              <a:r>
                <a:rPr lang="en-US" altLang="zh-CN" sz="923" dirty="0"/>
                <a:t>~S</a:t>
              </a:r>
              <a:r>
                <a:rPr lang="en-US" altLang="zh-CN" sz="923" b="0" dirty="0"/>
                <a:t>)</a:t>
              </a:r>
              <a:endParaRPr lang="en-US" altLang="zh-CN" sz="1292" b="0" dirty="0"/>
            </a:p>
          </p:txBody>
        </p:sp>
        <p:sp>
          <p:nvSpPr>
            <p:cNvPr id="142" name="Rectangle 89"/>
            <p:cNvSpPr>
              <a:spLocks noChangeArrowheads="1"/>
            </p:cNvSpPr>
            <p:nvPr/>
          </p:nvSpPr>
          <p:spPr bwMode="auto">
            <a:xfrm>
              <a:off x="4272" y="1498"/>
              <a:ext cx="294" cy="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00" b="0" dirty="0" err="1"/>
                <a:t>PrWr</a:t>
              </a:r>
              <a:r>
                <a:rPr lang="en-US" altLang="zh-CN" sz="900" b="0" dirty="0"/>
                <a:t>/—</a:t>
              </a:r>
            </a:p>
          </p:txBody>
        </p:sp>
        <p:sp>
          <p:nvSpPr>
            <p:cNvPr id="143" name="Rectangle 90"/>
            <p:cNvSpPr>
              <a:spLocks noChangeArrowheads="1"/>
            </p:cNvSpPr>
            <p:nvPr/>
          </p:nvSpPr>
          <p:spPr bwMode="auto">
            <a:xfrm>
              <a:off x="5571" y="2333"/>
              <a:ext cx="318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BusWB</a:t>
              </a:r>
              <a:endParaRPr lang="en-US" altLang="zh-CN" sz="1292" b="0">
                <a:solidFill>
                  <a:schemeClr val="hlink"/>
                </a:solidFill>
              </a:endParaRPr>
            </a:p>
          </p:txBody>
        </p:sp>
        <p:sp>
          <p:nvSpPr>
            <p:cNvPr id="144" name="Rectangle 85"/>
            <p:cNvSpPr>
              <a:spLocks noChangeArrowheads="1"/>
            </p:cNvSpPr>
            <p:nvPr/>
          </p:nvSpPr>
          <p:spPr bwMode="auto">
            <a:xfrm>
              <a:off x="4906" y="2908"/>
              <a:ext cx="418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BusRdX/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  <a:endParaRPr lang="en-US" altLang="zh-CN" sz="923">
                <a:solidFill>
                  <a:schemeClr val="hlink"/>
                </a:solidFill>
              </a:endParaRPr>
            </a:p>
            <a:p>
              <a:pPr>
                <a:defRPr/>
              </a:pPr>
              <a:r>
                <a:rPr lang="en-US" altLang="zh-CN" sz="923" b="0">
                  <a:solidFill>
                    <a:schemeClr val="hlink"/>
                  </a:solidFill>
                </a:rPr>
                <a:t>BusUpgr/</a:t>
              </a:r>
              <a:r>
                <a:rPr lang="en-US" altLang="zh-CN" sz="923" b="0">
                  <a:solidFill>
                    <a:srgbClr val="000000"/>
                  </a:solidFill>
                </a:rPr>
                <a:t>—</a:t>
              </a:r>
            </a:p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  <p:sp>
          <p:nvSpPr>
            <p:cNvPr id="145" name="Freeform 69"/>
            <p:cNvSpPr>
              <a:spLocks/>
            </p:cNvSpPr>
            <p:nvPr/>
          </p:nvSpPr>
          <p:spPr bwMode="auto">
            <a:xfrm>
              <a:off x="4979" y="2761"/>
              <a:ext cx="464" cy="793"/>
            </a:xfrm>
            <a:custGeom>
              <a:avLst/>
              <a:gdLst>
                <a:gd name="T0" fmla="*/ 464 w 428"/>
                <a:gd name="T1" fmla="*/ 0 h 793"/>
                <a:gd name="T2" fmla="*/ 460 w 428"/>
                <a:gd name="T3" fmla="*/ 119 h 793"/>
                <a:gd name="T4" fmla="*/ 443 w 428"/>
                <a:gd name="T5" fmla="*/ 233 h 793"/>
                <a:gd name="T6" fmla="*/ 414 w 428"/>
                <a:gd name="T7" fmla="*/ 343 h 793"/>
                <a:gd name="T8" fmla="*/ 378 w 428"/>
                <a:gd name="T9" fmla="*/ 446 h 793"/>
                <a:gd name="T10" fmla="*/ 334 w 428"/>
                <a:gd name="T11" fmla="*/ 536 h 793"/>
                <a:gd name="T12" fmla="*/ 279 w 428"/>
                <a:gd name="T13" fmla="*/ 618 h 793"/>
                <a:gd name="T14" fmla="*/ 219 w 428"/>
                <a:gd name="T15" fmla="*/ 686 h 793"/>
                <a:gd name="T16" fmla="*/ 153 w 428"/>
                <a:gd name="T17" fmla="*/ 739 h 793"/>
                <a:gd name="T18" fmla="*/ 79 w 428"/>
                <a:gd name="T19" fmla="*/ 774 h 793"/>
                <a:gd name="T20" fmla="*/ 0 w 428"/>
                <a:gd name="T21" fmla="*/ 793 h 7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8"/>
                <a:gd name="T34" fmla="*/ 0 h 793"/>
                <a:gd name="T35" fmla="*/ 428 w 428"/>
                <a:gd name="T36" fmla="*/ 793 h 7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8" h="793">
                  <a:moveTo>
                    <a:pt x="428" y="0"/>
                  </a:moveTo>
                  <a:lnTo>
                    <a:pt x="424" y="119"/>
                  </a:lnTo>
                  <a:lnTo>
                    <a:pt x="409" y="233"/>
                  </a:lnTo>
                  <a:lnTo>
                    <a:pt x="382" y="343"/>
                  </a:lnTo>
                  <a:lnTo>
                    <a:pt x="349" y="446"/>
                  </a:lnTo>
                  <a:lnTo>
                    <a:pt x="308" y="536"/>
                  </a:lnTo>
                  <a:lnTo>
                    <a:pt x="257" y="618"/>
                  </a:lnTo>
                  <a:lnTo>
                    <a:pt x="202" y="686"/>
                  </a:lnTo>
                  <a:lnTo>
                    <a:pt x="141" y="739"/>
                  </a:lnTo>
                  <a:lnTo>
                    <a:pt x="73" y="774"/>
                  </a:lnTo>
                  <a:lnTo>
                    <a:pt x="0" y="793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sz="1662"/>
            </a:p>
          </p:txBody>
        </p:sp>
        <p:sp>
          <p:nvSpPr>
            <p:cNvPr id="146" name="Rectangle 91"/>
            <p:cNvSpPr>
              <a:spLocks noChangeArrowheads="1"/>
            </p:cNvSpPr>
            <p:nvPr/>
          </p:nvSpPr>
          <p:spPr bwMode="auto">
            <a:xfrm>
              <a:off x="5136" y="2736"/>
              <a:ext cx="399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zh-CN" sz="923" b="0">
                  <a:solidFill>
                    <a:srgbClr val="000000"/>
                  </a:solidFill>
                </a:rPr>
                <a:t>Replace/—</a:t>
              </a:r>
            </a:p>
          </p:txBody>
        </p:sp>
      </p:grpSp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72" y="776723"/>
            <a:ext cx="2857748" cy="647756"/>
          </a:xfrm>
          <a:prstGeom prst="rect">
            <a:avLst/>
          </a:prstGeom>
        </p:spPr>
      </p:pic>
      <p:sp>
        <p:nvSpPr>
          <p:cNvPr id="94" name="矩形 93"/>
          <p:cNvSpPr/>
          <p:nvPr/>
        </p:nvSpPr>
        <p:spPr>
          <a:xfrm>
            <a:off x="1985658" y="5341869"/>
            <a:ext cx="81794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读</a:t>
            </a:r>
            <a:r>
              <a:rPr lang="en-US" altLang="zh-CN" dirty="0">
                <a:solidFill>
                  <a:srgbClr val="000000"/>
                </a:solidFill>
              </a:rPr>
              <a:t> 100</a:t>
            </a:r>
            <a:r>
              <a:rPr lang="zh-CN" altLang="en-US" dirty="0">
                <a:solidFill>
                  <a:srgbClr val="000000"/>
                </a:solidFill>
              </a:rPr>
              <a:t>，读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 </a:t>
            </a:r>
            <a:r>
              <a:rPr lang="zh-CN" altLang="en-US" dirty="0">
                <a:solidFill>
                  <a:srgbClr val="000000"/>
                </a:solidFill>
              </a:rPr>
              <a:t>从</a:t>
            </a:r>
            <a:r>
              <a:rPr lang="en-US" altLang="zh-CN" dirty="0">
                <a:solidFill>
                  <a:srgbClr val="000000"/>
                </a:solidFill>
              </a:rPr>
              <a:t>memory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100 cycles</a:t>
            </a:r>
            <a:r>
              <a:rPr lang="zh-CN" altLang="en-US" dirty="0">
                <a:solidFill>
                  <a:srgbClr val="000000"/>
                </a:solidFill>
              </a:rPr>
              <a:t>），状态变为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p0: </a:t>
            </a:r>
            <a:r>
              <a:rPr lang="zh-CN" altLang="en-US" dirty="0">
                <a:solidFill>
                  <a:srgbClr val="000000"/>
                </a:solidFill>
              </a:rPr>
              <a:t>写</a:t>
            </a:r>
            <a:r>
              <a:rPr lang="en-US" altLang="zh-CN" dirty="0">
                <a:solidFill>
                  <a:srgbClr val="000000"/>
                </a:solidFill>
              </a:rPr>
              <a:t> 100</a:t>
            </a:r>
            <a:r>
              <a:rPr lang="zh-CN" altLang="en-US" dirty="0">
                <a:solidFill>
                  <a:srgbClr val="000000"/>
                </a:solidFill>
              </a:rPr>
              <a:t>，命中，状态</a:t>
            </a:r>
            <a:r>
              <a:rPr lang="zh-CN" altLang="en-US" dirty="0" smtClean="0">
                <a:solidFill>
                  <a:srgbClr val="000000"/>
                </a:solidFill>
              </a:rPr>
              <a:t>变为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p1: </a:t>
            </a:r>
            <a:r>
              <a:rPr lang="zh-CN" altLang="en-US" dirty="0">
                <a:solidFill>
                  <a:srgbClr val="000000"/>
                </a:solidFill>
              </a:rPr>
              <a:t>写</a:t>
            </a:r>
            <a:r>
              <a:rPr lang="en-US" altLang="zh-CN" dirty="0">
                <a:solidFill>
                  <a:srgbClr val="000000"/>
                </a:solidFill>
              </a:rPr>
              <a:t>100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miss</a:t>
            </a:r>
            <a:r>
              <a:rPr lang="zh-CN" altLang="en-US" dirty="0">
                <a:solidFill>
                  <a:srgbClr val="000000"/>
                </a:solidFill>
              </a:rPr>
              <a:t>，从</a:t>
            </a:r>
            <a:r>
              <a:rPr lang="en-US" altLang="zh-CN" dirty="0">
                <a:solidFill>
                  <a:srgbClr val="000000"/>
                </a:solidFill>
              </a:rPr>
              <a:t>P0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cache</a:t>
            </a:r>
            <a:r>
              <a:rPr lang="zh-CN" altLang="en-US" dirty="0">
                <a:solidFill>
                  <a:srgbClr val="000000"/>
                </a:solidFill>
              </a:rPr>
              <a:t>获取数据（</a:t>
            </a:r>
            <a:r>
              <a:rPr lang="en-US" altLang="zh-CN" dirty="0">
                <a:solidFill>
                  <a:srgbClr val="000000"/>
                </a:solidFill>
              </a:rPr>
              <a:t>40cycles</a:t>
            </a:r>
            <a:r>
              <a:rPr lang="zh-CN" altLang="en-US" dirty="0">
                <a:solidFill>
                  <a:srgbClr val="000000"/>
                </a:solidFill>
              </a:rPr>
              <a:t>），</a:t>
            </a:r>
            <a:r>
              <a:rPr lang="en-US" altLang="zh-CN" dirty="0">
                <a:solidFill>
                  <a:srgbClr val="000000"/>
                </a:solidFill>
              </a:rPr>
              <a:t>P0</a:t>
            </a: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B0</a:t>
            </a:r>
            <a:r>
              <a:rPr lang="zh-CN" altLang="en-US" dirty="0">
                <a:solidFill>
                  <a:srgbClr val="000000"/>
                </a:solidFill>
              </a:rPr>
              <a:t>写回（</a:t>
            </a:r>
            <a:r>
              <a:rPr lang="en-US" altLang="zh-CN" dirty="0">
                <a:solidFill>
                  <a:srgbClr val="000000"/>
                </a:solidFill>
              </a:rPr>
              <a:t>10cycles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100 + 40 + 10=  </a:t>
            </a:r>
            <a:r>
              <a:rPr lang="en-US" altLang="zh-CN" dirty="0" smtClean="0">
                <a:solidFill>
                  <a:srgbClr val="000000"/>
                </a:solidFill>
              </a:rPr>
              <a:t>150 </a:t>
            </a:r>
            <a:r>
              <a:rPr lang="en-US" altLang="zh-CN" dirty="0">
                <a:solidFill>
                  <a:srgbClr val="000000"/>
                </a:solidFill>
              </a:rPr>
              <a:t>cycles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146" y="1446384"/>
            <a:ext cx="4334400" cy="357606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9A08F17-5DBA-41F8-9445-4F79D6BD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70" y="175479"/>
            <a:ext cx="6522242" cy="28907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B74BAAA-756B-48E0-93F0-839B946E5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87" y="3268340"/>
            <a:ext cx="4006805" cy="28576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E2FFE700-CF70-4847-A5E7-5E5740EC7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45" y="3268340"/>
            <a:ext cx="4655771" cy="28576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527800" y="1295400"/>
            <a:ext cx="1282700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5.10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5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44E277AF-5C2F-41A9-A994-308EE8C64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85" y="640255"/>
            <a:ext cx="4905375" cy="504825"/>
          </a:xfr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882A0A9-5DE1-43B2-8D12-35BB801C0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17" y="1146726"/>
            <a:ext cx="7750205" cy="475692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92BEF8DD-D28C-42E2-A93A-273310158880}"/>
              </a:ext>
            </a:extLst>
          </p:cNvPr>
          <p:cNvCxnSpPr/>
          <p:nvPr/>
        </p:nvCxnSpPr>
        <p:spPr>
          <a:xfrm>
            <a:off x="2305236" y="1589103"/>
            <a:ext cx="19086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203A235-18B7-4F07-9DA9-B856A4C1AEF3}"/>
              </a:ext>
            </a:extLst>
          </p:cNvPr>
          <p:cNvSpPr txBox="1"/>
          <p:nvPr/>
        </p:nvSpPr>
        <p:spPr>
          <a:xfrm>
            <a:off x="2074417" y="5903652"/>
            <a:ext cx="830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0,0</a:t>
            </a:r>
            <a:r>
              <a:rPr lang="zh-CN" altLang="en-US" dirty="0"/>
              <a:t>中就有</a:t>
            </a:r>
            <a:r>
              <a:rPr lang="en-US" altLang="zh-CN" dirty="0"/>
              <a:t>100</a:t>
            </a:r>
            <a:r>
              <a:rPr lang="zh-CN" altLang="en-US" dirty="0"/>
              <a:t>，同时它的数据的</a:t>
            </a:r>
            <a:r>
              <a:rPr lang="en-US" altLang="zh-CN" dirty="0"/>
              <a:t>modify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没有其它节点收到</a:t>
            </a:r>
            <a:r>
              <a:rPr lang="en-US" altLang="zh-CN" dirty="0">
                <a:sym typeface="Wingdings" panose="05000000000000000000" pitchFamily="2" charset="2"/>
              </a:rPr>
              <a:t>request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invalidate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D2F443C3-2D71-45FF-A1B4-E36F4C30BE64}"/>
              </a:ext>
            </a:extLst>
          </p:cNvPr>
          <p:cNvCxnSpPr>
            <a:cxnSpLocks/>
          </p:cNvCxnSpPr>
          <p:nvPr/>
        </p:nvCxnSpPr>
        <p:spPr>
          <a:xfrm>
            <a:off x="2500545" y="4580878"/>
            <a:ext cx="22904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35028F9D-B8E4-4877-891E-F21755290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53" y="981588"/>
            <a:ext cx="3724275" cy="371475"/>
          </a:xfr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CDF35872-6F1D-479F-953C-31BEB5437838}"/>
              </a:ext>
            </a:extLst>
          </p:cNvPr>
          <p:cNvSpPr txBox="1"/>
          <p:nvPr/>
        </p:nvSpPr>
        <p:spPr>
          <a:xfrm>
            <a:off x="1912954" y="1508504"/>
            <a:ext cx="875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1,3</a:t>
            </a:r>
            <a:r>
              <a:rPr lang="zh-CN" altLang="en-US" dirty="0"/>
              <a:t>会收到</a:t>
            </a:r>
            <a:r>
              <a:rPr lang="en-US" altLang="zh-CN" dirty="0"/>
              <a:t>invalidate</a:t>
            </a:r>
          </a:p>
          <a:p>
            <a:r>
              <a:rPr lang="en-US" altLang="zh-CN" dirty="0"/>
              <a:t>P</a:t>
            </a:r>
            <a:r>
              <a:rPr lang="en-US" altLang="zh-CN" baseline="-25000" dirty="0"/>
              <a:t>0,0</a:t>
            </a:r>
            <a:r>
              <a:rPr lang="zh-CN" altLang="en-US" dirty="0"/>
              <a:t>会收到写更新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94DFB241-F595-43C7-8077-45F08E299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54" y="2496013"/>
            <a:ext cx="3686175" cy="285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18B35B6F-919E-4622-AFF6-1C703ADBF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54" y="3934538"/>
            <a:ext cx="3609975" cy="3333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734C4DD7-9D3D-4004-9CC9-5A8B1E5AD9F9}"/>
              </a:ext>
            </a:extLst>
          </p:cNvPr>
          <p:cNvSpPr txBox="1"/>
          <p:nvPr/>
        </p:nvSpPr>
        <p:spPr>
          <a:xfrm>
            <a:off x="1912953" y="3030610"/>
            <a:ext cx="4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0,1</a:t>
            </a:r>
            <a:r>
              <a:rPr lang="zh-CN" altLang="en-US" dirty="0"/>
              <a:t>会收到</a:t>
            </a:r>
            <a:r>
              <a:rPr lang="en-US" altLang="zh-CN" dirty="0"/>
              <a:t>invalidate</a:t>
            </a:r>
          </a:p>
          <a:p>
            <a:r>
              <a:rPr lang="en-US" altLang="zh-CN" dirty="0"/>
              <a:t>P</a:t>
            </a:r>
            <a:r>
              <a:rPr lang="en-US" altLang="zh-CN" baseline="-25000" dirty="0"/>
              <a:t>0,0</a:t>
            </a:r>
            <a:r>
              <a:rPr lang="zh-CN" altLang="en-US" dirty="0"/>
              <a:t>会收到写缺失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7AA4AE0C-405B-481F-A49A-A13B81A969B7}"/>
              </a:ext>
            </a:extLst>
          </p:cNvPr>
          <p:cNvSpPr txBox="1"/>
          <p:nvPr/>
        </p:nvSpPr>
        <p:spPr>
          <a:xfrm>
            <a:off x="1912953" y="4223264"/>
            <a:ext cx="4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baseline="-25000" dirty="0"/>
              <a:t>1,0</a:t>
            </a:r>
            <a:r>
              <a:rPr lang="zh-CN" altLang="en-US" dirty="0"/>
              <a:t>会收到写缺失</a:t>
            </a:r>
          </a:p>
        </p:txBody>
      </p:sp>
    </p:spTree>
    <p:extLst>
      <p:ext uri="{BB962C8B-B14F-4D97-AF65-F5344CB8AC3E}">
        <p14:creationId xmlns:p14="http://schemas.microsoft.com/office/powerpoint/2010/main" val="33863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指令级并行（</a:t>
            </a:r>
            <a:r>
              <a:rPr lang="en-US" altLang="zh-CN" dirty="0" smtClean="0"/>
              <a:t>ILP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软件方法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指令流调度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循环展开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硬件方法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Scoreboard</a:t>
            </a:r>
          </a:p>
          <a:p>
            <a:pPr lvl="1"/>
            <a:r>
              <a:rPr lang="en-US" altLang="zh-CN" dirty="0" err="1" smtClean="0"/>
              <a:t>Tomasulo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算法思想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处理分支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ROB  :  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Tomasulo</a:t>
            </a:r>
            <a:r>
              <a:rPr lang="en-US" altLang="zh-CN" dirty="0" smtClean="0"/>
              <a:t> vs. Scoreboard</a:t>
            </a:r>
          </a:p>
        </p:txBody>
      </p:sp>
    </p:spTree>
    <p:extLst>
      <p:ext uri="{BB962C8B-B14F-4D97-AF65-F5344CB8AC3E}">
        <p14:creationId xmlns:p14="http://schemas.microsoft.com/office/powerpoint/2010/main" val="16095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4.9.b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MVL = 64</a:t>
            </a:r>
          </a:p>
          <a:p>
            <a:pPr marL="457200" lvl="1" indent="0">
              <a:buNone/>
            </a:pPr>
            <a:r>
              <a:rPr lang="en-US" altLang="zh-CN" dirty="0"/>
              <a:t>		li $VL,44 	</a:t>
            </a: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perform the first 44 ops</a:t>
            </a:r>
          </a:p>
          <a:p>
            <a:pPr marL="457200" lvl="1" indent="0">
              <a:buNone/>
            </a:pPr>
            <a:r>
              <a:rPr lang="en-US" altLang="zh-CN" dirty="0"/>
              <a:t>		li $r1,0		     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initialize index</a:t>
            </a:r>
          </a:p>
          <a:p>
            <a:pPr marL="457200" lvl="1" indent="0">
              <a:buNone/>
            </a:pPr>
            <a:r>
              <a:rPr lang="en-US" altLang="zh-CN" dirty="0"/>
              <a:t>loop: 	lv $v1,a_re+$r1  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load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a_re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lv $v3,b_re+$r1   		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 load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b_re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mulvv.s</a:t>
            </a:r>
            <a:r>
              <a:rPr lang="en-US" altLang="zh-CN" dirty="0"/>
              <a:t> $v5,$v1,$v3   		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a_re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b_re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lv $v2,a_im+$r1	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load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a_im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lv $v4,b_im+$r1 		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 load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b_im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mulvv.s</a:t>
            </a:r>
            <a:r>
              <a:rPr lang="en-US" altLang="zh-CN" dirty="0"/>
              <a:t> $v6,$v2,$v4 		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a_im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b_im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subvv.s</a:t>
            </a:r>
            <a:r>
              <a:rPr lang="en-US" altLang="zh-CN" dirty="0"/>
              <a:t> $v5,$v5,$v6    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a_re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b_re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a_im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b_im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42719" cy="6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指令级并行（</a:t>
            </a:r>
            <a:r>
              <a:rPr lang="en-US" altLang="zh-CN" dirty="0" smtClean="0"/>
              <a:t>ILP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BPB(Branch Prediction Buffer)</a:t>
            </a:r>
            <a:r>
              <a:rPr lang="zh-CN" altLang="zh-CN" dirty="0" smtClean="0"/>
              <a:t>或</a:t>
            </a:r>
            <a:r>
              <a:rPr lang="en-US" altLang="zh-CN" dirty="0" smtClean="0"/>
              <a:t>BHT(Branch History Table)</a:t>
            </a:r>
            <a:r>
              <a:rPr lang="zh-CN" altLang="zh-CN" dirty="0" smtClean="0"/>
              <a:t>的方法</a:t>
            </a:r>
            <a:endParaRPr lang="en-US" altLang="zh-CN" dirty="0" smtClean="0"/>
          </a:p>
          <a:p>
            <a:pPr lvl="2"/>
            <a:r>
              <a:rPr lang="en-US" altLang="zh-CN" sz="1800" dirty="0" smtClean="0"/>
              <a:t>1-bit BHT</a:t>
            </a:r>
            <a:r>
              <a:rPr lang="zh-CN" altLang="zh-CN" sz="1800" dirty="0" smtClean="0"/>
              <a:t>和</a:t>
            </a:r>
            <a:r>
              <a:rPr lang="en-US" altLang="zh-CN" sz="1800" dirty="0" smtClean="0"/>
              <a:t>2-bit BHT</a:t>
            </a:r>
          </a:p>
          <a:p>
            <a:pPr lvl="2"/>
            <a:r>
              <a:rPr lang="zh-CN" altLang="en-US" sz="1800" dirty="0"/>
              <a:t>关</a:t>
            </a:r>
            <a:r>
              <a:rPr lang="zh-CN" altLang="en-US" sz="1800" dirty="0" smtClean="0"/>
              <a:t>联分支预测器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竞赛预测器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超标量流水线与超长指令字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23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数据级并行（</a:t>
            </a:r>
            <a:r>
              <a:rPr lang="en-US" altLang="zh-CN" dirty="0" smtClean="0"/>
              <a:t>DLP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向量处理机</a:t>
            </a:r>
            <a:endParaRPr lang="en-US" altLang="zh-CN" dirty="0" smtClean="0"/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VSIW</a:t>
            </a:r>
          </a:p>
          <a:p>
            <a:pPr lvl="2"/>
            <a:r>
              <a:rPr lang="zh-CN" altLang="en-US" dirty="0" smtClean="0"/>
              <a:t>深度流水化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多车道结构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性能评估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Convoy</a:t>
            </a:r>
          </a:p>
          <a:p>
            <a:pPr lvl="2"/>
            <a:r>
              <a:rPr lang="en-US" altLang="zh-CN" dirty="0" smtClean="0"/>
              <a:t>Chime</a:t>
            </a:r>
          </a:p>
          <a:p>
            <a:pPr lvl="2"/>
            <a:r>
              <a:rPr lang="en-US" altLang="zh-CN" dirty="0" smtClean="0"/>
              <a:t>Start-up time</a:t>
            </a:r>
          </a:p>
          <a:p>
            <a:pPr lvl="2"/>
            <a:r>
              <a:rPr lang="zh-CN" altLang="en-US" dirty="0" smtClean="0"/>
              <a:t>执行时间</a:t>
            </a:r>
            <a:r>
              <a:rPr lang="en-US" altLang="zh-CN" dirty="0" smtClean="0"/>
              <a:t>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72" y="1308100"/>
            <a:ext cx="5112016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14629"/>
              </p:ext>
            </p:extLst>
          </p:nvPr>
        </p:nvGraphicFramePr>
        <p:xfrm>
          <a:off x="2311400" y="5939135"/>
          <a:ext cx="5167180" cy="74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4" imgW="2273300" imgH="431800" progId="Equation.3">
                  <p:embed/>
                </p:oleObj>
              </mc:Choice>
              <mc:Fallback>
                <p:oleObj name="Equation" r:id="rId4" imgW="227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939135"/>
                        <a:ext cx="5167180" cy="745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5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数据级并行（</a:t>
            </a:r>
            <a:r>
              <a:rPr lang="en-US" altLang="zh-CN" dirty="0" smtClean="0"/>
              <a:t>DLP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向量处理机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链接技术</a:t>
            </a:r>
            <a:endParaRPr lang="en-US" altLang="zh-CN" dirty="0" smtClean="0"/>
          </a:p>
          <a:p>
            <a:pPr lvl="1"/>
            <a:r>
              <a:rPr lang="zh-CN" altLang="en-US" dirty="0"/>
              <a:t>条件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6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数据级并行（</a:t>
            </a:r>
            <a:r>
              <a:rPr lang="en-US" altLang="zh-CN" dirty="0" smtClean="0"/>
              <a:t>DLP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</a:p>
          <a:p>
            <a:pPr lvl="1"/>
            <a:r>
              <a:rPr lang="zh-CN" altLang="en-US" dirty="0"/>
              <a:t>基本结构：线程，块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存储器组织：</a:t>
            </a:r>
            <a:endParaRPr lang="en-US" altLang="zh-CN" dirty="0"/>
          </a:p>
          <a:p>
            <a:pPr lvl="2"/>
            <a:r>
              <a:rPr lang="en-US" altLang="zh-CN" dirty="0"/>
              <a:t>Local Memory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Shared Memory</a:t>
            </a:r>
          </a:p>
          <a:p>
            <a:pPr lvl="2"/>
            <a:r>
              <a:rPr lang="en-US" altLang="zh-CN" dirty="0"/>
              <a:t>Global Memory</a:t>
            </a:r>
          </a:p>
          <a:p>
            <a:pPr lvl="1"/>
            <a:r>
              <a:rPr lang="zh-CN" altLang="en-US" dirty="0"/>
              <a:t>编程模型：</a:t>
            </a:r>
            <a:r>
              <a:rPr lang="en-US" altLang="zh-CN" dirty="0"/>
              <a:t>SPMD</a:t>
            </a:r>
          </a:p>
          <a:p>
            <a:pPr lvl="1"/>
            <a:r>
              <a:rPr lang="zh-CN" altLang="en-US" dirty="0"/>
              <a:t>执行模型：</a:t>
            </a:r>
            <a:r>
              <a:rPr lang="en-US" altLang="zh-CN" dirty="0" smtClean="0"/>
              <a:t>SIMT</a:t>
            </a:r>
          </a:p>
          <a:p>
            <a:r>
              <a:rPr lang="zh-CN" altLang="en-US" dirty="0"/>
              <a:t>循环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990725"/>
            <a:ext cx="4064216" cy="36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多处理器及线程级并行（</a:t>
            </a:r>
            <a:r>
              <a:rPr lang="en-US" altLang="zh-CN" dirty="0" smtClean="0"/>
              <a:t>TLP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共享存储器：集中式与分布式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写作废，写更新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跟踪共享数据块状态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监听法（</a:t>
            </a:r>
            <a:r>
              <a:rPr lang="en-US" altLang="zh-CN" dirty="0" smtClean="0"/>
              <a:t>MSI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MOESI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为什么要增加</a:t>
            </a:r>
            <a:r>
              <a:rPr lang="en-US" altLang="zh-CN" dirty="0" smtClean="0"/>
              <a:t>E</a:t>
            </a:r>
            <a:r>
              <a:rPr lang="zh-CN" altLang="en-US" dirty="0" smtClean="0"/>
              <a:t>状态？为什么增加</a:t>
            </a:r>
            <a:r>
              <a:rPr lang="en-US" altLang="zh-CN" dirty="0" smtClean="0"/>
              <a:t>O</a:t>
            </a:r>
            <a:r>
              <a:rPr lang="zh-CN" altLang="en-US" dirty="0" smtClean="0"/>
              <a:t>状态？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目录法：记录共享块相关信息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本地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块：</a:t>
            </a:r>
            <a:r>
              <a:rPr lang="en-US" altLang="zh-CN" dirty="0" smtClean="0"/>
              <a:t>MSI</a:t>
            </a:r>
          </a:p>
          <a:p>
            <a:pPr lvl="3"/>
            <a:r>
              <a:rPr lang="zh-CN" altLang="en-US" dirty="0" smtClean="0"/>
              <a:t>共享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块：</a:t>
            </a:r>
            <a:r>
              <a:rPr lang="en-US" altLang="zh-CN" dirty="0" smtClean="0"/>
              <a:t>MOSU</a:t>
            </a:r>
          </a:p>
          <a:p>
            <a:pPr lvl="2"/>
            <a:r>
              <a:rPr lang="zh-CN" altLang="en-US" dirty="0" smtClean="0"/>
              <a:t>状态转换图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1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多处理器及线程级并行（</a:t>
            </a:r>
            <a:r>
              <a:rPr lang="en-US" altLang="zh-CN" dirty="0" smtClean="0"/>
              <a:t>TLP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存储同一性：程序序到存储器操作序的映射关系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顺序同一性（</a:t>
            </a:r>
            <a:r>
              <a:rPr lang="en-US" altLang="zh-CN" dirty="0" smtClean="0"/>
              <a:t>SC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en-US" altLang="zh-CN" dirty="0" smtClean="0"/>
              <a:t>Write </a:t>
            </a:r>
            <a:r>
              <a:rPr lang="en-US" altLang="zh-CN" sz="1600" dirty="0" smtClean="0">
                <a:sym typeface="Symbol" panose="05050102010706020507" pitchFamily="18" charset="2"/>
              </a:rPr>
              <a:t> </a:t>
            </a:r>
            <a:r>
              <a:rPr lang="en-US" altLang="zh-CN" dirty="0" smtClean="0"/>
              <a:t>Read</a:t>
            </a:r>
          </a:p>
          <a:p>
            <a:pPr lvl="2">
              <a:lnSpc>
                <a:spcPct val="110000"/>
              </a:lnSpc>
            </a:pPr>
            <a:r>
              <a:rPr lang="en-US" altLang="zh-CN" dirty="0" smtClean="0"/>
              <a:t>Write </a:t>
            </a:r>
            <a:r>
              <a:rPr lang="en-US" altLang="zh-CN" sz="1600" dirty="0" smtClean="0">
                <a:sym typeface="Symbol" panose="05050102010706020507" pitchFamily="18" charset="2"/>
              </a:rPr>
              <a:t> </a:t>
            </a:r>
            <a:r>
              <a:rPr lang="en-US" altLang="zh-CN" dirty="0" smtClean="0"/>
              <a:t>Write </a:t>
            </a:r>
          </a:p>
          <a:p>
            <a:pPr lvl="2">
              <a:lnSpc>
                <a:spcPct val="110000"/>
              </a:lnSpc>
            </a:pPr>
            <a:r>
              <a:rPr lang="en-US" altLang="zh-CN" dirty="0" smtClean="0"/>
              <a:t>Read </a:t>
            </a:r>
            <a:r>
              <a:rPr lang="en-US" altLang="zh-CN" sz="1600" dirty="0" smtClean="0">
                <a:sym typeface="Symbol" panose="05050102010706020507" pitchFamily="18" charset="2"/>
              </a:rPr>
              <a:t> </a:t>
            </a:r>
            <a:r>
              <a:rPr lang="en-US" altLang="zh-CN" dirty="0" smtClean="0"/>
              <a:t>Read</a:t>
            </a:r>
          </a:p>
          <a:p>
            <a:pPr lvl="2">
              <a:lnSpc>
                <a:spcPct val="110000"/>
              </a:lnSpc>
            </a:pPr>
            <a:r>
              <a:rPr lang="en-US" altLang="zh-CN" dirty="0" smtClean="0"/>
              <a:t>Read </a:t>
            </a:r>
            <a:r>
              <a:rPr lang="en-US" altLang="zh-CN" sz="1600" dirty="0" smtClean="0">
                <a:sym typeface="Symbol" panose="05050102010706020507" pitchFamily="18" charset="2"/>
              </a:rPr>
              <a:t> </a:t>
            </a:r>
            <a:r>
              <a:rPr lang="en-US" altLang="zh-CN" dirty="0" smtClean="0"/>
              <a:t>Write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</a:rPr>
              <a:t>Relax W → R  (TSO)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Total store ordering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</a:rPr>
              <a:t>Relax W → W (PSO)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Partial store order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65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4.9.b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sv</a:t>
            </a:r>
            <a:r>
              <a:rPr lang="en-US" altLang="zh-CN" dirty="0"/>
              <a:t> $v5,c_re+$r1 		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 store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c_re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mulvv.s</a:t>
            </a:r>
            <a:r>
              <a:rPr lang="en-US" altLang="zh-CN" dirty="0"/>
              <a:t> $v5,$v1,$v4 		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a_re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b_im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mulvv.s</a:t>
            </a:r>
            <a:r>
              <a:rPr lang="en-US" altLang="zh-CN" dirty="0"/>
              <a:t> $v6,$v2,$v3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a_im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b_re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addvv.s</a:t>
            </a:r>
            <a:r>
              <a:rPr lang="en-US" altLang="zh-CN" dirty="0"/>
              <a:t> $v5,$v5,$v6  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a_re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b_im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+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a_im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b_re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sv</a:t>
            </a:r>
            <a:r>
              <a:rPr lang="en-US" altLang="zh-CN" dirty="0"/>
              <a:t> $v5,c_im+$r1         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store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c_im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bne</a:t>
            </a:r>
            <a:r>
              <a:rPr lang="en-US" altLang="zh-CN" dirty="0"/>
              <a:t> $r1,0,else          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check if first iteration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addi</a:t>
            </a:r>
            <a:r>
              <a:rPr lang="en-US" altLang="zh-CN" dirty="0"/>
              <a:t> $r1,$</a:t>
            </a:r>
            <a:r>
              <a:rPr lang="en-US" altLang="zh-CN" dirty="0" smtClean="0"/>
              <a:t>r1,</a:t>
            </a:r>
            <a:r>
              <a:rPr lang="en-US" altLang="zh-CN" dirty="0" smtClean="0">
                <a:solidFill>
                  <a:srgbClr val="FF0000"/>
                </a:solidFill>
              </a:rPr>
              <a:t>176 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first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iteration, increment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by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176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	j loop                    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guaranteed next iteration</a:t>
            </a:r>
          </a:p>
          <a:p>
            <a:pPr marL="457200" lvl="1" indent="0">
              <a:buNone/>
            </a:pPr>
            <a:r>
              <a:rPr lang="en-US" altLang="zh-CN" dirty="0"/>
              <a:t>else: 	</a:t>
            </a:r>
            <a:r>
              <a:rPr lang="en-US" altLang="zh-CN" dirty="0" err="1"/>
              <a:t>addi</a:t>
            </a:r>
            <a:r>
              <a:rPr lang="en-US" altLang="zh-CN" dirty="0"/>
              <a:t> $r1,$r1, </a:t>
            </a:r>
            <a:r>
              <a:rPr lang="en-US" altLang="zh-CN" dirty="0" smtClean="0">
                <a:solidFill>
                  <a:srgbClr val="FF0000"/>
                </a:solidFill>
              </a:rPr>
              <a:t>256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not first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iteration, increment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by 256</a:t>
            </a:r>
          </a:p>
          <a:p>
            <a:pPr marL="457200" lvl="1" indent="0">
              <a:buNone/>
            </a:pPr>
            <a:r>
              <a:rPr lang="en-US" altLang="zh-CN" dirty="0"/>
              <a:t>skip: 	</a:t>
            </a:r>
            <a:r>
              <a:rPr lang="en-US" altLang="zh-CN" dirty="0" err="1"/>
              <a:t>blt</a:t>
            </a:r>
            <a:r>
              <a:rPr lang="en-US" altLang="zh-CN" dirty="0"/>
              <a:t> $</a:t>
            </a:r>
            <a:r>
              <a:rPr lang="en-US" altLang="zh-CN" dirty="0" smtClean="0"/>
              <a:t>r1,</a:t>
            </a:r>
            <a:r>
              <a:rPr lang="en-US" altLang="zh-CN" dirty="0" smtClean="0">
                <a:solidFill>
                  <a:srgbClr val="FF0000"/>
                </a:solidFill>
              </a:rPr>
              <a:t>1200</a:t>
            </a:r>
            <a:r>
              <a:rPr lang="en-US" altLang="zh-CN" dirty="0" smtClean="0"/>
              <a:t>,loop 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next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iteration</a:t>
            </a:r>
          </a:p>
          <a:p>
            <a:pPr marL="457200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44, 64, 300</a:t>
            </a:r>
            <a:r>
              <a:rPr lang="zh-CN" altLang="en-US" dirty="0"/>
              <a:t>有待商榷，但课后答案</a:t>
            </a:r>
            <a:r>
              <a:rPr lang="en-US" altLang="zh-CN" dirty="0"/>
              <a:t>44, 256, 1200</a:t>
            </a:r>
            <a:r>
              <a:rPr lang="zh-CN" altLang="en-US" dirty="0"/>
              <a:t>是错的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4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4.9.c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</a:t>
            </a:r>
            <a:r>
              <a:rPr lang="en-US" altLang="zh-CN" dirty="0"/>
              <a:t>. </a:t>
            </a:r>
            <a:r>
              <a:rPr lang="en-US" altLang="zh-CN" dirty="0" err="1"/>
              <a:t>mulvv.s</a:t>
            </a:r>
            <a:r>
              <a:rPr lang="en-US" altLang="zh-CN" dirty="0"/>
              <a:t>     lv    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a_re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*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b_re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(assume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already loaded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), load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a_im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	2. lv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mulvv.s</a:t>
            </a:r>
            <a:r>
              <a:rPr lang="en-US" altLang="zh-CN" dirty="0" smtClean="0"/>
              <a:t>   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load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b_im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a_im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b_im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lang="en-US" altLang="zh-CN" dirty="0" err="1"/>
              <a:t>subvv.s</a:t>
            </a:r>
            <a:r>
              <a:rPr lang="en-US" altLang="zh-CN" dirty="0"/>
              <a:t>      </a:t>
            </a:r>
            <a:r>
              <a:rPr lang="en-US" altLang="zh-CN" dirty="0" err="1"/>
              <a:t>sv</a:t>
            </a:r>
            <a:r>
              <a:rPr lang="en-US" altLang="zh-CN" dirty="0"/>
              <a:t>        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subtract and store c _re</a:t>
            </a:r>
          </a:p>
          <a:p>
            <a:pPr marL="0" indent="0">
              <a:buNone/>
            </a:pPr>
            <a:r>
              <a:rPr lang="en-US" altLang="zh-CN" dirty="0"/>
              <a:t>	4. </a:t>
            </a:r>
            <a:r>
              <a:rPr lang="en-US" altLang="zh-CN" dirty="0" err="1"/>
              <a:t>mulvv.s</a:t>
            </a:r>
            <a:r>
              <a:rPr lang="en-US" altLang="zh-CN" dirty="0"/>
              <a:t>      lv       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a_re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b_im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, load next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a_re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vector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	5. </a:t>
            </a:r>
            <a:r>
              <a:rPr lang="en-US" altLang="zh-CN" dirty="0" err="1"/>
              <a:t>mulvv.s</a:t>
            </a:r>
            <a:r>
              <a:rPr lang="en-US" altLang="zh-CN" dirty="0"/>
              <a:t>      lv     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a_im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b_re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, load next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b_re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vector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	6. </a:t>
            </a:r>
            <a:r>
              <a:rPr lang="en-US" altLang="zh-CN" dirty="0" err="1"/>
              <a:t>addvv.s</a:t>
            </a:r>
            <a:r>
              <a:rPr lang="en-US" altLang="zh-CN" dirty="0"/>
              <a:t>      </a:t>
            </a:r>
            <a:r>
              <a:rPr lang="en-US" altLang="zh-CN" dirty="0" err="1"/>
              <a:t>sv</a:t>
            </a:r>
            <a:r>
              <a:rPr lang="en-US" altLang="zh-CN" dirty="0"/>
              <a:t>     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add and store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c_im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sz="2300" dirty="0" smtClean="0"/>
              <a:t>单一</a:t>
            </a:r>
            <a:r>
              <a:rPr lang="zh-CN" altLang="en-US" sz="2300" dirty="0"/>
              <a:t>存储器流水线 ：每个护航指令组内只支持一个</a:t>
            </a:r>
            <a:r>
              <a:rPr lang="en-US" altLang="zh-CN" sz="2300" dirty="0"/>
              <a:t>ls</a:t>
            </a:r>
            <a:r>
              <a:rPr lang="zh-CN" altLang="en-US" sz="2300" dirty="0"/>
              <a:t>在操作</a:t>
            </a:r>
            <a:endParaRPr lang="en-US" altLang="zh-CN" sz="2300" dirty="0"/>
          </a:p>
          <a:p>
            <a:pPr lvl="1"/>
            <a:r>
              <a:rPr lang="zh-CN" altLang="en-US" sz="2300" dirty="0"/>
              <a:t>共需要</a:t>
            </a:r>
            <a:r>
              <a:rPr lang="en-US" altLang="zh-CN" sz="2300" dirty="0"/>
              <a:t>6</a:t>
            </a:r>
            <a:r>
              <a:rPr lang="zh-CN" altLang="en-US" sz="2300" dirty="0"/>
              <a:t>次钟鸣，循环级优化</a:t>
            </a:r>
            <a:endParaRPr lang="en-US" altLang="zh-CN" sz="2300" dirty="0"/>
          </a:p>
          <a:p>
            <a:pPr lvl="1"/>
            <a:r>
              <a:rPr lang="zh-CN" altLang="en-US" sz="2300" dirty="0"/>
              <a:t>如果不考虑循环级的预取操作，算上去是</a:t>
            </a:r>
            <a:r>
              <a:rPr lang="en-US" altLang="zh-CN" sz="2300" dirty="0"/>
              <a:t>8</a:t>
            </a:r>
            <a:r>
              <a:rPr lang="zh-CN" altLang="en-US" sz="2300" dirty="0"/>
              <a:t>个钟鸣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861"/>
            <a:ext cx="9448800" cy="11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4.9.d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64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element</a:t>
                </a:r>
                <a:r>
                  <a:rPr lang="zh-CN" altLang="en-US" dirty="0"/>
                  <a:t>，再根据上一问，则有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64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6</a:t>
                </a:r>
              </a:p>
              <a:p>
                <a:pPr lvl="1"/>
                <a:r>
                  <a:rPr lang="zh-CN" altLang="en-US" dirty="0"/>
                  <a:t>其次，考虑存储载入的启动开销，有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15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6</a:t>
                </a:r>
              </a:p>
              <a:p>
                <a:pPr lvl="1"/>
                <a:r>
                  <a:rPr lang="zh-CN" altLang="en-US" dirty="0"/>
                  <a:t>考虑乘法运算，有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8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考虑加减法运算，有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5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综上，每次迭代需要的总</a:t>
                </a:r>
                <a:r>
                  <a:rPr lang="en-US" altLang="zh-CN" dirty="0"/>
                  <a:t>cycle</a:t>
                </a:r>
                <a:r>
                  <a:rPr lang="zh-CN" altLang="en-US" dirty="0"/>
                  <a:t>数</a:t>
                </a:r>
                <a:r>
                  <a:rPr lang="zh-CN" altLang="en-US" dirty="0" smtClean="0"/>
                  <a:t>为 </a:t>
                </a:r>
                <a:r>
                  <a:rPr lang="en-US" altLang="zh-CN" dirty="0" smtClean="0"/>
                  <a:t>516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然后计算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每个复数结果</a:t>
                </a:r>
                <a:r>
                  <a:rPr lang="zh-CN" altLang="en-US" dirty="0"/>
                  <a:t>需要的周期</a:t>
                </a:r>
                <a:endParaRPr lang="en-US" altLang="zh-CN" dirty="0"/>
              </a:p>
              <a:p>
                <a:pPr lvl="2"/>
                <a:r>
                  <a:rPr lang="en-US" altLang="zh-CN" dirty="0" smtClean="0"/>
                  <a:t>516 /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64 </a:t>
                </a:r>
                <a:r>
                  <a:rPr lang="en-US" altLang="zh-CN" smtClean="0"/>
                  <a:t>= </a:t>
                </a:r>
                <a:r>
                  <a:rPr lang="en-US" altLang="zh-CN" smtClean="0"/>
                  <a:t>8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6206"/>
            <a:ext cx="10027718" cy="10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4.9.e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mulvv.s</a:t>
            </a:r>
            <a:r>
              <a:rPr lang="en-US" altLang="zh-CN" dirty="0" smtClean="0"/>
              <a:t> 	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a_re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b_re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dirty="0" err="1" smtClean="0"/>
              <a:t>mulvv.s</a:t>
            </a:r>
            <a:r>
              <a:rPr lang="en-US" altLang="zh-CN" dirty="0" smtClean="0"/>
              <a:t> 	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a_im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b_im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subvv.s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sv</a:t>
            </a:r>
            <a:r>
              <a:rPr lang="en-US" altLang="zh-CN" dirty="0" smtClean="0"/>
              <a:t> 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subtract and store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c_re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en-US" altLang="zh-CN" dirty="0" err="1" smtClean="0"/>
              <a:t>mulvv.s</a:t>
            </a:r>
            <a:r>
              <a:rPr lang="en-US" altLang="zh-CN" dirty="0" smtClean="0"/>
              <a:t> 	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a_re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b_im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en-US" altLang="zh-CN" dirty="0" err="1" smtClean="0"/>
              <a:t>mulvv.s</a:t>
            </a:r>
            <a:r>
              <a:rPr lang="en-US" altLang="zh-CN" dirty="0" smtClean="0"/>
              <a:t>   lv  </a:t>
            </a:r>
            <a:r>
              <a:rPr lang="en-US" altLang="zh-CN" dirty="0" err="1" smtClean="0"/>
              <a:t>lv</a:t>
            </a:r>
            <a:r>
              <a:rPr lang="en-US" altLang="zh-CN" dirty="0" smtClean="0"/>
              <a:t> 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a_im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b_re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, load next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a_re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en-US" altLang="zh-CN" dirty="0" err="1" smtClean="0"/>
              <a:t>addvv.s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sv</a:t>
            </a:r>
            <a:r>
              <a:rPr lang="en-US" altLang="zh-CN" dirty="0" smtClean="0"/>
              <a:t>  lv  </a:t>
            </a:r>
            <a:r>
              <a:rPr lang="en-US" altLang="zh-CN" dirty="0" err="1" smtClean="0"/>
              <a:t>lv</a:t>
            </a:r>
            <a:r>
              <a:rPr lang="en-US" altLang="zh-CN" dirty="0" smtClean="0"/>
              <a:t> 		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 add, store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c_im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, load next 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b_re,a_im,b_im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900" dirty="0" smtClean="0"/>
              <a:t>尽管有三条存储器流水线和链接，但是分析出它的钟鸣后会发现没有变化</a:t>
            </a:r>
            <a:r>
              <a:rPr lang="zh-CN" altLang="en-US" sz="1900" dirty="0"/>
              <a:t>，</a:t>
            </a:r>
            <a:r>
              <a:rPr lang="zh-CN" altLang="en-US" sz="1900" dirty="0" smtClean="0"/>
              <a:t>因此结果不会产生变化</a:t>
            </a:r>
            <a:endParaRPr lang="zh-CN" altLang="en-US" sz="19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1274"/>
            <a:ext cx="9081470" cy="12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1428094"/>
            <a:ext cx="8912278" cy="37931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4788694"/>
            <a:ext cx="8737599" cy="8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1459</Words>
  <Application>Microsoft Office PowerPoint</Application>
  <PresentationFormat>宽屏</PresentationFormat>
  <Paragraphs>598</Paragraphs>
  <Slides>45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</vt:lpstr>
      <vt:lpstr>Equation</vt:lpstr>
      <vt:lpstr>习题课</vt:lpstr>
      <vt:lpstr>4.9</vt:lpstr>
      <vt:lpstr>4.9.a</vt:lpstr>
      <vt:lpstr>4.9.b</vt:lpstr>
      <vt:lpstr>4.9.b</vt:lpstr>
      <vt:lpstr>4.9.c</vt:lpstr>
      <vt:lpstr>4.9.d</vt:lpstr>
      <vt:lpstr>4.9.e</vt:lpstr>
      <vt:lpstr>4.10</vt:lpstr>
      <vt:lpstr>4.10</vt:lpstr>
      <vt:lpstr>4.12</vt:lpstr>
      <vt:lpstr>4.12.a</vt:lpstr>
      <vt:lpstr>4.12.b</vt:lpstr>
      <vt:lpstr>4.12.c</vt:lpstr>
      <vt:lpstr>4.12.d</vt:lpstr>
      <vt:lpstr>4.13</vt:lpstr>
      <vt:lpstr>4.13.a</vt:lpstr>
      <vt:lpstr>4.13.b</vt:lpstr>
      <vt:lpstr>4.14.a</vt:lpstr>
      <vt:lpstr>4.14.b</vt:lpstr>
      <vt:lpstr>4.14.b</vt:lpstr>
      <vt:lpstr>4.14.c</vt:lpstr>
      <vt:lpstr>5.6</vt:lpstr>
      <vt:lpstr>5.6.a</vt:lpstr>
      <vt:lpstr>5.6.a</vt:lpstr>
      <vt:lpstr>5.6.a</vt:lpstr>
      <vt:lpstr>5.6.a</vt:lpstr>
      <vt:lpstr>5.6.b</vt:lpstr>
      <vt:lpstr>5.6.b</vt:lpstr>
      <vt:lpstr>5.6.c</vt:lpstr>
      <vt:lpstr>5.6.c</vt:lpstr>
      <vt:lpstr>5.6.d</vt:lpstr>
      <vt:lpstr>5.6.d</vt:lpstr>
      <vt:lpstr>5.6.e</vt:lpstr>
      <vt:lpstr>5.6.e</vt:lpstr>
      <vt:lpstr>5.10</vt:lpstr>
      <vt:lpstr>PowerPoint 演示文稿</vt:lpstr>
      <vt:lpstr>PowerPoint 演示文稿</vt:lpstr>
      <vt:lpstr>指令级并行（ILP）</vt:lpstr>
      <vt:lpstr>指令级并行（ILP）</vt:lpstr>
      <vt:lpstr>数据级并行（DLP）</vt:lpstr>
      <vt:lpstr>数据级并行（DLP）</vt:lpstr>
      <vt:lpstr>数据级并行（DLP）</vt:lpstr>
      <vt:lpstr>多处理器及线程级并行（TLP）</vt:lpstr>
      <vt:lpstr>多处理器及线程级并行（TLP）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5月26日习题课</dc:title>
  <dc:creator>Merlot Chen</dc:creator>
  <cp:lastModifiedBy>Merlot Chen</cp:lastModifiedBy>
  <cp:revision>225</cp:revision>
  <dcterms:created xsi:type="dcterms:W3CDTF">2017-05-25T07:35:33Z</dcterms:created>
  <dcterms:modified xsi:type="dcterms:W3CDTF">2017-06-04T12:18:03Z</dcterms:modified>
</cp:coreProperties>
</file>