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4" r:id="rId4"/>
    <p:sldId id="265" r:id="rId5"/>
    <p:sldId id="266" r:id="rId6"/>
    <p:sldId id="267" r:id="rId7"/>
    <p:sldId id="274" r:id="rId8"/>
    <p:sldId id="278" r:id="rId9"/>
    <p:sldId id="275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F"/>
    <a:srgbClr val="EEEEF0"/>
    <a:srgbClr val="EBE9EC"/>
    <a:srgbClr val="EDEBEE"/>
    <a:srgbClr val="ECEAEB"/>
    <a:srgbClr val="EDEBEC"/>
    <a:srgbClr val="EAE8E9"/>
    <a:srgbClr val="E9E7E8"/>
    <a:srgbClr val="EDEBED"/>
    <a:srgbClr val="E0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74" y="2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FC30-293C-4CD9-A45E-BF197D44416E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814E-C5CE-4B32-9311-395C54F121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FC30-293C-4CD9-A45E-BF197D44416E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814E-C5CE-4B32-9311-395C54F121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FC30-293C-4CD9-A45E-BF197D44416E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814E-C5CE-4B32-9311-395C54F121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FC30-293C-4CD9-A45E-BF197D44416E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814E-C5CE-4B32-9311-395C54F121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FC30-293C-4CD9-A45E-BF197D44416E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814E-C5CE-4B32-9311-395C54F121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FC30-293C-4CD9-A45E-BF197D44416E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814E-C5CE-4B32-9311-395C54F121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FC30-293C-4CD9-A45E-BF197D44416E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814E-C5CE-4B32-9311-395C54F121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FC30-293C-4CD9-A45E-BF197D44416E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814E-C5CE-4B32-9311-395C54F121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FC30-293C-4CD9-A45E-BF197D44416E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814E-C5CE-4B32-9311-395C54F121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FC30-293C-4CD9-A45E-BF197D44416E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814E-C5CE-4B32-9311-395C54F121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FC30-293C-4CD9-A45E-BF197D44416E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814E-C5CE-4B32-9311-395C54F121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DFC30-293C-4CD9-A45E-BF197D44416E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9814E-C5CE-4B32-9311-395C54F121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0DCDB"/>
            </a:gs>
            <a:gs pos="51000">
              <a:srgbClr val="EDEDEF"/>
            </a:gs>
            <a:gs pos="34000">
              <a:srgbClr val="EDEBEE"/>
            </a:gs>
            <a:gs pos="23000">
              <a:srgbClr val="ECEAEB"/>
            </a:gs>
            <a:gs pos="13000">
              <a:srgbClr val="E9E7E8"/>
            </a:gs>
            <a:gs pos="73000">
              <a:srgbClr val="F2F2F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4"/>
          <p:cNvSpPr txBox="1"/>
          <p:nvPr/>
        </p:nvSpPr>
        <p:spPr>
          <a:xfrm>
            <a:off x="933936" y="1419949"/>
            <a:ext cx="108008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/>
              <a:t>Available Machines in Laundry Room </a:t>
            </a:r>
            <a:r>
              <a:rPr lang="en-US" sz="4000" b="1" dirty="0"/>
              <a:t>(</a:t>
            </a:r>
            <a:r>
              <a:rPr lang="en-US" altLang="zh-CN" sz="4000" b="1" dirty="0"/>
              <a:t>Monte Carlo Simulation</a:t>
            </a:r>
            <a:r>
              <a:rPr lang="en-US" sz="4000" b="1" dirty="0"/>
              <a:t>)</a:t>
            </a:r>
            <a:endParaRPr lang="en-US" sz="4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933936" y="3970883"/>
            <a:ext cx="4710119" cy="874407"/>
          </a:xfrm>
          <a:prstGeom prst="rect">
            <a:avLst/>
          </a:prstGeom>
          <a:noFill/>
          <a:ln w="3175">
            <a:noFill/>
            <a:prstDash val="solid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000" b="1">
                <a:blipFill dpi="0" rotWithShape="1">
                  <a:blip r:embed="rId2"/>
                  <a:srcRect/>
                  <a:stretch>
                    <a:fillRect/>
                  </a:stretch>
                </a:blipFill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CN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Team: Diyan Zhang, Hao Jia</a:t>
            </a:r>
          </a:p>
          <a:p>
            <a:pPr algn="l">
              <a:lnSpc>
                <a:spcPct val="150000"/>
              </a:lnSpc>
            </a:pPr>
            <a:r>
              <a:rPr lang="en-US" altLang="zh-CN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IS597PR Fall 2021</a:t>
            </a:r>
            <a:endParaRPr lang="zh-CN" altLang="en-US" sz="1800" b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20+ Laundry Pictures &amp;amp; Images | Download Free Photos on Unsplash">
            <a:extLst>
              <a:ext uri="{FF2B5EF4-FFF2-40B4-BE49-F238E27FC236}">
                <a16:creationId xmlns:a16="http://schemas.microsoft.com/office/drawing/2014/main" id="{4B7DDD23-E57D-4696-AB38-407D3DC85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779" y="2953690"/>
            <a:ext cx="5862221" cy="390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0DCDB"/>
            </a:gs>
            <a:gs pos="51000">
              <a:srgbClr val="EDEDEF"/>
            </a:gs>
            <a:gs pos="34000">
              <a:srgbClr val="EDEBEE"/>
            </a:gs>
            <a:gs pos="23000">
              <a:srgbClr val="ECEAEB"/>
            </a:gs>
            <a:gs pos="13000">
              <a:srgbClr val="E9E7E8"/>
            </a:gs>
            <a:gs pos="73000">
              <a:srgbClr val="F2F2F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00268" y="3605009"/>
            <a:ext cx="10545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https://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github.com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/DYZhang117/2021Fall_finals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19"/>
          <p:cNvSpPr txBox="1"/>
          <p:nvPr/>
        </p:nvSpPr>
        <p:spPr>
          <a:xfrm>
            <a:off x="-168165" y="1798552"/>
            <a:ext cx="5060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ad Rage" pitchFamily="50" charset="0"/>
              </a:rPr>
              <a:t>Thank you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Road Rage" pitchFamily="50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0DCDB"/>
            </a:gs>
            <a:gs pos="51000">
              <a:srgbClr val="EDEDEF"/>
            </a:gs>
            <a:gs pos="34000">
              <a:srgbClr val="EDEBEE"/>
            </a:gs>
            <a:gs pos="23000">
              <a:srgbClr val="ECEAEB"/>
            </a:gs>
            <a:gs pos="13000">
              <a:srgbClr val="E9E7E8"/>
            </a:gs>
            <a:gs pos="73000">
              <a:srgbClr val="F2F2F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417756" y="1408805"/>
            <a:ext cx="103994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n w="285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oad Rage" pitchFamily="50" charset="0"/>
                <a:ea typeface="微软雅黑" panose="020B0503020204020204" pitchFamily="34" charset="-122"/>
              </a:rPr>
              <a:t>Background</a:t>
            </a:r>
            <a:r>
              <a:rPr lang="zh-CN" altLang="en-US" sz="6000" dirty="0">
                <a:ln w="285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oad Rage" pitchFamily="50" charset="0"/>
                <a:ea typeface="微软雅黑" panose="020B0503020204020204" pitchFamily="34" charset="-122"/>
              </a:rPr>
              <a:t> </a:t>
            </a:r>
            <a:r>
              <a:rPr lang="en-US" altLang="zh-CN" sz="6000" dirty="0">
                <a:ln w="285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oad Rage" pitchFamily="50" charset="0"/>
                <a:ea typeface="微软雅黑" panose="020B0503020204020204" pitchFamily="34" charset="-122"/>
              </a:rPr>
              <a:t>&amp;</a:t>
            </a:r>
            <a:r>
              <a:rPr lang="zh-CN" altLang="en-US" sz="6000" dirty="0">
                <a:ln w="285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oad Rage" pitchFamily="50" charset="0"/>
                <a:ea typeface="微软雅黑" panose="020B0503020204020204" pitchFamily="34" charset="-122"/>
              </a:rPr>
              <a:t> </a:t>
            </a:r>
            <a:r>
              <a:rPr lang="en-US" altLang="zh-CN" sz="6000" dirty="0">
                <a:ln w="285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oad Rage" pitchFamily="50" charset="0"/>
                <a:ea typeface="微软雅黑" panose="020B0503020204020204" pitchFamily="34" charset="-122"/>
              </a:rPr>
              <a:t>Purpose</a:t>
            </a:r>
            <a:endParaRPr lang="zh-CN" altLang="en-US" sz="7200" dirty="0">
              <a:ln w="2857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Road Rage" pitchFamily="50" charset="0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7756" y="2597941"/>
            <a:ext cx="11596444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ea typeface="微软雅黑" panose="020B0503020204020204" pitchFamily="34" charset="-122"/>
              </a:rPr>
              <a:t>Background</a:t>
            </a:r>
            <a:r>
              <a:rPr lang="en-US" altLang="zh-CN" dirty="0">
                <a:ea typeface="微软雅黑" panose="020B0503020204020204" pitchFamily="34" charset="-122"/>
              </a:rPr>
              <a:t>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Most of the apartments managed by the university still only have a communal laundry room in Champaign;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ea typeface="微软雅黑" panose="020B0503020204020204" pitchFamily="34" charset="-122"/>
              </a:rPr>
              <a:t>It should be noted that Orchard Downs is a community that primarily provided for graduate students and their families. 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微软雅黑" panose="020B0503020204020204" pitchFamily="34" charset="-122"/>
              </a:rPr>
              <a:t>The room types contain 2B2B and 1B1B. About 40% of 2B2B tenants are families (more than 3 people), 20% are one person, and 40% are two people. For 1B1B, 50% are two people living, and 50% are living alone.</a:t>
            </a:r>
          </a:p>
        </p:txBody>
      </p:sp>
      <p:sp>
        <p:nvSpPr>
          <p:cNvPr id="7" name="矩形 12">
            <a:extLst>
              <a:ext uri="{FF2B5EF4-FFF2-40B4-BE49-F238E27FC236}">
                <a16:creationId xmlns:a16="http://schemas.microsoft.com/office/drawing/2014/main" id="{9EB2DB00-0910-A945-AF4B-751B97644774}"/>
              </a:ext>
            </a:extLst>
          </p:cNvPr>
          <p:cNvSpPr/>
          <p:nvPr/>
        </p:nvSpPr>
        <p:spPr>
          <a:xfrm>
            <a:off x="417756" y="4879669"/>
            <a:ext cx="9624270" cy="463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ea typeface="微软雅黑" panose="020B0503020204020204" pitchFamily="34" charset="-122"/>
              </a:rPr>
              <a:t>Purpose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c</a:t>
            </a:r>
            <a:r>
              <a:rPr lang="en-US" dirty="0"/>
              <a:t>alculate the average waiting period for students to save their time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0DCDB"/>
            </a:gs>
            <a:gs pos="51000">
              <a:srgbClr val="EDEDEF"/>
            </a:gs>
            <a:gs pos="34000">
              <a:srgbClr val="EDEBEE"/>
            </a:gs>
            <a:gs pos="23000">
              <a:srgbClr val="ECEAEB"/>
            </a:gs>
            <a:gs pos="13000">
              <a:srgbClr val="E9E7E8"/>
            </a:gs>
            <a:gs pos="73000">
              <a:srgbClr val="F2F2F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flipV="1">
            <a:off x="128" y="1"/>
            <a:ext cx="12191744" cy="955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89760" y="-78015"/>
            <a:ext cx="987163" cy="1189012"/>
            <a:chOff x="336692" y="-179502"/>
            <a:chExt cx="987163" cy="1189012"/>
          </a:xfrm>
        </p:grpSpPr>
        <p:sp>
          <p:nvSpPr>
            <p:cNvPr id="8" name="Diamond 13"/>
            <p:cNvSpPr/>
            <p:nvPr/>
          </p:nvSpPr>
          <p:spPr>
            <a:xfrm rot="2747839">
              <a:off x="336692" y="-150750"/>
              <a:ext cx="283103" cy="283103"/>
            </a:xfrm>
            <a:prstGeom prst="diamon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40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sp>
          <p:nvSpPr>
            <p:cNvPr id="9" name="Diamond 16"/>
            <p:cNvSpPr/>
            <p:nvPr/>
          </p:nvSpPr>
          <p:spPr>
            <a:xfrm rot="8147839">
              <a:off x="496416" y="-179502"/>
              <a:ext cx="508031" cy="508031"/>
            </a:xfrm>
            <a:prstGeom prst="diamon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40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sp>
          <p:nvSpPr>
            <p:cNvPr id="10" name="Diamond 14"/>
            <p:cNvSpPr/>
            <p:nvPr/>
          </p:nvSpPr>
          <p:spPr>
            <a:xfrm rot="18947839">
              <a:off x="437330" y="122985"/>
              <a:ext cx="886525" cy="886525"/>
            </a:xfrm>
            <a:prstGeom prst="diamon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40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04482" y="408139"/>
            <a:ext cx="658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n w="285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4400" b="1" dirty="0">
              <a:ln w="28575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22877" y="280945"/>
            <a:ext cx="4773123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Assumptions</a:t>
            </a:r>
          </a:p>
        </p:txBody>
      </p:sp>
      <p:sp>
        <p:nvSpPr>
          <p:cNvPr id="17" name="矩形 16"/>
          <p:cNvSpPr/>
          <p:nvPr/>
        </p:nvSpPr>
        <p:spPr>
          <a:xfrm flipV="1">
            <a:off x="128" y="6768148"/>
            <a:ext cx="12191744" cy="955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31477" y="1747861"/>
            <a:ext cx="108500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laundry room is only available to tenants in the Orchard Downs community. And the laundry room can be used 24 hours.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usually start washing clothes from 8 am to 10 pm, and they are more likely to start washing clothes at 6:00 PM-9:00 PM. And people prefer to do laundry on weekends.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time washing clothes, they need to use both washing machines and dryers.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washing frequency is </a:t>
            </a:r>
            <a:r>
              <a:rPr lang="en-US" b="1" i="1" u="sng" dirty="0"/>
              <a:t>once a week</a:t>
            </a:r>
            <a:r>
              <a:rPr lang="en-US" dirty="0"/>
              <a:t>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Each family (more than 3 people) and a unit with 2 people must use 3 washing machines and 2 dryers each time.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A tenant living alone uses 2 washing machines and 1 dryer at a 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washing frequency is </a:t>
            </a:r>
            <a:r>
              <a:rPr lang="en-US" b="1" i="1" u="sng" dirty="0"/>
              <a:t>twice a week or more</a:t>
            </a:r>
            <a:r>
              <a:rPr lang="en-US" dirty="0"/>
              <a:t>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Each family (more than 3 people) and a unit with 2 people use 2 washing machines and 1 dryer each time.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A tenant living alone uses 1 washing machine and 1 dryer at a time.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0DCDB"/>
            </a:gs>
            <a:gs pos="51000">
              <a:srgbClr val="EDEDEF"/>
            </a:gs>
            <a:gs pos="34000">
              <a:srgbClr val="EDEBEE"/>
            </a:gs>
            <a:gs pos="23000">
              <a:srgbClr val="ECEAEB"/>
            </a:gs>
            <a:gs pos="13000">
              <a:srgbClr val="E9E7E8"/>
            </a:gs>
            <a:gs pos="73000">
              <a:srgbClr val="F2F2F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flipV="1">
            <a:off x="128" y="1"/>
            <a:ext cx="12191744" cy="955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89760" y="-78015"/>
            <a:ext cx="987163" cy="1189012"/>
            <a:chOff x="336692" y="-179502"/>
            <a:chExt cx="987163" cy="1189012"/>
          </a:xfrm>
        </p:grpSpPr>
        <p:sp>
          <p:nvSpPr>
            <p:cNvPr id="8" name="Diamond 13"/>
            <p:cNvSpPr/>
            <p:nvPr/>
          </p:nvSpPr>
          <p:spPr>
            <a:xfrm rot="2747839">
              <a:off x="336692" y="-150750"/>
              <a:ext cx="283103" cy="283103"/>
            </a:xfrm>
            <a:prstGeom prst="diamon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40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sp>
          <p:nvSpPr>
            <p:cNvPr id="9" name="Diamond 16"/>
            <p:cNvSpPr/>
            <p:nvPr/>
          </p:nvSpPr>
          <p:spPr>
            <a:xfrm rot="8147839">
              <a:off x="496416" y="-179502"/>
              <a:ext cx="508031" cy="508031"/>
            </a:xfrm>
            <a:prstGeom prst="diamon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40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sp>
          <p:nvSpPr>
            <p:cNvPr id="10" name="Diamond 14"/>
            <p:cNvSpPr/>
            <p:nvPr/>
          </p:nvSpPr>
          <p:spPr>
            <a:xfrm rot="18947839">
              <a:off x="437330" y="122985"/>
              <a:ext cx="886525" cy="886525"/>
            </a:xfrm>
            <a:prstGeom prst="diamon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40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04482" y="408139"/>
            <a:ext cx="658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n w="285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400" b="1" dirty="0">
              <a:ln w="28575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22877" y="280945"/>
            <a:ext cx="2054152" cy="743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Variables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 flipV="1">
            <a:off x="128" y="6768148"/>
            <a:ext cx="12191744" cy="955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5"/>
          <p:cNvSpPr/>
          <p:nvPr/>
        </p:nvSpPr>
        <p:spPr bwMode="auto">
          <a:xfrm flipV="1">
            <a:off x="8288920" y="3012867"/>
            <a:ext cx="1078615" cy="832266"/>
          </a:xfrm>
          <a:custGeom>
            <a:avLst/>
            <a:gdLst>
              <a:gd name="T0" fmla="*/ 153 w 324"/>
              <a:gd name="T1" fmla="*/ 248 h 248"/>
              <a:gd name="T2" fmla="*/ 175 w 324"/>
              <a:gd name="T3" fmla="*/ 248 h 248"/>
              <a:gd name="T4" fmla="*/ 247 w 324"/>
              <a:gd name="T5" fmla="*/ 248 h 248"/>
              <a:gd name="T6" fmla="*/ 320 w 324"/>
              <a:gd name="T7" fmla="*/ 248 h 248"/>
              <a:gd name="T8" fmla="*/ 324 w 324"/>
              <a:gd name="T9" fmla="*/ 244 h 248"/>
              <a:gd name="T10" fmla="*/ 324 w 324"/>
              <a:gd name="T11" fmla="*/ 150 h 248"/>
              <a:gd name="T12" fmla="*/ 320 w 324"/>
              <a:gd name="T13" fmla="*/ 146 h 248"/>
              <a:gd name="T14" fmla="*/ 225 w 324"/>
              <a:gd name="T15" fmla="*/ 146 h 248"/>
              <a:gd name="T16" fmla="*/ 0 w 324"/>
              <a:gd name="T17" fmla="*/ 0 h 248"/>
              <a:gd name="T18" fmla="*/ 0 w 324"/>
              <a:gd name="T19" fmla="*/ 95 h 248"/>
              <a:gd name="T20" fmla="*/ 153 w 324"/>
              <a:gd name="T21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4" h="248">
                <a:moveTo>
                  <a:pt x="153" y="248"/>
                </a:moveTo>
                <a:cubicBezTo>
                  <a:pt x="175" y="248"/>
                  <a:pt x="175" y="248"/>
                  <a:pt x="175" y="248"/>
                </a:cubicBezTo>
                <a:cubicBezTo>
                  <a:pt x="247" y="248"/>
                  <a:pt x="247" y="248"/>
                  <a:pt x="247" y="248"/>
                </a:cubicBezTo>
                <a:cubicBezTo>
                  <a:pt x="320" y="248"/>
                  <a:pt x="320" y="248"/>
                  <a:pt x="320" y="248"/>
                </a:cubicBezTo>
                <a:cubicBezTo>
                  <a:pt x="322" y="248"/>
                  <a:pt x="324" y="246"/>
                  <a:pt x="324" y="244"/>
                </a:cubicBezTo>
                <a:cubicBezTo>
                  <a:pt x="324" y="150"/>
                  <a:pt x="324" y="150"/>
                  <a:pt x="324" y="150"/>
                </a:cubicBezTo>
                <a:cubicBezTo>
                  <a:pt x="324" y="148"/>
                  <a:pt x="322" y="146"/>
                  <a:pt x="320" y="146"/>
                </a:cubicBezTo>
                <a:cubicBezTo>
                  <a:pt x="225" y="146"/>
                  <a:pt x="225" y="146"/>
                  <a:pt x="225" y="146"/>
                </a:cubicBezTo>
                <a:cubicBezTo>
                  <a:pt x="187" y="60"/>
                  <a:pt x="100" y="0"/>
                  <a:pt x="0" y="0"/>
                </a:cubicBezTo>
                <a:cubicBezTo>
                  <a:pt x="0" y="95"/>
                  <a:pt x="0" y="95"/>
                  <a:pt x="0" y="95"/>
                </a:cubicBezTo>
                <a:cubicBezTo>
                  <a:pt x="84" y="95"/>
                  <a:pt x="153" y="163"/>
                  <a:pt x="153" y="24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Freeform 6"/>
          <p:cNvSpPr/>
          <p:nvPr/>
        </p:nvSpPr>
        <p:spPr bwMode="auto">
          <a:xfrm flipV="1">
            <a:off x="7184376" y="3012867"/>
            <a:ext cx="1078615" cy="832266"/>
          </a:xfrm>
          <a:custGeom>
            <a:avLst/>
            <a:gdLst>
              <a:gd name="T0" fmla="*/ 4 w 324"/>
              <a:gd name="T1" fmla="*/ 248 h 248"/>
              <a:gd name="T2" fmla="*/ 76 w 324"/>
              <a:gd name="T3" fmla="*/ 248 h 248"/>
              <a:gd name="T4" fmla="*/ 148 w 324"/>
              <a:gd name="T5" fmla="*/ 248 h 248"/>
              <a:gd name="T6" fmla="*/ 171 w 324"/>
              <a:gd name="T7" fmla="*/ 248 h 248"/>
              <a:gd name="T8" fmla="*/ 324 w 324"/>
              <a:gd name="T9" fmla="*/ 95 h 248"/>
              <a:gd name="T10" fmla="*/ 324 w 324"/>
              <a:gd name="T11" fmla="*/ 0 h 248"/>
              <a:gd name="T12" fmla="*/ 98 w 324"/>
              <a:gd name="T13" fmla="*/ 146 h 248"/>
              <a:gd name="T14" fmla="*/ 4 w 324"/>
              <a:gd name="T15" fmla="*/ 146 h 248"/>
              <a:gd name="T16" fmla="*/ 0 w 324"/>
              <a:gd name="T17" fmla="*/ 150 h 248"/>
              <a:gd name="T18" fmla="*/ 0 w 324"/>
              <a:gd name="T19" fmla="*/ 244 h 248"/>
              <a:gd name="T20" fmla="*/ 4 w 324"/>
              <a:gd name="T21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4" h="248">
                <a:moveTo>
                  <a:pt x="4" y="248"/>
                </a:moveTo>
                <a:cubicBezTo>
                  <a:pt x="76" y="248"/>
                  <a:pt x="76" y="248"/>
                  <a:pt x="76" y="248"/>
                </a:cubicBezTo>
                <a:cubicBezTo>
                  <a:pt x="148" y="248"/>
                  <a:pt x="148" y="248"/>
                  <a:pt x="148" y="248"/>
                </a:cubicBezTo>
                <a:cubicBezTo>
                  <a:pt x="171" y="248"/>
                  <a:pt x="171" y="248"/>
                  <a:pt x="171" y="248"/>
                </a:cubicBezTo>
                <a:cubicBezTo>
                  <a:pt x="171" y="163"/>
                  <a:pt x="239" y="95"/>
                  <a:pt x="324" y="95"/>
                </a:cubicBezTo>
                <a:cubicBezTo>
                  <a:pt x="324" y="0"/>
                  <a:pt x="324" y="0"/>
                  <a:pt x="324" y="0"/>
                </a:cubicBezTo>
                <a:cubicBezTo>
                  <a:pt x="223" y="0"/>
                  <a:pt x="137" y="60"/>
                  <a:pt x="98" y="146"/>
                </a:cubicBezTo>
                <a:cubicBezTo>
                  <a:pt x="4" y="146"/>
                  <a:pt x="4" y="146"/>
                  <a:pt x="4" y="146"/>
                </a:cubicBezTo>
                <a:cubicBezTo>
                  <a:pt x="1" y="146"/>
                  <a:pt x="0" y="148"/>
                  <a:pt x="0" y="15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246"/>
                  <a:pt x="1" y="248"/>
                  <a:pt x="4" y="24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Freeform 7"/>
          <p:cNvSpPr/>
          <p:nvPr/>
        </p:nvSpPr>
        <p:spPr bwMode="auto">
          <a:xfrm flipV="1">
            <a:off x="6126927" y="3012867"/>
            <a:ext cx="1078615" cy="832266"/>
          </a:xfrm>
          <a:custGeom>
            <a:avLst/>
            <a:gdLst>
              <a:gd name="T0" fmla="*/ 153 w 324"/>
              <a:gd name="T1" fmla="*/ 248 h 248"/>
              <a:gd name="T2" fmla="*/ 175 w 324"/>
              <a:gd name="T3" fmla="*/ 248 h 248"/>
              <a:gd name="T4" fmla="*/ 247 w 324"/>
              <a:gd name="T5" fmla="*/ 248 h 248"/>
              <a:gd name="T6" fmla="*/ 320 w 324"/>
              <a:gd name="T7" fmla="*/ 248 h 248"/>
              <a:gd name="T8" fmla="*/ 324 w 324"/>
              <a:gd name="T9" fmla="*/ 244 h 248"/>
              <a:gd name="T10" fmla="*/ 324 w 324"/>
              <a:gd name="T11" fmla="*/ 150 h 248"/>
              <a:gd name="T12" fmla="*/ 320 w 324"/>
              <a:gd name="T13" fmla="*/ 146 h 248"/>
              <a:gd name="T14" fmla="*/ 226 w 324"/>
              <a:gd name="T15" fmla="*/ 146 h 248"/>
              <a:gd name="T16" fmla="*/ 0 w 324"/>
              <a:gd name="T17" fmla="*/ 0 h 248"/>
              <a:gd name="T18" fmla="*/ 0 w 324"/>
              <a:gd name="T19" fmla="*/ 95 h 248"/>
              <a:gd name="T20" fmla="*/ 153 w 324"/>
              <a:gd name="T21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4" h="248">
                <a:moveTo>
                  <a:pt x="153" y="248"/>
                </a:moveTo>
                <a:cubicBezTo>
                  <a:pt x="175" y="248"/>
                  <a:pt x="175" y="248"/>
                  <a:pt x="175" y="248"/>
                </a:cubicBezTo>
                <a:cubicBezTo>
                  <a:pt x="247" y="248"/>
                  <a:pt x="247" y="248"/>
                  <a:pt x="247" y="248"/>
                </a:cubicBezTo>
                <a:cubicBezTo>
                  <a:pt x="320" y="248"/>
                  <a:pt x="320" y="248"/>
                  <a:pt x="320" y="248"/>
                </a:cubicBezTo>
                <a:cubicBezTo>
                  <a:pt x="322" y="248"/>
                  <a:pt x="324" y="246"/>
                  <a:pt x="324" y="244"/>
                </a:cubicBezTo>
                <a:cubicBezTo>
                  <a:pt x="324" y="150"/>
                  <a:pt x="324" y="150"/>
                  <a:pt x="324" y="150"/>
                </a:cubicBezTo>
                <a:cubicBezTo>
                  <a:pt x="324" y="148"/>
                  <a:pt x="322" y="146"/>
                  <a:pt x="320" y="146"/>
                </a:cubicBezTo>
                <a:cubicBezTo>
                  <a:pt x="226" y="146"/>
                  <a:pt x="226" y="146"/>
                  <a:pt x="226" y="146"/>
                </a:cubicBezTo>
                <a:cubicBezTo>
                  <a:pt x="187" y="60"/>
                  <a:pt x="100" y="0"/>
                  <a:pt x="0" y="0"/>
                </a:cubicBezTo>
                <a:cubicBezTo>
                  <a:pt x="0" y="95"/>
                  <a:pt x="0" y="95"/>
                  <a:pt x="0" y="95"/>
                </a:cubicBezTo>
                <a:cubicBezTo>
                  <a:pt x="84" y="95"/>
                  <a:pt x="153" y="163"/>
                  <a:pt x="153" y="24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8"/>
          <p:cNvSpPr/>
          <p:nvPr/>
        </p:nvSpPr>
        <p:spPr bwMode="auto">
          <a:xfrm flipV="1">
            <a:off x="5017385" y="3012867"/>
            <a:ext cx="1078615" cy="832266"/>
          </a:xfrm>
          <a:custGeom>
            <a:avLst/>
            <a:gdLst>
              <a:gd name="T0" fmla="*/ 4 w 324"/>
              <a:gd name="T1" fmla="*/ 248 h 248"/>
              <a:gd name="T2" fmla="*/ 76 w 324"/>
              <a:gd name="T3" fmla="*/ 248 h 248"/>
              <a:gd name="T4" fmla="*/ 149 w 324"/>
              <a:gd name="T5" fmla="*/ 248 h 248"/>
              <a:gd name="T6" fmla="*/ 171 w 324"/>
              <a:gd name="T7" fmla="*/ 248 h 248"/>
              <a:gd name="T8" fmla="*/ 324 w 324"/>
              <a:gd name="T9" fmla="*/ 95 h 248"/>
              <a:gd name="T10" fmla="*/ 324 w 324"/>
              <a:gd name="T11" fmla="*/ 0 h 248"/>
              <a:gd name="T12" fmla="*/ 98 w 324"/>
              <a:gd name="T13" fmla="*/ 146 h 248"/>
              <a:gd name="T14" fmla="*/ 4 w 324"/>
              <a:gd name="T15" fmla="*/ 146 h 248"/>
              <a:gd name="T16" fmla="*/ 0 w 324"/>
              <a:gd name="T17" fmla="*/ 150 h 248"/>
              <a:gd name="T18" fmla="*/ 0 w 324"/>
              <a:gd name="T19" fmla="*/ 244 h 248"/>
              <a:gd name="T20" fmla="*/ 4 w 324"/>
              <a:gd name="T21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4" h="248">
                <a:moveTo>
                  <a:pt x="4" y="248"/>
                </a:moveTo>
                <a:cubicBezTo>
                  <a:pt x="76" y="248"/>
                  <a:pt x="76" y="248"/>
                  <a:pt x="76" y="248"/>
                </a:cubicBezTo>
                <a:cubicBezTo>
                  <a:pt x="149" y="248"/>
                  <a:pt x="149" y="248"/>
                  <a:pt x="149" y="248"/>
                </a:cubicBezTo>
                <a:cubicBezTo>
                  <a:pt x="171" y="248"/>
                  <a:pt x="171" y="248"/>
                  <a:pt x="171" y="248"/>
                </a:cubicBezTo>
                <a:cubicBezTo>
                  <a:pt x="171" y="163"/>
                  <a:pt x="239" y="95"/>
                  <a:pt x="324" y="95"/>
                </a:cubicBezTo>
                <a:cubicBezTo>
                  <a:pt x="324" y="0"/>
                  <a:pt x="324" y="0"/>
                  <a:pt x="324" y="0"/>
                </a:cubicBezTo>
                <a:cubicBezTo>
                  <a:pt x="223" y="0"/>
                  <a:pt x="137" y="60"/>
                  <a:pt x="98" y="146"/>
                </a:cubicBezTo>
                <a:cubicBezTo>
                  <a:pt x="4" y="146"/>
                  <a:pt x="4" y="146"/>
                  <a:pt x="4" y="146"/>
                </a:cubicBezTo>
                <a:cubicBezTo>
                  <a:pt x="1" y="146"/>
                  <a:pt x="0" y="148"/>
                  <a:pt x="0" y="15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246"/>
                  <a:pt x="1" y="248"/>
                  <a:pt x="4" y="24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Freeform 9"/>
          <p:cNvSpPr/>
          <p:nvPr/>
        </p:nvSpPr>
        <p:spPr bwMode="auto">
          <a:xfrm flipV="1">
            <a:off x="3954304" y="3012867"/>
            <a:ext cx="1076397" cy="832266"/>
          </a:xfrm>
          <a:custGeom>
            <a:avLst/>
            <a:gdLst>
              <a:gd name="T0" fmla="*/ 153 w 324"/>
              <a:gd name="T1" fmla="*/ 248 h 248"/>
              <a:gd name="T2" fmla="*/ 175 w 324"/>
              <a:gd name="T3" fmla="*/ 248 h 248"/>
              <a:gd name="T4" fmla="*/ 247 w 324"/>
              <a:gd name="T5" fmla="*/ 248 h 248"/>
              <a:gd name="T6" fmla="*/ 320 w 324"/>
              <a:gd name="T7" fmla="*/ 248 h 248"/>
              <a:gd name="T8" fmla="*/ 324 w 324"/>
              <a:gd name="T9" fmla="*/ 244 h 248"/>
              <a:gd name="T10" fmla="*/ 324 w 324"/>
              <a:gd name="T11" fmla="*/ 150 h 248"/>
              <a:gd name="T12" fmla="*/ 320 w 324"/>
              <a:gd name="T13" fmla="*/ 146 h 248"/>
              <a:gd name="T14" fmla="*/ 225 w 324"/>
              <a:gd name="T15" fmla="*/ 146 h 248"/>
              <a:gd name="T16" fmla="*/ 0 w 324"/>
              <a:gd name="T17" fmla="*/ 0 h 248"/>
              <a:gd name="T18" fmla="*/ 0 w 324"/>
              <a:gd name="T19" fmla="*/ 95 h 248"/>
              <a:gd name="T20" fmla="*/ 153 w 324"/>
              <a:gd name="T21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4" h="248">
                <a:moveTo>
                  <a:pt x="153" y="248"/>
                </a:moveTo>
                <a:cubicBezTo>
                  <a:pt x="175" y="248"/>
                  <a:pt x="175" y="248"/>
                  <a:pt x="175" y="248"/>
                </a:cubicBezTo>
                <a:cubicBezTo>
                  <a:pt x="247" y="248"/>
                  <a:pt x="247" y="248"/>
                  <a:pt x="247" y="248"/>
                </a:cubicBezTo>
                <a:cubicBezTo>
                  <a:pt x="320" y="248"/>
                  <a:pt x="320" y="248"/>
                  <a:pt x="320" y="248"/>
                </a:cubicBezTo>
                <a:cubicBezTo>
                  <a:pt x="322" y="248"/>
                  <a:pt x="324" y="246"/>
                  <a:pt x="324" y="244"/>
                </a:cubicBezTo>
                <a:cubicBezTo>
                  <a:pt x="324" y="150"/>
                  <a:pt x="324" y="150"/>
                  <a:pt x="324" y="150"/>
                </a:cubicBezTo>
                <a:cubicBezTo>
                  <a:pt x="324" y="148"/>
                  <a:pt x="322" y="146"/>
                  <a:pt x="320" y="146"/>
                </a:cubicBezTo>
                <a:cubicBezTo>
                  <a:pt x="225" y="146"/>
                  <a:pt x="225" y="146"/>
                  <a:pt x="225" y="146"/>
                </a:cubicBezTo>
                <a:cubicBezTo>
                  <a:pt x="187" y="60"/>
                  <a:pt x="100" y="0"/>
                  <a:pt x="0" y="0"/>
                </a:cubicBezTo>
                <a:cubicBezTo>
                  <a:pt x="0" y="95"/>
                  <a:pt x="0" y="95"/>
                  <a:pt x="0" y="95"/>
                </a:cubicBezTo>
                <a:cubicBezTo>
                  <a:pt x="84" y="95"/>
                  <a:pt x="153" y="163"/>
                  <a:pt x="153" y="24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Freeform 10"/>
          <p:cNvSpPr/>
          <p:nvPr/>
        </p:nvSpPr>
        <p:spPr bwMode="auto">
          <a:xfrm flipV="1">
            <a:off x="2849056" y="3012867"/>
            <a:ext cx="1078615" cy="832266"/>
          </a:xfrm>
          <a:custGeom>
            <a:avLst/>
            <a:gdLst>
              <a:gd name="T0" fmla="*/ 5 w 324"/>
              <a:gd name="T1" fmla="*/ 248 h 248"/>
              <a:gd name="T2" fmla="*/ 77 w 324"/>
              <a:gd name="T3" fmla="*/ 248 h 248"/>
              <a:gd name="T4" fmla="*/ 149 w 324"/>
              <a:gd name="T5" fmla="*/ 248 h 248"/>
              <a:gd name="T6" fmla="*/ 172 w 324"/>
              <a:gd name="T7" fmla="*/ 248 h 248"/>
              <a:gd name="T8" fmla="*/ 324 w 324"/>
              <a:gd name="T9" fmla="*/ 95 h 248"/>
              <a:gd name="T10" fmla="*/ 324 w 324"/>
              <a:gd name="T11" fmla="*/ 0 h 248"/>
              <a:gd name="T12" fmla="*/ 99 w 324"/>
              <a:gd name="T13" fmla="*/ 146 h 248"/>
              <a:gd name="T14" fmla="*/ 5 w 324"/>
              <a:gd name="T15" fmla="*/ 146 h 248"/>
              <a:gd name="T16" fmla="*/ 0 w 324"/>
              <a:gd name="T17" fmla="*/ 150 h 248"/>
              <a:gd name="T18" fmla="*/ 0 w 324"/>
              <a:gd name="T19" fmla="*/ 244 h 248"/>
              <a:gd name="T20" fmla="*/ 5 w 324"/>
              <a:gd name="T21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4" h="248">
                <a:moveTo>
                  <a:pt x="5" y="248"/>
                </a:moveTo>
                <a:cubicBezTo>
                  <a:pt x="77" y="248"/>
                  <a:pt x="77" y="248"/>
                  <a:pt x="77" y="248"/>
                </a:cubicBezTo>
                <a:cubicBezTo>
                  <a:pt x="149" y="248"/>
                  <a:pt x="149" y="248"/>
                  <a:pt x="149" y="248"/>
                </a:cubicBezTo>
                <a:cubicBezTo>
                  <a:pt x="172" y="248"/>
                  <a:pt x="172" y="248"/>
                  <a:pt x="172" y="248"/>
                </a:cubicBezTo>
                <a:cubicBezTo>
                  <a:pt x="172" y="163"/>
                  <a:pt x="240" y="95"/>
                  <a:pt x="324" y="95"/>
                </a:cubicBezTo>
                <a:cubicBezTo>
                  <a:pt x="324" y="0"/>
                  <a:pt x="324" y="0"/>
                  <a:pt x="324" y="0"/>
                </a:cubicBezTo>
                <a:cubicBezTo>
                  <a:pt x="224" y="0"/>
                  <a:pt x="138" y="60"/>
                  <a:pt x="99" y="146"/>
                </a:cubicBezTo>
                <a:cubicBezTo>
                  <a:pt x="5" y="146"/>
                  <a:pt x="5" y="146"/>
                  <a:pt x="5" y="146"/>
                </a:cubicBezTo>
                <a:cubicBezTo>
                  <a:pt x="2" y="146"/>
                  <a:pt x="0" y="148"/>
                  <a:pt x="0" y="15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246"/>
                  <a:pt x="2" y="248"/>
                  <a:pt x="5" y="24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Freeform 11"/>
          <p:cNvSpPr/>
          <p:nvPr/>
        </p:nvSpPr>
        <p:spPr bwMode="auto">
          <a:xfrm flipV="1">
            <a:off x="1792635" y="3012867"/>
            <a:ext cx="1076397" cy="832266"/>
          </a:xfrm>
          <a:custGeom>
            <a:avLst/>
            <a:gdLst>
              <a:gd name="T0" fmla="*/ 153 w 324"/>
              <a:gd name="T1" fmla="*/ 248 h 248"/>
              <a:gd name="T2" fmla="*/ 175 w 324"/>
              <a:gd name="T3" fmla="*/ 248 h 248"/>
              <a:gd name="T4" fmla="*/ 247 w 324"/>
              <a:gd name="T5" fmla="*/ 248 h 248"/>
              <a:gd name="T6" fmla="*/ 320 w 324"/>
              <a:gd name="T7" fmla="*/ 248 h 248"/>
              <a:gd name="T8" fmla="*/ 324 w 324"/>
              <a:gd name="T9" fmla="*/ 244 h 248"/>
              <a:gd name="T10" fmla="*/ 324 w 324"/>
              <a:gd name="T11" fmla="*/ 150 h 248"/>
              <a:gd name="T12" fmla="*/ 320 w 324"/>
              <a:gd name="T13" fmla="*/ 146 h 248"/>
              <a:gd name="T14" fmla="*/ 225 w 324"/>
              <a:gd name="T15" fmla="*/ 146 h 248"/>
              <a:gd name="T16" fmla="*/ 0 w 324"/>
              <a:gd name="T17" fmla="*/ 0 h 248"/>
              <a:gd name="T18" fmla="*/ 0 w 324"/>
              <a:gd name="T19" fmla="*/ 95 h 248"/>
              <a:gd name="T20" fmla="*/ 153 w 324"/>
              <a:gd name="T21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4" h="248">
                <a:moveTo>
                  <a:pt x="153" y="248"/>
                </a:moveTo>
                <a:cubicBezTo>
                  <a:pt x="175" y="248"/>
                  <a:pt x="175" y="248"/>
                  <a:pt x="175" y="248"/>
                </a:cubicBezTo>
                <a:cubicBezTo>
                  <a:pt x="247" y="248"/>
                  <a:pt x="247" y="248"/>
                  <a:pt x="247" y="248"/>
                </a:cubicBezTo>
                <a:cubicBezTo>
                  <a:pt x="320" y="248"/>
                  <a:pt x="320" y="248"/>
                  <a:pt x="320" y="248"/>
                </a:cubicBezTo>
                <a:cubicBezTo>
                  <a:pt x="322" y="248"/>
                  <a:pt x="324" y="246"/>
                  <a:pt x="324" y="244"/>
                </a:cubicBezTo>
                <a:cubicBezTo>
                  <a:pt x="324" y="150"/>
                  <a:pt x="324" y="150"/>
                  <a:pt x="324" y="150"/>
                </a:cubicBezTo>
                <a:cubicBezTo>
                  <a:pt x="324" y="148"/>
                  <a:pt x="322" y="146"/>
                  <a:pt x="320" y="146"/>
                </a:cubicBezTo>
                <a:cubicBezTo>
                  <a:pt x="225" y="146"/>
                  <a:pt x="225" y="146"/>
                  <a:pt x="225" y="146"/>
                </a:cubicBezTo>
                <a:cubicBezTo>
                  <a:pt x="187" y="60"/>
                  <a:pt x="100" y="0"/>
                  <a:pt x="0" y="0"/>
                </a:cubicBezTo>
                <a:cubicBezTo>
                  <a:pt x="0" y="95"/>
                  <a:pt x="0" y="95"/>
                  <a:pt x="0" y="95"/>
                </a:cubicBezTo>
                <a:cubicBezTo>
                  <a:pt x="84" y="95"/>
                  <a:pt x="153" y="163"/>
                  <a:pt x="153" y="24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Freeform 12"/>
          <p:cNvSpPr/>
          <p:nvPr/>
        </p:nvSpPr>
        <p:spPr bwMode="auto">
          <a:xfrm flipV="1">
            <a:off x="689607" y="3012867"/>
            <a:ext cx="1078615" cy="832266"/>
          </a:xfrm>
          <a:custGeom>
            <a:avLst/>
            <a:gdLst>
              <a:gd name="T0" fmla="*/ 4 w 324"/>
              <a:gd name="T1" fmla="*/ 248 h 248"/>
              <a:gd name="T2" fmla="*/ 76 w 324"/>
              <a:gd name="T3" fmla="*/ 248 h 248"/>
              <a:gd name="T4" fmla="*/ 148 w 324"/>
              <a:gd name="T5" fmla="*/ 248 h 248"/>
              <a:gd name="T6" fmla="*/ 171 w 324"/>
              <a:gd name="T7" fmla="*/ 248 h 248"/>
              <a:gd name="T8" fmla="*/ 324 w 324"/>
              <a:gd name="T9" fmla="*/ 95 h 248"/>
              <a:gd name="T10" fmla="*/ 324 w 324"/>
              <a:gd name="T11" fmla="*/ 0 h 248"/>
              <a:gd name="T12" fmla="*/ 98 w 324"/>
              <a:gd name="T13" fmla="*/ 146 h 248"/>
              <a:gd name="T14" fmla="*/ 4 w 324"/>
              <a:gd name="T15" fmla="*/ 146 h 248"/>
              <a:gd name="T16" fmla="*/ 0 w 324"/>
              <a:gd name="T17" fmla="*/ 150 h 248"/>
              <a:gd name="T18" fmla="*/ 0 w 324"/>
              <a:gd name="T19" fmla="*/ 244 h 248"/>
              <a:gd name="T20" fmla="*/ 4 w 324"/>
              <a:gd name="T21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4" h="248">
                <a:moveTo>
                  <a:pt x="4" y="248"/>
                </a:moveTo>
                <a:cubicBezTo>
                  <a:pt x="76" y="248"/>
                  <a:pt x="76" y="248"/>
                  <a:pt x="76" y="248"/>
                </a:cubicBezTo>
                <a:cubicBezTo>
                  <a:pt x="148" y="248"/>
                  <a:pt x="148" y="248"/>
                  <a:pt x="148" y="248"/>
                </a:cubicBezTo>
                <a:cubicBezTo>
                  <a:pt x="171" y="248"/>
                  <a:pt x="171" y="248"/>
                  <a:pt x="171" y="248"/>
                </a:cubicBezTo>
                <a:cubicBezTo>
                  <a:pt x="171" y="163"/>
                  <a:pt x="239" y="95"/>
                  <a:pt x="324" y="95"/>
                </a:cubicBezTo>
                <a:cubicBezTo>
                  <a:pt x="324" y="0"/>
                  <a:pt x="324" y="0"/>
                  <a:pt x="324" y="0"/>
                </a:cubicBezTo>
                <a:cubicBezTo>
                  <a:pt x="223" y="0"/>
                  <a:pt x="137" y="60"/>
                  <a:pt x="98" y="146"/>
                </a:cubicBezTo>
                <a:cubicBezTo>
                  <a:pt x="4" y="146"/>
                  <a:pt x="4" y="146"/>
                  <a:pt x="4" y="146"/>
                </a:cubicBezTo>
                <a:cubicBezTo>
                  <a:pt x="1" y="146"/>
                  <a:pt x="0" y="148"/>
                  <a:pt x="0" y="15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246"/>
                  <a:pt x="1" y="248"/>
                  <a:pt x="4" y="24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Shape 2309"/>
          <p:cNvSpPr/>
          <p:nvPr/>
        </p:nvSpPr>
        <p:spPr>
          <a:xfrm>
            <a:off x="1445455" y="2694464"/>
            <a:ext cx="672428" cy="6724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 algn="ctr"/>
            <a:endParaRPr i="1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25" name="Shape 2309"/>
          <p:cNvSpPr/>
          <p:nvPr/>
        </p:nvSpPr>
        <p:spPr>
          <a:xfrm>
            <a:off x="3616249" y="2694464"/>
            <a:ext cx="672428" cy="6724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/>
            <a:endParaRPr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Shape 2309"/>
          <p:cNvSpPr/>
          <p:nvPr/>
        </p:nvSpPr>
        <p:spPr>
          <a:xfrm>
            <a:off x="7942673" y="2694464"/>
            <a:ext cx="672428" cy="6724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/>
            <a:endParaRPr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12619" y="1677562"/>
            <a:ext cx="1960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number of dryers and washing machines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986218" y="4001572"/>
            <a:ext cx="2136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Number of residents planning to do laundry this week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803315" y="1337696"/>
            <a:ext cx="2676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The interval between the user putting clothes from the washing machine to the dryer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7244138" y="4010133"/>
            <a:ext cx="2037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run time of the washing machine and dryer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6C08B11A-5DBC-A441-A20E-C405BB57ADA7}"/>
              </a:ext>
            </a:extLst>
          </p:cNvPr>
          <p:cNvSpPr/>
          <p:nvPr/>
        </p:nvSpPr>
        <p:spPr bwMode="auto">
          <a:xfrm flipV="1">
            <a:off x="10472079" y="3012867"/>
            <a:ext cx="1078615" cy="832266"/>
          </a:xfrm>
          <a:custGeom>
            <a:avLst/>
            <a:gdLst>
              <a:gd name="T0" fmla="*/ 153 w 324"/>
              <a:gd name="T1" fmla="*/ 248 h 248"/>
              <a:gd name="T2" fmla="*/ 175 w 324"/>
              <a:gd name="T3" fmla="*/ 248 h 248"/>
              <a:gd name="T4" fmla="*/ 247 w 324"/>
              <a:gd name="T5" fmla="*/ 248 h 248"/>
              <a:gd name="T6" fmla="*/ 320 w 324"/>
              <a:gd name="T7" fmla="*/ 248 h 248"/>
              <a:gd name="T8" fmla="*/ 324 w 324"/>
              <a:gd name="T9" fmla="*/ 244 h 248"/>
              <a:gd name="T10" fmla="*/ 324 w 324"/>
              <a:gd name="T11" fmla="*/ 150 h 248"/>
              <a:gd name="T12" fmla="*/ 320 w 324"/>
              <a:gd name="T13" fmla="*/ 146 h 248"/>
              <a:gd name="T14" fmla="*/ 225 w 324"/>
              <a:gd name="T15" fmla="*/ 146 h 248"/>
              <a:gd name="T16" fmla="*/ 0 w 324"/>
              <a:gd name="T17" fmla="*/ 0 h 248"/>
              <a:gd name="T18" fmla="*/ 0 w 324"/>
              <a:gd name="T19" fmla="*/ 95 h 248"/>
              <a:gd name="T20" fmla="*/ 153 w 324"/>
              <a:gd name="T21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4" h="248">
                <a:moveTo>
                  <a:pt x="153" y="248"/>
                </a:moveTo>
                <a:cubicBezTo>
                  <a:pt x="175" y="248"/>
                  <a:pt x="175" y="248"/>
                  <a:pt x="175" y="248"/>
                </a:cubicBezTo>
                <a:cubicBezTo>
                  <a:pt x="247" y="248"/>
                  <a:pt x="247" y="248"/>
                  <a:pt x="247" y="248"/>
                </a:cubicBezTo>
                <a:cubicBezTo>
                  <a:pt x="320" y="248"/>
                  <a:pt x="320" y="248"/>
                  <a:pt x="320" y="248"/>
                </a:cubicBezTo>
                <a:cubicBezTo>
                  <a:pt x="322" y="248"/>
                  <a:pt x="324" y="246"/>
                  <a:pt x="324" y="244"/>
                </a:cubicBezTo>
                <a:cubicBezTo>
                  <a:pt x="324" y="150"/>
                  <a:pt x="324" y="150"/>
                  <a:pt x="324" y="150"/>
                </a:cubicBezTo>
                <a:cubicBezTo>
                  <a:pt x="324" y="148"/>
                  <a:pt x="322" y="146"/>
                  <a:pt x="320" y="146"/>
                </a:cubicBezTo>
                <a:cubicBezTo>
                  <a:pt x="225" y="146"/>
                  <a:pt x="225" y="146"/>
                  <a:pt x="225" y="146"/>
                </a:cubicBezTo>
                <a:cubicBezTo>
                  <a:pt x="187" y="60"/>
                  <a:pt x="100" y="0"/>
                  <a:pt x="0" y="0"/>
                </a:cubicBezTo>
                <a:cubicBezTo>
                  <a:pt x="0" y="95"/>
                  <a:pt x="0" y="95"/>
                  <a:pt x="0" y="95"/>
                </a:cubicBezTo>
                <a:cubicBezTo>
                  <a:pt x="84" y="95"/>
                  <a:pt x="153" y="163"/>
                  <a:pt x="153" y="24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Freeform 6">
            <a:extLst>
              <a:ext uri="{FF2B5EF4-FFF2-40B4-BE49-F238E27FC236}">
                <a16:creationId xmlns:a16="http://schemas.microsoft.com/office/drawing/2014/main" id="{EFB881C1-438C-4841-9D23-D470D665694A}"/>
              </a:ext>
            </a:extLst>
          </p:cNvPr>
          <p:cNvSpPr/>
          <p:nvPr/>
        </p:nvSpPr>
        <p:spPr bwMode="auto">
          <a:xfrm flipV="1">
            <a:off x="9367535" y="3012867"/>
            <a:ext cx="1078615" cy="832266"/>
          </a:xfrm>
          <a:custGeom>
            <a:avLst/>
            <a:gdLst>
              <a:gd name="T0" fmla="*/ 4 w 324"/>
              <a:gd name="T1" fmla="*/ 248 h 248"/>
              <a:gd name="T2" fmla="*/ 76 w 324"/>
              <a:gd name="T3" fmla="*/ 248 h 248"/>
              <a:gd name="T4" fmla="*/ 148 w 324"/>
              <a:gd name="T5" fmla="*/ 248 h 248"/>
              <a:gd name="T6" fmla="*/ 171 w 324"/>
              <a:gd name="T7" fmla="*/ 248 h 248"/>
              <a:gd name="T8" fmla="*/ 324 w 324"/>
              <a:gd name="T9" fmla="*/ 95 h 248"/>
              <a:gd name="T10" fmla="*/ 324 w 324"/>
              <a:gd name="T11" fmla="*/ 0 h 248"/>
              <a:gd name="T12" fmla="*/ 98 w 324"/>
              <a:gd name="T13" fmla="*/ 146 h 248"/>
              <a:gd name="T14" fmla="*/ 4 w 324"/>
              <a:gd name="T15" fmla="*/ 146 h 248"/>
              <a:gd name="T16" fmla="*/ 0 w 324"/>
              <a:gd name="T17" fmla="*/ 150 h 248"/>
              <a:gd name="T18" fmla="*/ 0 w 324"/>
              <a:gd name="T19" fmla="*/ 244 h 248"/>
              <a:gd name="T20" fmla="*/ 4 w 324"/>
              <a:gd name="T21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4" h="248">
                <a:moveTo>
                  <a:pt x="4" y="248"/>
                </a:moveTo>
                <a:cubicBezTo>
                  <a:pt x="76" y="248"/>
                  <a:pt x="76" y="248"/>
                  <a:pt x="76" y="248"/>
                </a:cubicBezTo>
                <a:cubicBezTo>
                  <a:pt x="148" y="248"/>
                  <a:pt x="148" y="248"/>
                  <a:pt x="148" y="248"/>
                </a:cubicBezTo>
                <a:cubicBezTo>
                  <a:pt x="171" y="248"/>
                  <a:pt x="171" y="248"/>
                  <a:pt x="171" y="248"/>
                </a:cubicBezTo>
                <a:cubicBezTo>
                  <a:pt x="171" y="163"/>
                  <a:pt x="239" y="95"/>
                  <a:pt x="324" y="95"/>
                </a:cubicBezTo>
                <a:cubicBezTo>
                  <a:pt x="324" y="0"/>
                  <a:pt x="324" y="0"/>
                  <a:pt x="324" y="0"/>
                </a:cubicBezTo>
                <a:cubicBezTo>
                  <a:pt x="223" y="0"/>
                  <a:pt x="137" y="60"/>
                  <a:pt x="98" y="146"/>
                </a:cubicBezTo>
                <a:cubicBezTo>
                  <a:pt x="4" y="146"/>
                  <a:pt x="4" y="146"/>
                  <a:pt x="4" y="146"/>
                </a:cubicBezTo>
                <a:cubicBezTo>
                  <a:pt x="1" y="146"/>
                  <a:pt x="0" y="148"/>
                  <a:pt x="0" y="15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246"/>
                  <a:pt x="1" y="248"/>
                  <a:pt x="4" y="24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Shape 2309">
            <a:extLst>
              <a:ext uri="{FF2B5EF4-FFF2-40B4-BE49-F238E27FC236}">
                <a16:creationId xmlns:a16="http://schemas.microsoft.com/office/drawing/2014/main" id="{F8F19998-3B08-B04E-A4E0-02B4E3179126}"/>
              </a:ext>
            </a:extLst>
          </p:cNvPr>
          <p:cNvSpPr/>
          <p:nvPr/>
        </p:nvSpPr>
        <p:spPr>
          <a:xfrm>
            <a:off x="10125832" y="2694464"/>
            <a:ext cx="672428" cy="6724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/>
            <a:endParaRPr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Shape 2309">
            <a:extLst>
              <a:ext uri="{FF2B5EF4-FFF2-40B4-BE49-F238E27FC236}">
                <a16:creationId xmlns:a16="http://schemas.microsoft.com/office/drawing/2014/main" id="{58EC7D5F-219C-8A46-B809-8F242930E481}"/>
              </a:ext>
            </a:extLst>
          </p:cNvPr>
          <p:cNvSpPr/>
          <p:nvPr/>
        </p:nvSpPr>
        <p:spPr>
          <a:xfrm>
            <a:off x="5805241" y="2694464"/>
            <a:ext cx="672428" cy="6724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/>
            <a:endParaRPr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文本框 41">
            <a:extLst>
              <a:ext uri="{FF2B5EF4-FFF2-40B4-BE49-F238E27FC236}">
                <a16:creationId xmlns:a16="http://schemas.microsoft.com/office/drawing/2014/main" id="{CF197998-6181-4483-93CC-63EA0D14860C}"/>
              </a:ext>
            </a:extLst>
          </p:cNvPr>
          <p:cNvSpPr txBox="1"/>
          <p:nvPr/>
        </p:nvSpPr>
        <p:spPr>
          <a:xfrm>
            <a:off x="9447460" y="1694954"/>
            <a:ext cx="193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washing frequency of each unit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0DCDB"/>
            </a:gs>
            <a:gs pos="51000">
              <a:srgbClr val="EDEDEF"/>
            </a:gs>
            <a:gs pos="34000">
              <a:srgbClr val="EDEBEE"/>
            </a:gs>
            <a:gs pos="23000">
              <a:srgbClr val="ECEAEB"/>
            </a:gs>
            <a:gs pos="13000">
              <a:srgbClr val="E9E7E8"/>
            </a:gs>
            <a:gs pos="73000">
              <a:srgbClr val="F2F2F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flipV="1">
            <a:off x="128" y="1"/>
            <a:ext cx="12191744" cy="955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89760" y="-78015"/>
            <a:ext cx="987163" cy="1189012"/>
            <a:chOff x="336692" y="-179502"/>
            <a:chExt cx="987163" cy="1189012"/>
          </a:xfrm>
        </p:grpSpPr>
        <p:sp>
          <p:nvSpPr>
            <p:cNvPr id="8" name="Diamond 13"/>
            <p:cNvSpPr/>
            <p:nvPr/>
          </p:nvSpPr>
          <p:spPr>
            <a:xfrm rot="2747839">
              <a:off x="336692" y="-150750"/>
              <a:ext cx="283103" cy="283103"/>
            </a:xfrm>
            <a:prstGeom prst="diamon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40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sp>
          <p:nvSpPr>
            <p:cNvPr id="9" name="Diamond 16"/>
            <p:cNvSpPr/>
            <p:nvPr/>
          </p:nvSpPr>
          <p:spPr>
            <a:xfrm rot="8147839">
              <a:off x="496416" y="-179502"/>
              <a:ext cx="508031" cy="508031"/>
            </a:xfrm>
            <a:prstGeom prst="diamon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40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sp>
          <p:nvSpPr>
            <p:cNvPr id="10" name="Diamond 14"/>
            <p:cNvSpPr/>
            <p:nvPr/>
          </p:nvSpPr>
          <p:spPr>
            <a:xfrm rot="18947839">
              <a:off x="437330" y="122985"/>
              <a:ext cx="886525" cy="886525"/>
            </a:xfrm>
            <a:prstGeom prst="diamon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40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04482" y="408139"/>
            <a:ext cx="658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n w="285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4400" b="1" dirty="0">
              <a:ln w="28575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22877" y="280945"/>
            <a:ext cx="2616422" cy="743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Hypotheses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 flipV="1">
            <a:off x="128" y="6768148"/>
            <a:ext cx="12191744" cy="955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111"/>
          <p:cNvSpPr>
            <a:spLocks noEditPoints="1"/>
          </p:cNvSpPr>
          <p:nvPr/>
        </p:nvSpPr>
        <p:spPr bwMode="auto">
          <a:xfrm>
            <a:off x="7728707" y="1437698"/>
            <a:ext cx="1299804" cy="2041916"/>
          </a:xfrm>
          <a:custGeom>
            <a:avLst/>
            <a:gdLst/>
            <a:ahLst/>
            <a:cxnLst>
              <a:cxn ang="0">
                <a:pos x="52" y="0"/>
              </a:cxn>
              <a:cxn ang="0">
                <a:pos x="1" y="87"/>
              </a:cxn>
              <a:cxn ang="0">
                <a:pos x="44" y="136"/>
              </a:cxn>
              <a:cxn ang="0">
                <a:pos x="92" y="95"/>
              </a:cxn>
              <a:cxn ang="0">
                <a:pos x="52" y="0"/>
              </a:cxn>
              <a:cxn ang="0">
                <a:pos x="23" y="108"/>
              </a:cxn>
              <a:cxn ang="0">
                <a:pos x="11" y="91"/>
              </a:cxn>
              <a:cxn ang="0">
                <a:pos x="23" y="75"/>
              </a:cxn>
              <a:cxn ang="0">
                <a:pos x="36" y="91"/>
              </a:cxn>
              <a:cxn ang="0">
                <a:pos x="23" y="108"/>
              </a:cxn>
            </a:cxnLst>
            <a:rect l="0" t="0" r="r" b="b"/>
            <a:pathLst>
              <a:path w="93" h="138">
                <a:moveTo>
                  <a:pt x="52" y="0"/>
                </a:moveTo>
                <a:cubicBezTo>
                  <a:pt x="34" y="36"/>
                  <a:pt x="3" y="63"/>
                  <a:pt x="1" y="87"/>
                </a:cubicBezTo>
                <a:cubicBezTo>
                  <a:pt x="0" y="112"/>
                  <a:pt x="19" y="134"/>
                  <a:pt x="44" y="136"/>
                </a:cubicBezTo>
                <a:cubicBezTo>
                  <a:pt x="69" y="138"/>
                  <a:pt x="90" y="120"/>
                  <a:pt x="92" y="95"/>
                </a:cubicBezTo>
                <a:cubicBezTo>
                  <a:pt x="93" y="70"/>
                  <a:pt x="68" y="40"/>
                  <a:pt x="52" y="0"/>
                </a:cubicBezTo>
                <a:close/>
                <a:moveTo>
                  <a:pt x="23" y="108"/>
                </a:moveTo>
                <a:cubicBezTo>
                  <a:pt x="16" y="108"/>
                  <a:pt x="11" y="101"/>
                  <a:pt x="11" y="91"/>
                </a:cubicBezTo>
                <a:cubicBezTo>
                  <a:pt x="11" y="82"/>
                  <a:pt x="16" y="75"/>
                  <a:pt x="23" y="75"/>
                </a:cubicBezTo>
                <a:cubicBezTo>
                  <a:pt x="30" y="75"/>
                  <a:pt x="36" y="82"/>
                  <a:pt x="36" y="91"/>
                </a:cubicBezTo>
                <a:cubicBezTo>
                  <a:pt x="36" y="101"/>
                  <a:pt x="30" y="108"/>
                  <a:pt x="23" y="10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Freeform 111"/>
          <p:cNvSpPr>
            <a:spLocks noEditPoints="1"/>
          </p:cNvSpPr>
          <p:nvPr/>
        </p:nvSpPr>
        <p:spPr bwMode="auto">
          <a:xfrm>
            <a:off x="2890221" y="1504027"/>
            <a:ext cx="1299804" cy="2041916"/>
          </a:xfrm>
          <a:custGeom>
            <a:avLst/>
            <a:gdLst/>
            <a:ahLst/>
            <a:cxnLst>
              <a:cxn ang="0">
                <a:pos x="52" y="0"/>
              </a:cxn>
              <a:cxn ang="0">
                <a:pos x="1" y="87"/>
              </a:cxn>
              <a:cxn ang="0">
                <a:pos x="44" y="136"/>
              </a:cxn>
              <a:cxn ang="0">
                <a:pos x="92" y="95"/>
              </a:cxn>
              <a:cxn ang="0">
                <a:pos x="52" y="0"/>
              </a:cxn>
              <a:cxn ang="0">
                <a:pos x="23" y="108"/>
              </a:cxn>
              <a:cxn ang="0">
                <a:pos x="11" y="91"/>
              </a:cxn>
              <a:cxn ang="0">
                <a:pos x="23" y="75"/>
              </a:cxn>
              <a:cxn ang="0">
                <a:pos x="36" y="91"/>
              </a:cxn>
              <a:cxn ang="0">
                <a:pos x="23" y="108"/>
              </a:cxn>
            </a:cxnLst>
            <a:rect l="0" t="0" r="r" b="b"/>
            <a:pathLst>
              <a:path w="93" h="138">
                <a:moveTo>
                  <a:pt x="52" y="0"/>
                </a:moveTo>
                <a:cubicBezTo>
                  <a:pt x="34" y="36"/>
                  <a:pt x="3" y="63"/>
                  <a:pt x="1" y="87"/>
                </a:cubicBezTo>
                <a:cubicBezTo>
                  <a:pt x="0" y="112"/>
                  <a:pt x="19" y="134"/>
                  <a:pt x="44" y="136"/>
                </a:cubicBezTo>
                <a:cubicBezTo>
                  <a:pt x="69" y="138"/>
                  <a:pt x="90" y="120"/>
                  <a:pt x="92" y="95"/>
                </a:cubicBezTo>
                <a:cubicBezTo>
                  <a:pt x="93" y="70"/>
                  <a:pt x="68" y="40"/>
                  <a:pt x="52" y="0"/>
                </a:cubicBezTo>
                <a:close/>
                <a:moveTo>
                  <a:pt x="23" y="108"/>
                </a:moveTo>
                <a:cubicBezTo>
                  <a:pt x="16" y="108"/>
                  <a:pt x="11" y="101"/>
                  <a:pt x="11" y="91"/>
                </a:cubicBezTo>
                <a:cubicBezTo>
                  <a:pt x="11" y="82"/>
                  <a:pt x="16" y="75"/>
                  <a:pt x="23" y="75"/>
                </a:cubicBezTo>
                <a:cubicBezTo>
                  <a:pt x="30" y="75"/>
                  <a:pt x="36" y="82"/>
                  <a:pt x="36" y="91"/>
                </a:cubicBezTo>
                <a:cubicBezTo>
                  <a:pt x="36" y="101"/>
                  <a:pt x="30" y="108"/>
                  <a:pt x="23" y="10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816854" y="3706648"/>
            <a:ext cx="3446537" cy="1450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dirty="0"/>
              <a:t>No more than </a:t>
            </a:r>
            <a:r>
              <a:rPr lang="en-US" b="1" dirty="0"/>
              <a:t>80% </a:t>
            </a:r>
            <a:r>
              <a:rPr lang="en-US" dirty="0"/>
              <a:t>of the time in a week, people go to the laundry to complete the washing and drying work within </a:t>
            </a:r>
            <a:r>
              <a:rPr lang="en-US" b="1" dirty="0"/>
              <a:t>2 hours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576442" y="3717659"/>
            <a:ext cx="3604334" cy="1104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dirty="0"/>
              <a:t>If </a:t>
            </a:r>
            <a:r>
              <a:rPr lang="en-US" b="1" dirty="0"/>
              <a:t>20% </a:t>
            </a:r>
            <a:r>
              <a:rPr lang="en-US" dirty="0"/>
              <a:t>of residents reduce their washing frequency per week, the average queue time will be reduced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0DCDB"/>
            </a:gs>
            <a:gs pos="51000">
              <a:srgbClr val="EDEDEF"/>
            </a:gs>
            <a:gs pos="34000">
              <a:srgbClr val="EDEBEE"/>
            </a:gs>
            <a:gs pos="23000">
              <a:srgbClr val="ECEAEB"/>
            </a:gs>
            <a:gs pos="13000">
              <a:srgbClr val="E9E7E8"/>
            </a:gs>
            <a:gs pos="73000">
              <a:srgbClr val="F2F2F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flipV="1">
            <a:off x="128" y="1"/>
            <a:ext cx="12191744" cy="955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89760" y="-78015"/>
            <a:ext cx="987163" cy="1189012"/>
            <a:chOff x="336692" y="-179502"/>
            <a:chExt cx="987163" cy="1189012"/>
          </a:xfrm>
        </p:grpSpPr>
        <p:sp>
          <p:nvSpPr>
            <p:cNvPr id="8" name="Diamond 13"/>
            <p:cNvSpPr/>
            <p:nvPr/>
          </p:nvSpPr>
          <p:spPr>
            <a:xfrm rot="2747839">
              <a:off x="336692" y="-150750"/>
              <a:ext cx="283103" cy="283103"/>
            </a:xfrm>
            <a:prstGeom prst="diamon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40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sp>
          <p:nvSpPr>
            <p:cNvPr id="9" name="Diamond 16"/>
            <p:cNvSpPr/>
            <p:nvPr/>
          </p:nvSpPr>
          <p:spPr>
            <a:xfrm rot="8147839">
              <a:off x="496416" y="-179502"/>
              <a:ext cx="508031" cy="508031"/>
            </a:xfrm>
            <a:prstGeom prst="diamon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40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sp>
          <p:nvSpPr>
            <p:cNvPr id="10" name="Diamond 14"/>
            <p:cNvSpPr/>
            <p:nvPr/>
          </p:nvSpPr>
          <p:spPr>
            <a:xfrm rot="18947839">
              <a:off x="437330" y="122985"/>
              <a:ext cx="886525" cy="886525"/>
            </a:xfrm>
            <a:prstGeom prst="diamon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40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04482" y="408139"/>
            <a:ext cx="658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n w="285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4400" b="1" dirty="0">
              <a:ln w="28575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22877" y="280945"/>
            <a:ext cx="2213876" cy="743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Workflow</a:t>
            </a:r>
          </a:p>
        </p:txBody>
      </p:sp>
      <p:sp>
        <p:nvSpPr>
          <p:cNvPr id="17" name="矩形 16"/>
          <p:cNvSpPr/>
          <p:nvPr/>
        </p:nvSpPr>
        <p:spPr>
          <a:xfrm flipV="1">
            <a:off x="128" y="6768148"/>
            <a:ext cx="12191744" cy="955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平行四边形 66">
            <a:extLst>
              <a:ext uri="{FF2B5EF4-FFF2-40B4-BE49-F238E27FC236}">
                <a16:creationId xmlns:a16="http://schemas.microsoft.com/office/drawing/2014/main" id="{32A30BD8-2E92-457D-A955-AB2DCC6B353F}"/>
              </a:ext>
            </a:extLst>
          </p:cNvPr>
          <p:cNvSpPr/>
          <p:nvPr/>
        </p:nvSpPr>
        <p:spPr>
          <a:xfrm>
            <a:off x="331146" y="1069188"/>
            <a:ext cx="3391270" cy="1109709"/>
          </a:xfrm>
          <a:prstGeom prst="parallelogram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[</a:t>
            </a:r>
            <a:r>
              <a:rPr lang="en-US" altLang="zh-CN" sz="1400" dirty="0" err="1">
                <a:solidFill>
                  <a:schemeClr val="tx1"/>
                </a:solidFill>
              </a:rPr>
              <a:t>num_WashMachine</a:t>
            </a:r>
            <a:r>
              <a:rPr lang="en-US" altLang="zh-CN" sz="1400" dirty="0">
                <a:solidFill>
                  <a:schemeClr val="tx1"/>
                </a:solidFill>
              </a:rPr>
              <a:t>, </a:t>
            </a:r>
            <a:r>
              <a:rPr lang="en-US" altLang="zh-CN" sz="1400" dirty="0" err="1">
                <a:solidFill>
                  <a:schemeClr val="tx1"/>
                </a:solidFill>
              </a:rPr>
              <a:t>num_Dryer</a:t>
            </a:r>
            <a:r>
              <a:rPr lang="en-US" altLang="zh-CN" sz="1400" dirty="0">
                <a:solidFill>
                  <a:schemeClr val="tx1"/>
                </a:solidFill>
              </a:rPr>
              <a:t>, </a:t>
            </a:r>
            <a:r>
              <a:rPr lang="en-US" altLang="zh-CN" sz="1400" dirty="0" err="1">
                <a:solidFill>
                  <a:schemeClr val="tx1"/>
                </a:solidFill>
              </a:rPr>
              <a:t>num_resident</a:t>
            </a:r>
            <a:r>
              <a:rPr lang="en-US" altLang="zh-CN" sz="1400" dirty="0">
                <a:solidFill>
                  <a:schemeClr val="tx1"/>
                </a:solidFill>
              </a:rPr>
              <a:t>, </a:t>
            </a:r>
            <a:r>
              <a:rPr lang="en-US" altLang="zh-CN" sz="1400" dirty="0" err="1">
                <a:solidFill>
                  <a:schemeClr val="tx1"/>
                </a:solidFill>
              </a:rPr>
              <a:t>time_interval</a:t>
            </a:r>
            <a:r>
              <a:rPr lang="en-US" altLang="zh-CN" sz="1400" dirty="0">
                <a:solidFill>
                  <a:schemeClr val="tx1"/>
                </a:solidFill>
              </a:rPr>
              <a:t>, </a:t>
            </a:r>
            <a:r>
              <a:rPr lang="en-US" altLang="zh-CN" sz="1400" dirty="0" err="1">
                <a:solidFill>
                  <a:schemeClr val="tx1"/>
                </a:solidFill>
              </a:rPr>
              <a:t>washTime</a:t>
            </a:r>
            <a:r>
              <a:rPr lang="en-US" altLang="zh-CN" sz="1400" dirty="0">
                <a:solidFill>
                  <a:schemeClr val="tx1"/>
                </a:solidFill>
              </a:rPr>
              <a:t>, dryTime, frequency]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9219A6C2-2904-4257-B83B-48FA815FA1CE}"/>
              </a:ext>
            </a:extLst>
          </p:cNvPr>
          <p:cNvCxnSpPr>
            <a:stCxn id="67" idx="3"/>
          </p:cNvCxnSpPr>
          <p:nvPr/>
        </p:nvCxnSpPr>
        <p:spPr>
          <a:xfrm flipH="1">
            <a:off x="1884738" y="2178897"/>
            <a:ext cx="3329" cy="594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01DCF983-576D-475E-AEAE-0F97526F0144}"/>
              </a:ext>
            </a:extLst>
          </p:cNvPr>
          <p:cNvSpPr/>
          <p:nvPr/>
        </p:nvSpPr>
        <p:spPr>
          <a:xfrm>
            <a:off x="499821" y="2773700"/>
            <a:ext cx="3897001" cy="199915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u="sng" dirty="0" err="1">
                <a:solidFill>
                  <a:schemeClr val="tx1"/>
                </a:solidFill>
              </a:rPr>
              <a:t>num_assign</a:t>
            </a:r>
            <a:r>
              <a:rPr lang="en-US" altLang="zh-CN" b="1" u="sng" dirty="0">
                <a:solidFill>
                  <a:schemeClr val="tx1"/>
                </a:solidFill>
              </a:rPr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</a:rPr>
              <a:t>(Based on background)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</a:rPr>
              <a:t>Probability 3(working days):7(weekends)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ui-monospace"/>
              </a:rPr>
              <a:t>- count the number of different units;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ui-monospace"/>
              </a:rPr>
              <a:t>- </a:t>
            </a:r>
            <a:r>
              <a:rPr lang="en-US" altLang="zh-CN" sz="1600" dirty="0" err="1">
                <a:solidFill>
                  <a:schemeClr val="tx1"/>
                </a:solidFill>
                <a:latin typeface="ui-monospace"/>
              </a:rPr>
              <a:t>n</a:t>
            </a:r>
            <a:r>
              <a:rPr lang="en-US" altLang="zh-CN" sz="1600" b="0" i="0" dirty="0" err="1">
                <a:solidFill>
                  <a:schemeClr val="tx1"/>
                </a:solidFill>
                <a:effectLst/>
                <a:latin typeface="ui-monospace"/>
              </a:rPr>
              <a:t>umpy.random.binomial</a:t>
            </a:r>
            <a:endParaRPr lang="en-US" altLang="zh-CN" sz="1600" b="0" i="0" dirty="0">
              <a:solidFill>
                <a:schemeClr val="tx1"/>
              </a:solidFill>
              <a:effectLst/>
              <a:latin typeface="ui-monospace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ui-monospace"/>
              </a:rPr>
              <a:t>Randomly output the number of laundry people on weekdays and weekends;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ui-monospace"/>
              </a:rPr>
              <a:t>- </a:t>
            </a:r>
            <a:r>
              <a:rPr lang="en-US" altLang="zh-CN" sz="1600" dirty="0" err="1">
                <a:solidFill>
                  <a:schemeClr val="tx1"/>
                </a:solidFill>
                <a:latin typeface="ui-monospace"/>
              </a:rPr>
              <a:t>n</a:t>
            </a:r>
            <a:r>
              <a:rPr lang="en-US" altLang="zh-CN" sz="1600" b="0" i="0" dirty="0" err="1">
                <a:solidFill>
                  <a:schemeClr val="tx1"/>
                </a:solidFill>
                <a:effectLst/>
                <a:latin typeface="ui-monospace"/>
              </a:rPr>
              <a:t>umpy.random.randint</a:t>
            </a:r>
            <a:endParaRPr lang="en-US" altLang="zh-CN" sz="1600" b="0" i="0" dirty="0">
              <a:solidFill>
                <a:schemeClr val="tx1"/>
              </a:solidFill>
              <a:effectLst/>
              <a:latin typeface="ui-monospace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ui-monospace"/>
              </a:rPr>
              <a:t>Randomly assign laundry date;</a:t>
            </a:r>
            <a:endParaRPr lang="zh-CN" altLang="en-US" sz="1600" b="1" u="sng" dirty="0">
              <a:solidFill>
                <a:schemeClr val="tx1"/>
              </a:solidFill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0C9C2E8-D8CE-466E-9258-421440A50ABD}"/>
              </a:ext>
            </a:extLst>
          </p:cNvPr>
          <p:cNvCxnSpPr/>
          <p:nvPr/>
        </p:nvCxnSpPr>
        <p:spPr>
          <a:xfrm flipH="1">
            <a:off x="1884738" y="4772853"/>
            <a:ext cx="3329" cy="594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9899D711-52DE-4EFC-AF5B-A3209D575E66}"/>
              </a:ext>
            </a:extLst>
          </p:cNvPr>
          <p:cNvSpPr/>
          <p:nvPr/>
        </p:nvSpPr>
        <p:spPr>
          <a:xfrm>
            <a:off x="499820" y="5367656"/>
            <a:ext cx="3897001" cy="11097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u="sng" dirty="0" err="1">
                <a:solidFill>
                  <a:schemeClr val="tx1"/>
                </a:solidFill>
              </a:rPr>
              <a:t>total_num_of_eachday</a:t>
            </a:r>
            <a:r>
              <a:rPr lang="en-US" altLang="zh-CN" b="1" u="sng" dirty="0">
                <a:solidFill>
                  <a:schemeClr val="tx1"/>
                </a:solidFill>
              </a:rPr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</a:rPr>
              <a:t>Frequency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- </a:t>
            </a:r>
            <a:r>
              <a:rPr lang="en-US" altLang="zh-CN" sz="1600" dirty="0">
                <a:solidFill>
                  <a:schemeClr val="tx1"/>
                </a:solidFill>
                <a:latin typeface="ui-monospace"/>
              </a:rPr>
              <a:t>calculate the number of different units to be washed every day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81DC7E31-1B3D-472E-9E62-7E02F028069E}"/>
              </a:ext>
            </a:extLst>
          </p:cNvPr>
          <p:cNvSpPr/>
          <p:nvPr/>
        </p:nvSpPr>
        <p:spPr>
          <a:xfrm>
            <a:off x="5781739" y="1242253"/>
            <a:ext cx="5818132" cy="5405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u="sng" dirty="0" err="1">
                <a:solidFill>
                  <a:schemeClr val="tx1"/>
                </a:solidFill>
              </a:rPr>
              <a:t>Update_method</a:t>
            </a:r>
            <a:r>
              <a:rPr lang="en-US" altLang="zh-CN" b="1" u="sng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[the result of “</a:t>
            </a:r>
            <a:r>
              <a:rPr lang="en-US" altLang="zh-CN" sz="1400" dirty="0" err="1">
                <a:solidFill>
                  <a:schemeClr val="tx1"/>
                </a:solidFill>
              </a:rPr>
              <a:t>total_num_of_eachday</a:t>
            </a:r>
            <a:r>
              <a:rPr lang="en-US" altLang="zh-CN" sz="1400" dirty="0">
                <a:solidFill>
                  <a:schemeClr val="tx1"/>
                </a:solidFill>
              </a:rPr>
              <a:t>”]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/>
                </a:solidFill>
              </a:rPr>
              <a:t>From 8 am to 10 pm – total 14*60 mins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-     </a:t>
            </a:r>
            <a:r>
              <a:rPr lang="en-US" altLang="zh-CN" sz="1600" dirty="0" err="1">
                <a:solidFill>
                  <a:schemeClr val="tx1"/>
                </a:solidFill>
              </a:rPr>
              <a:t>random.choices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ui-monospace"/>
              </a:rPr>
              <a:t>Randomly assign laundry date;</a:t>
            </a:r>
            <a:endParaRPr lang="zh-CN" altLang="en-US" sz="1400" b="1" u="sng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zh-CN" sz="1400" dirty="0">
                <a:solidFill>
                  <a:schemeClr val="tx1"/>
                </a:solidFill>
              </a:rPr>
              <a:t>Assumption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Specify the number of machines that the unit needs to use (</a:t>
            </a:r>
            <a:r>
              <a:rPr lang="en-US" altLang="zh-CN" sz="1400" b="1" dirty="0">
                <a:solidFill>
                  <a:schemeClr val="tx1"/>
                </a:solidFill>
              </a:rPr>
              <a:t>frequency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# washing process</a:t>
            </a: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(Suppose a user needs to use</a:t>
            </a:r>
            <a:r>
              <a:rPr lang="en-US" altLang="zh-CN" sz="1400" b="1" i="1" dirty="0">
                <a:solidFill>
                  <a:schemeClr val="tx1"/>
                </a:solidFill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</a:rPr>
              <a:t>n</a:t>
            </a:r>
            <a:r>
              <a:rPr lang="en-US" altLang="zh-CN" sz="1400" b="1" i="1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washing machines. The user uses the current available machines instead of using the current washing machine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</a:t>
            </a:r>
            <a:r>
              <a:rPr lang="en-US" altLang="zh-CN" sz="1400" dirty="0">
                <a:solidFill>
                  <a:schemeClr val="tx1"/>
                </a:solidFill>
              </a:rPr>
              <a:t>times.)</a:t>
            </a: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b="1" dirty="0">
                <a:solidFill>
                  <a:schemeClr val="tx1"/>
                </a:solidFill>
              </a:rPr>
              <a:t>## After washing all clothes, the user will proceed to the drying step ##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600" b="1" dirty="0">
                <a:solidFill>
                  <a:schemeClr val="tx1"/>
                </a:solidFill>
              </a:rPr>
              <a:t>-     </a:t>
            </a:r>
            <a:r>
              <a:rPr lang="en-US" altLang="zh-CN" sz="1600" b="1" dirty="0" err="1">
                <a:solidFill>
                  <a:schemeClr val="tx1"/>
                </a:solidFill>
              </a:rPr>
              <a:t>random.choices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r>
              <a:rPr lang="en-US" altLang="zh-CN" sz="1400" b="1" dirty="0">
                <a:solidFill>
                  <a:schemeClr val="tx1"/>
                </a:solidFill>
                <a:latin typeface="ui-monospace"/>
              </a:rPr>
              <a:t>Randomly set interval time;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# drying process</a:t>
            </a:r>
          </a:p>
          <a:p>
            <a:r>
              <a:rPr lang="en-US" altLang="zh-CN" sz="1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(Similar to the above,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the user uses the current available machines instead of using the current washing machine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times.)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F6A3EB64-55B7-4F88-914E-2AFF55D3A24E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 flipV="1">
            <a:off x="4396821" y="3944813"/>
            <a:ext cx="1384918" cy="19776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0DCDB"/>
            </a:gs>
            <a:gs pos="51000">
              <a:srgbClr val="EDEDEF"/>
            </a:gs>
            <a:gs pos="34000">
              <a:srgbClr val="EDEBEE"/>
            </a:gs>
            <a:gs pos="23000">
              <a:srgbClr val="ECEAEB"/>
            </a:gs>
            <a:gs pos="13000">
              <a:srgbClr val="E9E7E8"/>
            </a:gs>
            <a:gs pos="73000">
              <a:srgbClr val="F2F2F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flipV="1">
            <a:off x="128" y="1"/>
            <a:ext cx="12191744" cy="955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89760" y="-78015"/>
            <a:ext cx="987163" cy="1189012"/>
            <a:chOff x="336692" y="-179502"/>
            <a:chExt cx="987163" cy="1189012"/>
          </a:xfrm>
        </p:grpSpPr>
        <p:sp>
          <p:nvSpPr>
            <p:cNvPr id="8" name="Diamond 13"/>
            <p:cNvSpPr/>
            <p:nvPr/>
          </p:nvSpPr>
          <p:spPr>
            <a:xfrm rot="2747839">
              <a:off x="336692" y="-150750"/>
              <a:ext cx="283103" cy="283103"/>
            </a:xfrm>
            <a:prstGeom prst="diamon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40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sp>
          <p:nvSpPr>
            <p:cNvPr id="9" name="Diamond 16"/>
            <p:cNvSpPr/>
            <p:nvPr/>
          </p:nvSpPr>
          <p:spPr>
            <a:xfrm rot="8147839">
              <a:off x="496416" y="-179502"/>
              <a:ext cx="508031" cy="508031"/>
            </a:xfrm>
            <a:prstGeom prst="diamon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40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sp>
          <p:nvSpPr>
            <p:cNvPr id="10" name="Diamond 14"/>
            <p:cNvSpPr/>
            <p:nvPr/>
          </p:nvSpPr>
          <p:spPr>
            <a:xfrm rot="18947839">
              <a:off x="437330" y="122985"/>
              <a:ext cx="886525" cy="886525"/>
            </a:xfrm>
            <a:prstGeom prst="diamon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40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04482" y="408139"/>
            <a:ext cx="658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n w="285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4400" b="1" dirty="0">
              <a:ln w="28575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22877" y="280945"/>
            <a:ext cx="3978974" cy="743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 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 flipV="1">
            <a:off x="128" y="6768148"/>
            <a:ext cx="12191744" cy="955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Chart 4"/>
          <p:cNvGraphicFramePr/>
          <p:nvPr>
            <p:extLst>
              <p:ext uri="{D42A27DB-BD31-4B8C-83A1-F6EECF244321}">
                <p14:modId xmlns:p14="http://schemas.microsoft.com/office/powerpoint/2010/main" val="3540586101"/>
              </p:ext>
            </p:extLst>
          </p:nvPr>
        </p:nvGraphicFramePr>
        <p:xfrm>
          <a:off x="5929996" y="1409289"/>
          <a:ext cx="6064250" cy="4042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8" name="组合 27">
            <a:extLst>
              <a:ext uri="{FF2B5EF4-FFF2-40B4-BE49-F238E27FC236}">
                <a16:creationId xmlns:a16="http://schemas.microsoft.com/office/drawing/2014/main" id="{7E879749-FAC8-482E-91F3-4E76E79396E0}"/>
              </a:ext>
            </a:extLst>
          </p:cNvPr>
          <p:cNvGrpSpPr/>
          <p:nvPr/>
        </p:nvGrpSpPr>
        <p:grpSpPr>
          <a:xfrm>
            <a:off x="90075" y="1969053"/>
            <a:ext cx="12011850" cy="1902466"/>
            <a:chOff x="2399979" y="2697415"/>
            <a:chExt cx="9644832" cy="1440305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FF764DB3-7FBE-4ACD-84D6-100095C64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9979" y="2735520"/>
              <a:ext cx="7392041" cy="1386960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8CF6A7B1-D0DA-485C-A44A-B0712E020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27029" y="2697415"/>
              <a:ext cx="3017782" cy="14403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0DCDB"/>
            </a:gs>
            <a:gs pos="51000">
              <a:srgbClr val="EDEDEF"/>
            </a:gs>
            <a:gs pos="34000">
              <a:srgbClr val="EDEBEE"/>
            </a:gs>
            <a:gs pos="23000">
              <a:srgbClr val="ECEAEB"/>
            </a:gs>
            <a:gs pos="13000">
              <a:srgbClr val="E9E7E8"/>
            </a:gs>
            <a:gs pos="73000">
              <a:srgbClr val="F2F2F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flipV="1">
            <a:off x="128" y="1"/>
            <a:ext cx="12191744" cy="955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89760" y="-78015"/>
            <a:ext cx="987163" cy="1189012"/>
            <a:chOff x="336692" y="-179502"/>
            <a:chExt cx="987163" cy="1189012"/>
          </a:xfrm>
        </p:grpSpPr>
        <p:sp>
          <p:nvSpPr>
            <p:cNvPr id="8" name="Diamond 13"/>
            <p:cNvSpPr/>
            <p:nvPr/>
          </p:nvSpPr>
          <p:spPr>
            <a:xfrm rot="2747839">
              <a:off x="336692" y="-150750"/>
              <a:ext cx="283103" cy="283103"/>
            </a:xfrm>
            <a:prstGeom prst="diamon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40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sp>
          <p:nvSpPr>
            <p:cNvPr id="9" name="Diamond 16"/>
            <p:cNvSpPr/>
            <p:nvPr/>
          </p:nvSpPr>
          <p:spPr>
            <a:xfrm rot="8147839">
              <a:off x="496416" y="-179502"/>
              <a:ext cx="508031" cy="508031"/>
            </a:xfrm>
            <a:prstGeom prst="diamon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40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sp>
          <p:nvSpPr>
            <p:cNvPr id="10" name="Diamond 14"/>
            <p:cNvSpPr/>
            <p:nvPr/>
          </p:nvSpPr>
          <p:spPr>
            <a:xfrm rot="18947839">
              <a:off x="437330" y="122985"/>
              <a:ext cx="886525" cy="886525"/>
            </a:xfrm>
            <a:prstGeom prst="diamon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40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04482" y="408139"/>
            <a:ext cx="658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n w="285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4400" b="1" dirty="0">
              <a:ln w="28575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22877" y="280945"/>
            <a:ext cx="2824812" cy="743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Visualization</a:t>
            </a:r>
          </a:p>
        </p:txBody>
      </p:sp>
      <p:sp>
        <p:nvSpPr>
          <p:cNvPr id="17" name="矩形 16"/>
          <p:cNvSpPr/>
          <p:nvPr/>
        </p:nvSpPr>
        <p:spPr>
          <a:xfrm flipV="1">
            <a:off x="128" y="6768148"/>
            <a:ext cx="12191744" cy="955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Chart 4"/>
          <p:cNvGraphicFramePr/>
          <p:nvPr/>
        </p:nvGraphicFramePr>
        <p:xfrm>
          <a:off x="5929996" y="1409289"/>
          <a:ext cx="6064250" cy="4042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C61E71D5-8636-4C55-A40E-C314F9A4B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267" y="1220597"/>
            <a:ext cx="362902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8ADA269-F2BA-4380-94D2-09A463D62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586" y="1210371"/>
            <a:ext cx="362902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1FFB6A91-D96E-4AED-B944-C5AEB5328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266" y="3957400"/>
            <a:ext cx="362902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70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0DCDB"/>
            </a:gs>
            <a:gs pos="51000">
              <a:srgbClr val="EDEDEF"/>
            </a:gs>
            <a:gs pos="34000">
              <a:srgbClr val="EDEBEE"/>
            </a:gs>
            <a:gs pos="23000">
              <a:srgbClr val="ECEAEB"/>
            </a:gs>
            <a:gs pos="13000">
              <a:srgbClr val="E9E7E8"/>
            </a:gs>
            <a:gs pos="73000">
              <a:srgbClr val="F2F2F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flipV="1">
            <a:off x="128" y="1"/>
            <a:ext cx="12191744" cy="955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89760" y="-78015"/>
            <a:ext cx="987163" cy="1189012"/>
            <a:chOff x="336692" y="-179502"/>
            <a:chExt cx="987163" cy="1189012"/>
          </a:xfrm>
        </p:grpSpPr>
        <p:sp>
          <p:nvSpPr>
            <p:cNvPr id="8" name="Diamond 13"/>
            <p:cNvSpPr/>
            <p:nvPr/>
          </p:nvSpPr>
          <p:spPr>
            <a:xfrm rot="2747839">
              <a:off x="336692" y="-150750"/>
              <a:ext cx="283103" cy="283103"/>
            </a:xfrm>
            <a:prstGeom prst="diamon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40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sp>
          <p:nvSpPr>
            <p:cNvPr id="9" name="Diamond 16"/>
            <p:cNvSpPr/>
            <p:nvPr/>
          </p:nvSpPr>
          <p:spPr>
            <a:xfrm rot="8147839">
              <a:off x="496416" y="-179502"/>
              <a:ext cx="508031" cy="508031"/>
            </a:xfrm>
            <a:prstGeom prst="diamon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40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sp>
          <p:nvSpPr>
            <p:cNvPr id="10" name="Diamond 14"/>
            <p:cNvSpPr/>
            <p:nvPr/>
          </p:nvSpPr>
          <p:spPr>
            <a:xfrm rot="18947839">
              <a:off x="437330" y="122985"/>
              <a:ext cx="886525" cy="886525"/>
            </a:xfrm>
            <a:prstGeom prst="diamon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40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04482" y="408139"/>
            <a:ext cx="658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n w="285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zh-CN" altLang="en-US" sz="4400" b="1" dirty="0">
              <a:ln w="28575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22877" y="280945"/>
            <a:ext cx="4454681" cy="743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Future Improvement</a:t>
            </a:r>
          </a:p>
        </p:txBody>
      </p:sp>
      <p:sp>
        <p:nvSpPr>
          <p:cNvPr id="17" name="矩形 16"/>
          <p:cNvSpPr/>
          <p:nvPr/>
        </p:nvSpPr>
        <p:spPr>
          <a:xfrm flipV="1">
            <a:off x="128" y="6768148"/>
            <a:ext cx="12191744" cy="955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Block Arc 62"/>
          <p:cNvSpPr/>
          <p:nvPr/>
        </p:nvSpPr>
        <p:spPr>
          <a:xfrm flipH="1">
            <a:off x="202063" y="1979927"/>
            <a:ext cx="3535680" cy="3535680"/>
          </a:xfrm>
          <a:prstGeom prst="blockArc">
            <a:avLst>
              <a:gd name="adj1" fmla="val 5384245"/>
              <a:gd name="adj2" fmla="val 16203021"/>
              <a:gd name="adj3" fmla="val 615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val 84"/>
          <p:cNvSpPr/>
          <p:nvPr/>
        </p:nvSpPr>
        <p:spPr>
          <a:xfrm>
            <a:off x="1666386" y="1775879"/>
            <a:ext cx="585787" cy="585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>
                  <a:lumMod val="75000"/>
                  <a:lumOff val="25000"/>
                </a:schemeClr>
              </a:solidFill>
              <a:latin typeface="FontAwesome" pitchFamily="2" charset="0"/>
            </a:endParaRPr>
          </a:p>
        </p:txBody>
      </p:sp>
      <p:sp>
        <p:nvSpPr>
          <p:cNvPr id="14" name="Oval 87"/>
          <p:cNvSpPr/>
          <p:nvPr/>
        </p:nvSpPr>
        <p:spPr>
          <a:xfrm>
            <a:off x="2888370" y="2306442"/>
            <a:ext cx="585787" cy="585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FontAwesome" pitchFamily="2" charset="0"/>
            </a:endParaRPr>
          </a:p>
        </p:txBody>
      </p:sp>
      <p:sp>
        <p:nvSpPr>
          <p:cNvPr id="18" name="Oval 90"/>
          <p:cNvSpPr/>
          <p:nvPr/>
        </p:nvSpPr>
        <p:spPr>
          <a:xfrm>
            <a:off x="2888370" y="4569942"/>
            <a:ext cx="585787" cy="585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Oval 93"/>
          <p:cNvSpPr/>
          <p:nvPr/>
        </p:nvSpPr>
        <p:spPr>
          <a:xfrm>
            <a:off x="1666386" y="5061643"/>
            <a:ext cx="585787" cy="585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FontAwesome" pitchFamily="2" charset="0"/>
            </a:endParaRPr>
          </a:p>
        </p:txBody>
      </p:sp>
      <p:sp>
        <p:nvSpPr>
          <p:cNvPr id="20" name="Oval 96"/>
          <p:cNvSpPr/>
          <p:nvPr/>
        </p:nvSpPr>
        <p:spPr>
          <a:xfrm>
            <a:off x="3319303" y="3420931"/>
            <a:ext cx="585787" cy="585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62484" y="1857644"/>
            <a:ext cx="57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894595" y="2394938"/>
            <a:ext cx="57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683469" y="5155729"/>
            <a:ext cx="57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888686" y="4657640"/>
            <a:ext cx="57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319303" y="3508722"/>
            <a:ext cx="57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444608" y="1610615"/>
            <a:ext cx="3935871" cy="30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 enough times to get credible data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609084" y="2398359"/>
            <a:ext cx="4189986" cy="30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Simplify the code to optimize time complexity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741258" y="4691115"/>
            <a:ext cx="3535680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Consider other factors to refine the model (e.g. holiday, fall break, weather)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263030" y="5560382"/>
            <a:ext cx="6911450" cy="763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Propose recommendations based on the results </a:t>
            </a:r>
          </a:p>
          <a:p>
            <a:pPr algn="just">
              <a:lnSpc>
                <a:spcPct val="125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(e.g. the ratio of dryers to washing machines, </a:t>
            </a:r>
          </a:p>
          <a:p>
            <a:pPr algn="just">
              <a:lnSpc>
                <a:spcPct val="125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need to upgrade the machine to shorten the waiting time?)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576BFB9-1DA9-48AD-84A8-B0A08154034D}"/>
              </a:ext>
            </a:extLst>
          </p:cNvPr>
          <p:cNvSpPr txBox="1"/>
          <p:nvPr/>
        </p:nvSpPr>
        <p:spPr>
          <a:xfrm>
            <a:off x="4096926" y="3420931"/>
            <a:ext cx="4189986" cy="763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input variable -- the time to wait for the user to take out the clothes each time the washing machine or dryer finishes its work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750</Words>
  <Application>Microsoft Office PowerPoint</Application>
  <PresentationFormat>宽屏</PresentationFormat>
  <Paragraphs>87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FontAwesome</vt:lpstr>
      <vt:lpstr>微软雅黑</vt:lpstr>
      <vt:lpstr>Road Rage</vt:lpstr>
      <vt:lpstr>ui-monospace</vt:lpstr>
      <vt:lpstr>Arial</vt:lpstr>
      <vt:lpstr>Broadway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</dc:creator>
  <cp:lastModifiedBy>Zhang, Diyan</cp:lastModifiedBy>
  <cp:revision>17</cp:revision>
  <dcterms:created xsi:type="dcterms:W3CDTF">2017-08-26T03:39:00Z</dcterms:created>
  <dcterms:modified xsi:type="dcterms:W3CDTF">2021-12-02T21:45:13Z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