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58" r:id="rId1"/>
    <p:sldMasterId id="2147483659" r:id="rId2"/>
  </p:sldMasterIdLst>
  <p:notesMasterIdLst>
    <p:notesMasterId r:id="rId28"/>
  </p:notesMasterIdLst>
  <p:sldIdLst>
    <p:sldId id="256" r:id="rId3"/>
    <p:sldId id="945" r:id="rId4"/>
    <p:sldId id="964" r:id="rId5"/>
    <p:sldId id="947" r:id="rId6"/>
    <p:sldId id="948" r:id="rId7"/>
    <p:sldId id="949" r:id="rId8"/>
    <p:sldId id="950" r:id="rId9"/>
    <p:sldId id="970" r:id="rId10"/>
    <p:sldId id="969" r:id="rId11"/>
    <p:sldId id="952" r:id="rId12"/>
    <p:sldId id="962" r:id="rId13"/>
    <p:sldId id="971" r:id="rId14"/>
    <p:sldId id="953" r:id="rId15"/>
    <p:sldId id="954" r:id="rId16"/>
    <p:sldId id="955" r:id="rId17"/>
    <p:sldId id="972" r:id="rId18"/>
    <p:sldId id="956" r:id="rId19"/>
    <p:sldId id="973" r:id="rId20"/>
    <p:sldId id="974" r:id="rId21"/>
    <p:sldId id="959" r:id="rId22"/>
    <p:sldId id="960" r:id="rId23"/>
    <p:sldId id="961" r:id="rId24"/>
    <p:sldId id="965" r:id="rId25"/>
    <p:sldId id="966" r:id="rId26"/>
    <p:sldId id="968" r:id="rId27"/>
  </p:sldIdLst>
  <p:sldSz cx="15665450" cy="6858000"/>
  <p:notesSz cx="6735763" cy="98663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128" userDrawn="1">
          <p15:clr>
            <a:srgbClr val="A4A3A4"/>
          </p15:clr>
        </p15:guide>
        <p15:guide id="3" pos="85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01">
          <p15:clr>
            <a:srgbClr val="A4A3A4"/>
          </p15:clr>
        </p15:guide>
        <p15:guide id="3" orient="horz" pos="3109">
          <p15:clr>
            <a:srgbClr val="A4A3A4"/>
          </p15:clr>
        </p15:guide>
        <p15:guide id="4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FB8C11-6534-4797-A903-B8C5DFC97EEA}">
  <a:tblStyle styleId="{2DFB8C11-6534-4797-A903-B8C5DFC97E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D9C99C-DD0B-4992-80F0-4C0BF28AC7E9}" styleName="Table_1">
    <a:wholeTbl>
      <a:tcTxStyle b="off" i="off">
        <a:font>
          <a:latin typeface="나눔바른고딕"/>
          <a:ea typeface="나눔바른고딕"/>
          <a:cs typeface="나눔바른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나눔바른고딕"/>
          <a:ea typeface="나눔바른고딕"/>
          <a:cs typeface="나눔바른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나눔바른고딕"/>
          <a:ea typeface="나눔바른고딕"/>
          <a:cs typeface="나눔바른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나눔바른고딕"/>
          <a:ea typeface="나눔바른고딕"/>
          <a:cs typeface="나눔바른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나눔바른고딕"/>
          <a:ea typeface="나눔바른고딕"/>
          <a:cs typeface="나눔바른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43" y="125"/>
      </p:cViewPr>
      <p:guideLst>
        <p:guide orient="horz" pos="436"/>
        <p:guide pos="128"/>
        <p:guide pos="859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8"/>
        <p:guide pos="2101"/>
        <p:guide orient="horz" pos="3109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1"/>
            <a:ext cx="2918726" cy="494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50" tIns="45575" rIns="91150" bIns="45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15463" y="1"/>
            <a:ext cx="2918726" cy="494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50" tIns="45575" rIns="91150" bIns="45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-857250" y="739775"/>
            <a:ext cx="84502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2949" y="4686065"/>
            <a:ext cx="5389870" cy="44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50" tIns="45575" rIns="91150" bIns="4557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370536"/>
            <a:ext cx="2918726" cy="494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50" tIns="45575" rIns="91150" bIns="45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15463" y="9370536"/>
            <a:ext cx="2918726" cy="494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50" tIns="45575" rIns="91150" bIns="45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 txBox="1">
            <a:spLocks noGrp="1"/>
          </p:cNvSpPr>
          <p:nvPr>
            <p:ph type="body" idx="1"/>
          </p:nvPr>
        </p:nvSpPr>
        <p:spPr>
          <a:xfrm>
            <a:off x="672949" y="4686065"/>
            <a:ext cx="5389870" cy="4439760"/>
          </a:xfrm>
          <a:prstGeom prst="rect">
            <a:avLst/>
          </a:prstGeom>
        </p:spPr>
        <p:txBody>
          <a:bodyPr spcFirstLastPara="1" wrap="square" lIns="91150" tIns="45575" rIns="91150" bIns="45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739775"/>
            <a:ext cx="84502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cf96e2d2fe_2_142:notes"/>
          <p:cNvSpPr txBox="1">
            <a:spLocks noGrp="1"/>
          </p:cNvSpPr>
          <p:nvPr>
            <p:ph type="body" idx="1"/>
          </p:nvPr>
        </p:nvSpPr>
        <p:spPr>
          <a:xfrm>
            <a:off x="672949" y="4686065"/>
            <a:ext cx="5389800" cy="4439700"/>
          </a:xfrm>
          <a:prstGeom prst="rect">
            <a:avLst/>
          </a:prstGeom>
        </p:spPr>
        <p:txBody>
          <a:bodyPr spcFirstLastPara="1" wrap="square" lIns="91150" tIns="45575" rIns="91150" bIns="45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gcf96e2d2fe_2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739775"/>
            <a:ext cx="84502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8292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044b155d2b_0_51:notes"/>
          <p:cNvSpPr txBox="1">
            <a:spLocks noGrp="1"/>
          </p:cNvSpPr>
          <p:nvPr>
            <p:ph type="body" idx="1"/>
          </p:nvPr>
        </p:nvSpPr>
        <p:spPr>
          <a:xfrm>
            <a:off x="672949" y="4686065"/>
            <a:ext cx="5389800" cy="4439700"/>
          </a:xfrm>
          <a:prstGeom prst="rect">
            <a:avLst/>
          </a:prstGeom>
        </p:spPr>
        <p:txBody>
          <a:bodyPr spcFirstLastPara="1" wrap="square" lIns="91150" tIns="45575" rIns="91150" bIns="45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g1044b155d2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739775"/>
            <a:ext cx="84502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0942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cf96e2d2fe_0_51:notes"/>
          <p:cNvSpPr txBox="1">
            <a:spLocks noGrp="1"/>
          </p:cNvSpPr>
          <p:nvPr>
            <p:ph type="body" idx="1"/>
          </p:nvPr>
        </p:nvSpPr>
        <p:spPr>
          <a:xfrm>
            <a:off x="672949" y="4686065"/>
            <a:ext cx="5389800" cy="4439700"/>
          </a:xfrm>
          <a:prstGeom prst="rect">
            <a:avLst/>
          </a:prstGeom>
        </p:spPr>
        <p:txBody>
          <a:bodyPr spcFirstLastPara="1" wrap="square" lIns="91150" tIns="45575" rIns="91150" bIns="45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gcf96e2d2fe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739775"/>
            <a:ext cx="84502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4466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cf96e2d2fe_0_117:notes"/>
          <p:cNvSpPr txBox="1">
            <a:spLocks noGrp="1"/>
          </p:cNvSpPr>
          <p:nvPr>
            <p:ph type="body" idx="1"/>
          </p:nvPr>
        </p:nvSpPr>
        <p:spPr>
          <a:xfrm>
            <a:off x="672949" y="4686065"/>
            <a:ext cx="5389800" cy="4439700"/>
          </a:xfrm>
          <a:prstGeom prst="rect">
            <a:avLst/>
          </a:prstGeom>
        </p:spPr>
        <p:txBody>
          <a:bodyPr spcFirstLastPara="1" wrap="square" lIns="91150" tIns="45575" rIns="91150" bIns="45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gcf96e2d2fe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739775"/>
            <a:ext cx="84502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8625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cf96e2d2fe_0_117:notes"/>
          <p:cNvSpPr txBox="1">
            <a:spLocks noGrp="1"/>
          </p:cNvSpPr>
          <p:nvPr>
            <p:ph type="body" idx="1"/>
          </p:nvPr>
        </p:nvSpPr>
        <p:spPr>
          <a:xfrm>
            <a:off x="672949" y="4686065"/>
            <a:ext cx="5389800" cy="4439700"/>
          </a:xfrm>
          <a:prstGeom prst="rect">
            <a:avLst/>
          </a:prstGeom>
        </p:spPr>
        <p:txBody>
          <a:bodyPr spcFirstLastPara="1" wrap="square" lIns="91150" tIns="45575" rIns="91150" bIns="45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gcf96e2d2fe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739775"/>
            <a:ext cx="84502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5705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cf96e2d2fe_5_6:notes"/>
          <p:cNvSpPr txBox="1">
            <a:spLocks noGrp="1"/>
          </p:cNvSpPr>
          <p:nvPr>
            <p:ph type="body" idx="1"/>
          </p:nvPr>
        </p:nvSpPr>
        <p:spPr>
          <a:xfrm>
            <a:off x="672949" y="4686065"/>
            <a:ext cx="5389800" cy="4439700"/>
          </a:xfrm>
          <a:prstGeom prst="rect">
            <a:avLst/>
          </a:prstGeom>
        </p:spPr>
        <p:txBody>
          <a:bodyPr spcFirstLastPara="1" wrap="square" lIns="91150" tIns="45575" rIns="91150" bIns="45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gcf96e2d2fe_5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739775"/>
            <a:ext cx="84502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9093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cf96e2d2fe_5_61:notes"/>
          <p:cNvSpPr txBox="1">
            <a:spLocks noGrp="1"/>
          </p:cNvSpPr>
          <p:nvPr>
            <p:ph type="body" idx="1"/>
          </p:nvPr>
        </p:nvSpPr>
        <p:spPr>
          <a:xfrm>
            <a:off x="672949" y="4686065"/>
            <a:ext cx="5389800" cy="4439700"/>
          </a:xfrm>
          <a:prstGeom prst="rect">
            <a:avLst/>
          </a:prstGeom>
        </p:spPr>
        <p:txBody>
          <a:bodyPr spcFirstLastPara="1" wrap="square" lIns="91150" tIns="45575" rIns="91150" bIns="45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gcf96e2d2fe_5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739775"/>
            <a:ext cx="84502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0745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cf96e2d2fe_4_27:notes"/>
          <p:cNvSpPr txBox="1">
            <a:spLocks noGrp="1"/>
          </p:cNvSpPr>
          <p:nvPr>
            <p:ph type="body" idx="1"/>
          </p:nvPr>
        </p:nvSpPr>
        <p:spPr>
          <a:xfrm>
            <a:off x="672949" y="4686065"/>
            <a:ext cx="5389800" cy="4439700"/>
          </a:xfrm>
          <a:prstGeom prst="rect">
            <a:avLst/>
          </a:prstGeom>
        </p:spPr>
        <p:txBody>
          <a:bodyPr spcFirstLastPara="1" wrap="square" lIns="91150" tIns="45575" rIns="91150" bIns="45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gcf96e2d2fe_4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739775"/>
            <a:ext cx="84502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7163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cf96e2d2fe_6_0:notes"/>
          <p:cNvSpPr txBox="1">
            <a:spLocks noGrp="1"/>
          </p:cNvSpPr>
          <p:nvPr>
            <p:ph type="body" idx="1"/>
          </p:nvPr>
        </p:nvSpPr>
        <p:spPr>
          <a:xfrm>
            <a:off x="672949" y="4686065"/>
            <a:ext cx="5389800" cy="4439700"/>
          </a:xfrm>
          <a:prstGeom prst="rect">
            <a:avLst/>
          </a:prstGeom>
        </p:spPr>
        <p:txBody>
          <a:bodyPr spcFirstLastPara="1" wrap="square" lIns="91150" tIns="45575" rIns="91150" bIns="45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gcf96e2d2fe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739775"/>
            <a:ext cx="84502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04235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cf96e2d2fe_6_23:notes"/>
          <p:cNvSpPr txBox="1">
            <a:spLocks noGrp="1"/>
          </p:cNvSpPr>
          <p:nvPr>
            <p:ph type="body" idx="1"/>
          </p:nvPr>
        </p:nvSpPr>
        <p:spPr>
          <a:xfrm>
            <a:off x="672949" y="4686065"/>
            <a:ext cx="5389800" cy="4439700"/>
          </a:xfrm>
          <a:prstGeom prst="rect">
            <a:avLst/>
          </a:prstGeom>
        </p:spPr>
        <p:txBody>
          <a:bodyPr spcFirstLastPara="1" wrap="square" lIns="91150" tIns="45575" rIns="91150" bIns="45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gcf96e2d2fe_6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739775"/>
            <a:ext cx="84502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7081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>
            <a:spLocks noGrp="1"/>
          </p:cNvSpPr>
          <p:nvPr>
            <p:ph type="body" idx="1"/>
          </p:nvPr>
        </p:nvSpPr>
        <p:spPr>
          <a:xfrm>
            <a:off x="672949" y="4686065"/>
            <a:ext cx="5389870" cy="4439760"/>
          </a:xfrm>
          <a:prstGeom prst="rect">
            <a:avLst/>
          </a:prstGeom>
        </p:spPr>
        <p:txBody>
          <a:bodyPr spcFirstLastPara="1" wrap="square" lIns="91150" tIns="45575" rIns="91150" bIns="45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739775"/>
            <a:ext cx="84502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99291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cf96e2d2fe_8_15:notes"/>
          <p:cNvSpPr txBox="1">
            <a:spLocks noGrp="1"/>
          </p:cNvSpPr>
          <p:nvPr>
            <p:ph type="body" idx="1"/>
          </p:nvPr>
        </p:nvSpPr>
        <p:spPr>
          <a:xfrm>
            <a:off x="672949" y="4686065"/>
            <a:ext cx="5389800" cy="4439700"/>
          </a:xfrm>
          <a:prstGeom prst="rect">
            <a:avLst/>
          </a:prstGeom>
        </p:spPr>
        <p:txBody>
          <a:bodyPr spcFirstLastPara="1" wrap="square" lIns="91150" tIns="45575" rIns="91150" bIns="45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gcf96e2d2fe_8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739775"/>
            <a:ext cx="84502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38682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cf96e2d2fe_8_15:notes"/>
          <p:cNvSpPr txBox="1">
            <a:spLocks noGrp="1"/>
          </p:cNvSpPr>
          <p:nvPr>
            <p:ph type="body" idx="1"/>
          </p:nvPr>
        </p:nvSpPr>
        <p:spPr>
          <a:xfrm>
            <a:off x="672949" y="4686065"/>
            <a:ext cx="5389800" cy="4439700"/>
          </a:xfrm>
          <a:prstGeom prst="rect">
            <a:avLst/>
          </a:prstGeom>
        </p:spPr>
        <p:txBody>
          <a:bodyPr spcFirstLastPara="1" wrap="square" lIns="91150" tIns="45575" rIns="91150" bIns="45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gcf96e2d2fe_8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739775"/>
            <a:ext cx="84502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47856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cf96e2d2fe_0_51:notes"/>
          <p:cNvSpPr txBox="1">
            <a:spLocks noGrp="1"/>
          </p:cNvSpPr>
          <p:nvPr>
            <p:ph type="body" idx="1"/>
          </p:nvPr>
        </p:nvSpPr>
        <p:spPr>
          <a:xfrm>
            <a:off x="672949" y="4686065"/>
            <a:ext cx="5389800" cy="4439700"/>
          </a:xfrm>
          <a:prstGeom prst="rect">
            <a:avLst/>
          </a:prstGeom>
        </p:spPr>
        <p:txBody>
          <a:bodyPr spcFirstLastPara="1" wrap="square" lIns="91150" tIns="45575" rIns="91150" bIns="45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gcf96e2d2fe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739775"/>
            <a:ext cx="84502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6079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>
            <a:spLocks noGrp="1"/>
          </p:cNvSpPr>
          <p:nvPr>
            <p:ph type="body" idx="1"/>
          </p:nvPr>
        </p:nvSpPr>
        <p:spPr>
          <a:xfrm>
            <a:off x="672949" y="4686065"/>
            <a:ext cx="5389870" cy="4439760"/>
          </a:xfrm>
          <a:prstGeom prst="rect">
            <a:avLst/>
          </a:prstGeom>
        </p:spPr>
        <p:txBody>
          <a:bodyPr spcFirstLastPara="1" wrap="square" lIns="91150" tIns="45575" rIns="91150" bIns="45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739775"/>
            <a:ext cx="84502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361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 txBox="1">
            <a:spLocks noGrp="1"/>
          </p:cNvSpPr>
          <p:nvPr>
            <p:ph type="body" idx="1"/>
          </p:nvPr>
        </p:nvSpPr>
        <p:spPr>
          <a:xfrm>
            <a:off x="672949" y="4686065"/>
            <a:ext cx="5389870" cy="4439760"/>
          </a:xfrm>
          <a:prstGeom prst="rect">
            <a:avLst/>
          </a:prstGeom>
        </p:spPr>
        <p:txBody>
          <a:bodyPr spcFirstLastPara="1" wrap="square" lIns="91150" tIns="45575" rIns="91150" bIns="45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2" name="Google Shape;20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739775"/>
            <a:ext cx="84502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1504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:notes"/>
          <p:cNvSpPr txBox="1">
            <a:spLocks noGrp="1"/>
          </p:cNvSpPr>
          <p:nvPr>
            <p:ph type="body" idx="1"/>
          </p:nvPr>
        </p:nvSpPr>
        <p:spPr>
          <a:xfrm>
            <a:off x="672949" y="4686065"/>
            <a:ext cx="5389870" cy="4439760"/>
          </a:xfrm>
          <a:prstGeom prst="rect">
            <a:avLst/>
          </a:prstGeom>
        </p:spPr>
        <p:txBody>
          <a:bodyPr spcFirstLastPara="1" wrap="square" lIns="91150" tIns="45575" rIns="91150" bIns="45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1" name="Google Shape;22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739775"/>
            <a:ext cx="84502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4953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:notes"/>
          <p:cNvSpPr txBox="1">
            <a:spLocks noGrp="1"/>
          </p:cNvSpPr>
          <p:nvPr>
            <p:ph type="body" idx="1"/>
          </p:nvPr>
        </p:nvSpPr>
        <p:spPr>
          <a:xfrm>
            <a:off x="672949" y="4686065"/>
            <a:ext cx="5389870" cy="4439760"/>
          </a:xfrm>
          <a:prstGeom prst="rect">
            <a:avLst/>
          </a:prstGeom>
        </p:spPr>
        <p:txBody>
          <a:bodyPr spcFirstLastPara="1" wrap="square" lIns="91150" tIns="45575" rIns="91150" bIns="45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1" name="Google Shape;22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739775"/>
            <a:ext cx="84502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0141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cf96e2d2fe_2_7:notes"/>
          <p:cNvSpPr txBox="1">
            <a:spLocks noGrp="1"/>
          </p:cNvSpPr>
          <p:nvPr>
            <p:ph type="body" idx="1"/>
          </p:nvPr>
        </p:nvSpPr>
        <p:spPr>
          <a:xfrm>
            <a:off x="672949" y="4686065"/>
            <a:ext cx="5389800" cy="4439700"/>
          </a:xfrm>
          <a:prstGeom prst="rect">
            <a:avLst/>
          </a:prstGeom>
        </p:spPr>
        <p:txBody>
          <a:bodyPr spcFirstLastPara="1" wrap="square" lIns="91150" tIns="45575" rIns="91150" bIns="45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cf96e2d2fe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739775"/>
            <a:ext cx="84502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3118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043d715fa0_2_50:notes"/>
          <p:cNvSpPr txBox="1">
            <a:spLocks noGrp="1"/>
          </p:cNvSpPr>
          <p:nvPr>
            <p:ph type="body" idx="1"/>
          </p:nvPr>
        </p:nvSpPr>
        <p:spPr>
          <a:xfrm>
            <a:off x="672949" y="4686065"/>
            <a:ext cx="5389800" cy="4439700"/>
          </a:xfrm>
          <a:prstGeom prst="rect">
            <a:avLst/>
          </a:prstGeom>
        </p:spPr>
        <p:txBody>
          <a:bodyPr spcFirstLastPara="1" wrap="square" lIns="91150" tIns="45575" rIns="91150" bIns="45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g1043d715fa0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739775"/>
            <a:ext cx="84502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0849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043d715fa0_2_50:notes"/>
          <p:cNvSpPr txBox="1">
            <a:spLocks noGrp="1"/>
          </p:cNvSpPr>
          <p:nvPr>
            <p:ph type="body" idx="1"/>
          </p:nvPr>
        </p:nvSpPr>
        <p:spPr>
          <a:xfrm>
            <a:off x="672949" y="4686065"/>
            <a:ext cx="5389800" cy="4439700"/>
          </a:xfrm>
          <a:prstGeom prst="rect">
            <a:avLst/>
          </a:prstGeom>
        </p:spPr>
        <p:txBody>
          <a:bodyPr spcFirstLastPara="1" wrap="square" lIns="91150" tIns="45575" rIns="91150" bIns="45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g1043d715fa0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739775"/>
            <a:ext cx="84502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2720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>
  <p:cSld name="세로 제목 및 텍스트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 1 1 1 1">
  <p:cSld name="2_사용자 지정 레이아웃_1_1_1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/>
          <p:nvPr/>
        </p:nvSpPr>
        <p:spPr>
          <a:xfrm>
            <a:off x="105659" y="634950"/>
            <a:ext cx="10206264" cy="5588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5" name="Google Shape;65;p12"/>
          <p:cNvSpPr/>
          <p:nvPr/>
        </p:nvSpPr>
        <p:spPr>
          <a:xfrm>
            <a:off x="485849" y="767925"/>
            <a:ext cx="1148578" cy="45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/>
              <a:t>로고</a:t>
            </a:r>
            <a:endParaRPr sz="1400"/>
          </a:p>
        </p:txBody>
      </p:sp>
      <p:sp>
        <p:nvSpPr>
          <p:cNvPr id="66" name="Google Shape;66;p12"/>
          <p:cNvSpPr/>
          <p:nvPr/>
        </p:nvSpPr>
        <p:spPr>
          <a:xfrm>
            <a:off x="1798448" y="819775"/>
            <a:ext cx="1329333" cy="35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/>
              <a:t>YUM</a:t>
            </a:r>
            <a:endParaRPr sz="1400"/>
          </a:p>
        </p:txBody>
      </p:sp>
      <p:sp>
        <p:nvSpPr>
          <p:cNvPr id="67" name="Google Shape;67;p12"/>
          <p:cNvSpPr txBox="1"/>
          <p:nvPr/>
        </p:nvSpPr>
        <p:spPr>
          <a:xfrm>
            <a:off x="5422656" y="752475"/>
            <a:ext cx="4703905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>
                <a:solidFill>
                  <a:schemeClr val="dk1"/>
                </a:solidFill>
              </a:rPr>
              <a:t>—--- </a:t>
            </a:r>
            <a:r>
              <a:rPr lang="ko-KR" altLang="en-US" sz="1000">
                <a:solidFill>
                  <a:schemeClr val="dk1"/>
                </a:solidFill>
              </a:rPr>
              <a:t>관리자님             회원정보 수정      로그아웃</a:t>
            </a:r>
            <a:endParaRPr sz="1400"/>
          </a:p>
        </p:txBody>
      </p:sp>
      <p:sp>
        <p:nvSpPr>
          <p:cNvPr id="68" name="Google Shape;68;p12"/>
          <p:cNvSpPr txBox="1"/>
          <p:nvPr/>
        </p:nvSpPr>
        <p:spPr>
          <a:xfrm>
            <a:off x="338659" y="1342150"/>
            <a:ext cx="5786064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/>
              <a:t>사용자 관리      질병리스트</a:t>
            </a:r>
            <a:r>
              <a:rPr lang="ko-KR" altLang="en-US" sz="1000">
                <a:solidFill>
                  <a:schemeClr val="dk1"/>
                </a:solidFill>
              </a:rPr>
              <a:t>      의약품리스트</a:t>
            </a:r>
            <a:endParaRPr sz="1000" b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15053444" y="6565043"/>
            <a:ext cx="498132" cy="28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75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75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75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75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75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75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75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75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75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8" name="Google Shape;18;p4"/>
          <p:cNvSpPr/>
          <p:nvPr/>
        </p:nvSpPr>
        <p:spPr>
          <a:xfrm>
            <a:off x="105659" y="634950"/>
            <a:ext cx="10206264" cy="5588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2" y="196852"/>
            <a:ext cx="12027753" cy="231775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GNB</a:t>
            </a:r>
            <a:endParaRPr sz="1400"/>
          </a:p>
        </p:txBody>
      </p:sp>
      <p:sp>
        <p:nvSpPr>
          <p:cNvPr id="21" name="Google Shape;21;p5"/>
          <p:cNvSpPr/>
          <p:nvPr/>
        </p:nvSpPr>
        <p:spPr>
          <a:xfrm>
            <a:off x="3524726" y="431800"/>
            <a:ext cx="8487963" cy="211138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2" name="Google Shape;22;p5"/>
          <p:cNvSpPr/>
          <p:nvPr/>
        </p:nvSpPr>
        <p:spPr>
          <a:xfrm>
            <a:off x="9218345" y="1"/>
            <a:ext cx="1529061" cy="21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>
                <a:solidFill>
                  <a:srgbClr val="7F7F7F"/>
                </a:solidFill>
                <a:latin typeface="Dotum"/>
                <a:ea typeface="Dotum"/>
                <a:cs typeface="Dotum"/>
                <a:sym typeface="Dotum"/>
              </a:rPr>
              <a:t>sub menu group</a:t>
            </a:r>
            <a:endParaRPr sz="1400"/>
          </a:p>
        </p:txBody>
      </p:sp>
      <p:sp>
        <p:nvSpPr>
          <p:cNvPr id="23" name="Google Shape;23;p5"/>
          <p:cNvSpPr/>
          <p:nvPr/>
        </p:nvSpPr>
        <p:spPr>
          <a:xfrm>
            <a:off x="75315" y="714377"/>
            <a:ext cx="1769895" cy="5286375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>
                <a:solidFill>
                  <a:srgbClr val="7F7F7F"/>
                </a:solidFill>
                <a:latin typeface="Dotum"/>
                <a:ea typeface="Dotum"/>
                <a:cs typeface="Dotum"/>
                <a:sym typeface="Dotum"/>
              </a:rPr>
              <a:t>Left Menu</a:t>
            </a:r>
            <a:endParaRPr sz="1400"/>
          </a:p>
        </p:txBody>
      </p:sp>
      <p:sp>
        <p:nvSpPr>
          <p:cNvPr id="24" name="Google Shape;24;p5"/>
          <p:cNvSpPr/>
          <p:nvPr/>
        </p:nvSpPr>
        <p:spPr>
          <a:xfrm>
            <a:off x="2" y="428627"/>
            <a:ext cx="3411755" cy="214313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>
                <a:solidFill>
                  <a:srgbClr val="7F7F7F"/>
                </a:solidFill>
                <a:latin typeface="Gulim"/>
                <a:ea typeface="Gulim"/>
                <a:cs typeface="Gulim"/>
                <a:sym typeface="Gulim"/>
              </a:rPr>
              <a:t>Personalized  Area</a:t>
            </a:r>
            <a:endParaRPr sz="1400"/>
          </a:p>
        </p:txBody>
      </p:sp>
      <p:sp>
        <p:nvSpPr>
          <p:cNvPr id="25" name="Google Shape;25;p5"/>
          <p:cNvSpPr/>
          <p:nvPr/>
        </p:nvSpPr>
        <p:spPr>
          <a:xfrm>
            <a:off x="386615" y="0"/>
            <a:ext cx="11641137" cy="196850"/>
          </a:xfrm>
          <a:prstGeom prst="rect">
            <a:avLst/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6" name="Google Shape;26;p5"/>
          <p:cNvSpPr/>
          <p:nvPr/>
        </p:nvSpPr>
        <p:spPr>
          <a:xfrm>
            <a:off x="11108914" y="714377"/>
            <a:ext cx="903776" cy="528637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Sky </a:t>
            </a:r>
            <a:endParaRPr sz="14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Scraper</a:t>
            </a:r>
            <a:endParaRPr sz="9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105659" y="634950"/>
            <a:ext cx="10206264" cy="5588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9" name="Google Shape;29;p6"/>
          <p:cNvSpPr/>
          <p:nvPr/>
        </p:nvSpPr>
        <p:spPr>
          <a:xfrm>
            <a:off x="485849" y="767925"/>
            <a:ext cx="1148578" cy="45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/>
              <a:t>로고</a:t>
            </a:r>
            <a:endParaRPr sz="1400"/>
          </a:p>
        </p:txBody>
      </p:sp>
      <p:sp>
        <p:nvSpPr>
          <p:cNvPr id="30" name="Google Shape;30;p6"/>
          <p:cNvSpPr/>
          <p:nvPr/>
        </p:nvSpPr>
        <p:spPr>
          <a:xfrm>
            <a:off x="1798448" y="819775"/>
            <a:ext cx="1329333" cy="35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/>
              <a:t>YUM</a:t>
            </a:r>
            <a:endParaRPr sz="1400"/>
          </a:p>
        </p:txBody>
      </p:sp>
      <p:sp>
        <p:nvSpPr>
          <p:cNvPr id="31" name="Google Shape;31;p6"/>
          <p:cNvSpPr txBox="1"/>
          <p:nvPr/>
        </p:nvSpPr>
        <p:spPr>
          <a:xfrm>
            <a:off x="338659" y="1342150"/>
            <a:ext cx="2410544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/>
              <a:t>접수 현황</a:t>
            </a:r>
            <a:r>
              <a:rPr lang="ko-KR" altLang="en-US" sz="1000"/>
              <a:t>      휴일 관리</a:t>
            </a:r>
            <a:endParaRPr sz="1000"/>
          </a:p>
        </p:txBody>
      </p:sp>
      <p:sp>
        <p:nvSpPr>
          <p:cNvPr id="32" name="Google Shape;32;p6"/>
          <p:cNvSpPr txBox="1"/>
          <p:nvPr/>
        </p:nvSpPr>
        <p:spPr>
          <a:xfrm>
            <a:off x="5422656" y="752475"/>
            <a:ext cx="4703905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>
                <a:solidFill>
                  <a:schemeClr val="dk1"/>
                </a:solidFill>
              </a:rPr>
              <a:t>—--- </a:t>
            </a:r>
            <a:r>
              <a:rPr lang="ko-KR" altLang="en-US" sz="1000">
                <a:solidFill>
                  <a:schemeClr val="dk1"/>
                </a:solidFill>
              </a:rPr>
              <a:t>간호사님             회원정보 수정      로그아웃</a:t>
            </a:r>
            <a:endParaRPr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 1">
  <p:cSld name="1_사용자 지정 레이아웃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105659" y="634950"/>
            <a:ext cx="10206264" cy="5588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5" name="Google Shape;35;p7"/>
          <p:cNvSpPr/>
          <p:nvPr/>
        </p:nvSpPr>
        <p:spPr>
          <a:xfrm>
            <a:off x="485849" y="767925"/>
            <a:ext cx="1148578" cy="45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/>
              <a:t>로고</a:t>
            </a:r>
            <a:endParaRPr sz="1400"/>
          </a:p>
        </p:txBody>
      </p:sp>
      <p:sp>
        <p:nvSpPr>
          <p:cNvPr id="36" name="Google Shape;36;p7"/>
          <p:cNvSpPr/>
          <p:nvPr/>
        </p:nvSpPr>
        <p:spPr>
          <a:xfrm>
            <a:off x="1798448" y="819775"/>
            <a:ext cx="1329333" cy="35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/>
              <a:t>YUM</a:t>
            </a:r>
            <a:endParaRPr sz="1400"/>
          </a:p>
        </p:txBody>
      </p:sp>
      <p:sp>
        <p:nvSpPr>
          <p:cNvPr id="37" name="Google Shape;37;p7"/>
          <p:cNvSpPr txBox="1"/>
          <p:nvPr/>
        </p:nvSpPr>
        <p:spPr>
          <a:xfrm>
            <a:off x="338659" y="1342150"/>
            <a:ext cx="2410544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/>
              <a:t>접수 현황      </a:t>
            </a:r>
            <a:r>
              <a:rPr lang="ko-KR" altLang="en-US" sz="1000" b="1"/>
              <a:t>휴일 관리</a:t>
            </a:r>
            <a:endParaRPr sz="1000" b="1"/>
          </a:p>
        </p:txBody>
      </p:sp>
      <p:sp>
        <p:nvSpPr>
          <p:cNvPr id="38" name="Google Shape;38;p7"/>
          <p:cNvSpPr txBox="1"/>
          <p:nvPr/>
        </p:nvSpPr>
        <p:spPr>
          <a:xfrm>
            <a:off x="5422656" y="752475"/>
            <a:ext cx="4703905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>
                <a:solidFill>
                  <a:schemeClr val="dk1"/>
                </a:solidFill>
              </a:rPr>
              <a:t>—--- </a:t>
            </a:r>
            <a:r>
              <a:rPr lang="ko-KR" altLang="en-US" sz="1000">
                <a:solidFill>
                  <a:schemeClr val="dk1"/>
                </a:solidFill>
              </a:rPr>
              <a:t>간호사님             회원정보 수정      로그아웃</a:t>
            </a:r>
            <a:endParaRPr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105659" y="634950"/>
            <a:ext cx="10206264" cy="5588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1" name="Google Shape;41;p8"/>
          <p:cNvSpPr/>
          <p:nvPr/>
        </p:nvSpPr>
        <p:spPr>
          <a:xfrm>
            <a:off x="485849" y="767925"/>
            <a:ext cx="1148578" cy="45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/>
              <a:t>로고</a:t>
            </a:r>
            <a:endParaRPr sz="1400"/>
          </a:p>
        </p:txBody>
      </p:sp>
      <p:sp>
        <p:nvSpPr>
          <p:cNvPr id="42" name="Google Shape;42;p8"/>
          <p:cNvSpPr/>
          <p:nvPr/>
        </p:nvSpPr>
        <p:spPr>
          <a:xfrm>
            <a:off x="1798448" y="819775"/>
            <a:ext cx="1329333" cy="35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/>
              <a:t>YUM</a:t>
            </a:r>
            <a:endParaRPr sz="1400"/>
          </a:p>
        </p:txBody>
      </p:sp>
      <p:sp>
        <p:nvSpPr>
          <p:cNvPr id="43" name="Google Shape;43;p8"/>
          <p:cNvSpPr txBox="1"/>
          <p:nvPr/>
        </p:nvSpPr>
        <p:spPr>
          <a:xfrm>
            <a:off x="5422656" y="752475"/>
            <a:ext cx="4703905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>
                <a:solidFill>
                  <a:schemeClr val="dk1"/>
                </a:solidFill>
              </a:rPr>
              <a:t>—--- </a:t>
            </a:r>
            <a:r>
              <a:rPr lang="ko-KR" altLang="en-US" sz="1000">
                <a:solidFill>
                  <a:schemeClr val="dk1"/>
                </a:solidFill>
              </a:rPr>
              <a:t>의사님             회원정보 수정      로그아웃</a:t>
            </a:r>
            <a:endParaRPr sz="1400"/>
          </a:p>
        </p:txBody>
      </p:sp>
      <p:sp>
        <p:nvSpPr>
          <p:cNvPr id="44" name="Google Shape;44;p8"/>
          <p:cNvSpPr txBox="1"/>
          <p:nvPr/>
        </p:nvSpPr>
        <p:spPr>
          <a:xfrm>
            <a:off x="338659" y="1342150"/>
            <a:ext cx="2410544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/>
              <a:t>진료 현황</a:t>
            </a:r>
            <a:r>
              <a:rPr lang="ko-KR" altLang="en-US" sz="1000"/>
              <a:t>      휴일 관리</a:t>
            </a:r>
            <a:endParaRPr sz="10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 1">
  <p:cSld name="2_사용자 지정 레이아웃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105659" y="634950"/>
            <a:ext cx="10206264" cy="5588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485849" y="767925"/>
            <a:ext cx="1148578" cy="45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/>
              <a:t>로고</a:t>
            </a:r>
            <a:endParaRPr sz="1400"/>
          </a:p>
        </p:txBody>
      </p:sp>
      <p:sp>
        <p:nvSpPr>
          <p:cNvPr id="48" name="Google Shape;48;p9"/>
          <p:cNvSpPr/>
          <p:nvPr/>
        </p:nvSpPr>
        <p:spPr>
          <a:xfrm>
            <a:off x="1798448" y="819775"/>
            <a:ext cx="1329333" cy="35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/>
              <a:t>YUM</a:t>
            </a:r>
            <a:endParaRPr sz="1400"/>
          </a:p>
        </p:txBody>
      </p:sp>
      <p:sp>
        <p:nvSpPr>
          <p:cNvPr id="49" name="Google Shape;49;p9"/>
          <p:cNvSpPr txBox="1"/>
          <p:nvPr/>
        </p:nvSpPr>
        <p:spPr>
          <a:xfrm>
            <a:off x="5422656" y="752475"/>
            <a:ext cx="4703905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>
                <a:solidFill>
                  <a:schemeClr val="dk1"/>
                </a:solidFill>
              </a:rPr>
              <a:t>—--- </a:t>
            </a:r>
            <a:r>
              <a:rPr lang="ko-KR" altLang="en-US" sz="1000">
                <a:solidFill>
                  <a:schemeClr val="dk1"/>
                </a:solidFill>
              </a:rPr>
              <a:t>관리자님             회원정보 수정      로그아웃</a:t>
            </a:r>
            <a:endParaRPr sz="1400"/>
          </a:p>
        </p:txBody>
      </p:sp>
      <p:sp>
        <p:nvSpPr>
          <p:cNvPr id="50" name="Google Shape;50;p9"/>
          <p:cNvSpPr txBox="1"/>
          <p:nvPr/>
        </p:nvSpPr>
        <p:spPr>
          <a:xfrm>
            <a:off x="338659" y="1342150"/>
            <a:ext cx="5786064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/>
              <a:t>사용자 관리</a:t>
            </a:r>
            <a:r>
              <a:rPr lang="ko-KR" altLang="en-US" sz="1000"/>
              <a:t>      질병리스트</a:t>
            </a:r>
            <a:r>
              <a:rPr lang="ko-KR" altLang="en-US" sz="1000">
                <a:solidFill>
                  <a:schemeClr val="dk1"/>
                </a:solidFill>
              </a:rPr>
              <a:t>      의약품리스트</a:t>
            </a:r>
            <a:endParaRPr sz="10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 1 1">
  <p:cSld name="2_사용자 지정 레이아웃_1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/>
        </p:nvSpPr>
        <p:spPr>
          <a:xfrm>
            <a:off x="105659" y="634950"/>
            <a:ext cx="10206264" cy="5588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3" name="Google Shape;53;p10"/>
          <p:cNvSpPr/>
          <p:nvPr/>
        </p:nvSpPr>
        <p:spPr>
          <a:xfrm>
            <a:off x="485849" y="767925"/>
            <a:ext cx="1148578" cy="45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/>
              <a:t>로고</a:t>
            </a:r>
            <a:endParaRPr sz="1400"/>
          </a:p>
        </p:txBody>
      </p:sp>
      <p:sp>
        <p:nvSpPr>
          <p:cNvPr id="54" name="Google Shape;54;p10"/>
          <p:cNvSpPr/>
          <p:nvPr/>
        </p:nvSpPr>
        <p:spPr>
          <a:xfrm>
            <a:off x="1798448" y="819775"/>
            <a:ext cx="1329333" cy="35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/>
              <a:t>YUM</a:t>
            </a:r>
            <a:endParaRPr sz="1400"/>
          </a:p>
        </p:txBody>
      </p:sp>
      <p:sp>
        <p:nvSpPr>
          <p:cNvPr id="55" name="Google Shape;55;p10"/>
          <p:cNvSpPr txBox="1"/>
          <p:nvPr/>
        </p:nvSpPr>
        <p:spPr>
          <a:xfrm>
            <a:off x="5422656" y="752475"/>
            <a:ext cx="4703905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>
                <a:solidFill>
                  <a:schemeClr val="dk1"/>
                </a:solidFill>
              </a:rPr>
              <a:t>—--- </a:t>
            </a:r>
            <a:r>
              <a:rPr lang="ko-KR" altLang="en-US" sz="1000">
                <a:solidFill>
                  <a:schemeClr val="dk1"/>
                </a:solidFill>
              </a:rPr>
              <a:t>관리자님             회원정보 수정      로그아웃</a:t>
            </a:r>
            <a:endParaRPr sz="1400"/>
          </a:p>
        </p:txBody>
      </p:sp>
      <p:sp>
        <p:nvSpPr>
          <p:cNvPr id="56" name="Google Shape;56;p10"/>
          <p:cNvSpPr txBox="1"/>
          <p:nvPr/>
        </p:nvSpPr>
        <p:spPr>
          <a:xfrm>
            <a:off x="338659" y="1342150"/>
            <a:ext cx="5786064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/>
              <a:t>사용자 관리      </a:t>
            </a:r>
            <a:r>
              <a:rPr lang="ko-KR" altLang="en-US" sz="1000" b="1"/>
              <a:t>질병리스트</a:t>
            </a:r>
            <a:r>
              <a:rPr lang="ko-KR" altLang="en-US" sz="1000">
                <a:solidFill>
                  <a:schemeClr val="dk1"/>
                </a:solidFill>
              </a:rPr>
              <a:t>      의약품리스트</a:t>
            </a:r>
            <a:endParaRPr sz="10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 1 1 1">
  <p:cSld name="2_사용자 지정 레이아웃_1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/>
          <p:nvPr/>
        </p:nvSpPr>
        <p:spPr>
          <a:xfrm>
            <a:off x="105659" y="634950"/>
            <a:ext cx="10206264" cy="5588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9" name="Google Shape;59;p11"/>
          <p:cNvSpPr/>
          <p:nvPr/>
        </p:nvSpPr>
        <p:spPr>
          <a:xfrm>
            <a:off x="485849" y="767925"/>
            <a:ext cx="1148578" cy="45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/>
              <a:t>로고</a:t>
            </a:r>
            <a:endParaRPr sz="1400"/>
          </a:p>
        </p:txBody>
      </p:sp>
      <p:sp>
        <p:nvSpPr>
          <p:cNvPr id="60" name="Google Shape;60;p11"/>
          <p:cNvSpPr/>
          <p:nvPr/>
        </p:nvSpPr>
        <p:spPr>
          <a:xfrm>
            <a:off x="1798448" y="819775"/>
            <a:ext cx="1329333" cy="35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/>
              <a:t>YUM</a:t>
            </a:r>
            <a:endParaRPr sz="1400"/>
          </a:p>
        </p:txBody>
      </p:sp>
      <p:sp>
        <p:nvSpPr>
          <p:cNvPr id="61" name="Google Shape;61;p11"/>
          <p:cNvSpPr txBox="1"/>
          <p:nvPr/>
        </p:nvSpPr>
        <p:spPr>
          <a:xfrm>
            <a:off x="5422656" y="752475"/>
            <a:ext cx="4703905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>
                <a:solidFill>
                  <a:schemeClr val="dk1"/>
                </a:solidFill>
              </a:rPr>
              <a:t>—--- </a:t>
            </a:r>
            <a:r>
              <a:rPr lang="ko-KR" altLang="en-US" sz="1000">
                <a:solidFill>
                  <a:schemeClr val="dk1"/>
                </a:solidFill>
              </a:rPr>
              <a:t>관리자님             회원정보 수정      로그아웃</a:t>
            </a:r>
            <a:endParaRPr sz="1400"/>
          </a:p>
        </p:txBody>
      </p:sp>
      <p:sp>
        <p:nvSpPr>
          <p:cNvPr id="62" name="Google Shape;62;p11"/>
          <p:cNvSpPr txBox="1"/>
          <p:nvPr/>
        </p:nvSpPr>
        <p:spPr>
          <a:xfrm>
            <a:off x="338659" y="1342150"/>
            <a:ext cx="5786064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/>
              <a:t>사용자 관리      질병리스트</a:t>
            </a:r>
            <a:r>
              <a:rPr lang="ko-KR" altLang="en-US" sz="1000">
                <a:solidFill>
                  <a:schemeClr val="dk1"/>
                </a:solidFill>
              </a:rPr>
              <a:t>      </a:t>
            </a:r>
            <a:r>
              <a:rPr lang="ko-KR" altLang="en-US" sz="1000" b="1">
                <a:solidFill>
                  <a:schemeClr val="dk1"/>
                </a:solidFill>
              </a:rPr>
              <a:t>의약품리스트</a:t>
            </a:r>
            <a:endParaRPr sz="10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2" y="0"/>
            <a:ext cx="185776" cy="6858000"/>
          </a:xfrm>
          <a:prstGeom prst="rect">
            <a:avLst/>
          </a:prstGeom>
          <a:solidFill>
            <a:srgbClr val="2085C5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0451834" y="19052"/>
            <a:ext cx="5168430" cy="6811963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" name="Google Shape;14;p3"/>
          <p:cNvSpPr/>
          <p:nvPr/>
        </p:nvSpPr>
        <p:spPr>
          <a:xfrm>
            <a:off x="13129859" y="6529388"/>
            <a:ext cx="1481188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fld id="{00000000-1234-1234-1234-123412341234}" type="slidenum">
              <a:rPr lang="en-US" altLang="ko-KR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 altLang="ko-KR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ko-KR" alt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페이지</a:t>
            </a:r>
            <a:endParaRPr sz="1400"/>
          </a:p>
        </p:txBody>
      </p:sp>
      <p:graphicFrame>
        <p:nvGraphicFramePr>
          <p:cNvPr id="15" name="Google Shape;15;p3"/>
          <p:cNvGraphicFramePr/>
          <p:nvPr/>
        </p:nvGraphicFramePr>
        <p:xfrm>
          <a:off x="10477654" y="430213"/>
          <a:ext cx="5150139" cy="213370"/>
        </p:xfrm>
        <a:graphic>
          <a:graphicData uri="http://schemas.openxmlformats.org/drawingml/2006/table">
            <a:tbl>
              <a:tblPr>
                <a:noFill/>
                <a:tableStyleId>{2DFB8C11-6534-4797-A903-B8C5DFC97EEA}</a:tableStyleId>
              </a:tblPr>
              <a:tblGrid>
                <a:gridCol w="1567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2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</a:t>
                      </a:r>
                      <a:endParaRPr/>
                    </a:p>
                  </a:txBody>
                  <a:tcPr marL="144620" marR="14462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/>
                        <a:t>YUM</a:t>
                      </a:r>
                      <a:endParaRPr sz="8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44620" marR="14462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/>
        </p:nvSpPr>
        <p:spPr>
          <a:xfrm>
            <a:off x="4736383" y="1648545"/>
            <a:ext cx="6119283" cy="40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algn="ctr"/>
            <a:r>
              <a:rPr lang="en-US" altLang="ko-KR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YUM</a:t>
            </a:r>
            <a:endParaRPr/>
          </a:p>
        </p:txBody>
      </p:sp>
      <p:cxnSp>
        <p:nvCxnSpPr>
          <p:cNvPr id="74" name="Google Shape;74;p13"/>
          <p:cNvCxnSpPr/>
          <p:nvPr/>
        </p:nvCxnSpPr>
        <p:spPr>
          <a:xfrm>
            <a:off x="3783046" y="1212483"/>
            <a:ext cx="8312150" cy="0"/>
          </a:xfrm>
          <a:prstGeom prst="straightConnector1">
            <a:avLst/>
          </a:prstGeom>
          <a:noFill/>
          <a:ln w="53975" cap="flat" cmpd="sng">
            <a:solidFill>
              <a:srgbClr val="538CD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/>
          <p:nvPr/>
        </p:nvCxnSpPr>
        <p:spPr>
          <a:xfrm>
            <a:off x="3749710" y="2186414"/>
            <a:ext cx="8313737" cy="0"/>
          </a:xfrm>
          <a:prstGeom prst="straightConnector1">
            <a:avLst/>
          </a:prstGeom>
          <a:noFill/>
          <a:ln w="9525" cap="flat" cmpd="sng">
            <a:solidFill>
              <a:srgbClr val="538CD5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76" name="Google Shape;76;p13"/>
          <p:cNvGraphicFramePr/>
          <p:nvPr/>
        </p:nvGraphicFramePr>
        <p:xfrm>
          <a:off x="4705730" y="5218882"/>
          <a:ext cx="6589725" cy="531175"/>
        </p:xfrm>
        <a:graphic>
          <a:graphicData uri="http://schemas.openxmlformats.org/drawingml/2006/table">
            <a:tbl>
              <a:tblPr>
                <a:noFill/>
                <a:tableStyleId>{2DFB8C11-6534-4797-A903-B8C5DFC97EEA}</a:tableStyleId>
              </a:tblPr>
              <a:tblGrid>
                <a:gridCol w="1189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/>
                    </a:p>
                  </a:txBody>
                  <a:tcPr marL="91425" marR="91425" marT="45700" marB="457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Ver 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소속/담당자</a:t>
                      </a:r>
                      <a:endParaRPr/>
                    </a:p>
                  </a:txBody>
                  <a:tcPr marL="91425" marR="91425" marT="45700" marB="457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최종수정일</a:t>
                      </a:r>
                      <a:endParaRPr/>
                    </a:p>
                  </a:txBody>
                  <a:tcPr marL="91425" marR="91425" marT="45700" marB="457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이메일/연락처</a:t>
                      </a:r>
                      <a:endParaRPr/>
                    </a:p>
                  </a:txBody>
                  <a:tcPr marL="91425" marR="91425" marT="45700" marB="457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" name="Google Shape;77;p13"/>
          <p:cNvSpPr txBox="1"/>
          <p:nvPr/>
        </p:nvSpPr>
        <p:spPr>
          <a:xfrm>
            <a:off x="3711886" y="908720"/>
            <a:ext cx="5254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r>
              <a:rPr lang="ko-KR" altLang="en-US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개미</a:t>
            </a:r>
            <a:r>
              <a:rPr lang="en-US" alt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홍창목</a:t>
            </a:r>
            <a:r>
              <a:rPr lang="en-US" alt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김주의</a:t>
            </a:r>
            <a:r>
              <a:rPr lang="en-US" alt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한주형</a:t>
            </a:r>
            <a:r>
              <a:rPr lang="en-US" alt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8" name="Google Shape;78;p13"/>
          <p:cNvGraphicFramePr/>
          <p:nvPr/>
        </p:nvGraphicFramePr>
        <p:xfrm>
          <a:off x="4366685" y="3054577"/>
          <a:ext cx="6932100" cy="1080125"/>
        </p:xfrm>
        <a:graphic>
          <a:graphicData uri="http://schemas.openxmlformats.org/drawingml/2006/table">
            <a:tbl>
              <a:tblPr firstRow="1" bandRow="1">
                <a:noFill/>
                <a:tableStyleId>{2DD9C99C-DD0B-4992-80F0-4C0BF28AC7E9}</a:tableStyleId>
              </a:tblPr>
              <a:tblGrid>
                <a:gridCol w="99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rgbClr val="494429"/>
                          </a:solidFill>
                        </a:rPr>
                        <a:t>버전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rgbClr val="494429"/>
                          </a:solidFill>
                        </a:rPr>
                        <a:t>변경사유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rgbClr val="494429"/>
                          </a:solidFill>
                        </a:rPr>
                        <a:t>최종수정일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rgbClr val="494429"/>
                          </a:solidFill>
                        </a:rPr>
                        <a:t>작성자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64384DE-07EE-421F-B680-5B809AE3E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342605" cy="6858000"/>
          </a:xfrm>
          <a:prstGeom prst="rect">
            <a:avLst/>
          </a:prstGeom>
        </p:spPr>
      </p:pic>
      <p:graphicFrame>
        <p:nvGraphicFramePr>
          <p:cNvPr id="260" name="Google Shape;260;p21"/>
          <p:cNvGraphicFramePr/>
          <p:nvPr>
            <p:extLst>
              <p:ext uri="{D42A27DB-BD31-4B8C-83A1-F6EECF244321}">
                <p14:modId xmlns:p14="http://schemas.microsoft.com/office/powerpoint/2010/main" val="2131879811"/>
              </p:ext>
            </p:extLst>
          </p:nvPr>
        </p:nvGraphicFramePr>
        <p:xfrm>
          <a:off x="12353306" y="0"/>
          <a:ext cx="3312144" cy="6835217"/>
        </p:xfrm>
        <a:graphic>
          <a:graphicData uri="http://schemas.openxmlformats.org/drawingml/2006/table">
            <a:tbl>
              <a:tblPr>
                <a:noFill/>
                <a:tableStyleId>{2DFB8C11-6534-4797-A903-B8C5DFC97EEA}</a:tableStyleId>
              </a:tblPr>
              <a:tblGrid>
                <a:gridCol w="453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3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05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환자 접수 페이지</a:t>
                      </a:r>
                      <a:endParaRPr sz="12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76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Location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/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06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 (화면설명)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5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200" b="1">
                          <a:solidFill>
                            <a:srgbClr val="FF0000"/>
                          </a:solidFill>
                        </a:rPr>
                        <a:t>환자가 내원했을때 접수를 하는 페이지</a:t>
                      </a:r>
                      <a:endParaRPr sz="1200" b="1" i="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5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환자 이름 검색 ( 이름이 같은 환자 리스트 출력)</a:t>
                      </a:r>
                      <a:endParaRPr sz="12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2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클릭 시 해당 환자의 정보를 오른쪽의 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등록 리스트에 데이터 자동 기입</a:t>
                      </a:r>
                      <a:endParaRPr sz="12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2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재진 환자 시 해당 환자의 정보 출력,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초진 시 환자의 정보를 입력</a:t>
                      </a:r>
                      <a:endParaRPr sz="12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2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/>
                        <a:t>환자 접수 창을 비움</a:t>
                      </a:r>
                      <a:endParaRPr sz="12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5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접수 </a:t>
                      </a:r>
                      <a:r>
                        <a:rPr lang="en-US" altLang="ko-KR" sz="1200" dirty="0"/>
                        <a:t>Table</a:t>
                      </a:r>
                      <a:r>
                        <a:rPr lang="ko-KR" altLang="en-US" sz="1200" dirty="0"/>
                        <a:t>에 </a:t>
                      </a:r>
                      <a:r>
                        <a:rPr lang="en-US" altLang="ko-KR" sz="1200" dirty="0"/>
                        <a:t>insert</a:t>
                      </a:r>
                      <a:endParaRPr sz="12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5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5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5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4570"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effectLst/>
                        </a:rPr>
                        <a:t>1) </a:t>
                      </a:r>
                      <a:r>
                        <a:rPr lang="ko-KR" altLang="en-US" sz="1200" dirty="0">
                          <a:effectLst/>
                        </a:rPr>
                        <a:t>신규환자</a:t>
                      </a:r>
                      <a:br>
                        <a:rPr lang="ko-KR" altLang="en-US" sz="1200" dirty="0">
                          <a:effectLst/>
                        </a:rPr>
                      </a:br>
                      <a:r>
                        <a:rPr lang="en-US" altLang="ko-KR" sz="1200" dirty="0">
                          <a:effectLst/>
                        </a:rPr>
                        <a:t>- </a:t>
                      </a:r>
                      <a:r>
                        <a:rPr lang="ko-KR" altLang="en-US" sz="1200" dirty="0">
                          <a:effectLst/>
                        </a:rPr>
                        <a:t>오른쪽 </a:t>
                      </a:r>
                      <a:r>
                        <a:rPr lang="ko-KR" altLang="en-US" sz="1200" dirty="0" err="1">
                          <a:effectLst/>
                        </a:rPr>
                        <a:t>입력폼</a:t>
                      </a:r>
                      <a:r>
                        <a:rPr lang="ko-KR" altLang="en-US" sz="1200" dirty="0">
                          <a:effectLst/>
                        </a:rPr>
                        <a:t> 모두 입력하고 저장</a:t>
                      </a:r>
                      <a:endParaRPr lang="en-US" altLang="ko-KR" sz="1200" dirty="0">
                        <a:effectLst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effectLst/>
                        </a:rPr>
                        <a:t>- </a:t>
                      </a:r>
                      <a:r>
                        <a:rPr lang="ko-KR" altLang="en-US" sz="1200" dirty="0">
                          <a:effectLst/>
                        </a:rPr>
                        <a:t>환자 테이블 </a:t>
                      </a:r>
                      <a:r>
                        <a:rPr lang="en-US" altLang="ko-KR" sz="1200" dirty="0">
                          <a:effectLst/>
                        </a:rPr>
                        <a:t>insert</a:t>
                      </a:r>
                      <a:br>
                        <a:rPr lang="en-US" altLang="ko-KR" sz="1200" dirty="0">
                          <a:effectLst/>
                        </a:rPr>
                      </a:br>
                      <a:r>
                        <a:rPr lang="en-US" altLang="ko-KR" sz="1200" dirty="0">
                          <a:effectLst/>
                        </a:rPr>
                        <a:t>- </a:t>
                      </a:r>
                      <a:r>
                        <a:rPr lang="ko-KR" altLang="en-US" sz="1200" dirty="0">
                          <a:effectLst/>
                        </a:rPr>
                        <a:t>접수 테이블 </a:t>
                      </a:r>
                      <a:r>
                        <a:rPr lang="en-US" altLang="ko-KR" sz="1200" dirty="0">
                          <a:effectLst/>
                        </a:rPr>
                        <a:t>insert</a:t>
                      </a:r>
                      <a:endParaRPr lang="ko-KR" altLang="en-US" sz="1200" dirty="0">
                        <a:effectLst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effectLst/>
                        </a:rPr>
                        <a:t> </a:t>
                      </a:r>
                      <a:br>
                        <a:rPr lang="ko-KR" altLang="en-US" sz="1200" dirty="0">
                          <a:effectLst/>
                        </a:rPr>
                      </a:br>
                      <a:r>
                        <a:rPr lang="en-US" altLang="ko-KR" sz="1200" dirty="0">
                          <a:effectLst/>
                        </a:rPr>
                        <a:t>2) </a:t>
                      </a:r>
                      <a:r>
                        <a:rPr lang="ko-KR" altLang="en-US" sz="1200" dirty="0">
                          <a:effectLst/>
                        </a:rPr>
                        <a:t>재진 환자</a:t>
                      </a:r>
                      <a:br>
                        <a:rPr lang="ko-KR" altLang="en-US" sz="1200" dirty="0">
                          <a:effectLst/>
                        </a:rPr>
                      </a:br>
                      <a:r>
                        <a:rPr lang="en-US" altLang="ko-KR" sz="1200" dirty="0">
                          <a:effectLst/>
                        </a:rPr>
                        <a:t>-  </a:t>
                      </a:r>
                      <a:r>
                        <a:rPr lang="ko-KR" altLang="en-US" sz="1200" dirty="0">
                          <a:effectLst/>
                        </a:rPr>
                        <a:t>왼쪽 위 환자리스트에서 검색</a:t>
                      </a:r>
                      <a:br>
                        <a:rPr lang="ko-KR" altLang="en-US" sz="1200" dirty="0">
                          <a:effectLst/>
                        </a:rPr>
                      </a:br>
                      <a:r>
                        <a:rPr lang="en-US" altLang="ko-KR" sz="1200" dirty="0">
                          <a:effectLst/>
                        </a:rPr>
                        <a:t>- </a:t>
                      </a:r>
                      <a:r>
                        <a:rPr lang="ko-KR" altLang="en-US" sz="1200" dirty="0">
                          <a:effectLst/>
                        </a:rPr>
                        <a:t> 환자 선택</a:t>
                      </a:r>
                      <a:br>
                        <a:rPr lang="ko-KR" altLang="en-US" sz="1200" dirty="0">
                          <a:effectLst/>
                        </a:rPr>
                      </a:br>
                      <a:r>
                        <a:rPr lang="en-US" altLang="ko-KR" sz="1200" dirty="0">
                          <a:effectLst/>
                        </a:rPr>
                        <a:t>-</a:t>
                      </a:r>
                      <a:r>
                        <a:rPr lang="ko-KR" altLang="en-US" sz="1200" dirty="0">
                          <a:effectLst/>
                        </a:rPr>
                        <a:t>  오른쪽 입력폼에 환자 정보 자동으로 입력 </a:t>
                      </a:r>
                      <a:br>
                        <a:rPr lang="en-US" altLang="ko-KR" sz="1200" dirty="0">
                          <a:effectLst/>
                        </a:rPr>
                      </a:br>
                      <a:r>
                        <a:rPr lang="en-US" altLang="ko-KR" sz="1200" dirty="0">
                          <a:effectLst/>
                        </a:rPr>
                        <a:t>     =&gt; </a:t>
                      </a:r>
                      <a:r>
                        <a:rPr lang="ko-KR" altLang="en-US" sz="1200" dirty="0">
                          <a:effectLst/>
                        </a:rPr>
                        <a:t>접수 테이블 </a:t>
                      </a:r>
                      <a:r>
                        <a:rPr lang="en-US" altLang="ko-KR" sz="1200" dirty="0">
                          <a:effectLst/>
                        </a:rPr>
                        <a:t>insert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dirty="0"/>
                        <a:t> </a:t>
                      </a:r>
                      <a:br>
                        <a:rPr lang="ko-KR" altLang="en-US" sz="1200" dirty="0">
                          <a:effectLst/>
                        </a:rPr>
                      </a:br>
                      <a:r>
                        <a:rPr lang="en-US" altLang="ko-KR" sz="1200" dirty="0">
                          <a:effectLst/>
                        </a:rPr>
                        <a:t>3) </a:t>
                      </a:r>
                      <a:r>
                        <a:rPr lang="ko-KR" altLang="en-US" sz="1200" dirty="0">
                          <a:effectLst/>
                        </a:rPr>
                        <a:t>접수 정보 수정 </a:t>
                      </a:r>
                      <a:r>
                        <a:rPr lang="en-US" altLang="ko-KR" sz="1200" dirty="0">
                          <a:effectLst/>
                        </a:rPr>
                        <a:t>(</a:t>
                      </a:r>
                      <a:r>
                        <a:rPr lang="ko-KR" altLang="en-US" sz="1200" dirty="0">
                          <a:effectLst/>
                        </a:rPr>
                        <a:t>진료 대기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예약만 출력</a:t>
                      </a:r>
                      <a:r>
                        <a:rPr lang="en-US" altLang="ko-KR" sz="1200" dirty="0">
                          <a:effectLst/>
                        </a:rPr>
                        <a:t>)</a:t>
                      </a:r>
                      <a:br>
                        <a:rPr lang="en-US" altLang="ko-KR" sz="1200" dirty="0">
                          <a:effectLst/>
                        </a:rPr>
                      </a:br>
                      <a:r>
                        <a:rPr lang="en-US" altLang="ko-KR" sz="1200" dirty="0">
                          <a:effectLst/>
                        </a:rPr>
                        <a:t>- </a:t>
                      </a:r>
                      <a:r>
                        <a:rPr lang="ko-KR" altLang="en-US" sz="1200" dirty="0">
                          <a:effectLst/>
                        </a:rPr>
                        <a:t>접수 리스트에서 검색 후 선택</a:t>
                      </a:r>
                      <a:br>
                        <a:rPr lang="ko-KR" altLang="en-US" sz="1200" dirty="0">
                          <a:effectLst/>
                        </a:rPr>
                      </a:br>
                      <a:r>
                        <a:rPr lang="en-US" altLang="ko-KR" sz="1200" dirty="0">
                          <a:effectLst/>
                        </a:rPr>
                        <a:t>- </a:t>
                      </a:r>
                      <a:r>
                        <a:rPr lang="ko-KR" altLang="en-US" sz="1200" dirty="0">
                          <a:effectLst/>
                        </a:rPr>
                        <a:t>오른쪽 입력폼에 자동으로 입력</a:t>
                      </a:r>
                      <a:br>
                        <a:rPr lang="ko-KR" altLang="en-US" sz="1200" dirty="0">
                          <a:effectLst/>
                        </a:rPr>
                      </a:br>
                      <a:r>
                        <a:rPr lang="en-US" altLang="ko-KR" sz="1200" dirty="0">
                          <a:effectLst/>
                        </a:rPr>
                        <a:t>- </a:t>
                      </a:r>
                      <a:r>
                        <a:rPr lang="ko-KR" altLang="en-US" sz="1200" dirty="0">
                          <a:effectLst/>
                        </a:rPr>
                        <a:t>접수 테이블 </a:t>
                      </a:r>
                      <a:r>
                        <a:rPr lang="en-US" altLang="ko-KR" sz="1200" dirty="0">
                          <a:effectLst/>
                        </a:rPr>
                        <a:t>update </a:t>
                      </a:r>
                      <a:endParaRPr lang="ko-KR" altLang="en-US" sz="1200" dirty="0"/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effectLst/>
                        </a:rPr>
                        <a:t>1) </a:t>
                      </a:r>
                      <a:r>
                        <a:rPr lang="ko-KR" altLang="en-US" sz="1200" dirty="0">
                          <a:effectLst/>
                        </a:rPr>
                        <a:t>신규환자</a:t>
                      </a:r>
                      <a:br>
                        <a:rPr lang="ko-KR" altLang="en-US" sz="1200" dirty="0">
                          <a:effectLst/>
                        </a:rPr>
                      </a:br>
                      <a:r>
                        <a:rPr lang="en-US" altLang="ko-KR" sz="1200" dirty="0">
                          <a:effectLst/>
                        </a:rPr>
                        <a:t>- </a:t>
                      </a:r>
                      <a:r>
                        <a:rPr lang="ko-KR" altLang="en-US" sz="1200" dirty="0">
                          <a:effectLst/>
                        </a:rPr>
                        <a:t>오른쪽 </a:t>
                      </a:r>
                      <a:r>
                        <a:rPr lang="ko-KR" altLang="en-US" sz="1200" dirty="0" err="1">
                          <a:effectLst/>
                        </a:rPr>
                        <a:t>입력폼</a:t>
                      </a:r>
                      <a:r>
                        <a:rPr lang="ko-KR" altLang="en-US" sz="1200" dirty="0">
                          <a:effectLst/>
                        </a:rPr>
                        <a:t> 모두 입력하고 저장</a:t>
                      </a:r>
                      <a:endParaRPr lang="en-US" altLang="ko-KR" sz="1200" dirty="0">
                        <a:effectLst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effectLst/>
                        </a:rPr>
                        <a:t>- </a:t>
                      </a:r>
                      <a:r>
                        <a:rPr lang="ko-KR" altLang="en-US" sz="1200" dirty="0">
                          <a:effectLst/>
                        </a:rPr>
                        <a:t>환자 테이블 </a:t>
                      </a:r>
                      <a:r>
                        <a:rPr lang="en-US" altLang="ko-KR" sz="1200" dirty="0">
                          <a:effectLst/>
                        </a:rPr>
                        <a:t>insert</a:t>
                      </a:r>
                      <a:br>
                        <a:rPr lang="en-US" altLang="ko-KR" sz="1200" dirty="0">
                          <a:effectLst/>
                        </a:rPr>
                      </a:br>
                      <a:r>
                        <a:rPr lang="en-US" altLang="ko-KR" sz="1200" dirty="0">
                          <a:effectLst/>
                        </a:rPr>
                        <a:t>- </a:t>
                      </a:r>
                      <a:r>
                        <a:rPr lang="ko-KR" altLang="en-US" sz="1200" dirty="0">
                          <a:effectLst/>
                        </a:rPr>
                        <a:t>접수 테이블 </a:t>
                      </a:r>
                      <a:r>
                        <a:rPr lang="en-US" altLang="ko-KR" sz="1200" dirty="0">
                          <a:effectLst/>
                        </a:rPr>
                        <a:t>insert</a:t>
                      </a:r>
                      <a:br>
                        <a:rPr lang="en-US" altLang="ko-KR" sz="1200" dirty="0">
                          <a:effectLst/>
                        </a:rPr>
                      </a:br>
                      <a:r>
                        <a:rPr lang="en-US" altLang="ko-KR" sz="1200" dirty="0">
                          <a:effectLst/>
                        </a:rPr>
                        <a:t>2) </a:t>
                      </a:r>
                      <a:r>
                        <a:rPr lang="ko-KR" altLang="en-US" sz="1200" dirty="0">
                          <a:effectLst/>
                        </a:rPr>
                        <a:t>재진 환자</a:t>
                      </a:r>
                      <a:br>
                        <a:rPr lang="ko-KR" altLang="en-US" sz="1200" dirty="0">
                          <a:effectLst/>
                        </a:rPr>
                      </a:br>
                      <a:r>
                        <a:rPr lang="en-US" altLang="ko-KR" sz="1200" dirty="0">
                          <a:effectLst/>
                        </a:rPr>
                        <a:t>-  </a:t>
                      </a:r>
                      <a:r>
                        <a:rPr lang="ko-KR" altLang="en-US" sz="1200" dirty="0">
                          <a:effectLst/>
                        </a:rPr>
                        <a:t>왼쪽 위 환자리스트에서 검색</a:t>
                      </a:r>
                      <a:br>
                        <a:rPr lang="ko-KR" altLang="en-US" sz="1200" dirty="0">
                          <a:effectLst/>
                        </a:rPr>
                      </a:br>
                      <a:r>
                        <a:rPr lang="en-US" altLang="ko-KR" sz="1200" dirty="0">
                          <a:effectLst/>
                        </a:rPr>
                        <a:t>- </a:t>
                      </a:r>
                      <a:r>
                        <a:rPr lang="ko-KR" altLang="en-US" sz="1200" dirty="0">
                          <a:effectLst/>
                        </a:rPr>
                        <a:t> 환자 선택</a:t>
                      </a:r>
                      <a:br>
                        <a:rPr lang="ko-KR" altLang="en-US" sz="1200" dirty="0">
                          <a:effectLst/>
                        </a:rPr>
                      </a:br>
                      <a:r>
                        <a:rPr lang="en-US" altLang="ko-KR" sz="1200" dirty="0">
                          <a:effectLst/>
                        </a:rPr>
                        <a:t>-</a:t>
                      </a:r>
                      <a:r>
                        <a:rPr lang="ko-KR" altLang="en-US" sz="1200" dirty="0">
                          <a:effectLst/>
                        </a:rPr>
                        <a:t>  오른쪽 입력폼에 환자 정보 자동으로 입력 </a:t>
                      </a:r>
                      <a:r>
                        <a:rPr lang="en-US" altLang="ko-KR" sz="1200" dirty="0">
                          <a:effectLst/>
                        </a:rPr>
                        <a:t>=&gt; </a:t>
                      </a:r>
                      <a:r>
                        <a:rPr lang="ko-KR" altLang="en-US" sz="1200" dirty="0">
                          <a:effectLst/>
                        </a:rPr>
                        <a:t>접수 테이블 </a:t>
                      </a:r>
                      <a:r>
                        <a:rPr lang="en-US" altLang="ko-KR" sz="1200" dirty="0">
                          <a:effectLst/>
                        </a:rPr>
                        <a:t>insert</a:t>
                      </a:r>
                      <a:br>
                        <a:rPr lang="ko-KR" altLang="en-US" sz="1200" dirty="0">
                          <a:effectLst/>
                        </a:rPr>
                      </a:br>
                      <a:r>
                        <a:rPr lang="en-US" altLang="ko-KR" sz="1200" dirty="0">
                          <a:effectLst/>
                        </a:rPr>
                        <a:t>3) </a:t>
                      </a:r>
                      <a:r>
                        <a:rPr lang="ko-KR" altLang="en-US" sz="1200" dirty="0">
                          <a:effectLst/>
                        </a:rPr>
                        <a:t>접수 정보 수정 </a:t>
                      </a:r>
                      <a:r>
                        <a:rPr lang="en-US" altLang="ko-KR" sz="1200" dirty="0">
                          <a:effectLst/>
                        </a:rPr>
                        <a:t>(</a:t>
                      </a:r>
                      <a:r>
                        <a:rPr lang="ko-KR" altLang="en-US" sz="1200" dirty="0">
                          <a:effectLst/>
                        </a:rPr>
                        <a:t>진료 대기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예약만 출력</a:t>
                      </a:r>
                      <a:r>
                        <a:rPr lang="en-US" altLang="ko-KR" sz="1200" dirty="0">
                          <a:effectLst/>
                        </a:rPr>
                        <a:t>)</a:t>
                      </a:r>
                      <a:br>
                        <a:rPr lang="en-US" altLang="ko-KR" sz="1200" dirty="0">
                          <a:effectLst/>
                        </a:rPr>
                      </a:br>
                      <a:r>
                        <a:rPr lang="en-US" altLang="ko-KR" sz="1200" dirty="0">
                          <a:effectLst/>
                        </a:rPr>
                        <a:t>- </a:t>
                      </a:r>
                      <a:r>
                        <a:rPr lang="ko-KR" altLang="en-US" sz="1200" dirty="0">
                          <a:effectLst/>
                        </a:rPr>
                        <a:t>접수 리스트에서 검색 후 선택</a:t>
                      </a:r>
                      <a:br>
                        <a:rPr lang="ko-KR" altLang="en-US" sz="1200" dirty="0">
                          <a:effectLst/>
                        </a:rPr>
                      </a:br>
                      <a:r>
                        <a:rPr lang="en-US" altLang="ko-KR" sz="1200" dirty="0">
                          <a:effectLst/>
                        </a:rPr>
                        <a:t>- </a:t>
                      </a:r>
                      <a:r>
                        <a:rPr lang="ko-KR" altLang="en-US" sz="1200" dirty="0">
                          <a:effectLst/>
                        </a:rPr>
                        <a:t>오른쪽 입력폼에 자동으로 입력</a:t>
                      </a:r>
                      <a:br>
                        <a:rPr lang="ko-KR" altLang="en-US" sz="1200" dirty="0">
                          <a:effectLst/>
                        </a:rPr>
                      </a:br>
                      <a:r>
                        <a:rPr lang="en-US" altLang="ko-KR" sz="1200" dirty="0">
                          <a:effectLst/>
                        </a:rPr>
                        <a:t>- </a:t>
                      </a:r>
                      <a:r>
                        <a:rPr lang="ko-KR" altLang="en-US" sz="1200" dirty="0">
                          <a:effectLst/>
                        </a:rPr>
                        <a:t>접수 테이블 </a:t>
                      </a:r>
                      <a:r>
                        <a:rPr lang="en-US" altLang="ko-KR" sz="1200" dirty="0">
                          <a:effectLst/>
                        </a:rPr>
                        <a:t>update </a:t>
                      </a:r>
                      <a:endParaRPr sz="12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7" name="Google Shape;262;p21">
            <a:extLst>
              <a:ext uri="{FF2B5EF4-FFF2-40B4-BE49-F238E27FC236}">
                <a16:creationId xmlns:a16="http://schemas.microsoft.com/office/drawing/2014/main" id="{CAD6C00D-80AD-43B9-898F-EB79C9E6E6DA}"/>
              </a:ext>
            </a:extLst>
          </p:cNvPr>
          <p:cNvSpPr/>
          <p:nvPr/>
        </p:nvSpPr>
        <p:spPr>
          <a:xfrm>
            <a:off x="5390232" y="1098049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8" name="Google Shape;264;p21">
            <a:extLst>
              <a:ext uri="{FF2B5EF4-FFF2-40B4-BE49-F238E27FC236}">
                <a16:creationId xmlns:a16="http://schemas.microsoft.com/office/drawing/2014/main" id="{BA5A01FB-D25A-45FB-9EAF-3CBE07A2D7F0}"/>
              </a:ext>
            </a:extLst>
          </p:cNvPr>
          <p:cNvSpPr/>
          <p:nvPr/>
        </p:nvSpPr>
        <p:spPr>
          <a:xfrm>
            <a:off x="9194056" y="1098049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9" name="Google Shape;301;p21">
            <a:extLst>
              <a:ext uri="{FF2B5EF4-FFF2-40B4-BE49-F238E27FC236}">
                <a16:creationId xmlns:a16="http://schemas.microsoft.com/office/drawing/2014/main" id="{6E4AA512-9D8A-4A29-BA9D-9A4BA5A91039}"/>
              </a:ext>
            </a:extLst>
          </p:cNvPr>
          <p:cNvSpPr/>
          <p:nvPr/>
        </p:nvSpPr>
        <p:spPr>
          <a:xfrm>
            <a:off x="2615122" y="1901744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3" name="Google Shape;304;p21">
            <a:extLst>
              <a:ext uri="{FF2B5EF4-FFF2-40B4-BE49-F238E27FC236}">
                <a16:creationId xmlns:a16="http://schemas.microsoft.com/office/drawing/2014/main" id="{7E506A3B-9322-4CFC-9E6F-8CA4DC19F58E}"/>
              </a:ext>
            </a:extLst>
          </p:cNvPr>
          <p:cNvSpPr/>
          <p:nvPr/>
        </p:nvSpPr>
        <p:spPr>
          <a:xfrm>
            <a:off x="10439214" y="5838884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5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1" name="Google Shape;304;p21">
            <a:extLst>
              <a:ext uri="{FF2B5EF4-FFF2-40B4-BE49-F238E27FC236}">
                <a16:creationId xmlns:a16="http://schemas.microsoft.com/office/drawing/2014/main" id="{BD46F228-3052-4A78-A5E0-274AC173863A}"/>
              </a:ext>
            </a:extLst>
          </p:cNvPr>
          <p:cNvSpPr/>
          <p:nvPr/>
        </p:nvSpPr>
        <p:spPr>
          <a:xfrm>
            <a:off x="7933208" y="5838884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3700251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1215496-0918-4C00-835B-35B2FF69A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47061" cy="6858000"/>
          </a:xfrm>
          <a:prstGeom prst="rect">
            <a:avLst/>
          </a:prstGeom>
        </p:spPr>
      </p:pic>
      <p:graphicFrame>
        <p:nvGraphicFramePr>
          <p:cNvPr id="318" name="Google Shape;318;p22"/>
          <p:cNvGraphicFramePr/>
          <p:nvPr>
            <p:extLst>
              <p:ext uri="{D42A27DB-BD31-4B8C-83A1-F6EECF244321}">
                <p14:modId xmlns:p14="http://schemas.microsoft.com/office/powerpoint/2010/main" val="839011876"/>
              </p:ext>
            </p:extLst>
          </p:nvPr>
        </p:nvGraphicFramePr>
        <p:xfrm>
          <a:off x="12247061" y="0"/>
          <a:ext cx="3418389" cy="4023742"/>
        </p:xfrm>
        <a:graphic>
          <a:graphicData uri="http://schemas.openxmlformats.org/drawingml/2006/table">
            <a:tbl>
              <a:tblPr>
                <a:noFill/>
                <a:tableStyleId>{2DFB8C11-6534-4797-A903-B8C5DFC97EEA}</a:tableStyleId>
              </a:tblPr>
              <a:tblGrid>
                <a:gridCol w="4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22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환자 예약 페이지</a:t>
                      </a:r>
                      <a:endParaRPr sz="10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2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Location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65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 (화면설명)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7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>
                          <a:solidFill>
                            <a:srgbClr val="FF0000"/>
                          </a:solidFill>
                        </a:rPr>
                        <a:t>환자가 내원했을때 접수를 하는 페이지</a:t>
                      </a:r>
                      <a:endParaRPr sz="1000" b="1" i="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7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환자 이름 검색 ( 이름이 같은 환자 리스트 출력)</a:t>
                      </a:r>
                      <a:endParaRPr sz="10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3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클릭 시 해당 환자의 정보를 오른쪽의 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등록 리스트에 데이터 자동 기입</a:t>
                      </a:r>
                      <a:endParaRPr sz="10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3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재진 환자 시 해당 환자의 정보 출력,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초진 시 환자의 정보를 입력</a:t>
                      </a:r>
                      <a:endParaRPr sz="10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9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/>
                        <a:t>날짜 선택 기능</a:t>
                      </a:r>
                      <a:endParaRPr sz="10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7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시간 선택 기능</a:t>
                      </a:r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7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접수 </a:t>
                      </a:r>
                      <a:r>
                        <a:rPr lang="en-US" altLang="ko-KR" sz="1000" dirty="0"/>
                        <a:t>Table</a:t>
                      </a:r>
                      <a:r>
                        <a:rPr lang="ko-KR" altLang="en-US" sz="1000" dirty="0"/>
                        <a:t>에 </a:t>
                      </a:r>
                      <a:r>
                        <a:rPr lang="en-US" altLang="ko-KR" sz="1000" dirty="0"/>
                        <a:t>insert, </a:t>
                      </a:r>
                      <a:r>
                        <a:rPr lang="ko-KR" altLang="en-US" sz="1000" dirty="0"/>
                        <a:t>간호사 </a:t>
                      </a:r>
                      <a:r>
                        <a:rPr lang="ko-KR" altLang="en-US" sz="1000" dirty="0" err="1"/>
                        <a:t>메인페이지에</a:t>
                      </a:r>
                      <a:r>
                        <a:rPr lang="ko-KR" altLang="en-US" sz="1000" dirty="0"/>
                        <a:t> 리스트 추가</a:t>
                      </a:r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7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7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7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>
                          <a:solidFill>
                            <a:schemeClr val="dk1"/>
                          </a:solidFill>
                        </a:rPr>
                        <a:t>9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1" name="Google Shape;320;p22">
            <a:extLst>
              <a:ext uri="{FF2B5EF4-FFF2-40B4-BE49-F238E27FC236}">
                <a16:creationId xmlns:a16="http://schemas.microsoft.com/office/drawing/2014/main" id="{B277034A-E79F-4C8D-A0A8-D91494CB9121}"/>
              </a:ext>
            </a:extLst>
          </p:cNvPr>
          <p:cNvSpPr/>
          <p:nvPr/>
        </p:nvSpPr>
        <p:spPr>
          <a:xfrm>
            <a:off x="4857668" y="1027710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2" name="Google Shape;322;p22">
            <a:extLst>
              <a:ext uri="{FF2B5EF4-FFF2-40B4-BE49-F238E27FC236}">
                <a16:creationId xmlns:a16="http://schemas.microsoft.com/office/drawing/2014/main" id="{87E663C6-C7CC-4346-903D-2F9A3763CE9D}"/>
              </a:ext>
            </a:extLst>
          </p:cNvPr>
          <p:cNvSpPr/>
          <p:nvPr/>
        </p:nvSpPr>
        <p:spPr>
          <a:xfrm>
            <a:off x="2342792" y="4805891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3" name="Google Shape;359;p22">
            <a:extLst>
              <a:ext uri="{FF2B5EF4-FFF2-40B4-BE49-F238E27FC236}">
                <a16:creationId xmlns:a16="http://schemas.microsoft.com/office/drawing/2014/main" id="{49AC27E6-02B4-446A-A33C-D982681228BA}"/>
              </a:ext>
            </a:extLst>
          </p:cNvPr>
          <p:cNvSpPr/>
          <p:nvPr/>
        </p:nvSpPr>
        <p:spPr>
          <a:xfrm>
            <a:off x="2504589" y="1916668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4" name="Google Shape;362;p22">
            <a:extLst>
              <a:ext uri="{FF2B5EF4-FFF2-40B4-BE49-F238E27FC236}">
                <a16:creationId xmlns:a16="http://schemas.microsoft.com/office/drawing/2014/main" id="{7B38D3BF-4FE9-4E59-B050-3FF58BB60CAF}"/>
              </a:ext>
            </a:extLst>
          </p:cNvPr>
          <p:cNvSpPr/>
          <p:nvPr/>
        </p:nvSpPr>
        <p:spPr>
          <a:xfrm>
            <a:off x="8148190" y="2362153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5" name="Google Shape;362;p22">
            <a:extLst>
              <a:ext uri="{FF2B5EF4-FFF2-40B4-BE49-F238E27FC236}">
                <a16:creationId xmlns:a16="http://schemas.microsoft.com/office/drawing/2014/main" id="{DB8FE76E-2418-40E8-BDBA-32CFB20E9BE0}"/>
              </a:ext>
            </a:extLst>
          </p:cNvPr>
          <p:cNvSpPr/>
          <p:nvPr/>
        </p:nvSpPr>
        <p:spPr>
          <a:xfrm>
            <a:off x="7375825" y="4079083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5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6" name="Google Shape;362;p22">
            <a:extLst>
              <a:ext uri="{FF2B5EF4-FFF2-40B4-BE49-F238E27FC236}">
                <a16:creationId xmlns:a16="http://schemas.microsoft.com/office/drawing/2014/main" id="{AAA70787-EC69-4420-B050-8B4B4B5B5A4D}"/>
              </a:ext>
            </a:extLst>
          </p:cNvPr>
          <p:cNvSpPr/>
          <p:nvPr/>
        </p:nvSpPr>
        <p:spPr>
          <a:xfrm>
            <a:off x="10782216" y="5757157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6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4124578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AE51D2C-CB9B-4804-B273-857B71C65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340733" cy="6858000"/>
          </a:xfrm>
          <a:prstGeom prst="rect">
            <a:avLst/>
          </a:prstGeom>
        </p:spPr>
      </p:pic>
      <p:graphicFrame>
        <p:nvGraphicFramePr>
          <p:cNvPr id="318" name="Google Shape;318;p22"/>
          <p:cNvGraphicFramePr/>
          <p:nvPr>
            <p:extLst>
              <p:ext uri="{D42A27DB-BD31-4B8C-83A1-F6EECF244321}">
                <p14:modId xmlns:p14="http://schemas.microsoft.com/office/powerpoint/2010/main" val="2869324995"/>
              </p:ext>
            </p:extLst>
          </p:nvPr>
        </p:nvGraphicFramePr>
        <p:xfrm>
          <a:off x="12247061" y="0"/>
          <a:ext cx="3418389" cy="4160194"/>
        </p:xfrm>
        <a:graphic>
          <a:graphicData uri="http://schemas.openxmlformats.org/drawingml/2006/table">
            <a:tbl>
              <a:tblPr>
                <a:noFill/>
                <a:tableStyleId>{2DFB8C11-6534-4797-A903-B8C5DFC97EEA}</a:tableStyleId>
              </a:tblPr>
              <a:tblGrid>
                <a:gridCol w="4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22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환자 예약 페이지</a:t>
                      </a:r>
                      <a:endParaRPr sz="10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2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Location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65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 (화면설명)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7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>
                          <a:solidFill>
                            <a:srgbClr val="FF0000"/>
                          </a:solidFill>
                        </a:rPr>
                        <a:t>환자가 내원했을때 접수를 하는 페이지</a:t>
                      </a:r>
                      <a:endParaRPr sz="1000" b="1" i="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7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환자 이름 검색 ( 이름이 같은 환자 리스트 출력)</a:t>
                      </a:r>
                      <a:endParaRPr sz="10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3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/>
                        <a:t>클릭 시 해당 환자의 정보를 오른쪽의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예약</a:t>
                      </a: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/>
                        <a:t>등록 리스트에 데이터 자동 기입</a:t>
                      </a:r>
                      <a:endParaRPr sz="10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3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/>
                        <a:t>날짜 선택 및 검색 기능</a:t>
                      </a:r>
                      <a:endParaRPr sz="10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9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/>
                        <a:t>재진 환자 시 해당 환자의 정보 출력,</a:t>
                      </a: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/>
                        <a:t>초진 시 환자의 정보를 입력</a:t>
                      </a:r>
                      <a:endParaRPr sz="10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7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/>
                        <a:t>날짜 선택 기능</a:t>
                      </a:r>
                      <a:endParaRPr sz="10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7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시간 선택 기능</a:t>
                      </a:r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7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접수 </a:t>
                      </a:r>
                      <a:r>
                        <a:rPr lang="en-US" altLang="ko-KR" sz="1000" dirty="0"/>
                        <a:t>Table</a:t>
                      </a:r>
                      <a:r>
                        <a:rPr lang="ko-KR" altLang="en-US" sz="1000" dirty="0"/>
                        <a:t>에 </a:t>
                      </a:r>
                      <a:r>
                        <a:rPr lang="en-US" altLang="ko-KR" sz="1000" dirty="0"/>
                        <a:t>insert, </a:t>
                      </a:r>
                      <a:r>
                        <a:rPr lang="ko-KR" altLang="en-US" sz="1000" dirty="0"/>
                        <a:t>간호사 </a:t>
                      </a:r>
                      <a:r>
                        <a:rPr lang="ko-KR" altLang="en-US" sz="1000" dirty="0" err="1"/>
                        <a:t>메인페이지에</a:t>
                      </a:r>
                      <a:r>
                        <a:rPr lang="ko-KR" altLang="en-US" sz="1000" dirty="0"/>
                        <a:t> 리스트 추가</a:t>
                      </a:r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7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7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>
                          <a:solidFill>
                            <a:schemeClr val="dk1"/>
                          </a:solidFill>
                        </a:rPr>
                        <a:t>9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1" name="Google Shape;320;p22">
            <a:extLst>
              <a:ext uri="{FF2B5EF4-FFF2-40B4-BE49-F238E27FC236}">
                <a16:creationId xmlns:a16="http://schemas.microsoft.com/office/drawing/2014/main" id="{4B4BD3EC-1BA6-4A3B-B0FB-0E7693AA49B1}"/>
              </a:ext>
            </a:extLst>
          </p:cNvPr>
          <p:cNvSpPr/>
          <p:nvPr/>
        </p:nvSpPr>
        <p:spPr>
          <a:xfrm>
            <a:off x="5470617" y="1027710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2" name="Google Shape;322;p22">
            <a:extLst>
              <a:ext uri="{FF2B5EF4-FFF2-40B4-BE49-F238E27FC236}">
                <a16:creationId xmlns:a16="http://schemas.microsoft.com/office/drawing/2014/main" id="{2EB7C729-D7C3-41F5-A188-4225210335EC}"/>
              </a:ext>
            </a:extLst>
          </p:cNvPr>
          <p:cNvSpPr/>
          <p:nvPr/>
        </p:nvSpPr>
        <p:spPr>
          <a:xfrm>
            <a:off x="4352462" y="3797542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3" name="Google Shape;359;p22">
            <a:extLst>
              <a:ext uri="{FF2B5EF4-FFF2-40B4-BE49-F238E27FC236}">
                <a16:creationId xmlns:a16="http://schemas.microsoft.com/office/drawing/2014/main" id="{87BB0C3B-CF89-4B72-8715-FC3B776584DA}"/>
              </a:ext>
            </a:extLst>
          </p:cNvPr>
          <p:cNvSpPr/>
          <p:nvPr/>
        </p:nvSpPr>
        <p:spPr>
          <a:xfrm>
            <a:off x="2645266" y="1801646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4" name="Google Shape;362;p22">
            <a:extLst>
              <a:ext uri="{FF2B5EF4-FFF2-40B4-BE49-F238E27FC236}">
                <a16:creationId xmlns:a16="http://schemas.microsoft.com/office/drawing/2014/main" id="{79200989-14A5-4B15-94B9-36FCF990C6BF}"/>
              </a:ext>
            </a:extLst>
          </p:cNvPr>
          <p:cNvSpPr/>
          <p:nvPr/>
        </p:nvSpPr>
        <p:spPr>
          <a:xfrm>
            <a:off x="2159372" y="4517268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5" name="Google Shape;362;p22">
            <a:extLst>
              <a:ext uri="{FF2B5EF4-FFF2-40B4-BE49-F238E27FC236}">
                <a16:creationId xmlns:a16="http://schemas.microsoft.com/office/drawing/2014/main" id="{6072B5A7-C527-47B9-8941-CDA60C5A04C7}"/>
              </a:ext>
            </a:extLst>
          </p:cNvPr>
          <p:cNvSpPr/>
          <p:nvPr/>
        </p:nvSpPr>
        <p:spPr>
          <a:xfrm>
            <a:off x="7832725" y="2402736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5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6" name="Google Shape;362;p22">
            <a:extLst>
              <a:ext uri="{FF2B5EF4-FFF2-40B4-BE49-F238E27FC236}">
                <a16:creationId xmlns:a16="http://schemas.microsoft.com/office/drawing/2014/main" id="{7B19DF34-C663-4FEC-A581-559EBF566D6F}"/>
              </a:ext>
            </a:extLst>
          </p:cNvPr>
          <p:cNvSpPr/>
          <p:nvPr/>
        </p:nvSpPr>
        <p:spPr>
          <a:xfrm>
            <a:off x="7832725" y="4517268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6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3" name="Google Shape;362;p22">
            <a:extLst>
              <a:ext uri="{FF2B5EF4-FFF2-40B4-BE49-F238E27FC236}">
                <a16:creationId xmlns:a16="http://schemas.microsoft.com/office/drawing/2014/main" id="{F1D0384D-C302-4EB5-8DD0-858EE6E0782F}"/>
              </a:ext>
            </a:extLst>
          </p:cNvPr>
          <p:cNvSpPr/>
          <p:nvPr/>
        </p:nvSpPr>
        <p:spPr>
          <a:xfrm>
            <a:off x="10798663" y="5865422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7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713356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3"/>
          <p:cNvSpPr/>
          <p:nvPr/>
        </p:nvSpPr>
        <p:spPr>
          <a:xfrm>
            <a:off x="4618075" y="1691650"/>
            <a:ext cx="4643400" cy="422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aphicFrame>
        <p:nvGraphicFramePr>
          <p:cNvPr id="379" name="Google Shape;379;p23"/>
          <p:cNvGraphicFramePr/>
          <p:nvPr>
            <p:extLst>
              <p:ext uri="{D42A27DB-BD31-4B8C-83A1-F6EECF244321}">
                <p14:modId xmlns:p14="http://schemas.microsoft.com/office/powerpoint/2010/main" val="1333167827"/>
              </p:ext>
            </p:extLst>
          </p:nvPr>
        </p:nvGraphicFramePr>
        <p:xfrm>
          <a:off x="12285526" y="5511"/>
          <a:ext cx="3369966" cy="3497203"/>
        </p:xfrm>
        <a:graphic>
          <a:graphicData uri="http://schemas.openxmlformats.org/drawingml/2006/table">
            <a:tbl>
              <a:tblPr>
                <a:noFill/>
                <a:tableStyleId>{2DFB8C11-6534-4797-A903-B8C5DFC97EEA}</a:tableStyleId>
              </a:tblPr>
              <a:tblGrid>
                <a:gridCol w="46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3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67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환자 상세 정보(pop-up)</a:t>
                      </a:r>
                      <a:endParaRPr sz="10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174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Location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826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 (화면설명)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6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/>
                        <a:t>환자 상세 정보 및 진료 및 처방 내역 출력</a:t>
                      </a:r>
                      <a:endParaRPr sz="10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6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확인 버튼 클릭 시 팝업 닫기</a:t>
                      </a:r>
                      <a:endParaRPr sz="10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6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6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6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6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06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06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06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06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80" name="Google Shape;380;p23"/>
          <p:cNvSpPr/>
          <p:nvPr/>
        </p:nvSpPr>
        <p:spPr>
          <a:xfrm>
            <a:off x="3136900" y="1685925"/>
            <a:ext cx="1359300" cy="4229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sz="1100"/>
              <a:t>전체 </a:t>
            </a:r>
            <a:r>
              <a:rPr lang="en-US" altLang="ko-KR" sz="1100"/>
              <a:t>15</a:t>
            </a:r>
            <a:r>
              <a:rPr lang="ko-KR" altLang="en-US" sz="1100"/>
              <a:t>건</a:t>
            </a:r>
            <a:endParaRPr sz="1100"/>
          </a:p>
          <a:p>
            <a:endParaRPr sz="1100"/>
          </a:p>
          <a:p>
            <a:r>
              <a:rPr lang="ko-KR" altLang="en-US" sz="1100"/>
              <a:t>예약 </a:t>
            </a:r>
            <a:r>
              <a:rPr lang="en-US" altLang="ko-KR" sz="1100"/>
              <a:t>0</a:t>
            </a:r>
            <a:r>
              <a:rPr lang="ko-KR" altLang="en-US" sz="1100"/>
              <a:t>건</a:t>
            </a:r>
            <a:endParaRPr sz="1100"/>
          </a:p>
          <a:p>
            <a:endParaRPr sz="1100"/>
          </a:p>
          <a:p>
            <a:r>
              <a:rPr lang="ko-KR" altLang="en-US" sz="1100"/>
              <a:t>대기 </a:t>
            </a:r>
            <a:r>
              <a:rPr lang="en-US" altLang="ko-KR" sz="1100"/>
              <a:t>10</a:t>
            </a:r>
            <a:r>
              <a:rPr lang="ko-KR" altLang="en-US" sz="1100"/>
              <a:t>건</a:t>
            </a:r>
            <a:endParaRPr sz="1100"/>
          </a:p>
          <a:p>
            <a:endParaRPr sz="1100"/>
          </a:p>
          <a:p>
            <a:r>
              <a:rPr lang="ko-KR" altLang="en-US" sz="1100"/>
              <a:t>진료중 </a:t>
            </a:r>
            <a:r>
              <a:rPr lang="en-US" altLang="ko-KR" sz="1100"/>
              <a:t>3</a:t>
            </a:r>
            <a:r>
              <a:rPr lang="ko-KR" altLang="en-US" sz="1100"/>
              <a:t>건</a:t>
            </a:r>
            <a:endParaRPr sz="1100"/>
          </a:p>
          <a:p>
            <a:endParaRPr sz="1100"/>
          </a:p>
          <a:p>
            <a:r>
              <a:rPr lang="ko-KR" altLang="en-US" sz="1100"/>
              <a:t>수납대기중 </a:t>
            </a:r>
            <a:r>
              <a:rPr lang="en-US" altLang="ko-KR" sz="1100"/>
              <a:t>1</a:t>
            </a:r>
            <a:r>
              <a:rPr lang="ko-KR" altLang="en-US" sz="1100"/>
              <a:t>건</a:t>
            </a:r>
            <a:endParaRPr sz="1100"/>
          </a:p>
          <a:p>
            <a:endParaRPr sz="1100"/>
          </a:p>
          <a:p>
            <a:r>
              <a:rPr lang="ko-KR" altLang="en-US" sz="1100"/>
              <a:t>수납완료 </a:t>
            </a:r>
            <a:r>
              <a:rPr lang="en-US" altLang="ko-KR" sz="1100"/>
              <a:t>1</a:t>
            </a:r>
            <a:r>
              <a:rPr lang="ko-KR" altLang="en-US" sz="1100"/>
              <a:t>건</a:t>
            </a:r>
            <a:endParaRPr sz="1100"/>
          </a:p>
        </p:txBody>
      </p:sp>
      <p:sp>
        <p:nvSpPr>
          <p:cNvPr id="381" name="Google Shape;381;p23"/>
          <p:cNvSpPr/>
          <p:nvPr/>
        </p:nvSpPr>
        <p:spPr>
          <a:xfrm>
            <a:off x="3251200" y="4943475"/>
            <a:ext cx="11211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/>
              <a:t>접수 등록 </a:t>
            </a:r>
            <a:endParaRPr/>
          </a:p>
        </p:txBody>
      </p:sp>
      <p:sp>
        <p:nvSpPr>
          <p:cNvPr id="382" name="Google Shape;382;p23"/>
          <p:cNvSpPr txBox="1"/>
          <p:nvPr/>
        </p:nvSpPr>
        <p:spPr>
          <a:xfrm>
            <a:off x="4865700" y="1871675"/>
            <a:ext cx="4257600" cy="3231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-KR" altLang="en-US" sz="900"/>
              <a:t>접수시간    이름     나이      진료사유    진료현황     상세정보     접수취소   수납</a:t>
            </a:r>
            <a:endParaRPr sz="900"/>
          </a:p>
        </p:txBody>
      </p:sp>
      <p:sp>
        <p:nvSpPr>
          <p:cNvPr id="383" name="Google Shape;383;p23"/>
          <p:cNvSpPr/>
          <p:nvPr/>
        </p:nvSpPr>
        <p:spPr>
          <a:xfrm>
            <a:off x="4751407" y="2294375"/>
            <a:ext cx="4379400" cy="3404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84" name="Google Shape;384;p23"/>
          <p:cNvSpPr txBox="1"/>
          <p:nvPr/>
        </p:nvSpPr>
        <p:spPr>
          <a:xfrm>
            <a:off x="4827588" y="2399650"/>
            <a:ext cx="4257600" cy="3231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900"/>
              <a:t>13:00      </a:t>
            </a:r>
            <a:r>
              <a:rPr lang="ko-KR" altLang="en-US" sz="900"/>
              <a:t>둘리         </a:t>
            </a:r>
            <a:r>
              <a:rPr lang="en-US" altLang="ko-KR" sz="900"/>
              <a:t>23           </a:t>
            </a:r>
            <a:r>
              <a:rPr lang="ko-KR" altLang="en-US" sz="900"/>
              <a:t>감기              </a:t>
            </a:r>
            <a:endParaRPr sz="900"/>
          </a:p>
        </p:txBody>
      </p:sp>
      <p:sp>
        <p:nvSpPr>
          <p:cNvPr id="385" name="Google Shape;385;p23"/>
          <p:cNvSpPr txBox="1"/>
          <p:nvPr/>
        </p:nvSpPr>
        <p:spPr>
          <a:xfrm>
            <a:off x="16703675" y="-57150"/>
            <a:ext cx="794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/>
          </a:p>
        </p:txBody>
      </p:sp>
      <p:sp>
        <p:nvSpPr>
          <p:cNvPr id="386" name="Google Shape;386;p23"/>
          <p:cNvSpPr/>
          <p:nvPr/>
        </p:nvSpPr>
        <p:spPr>
          <a:xfrm>
            <a:off x="6096347" y="1954107"/>
            <a:ext cx="283677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87" name="Google Shape;387;p23"/>
          <p:cNvSpPr/>
          <p:nvPr/>
        </p:nvSpPr>
        <p:spPr>
          <a:xfrm>
            <a:off x="6960348" y="2131238"/>
            <a:ext cx="283677" cy="226200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88" name="Google Shape;388;p23"/>
          <p:cNvSpPr/>
          <p:nvPr/>
        </p:nvSpPr>
        <p:spPr>
          <a:xfrm>
            <a:off x="6807046" y="1954107"/>
            <a:ext cx="283677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grpSp>
        <p:nvGrpSpPr>
          <p:cNvPr id="389" name="Google Shape;389;p23"/>
          <p:cNvGrpSpPr/>
          <p:nvPr/>
        </p:nvGrpSpPr>
        <p:grpSpPr>
          <a:xfrm>
            <a:off x="6290908" y="2131245"/>
            <a:ext cx="200326" cy="226205"/>
            <a:chOff x="-1228175" y="1566950"/>
            <a:chExt cx="197865" cy="280200"/>
          </a:xfrm>
        </p:grpSpPr>
        <p:sp>
          <p:nvSpPr>
            <p:cNvPr id="390" name="Google Shape;390;p23"/>
            <p:cNvSpPr/>
            <p:nvPr/>
          </p:nvSpPr>
          <p:spPr>
            <a:xfrm>
              <a:off x="-1228175" y="1676027"/>
              <a:ext cx="197865" cy="171123"/>
            </a:xfrm>
            <a:prstGeom prst="flowChartExtra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-1214792" y="1566950"/>
              <a:ext cx="171000" cy="171000"/>
            </a:xfrm>
            <a:prstGeom prst="smileyFace">
              <a:avLst>
                <a:gd name="adj" fmla="val 4653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392" name="Google Shape;392;p23"/>
          <p:cNvSpPr/>
          <p:nvPr/>
        </p:nvSpPr>
        <p:spPr>
          <a:xfrm>
            <a:off x="5000786" y="2139188"/>
            <a:ext cx="1054949" cy="210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ko-KR" altLang="en-US" sz="900">
                <a:solidFill>
                  <a:schemeClr val="dk1"/>
                </a:solidFill>
              </a:rPr>
              <a:t>진료대기중 </a:t>
            </a:r>
            <a:endParaRPr/>
          </a:p>
        </p:txBody>
      </p:sp>
      <p:pic>
        <p:nvPicPr>
          <p:cNvPr id="393" name="Google Shape;3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7728" y="2006585"/>
            <a:ext cx="472696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23"/>
          <p:cNvSpPr/>
          <p:nvPr/>
        </p:nvSpPr>
        <p:spPr>
          <a:xfrm>
            <a:off x="5883295" y="2220127"/>
            <a:ext cx="118168" cy="48425"/>
          </a:xfrm>
          <a:prstGeom prst="flowChartMerg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5" name="Google Shape;395;p23"/>
          <p:cNvSpPr/>
          <p:nvPr/>
        </p:nvSpPr>
        <p:spPr>
          <a:xfrm>
            <a:off x="7380420" y="1954107"/>
            <a:ext cx="283677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5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96" name="Google Shape;396;p23"/>
          <p:cNvSpPr/>
          <p:nvPr/>
        </p:nvSpPr>
        <p:spPr>
          <a:xfrm>
            <a:off x="4593250" y="889076"/>
            <a:ext cx="3595500" cy="493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7" name="Google Shape;397;p23"/>
          <p:cNvSpPr txBox="1"/>
          <p:nvPr/>
        </p:nvSpPr>
        <p:spPr>
          <a:xfrm>
            <a:off x="5696873" y="1097613"/>
            <a:ext cx="1498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ko-KR" altLang="en-US" sz="1100" b="1"/>
              <a:t>환자 상세 정보</a:t>
            </a:r>
            <a:endParaRPr sz="1100" b="1"/>
          </a:p>
        </p:txBody>
      </p:sp>
      <p:sp>
        <p:nvSpPr>
          <p:cNvPr id="398" name="Google Shape;398;p23"/>
          <p:cNvSpPr/>
          <p:nvPr/>
        </p:nvSpPr>
        <p:spPr>
          <a:xfrm>
            <a:off x="5450192" y="1429613"/>
            <a:ext cx="2393199" cy="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sz="1000"/>
              <a:t>둘리</a:t>
            </a:r>
            <a:endParaRPr sz="1000"/>
          </a:p>
        </p:txBody>
      </p:sp>
      <p:sp>
        <p:nvSpPr>
          <p:cNvPr id="399" name="Google Shape;399;p23"/>
          <p:cNvSpPr txBox="1"/>
          <p:nvPr/>
        </p:nvSpPr>
        <p:spPr>
          <a:xfrm>
            <a:off x="4504360" y="1373363"/>
            <a:ext cx="83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r"/>
            <a:r>
              <a:rPr lang="ko-KR" altLang="en-US" sz="1000"/>
              <a:t>이름</a:t>
            </a:r>
            <a:endParaRPr sz="1000"/>
          </a:p>
        </p:txBody>
      </p:sp>
      <p:sp>
        <p:nvSpPr>
          <p:cNvPr id="400" name="Google Shape;400;p23"/>
          <p:cNvSpPr/>
          <p:nvPr/>
        </p:nvSpPr>
        <p:spPr>
          <a:xfrm>
            <a:off x="5864798" y="1899751"/>
            <a:ext cx="1857071" cy="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ko-KR" sz="1000"/>
              <a:t>991212 - </a:t>
            </a:r>
            <a:r>
              <a:rPr lang="en-US" altLang="ko-KR" sz="1000">
                <a:solidFill>
                  <a:schemeClr val="dk1"/>
                </a:solidFill>
              </a:rPr>
              <a:t>1******</a:t>
            </a:r>
            <a:endParaRPr sz="1000"/>
          </a:p>
        </p:txBody>
      </p:sp>
      <p:sp>
        <p:nvSpPr>
          <p:cNvPr id="401" name="Google Shape;401;p23"/>
          <p:cNvSpPr txBox="1"/>
          <p:nvPr/>
        </p:nvSpPr>
        <p:spPr>
          <a:xfrm>
            <a:off x="4466310" y="1843501"/>
            <a:ext cx="935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r"/>
            <a:r>
              <a:rPr lang="ko-KR" altLang="en-US" sz="1000"/>
              <a:t>주민번호</a:t>
            </a:r>
            <a:endParaRPr sz="1000"/>
          </a:p>
        </p:txBody>
      </p:sp>
      <p:sp>
        <p:nvSpPr>
          <p:cNvPr id="402" name="Google Shape;402;p23"/>
          <p:cNvSpPr/>
          <p:nvPr/>
        </p:nvSpPr>
        <p:spPr>
          <a:xfrm>
            <a:off x="5769235" y="2142213"/>
            <a:ext cx="1993267" cy="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ko-KR" sz="1000"/>
              <a:t>010 - 1111 - 1111</a:t>
            </a:r>
            <a:endParaRPr sz="1000"/>
          </a:p>
        </p:txBody>
      </p:sp>
      <p:sp>
        <p:nvSpPr>
          <p:cNvPr id="403" name="Google Shape;403;p23"/>
          <p:cNvSpPr txBox="1"/>
          <p:nvPr/>
        </p:nvSpPr>
        <p:spPr>
          <a:xfrm>
            <a:off x="4543964" y="2079001"/>
            <a:ext cx="760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r"/>
            <a:r>
              <a:rPr lang="ko-KR" altLang="en-US" sz="1000"/>
              <a:t>연락처</a:t>
            </a:r>
            <a:endParaRPr sz="1000"/>
          </a:p>
        </p:txBody>
      </p:sp>
      <p:sp>
        <p:nvSpPr>
          <p:cNvPr id="404" name="Google Shape;404;p23"/>
          <p:cNvSpPr txBox="1"/>
          <p:nvPr/>
        </p:nvSpPr>
        <p:spPr>
          <a:xfrm>
            <a:off x="4875445" y="1641807"/>
            <a:ext cx="653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1000">
                <a:solidFill>
                  <a:schemeClr val="dk1"/>
                </a:solidFill>
              </a:rPr>
              <a:t>성별</a:t>
            </a:r>
            <a:endParaRPr/>
          </a:p>
        </p:txBody>
      </p:sp>
      <p:sp>
        <p:nvSpPr>
          <p:cNvPr id="405" name="Google Shape;405;p23"/>
          <p:cNvSpPr txBox="1"/>
          <p:nvPr/>
        </p:nvSpPr>
        <p:spPr>
          <a:xfrm>
            <a:off x="5431505" y="1597838"/>
            <a:ext cx="653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-KR" altLang="en-US" sz="1000"/>
              <a:t>남자</a:t>
            </a:r>
            <a:endParaRPr sz="1000"/>
          </a:p>
        </p:txBody>
      </p:sp>
      <p:sp>
        <p:nvSpPr>
          <p:cNvPr id="406" name="Google Shape;406;p23"/>
          <p:cNvSpPr txBox="1"/>
          <p:nvPr/>
        </p:nvSpPr>
        <p:spPr>
          <a:xfrm>
            <a:off x="4467335" y="2317831"/>
            <a:ext cx="760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ko-KR" altLang="en-US" sz="1000"/>
              <a:t>키</a:t>
            </a:r>
            <a:endParaRPr sz="1000"/>
          </a:p>
        </p:txBody>
      </p:sp>
      <p:sp>
        <p:nvSpPr>
          <p:cNvPr id="407" name="Google Shape;407;p23"/>
          <p:cNvSpPr txBox="1"/>
          <p:nvPr/>
        </p:nvSpPr>
        <p:spPr>
          <a:xfrm>
            <a:off x="5352247" y="2316888"/>
            <a:ext cx="2311933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ko-KR" sz="1000"/>
              <a:t>200 cm	   </a:t>
            </a:r>
            <a:r>
              <a:rPr lang="ko-KR" altLang="en-US" sz="1000"/>
              <a:t>몸무게 </a:t>
            </a:r>
            <a:r>
              <a:rPr lang="en-US" altLang="ko-KR" sz="1000"/>
              <a:t>150 kg</a:t>
            </a:r>
            <a:endParaRPr sz="1000"/>
          </a:p>
        </p:txBody>
      </p:sp>
      <p:sp>
        <p:nvSpPr>
          <p:cNvPr id="408" name="Google Shape;408;p23"/>
          <p:cNvSpPr txBox="1"/>
          <p:nvPr/>
        </p:nvSpPr>
        <p:spPr>
          <a:xfrm>
            <a:off x="4875438" y="2618788"/>
            <a:ext cx="3037305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주소    </a:t>
            </a:r>
            <a:r>
              <a:rPr lang="ko-KR" altLang="en-US" sz="1000">
                <a:solidFill>
                  <a:schemeClr val="dk1"/>
                </a:solidFill>
              </a:rPr>
              <a:t>부산시 해운대구 우동 </a:t>
            </a:r>
            <a:r>
              <a:rPr lang="en-US" altLang="ko-KR" sz="1000">
                <a:solidFill>
                  <a:schemeClr val="dk1"/>
                </a:solidFill>
              </a:rPr>
              <a:t>112-3</a:t>
            </a:r>
            <a:endParaRPr/>
          </a:p>
        </p:txBody>
      </p:sp>
      <p:sp>
        <p:nvSpPr>
          <p:cNvPr id="409" name="Google Shape;409;p23"/>
          <p:cNvSpPr txBox="1"/>
          <p:nvPr/>
        </p:nvSpPr>
        <p:spPr>
          <a:xfrm>
            <a:off x="4779867" y="2872213"/>
            <a:ext cx="2519236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1000">
                <a:solidFill>
                  <a:schemeClr val="dk1"/>
                </a:solidFill>
              </a:rPr>
              <a:t>  보험     가입</a:t>
            </a:r>
            <a:endParaRPr/>
          </a:p>
        </p:txBody>
      </p:sp>
      <p:cxnSp>
        <p:nvCxnSpPr>
          <p:cNvPr id="410" name="Google Shape;410;p23"/>
          <p:cNvCxnSpPr/>
          <p:nvPr/>
        </p:nvCxnSpPr>
        <p:spPr>
          <a:xfrm rot="10800000" flipH="1">
            <a:off x="4765987" y="3493463"/>
            <a:ext cx="3165599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1" name="Google Shape;411;p23"/>
          <p:cNvSpPr txBox="1"/>
          <p:nvPr/>
        </p:nvSpPr>
        <p:spPr>
          <a:xfrm>
            <a:off x="5441476" y="3502713"/>
            <a:ext cx="1905229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ko-KR" altLang="en-US" sz="1100" b="1"/>
              <a:t>진료 및 처방 내역</a:t>
            </a:r>
            <a:endParaRPr sz="1100" b="1"/>
          </a:p>
        </p:txBody>
      </p:sp>
      <p:sp>
        <p:nvSpPr>
          <p:cNvPr id="412" name="Google Shape;412;p23"/>
          <p:cNvSpPr/>
          <p:nvPr/>
        </p:nvSpPr>
        <p:spPr>
          <a:xfrm>
            <a:off x="4827311" y="3814363"/>
            <a:ext cx="3104274" cy="1326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13" name="Google Shape;413;p23"/>
          <p:cNvSpPr txBox="1"/>
          <p:nvPr/>
        </p:nvSpPr>
        <p:spPr>
          <a:xfrm>
            <a:off x="4779867" y="3100813"/>
            <a:ext cx="2519236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1000">
                <a:solidFill>
                  <a:schemeClr val="dk1"/>
                </a:solidFill>
              </a:rPr>
              <a:t>  비고     집을 마려워 함</a:t>
            </a:r>
            <a:endParaRPr/>
          </a:p>
        </p:txBody>
      </p:sp>
      <p:sp>
        <p:nvSpPr>
          <p:cNvPr id="414" name="Google Shape;414;p23"/>
          <p:cNvSpPr txBox="1"/>
          <p:nvPr/>
        </p:nvSpPr>
        <p:spPr>
          <a:xfrm>
            <a:off x="4837564" y="3822538"/>
            <a:ext cx="3094116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1200"/>
              <a:t>21/11/23  </a:t>
            </a:r>
            <a:r>
              <a:rPr lang="ko-KR" altLang="en-US" sz="1200"/>
              <a:t>안대혁</a:t>
            </a:r>
            <a:r>
              <a:rPr lang="en-US" altLang="ko-KR" sz="1200"/>
              <a:t>D  </a:t>
            </a:r>
            <a:r>
              <a:rPr lang="ko-KR" altLang="en-US" sz="1200"/>
              <a:t>감기  감기약</a:t>
            </a:r>
            <a:endParaRPr sz="1200"/>
          </a:p>
        </p:txBody>
      </p:sp>
      <p:sp>
        <p:nvSpPr>
          <p:cNvPr id="415" name="Google Shape;415;p23"/>
          <p:cNvSpPr txBox="1"/>
          <p:nvPr/>
        </p:nvSpPr>
        <p:spPr>
          <a:xfrm>
            <a:off x="4837564" y="4203538"/>
            <a:ext cx="3094116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1200"/>
              <a:t>21/11/18  </a:t>
            </a:r>
            <a:r>
              <a:rPr lang="ko-KR" altLang="en-US" sz="1200"/>
              <a:t>안대혁</a:t>
            </a:r>
            <a:r>
              <a:rPr lang="en-US" altLang="ko-KR" sz="1200"/>
              <a:t>D  </a:t>
            </a:r>
            <a:r>
              <a:rPr lang="ko-KR" altLang="en-US" sz="1200"/>
              <a:t>설사  설사약</a:t>
            </a:r>
            <a:endParaRPr sz="1200"/>
          </a:p>
        </p:txBody>
      </p:sp>
      <p:sp>
        <p:nvSpPr>
          <p:cNvPr id="416" name="Google Shape;416;p23"/>
          <p:cNvSpPr txBox="1"/>
          <p:nvPr/>
        </p:nvSpPr>
        <p:spPr>
          <a:xfrm>
            <a:off x="4837564" y="4584538"/>
            <a:ext cx="3094116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1200"/>
              <a:t>21/11/03  </a:t>
            </a:r>
            <a:r>
              <a:rPr lang="ko-KR" altLang="en-US" sz="1200"/>
              <a:t>안대혁</a:t>
            </a:r>
            <a:r>
              <a:rPr lang="en-US" altLang="ko-KR" sz="1200"/>
              <a:t>D  </a:t>
            </a:r>
            <a:r>
              <a:rPr lang="ko-KR" altLang="en-US" sz="1200"/>
              <a:t>감기  감기약</a:t>
            </a:r>
            <a:endParaRPr sz="1200"/>
          </a:p>
        </p:txBody>
      </p:sp>
      <p:sp>
        <p:nvSpPr>
          <p:cNvPr id="417" name="Google Shape;417;p23"/>
          <p:cNvSpPr/>
          <p:nvPr/>
        </p:nvSpPr>
        <p:spPr>
          <a:xfrm>
            <a:off x="4843709" y="5240579"/>
            <a:ext cx="3104274" cy="40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/>
              <a:t>확 인</a:t>
            </a: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618084" y="5149307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19" name="Google Shape;419;p23"/>
          <p:cNvSpPr txBox="1"/>
          <p:nvPr/>
        </p:nvSpPr>
        <p:spPr>
          <a:xfrm>
            <a:off x="7836550" y="907825"/>
            <a:ext cx="28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/>
              <a:t>X</a:t>
            </a:r>
            <a:endParaRPr/>
          </a:p>
        </p:txBody>
      </p:sp>
      <p:sp>
        <p:nvSpPr>
          <p:cNvPr id="420" name="Google Shape;420;p23"/>
          <p:cNvSpPr txBox="1"/>
          <p:nvPr/>
        </p:nvSpPr>
        <p:spPr>
          <a:xfrm>
            <a:off x="3093875" y="1342150"/>
            <a:ext cx="1524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-KR" altLang="en-US" sz="1000" b="1"/>
              <a:t>접수 현황</a:t>
            </a:r>
            <a:r>
              <a:rPr lang="ko-KR" altLang="en-US" sz="1000"/>
              <a:t>      휴일 관리</a:t>
            </a:r>
            <a:endParaRPr sz="10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95503A-B10B-4FC9-B575-B5ABC1E08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261540" cy="6858000"/>
          </a:xfrm>
          <a:prstGeom prst="rect">
            <a:avLst/>
          </a:prstGeom>
        </p:spPr>
      </p:pic>
      <p:sp>
        <p:nvSpPr>
          <p:cNvPr id="46" name="Google Shape;418;p23">
            <a:extLst>
              <a:ext uri="{FF2B5EF4-FFF2-40B4-BE49-F238E27FC236}">
                <a16:creationId xmlns:a16="http://schemas.microsoft.com/office/drawing/2014/main" id="{37A0EA97-7F94-4F71-B489-C7114792B02A}"/>
              </a:ext>
            </a:extLst>
          </p:cNvPr>
          <p:cNvSpPr/>
          <p:nvPr/>
        </p:nvSpPr>
        <p:spPr>
          <a:xfrm>
            <a:off x="5386360" y="5813858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2766845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708709-79A0-460E-8636-B0B15FE20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418271" cy="6858000"/>
          </a:xfrm>
          <a:prstGeom prst="rect">
            <a:avLst/>
          </a:prstGeom>
        </p:spPr>
      </p:pic>
      <p:graphicFrame>
        <p:nvGraphicFramePr>
          <p:cNvPr id="427" name="Google Shape;427;p24"/>
          <p:cNvGraphicFramePr/>
          <p:nvPr>
            <p:extLst>
              <p:ext uri="{D42A27DB-BD31-4B8C-83A1-F6EECF244321}">
                <p14:modId xmlns:p14="http://schemas.microsoft.com/office/powerpoint/2010/main" val="1796999202"/>
              </p:ext>
            </p:extLst>
          </p:nvPr>
        </p:nvGraphicFramePr>
        <p:xfrm>
          <a:off x="12424800" y="-1"/>
          <a:ext cx="3240650" cy="4956859"/>
        </p:xfrm>
        <a:graphic>
          <a:graphicData uri="http://schemas.openxmlformats.org/drawingml/2006/table">
            <a:tbl>
              <a:tblPr>
                <a:noFill/>
                <a:tableStyleId>{2DFB8C11-6534-4797-A903-B8C5DFC97EEA}</a:tableStyleId>
              </a:tblPr>
              <a:tblGrid>
                <a:gridCol w="44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2037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접수 정보 수정</a:t>
                      </a:r>
                      <a:r>
                        <a:rPr lang="en-US" altLang="ko-KR" sz="105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(pop-up)</a:t>
                      </a:r>
                      <a:endParaRPr sz="105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99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Location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701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r>
                        <a:rPr lang="ko-KR" sz="105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(화면설명)</a:t>
                      </a: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96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50" b="1" dirty="0">
                          <a:solidFill>
                            <a:srgbClr val="FF0000"/>
                          </a:solidFill>
                        </a:rPr>
                        <a:t>간호사 메인에서 접수 상세 정보 버튼을 </a:t>
                      </a:r>
                      <a:r>
                        <a:rPr lang="ko-KR" altLang="en-US" sz="1050" b="1" dirty="0" err="1">
                          <a:solidFill>
                            <a:srgbClr val="FF0000"/>
                          </a:solidFill>
                        </a:rPr>
                        <a:t>눌렀을때</a:t>
                      </a:r>
                      <a:r>
                        <a:rPr lang="ko-KR" altLang="en-US" sz="1050" b="1" dirty="0">
                          <a:solidFill>
                            <a:srgbClr val="FF0000"/>
                          </a:solidFill>
                        </a:rPr>
                        <a:t> 나타나는 팝업 화면</a:t>
                      </a:r>
                      <a:endParaRPr sz="1050" b="1" i="0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81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dirty="0"/>
                        <a:t>폼을 수정 가능한 상태로 나타냄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96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dirty="0"/>
                        <a:t>해당 접수 데이터 삭제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4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dirty="0"/>
                        <a:t>수정된 내용을 업데이트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96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481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481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9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996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171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33" name="Google Shape;433;p24"/>
          <p:cNvSpPr txBox="1"/>
          <p:nvPr/>
        </p:nvSpPr>
        <p:spPr>
          <a:xfrm>
            <a:off x="16703675" y="-57150"/>
            <a:ext cx="794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/>
          </a:p>
        </p:txBody>
      </p:sp>
      <p:sp>
        <p:nvSpPr>
          <p:cNvPr id="76" name="Google Shape;449;p24">
            <a:extLst>
              <a:ext uri="{FF2B5EF4-FFF2-40B4-BE49-F238E27FC236}">
                <a16:creationId xmlns:a16="http://schemas.microsoft.com/office/drawing/2014/main" id="{21D70BB8-EAAE-45F6-870B-6379A4226B1A}"/>
              </a:ext>
            </a:extLst>
          </p:cNvPr>
          <p:cNvSpPr/>
          <p:nvPr/>
        </p:nvSpPr>
        <p:spPr>
          <a:xfrm>
            <a:off x="3866755" y="925239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7" name="Google Shape;487;p24">
            <a:extLst>
              <a:ext uri="{FF2B5EF4-FFF2-40B4-BE49-F238E27FC236}">
                <a16:creationId xmlns:a16="http://schemas.microsoft.com/office/drawing/2014/main" id="{6E12D869-647C-4FF8-A571-EC6D7EC267F1}"/>
              </a:ext>
            </a:extLst>
          </p:cNvPr>
          <p:cNvSpPr/>
          <p:nvPr/>
        </p:nvSpPr>
        <p:spPr>
          <a:xfrm>
            <a:off x="6317716" y="5835534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8" name="Google Shape;487;p24">
            <a:extLst>
              <a:ext uri="{FF2B5EF4-FFF2-40B4-BE49-F238E27FC236}">
                <a16:creationId xmlns:a16="http://schemas.microsoft.com/office/drawing/2014/main" id="{6A871C67-EDD0-4B98-8B70-B3DA17E12AD9}"/>
              </a:ext>
            </a:extLst>
          </p:cNvPr>
          <p:cNvSpPr/>
          <p:nvPr/>
        </p:nvSpPr>
        <p:spPr>
          <a:xfrm>
            <a:off x="4219285" y="5835534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4049874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3" name="Google Shape;503;p25"/>
          <p:cNvGraphicFramePr/>
          <p:nvPr>
            <p:extLst>
              <p:ext uri="{D42A27DB-BD31-4B8C-83A1-F6EECF244321}">
                <p14:modId xmlns:p14="http://schemas.microsoft.com/office/powerpoint/2010/main" val="3059716293"/>
              </p:ext>
            </p:extLst>
          </p:nvPr>
        </p:nvGraphicFramePr>
        <p:xfrm>
          <a:off x="12319000" y="-1"/>
          <a:ext cx="3346451" cy="3580050"/>
        </p:xfrm>
        <a:graphic>
          <a:graphicData uri="http://schemas.openxmlformats.org/drawingml/2006/table">
            <a:tbl>
              <a:tblPr>
                <a:noFill/>
                <a:tableStyleId>{2DFB8C11-6534-4797-A903-B8C5DFC97EEA}</a:tableStyleId>
              </a:tblPr>
              <a:tblGrid>
                <a:gridCol w="458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7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57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환자 수납 (</a:t>
                      </a:r>
                      <a:r>
                        <a:rPr lang="ko-KR" sz="105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pop-up</a:t>
                      </a:r>
                      <a:r>
                        <a:rPr lang="ko-KR" sz="105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105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16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Location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652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 (화면설명)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1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/>
                        <a:t>수납 대기 중 환자에 대한 수납 처리 화면</a:t>
                      </a: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5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/>
                        <a:t>클릭 시, 접수 상태를 수납 완료로 update,</a:t>
                      </a:r>
                      <a:endParaRPr sz="105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/>
                        <a:t>간호사 Main으로 redirect</a:t>
                      </a: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1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/>
                        <a:t>팝업 닫기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1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1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1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1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1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1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41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09" name="Google Shape;509;p25"/>
          <p:cNvSpPr txBox="1"/>
          <p:nvPr/>
        </p:nvSpPr>
        <p:spPr>
          <a:xfrm>
            <a:off x="16703675" y="-57150"/>
            <a:ext cx="794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D8411F-381E-4E88-A13E-624E8F7ED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319000" cy="6858000"/>
          </a:xfrm>
          <a:prstGeom prst="rect">
            <a:avLst/>
          </a:prstGeom>
        </p:spPr>
      </p:pic>
      <p:sp>
        <p:nvSpPr>
          <p:cNvPr id="44" name="Google Shape;534;p25">
            <a:extLst>
              <a:ext uri="{FF2B5EF4-FFF2-40B4-BE49-F238E27FC236}">
                <a16:creationId xmlns:a16="http://schemas.microsoft.com/office/drawing/2014/main" id="{5F2985D5-FC17-49F8-908D-918D38C370CC}"/>
              </a:ext>
            </a:extLst>
          </p:cNvPr>
          <p:cNvSpPr/>
          <p:nvPr/>
        </p:nvSpPr>
        <p:spPr>
          <a:xfrm>
            <a:off x="5080308" y="5661773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5" name="Google Shape;537;p25">
            <a:extLst>
              <a:ext uri="{FF2B5EF4-FFF2-40B4-BE49-F238E27FC236}">
                <a16:creationId xmlns:a16="http://schemas.microsoft.com/office/drawing/2014/main" id="{2D29924A-D8B7-432D-B0C6-F9E3BA5163B2}"/>
              </a:ext>
            </a:extLst>
          </p:cNvPr>
          <p:cNvSpPr/>
          <p:nvPr/>
        </p:nvSpPr>
        <p:spPr>
          <a:xfrm>
            <a:off x="6400829" y="5661773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3512027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756E343-A323-4352-BA09-5A1DD8977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571" y="0"/>
            <a:ext cx="12328389" cy="6858000"/>
          </a:xfrm>
          <a:prstGeom prst="rect">
            <a:avLst/>
          </a:prstGeom>
        </p:spPr>
      </p:pic>
      <p:graphicFrame>
        <p:nvGraphicFramePr>
          <p:cNvPr id="547" name="Google Shape;547;p26"/>
          <p:cNvGraphicFramePr/>
          <p:nvPr/>
        </p:nvGraphicFramePr>
        <p:xfrm>
          <a:off x="12271248" y="0"/>
          <a:ext cx="3374801" cy="5616900"/>
        </p:xfrm>
        <a:graphic>
          <a:graphicData uri="http://schemas.openxmlformats.org/drawingml/2006/table">
            <a:tbl>
              <a:tblPr>
                <a:noFill/>
                <a:tableStyleId>{2DFB8C11-6534-4797-A903-B8C5DFC97EEA}</a:tableStyleId>
              </a:tblPr>
              <a:tblGrid>
                <a:gridCol w="462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6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956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의사 메인 페이지</a:t>
                      </a:r>
                      <a:endParaRPr sz="105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84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Location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>
                          <a:solidFill>
                            <a:schemeClr val="dk1"/>
                          </a:solidFill>
                        </a:rPr>
                        <a:t>sendMsg.html</a:t>
                      </a:r>
                      <a:endParaRPr sz="1050" dirty="0"/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331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 (화면설명)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50" b="1">
                          <a:solidFill>
                            <a:srgbClr val="FF0000"/>
                          </a:solidFill>
                        </a:rPr>
                        <a:t>진료 현황  페이지</a:t>
                      </a:r>
                      <a:endParaRPr sz="1050" b="1" i="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/>
                        <a:t>클릭 시, 해당 환자 정보 및 이력을 상단 중앙, 상단 오른편에 출력</a:t>
                      </a: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>
                          <a:solidFill>
                            <a:schemeClr val="dk1"/>
                          </a:solidFill>
                        </a:rPr>
                        <a:t>1. 환자 상태 변경 가능(진료 대기 중 -&gt; 진료중)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>
                          <a:solidFill>
                            <a:schemeClr val="dk1"/>
                          </a:solidFill>
                        </a:rPr>
                        <a:t>2. 상태 변경시 간호사에게 푸시알림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50">
                          <a:solidFill>
                            <a:schemeClr val="dk1"/>
                          </a:solidFill>
                        </a:rPr>
                        <a:t>(RabbitMQ or 카프카)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 err="1"/>
                        <a:t>입력칸을</a:t>
                      </a:r>
                      <a:r>
                        <a:rPr lang="ko-KR" sz="1050" dirty="0"/>
                        <a:t> 클릭 시, 팝업으로 병명 리스트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50">
                          <a:solidFill>
                            <a:schemeClr val="dk1"/>
                          </a:solidFill>
                        </a:rPr>
                        <a:t>입력칸을 클릭 시, 팝업으로 의약품 리스트</a:t>
                      </a: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50"/>
                        <a:t>select box로 선택 가능</a:t>
                      </a: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50">
                          <a:solidFill>
                            <a:schemeClr val="dk1"/>
                          </a:solidFill>
                        </a:rPr>
                        <a:t>클릭 시, 리스트에서 삭제</a:t>
                      </a: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1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ko-KR" sz="1050">
                          <a:solidFill>
                            <a:schemeClr val="dk1"/>
                          </a:solidFill>
                        </a:rPr>
                        <a:t>환자 상태 변경(진료 중 -&gt; 수납 대기중)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ko-KR" sz="1050">
                          <a:solidFill>
                            <a:schemeClr val="dk1"/>
                          </a:solidFill>
                        </a:rPr>
                        <a:t>간호사에게 알림(xx 환자 진료 완료)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105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8257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>
                          <a:solidFill>
                            <a:schemeClr val="dk1"/>
                          </a:solidFill>
                        </a:rPr>
                        <a:t>*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/>
                        <a:t>환자 리스트, 환자 정보, 과거 이력은 </a:t>
                      </a:r>
                      <a:endParaRPr sz="105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 err="1"/>
                        <a:t>scroll</a:t>
                      </a:r>
                      <a:r>
                        <a:rPr lang="ko-KR" sz="1050" dirty="0"/>
                        <a:t> 처리</a:t>
                      </a:r>
                      <a:endParaRPr sz="105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/>
                        <a:t>환자 정보 -&gt; 상세 보기 버튼으로 처리할지를 추후에 결정</a:t>
                      </a:r>
                      <a:endParaRPr sz="105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/>
                        <a:t>의사 화면에서 각종 </a:t>
                      </a:r>
                      <a:r>
                        <a:rPr lang="ko-KR" sz="1050" dirty="0" err="1"/>
                        <a:t>의약외</a:t>
                      </a:r>
                      <a:r>
                        <a:rPr lang="ko-KR" sz="1050" dirty="0"/>
                        <a:t> 처방 반영할 화면 구성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1" name="Google Shape;554;p26">
            <a:extLst>
              <a:ext uri="{FF2B5EF4-FFF2-40B4-BE49-F238E27FC236}">
                <a16:creationId xmlns:a16="http://schemas.microsoft.com/office/drawing/2014/main" id="{29DD09BB-0B82-4AA7-A9E3-A665950ACCF0}"/>
              </a:ext>
            </a:extLst>
          </p:cNvPr>
          <p:cNvSpPr/>
          <p:nvPr/>
        </p:nvSpPr>
        <p:spPr>
          <a:xfrm>
            <a:off x="2239956" y="1372901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2" name="Google Shape;573;p26">
            <a:extLst>
              <a:ext uri="{FF2B5EF4-FFF2-40B4-BE49-F238E27FC236}">
                <a16:creationId xmlns:a16="http://schemas.microsoft.com/office/drawing/2014/main" id="{55E65B80-9B40-4C45-805F-1A7D8C58ABFC}"/>
              </a:ext>
            </a:extLst>
          </p:cNvPr>
          <p:cNvSpPr/>
          <p:nvPr/>
        </p:nvSpPr>
        <p:spPr>
          <a:xfrm>
            <a:off x="2797860" y="3112220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3" name="Google Shape;574;p26">
            <a:extLst>
              <a:ext uri="{FF2B5EF4-FFF2-40B4-BE49-F238E27FC236}">
                <a16:creationId xmlns:a16="http://schemas.microsoft.com/office/drawing/2014/main" id="{CC02E29C-6DA8-4BAB-8CC6-FE2F82367004}"/>
              </a:ext>
            </a:extLst>
          </p:cNvPr>
          <p:cNvSpPr/>
          <p:nvPr/>
        </p:nvSpPr>
        <p:spPr>
          <a:xfrm>
            <a:off x="5993724" y="3105347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4" name="Google Shape;575;p26">
            <a:extLst>
              <a:ext uri="{FF2B5EF4-FFF2-40B4-BE49-F238E27FC236}">
                <a16:creationId xmlns:a16="http://schemas.microsoft.com/office/drawing/2014/main" id="{F9C32769-FAC4-4427-951E-A33851EBAE79}"/>
              </a:ext>
            </a:extLst>
          </p:cNvPr>
          <p:cNvSpPr/>
          <p:nvPr/>
        </p:nvSpPr>
        <p:spPr>
          <a:xfrm>
            <a:off x="8986925" y="5689314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7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5" name="Google Shape;576;p26">
            <a:extLst>
              <a:ext uri="{FF2B5EF4-FFF2-40B4-BE49-F238E27FC236}">
                <a16:creationId xmlns:a16="http://schemas.microsoft.com/office/drawing/2014/main" id="{FF70823D-F649-497F-88DF-BBF7BCA7107F}"/>
              </a:ext>
            </a:extLst>
          </p:cNvPr>
          <p:cNvSpPr/>
          <p:nvPr/>
        </p:nvSpPr>
        <p:spPr>
          <a:xfrm>
            <a:off x="3512470" y="1599101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6" name="Google Shape;596;p26">
            <a:extLst>
              <a:ext uri="{FF2B5EF4-FFF2-40B4-BE49-F238E27FC236}">
                <a16:creationId xmlns:a16="http://schemas.microsoft.com/office/drawing/2014/main" id="{3DE8B5AD-FA4D-4ED4-89BC-0BD7F7A13AD7}"/>
              </a:ext>
            </a:extLst>
          </p:cNvPr>
          <p:cNvSpPr/>
          <p:nvPr/>
        </p:nvSpPr>
        <p:spPr>
          <a:xfrm>
            <a:off x="7301462" y="3891314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5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7" name="Google Shape;597;p26">
            <a:extLst>
              <a:ext uri="{FF2B5EF4-FFF2-40B4-BE49-F238E27FC236}">
                <a16:creationId xmlns:a16="http://schemas.microsoft.com/office/drawing/2014/main" id="{C59FF9E4-903A-447C-8A4B-7967975C2C4E}"/>
              </a:ext>
            </a:extLst>
          </p:cNvPr>
          <p:cNvSpPr/>
          <p:nvPr/>
        </p:nvSpPr>
        <p:spPr>
          <a:xfrm>
            <a:off x="7891859" y="3891314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5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8" name="Google Shape;598;p26">
            <a:extLst>
              <a:ext uri="{FF2B5EF4-FFF2-40B4-BE49-F238E27FC236}">
                <a16:creationId xmlns:a16="http://schemas.microsoft.com/office/drawing/2014/main" id="{E062C386-11E6-4094-BE3C-0790C958883D}"/>
              </a:ext>
            </a:extLst>
          </p:cNvPr>
          <p:cNvSpPr/>
          <p:nvPr/>
        </p:nvSpPr>
        <p:spPr>
          <a:xfrm>
            <a:off x="8506051" y="3778214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6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2" name="Google Shape;598;p26">
            <a:extLst>
              <a:ext uri="{FF2B5EF4-FFF2-40B4-BE49-F238E27FC236}">
                <a16:creationId xmlns:a16="http://schemas.microsoft.com/office/drawing/2014/main" id="{944191F2-899D-4051-8866-726EA8E9AADE}"/>
              </a:ext>
            </a:extLst>
          </p:cNvPr>
          <p:cNvSpPr/>
          <p:nvPr/>
        </p:nvSpPr>
        <p:spPr>
          <a:xfrm>
            <a:off x="5111768" y="3778214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6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4265693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60B0ECD-3776-467D-BFAB-9B2AB0329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342639" cy="6858000"/>
          </a:xfrm>
          <a:prstGeom prst="rect">
            <a:avLst/>
          </a:prstGeom>
        </p:spPr>
      </p:pic>
      <p:graphicFrame>
        <p:nvGraphicFramePr>
          <p:cNvPr id="547" name="Google Shape;547;p26"/>
          <p:cNvGraphicFramePr/>
          <p:nvPr>
            <p:extLst>
              <p:ext uri="{D42A27DB-BD31-4B8C-83A1-F6EECF244321}">
                <p14:modId xmlns:p14="http://schemas.microsoft.com/office/powerpoint/2010/main" val="1741987501"/>
              </p:ext>
            </p:extLst>
          </p:nvPr>
        </p:nvGraphicFramePr>
        <p:xfrm>
          <a:off x="12271248" y="0"/>
          <a:ext cx="3374801" cy="5616900"/>
        </p:xfrm>
        <a:graphic>
          <a:graphicData uri="http://schemas.openxmlformats.org/drawingml/2006/table">
            <a:tbl>
              <a:tblPr>
                <a:noFill/>
                <a:tableStyleId>{2DFB8C11-6534-4797-A903-B8C5DFC97EEA}</a:tableStyleId>
              </a:tblPr>
              <a:tblGrid>
                <a:gridCol w="462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6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956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의사 메인 페이지</a:t>
                      </a:r>
                      <a:endParaRPr sz="105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84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Location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>
                          <a:solidFill>
                            <a:schemeClr val="dk1"/>
                          </a:solidFill>
                        </a:rPr>
                        <a:t>sendMsg.html</a:t>
                      </a:r>
                      <a:endParaRPr sz="1050" dirty="0"/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331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 (화면설명)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50" b="1">
                          <a:solidFill>
                            <a:srgbClr val="FF0000"/>
                          </a:solidFill>
                        </a:rPr>
                        <a:t>진료 현황  페이지</a:t>
                      </a:r>
                      <a:endParaRPr sz="1050" b="1" i="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/>
                        <a:t>클릭 시, 해당 환자 정보 및 이력을 상단 중앙, 상단 오른편에 출력</a:t>
                      </a: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>
                          <a:solidFill>
                            <a:schemeClr val="dk1"/>
                          </a:solidFill>
                        </a:rPr>
                        <a:t>1. 환자 상태 변경 가능(진료 대기 중 -&gt; 진료중)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>
                          <a:solidFill>
                            <a:schemeClr val="dk1"/>
                          </a:solidFill>
                        </a:rPr>
                        <a:t>2. 상태 변경시 간호사에게 푸시알림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50">
                          <a:solidFill>
                            <a:schemeClr val="dk1"/>
                          </a:solidFill>
                        </a:rPr>
                        <a:t>(RabbitMQ or 카프카)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 err="1"/>
                        <a:t>입력칸을</a:t>
                      </a:r>
                      <a:r>
                        <a:rPr lang="ko-KR" sz="1050" dirty="0"/>
                        <a:t> 클릭 시, 팝업으로 병명 리스트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50">
                          <a:solidFill>
                            <a:schemeClr val="dk1"/>
                          </a:solidFill>
                        </a:rPr>
                        <a:t>입력칸을 클릭 시, 팝업으로 의약품 리스트</a:t>
                      </a: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50"/>
                        <a:t>select box로 선택 가능</a:t>
                      </a: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50">
                          <a:solidFill>
                            <a:schemeClr val="dk1"/>
                          </a:solidFill>
                        </a:rPr>
                        <a:t>클릭 시, 리스트에서 삭제</a:t>
                      </a: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1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ko-KR" sz="1050">
                          <a:solidFill>
                            <a:schemeClr val="dk1"/>
                          </a:solidFill>
                        </a:rPr>
                        <a:t>환자 상태 변경(진료 중 -&gt; 수납 대기중)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ko-KR" sz="1050">
                          <a:solidFill>
                            <a:schemeClr val="dk1"/>
                          </a:solidFill>
                        </a:rPr>
                        <a:t>간호사에게 알림(xx 환자 진료 완료)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05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dirty="0"/>
                        <a:t>간호사로부터의 알림 수신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8257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>
                          <a:solidFill>
                            <a:schemeClr val="dk1"/>
                          </a:solidFill>
                        </a:rPr>
                        <a:t>*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/>
                        <a:t>환자 리스트, 환자 정보, 과거 이력은 </a:t>
                      </a:r>
                      <a:endParaRPr sz="105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 err="1"/>
                        <a:t>scroll</a:t>
                      </a:r>
                      <a:r>
                        <a:rPr lang="ko-KR" sz="1050" dirty="0"/>
                        <a:t> 처리</a:t>
                      </a:r>
                      <a:endParaRPr sz="105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/>
                        <a:t>환자 정보 -&gt; 상세 보기 버튼으로 처리할지를 추후에 결정</a:t>
                      </a:r>
                      <a:endParaRPr sz="105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/>
                        <a:t>의사 화면에서 각종 </a:t>
                      </a:r>
                      <a:r>
                        <a:rPr lang="ko-KR" sz="1050" dirty="0" err="1"/>
                        <a:t>의약외</a:t>
                      </a:r>
                      <a:r>
                        <a:rPr lang="ko-KR" sz="1050" dirty="0"/>
                        <a:t> 처방 반영할 화면 구성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5" name="Google Shape;554;p26">
            <a:extLst>
              <a:ext uri="{FF2B5EF4-FFF2-40B4-BE49-F238E27FC236}">
                <a16:creationId xmlns:a16="http://schemas.microsoft.com/office/drawing/2014/main" id="{F924E445-2571-4089-A1C9-219A4A11A48C}"/>
              </a:ext>
            </a:extLst>
          </p:cNvPr>
          <p:cNvSpPr/>
          <p:nvPr/>
        </p:nvSpPr>
        <p:spPr>
          <a:xfrm>
            <a:off x="2028940" y="1061402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6" name="Google Shape;573;p26">
            <a:extLst>
              <a:ext uri="{FF2B5EF4-FFF2-40B4-BE49-F238E27FC236}">
                <a16:creationId xmlns:a16="http://schemas.microsoft.com/office/drawing/2014/main" id="{9547DABD-ACDC-46F1-B8DE-696DF3216FFF}"/>
              </a:ext>
            </a:extLst>
          </p:cNvPr>
          <p:cNvSpPr/>
          <p:nvPr/>
        </p:nvSpPr>
        <p:spPr>
          <a:xfrm>
            <a:off x="2251224" y="3315900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7" name="Google Shape;574;p26">
            <a:extLst>
              <a:ext uri="{FF2B5EF4-FFF2-40B4-BE49-F238E27FC236}">
                <a16:creationId xmlns:a16="http://schemas.microsoft.com/office/drawing/2014/main" id="{002C8584-C9C9-410F-9391-64C6EAE97E76}"/>
              </a:ext>
            </a:extLst>
          </p:cNvPr>
          <p:cNvSpPr/>
          <p:nvPr/>
        </p:nvSpPr>
        <p:spPr>
          <a:xfrm>
            <a:off x="5465904" y="3300973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8" name="Google Shape;575;p26">
            <a:extLst>
              <a:ext uri="{FF2B5EF4-FFF2-40B4-BE49-F238E27FC236}">
                <a16:creationId xmlns:a16="http://schemas.microsoft.com/office/drawing/2014/main" id="{50038E6A-7EDC-41C1-987E-7976756A4962}"/>
              </a:ext>
            </a:extLst>
          </p:cNvPr>
          <p:cNvSpPr/>
          <p:nvPr/>
        </p:nvSpPr>
        <p:spPr>
          <a:xfrm>
            <a:off x="8986925" y="5689314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7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9" name="Google Shape;576;p26">
            <a:extLst>
              <a:ext uri="{FF2B5EF4-FFF2-40B4-BE49-F238E27FC236}">
                <a16:creationId xmlns:a16="http://schemas.microsoft.com/office/drawing/2014/main" id="{7BCCA9DB-9038-4AFC-819C-F66D900B4E06}"/>
              </a:ext>
            </a:extLst>
          </p:cNvPr>
          <p:cNvSpPr/>
          <p:nvPr/>
        </p:nvSpPr>
        <p:spPr>
          <a:xfrm>
            <a:off x="3512470" y="1599101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0" name="Google Shape;596;p26">
            <a:extLst>
              <a:ext uri="{FF2B5EF4-FFF2-40B4-BE49-F238E27FC236}">
                <a16:creationId xmlns:a16="http://schemas.microsoft.com/office/drawing/2014/main" id="{AC6BB64A-649E-42C9-AB0D-7C21E6C68B6D}"/>
              </a:ext>
            </a:extLst>
          </p:cNvPr>
          <p:cNvSpPr/>
          <p:nvPr/>
        </p:nvSpPr>
        <p:spPr>
          <a:xfrm>
            <a:off x="7301462" y="3891314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5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1" name="Google Shape;597;p26">
            <a:extLst>
              <a:ext uri="{FF2B5EF4-FFF2-40B4-BE49-F238E27FC236}">
                <a16:creationId xmlns:a16="http://schemas.microsoft.com/office/drawing/2014/main" id="{9B7F539B-6529-48D4-A6F3-63E730300972}"/>
              </a:ext>
            </a:extLst>
          </p:cNvPr>
          <p:cNvSpPr/>
          <p:nvPr/>
        </p:nvSpPr>
        <p:spPr>
          <a:xfrm>
            <a:off x="7841619" y="3891314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5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2" name="Google Shape;598;p26">
            <a:extLst>
              <a:ext uri="{FF2B5EF4-FFF2-40B4-BE49-F238E27FC236}">
                <a16:creationId xmlns:a16="http://schemas.microsoft.com/office/drawing/2014/main" id="{DD6CA7C6-74B0-4976-8394-47A56635DC35}"/>
              </a:ext>
            </a:extLst>
          </p:cNvPr>
          <p:cNvSpPr/>
          <p:nvPr/>
        </p:nvSpPr>
        <p:spPr>
          <a:xfrm>
            <a:off x="8506051" y="3778214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6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3" name="Google Shape;598;p26">
            <a:extLst>
              <a:ext uri="{FF2B5EF4-FFF2-40B4-BE49-F238E27FC236}">
                <a16:creationId xmlns:a16="http://schemas.microsoft.com/office/drawing/2014/main" id="{F8DC1024-2C9A-4A75-957E-D457D6D01E67}"/>
              </a:ext>
            </a:extLst>
          </p:cNvPr>
          <p:cNvSpPr/>
          <p:nvPr/>
        </p:nvSpPr>
        <p:spPr>
          <a:xfrm>
            <a:off x="5111768" y="3778214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6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4" name="Google Shape;575;p26">
            <a:extLst>
              <a:ext uri="{FF2B5EF4-FFF2-40B4-BE49-F238E27FC236}">
                <a16:creationId xmlns:a16="http://schemas.microsoft.com/office/drawing/2014/main" id="{44157548-35D4-4D50-846B-880C6585252E}"/>
              </a:ext>
            </a:extLst>
          </p:cNvPr>
          <p:cNvSpPr/>
          <p:nvPr/>
        </p:nvSpPr>
        <p:spPr>
          <a:xfrm>
            <a:off x="-44097" y="5802414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8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3097400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D7FB40B-7918-4591-8FAE-E9F9B9660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335608" cy="6858000"/>
          </a:xfrm>
          <a:prstGeom prst="rect">
            <a:avLst/>
          </a:prstGeom>
        </p:spPr>
      </p:pic>
      <p:graphicFrame>
        <p:nvGraphicFramePr>
          <p:cNvPr id="609" name="Google Shape;609;p27"/>
          <p:cNvGraphicFramePr/>
          <p:nvPr>
            <p:extLst>
              <p:ext uri="{D42A27DB-BD31-4B8C-83A1-F6EECF244321}">
                <p14:modId xmlns:p14="http://schemas.microsoft.com/office/powerpoint/2010/main" val="1994070599"/>
              </p:ext>
            </p:extLst>
          </p:nvPr>
        </p:nvGraphicFramePr>
        <p:xfrm>
          <a:off x="12335608" y="-17381"/>
          <a:ext cx="3303939" cy="3825709"/>
        </p:xfrm>
        <a:graphic>
          <a:graphicData uri="http://schemas.openxmlformats.org/drawingml/2006/table">
            <a:tbl>
              <a:tblPr>
                <a:noFill/>
                <a:tableStyleId>{2DFB8C11-6534-4797-A903-B8C5DFC97EEA}</a:tableStyleId>
              </a:tblPr>
              <a:tblGrid>
                <a:gridCol w="452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7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909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병명 검색 페이지(pop-up)</a:t>
                      </a:r>
                      <a:endParaRPr sz="105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236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Location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>
                          <a:solidFill>
                            <a:schemeClr val="dk1"/>
                          </a:solidFill>
                        </a:rPr>
                        <a:t>sendMsg.html</a:t>
                      </a:r>
                      <a:endParaRPr sz="1050"/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706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 (화면설명)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9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50" b="1">
                          <a:solidFill>
                            <a:srgbClr val="FF0000"/>
                          </a:solidFill>
                        </a:rPr>
                        <a:t>진료 현황  페이지</a:t>
                      </a:r>
                      <a:endParaRPr sz="1050" b="1" i="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9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/>
                        <a:t>질병 코드 or 질병명 모두 검색 가능</a:t>
                      </a: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1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50" dirty="0">
                          <a:solidFill>
                            <a:schemeClr val="dk1"/>
                          </a:solidFill>
                        </a:rPr>
                        <a:t>질병 코드나 이름을 클릭 시, </a:t>
                      </a:r>
                      <a:endParaRPr sz="105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>
                          <a:solidFill>
                            <a:schemeClr val="dk1"/>
                          </a:solidFill>
                        </a:rPr>
                        <a:t>병명 칸에 </a:t>
                      </a:r>
                      <a:r>
                        <a:rPr lang="ko-KR" altLang="en-US" sz="1050" dirty="0" err="1">
                          <a:solidFill>
                            <a:schemeClr val="dk1"/>
                          </a:solidFill>
                        </a:rPr>
                        <a:t>추카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1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/>
                        <a:t>리스트에 최대 10개 표시, 스크롤 처리, 10개 이상일 시는 </a:t>
                      </a:r>
                      <a:r>
                        <a:rPr lang="ko-KR" sz="1050" dirty="0" err="1"/>
                        <a:t>페이징</a:t>
                      </a:r>
                      <a:r>
                        <a:rPr lang="ko-KR" sz="1050" dirty="0"/>
                        <a:t> 처리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9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9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9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49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49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49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>
                          <a:solidFill>
                            <a:schemeClr val="dk1"/>
                          </a:solidFill>
                        </a:rPr>
                        <a:t>*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Google Shape;662;p27">
            <a:extLst>
              <a:ext uri="{FF2B5EF4-FFF2-40B4-BE49-F238E27FC236}">
                <a16:creationId xmlns:a16="http://schemas.microsoft.com/office/drawing/2014/main" id="{46C24E52-3083-4F8A-B0DA-7532140ABDFA}"/>
              </a:ext>
            </a:extLst>
          </p:cNvPr>
          <p:cNvSpPr/>
          <p:nvPr/>
        </p:nvSpPr>
        <p:spPr>
          <a:xfrm>
            <a:off x="4418115" y="2653520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" name="Google Shape;664;p27">
            <a:extLst>
              <a:ext uri="{FF2B5EF4-FFF2-40B4-BE49-F238E27FC236}">
                <a16:creationId xmlns:a16="http://schemas.microsoft.com/office/drawing/2014/main" id="{14166B43-37A4-4975-8086-6BDC450F1279}"/>
              </a:ext>
            </a:extLst>
          </p:cNvPr>
          <p:cNvSpPr/>
          <p:nvPr/>
        </p:nvSpPr>
        <p:spPr>
          <a:xfrm>
            <a:off x="4710027" y="3429000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" name="Google Shape;665;p27">
            <a:extLst>
              <a:ext uri="{FF2B5EF4-FFF2-40B4-BE49-F238E27FC236}">
                <a16:creationId xmlns:a16="http://schemas.microsoft.com/office/drawing/2014/main" id="{43549EBA-D077-4510-A0E9-EAF1040E18DD}"/>
              </a:ext>
            </a:extLst>
          </p:cNvPr>
          <p:cNvSpPr/>
          <p:nvPr/>
        </p:nvSpPr>
        <p:spPr>
          <a:xfrm>
            <a:off x="7690825" y="3062057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992906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5BAEEA3-CFA3-4D27-B7DF-F8B7E3618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416869" cy="6858000"/>
          </a:xfrm>
          <a:prstGeom prst="rect">
            <a:avLst/>
          </a:prstGeom>
        </p:spPr>
      </p:pic>
      <p:graphicFrame>
        <p:nvGraphicFramePr>
          <p:cNvPr id="678" name="Google Shape;678;p28"/>
          <p:cNvGraphicFramePr/>
          <p:nvPr/>
        </p:nvGraphicFramePr>
        <p:xfrm>
          <a:off x="12317329" y="0"/>
          <a:ext cx="3348122" cy="4159902"/>
        </p:xfrm>
        <a:graphic>
          <a:graphicData uri="http://schemas.openxmlformats.org/drawingml/2006/table">
            <a:tbl>
              <a:tblPr>
                <a:noFill/>
                <a:tableStyleId>{2DFB8C11-6534-4797-A903-B8C5DFC97EEA}</a:tableStyleId>
              </a:tblPr>
              <a:tblGrid>
                <a:gridCol w="45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8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881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의약품 검색 페이지</a:t>
                      </a:r>
                      <a:endParaRPr sz="10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674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Location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</a:rPr>
                        <a:t>sendMsg.html</a:t>
                      </a:r>
                      <a:endParaRPr dirty="0"/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17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 (화면설명)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5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>
                          <a:solidFill>
                            <a:srgbClr val="FF0000"/>
                          </a:solidFill>
                        </a:rPr>
                        <a:t>의약품 검색  페이지</a:t>
                      </a:r>
                      <a:endParaRPr sz="1000" b="1" i="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2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/>
                        <a:t>처방 종류 검색</a:t>
                      </a:r>
                      <a:r>
                        <a:rPr lang="en-US" altLang="ko-KR" sz="1100" dirty="0"/>
                        <a:t>. </a:t>
                      </a:r>
                      <a:r>
                        <a:rPr lang="ko-KR" altLang="en-US" sz="1100" dirty="0"/>
                        <a:t>각 종류를 선택하여 검색 가능</a:t>
                      </a:r>
                      <a:endParaRPr sz="11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3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의약품 코드나 의약품 명을 클릭 시,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처방 리스트에 약품 추가</a:t>
                      </a:r>
                      <a:endParaRPr sz="11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3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리스트에 최대 10개 표시, 스크롤 처리, 10개 이상일 시는 페이징 처리</a:t>
                      </a:r>
                      <a:endParaRPr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1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1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1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1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82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51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>
                          <a:solidFill>
                            <a:schemeClr val="dk1"/>
                          </a:solidFill>
                        </a:rPr>
                        <a:t>*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6" name="Google Shape;732;p28">
            <a:extLst>
              <a:ext uri="{FF2B5EF4-FFF2-40B4-BE49-F238E27FC236}">
                <a16:creationId xmlns:a16="http://schemas.microsoft.com/office/drawing/2014/main" id="{A6CCBF86-A12E-4DA8-80A7-2D502EA273B5}"/>
              </a:ext>
            </a:extLst>
          </p:cNvPr>
          <p:cNvSpPr/>
          <p:nvPr/>
        </p:nvSpPr>
        <p:spPr>
          <a:xfrm>
            <a:off x="4834535" y="3429000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7" name="Google Shape;733;p28">
            <a:extLst>
              <a:ext uri="{FF2B5EF4-FFF2-40B4-BE49-F238E27FC236}">
                <a16:creationId xmlns:a16="http://schemas.microsoft.com/office/drawing/2014/main" id="{2C51A2EF-CB48-42D7-8905-ACCD80D3147A}"/>
              </a:ext>
            </a:extLst>
          </p:cNvPr>
          <p:cNvSpPr/>
          <p:nvPr/>
        </p:nvSpPr>
        <p:spPr>
          <a:xfrm>
            <a:off x="4834535" y="2419660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8" name="Google Shape;735;p28">
            <a:extLst>
              <a:ext uri="{FF2B5EF4-FFF2-40B4-BE49-F238E27FC236}">
                <a16:creationId xmlns:a16="http://schemas.microsoft.com/office/drawing/2014/main" id="{433AF832-39EE-4C62-B957-31352520253F}"/>
              </a:ext>
            </a:extLst>
          </p:cNvPr>
          <p:cNvSpPr/>
          <p:nvPr/>
        </p:nvSpPr>
        <p:spPr>
          <a:xfrm>
            <a:off x="8158429" y="3109731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2629301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15053445" y="6565043"/>
            <a:ext cx="498132" cy="280312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527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117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23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35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47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5588" algn="l" defTabSz="914235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2705" algn="l" defTabSz="914235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199823" algn="l" defTabSz="914235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6940" algn="l" defTabSz="914235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fld id="{56A52AE1-0C25-454C-AFC9-01CBB3B40D71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2563486" y="15016"/>
          <a:ext cx="3062968" cy="4760340"/>
        </p:xfrm>
        <a:graphic>
          <a:graphicData uri="http://schemas.openxmlformats.org/drawingml/2006/table">
            <a:tbl>
              <a:tblPr/>
              <a:tblGrid>
                <a:gridCol w="419799">
                  <a:extLst>
                    <a:ext uri="{9D8B030D-6E8A-4147-A177-3AD203B41FA5}">
                      <a16:colId xmlns:a16="http://schemas.microsoft.com/office/drawing/2014/main" val="1292851208"/>
                    </a:ext>
                  </a:extLst>
                </a:gridCol>
                <a:gridCol w="513086">
                  <a:extLst>
                    <a:ext uri="{9D8B030D-6E8A-4147-A177-3AD203B41FA5}">
                      <a16:colId xmlns:a16="http://schemas.microsoft.com/office/drawing/2014/main" val="2370774846"/>
                    </a:ext>
                  </a:extLst>
                </a:gridCol>
                <a:gridCol w="2130083">
                  <a:extLst>
                    <a:ext uri="{9D8B030D-6E8A-4147-A177-3AD203B41FA5}">
                      <a16:colId xmlns:a16="http://schemas.microsoft.com/office/drawing/2014/main" val="2095240117"/>
                    </a:ext>
                  </a:extLst>
                </a:gridCol>
              </a:tblGrid>
              <a:tr h="22792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649" marR="63649" marT="32143" marB="32143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ko-KR" altLang="en-US" sz="1050" b="1" spc="-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로그인</a:t>
                      </a:r>
                      <a:endParaRPr lang="en-US" altLang="ko-KR" sz="1050" b="1" spc="-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649" marR="63649" marT="32143" marB="3214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943298"/>
                  </a:ext>
                </a:extLst>
              </a:tr>
              <a:tr h="19792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n-ea"/>
                          <a:ea typeface="+mn-ea"/>
                        </a:rPr>
                        <a:t>Location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649" marR="63649" marT="32143" marB="32143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Index.html</a:t>
                      </a:r>
                    </a:p>
                  </a:txBody>
                  <a:tcPr marL="63649" marR="63649" marT="32143" marB="3214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873087"/>
                  </a:ext>
                </a:extLst>
              </a:tr>
              <a:tr h="19832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 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화면설명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649" marR="63649" marT="32143" marB="32143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890665"/>
                  </a:ext>
                </a:extLst>
              </a:tr>
              <a:tr h="6505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Index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페이지</a:t>
                      </a:r>
                      <a:endParaRPr kumimoji="1" lang="en-US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로그인 해야만 게시글 목록으로 넘어갈 수 있음</a:t>
                      </a: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.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비밀번호 </a:t>
                      </a: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5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회 </a:t>
                      </a:r>
                      <a:r>
                        <a:rPr kumimoji="1" lang="ko-KR" altLang="en-US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오류시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 로그인 잠금</a:t>
                      </a: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.</a:t>
                      </a:r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703320"/>
                  </a:ext>
                </a:extLst>
              </a:tr>
              <a:tr h="5208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로그인 성공 하면 중고거래 게시판으로 이동</a:t>
                      </a:r>
                      <a:endParaRPr lang="en-US" altLang="ko-KR" sz="1050" dirty="0"/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로그인 실패 시 경고창에 실패문구 출력</a:t>
                      </a:r>
                      <a:endParaRPr lang="en-US" altLang="ko-KR" sz="1050" dirty="0"/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5</a:t>
                      </a:r>
                      <a:r>
                        <a:rPr lang="ko-KR" altLang="en-US" sz="1050" dirty="0" err="1"/>
                        <a:t>회이상</a:t>
                      </a:r>
                      <a:r>
                        <a:rPr lang="ko-KR" altLang="en-US" sz="1050" dirty="0"/>
                        <a:t> 실패 시 비밀번호 찾기로 이동</a:t>
                      </a:r>
                      <a:r>
                        <a:rPr lang="en-US" altLang="ko-KR" sz="1050" dirty="0"/>
                        <a:t>.</a:t>
                      </a:r>
                      <a:endParaRPr lang="ko-KR" altLang="en-US" sz="1050" dirty="0"/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51074"/>
                  </a:ext>
                </a:extLst>
              </a:tr>
              <a:tr h="2094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1050" dirty="0"/>
                        <a:t>ID </a:t>
                      </a:r>
                      <a:r>
                        <a:rPr lang="ko-KR" altLang="en-US" sz="1050" dirty="0"/>
                        <a:t>찾기 페이지로 이동</a:t>
                      </a:r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89685"/>
                  </a:ext>
                </a:extLst>
              </a:tr>
              <a:tr h="2094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050" dirty="0"/>
                        <a:t>비밀번호</a:t>
                      </a:r>
                      <a:r>
                        <a:rPr lang="en-US" altLang="ko-KR" sz="1050" dirty="0"/>
                        <a:t> </a:t>
                      </a:r>
                      <a:r>
                        <a:rPr lang="ko-KR" altLang="en-US" sz="1050" dirty="0"/>
                        <a:t>찾기 페이지로 이동</a:t>
                      </a:r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623808"/>
                  </a:ext>
                </a:extLst>
              </a:tr>
              <a:tr h="2094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050" dirty="0"/>
                        <a:t>회원가입 페이지로 이동</a:t>
                      </a:r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998242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2000"/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297961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2000" dirty="0"/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862621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2000" dirty="0"/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610047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2000"/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394774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2000" dirty="0"/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72801"/>
                  </a:ext>
                </a:extLst>
              </a:tr>
            </a:tbl>
          </a:graphicData>
        </a:graphic>
      </p:graphicFrame>
      <p:pic>
        <p:nvPicPr>
          <p:cNvPr id="24" name="그림 23">
            <a:extLst>
              <a:ext uri="{FF2B5EF4-FFF2-40B4-BE49-F238E27FC236}">
                <a16:creationId xmlns:a16="http://schemas.microsoft.com/office/drawing/2014/main" id="{C897DDBD-BB69-4DB4-9963-431E5444B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92" y="19224"/>
            <a:ext cx="12600232" cy="6876152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5687C6E2-738A-4E73-9DB1-4920AF96A743}"/>
              </a:ext>
            </a:extLst>
          </p:cNvPr>
          <p:cNvSpPr/>
          <p:nvPr/>
        </p:nvSpPr>
        <p:spPr>
          <a:xfrm>
            <a:off x="4649313" y="4365104"/>
            <a:ext cx="159076" cy="15907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63" b="1" dirty="0">
                <a:solidFill>
                  <a:schemeClr val="bg1"/>
                </a:solidFill>
              </a:rPr>
              <a:t>1</a:t>
            </a:r>
            <a:endParaRPr lang="ko-KR" altLang="en-US" sz="563" b="1" dirty="0">
              <a:solidFill>
                <a:schemeClr val="bg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776D8EA-BADC-431F-B157-86620DAACFE7}"/>
              </a:ext>
            </a:extLst>
          </p:cNvPr>
          <p:cNvSpPr/>
          <p:nvPr/>
        </p:nvSpPr>
        <p:spPr>
          <a:xfrm>
            <a:off x="4808389" y="5013176"/>
            <a:ext cx="159076" cy="15907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63" b="1" dirty="0">
                <a:solidFill>
                  <a:schemeClr val="bg1"/>
                </a:solidFill>
              </a:rPr>
              <a:t>2</a:t>
            </a:r>
            <a:endParaRPr lang="ko-KR" altLang="en-US" sz="563" b="1" dirty="0">
              <a:solidFill>
                <a:schemeClr val="bg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B72A53F-B05F-46C3-953F-96E40EA28F5C}"/>
              </a:ext>
            </a:extLst>
          </p:cNvPr>
          <p:cNvSpPr/>
          <p:nvPr/>
        </p:nvSpPr>
        <p:spPr>
          <a:xfrm>
            <a:off x="5890855" y="5013176"/>
            <a:ext cx="159076" cy="15907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63" b="1" dirty="0">
                <a:solidFill>
                  <a:schemeClr val="bg1"/>
                </a:solidFill>
              </a:rPr>
              <a:t>3</a:t>
            </a:r>
            <a:endParaRPr lang="ko-KR" altLang="en-US" sz="563" b="1" dirty="0">
              <a:solidFill>
                <a:schemeClr val="bg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E68B840-6044-4B05-A799-A70116623CDB}"/>
              </a:ext>
            </a:extLst>
          </p:cNvPr>
          <p:cNvSpPr/>
          <p:nvPr/>
        </p:nvSpPr>
        <p:spPr>
          <a:xfrm>
            <a:off x="7037923" y="5013176"/>
            <a:ext cx="159076" cy="15907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63" b="1" dirty="0">
                <a:solidFill>
                  <a:schemeClr val="bg1"/>
                </a:solidFill>
              </a:rPr>
              <a:t>4</a:t>
            </a:r>
            <a:endParaRPr lang="ko-KR" altLang="en-US" sz="563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424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9E96E19-631F-4B55-8255-E74D25D3E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61273" cy="6858000"/>
          </a:xfrm>
          <a:prstGeom prst="rect">
            <a:avLst/>
          </a:prstGeom>
        </p:spPr>
      </p:pic>
      <p:graphicFrame>
        <p:nvGraphicFramePr>
          <p:cNvPr id="746" name="Google Shape;746;p29"/>
          <p:cNvGraphicFramePr/>
          <p:nvPr>
            <p:extLst>
              <p:ext uri="{D42A27DB-BD31-4B8C-83A1-F6EECF244321}">
                <p14:modId xmlns:p14="http://schemas.microsoft.com/office/powerpoint/2010/main" val="1143850409"/>
              </p:ext>
            </p:extLst>
          </p:nvPr>
        </p:nvGraphicFramePr>
        <p:xfrm>
          <a:off x="12188651" y="0"/>
          <a:ext cx="3476799" cy="4250456"/>
        </p:xfrm>
        <a:graphic>
          <a:graphicData uri="http://schemas.openxmlformats.org/drawingml/2006/table">
            <a:tbl>
              <a:tblPr>
                <a:noFill/>
                <a:tableStyleId>{2DFB8C11-6534-4797-A903-B8C5DFC97EEA}</a:tableStyleId>
              </a:tblPr>
              <a:tblGrid>
                <a:gridCol w="476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7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169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메인 페이지</a:t>
                      </a:r>
                      <a:endParaRPr sz="105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369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Location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34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 (화면설명)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2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1">
                          <a:solidFill>
                            <a:srgbClr val="FF0000"/>
                          </a:solidFill>
                        </a:rPr>
                        <a:t>메인 페이지에서 사용자 관리</a:t>
                      </a:r>
                      <a:endParaRPr sz="1050" b="1">
                        <a:solidFill>
                          <a:srgbClr val="FF0000"/>
                        </a:solidFill>
                      </a:endParaRPr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4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/>
                        <a:t>이름 검색 시 해당하는 이름의 </a:t>
                      </a:r>
                      <a:endParaRPr sz="105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/>
                        <a:t>사용자들을 출력</a:t>
                      </a: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4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Select box, </a:t>
                      </a:r>
                      <a:r>
                        <a:rPr lang="ko-KR" altLang="en-US" sz="1050" dirty="0"/>
                        <a:t>전체 선택 가능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2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dirty="0"/>
                        <a:t>관리자 추가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4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dirty="0"/>
                        <a:t>선택된 사용자 삭제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2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dirty="0"/>
                        <a:t>선택된 </a:t>
                      </a:r>
                      <a:r>
                        <a:rPr lang="ko-KR" altLang="en-US" sz="1050" dirty="0" err="1"/>
                        <a:t>미승인</a:t>
                      </a:r>
                      <a:r>
                        <a:rPr lang="ko-KR" altLang="en-US" sz="1050" dirty="0"/>
                        <a:t> 사용자 승인 처리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2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2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05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92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92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>
                          <a:solidFill>
                            <a:schemeClr val="dk1"/>
                          </a:solidFill>
                        </a:rPr>
                        <a:t>9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50" name="Google Shape;750;p29"/>
          <p:cNvSpPr txBox="1"/>
          <p:nvPr/>
        </p:nvSpPr>
        <p:spPr>
          <a:xfrm>
            <a:off x="16703675" y="-57150"/>
            <a:ext cx="794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/>
          </a:p>
        </p:txBody>
      </p:sp>
      <p:sp>
        <p:nvSpPr>
          <p:cNvPr id="27" name="Google Shape;756;p29">
            <a:extLst>
              <a:ext uri="{FF2B5EF4-FFF2-40B4-BE49-F238E27FC236}">
                <a16:creationId xmlns:a16="http://schemas.microsoft.com/office/drawing/2014/main" id="{83C52D9F-2986-4BC5-9AB8-724924BD5997}"/>
              </a:ext>
            </a:extLst>
          </p:cNvPr>
          <p:cNvSpPr/>
          <p:nvPr/>
        </p:nvSpPr>
        <p:spPr>
          <a:xfrm>
            <a:off x="8474543" y="1096591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8" name="Google Shape;759;p29">
            <a:extLst>
              <a:ext uri="{FF2B5EF4-FFF2-40B4-BE49-F238E27FC236}">
                <a16:creationId xmlns:a16="http://schemas.microsoft.com/office/drawing/2014/main" id="{DCAE6D5E-6EF1-4859-A283-59A05D05DEA7}"/>
              </a:ext>
            </a:extLst>
          </p:cNvPr>
          <p:cNvSpPr/>
          <p:nvPr/>
        </p:nvSpPr>
        <p:spPr>
          <a:xfrm>
            <a:off x="2548721" y="5899919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9" name="Google Shape;761;p29">
            <a:extLst>
              <a:ext uri="{FF2B5EF4-FFF2-40B4-BE49-F238E27FC236}">
                <a16:creationId xmlns:a16="http://schemas.microsoft.com/office/drawing/2014/main" id="{C9D89136-8CF0-4A0C-9A19-3F1358FB9336}"/>
              </a:ext>
            </a:extLst>
          </p:cNvPr>
          <p:cNvSpPr/>
          <p:nvPr/>
        </p:nvSpPr>
        <p:spPr>
          <a:xfrm>
            <a:off x="3404177" y="5899919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0" name="Google Shape;759;p29">
            <a:extLst>
              <a:ext uri="{FF2B5EF4-FFF2-40B4-BE49-F238E27FC236}">
                <a16:creationId xmlns:a16="http://schemas.microsoft.com/office/drawing/2014/main" id="{01969DF0-8E3F-4D18-904D-10706322BFD7}"/>
              </a:ext>
            </a:extLst>
          </p:cNvPr>
          <p:cNvSpPr/>
          <p:nvPr/>
        </p:nvSpPr>
        <p:spPr>
          <a:xfrm>
            <a:off x="2548721" y="1440125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1" name="Google Shape;761;p29">
            <a:extLst>
              <a:ext uri="{FF2B5EF4-FFF2-40B4-BE49-F238E27FC236}">
                <a16:creationId xmlns:a16="http://schemas.microsoft.com/office/drawing/2014/main" id="{55E43F18-3BA6-4F1C-8C66-5805A48D850A}"/>
              </a:ext>
            </a:extLst>
          </p:cNvPr>
          <p:cNvSpPr/>
          <p:nvPr/>
        </p:nvSpPr>
        <p:spPr>
          <a:xfrm>
            <a:off x="10731100" y="5899919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5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2677928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E084F4-AC01-4013-9063-246DE84F6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575" y="0"/>
            <a:ext cx="12326702" cy="6858000"/>
          </a:xfrm>
          <a:prstGeom prst="rect">
            <a:avLst/>
          </a:prstGeom>
        </p:spPr>
      </p:pic>
      <p:graphicFrame>
        <p:nvGraphicFramePr>
          <p:cNvPr id="771" name="Google Shape;771;p30"/>
          <p:cNvGraphicFramePr/>
          <p:nvPr>
            <p:extLst>
              <p:ext uri="{D42A27DB-BD31-4B8C-83A1-F6EECF244321}">
                <p14:modId xmlns:p14="http://schemas.microsoft.com/office/powerpoint/2010/main" val="1376585480"/>
              </p:ext>
            </p:extLst>
          </p:nvPr>
        </p:nvGraphicFramePr>
        <p:xfrm>
          <a:off x="12316127" y="-1"/>
          <a:ext cx="3349323" cy="4099723"/>
        </p:xfrm>
        <a:graphic>
          <a:graphicData uri="http://schemas.openxmlformats.org/drawingml/2006/table">
            <a:tbl>
              <a:tblPr>
                <a:noFill/>
                <a:tableStyleId>{2DFB8C11-6534-4797-A903-B8C5DFC97EEA}</a:tableStyleId>
              </a:tblPr>
              <a:tblGrid>
                <a:gridCol w="459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736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질병 리스트 페이지</a:t>
                      </a:r>
                      <a:endParaRPr sz="10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872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Location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101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 (화면설명)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71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메인 페이지에서 사용자 관리</a:t>
                      </a:r>
                      <a:endParaRPr sz="11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1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이름 검색 시 해당하는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질병의 리스트를 출력</a:t>
                      </a:r>
                      <a:endParaRPr sz="11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1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질병 코드 및 이름 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입력창 placeholder 처리</a:t>
                      </a:r>
                      <a:endParaRPr sz="11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71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질병 리스트에 추가</a:t>
                      </a:r>
                      <a:endParaRPr sz="11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71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셀렉트된 질병 삭제</a:t>
                      </a:r>
                      <a:endParaRPr sz="11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71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71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71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71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271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>
                          <a:solidFill>
                            <a:schemeClr val="dk1"/>
                          </a:solidFill>
                        </a:rPr>
                        <a:t>9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75" name="Google Shape;775;p30"/>
          <p:cNvSpPr txBox="1"/>
          <p:nvPr/>
        </p:nvSpPr>
        <p:spPr>
          <a:xfrm>
            <a:off x="16703675" y="-57150"/>
            <a:ext cx="794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/>
          </a:p>
        </p:txBody>
      </p:sp>
      <p:sp>
        <p:nvSpPr>
          <p:cNvPr id="31" name="Google Shape;781;p30">
            <a:extLst>
              <a:ext uri="{FF2B5EF4-FFF2-40B4-BE49-F238E27FC236}">
                <a16:creationId xmlns:a16="http://schemas.microsoft.com/office/drawing/2014/main" id="{85B85BF3-F517-4EF9-9FDB-EA6AA262CEAA}"/>
              </a:ext>
            </a:extLst>
          </p:cNvPr>
          <p:cNvSpPr/>
          <p:nvPr/>
        </p:nvSpPr>
        <p:spPr>
          <a:xfrm>
            <a:off x="2480596" y="1169125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2" name="Google Shape;792;p30">
            <a:extLst>
              <a:ext uri="{FF2B5EF4-FFF2-40B4-BE49-F238E27FC236}">
                <a16:creationId xmlns:a16="http://schemas.microsoft.com/office/drawing/2014/main" id="{C4B6CEA2-09BB-4373-99D2-D6C44448D546}"/>
              </a:ext>
            </a:extLst>
          </p:cNvPr>
          <p:cNvSpPr/>
          <p:nvPr/>
        </p:nvSpPr>
        <p:spPr>
          <a:xfrm>
            <a:off x="10780768" y="5940113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3" name="Google Shape;795;p30">
            <a:extLst>
              <a:ext uri="{FF2B5EF4-FFF2-40B4-BE49-F238E27FC236}">
                <a16:creationId xmlns:a16="http://schemas.microsoft.com/office/drawing/2014/main" id="{89C35C8B-F7D8-47C5-B3E3-55A5DD4703F7}"/>
              </a:ext>
            </a:extLst>
          </p:cNvPr>
          <p:cNvSpPr/>
          <p:nvPr/>
        </p:nvSpPr>
        <p:spPr>
          <a:xfrm>
            <a:off x="10496968" y="1608103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4" name="Google Shape;796;p30">
            <a:extLst>
              <a:ext uri="{FF2B5EF4-FFF2-40B4-BE49-F238E27FC236}">
                <a16:creationId xmlns:a16="http://schemas.microsoft.com/office/drawing/2014/main" id="{229EDF54-3210-466B-88DC-AFB21174DAD1}"/>
              </a:ext>
            </a:extLst>
          </p:cNvPr>
          <p:cNvSpPr/>
          <p:nvPr/>
        </p:nvSpPr>
        <p:spPr>
          <a:xfrm>
            <a:off x="2485655" y="1608103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473519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49EC2D3-D8DE-48FD-BA6A-56E275881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300220" cy="6858000"/>
          </a:xfrm>
          <a:prstGeom prst="rect">
            <a:avLst/>
          </a:prstGeom>
        </p:spPr>
      </p:pic>
      <p:graphicFrame>
        <p:nvGraphicFramePr>
          <p:cNvPr id="803" name="Google Shape;803;p31"/>
          <p:cNvGraphicFramePr/>
          <p:nvPr>
            <p:extLst>
              <p:ext uri="{D42A27DB-BD31-4B8C-83A1-F6EECF244321}">
                <p14:modId xmlns:p14="http://schemas.microsoft.com/office/powerpoint/2010/main" val="455230759"/>
              </p:ext>
            </p:extLst>
          </p:nvPr>
        </p:nvGraphicFramePr>
        <p:xfrm>
          <a:off x="12228845" y="0"/>
          <a:ext cx="3436607" cy="4372416"/>
        </p:xfrm>
        <a:graphic>
          <a:graphicData uri="http://schemas.openxmlformats.org/drawingml/2006/table">
            <a:tbl>
              <a:tblPr>
                <a:noFill/>
                <a:tableStyleId>{2DFB8C11-6534-4797-A903-B8C5DFC97EEA}</a:tableStyleId>
              </a:tblPr>
              <a:tblGrid>
                <a:gridCol w="471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99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89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의약품 리스트 페이지</a:t>
                      </a:r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266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Location</a:t>
                      </a:r>
                      <a:endParaRPr lang="en-US"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/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63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 (</a:t>
                      </a:r>
                      <a:r>
                        <a:rPr lang="ko-KR" altLang="en-US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화면설명</a:t>
                      </a:r>
                      <a:r>
                        <a:rPr lang="en-US" altLang="ko-KR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9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/>
                        <a:t>메인 페이지에서 사용자 관리</a:t>
                      </a:r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5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lang="ko-KR" altLang="en-US"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>
                          <a:solidFill>
                            <a:schemeClr val="dk1"/>
                          </a:solidFill>
                        </a:rPr>
                        <a:t>이름 검색 시 해당하는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>
                          <a:solidFill>
                            <a:schemeClr val="dk1"/>
                          </a:solidFill>
                        </a:rPr>
                        <a:t>의약품의 리스트를 출력</a:t>
                      </a:r>
                      <a:endParaRPr lang="ko-KR" altLang="en-US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5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lang="ko-KR" altLang="en-US"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solidFill>
                            <a:schemeClr val="dk1"/>
                          </a:solidFill>
                        </a:rPr>
                        <a:t>셀렉트된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</a:rPr>
                        <a:t> 의약품 삭제</a:t>
                      </a:r>
                      <a:endParaRPr lang="ko-KR" altLang="en-US" sz="11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9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lang="ko-KR" altLang="en-US"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</a:rPr>
                        <a:t>클릭 시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</a:rPr>
                        <a:t>의약품 정보가 입력할 수 있는 빈칸으로 변함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</a:rPr>
                        <a:t>해당 빈칸에 정보를 입력</a:t>
                      </a:r>
                      <a:endParaRPr lang="ko-KR" altLang="en-US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9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lang="ko-KR" altLang="en-US"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/>
                        <a:t>수정된 정보를 저장</a:t>
                      </a:r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9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lang="ko-KR" altLang="en-US"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입력된 정보를 의약품 리스트에 </a:t>
                      </a:r>
                      <a:r>
                        <a:rPr lang="en-US" altLang="ko-KR" sz="1100" dirty="0"/>
                        <a:t>insert</a:t>
                      </a:r>
                      <a:endParaRPr lang="ko-KR" altLang="en-US" sz="11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1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9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lang="ko-KR" altLang="en-US"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1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9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lang="ko-KR" altLang="en-US"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1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99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lang="ko-KR" altLang="en-US" sz="9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1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99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b="1">
                          <a:solidFill>
                            <a:schemeClr val="dk1"/>
                          </a:solidFill>
                        </a:rPr>
                        <a:t>9</a:t>
                      </a:r>
                      <a:endParaRPr lang="ko-KR" altLang="en-US"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1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07" name="Google Shape;807;p31"/>
          <p:cNvSpPr txBox="1"/>
          <p:nvPr/>
        </p:nvSpPr>
        <p:spPr>
          <a:xfrm>
            <a:off x="16703675" y="-57150"/>
            <a:ext cx="794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/>
          </a:p>
        </p:txBody>
      </p:sp>
      <p:sp>
        <p:nvSpPr>
          <p:cNvPr id="36" name="Google Shape;813;p31">
            <a:extLst>
              <a:ext uri="{FF2B5EF4-FFF2-40B4-BE49-F238E27FC236}">
                <a16:creationId xmlns:a16="http://schemas.microsoft.com/office/drawing/2014/main" id="{96E490A5-E654-4B08-8B59-80CDBB7DD791}"/>
              </a:ext>
            </a:extLst>
          </p:cNvPr>
          <p:cNvSpPr/>
          <p:nvPr/>
        </p:nvSpPr>
        <p:spPr>
          <a:xfrm>
            <a:off x="2254614" y="1156881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7" name="Google Shape;821;p31">
            <a:extLst>
              <a:ext uri="{FF2B5EF4-FFF2-40B4-BE49-F238E27FC236}">
                <a16:creationId xmlns:a16="http://schemas.microsoft.com/office/drawing/2014/main" id="{6F7DAFA2-790F-476B-B32F-F8254361C5E0}"/>
              </a:ext>
            </a:extLst>
          </p:cNvPr>
          <p:cNvSpPr/>
          <p:nvPr/>
        </p:nvSpPr>
        <p:spPr>
          <a:xfrm>
            <a:off x="5937629" y="5993730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8" name="Google Shape;822;p31">
            <a:extLst>
              <a:ext uri="{FF2B5EF4-FFF2-40B4-BE49-F238E27FC236}">
                <a16:creationId xmlns:a16="http://schemas.microsoft.com/office/drawing/2014/main" id="{5FA64700-8187-4D5E-93CB-83B7120144ED}"/>
              </a:ext>
            </a:extLst>
          </p:cNvPr>
          <p:cNvSpPr/>
          <p:nvPr/>
        </p:nvSpPr>
        <p:spPr>
          <a:xfrm>
            <a:off x="10833399" y="5509017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9" name="Google Shape;825;p31">
            <a:extLst>
              <a:ext uri="{FF2B5EF4-FFF2-40B4-BE49-F238E27FC236}">
                <a16:creationId xmlns:a16="http://schemas.microsoft.com/office/drawing/2014/main" id="{68D22251-FE1F-4A99-9810-12F1FE04B4AB}"/>
              </a:ext>
            </a:extLst>
          </p:cNvPr>
          <p:cNvSpPr/>
          <p:nvPr/>
        </p:nvSpPr>
        <p:spPr>
          <a:xfrm>
            <a:off x="7349181" y="1269981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1" name="Google Shape;822;p31">
            <a:extLst>
              <a:ext uri="{FF2B5EF4-FFF2-40B4-BE49-F238E27FC236}">
                <a16:creationId xmlns:a16="http://schemas.microsoft.com/office/drawing/2014/main" id="{EB21D773-57EE-4B14-9694-09C34DF253BB}"/>
              </a:ext>
            </a:extLst>
          </p:cNvPr>
          <p:cNvSpPr/>
          <p:nvPr/>
        </p:nvSpPr>
        <p:spPr>
          <a:xfrm>
            <a:off x="10833399" y="5993730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5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2837702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2D647D0-85E7-44F1-9632-8E52399F9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383236" cy="6858000"/>
          </a:xfrm>
          <a:prstGeom prst="rect">
            <a:avLst/>
          </a:prstGeom>
        </p:spPr>
      </p:pic>
      <p:graphicFrame>
        <p:nvGraphicFramePr>
          <p:cNvPr id="839" name="Google Shape;839;p32"/>
          <p:cNvGraphicFramePr/>
          <p:nvPr>
            <p:extLst>
              <p:ext uri="{D42A27DB-BD31-4B8C-83A1-F6EECF244321}">
                <p14:modId xmlns:p14="http://schemas.microsoft.com/office/powerpoint/2010/main" val="620112218"/>
              </p:ext>
            </p:extLst>
          </p:nvPr>
        </p:nvGraphicFramePr>
        <p:xfrm>
          <a:off x="12383236" y="0"/>
          <a:ext cx="3282214" cy="4230357"/>
        </p:xfrm>
        <a:graphic>
          <a:graphicData uri="http://schemas.openxmlformats.org/drawingml/2006/table">
            <a:tbl>
              <a:tblPr>
                <a:noFill/>
                <a:tableStyleId>{2DFB8C11-6534-4797-A903-B8C5DFC97EEA}</a:tableStyleId>
              </a:tblPr>
              <a:tblGrid>
                <a:gridCol w="449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2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299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(공통) 일정 관리 페이지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- 1</a:t>
                      </a:r>
                      <a:endParaRPr sz="10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50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Location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11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 (화면설명)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6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dirty="0">
                          <a:solidFill>
                            <a:srgbClr val="FF0000"/>
                          </a:solidFill>
                        </a:rPr>
                        <a:t>간호사 및 의사 일정 관리 페이</a:t>
                      </a:r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지 </a:t>
                      </a:r>
                      <a:r>
                        <a:rPr lang="en-US" altLang="ko-KR" sz="11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일정 등록</a:t>
                      </a:r>
                      <a:endParaRPr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6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/>
                        <a:t>날짜 클릭 시, 일정 등록 팝업 띄우기</a:t>
                      </a:r>
                      <a:endParaRPr sz="11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/>
                        <a:t>이전 날짜 선택 안되게 설정</a:t>
                      </a:r>
                      <a:endParaRPr sz="11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3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/>
                        <a:t>로그인 한 사용자 이름 자동 기입</a:t>
                      </a:r>
                      <a:endParaRPr sz="11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3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input type:calender로 구현</a:t>
                      </a:r>
                      <a:endParaRPr sz="11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6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 err="1">
                          <a:solidFill>
                            <a:schemeClr val="dk1"/>
                          </a:solidFill>
                        </a:rPr>
                        <a:t>input</a:t>
                      </a:r>
                      <a:r>
                        <a:rPr lang="ko-KR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100" dirty="0" err="1">
                          <a:solidFill>
                            <a:schemeClr val="dk1"/>
                          </a:solidFill>
                        </a:rPr>
                        <a:t>type:</a:t>
                      </a:r>
                      <a:r>
                        <a:rPr lang="ko-KR" sz="1100" dirty="0" err="1"/>
                        <a:t>select로</a:t>
                      </a:r>
                      <a:r>
                        <a:rPr lang="ko-KR" sz="1100" dirty="0"/>
                        <a:t> 구현</a:t>
                      </a:r>
                      <a:endParaRPr sz="11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/>
                        <a:t>(공가, 병가, 연가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청원휴가 </a:t>
                      </a:r>
                      <a:r>
                        <a:rPr lang="ko-KR" sz="1100" dirty="0"/>
                        <a:t>등,,)</a:t>
                      </a:r>
                      <a:endParaRPr sz="11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3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클릭 시, 일정을 달력에 등록</a:t>
                      </a:r>
                      <a:endParaRPr sz="11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3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3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93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93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>
                          <a:solidFill>
                            <a:schemeClr val="dk1"/>
                          </a:solidFill>
                        </a:rPr>
                        <a:t>9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7" name="Google Shape;842;p32">
            <a:extLst>
              <a:ext uri="{FF2B5EF4-FFF2-40B4-BE49-F238E27FC236}">
                <a16:creationId xmlns:a16="http://schemas.microsoft.com/office/drawing/2014/main" id="{2D0DDA30-EFF3-4F4F-8732-8F0A502AF7AA}"/>
              </a:ext>
            </a:extLst>
          </p:cNvPr>
          <p:cNvSpPr/>
          <p:nvPr/>
        </p:nvSpPr>
        <p:spPr>
          <a:xfrm>
            <a:off x="5517369" y="4004157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8" name="Google Shape;858;p32">
            <a:extLst>
              <a:ext uri="{FF2B5EF4-FFF2-40B4-BE49-F238E27FC236}">
                <a16:creationId xmlns:a16="http://schemas.microsoft.com/office/drawing/2014/main" id="{3A45DD7F-ADD7-4E68-95B5-5B5CDB9E295A}"/>
              </a:ext>
            </a:extLst>
          </p:cNvPr>
          <p:cNvSpPr/>
          <p:nvPr/>
        </p:nvSpPr>
        <p:spPr>
          <a:xfrm>
            <a:off x="5557561" y="4477833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9" name="Google Shape;859;p32">
            <a:extLst>
              <a:ext uri="{FF2B5EF4-FFF2-40B4-BE49-F238E27FC236}">
                <a16:creationId xmlns:a16="http://schemas.microsoft.com/office/drawing/2014/main" id="{B3DA2A5C-3D7D-4C7D-94FE-41EB3E3CEF3B}"/>
              </a:ext>
            </a:extLst>
          </p:cNvPr>
          <p:cNvSpPr/>
          <p:nvPr/>
        </p:nvSpPr>
        <p:spPr>
          <a:xfrm>
            <a:off x="5557561" y="4745980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0" name="Google Shape;861;p32">
            <a:extLst>
              <a:ext uri="{FF2B5EF4-FFF2-40B4-BE49-F238E27FC236}">
                <a16:creationId xmlns:a16="http://schemas.microsoft.com/office/drawing/2014/main" id="{16D17522-742E-4E5F-BDB6-0CE647C42FE4}"/>
              </a:ext>
            </a:extLst>
          </p:cNvPr>
          <p:cNvSpPr/>
          <p:nvPr/>
        </p:nvSpPr>
        <p:spPr>
          <a:xfrm>
            <a:off x="5557561" y="5002878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1" name="Google Shape;862;p32">
            <a:extLst>
              <a:ext uri="{FF2B5EF4-FFF2-40B4-BE49-F238E27FC236}">
                <a16:creationId xmlns:a16="http://schemas.microsoft.com/office/drawing/2014/main" id="{92730759-0783-475D-8269-4DE5276888FC}"/>
              </a:ext>
            </a:extLst>
          </p:cNvPr>
          <p:cNvSpPr/>
          <p:nvPr/>
        </p:nvSpPr>
        <p:spPr>
          <a:xfrm>
            <a:off x="6490511" y="5983240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5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3515712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5DD0F80-03B9-4613-87BB-E1584A519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435128" cy="6858000"/>
          </a:xfrm>
          <a:prstGeom prst="rect">
            <a:avLst/>
          </a:prstGeom>
        </p:spPr>
      </p:pic>
      <p:graphicFrame>
        <p:nvGraphicFramePr>
          <p:cNvPr id="839" name="Google Shape;839;p32"/>
          <p:cNvGraphicFramePr/>
          <p:nvPr>
            <p:extLst>
              <p:ext uri="{D42A27DB-BD31-4B8C-83A1-F6EECF244321}">
                <p14:modId xmlns:p14="http://schemas.microsoft.com/office/powerpoint/2010/main" val="586672218"/>
              </p:ext>
            </p:extLst>
          </p:nvPr>
        </p:nvGraphicFramePr>
        <p:xfrm>
          <a:off x="12383236" y="0"/>
          <a:ext cx="3282214" cy="4230357"/>
        </p:xfrm>
        <a:graphic>
          <a:graphicData uri="http://schemas.openxmlformats.org/drawingml/2006/table">
            <a:tbl>
              <a:tblPr>
                <a:noFill/>
                <a:tableStyleId>{2DFB8C11-6534-4797-A903-B8C5DFC97EEA}</a:tableStyleId>
              </a:tblPr>
              <a:tblGrid>
                <a:gridCol w="449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2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299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(공통) 일정 관리 페이지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- 2</a:t>
                      </a:r>
                      <a:endParaRPr sz="10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50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Location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11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 (화면설명)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6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dirty="0">
                          <a:solidFill>
                            <a:srgbClr val="FF0000"/>
                          </a:solidFill>
                        </a:rPr>
                        <a:t>간호사 및 의사 일정 관리 페이</a:t>
                      </a:r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지 </a:t>
                      </a:r>
                      <a:r>
                        <a:rPr lang="en-US" altLang="ko-KR" sz="11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일정 수정 및 삭제</a:t>
                      </a:r>
                      <a:endParaRPr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6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/>
                        <a:t>일정이 존재하는 날짜 선택 시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sz="1100" dirty="0"/>
                        <a:t>일정 </a:t>
                      </a:r>
                      <a:r>
                        <a:rPr lang="ko-KR" altLang="en-US" sz="1100" dirty="0"/>
                        <a:t>수정 및 삭제</a:t>
                      </a:r>
                      <a:r>
                        <a:rPr lang="ko-KR" sz="1100" dirty="0"/>
                        <a:t> 팝업 띄우기</a:t>
                      </a:r>
                      <a:endParaRPr sz="11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3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/>
                        <a:t>로그인 한 사용자 이름 자동 기입</a:t>
                      </a:r>
                      <a:endParaRPr sz="11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3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input type:calender로 구현</a:t>
                      </a:r>
                      <a:endParaRPr sz="11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6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 err="1">
                          <a:solidFill>
                            <a:schemeClr val="dk1"/>
                          </a:solidFill>
                        </a:rPr>
                        <a:t>input</a:t>
                      </a:r>
                      <a:r>
                        <a:rPr lang="ko-KR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100" dirty="0" err="1">
                          <a:solidFill>
                            <a:schemeClr val="dk1"/>
                          </a:solidFill>
                        </a:rPr>
                        <a:t>type:</a:t>
                      </a:r>
                      <a:r>
                        <a:rPr lang="ko-KR" sz="1100" dirty="0" err="1"/>
                        <a:t>select로</a:t>
                      </a:r>
                      <a:r>
                        <a:rPr lang="ko-KR" sz="1100" dirty="0"/>
                        <a:t> 구현</a:t>
                      </a:r>
                      <a:endParaRPr sz="11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/>
                        <a:t>(공가, 병가, 연가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청원휴가 </a:t>
                      </a:r>
                      <a:r>
                        <a:rPr lang="ko-KR" sz="1100" dirty="0"/>
                        <a:t>등,,)</a:t>
                      </a:r>
                      <a:endParaRPr sz="11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3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/>
                        <a:t>클릭 시, </a:t>
                      </a:r>
                      <a:r>
                        <a:rPr lang="ko-KR" altLang="en-US" sz="1100" dirty="0"/>
                        <a:t>수정된 데이터 반영</a:t>
                      </a:r>
                      <a:endParaRPr sz="11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3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/>
                        <a:t>클릭 시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해당 데이터 삭제</a:t>
                      </a:r>
                      <a:endParaRPr sz="11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3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93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93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>
                          <a:solidFill>
                            <a:schemeClr val="dk1"/>
                          </a:solidFill>
                        </a:rPr>
                        <a:t>9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7" name="Google Shape;842;p32">
            <a:extLst>
              <a:ext uri="{FF2B5EF4-FFF2-40B4-BE49-F238E27FC236}">
                <a16:creationId xmlns:a16="http://schemas.microsoft.com/office/drawing/2014/main" id="{2D0DDA30-EFF3-4F4F-8732-8F0A502AF7AA}"/>
              </a:ext>
            </a:extLst>
          </p:cNvPr>
          <p:cNvSpPr/>
          <p:nvPr/>
        </p:nvSpPr>
        <p:spPr>
          <a:xfrm>
            <a:off x="5517369" y="4004157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8" name="Google Shape;858;p32">
            <a:extLst>
              <a:ext uri="{FF2B5EF4-FFF2-40B4-BE49-F238E27FC236}">
                <a16:creationId xmlns:a16="http://schemas.microsoft.com/office/drawing/2014/main" id="{3A45DD7F-ADD7-4E68-95B5-5B5CDB9E295A}"/>
              </a:ext>
            </a:extLst>
          </p:cNvPr>
          <p:cNvSpPr/>
          <p:nvPr/>
        </p:nvSpPr>
        <p:spPr>
          <a:xfrm>
            <a:off x="5557561" y="4624955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9" name="Google Shape;859;p32">
            <a:extLst>
              <a:ext uri="{FF2B5EF4-FFF2-40B4-BE49-F238E27FC236}">
                <a16:creationId xmlns:a16="http://schemas.microsoft.com/office/drawing/2014/main" id="{B3DA2A5C-3D7D-4C7D-94FE-41EB3E3CEF3B}"/>
              </a:ext>
            </a:extLst>
          </p:cNvPr>
          <p:cNvSpPr/>
          <p:nvPr/>
        </p:nvSpPr>
        <p:spPr>
          <a:xfrm>
            <a:off x="5557561" y="4988856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0" name="Google Shape;861;p32">
            <a:extLst>
              <a:ext uri="{FF2B5EF4-FFF2-40B4-BE49-F238E27FC236}">
                <a16:creationId xmlns:a16="http://schemas.microsoft.com/office/drawing/2014/main" id="{16D17522-742E-4E5F-BDB6-0CE647C42FE4}"/>
              </a:ext>
            </a:extLst>
          </p:cNvPr>
          <p:cNvSpPr/>
          <p:nvPr/>
        </p:nvSpPr>
        <p:spPr>
          <a:xfrm>
            <a:off x="5557561" y="5245754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1" name="Google Shape;862;p32">
            <a:extLst>
              <a:ext uri="{FF2B5EF4-FFF2-40B4-BE49-F238E27FC236}">
                <a16:creationId xmlns:a16="http://schemas.microsoft.com/office/drawing/2014/main" id="{92730759-0783-475D-8269-4DE5276888FC}"/>
              </a:ext>
            </a:extLst>
          </p:cNvPr>
          <p:cNvSpPr/>
          <p:nvPr/>
        </p:nvSpPr>
        <p:spPr>
          <a:xfrm>
            <a:off x="6217564" y="5527220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5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1" name="Google Shape;862;p32">
            <a:extLst>
              <a:ext uri="{FF2B5EF4-FFF2-40B4-BE49-F238E27FC236}">
                <a16:creationId xmlns:a16="http://schemas.microsoft.com/office/drawing/2014/main" id="{37E5D9A8-9EB8-421E-93C5-FFF0168AEFB3}"/>
              </a:ext>
            </a:extLst>
          </p:cNvPr>
          <p:cNvSpPr/>
          <p:nvPr/>
        </p:nvSpPr>
        <p:spPr>
          <a:xfrm>
            <a:off x="6974506" y="5527220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6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3274946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5BA713B-11F2-4F32-91F9-CB2D1C6AC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788893" cy="6858000"/>
          </a:xfrm>
          <a:prstGeom prst="rect">
            <a:avLst/>
          </a:prstGeom>
        </p:spPr>
      </p:pic>
      <p:graphicFrame>
        <p:nvGraphicFramePr>
          <p:cNvPr id="503" name="Google Shape;503;p25"/>
          <p:cNvGraphicFramePr/>
          <p:nvPr>
            <p:extLst>
              <p:ext uri="{D42A27DB-BD31-4B8C-83A1-F6EECF244321}">
                <p14:modId xmlns:p14="http://schemas.microsoft.com/office/powerpoint/2010/main" val="3864830201"/>
              </p:ext>
            </p:extLst>
          </p:nvPr>
        </p:nvGraphicFramePr>
        <p:xfrm>
          <a:off x="8788893" y="-2"/>
          <a:ext cx="6876559" cy="5406012"/>
        </p:xfrm>
        <a:graphic>
          <a:graphicData uri="http://schemas.openxmlformats.org/drawingml/2006/table">
            <a:tbl>
              <a:tblPr>
                <a:noFill/>
                <a:tableStyleId>{2DFB8C11-6534-4797-A903-B8C5DFC97EEA}</a:tableStyleId>
              </a:tblPr>
              <a:tblGrid>
                <a:gridCol w="942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1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2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014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5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05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r>
                        <a:rPr lang="en-US" altLang="ko-KR" sz="105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05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수정</a:t>
                      </a:r>
                      <a:endParaRPr sz="105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94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Location</a:t>
                      </a: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978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r>
                        <a:rPr lang="ko-KR" sz="105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(화면설명)</a:t>
                      </a: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3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dirty="0"/>
                        <a:t>회원정보 수정 버튼을 누르면 나타나는 페이지</a:t>
                      </a:r>
                      <a:r>
                        <a:rPr lang="en-US" altLang="ko-KR" sz="1050" dirty="0"/>
                        <a:t>. </a:t>
                      </a:r>
                      <a:r>
                        <a:rPr lang="ko-KR" altLang="en-US" sz="1050" dirty="0"/>
                        <a:t>로그인한 계정의 회원 정보를 수정</a:t>
                      </a:r>
                      <a:r>
                        <a:rPr lang="en-US" altLang="ko-KR" sz="1050" dirty="0"/>
                        <a:t>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dirty="0"/>
                        <a:t>해당 계정의 정보가 채워진 채로 폼이 등장한다</a:t>
                      </a:r>
                      <a:r>
                        <a:rPr lang="en-US" altLang="ko-KR" sz="1050" dirty="0"/>
                        <a:t>.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dirty="0"/>
                        <a:t>회색 처리된 정보는 수정할 수 없음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2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dirty="0"/>
                        <a:t>하얀 바탕의 </a:t>
                      </a:r>
                      <a:r>
                        <a:rPr lang="en-US" altLang="ko-KR" sz="1050" dirty="0"/>
                        <a:t>form</a:t>
                      </a:r>
                      <a:r>
                        <a:rPr lang="ko-KR" altLang="en-US" sz="1050" dirty="0"/>
                        <a:t>만 수정 가능함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2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dirty="0"/>
                        <a:t>수정된 정보를 업데이트한 후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간호사 </a:t>
                      </a:r>
                      <a:r>
                        <a:rPr lang="en-US" altLang="ko-KR" sz="1050" dirty="0"/>
                        <a:t>Main </a:t>
                      </a:r>
                      <a:r>
                        <a:rPr lang="ko-KR" altLang="en-US" sz="1050" dirty="0"/>
                        <a:t>으로 </a:t>
                      </a:r>
                      <a:r>
                        <a:rPr lang="ko-KR" altLang="en-US" sz="1050" dirty="0" err="1"/>
                        <a:t>리다이렉트함</a:t>
                      </a:r>
                      <a:r>
                        <a:rPr lang="en-US" altLang="ko-KR" sz="1050" dirty="0"/>
                        <a:t>.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52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52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52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52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52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52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09" name="Google Shape;509;p25"/>
          <p:cNvSpPr txBox="1"/>
          <p:nvPr/>
        </p:nvSpPr>
        <p:spPr>
          <a:xfrm>
            <a:off x="16703675" y="-57150"/>
            <a:ext cx="794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/>
          </a:p>
        </p:txBody>
      </p:sp>
      <p:sp>
        <p:nvSpPr>
          <p:cNvPr id="44" name="Google Shape;534;p25">
            <a:extLst>
              <a:ext uri="{FF2B5EF4-FFF2-40B4-BE49-F238E27FC236}">
                <a16:creationId xmlns:a16="http://schemas.microsoft.com/office/drawing/2014/main" id="{5F2985D5-FC17-49F8-908D-918D38C370CC}"/>
              </a:ext>
            </a:extLst>
          </p:cNvPr>
          <p:cNvSpPr/>
          <p:nvPr/>
        </p:nvSpPr>
        <p:spPr>
          <a:xfrm>
            <a:off x="2990250" y="1441464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5" name="Google Shape;537;p25">
            <a:extLst>
              <a:ext uri="{FF2B5EF4-FFF2-40B4-BE49-F238E27FC236}">
                <a16:creationId xmlns:a16="http://schemas.microsoft.com/office/drawing/2014/main" id="{2D29924A-D8B7-432D-B0C6-F9E3BA5163B2}"/>
              </a:ext>
            </a:extLst>
          </p:cNvPr>
          <p:cNvSpPr/>
          <p:nvPr/>
        </p:nvSpPr>
        <p:spPr>
          <a:xfrm>
            <a:off x="2990250" y="1893641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" name="Google Shape;537;p25">
            <a:extLst>
              <a:ext uri="{FF2B5EF4-FFF2-40B4-BE49-F238E27FC236}">
                <a16:creationId xmlns:a16="http://schemas.microsoft.com/office/drawing/2014/main" id="{C3A7037F-C284-4C94-858E-7C851492AC7C}"/>
              </a:ext>
            </a:extLst>
          </p:cNvPr>
          <p:cNvSpPr/>
          <p:nvPr/>
        </p:nvSpPr>
        <p:spPr>
          <a:xfrm>
            <a:off x="2990250" y="5902934"/>
            <a:ext cx="2838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3393644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F0FB12A-4642-4079-88C8-21B93E4CC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645"/>
            <a:ext cx="9566356" cy="68580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15053445" y="6565043"/>
            <a:ext cx="498132" cy="280312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527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117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23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35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47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5588" algn="l" defTabSz="914235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2705" algn="l" defTabSz="914235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199823" algn="l" defTabSz="914235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6940" algn="l" defTabSz="914235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fld id="{56A52AE1-0C25-454C-AFC9-01CBB3B40D7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123030"/>
              </p:ext>
            </p:extLst>
          </p:nvPr>
        </p:nvGraphicFramePr>
        <p:xfrm>
          <a:off x="9566356" y="12644"/>
          <a:ext cx="6067743" cy="6650659"/>
        </p:xfrm>
        <a:graphic>
          <a:graphicData uri="http://schemas.openxmlformats.org/drawingml/2006/table">
            <a:tbl>
              <a:tblPr/>
              <a:tblGrid>
                <a:gridCol w="831623">
                  <a:extLst>
                    <a:ext uri="{9D8B030D-6E8A-4147-A177-3AD203B41FA5}">
                      <a16:colId xmlns:a16="http://schemas.microsoft.com/office/drawing/2014/main" val="1292851208"/>
                    </a:ext>
                  </a:extLst>
                </a:gridCol>
                <a:gridCol w="1016423">
                  <a:extLst>
                    <a:ext uri="{9D8B030D-6E8A-4147-A177-3AD203B41FA5}">
                      <a16:colId xmlns:a16="http://schemas.microsoft.com/office/drawing/2014/main" val="2370774846"/>
                    </a:ext>
                  </a:extLst>
                </a:gridCol>
                <a:gridCol w="4219697">
                  <a:extLst>
                    <a:ext uri="{9D8B030D-6E8A-4147-A177-3AD203B41FA5}">
                      <a16:colId xmlns:a16="http://schemas.microsoft.com/office/drawing/2014/main" val="2095240117"/>
                    </a:ext>
                  </a:extLst>
                </a:gridCol>
              </a:tblGrid>
              <a:tr h="39961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649" marR="63649" marT="32143" marB="32143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ko-KR" altLang="en-US" sz="1600" b="1" spc="-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회원가입</a:t>
                      </a:r>
                      <a:endParaRPr lang="en-US" altLang="ko-KR" sz="1600" b="1" spc="-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649" marR="63649" marT="32143" marB="3214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943298"/>
                  </a:ext>
                </a:extLst>
              </a:tr>
              <a:tr h="34701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n-ea"/>
                          <a:ea typeface="+mn-ea"/>
                        </a:rPr>
                        <a:t>Location</a:t>
                      </a:r>
                      <a:endParaRPr kumimoji="1" lang="ko-KR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649" marR="63649" marT="32143" marB="32143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memberJoin.html</a:t>
                      </a:r>
                    </a:p>
                  </a:txBody>
                  <a:tcPr marL="63649" marR="63649" marT="32143" marB="3214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873087"/>
                  </a:ext>
                </a:extLst>
              </a:tr>
              <a:tr h="34772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 (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화면설명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649" marR="63649" marT="32143" marB="32143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890665"/>
                  </a:ext>
                </a:extLst>
              </a:tr>
              <a:tr h="3672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ko-KR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회원가입 페이지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703320"/>
                  </a:ext>
                </a:extLst>
              </a:tr>
              <a:tr h="8221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1600" dirty="0"/>
                        <a:t>Select</a:t>
                      </a:r>
                      <a:r>
                        <a:rPr lang="ko-KR" altLang="en-US" sz="1600" dirty="0"/>
                        <a:t>박스 활용</a:t>
                      </a:r>
                      <a:endParaRPr lang="en-US" altLang="ko-KR" sz="1600" dirty="0"/>
                    </a:p>
                    <a:p>
                      <a:r>
                        <a:rPr lang="en-US" altLang="ko-KR" sz="1600" dirty="0"/>
                        <a:t>Option</a:t>
                      </a:r>
                      <a:r>
                        <a:rPr lang="ko-KR" altLang="en-US" sz="1600" dirty="0"/>
                        <a:t>에서 직접입력 선택 시 직접입력 칸 </a:t>
                      </a:r>
                      <a:endParaRPr lang="en-US" altLang="ko-KR" sz="1600" dirty="0"/>
                    </a:p>
                    <a:p>
                      <a:r>
                        <a:rPr lang="ko-KR" altLang="en-US" sz="1600" dirty="0"/>
                        <a:t>활성화</a:t>
                      </a:r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51074"/>
                  </a:ext>
                </a:extLst>
              </a:tr>
              <a:tr h="3672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회원 </a:t>
                      </a:r>
                      <a:r>
                        <a:rPr lang="en-US" altLang="ko-KR" sz="1600" dirty="0"/>
                        <a:t>ID </a:t>
                      </a:r>
                      <a:r>
                        <a:rPr lang="ko-KR" altLang="en-US" sz="1600" dirty="0"/>
                        <a:t>중복 여부 검사</a:t>
                      </a:r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89685"/>
                  </a:ext>
                </a:extLst>
              </a:tr>
              <a:tr h="3672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600" dirty="0"/>
                        <a:t>비밀번호 일치여부 확인</a:t>
                      </a:r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623808"/>
                  </a:ext>
                </a:extLst>
              </a:tr>
              <a:tr h="5681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ko-KR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600" dirty="0"/>
                        <a:t>시 와 구 선택하고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이후 정보는 상세주소에 동 까지 기입</a:t>
                      </a:r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998242"/>
                  </a:ext>
                </a:extLst>
              </a:tr>
              <a:tr h="594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ko-KR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600" dirty="0"/>
                        <a:t>가입완료 시 회원가입 완료 팝업 등장</a:t>
                      </a:r>
                      <a:r>
                        <a:rPr lang="en-US" altLang="ko-KR" sz="1600" dirty="0"/>
                        <a:t>,</a:t>
                      </a:r>
                    </a:p>
                    <a:p>
                      <a:r>
                        <a:rPr lang="ko-KR" altLang="en-US" sz="1600" dirty="0"/>
                        <a:t>데이터가 비어 있을 경우 </a:t>
                      </a:r>
                      <a:r>
                        <a:rPr lang="ko-KR" altLang="en-US" sz="1600" dirty="0" err="1"/>
                        <a:t>경고창</a:t>
                      </a:r>
                      <a:r>
                        <a:rPr lang="ko-KR" altLang="en-US" sz="1600" dirty="0"/>
                        <a:t> 생성</a:t>
                      </a:r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297961"/>
                  </a:ext>
                </a:extLst>
              </a:tr>
              <a:tr h="594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1" lang="ko-KR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862621"/>
                  </a:ext>
                </a:extLst>
              </a:tr>
              <a:tr h="624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kumimoji="1" lang="ko-KR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610047"/>
                  </a:ext>
                </a:extLst>
              </a:tr>
              <a:tr h="624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kumimoji="1" lang="ko-KR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394774"/>
                  </a:ext>
                </a:extLst>
              </a:tr>
              <a:tr h="624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72801"/>
                  </a:ext>
                </a:extLst>
              </a:tr>
            </a:tbl>
          </a:graphicData>
        </a:graphic>
      </p:graphicFrame>
      <p:sp>
        <p:nvSpPr>
          <p:cNvPr id="57" name="타원 56">
            <a:extLst>
              <a:ext uri="{FF2B5EF4-FFF2-40B4-BE49-F238E27FC236}">
                <a16:creationId xmlns:a16="http://schemas.microsoft.com/office/drawing/2014/main" id="{F3962743-6D63-45D9-B48C-7E4A5C6D8A82}"/>
              </a:ext>
            </a:extLst>
          </p:cNvPr>
          <p:cNvSpPr/>
          <p:nvPr/>
        </p:nvSpPr>
        <p:spPr>
          <a:xfrm>
            <a:off x="3440237" y="1460207"/>
            <a:ext cx="159076" cy="15907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63" b="1" dirty="0">
                <a:solidFill>
                  <a:schemeClr val="bg1"/>
                </a:solidFill>
              </a:rPr>
              <a:t>2</a:t>
            </a:r>
            <a:endParaRPr lang="ko-KR" altLang="en-US" sz="563" b="1" dirty="0">
              <a:solidFill>
                <a:schemeClr val="bg1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6A57C10B-76A5-4ECE-B3F2-398CA906B0D5}"/>
              </a:ext>
            </a:extLst>
          </p:cNvPr>
          <p:cNvSpPr/>
          <p:nvPr/>
        </p:nvSpPr>
        <p:spPr>
          <a:xfrm>
            <a:off x="3440237" y="2491111"/>
            <a:ext cx="159076" cy="15907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63" b="1" dirty="0">
                <a:solidFill>
                  <a:schemeClr val="bg1"/>
                </a:solidFill>
              </a:rPr>
              <a:t>3</a:t>
            </a:r>
            <a:endParaRPr lang="ko-KR" altLang="en-US" sz="563" b="1" dirty="0">
              <a:solidFill>
                <a:schemeClr val="bg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6862AC3-D58B-45BC-B614-5ABA540FF407}"/>
              </a:ext>
            </a:extLst>
          </p:cNvPr>
          <p:cNvSpPr/>
          <p:nvPr/>
        </p:nvSpPr>
        <p:spPr>
          <a:xfrm>
            <a:off x="3420839" y="5872746"/>
            <a:ext cx="159076" cy="15907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63" b="1" dirty="0">
                <a:solidFill>
                  <a:schemeClr val="bg1"/>
                </a:solidFill>
              </a:rPr>
              <a:t>5</a:t>
            </a:r>
            <a:endParaRPr lang="ko-KR" altLang="en-US" sz="563" b="1" dirty="0">
              <a:solidFill>
                <a:schemeClr val="bg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8B6D5C5-5250-414F-B0EE-4F9C8009DD94}"/>
              </a:ext>
            </a:extLst>
          </p:cNvPr>
          <p:cNvSpPr/>
          <p:nvPr/>
        </p:nvSpPr>
        <p:spPr>
          <a:xfrm>
            <a:off x="3420839" y="4413551"/>
            <a:ext cx="159076" cy="15907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63" b="1" dirty="0">
                <a:solidFill>
                  <a:schemeClr val="bg1"/>
                </a:solidFill>
              </a:rPr>
              <a:t>4</a:t>
            </a:r>
            <a:endParaRPr lang="ko-KR" altLang="en-US" sz="563" b="1" dirty="0">
              <a:solidFill>
                <a:schemeClr val="bg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E654E1C1-71E2-42FF-B44B-8F14B61E67C1}"/>
              </a:ext>
            </a:extLst>
          </p:cNvPr>
          <p:cNvSpPr/>
          <p:nvPr/>
        </p:nvSpPr>
        <p:spPr>
          <a:xfrm>
            <a:off x="4952405" y="1124744"/>
            <a:ext cx="159076" cy="15907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63" b="1" dirty="0">
                <a:solidFill>
                  <a:schemeClr val="bg1"/>
                </a:solidFill>
              </a:rPr>
              <a:t>1</a:t>
            </a:r>
            <a:endParaRPr lang="ko-KR" altLang="en-US" sz="563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180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15053445" y="6565043"/>
            <a:ext cx="498132" cy="280312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527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117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23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35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47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5588" algn="l" defTabSz="914235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2705" algn="l" defTabSz="914235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199823" algn="l" defTabSz="914235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6940" algn="l" defTabSz="914235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fld id="{56A52AE1-0C25-454C-AFC9-01CBB3B40D7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180559"/>
              </p:ext>
            </p:extLst>
          </p:nvPr>
        </p:nvGraphicFramePr>
        <p:xfrm>
          <a:off x="12512532" y="12645"/>
          <a:ext cx="3129470" cy="4166367"/>
        </p:xfrm>
        <a:graphic>
          <a:graphicData uri="http://schemas.openxmlformats.org/drawingml/2006/table">
            <a:tbl>
              <a:tblPr/>
              <a:tblGrid>
                <a:gridCol w="428914">
                  <a:extLst>
                    <a:ext uri="{9D8B030D-6E8A-4147-A177-3AD203B41FA5}">
                      <a16:colId xmlns:a16="http://schemas.microsoft.com/office/drawing/2014/main" val="1292851208"/>
                    </a:ext>
                  </a:extLst>
                </a:gridCol>
                <a:gridCol w="524226">
                  <a:extLst>
                    <a:ext uri="{9D8B030D-6E8A-4147-A177-3AD203B41FA5}">
                      <a16:colId xmlns:a16="http://schemas.microsoft.com/office/drawing/2014/main" val="2370774846"/>
                    </a:ext>
                  </a:extLst>
                </a:gridCol>
                <a:gridCol w="2176330">
                  <a:extLst>
                    <a:ext uri="{9D8B030D-6E8A-4147-A177-3AD203B41FA5}">
                      <a16:colId xmlns:a16="http://schemas.microsoft.com/office/drawing/2014/main" val="2095240117"/>
                    </a:ext>
                  </a:extLst>
                </a:gridCol>
              </a:tblGrid>
              <a:tr h="25363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649" marR="63649" marT="32143" marB="32143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ko-KR" altLang="en-US" sz="1050" b="1" spc="-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아이디  찾기</a:t>
                      </a:r>
                      <a:endParaRPr lang="en-US" altLang="ko-KR" sz="1050" b="1" spc="-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63649" marR="63649" marT="32143" marB="3214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943298"/>
                  </a:ext>
                </a:extLst>
              </a:tr>
              <a:tr h="22024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n-ea"/>
                          <a:ea typeface="+mn-ea"/>
                        </a:rPr>
                        <a:t>Location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649" marR="63649" marT="32143" marB="32143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findID.html</a:t>
                      </a:r>
                    </a:p>
                  </a:txBody>
                  <a:tcPr marL="63649" marR="63649" marT="32143" marB="3214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873087"/>
                  </a:ext>
                </a:extLst>
              </a:tr>
              <a:tr h="22070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 (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화면설명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649" marR="63649" marT="32143" marB="32143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890665"/>
                  </a:ext>
                </a:extLst>
              </a:tr>
              <a:tr h="3774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이름</a:t>
                      </a: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, 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전화번호 입력하여 일치하면 </a:t>
                      </a: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ID 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찾기 완료 페이지로 이동</a:t>
                      </a: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.</a:t>
                      </a:r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703320"/>
                  </a:ext>
                </a:extLst>
              </a:tr>
              <a:tr h="4063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이름과 주민등록번호를 조회하여</a:t>
                      </a:r>
                      <a:endParaRPr lang="en-US" altLang="ko-KR" sz="1050" dirty="0"/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ID </a:t>
                      </a:r>
                      <a:r>
                        <a:rPr lang="ko-KR" altLang="en-US" sz="1050" dirty="0"/>
                        <a:t>찾기 완료 페이지로 이동</a:t>
                      </a:r>
                      <a:endParaRPr lang="en-US" altLang="ko-KR" sz="1050" dirty="0"/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일치 정보 없으면 </a:t>
                      </a:r>
                      <a:r>
                        <a:rPr kumimoji="1" lang="ko-KR" alt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경고창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 띄우기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.</a:t>
                      </a:r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51074"/>
                  </a:ext>
                </a:extLst>
              </a:tr>
              <a:tr h="23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050" dirty="0"/>
                        <a:t>비밀번호 찾기 페이지로 이동</a:t>
                      </a:r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89685"/>
                  </a:ext>
                </a:extLst>
              </a:tr>
              <a:tr h="23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1050" dirty="0"/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623808"/>
                  </a:ext>
                </a:extLst>
              </a:tr>
              <a:tr h="23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1050" dirty="0"/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998242"/>
                  </a:ext>
                </a:extLst>
              </a:tr>
              <a:tr h="348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1050"/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297961"/>
                  </a:ext>
                </a:extLst>
              </a:tr>
              <a:tr h="348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1050"/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862621"/>
                  </a:ext>
                </a:extLst>
              </a:tr>
              <a:tr h="348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1050" dirty="0"/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610047"/>
                  </a:ext>
                </a:extLst>
              </a:tr>
              <a:tr h="348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1050"/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394774"/>
                  </a:ext>
                </a:extLst>
              </a:tr>
              <a:tr h="348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9" marR="25059" marT="32902" marB="3290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1050" dirty="0"/>
                    </a:p>
                  </a:txBody>
                  <a:tcPr marL="63649" marR="63649" marT="32902" marB="32902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72801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84F080D4-D1F9-453B-BF97-BFDB6845D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512532" cy="685800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F19250E0-CF50-4235-A07E-14F71C68AFDB}"/>
              </a:ext>
            </a:extLst>
          </p:cNvPr>
          <p:cNvSpPr/>
          <p:nvPr/>
        </p:nvSpPr>
        <p:spPr>
          <a:xfrm>
            <a:off x="6834822" y="4827333"/>
            <a:ext cx="249266" cy="216939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2</a:t>
            </a:r>
            <a:endParaRPr lang="ko-KR" altLang="en-US" sz="563" b="1" dirty="0">
              <a:solidFill>
                <a:schemeClr val="bg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D05E5E2-C280-4D2B-9A44-81D51B4B9235}"/>
              </a:ext>
            </a:extLst>
          </p:cNvPr>
          <p:cNvSpPr/>
          <p:nvPr/>
        </p:nvSpPr>
        <p:spPr>
          <a:xfrm>
            <a:off x="4503024" y="4264626"/>
            <a:ext cx="249266" cy="216939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563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644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>
            <a:spLocks noGrp="1"/>
          </p:cNvSpPr>
          <p:nvPr>
            <p:ph type="sldNum" idx="12"/>
          </p:nvPr>
        </p:nvSpPr>
        <p:spPr>
          <a:xfrm>
            <a:off x="12398725" y="6565043"/>
            <a:ext cx="314992" cy="28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fld id="{00000000-1234-1234-1234-123412341234}" type="slidenum">
              <a:rPr lang="en-US" altLang="ko-KR"/>
              <a:pPr/>
              <a:t>4</a:t>
            </a:fld>
            <a:endParaRPr/>
          </a:p>
        </p:txBody>
      </p:sp>
      <p:graphicFrame>
        <p:nvGraphicFramePr>
          <p:cNvPr id="172" name="Google Shape;172;p17"/>
          <p:cNvGraphicFramePr/>
          <p:nvPr>
            <p:extLst>
              <p:ext uri="{D42A27DB-BD31-4B8C-83A1-F6EECF244321}">
                <p14:modId xmlns:p14="http://schemas.microsoft.com/office/powerpoint/2010/main" val="1126677260"/>
              </p:ext>
            </p:extLst>
          </p:nvPr>
        </p:nvGraphicFramePr>
        <p:xfrm>
          <a:off x="12330529" y="27393"/>
          <a:ext cx="3334921" cy="5397922"/>
        </p:xfrm>
        <a:graphic>
          <a:graphicData uri="http://schemas.openxmlformats.org/drawingml/2006/table">
            <a:tbl>
              <a:tblPr>
                <a:noFill/>
                <a:tableStyleId>{2DFB8C11-6534-4797-A903-B8C5DFC97EEA}</a:tableStyleId>
              </a:tblPr>
              <a:tblGrid>
                <a:gridCol w="457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9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431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찾기 완료</a:t>
                      </a:r>
                      <a:endParaRPr sz="12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617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Location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>
                          <a:solidFill>
                            <a:schemeClr val="dk1"/>
                          </a:solidFill>
                        </a:rPr>
                        <a:t>completeFindID.html</a:t>
                      </a:r>
                      <a:endParaRPr sz="2000"/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083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 (화면설명)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200" b="1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 성공적으로 찾았을 시 화면에 회원이름, 회원 아이디 알려 줌.</a:t>
                      </a:r>
                      <a:endParaRPr sz="20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200" b="1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하거나 비밀번호 찾기로 갈 수 있음.</a:t>
                      </a:r>
                      <a:endParaRPr sz="20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4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200"/>
                        <a:t>로그인 페이지로 이동</a:t>
                      </a:r>
                      <a:endParaRPr sz="20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4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비밀번호 찾기 페이지로 이동</a:t>
                      </a:r>
                      <a:endParaRPr sz="20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4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4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44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44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44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44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44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73" name="Google Shape;173;p17"/>
          <p:cNvSpPr txBox="1"/>
          <p:nvPr/>
        </p:nvSpPr>
        <p:spPr>
          <a:xfrm>
            <a:off x="4520357" y="1349206"/>
            <a:ext cx="205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1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아이디 찾기 완료</a:t>
            </a: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5096421" y="2996970"/>
            <a:ext cx="2448272" cy="11643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(</a:t>
            </a:r>
            <a:r>
              <a:rPr lang="ko-KR" altLang="en-US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이름</a:t>
            </a:r>
            <a:r>
              <a:rPr lang="en-US" alt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)</a:t>
            </a:r>
            <a:r>
              <a:rPr lang="ko-KR" altLang="en-US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님의 아이디는</a:t>
            </a:r>
            <a:endParaRPr sz="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algn="ctr"/>
            <a:r>
              <a:rPr lang="en-US" alt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(abc123) @ (abc.com) </a:t>
            </a:r>
            <a:r>
              <a:rPr lang="ko-KR" altLang="en-US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입니다</a:t>
            </a:r>
            <a:r>
              <a:rPr lang="en-US" alt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.</a:t>
            </a:r>
            <a:endParaRPr sz="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75" name="Google Shape;175;p17"/>
          <p:cNvSpPr/>
          <p:nvPr/>
        </p:nvSpPr>
        <p:spPr>
          <a:xfrm>
            <a:off x="5096423" y="4571825"/>
            <a:ext cx="1008000" cy="369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로그인</a:t>
            </a:r>
            <a:r>
              <a:rPr lang="en-US" alt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(</a:t>
            </a:r>
            <a:r>
              <a:rPr lang="ko-KR" altLang="en-US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버튼</a:t>
            </a:r>
            <a:r>
              <a:rPr lang="en-US" alt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)</a:t>
            </a:r>
            <a:endParaRPr sz="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76" name="Google Shape;176;p17"/>
          <p:cNvSpPr/>
          <p:nvPr/>
        </p:nvSpPr>
        <p:spPr>
          <a:xfrm>
            <a:off x="4952405" y="4437112"/>
            <a:ext cx="226270" cy="22627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77" name="Google Shape;177;p17"/>
          <p:cNvSpPr/>
          <p:nvPr/>
        </p:nvSpPr>
        <p:spPr>
          <a:xfrm>
            <a:off x="6536698" y="4571825"/>
            <a:ext cx="1008000" cy="369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비밀번호 찾기</a:t>
            </a:r>
            <a:endParaRPr sz="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78" name="Google Shape;178;p17"/>
          <p:cNvSpPr/>
          <p:nvPr/>
        </p:nvSpPr>
        <p:spPr>
          <a:xfrm>
            <a:off x="6375797" y="4450225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179" name="Google Shape;1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5839" y="1730200"/>
            <a:ext cx="2089449" cy="1052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68A6991-D2A3-4CCE-9822-7E399B17C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977" y="0"/>
            <a:ext cx="12355506" cy="6858000"/>
          </a:xfrm>
          <a:prstGeom prst="rect">
            <a:avLst/>
          </a:prstGeom>
        </p:spPr>
      </p:pic>
      <p:sp>
        <p:nvSpPr>
          <p:cNvPr id="12" name="Google Shape;176;p17">
            <a:extLst>
              <a:ext uri="{FF2B5EF4-FFF2-40B4-BE49-F238E27FC236}">
                <a16:creationId xmlns:a16="http://schemas.microsoft.com/office/drawing/2014/main" id="{060369C1-7965-4B79-8928-E4007FF04DC3}"/>
              </a:ext>
            </a:extLst>
          </p:cNvPr>
          <p:cNvSpPr/>
          <p:nvPr/>
        </p:nvSpPr>
        <p:spPr>
          <a:xfrm>
            <a:off x="4475312" y="4489455"/>
            <a:ext cx="226270" cy="22627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3" name="Google Shape;178;p17">
            <a:extLst>
              <a:ext uri="{FF2B5EF4-FFF2-40B4-BE49-F238E27FC236}">
                <a16:creationId xmlns:a16="http://schemas.microsoft.com/office/drawing/2014/main" id="{BED7E348-BA6D-49E3-8FE1-740ECF609005}"/>
              </a:ext>
            </a:extLst>
          </p:cNvPr>
          <p:cNvSpPr/>
          <p:nvPr/>
        </p:nvSpPr>
        <p:spPr>
          <a:xfrm>
            <a:off x="6013910" y="4512876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871583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4B65226-1C3C-4153-9B53-2B5906C8D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344400" cy="6858000"/>
          </a:xfrm>
          <a:prstGeom prst="rect">
            <a:avLst/>
          </a:prstGeom>
        </p:spPr>
      </p:pic>
      <p:sp>
        <p:nvSpPr>
          <p:cNvPr id="184" name="Google Shape;184;p18"/>
          <p:cNvSpPr txBox="1">
            <a:spLocks noGrp="1"/>
          </p:cNvSpPr>
          <p:nvPr>
            <p:ph type="sldNum" idx="12"/>
          </p:nvPr>
        </p:nvSpPr>
        <p:spPr>
          <a:xfrm>
            <a:off x="12398725" y="6565043"/>
            <a:ext cx="314992" cy="28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fld id="{00000000-1234-1234-1234-123412341234}" type="slidenum">
              <a:rPr lang="en-US" altLang="ko-KR"/>
              <a:pPr/>
              <a:t>5</a:t>
            </a:fld>
            <a:endParaRPr/>
          </a:p>
        </p:txBody>
      </p:sp>
      <p:graphicFrame>
        <p:nvGraphicFramePr>
          <p:cNvPr id="185" name="Google Shape;185;p18"/>
          <p:cNvGraphicFramePr/>
          <p:nvPr>
            <p:extLst>
              <p:ext uri="{D42A27DB-BD31-4B8C-83A1-F6EECF244321}">
                <p14:modId xmlns:p14="http://schemas.microsoft.com/office/powerpoint/2010/main" val="859869108"/>
              </p:ext>
            </p:extLst>
          </p:nvPr>
        </p:nvGraphicFramePr>
        <p:xfrm>
          <a:off x="12344400" y="45232"/>
          <a:ext cx="3294975" cy="5441170"/>
        </p:xfrm>
        <a:graphic>
          <a:graphicData uri="http://schemas.openxmlformats.org/drawingml/2006/table">
            <a:tbl>
              <a:tblPr>
                <a:noFill/>
                <a:tableStyleId>{2DFB8C11-6534-4797-A903-B8C5DFC97EEA}</a:tableStyleId>
              </a:tblPr>
              <a:tblGrid>
                <a:gridCol w="451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1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396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</a:t>
                      </a:r>
                      <a:endParaRPr sz="12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049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Location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>
                          <a:solidFill>
                            <a:schemeClr val="dk1"/>
                          </a:solidFill>
                        </a:rPr>
                        <a:t>findPW.html</a:t>
                      </a:r>
                      <a:endParaRPr sz="2000"/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166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 (화면설명)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0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2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이름, e-mail, 전화번호 입력하여 일치하면 ID 찾기 완료 페이지로 이동.</a:t>
                      </a:r>
                      <a:endParaRPr sz="20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29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200" dirty="0"/>
                        <a:t>정보 일치하면 비밀번호 재설정 페이지로 이동</a:t>
                      </a:r>
                      <a:endParaRPr sz="12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200" dirty="0"/>
                        <a:t>불일치하면 </a:t>
                      </a:r>
                      <a:r>
                        <a:rPr lang="ko-KR" sz="1200" dirty="0" err="1"/>
                        <a:t>경고창</a:t>
                      </a:r>
                      <a:r>
                        <a:rPr lang="ko-KR" sz="1200" dirty="0"/>
                        <a:t> 생성</a:t>
                      </a:r>
                      <a:endParaRPr sz="20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69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로그인 페이지로 이동</a:t>
                      </a:r>
                      <a:endParaRPr sz="20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69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69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44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44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244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44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244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94" name="Google Shape;194;p18"/>
          <p:cNvSpPr/>
          <p:nvPr/>
        </p:nvSpPr>
        <p:spPr>
          <a:xfrm>
            <a:off x="4476517" y="4596941"/>
            <a:ext cx="226270" cy="22627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98" name="Google Shape;198;p18"/>
          <p:cNvSpPr/>
          <p:nvPr/>
        </p:nvSpPr>
        <p:spPr>
          <a:xfrm>
            <a:off x="7832725" y="444477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3396382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8C2A289-E0BD-4017-A096-875540E32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45"/>
            <a:ext cx="12329809" cy="6858000"/>
          </a:xfrm>
          <a:prstGeom prst="rect">
            <a:avLst/>
          </a:prstGeom>
        </p:spPr>
      </p:pic>
      <p:sp>
        <p:nvSpPr>
          <p:cNvPr id="204" name="Google Shape;204;p19"/>
          <p:cNvSpPr txBox="1">
            <a:spLocks noGrp="1"/>
          </p:cNvSpPr>
          <p:nvPr>
            <p:ph type="sldNum" idx="12"/>
          </p:nvPr>
        </p:nvSpPr>
        <p:spPr>
          <a:xfrm>
            <a:off x="12398725" y="6565043"/>
            <a:ext cx="314992" cy="28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fld id="{00000000-1234-1234-1234-123412341234}" type="slidenum">
              <a:rPr lang="en-US" altLang="ko-KR"/>
              <a:pPr/>
              <a:t>6</a:t>
            </a:fld>
            <a:endParaRPr/>
          </a:p>
        </p:txBody>
      </p:sp>
      <p:graphicFrame>
        <p:nvGraphicFramePr>
          <p:cNvPr id="205" name="Google Shape;205;p19"/>
          <p:cNvGraphicFramePr/>
          <p:nvPr>
            <p:extLst>
              <p:ext uri="{D42A27DB-BD31-4B8C-83A1-F6EECF244321}">
                <p14:modId xmlns:p14="http://schemas.microsoft.com/office/powerpoint/2010/main" val="1519426725"/>
              </p:ext>
            </p:extLst>
          </p:nvPr>
        </p:nvGraphicFramePr>
        <p:xfrm>
          <a:off x="12371132" y="12645"/>
          <a:ext cx="3240650" cy="5372522"/>
        </p:xfrm>
        <a:graphic>
          <a:graphicData uri="http://schemas.openxmlformats.org/drawingml/2006/table">
            <a:tbl>
              <a:tblPr>
                <a:noFill/>
                <a:tableStyleId>{2DFB8C11-6534-4797-A903-B8C5DFC97EEA}</a:tableStyleId>
              </a:tblPr>
              <a:tblGrid>
                <a:gridCol w="44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70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재설정</a:t>
                      </a:r>
                      <a:endParaRPr sz="12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Location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>
                          <a:solidFill>
                            <a:schemeClr val="dk1"/>
                          </a:solidFill>
                        </a:rPr>
                        <a:t>resetPW.html</a:t>
                      </a:r>
                      <a:endParaRPr sz="2000"/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95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 (화면설명)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2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 재설정 기능</a:t>
                      </a:r>
                      <a:endParaRPr sz="1200" b="1" i="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200" dirty="0"/>
                        <a:t>비밀번호 설정과 확인 정보 일치하는지 판별하여 문구로 알려주기(</a:t>
                      </a:r>
                      <a:r>
                        <a:rPr lang="ko-KR" sz="1200" dirty="0" err="1"/>
                        <a:t>ajax</a:t>
                      </a:r>
                      <a:r>
                        <a:rPr lang="ko-KR" sz="1200" dirty="0"/>
                        <a:t> 처리)</a:t>
                      </a:r>
                      <a:endParaRPr sz="20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정보 일치하면 재설정 후 로그인 페이지로 이동.</a:t>
                      </a:r>
                      <a:endParaRPr sz="20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일치하지 않으면 경고창 생성</a:t>
                      </a:r>
                      <a:endParaRPr sz="20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로그인 페이지로 이동</a:t>
                      </a:r>
                      <a:endParaRPr sz="12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8" name="Google Shape;215;p19">
            <a:extLst>
              <a:ext uri="{FF2B5EF4-FFF2-40B4-BE49-F238E27FC236}">
                <a16:creationId xmlns:a16="http://schemas.microsoft.com/office/drawing/2014/main" id="{5A4A267E-C482-4072-BCD0-ED9CE8D170E4}"/>
              </a:ext>
            </a:extLst>
          </p:cNvPr>
          <p:cNvSpPr/>
          <p:nvPr/>
        </p:nvSpPr>
        <p:spPr>
          <a:xfrm>
            <a:off x="4416393" y="4055170"/>
            <a:ext cx="226270" cy="22627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9" name="Google Shape;216;p19">
            <a:extLst>
              <a:ext uri="{FF2B5EF4-FFF2-40B4-BE49-F238E27FC236}">
                <a16:creationId xmlns:a16="http://schemas.microsoft.com/office/drawing/2014/main" id="{F8AC4F7D-1928-4E2A-9084-8E865B3DECF5}"/>
              </a:ext>
            </a:extLst>
          </p:cNvPr>
          <p:cNvSpPr/>
          <p:nvPr/>
        </p:nvSpPr>
        <p:spPr>
          <a:xfrm>
            <a:off x="4529528" y="5272032"/>
            <a:ext cx="226270" cy="22627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0" name="Google Shape;218;p19">
            <a:extLst>
              <a:ext uri="{FF2B5EF4-FFF2-40B4-BE49-F238E27FC236}">
                <a16:creationId xmlns:a16="http://schemas.microsoft.com/office/drawing/2014/main" id="{8C326D8B-0256-4454-9C03-99AA2E41435E}"/>
              </a:ext>
            </a:extLst>
          </p:cNvPr>
          <p:cNvSpPr/>
          <p:nvPr/>
        </p:nvSpPr>
        <p:spPr>
          <a:xfrm>
            <a:off x="7832725" y="621510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sz="8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3669485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58C2F73-B687-49EE-B7D7-1540D9B24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960" y="0"/>
            <a:ext cx="12289899" cy="6858000"/>
          </a:xfrm>
          <a:prstGeom prst="rect">
            <a:avLst/>
          </a:prstGeom>
        </p:spPr>
      </p:pic>
      <p:graphicFrame>
        <p:nvGraphicFramePr>
          <p:cNvPr id="225" name="Google Shape;225;p20"/>
          <p:cNvGraphicFramePr/>
          <p:nvPr>
            <p:extLst>
              <p:ext uri="{D42A27DB-BD31-4B8C-83A1-F6EECF244321}">
                <p14:modId xmlns:p14="http://schemas.microsoft.com/office/powerpoint/2010/main" val="972435543"/>
              </p:ext>
            </p:extLst>
          </p:nvPr>
        </p:nvGraphicFramePr>
        <p:xfrm>
          <a:off x="12273939" y="19466"/>
          <a:ext cx="3376361" cy="5722901"/>
        </p:xfrm>
        <a:graphic>
          <a:graphicData uri="http://schemas.openxmlformats.org/drawingml/2006/table">
            <a:tbl>
              <a:tblPr>
                <a:noFill/>
                <a:tableStyleId>{2DFB8C11-6534-4797-A903-B8C5DFC97EEA}</a:tableStyleId>
              </a:tblPr>
              <a:tblGrid>
                <a:gridCol w="46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8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262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간호사 메인 페이지</a:t>
                      </a:r>
                      <a:endParaRPr sz="105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837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Location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91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 (화면설명)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7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50" b="1">
                          <a:solidFill>
                            <a:srgbClr val="FF0000"/>
                          </a:solidFill>
                        </a:rPr>
                        <a:t>간호사 계정으로 로그인 했을때의 페이지</a:t>
                      </a:r>
                      <a:endParaRPr sz="1050" b="1" i="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7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/>
                        <a:t>버튼 처리, 각 상태를 클릭 했을 때 해당하는 환자 리스트 출력</a:t>
                      </a: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7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/>
                        <a:t>접수 등록 페이지로 이동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1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예약 등록 페이지로 이동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9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5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/>
                        <a:t>현재 프로그램에 접속 중인 계정을 표시</a:t>
                      </a:r>
                      <a:endParaRPr sz="105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/>
                        <a:t>(</a:t>
                      </a:r>
                      <a:r>
                        <a:rPr lang="ko-KR" sz="1050" dirty="0" err="1"/>
                        <a:t>RabbitMQ</a:t>
                      </a:r>
                      <a:r>
                        <a:rPr lang="ko-KR" sz="1050" dirty="0"/>
                        <a:t> </a:t>
                      </a:r>
                      <a:r>
                        <a:rPr lang="ko-KR" sz="1050" dirty="0" err="1"/>
                        <a:t>or</a:t>
                      </a:r>
                      <a:r>
                        <a:rPr lang="ko-KR" sz="1050" dirty="0"/>
                        <a:t> 카프카)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27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/>
                        <a:t>1. </a:t>
                      </a:r>
                      <a:r>
                        <a:rPr lang="ko-KR" sz="1050" dirty="0" err="1"/>
                        <a:t>진료중으로</a:t>
                      </a:r>
                      <a:r>
                        <a:rPr lang="ko-KR" sz="1050" dirty="0"/>
                        <a:t> 상태 변경 가능</a:t>
                      </a:r>
                      <a:endParaRPr sz="105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/>
                        <a:t>(진료대기 상태일때만)</a:t>
                      </a:r>
                      <a:endParaRPr sz="105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/>
                        <a:t>2. 의사가 </a:t>
                      </a:r>
                      <a:r>
                        <a:rPr lang="ko-KR" sz="1050" dirty="0" err="1"/>
                        <a:t>진료중으로</a:t>
                      </a:r>
                      <a:r>
                        <a:rPr lang="ko-KR" sz="1050" dirty="0"/>
                        <a:t> 상태 </a:t>
                      </a:r>
                      <a:r>
                        <a:rPr lang="ko-KR" sz="1050" dirty="0" err="1"/>
                        <a:t>변경시</a:t>
                      </a:r>
                      <a:r>
                        <a:rPr lang="ko-KR" sz="1050" dirty="0"/>
                        <a:t> 실시간으로 반영</a:t>
                      </a:r>
                      <a:endParaRPr sz="105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5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sz="1050" dirty="0" err="1">
                          <a:solidFill>
                            <a:schemeClr val="dk1"/>
                          </a:solidFill>
                        </a:rPr>
                        <a:t>RabbitMQ</a:t>
                      </a:r>
                      <a:r>
                        <a:rPr lang="ko-KR" sz="105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050" dirty="0" err="1">
                          <a:solidFill>
                            <a:schemeClr val="dk1"/>
                          </a:solidFill>
                        </a:rPr>
                        <a:t>or</a:t>
                      </a:r>
                      <a:r>
                        <a:rPr lang="ko-KR" sz="1050" dirty="0">
                          <a:solidFill>
                            <a:schemeClr val="dk1"/>
                          </a:solidFill>
                        </a:rPr>
                        <a:t> 카프카)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9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/>
                        <a:t>클릭 시, 환자 상세 정보 및 기록 페이지로 이동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1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/>
                        <a:t>클릭 시, </a:t>
                      </a:r>
                      <a:r>
                        <a:rPr lang="ko-KR" altLang="en-US" sz="1050" dirty="0"/>
                        <a:t>접수 정보 수정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96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/>
                        <a:t>클릭 시, 수납 페이지로 이동(수납 대기 </a:t>
                      </a:r>
                      <a:r>
                        <a:rPr lang="ko-KR" sz="1050" dirty="0" err="1"/>
                        <a:t>일때만</a:t>
                      </a:r>
                      <a:r>
                        <a:rPr lang="ko-KR" sz="1050" dirty="0"/>
                        <a:t> 표시)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98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05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dirty="0"/>
                        <a:t>접수자  검색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05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dirty="0"/>
                        <a:t>날짜 선택 가능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672583"/>
                  </a:ext>
                </a:extLst>
              </a:tr>
              <a:tr h="1690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05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dirty="0"/>
                        <a:t>더블 클릭 시</a:t>
                      </a:r>
                      <a:r>
                        <a:rPr lang="en-US" altLang="ko-KR" sz="1050" dirty="0"/>
                        <a:t>. </a:t>
                      </a:r>
                      <a:r>
                        <a:rPr lang="ko-KR" altLang="en-US" sz="1050" dirty="0"/>
                        <a:t>수정 가능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02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05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dirty="0"/>
                        <a:t>클릭 시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선택 가능</a:t>
                      </a:r>
                      <a:endParaRPr sz="1050" dirty="0"/>
                    </a:p>
                  </a:txBody>
                  <a:tcPr marL="90525" marR="90525" marT="46800" marB="468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48222"/>
                  </a:ext>
                </a:extLst>
              </a:tr>
            </a:tbl>
          </a:graphicData>
        </a:graphic>
      </p:graphicFrame>
      <p:sp>
        <p:nvSpPr>
          <p:cNvPr id="232" name="Google Shape;232;p20"/>
          <p:cNvSpPr txBox="1"/>
          <p:nvPr/>
        </p:nvSpPr>
        <p:spPr>
          <a:xfrm>
            <a:off x="16703675" y="-57150"/>
            <a:ext cx="794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/>
          </a:p>
        </p:txBody>
      </p:sp>
      <p:sp>
        <p:nvSpPr>
          <p:cNvPr id="16" name="Google Shape;228;p20">
            <a:extLst>
              <a:ext uri="{FF2B5EF4-FFF2-40B4-BE49-F238E27FC236}">
                <a16:creationId xmlns:a16="http://schemas.microsoft.com/office/drawing/2014/main" id="{513400B2-C10E-44D0-804D-58B5DED53CC9}"/>
              </a:ext>
            </a:extLst>
          </p:cNvPr>
          <p:cNvSpPr/>
          <p:nvPr/>
        </p:nvSpPr>
        <p:spPr>
          <a:xfrm>
            <a:off x="2284154" y="1546377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7" name="Google Shape;229;p20">
            <a:extLst>
              <a:ext uri="{FF2B5EF4-FFF2-40B4-BE49-F238E27FC236}">
                <a16:creationId xmlns:a16="http://schemas.microsoft.com/office/drawing/2014/main" id="{5C9976AB-EE92-4BBA-A87E-6D6BB50E4347}"/>
              </a:ext>
            </a:extLst>
          </p:cNvPr>
          <p:cNvSpPr/>
          <p:nvPr/>
        </p:nvSpPr>
        <p:spPr>
          <a:xfrm>
            <a:off x="143855" y="1931669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8" name="Google Shape;234;p20">
            <a:extLst>
              <a:ext uri="{FF2B5EF4-FFF2-40B4-BE49-F238E27FC236}">
                <a16:creationId xmlns:a16="http://schemas.microsoft.com/office/drawing/2014/main" id="{9EE5ACDB-1381-4C5E-9EC2-0CAE1C56D2AF}"/>
              </a:ext>
            </a:extLst>
          </p:cNvPr>
          <p:cNvSpPr/>
          <p:nvPr/>
        </p:nvSpPr>
        <p:spPr>
          <a:xfrm>
            <a:off x="10691128" y="2044769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8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9" name="Google Shape;236;p20">
            <a:extLst>
              <a:ext uri="{FF2B5EF4-FFF2-40B4-BE49-F238E27FC236}">
                <a16:creationId xmlns:a16="http://schemas.microsoft.com/office/drawing/2014/main" id="{77C78869-A3D7-4E72-B35F-472486CC4516}"/>
              </a:ext>
            </a:extLst>
          </p:cNvPr>
          <p:cNvSpPr/>
          <p:nvPr/>
        </p:nvSpPr>
        <p:spPr>
          <a:xfrm>
            <a:off x="9334518" y="2044769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6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0" name="Google Shape;238;p20">
            <a:extLst>
              <a:ext uri="{FF2B5EF4-FFF2-40B4-BE49-F238E27FC236}">
                <a16:creationId xmlns:a16="http://schemas.microsoft.com/office/drawing/2014/main" id="{05B0D281-4E0E-49B0-A2A0-908ACEE81349}"/>
              </a:ext>
            </a:extLst>
          </p:cNvPr>
          <p:cNvSpPr/>
          <p:nvPr/>
        </p:nvSpPr>
        <p:spPr>
          <a:xfrm>
            <a:off x="10105048" y="2044769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7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1" name="Google Shape;246;p20">
            <a:extLst>
              <a:ext uri="{FF2B5EF4-FFF2-40B4-BE49-F238E27FC236}">
                <a16:creationId xmlns:a16="http://schemas.microsoft.com/office/drawing/2014/main" id="{06BEFA05-BD8C-4E01-94D5-CEB31225B5EC}"/>
              </a:ext>
            </a:extLst>
          </p:cNvPr>
          <p:cNvSpPr/>
          <p:nvPr/>
        </p:nvSpPr>
        <p:spPr>
          <a:xfrm>
            <a:off x="143855" y="2972169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2" name="Google Shape;253;p20">
            <a:extLst>
              <a:ext uri="{FF2B5EF4-FFF2-40B4-BE49-F238E27FC236}">
                <a16:creationId xmlns:a16="http://schemas.microsoft.com/office/drawing/2014/main" id="{2EEB5736-6108-43B2-B817-B12F1BE5434B}"/>
              </a:ext>
            </a:extLst>
          </p:cNvPr>
          <p:cNvSpPr/>
          <p:nvPr/>
        </p:nvSpPr>
        <p:spPr>
          <a:xfrm>
            <a:off x="8122659" y="2683232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5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3" name="Google Shape;229;p20">
            <a:extLst>
              <a:ext uri="{FF2B5EF4-FFF2-40B4-BE49-F238E27FC236}">
                <a16:creationId xmlns:a16="http://schemas.microsoft.com/office/drawing/2014/main" id="{7E305BD1-829C-4E9E-BC19-F3EAFB022EF9}"/>
              </a:ext>
            </a:extLst>
          </p:cNvPr>
          <p:cNvSpPr/>
          <p:nvPr/>
        </p:nvSpPr>
        <p:spPr>
          <a:xfrm>
            <a:off x="143855" y="2282269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4" name="Google Shape;234;p20">
            <a:extLst>
              <a:ext uri="{FF2B5EF4-FFF2-40B4-BE49-F238E27FC236}">
                <a16:creationId xmlns:a16="http://schemas.microsoft.com/office/drawing/2014/main" id="{F6E05849-7F4C-4F81-878B-E0CE90D3FA74}"/>
              </a:ext>
            </a:extLst>
          </p:cNvPr>
          <p:cNvSpPr/>
          <p:nvPr/>
        </p:nvSpPr>
        <p:spPr>
          <a:xfrm>
            <a:off x="8671378" y="1111947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9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5" name="Google Shape;234;p20">
            <a:extLst>
              <a:ext uri="{FF2B5EF4-FFF2-40B4-BE49-F238E27FC236}">
                <a16:creationId xmlns:a16="http://schemas.microsoft.com/office/drawing/2014/main" id="{54EB4CA7-37B6-445A-9206-40B3B142E7AB}"/>
              </a:ext>
            </a:extLst>
          </p:cNvPr>
          <p:cNvSpPr/>
          <p:nvPr/>
        </p:nvSpPr>
        <p:spPr>
          <a:xfrm>
            <a:off x="3165231" y="1111947"/>
            <a:ext cx="422032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10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9" name="Google Shape;234;p20">
            <a:extLst>
              <a:ext uri="{FF2B5EF4-FFF2-40B4-BE49-F238E27FC236}">
                <a16:creationId xmlns:a16="http://schemas.microsoft.com/office/drawing/2014/main" id="{C85DBE78-F421-4AB4-B24D-707EB505FE41}"/>
              </a:ext>
            </a:extLst>
          </p:cNvPr>
          <p:cNvSpPr/>
          <p:nvPr/>
        </p:nvSpPr>
        <p:spPr>
          <a:xfrm>
            <a:off x="6422572" y="2334650"/>
            <a:ext cx="422032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10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0" name="Google Shape;234;p20">
            <a:extLst>
              <a:ext uri="{FF2B5EF4-FFF2-40B4-BE49-F238E27FC236}">
                <a16:creationId xmlns:a16="http://schemas.microsoft.com/office/drawing/2014/main" id="{654BCC5E-D122-4040-BA83-7E2E8065BBE9}"/>
              </a:ext>
            </a:extLst>
          </p:cNvPr>
          <p:cNvSpPr/>
          <p:nvPr/>
        </p:nvSpPr>
        <p:spPr>
          <a:xfrm>
            <a:off x="7943811" y="4114883"/>
            <a:ext cx="422032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10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1970480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FA4F26F-1D90-482E-A82E-2F4733D63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0" y="19466"/>
            <a:ext cx="12326471" cy="6858000"/>
          </a:xfrm>
          <a:prstGeom prst="rect">
            <a:avLst/>
          </a:prstGeom>
        </p:spPr>
      </p:pic>
      <p:graphicFrame>
        <p:nvGraphicFramePr>
          <p:cNvPr id="225" name="Google Shape;225;p20"/>
          <p:cNvGraphicFramePr/>
          <p:nvPr>
            <p:extLst>
              <p:ext uri="{D42A27DB-BD31-4B8C-83A1-F6EECF244321}">
                <p14:modId xmlns:p14="http://schemas.microsoft.com/office/powerpoint/2010/main" val="636455360"/>
              </p:ext>
            </p:extLst>
          </p:nvPr>
        </p:nvGraphicFramePr>
        <p:xfrm>
          <a:off x="12273939" y="19466"/>
          <a:ext cx="3376361" cy="4301182"/>
        </p:xfrm>
        <a:graphic>
          <a:graphicData uri="http://schemas.openxmlformats.org/drawingml/2006/table">
            <a:tbl>
              <a:tblPr>
                <a:noFill/>
                <a:tableStyleId>{2DFB8C11-6534-4797-A903-B8C5DFC97EEA}</a:tableStyleId>
              </a:tblPr>
              <a:tblGrid>
                <a:gridCol w="46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8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262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간호사 메인 페이지</a:t>
                      </a:r>
                      <a:endParaRPr sz="105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837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Location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91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 (화면설명)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7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50" b="1">
                          <a:solidFill>
                            <a:srgbClr val="FF0000"/>
                          </a:solidFill>
                        </a:rPr>
                        <a:t>간호사 계정으로 로그인 했을때의 페이지</a:t>
                      </a:r>
                      <a:endParaRPr sz="1050" b="1" i="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7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/>
                        <a:t>버튼 처리, 각 상태를 클릭 했을 때 해당하는 환자 리스트 출력</a:t>
                      </a:r>
                      <a:endParaRPr sz="105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7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1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9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5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27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9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1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96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5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98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05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680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98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5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05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650" marR="35650" marT="46800" marB="468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0525" marR="90525" marT="46800" marB="468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672583"/>
                  </a:ext>
                </a:extLst>
              </a:tr>
            </a:tbl>
          </a:graphicData>
        </a:graphic>
      </p:graphicFrame>
      <p:sp>
        <p:nvSpPr>
          <p:cNvPr id="232" name="Google Shape;232;p20"/>
          <p:cNvSpPr txBox="1"/>
          <p:nvPr/>
        </p:nvSpPr>
        <p:spPr>
          <a:xfrm>
            <a:off x="16703675" y="-57150"/>
            <a:ext cx="794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/>
          </a:p>
        </p:txBody>
      </p:sp>
      <p:sp>
        <p:nvSpPr>
          <p:cNvPr id="34" name="Google Shape;228;p20">
            <a:extLst>
              <a:ext uri="{FF2B5EF4-FFF2-40B4-BE49-F238E27FC236}">
                <a16:creationId xmlns:a16="http://schemas.microsoft.com/office/drawing/2014/main" id="{9D8A4857-E820-4206-AB35-3CB7EF397D87}"/>
              </a:ext>
            </a:extLst>
          </p:cNvPr>
          <p:cNvSpPr/>
          <p:nvPr/>
        </p:nvSpPr>
        <p:spPr>
          <a:xfrm>
            <a:off x="5379046" y="1084153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5" name="Google Shape;229;p20">
            <a:extLst>
              <a:ext uri="{FF2B5EF4-FFF2-40B4-BE49-F238E27FC236}">
                <a16:creationId xmlns:a16="http://schemas.microsoft.com/office/drawing/2014/main" id="{BE85E45E-9ED9-4873-8207-28E85C84BB66}"/>
              </a:ext>
            </a:extLst>
          </p:cNvPr>
          <p:cNvSpPr/>
          <p:nvPr/>
        </p:nvSpPr>
        <p:spPr>
          <a:xfrm>
            <a:off x="2324347" y="1720654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9" name="Google Shape;246;p20">
            <a:extLst>
              <a:ext uri="{FF2B5EF4-FFF2-40B4-BE49-F238E27FC236}">
                <a16:creationId xmlns:a16="http://schemas.microsoft.com/office/drawing/2014/main" id="{3573E9AE-120C-4E3A-B75E-F729B9E4E8F1}"/>
              </a:ext>
            </a:extLst>
          </p:cNvPr>
          <p:cNvSpPr/>
          <p:nvPr/>
        </p:nvSpPr>
        <p:spPr>
          <a:xfrm>
            <a:off x="7357699" y="3772872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1" name="Google Shape;229;p20">
            <a:extLst>
              <a:ext uri="{FF2B5EF4-FFF2-40B4-BE49-F238E27FC236}">
                <a16:creationId xmlns:a16="http://schemas.microsoft.com/office/drawing/2014/main" id="{451548F8-6B15-455B-86A2-991898722478}"/>
              </a:ext>
            </a:extLst>
          </p:cNvPr>
          <p:cNvSpPr/>
          <p:nvPr/>
        </p:nvSpPr>
        <p:spPr>
          <a:xfrm>
            <a:off x="7244599" y="1197253"/>
            <a:ext cx="226200" cy="2262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8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sz="8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3951570020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5_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1935</Words>
  <Application>Microsoft Office PowerPoint</Application>
  <PresentationFormat>사용자 지정</PresentationFormat>
  <Paragraphs>701</Paragraphs>
  <Slides>25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Gulim</vt:lpstr>
      <vt:lpstr>Gulim</vt:lpstr>
      <vt:lpstr>Dotum</vt:lpstr>
      <vt:lpstr>맑은 고딕</vt:lpstr>
      <vt:lpstr>맑은 고딕</vt:lpstr>
      <vt:lpstr>Arial</vt:lpstr>
      <vt:lpstr>Verdana</vt:lpstr>
      <vt:lpstr>디자인 사용자 지정</vt:lpstr>
      <vt:lpstr>15_디자인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user</cp:lastModifiedBy>
  <cp:revision>18</cp:revision>
  <dcterms:modified xsi:type="dcterms:W3CDTF">2021-12-01T08:24:24Z</dcterms:modified>
</cp:coreProperties>
</file>