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8" r:id="rId1"/>
    <p:sldMasterId id="2147483659" r:id="rId2"/>
  </p:sldMasterIdLst>
  <p:notesMasterIdLst>
    <p:notesMasterId r:id="rId26"/>
  </p:notesMasterIdLst>
  <p:sldIdLst>
    <p:sldId id="256" r:id="rId3"/>
    <p:sldId id="945" r:id="rId4"/>
    <p:sldId id="964" r:id="rId5"/>
    <p:sldId id="947" r:id="rId6"/>
    <p:sldId id="948" r:id="rId7"/>
    <p:sldId id="949" r:id="rId8"/>
    <p:sldId id="950" r:id="rId9"/>
    <p:sldId id="951" r:id="rId10"/>
    <p:sldId id="969" r:id="rId11"/>
    <p:sldId id="952" r:id="rId12"/>
    <p:sldId id="962" r:id="rId13"/>
    <p:sldId id="953" r:id="rId14"/>
    <p:sldId id="954" r:id="rId15"/>
    <p:sldId id="955" r:id="rId16"/>
    <p:sldId id="956" r:id="rId17"/>
    <p:sldId id="957" r:id="rId18"/>
    <p:sldId id="958" r:id="rId19"/>
    <p:sldId id="959" r:id="rId20"/>
    <p:sldId id="960" r:id="rId21"/>
    <p:sldId id="961" r:id="rId22"/>
    <p:sldId id="965" r:id="rId23"/>
    <p:sldId id="966" r:id="rId24"/>
    <p:sldId id="968" r:id="rId25"/>
  </p:sldIdLst>
  <p:sldSz cx="15665450" cy="6858000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8" userDrawn="1">
          <p15:clr>
            <a:srgbClr val="A4A3A4"/>
          </p15:clr>
        </p15:guide>
        <p15:guide id="3" pos="8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  <p15:guide id="3" orient="horz" pos="3109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B8C11-6534-4797-A903-B8C5DFC97EEA}">
  <a:tblStyle styleId="{2DFB8C11-6534-4797-A903-B8C5DFC97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D9C99C-DD0B-4992-80F0-4C0BF28AC7E9}" styleName="Table_1">
    <a:wholeTbl>
      <a:tcTxStyle b="off" i="off">
        <a:font>
          <a:latin typeface="나눔바른고딕"/>
          <a:ea typeface="나눔바른고딕"/>
          <a:cs typeface="나눔바른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0" y="378"/>
      </p:cViewPr>
      <p:guideLst>
        <p:guide orient="horz" pos="436"/>
        <p:guide pos="128"/>
        <p:guide pos="85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01"/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726" cy="49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463" y="1"/>
            <a:ext cx="2918726" cy="49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0536"/>
            <a:ext cx="2918726" cy="49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463" y="9370536"/>
            <a:ext cx="2918726" cy="49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44b155d2b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044b155d2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4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f96e2d2fe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cf96e2d2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46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f96e2d2fe_0_11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cf96e2d2f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70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f96e2d2fe_5_6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cf96e2d2fe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58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cf96e2d2fe_5_6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cf96e2d2fe_5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20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cf96e2d2fe_4_2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gcf96e2d2fe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16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cf96e2d2fe_6_0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gcf96e2d2f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423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f96e2d2fe_6_23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gcf96e2d2fe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8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96e2d2fe_8_1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cf96e2d2fe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868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96e2d2fe_8_1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cf96e2d2fe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78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92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f96e2d2fe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cf96e2d2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07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504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76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14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f96e2d2fe_2_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cf96e2d2f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11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43d715fa0_2_50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043d715fa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84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f96e2d2fe_2_142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cf96e2d2fe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29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>
  <p:cSld name="세로 제목 및 텍스트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 1 1">
  <p:cSld name="2_사용자 지정 레이아웃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66" name="Google Shape;66;p12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67" name="Google Shape;67;p12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68" name="Google Shape;68;p12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5053444" y="6565043"/>
            <a:ext cx="49813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Google Shape;18;p4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" y="196852"/>
            <a:ext cx="12027753" cy="231775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GNB</a:t>
            </a:r>
            <a:endParaRPr sz="1400"/>
          </a:p>
        </p:txBody>
      </p:sp>
      <p:sp>
        <p:nvSpPr>
          <p:cNvPr id="21" name="Google Shape;21;p5"/>
          <p:cNvSpPr/>
          <p:nvPr/>
        </p:nvSpPr>
        <p:spPr>
          <a:xfrm>
            <a:off x="3524726" y="431800"/>
            <a:ext cx="8487963" cy="21113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9218345" y="1"/>
            <a:ext cx="1529061" cy="2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Dotum"/>
                <a:ea typeface="Dotum"/>
                <a:cs typeface="Dotum"/>
                <a:sym typeface="Dotum"/>
              </a:rPr>
              <a:t>sub menu group</a:t>
            </a:r>
            <a:endParaRPr sz="1400"/>
          </a:p>
        </p:txBody>
      </p:sp>
      <p:sp>
        <p:nvSpPr>
          <p:cNvPr id="23" name="Google Shape;23;p5"/>
          <p:cNvSpPr/>
          <p:nvPr/>
        </p:nvSpPr>
        <p:spPr>
          <a:xfrm>
            <a:off x="75315" y="714377"/>
            <a:ext cx="1769895" cy="528637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Dotum"/>
                <a:ea typeface="Dotum"/>
                <a:cs typeface="Dotum"/>
                <a:sym typeface="Dotum"/>
              </a:rPr>
              <a:t>Left Menu</a:t>
            </a:r>
            <a:endParaRPr sz="1400"/>
          </a:p>
        </p:txBody>
      </p:sp>
      <p:sp>
        <p:nvSpPr>
          <p:cNvPr id="24" name="Google Shape;24;p5"/>
          <p:cNvSpPr/>
          <p:nvPr/>
        </p:nvSpPr>
        <p:spPr>
          <a:xfrm>
            <a:off x="2" y="428627"/>
            <a:ext cx="3411755" cy="2143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Personalized  Area</a:t>
            </a:r>
            <a:endParaRPr sz="1400"/>
          </a:p>
        </p:txBody>
      </p:sp>
      <p:sp>
        <p:nvSpPr>
          <p:cNvPr id="25" name="Google Shape;25;p5"/>
          <p:cNvSpPr/>
          <p:nvPr/>
        </p:nvSpPr>
        <p:spPr>
          <a:xfrm>
            <a:off x="386615" y="0"/>
            <a:ext cx="11641137" cy="196850"/>
          </a:xfrm>
          <a:prstGeom prst="rect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11108914" y="714377"/>
            <a:ext cx="903776" cy="5286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Sky </a:t>
            </a:r>
            <a:endParaRPr sz="1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Scraper</a:t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30" name="Google Shape;30;p6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31" name="Google Shape;31;p6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접수 현황</a:t>
            </a:r>
            <a:r>
              <a:rPr lang="ko-KR" altLang="en-US" sz="1000"/>
              <a:t>      휴일 관리</a:t>
            </a:r>
            <a:endParaRPr sz="1000"/>
          </a:p>
        </p:txBody>
      </p:sp>
      <p:sp>
        <p:nvSpPr>
          <p:cNvPr id="32" name="Google Shape;32;p6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간호사님             회원정보 수정      로그아웃</a:t>
            </a:r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 1">
  <p:cSld name="1_사용자 지정 레이아웃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36" name="Google Shape;36;p7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37" name="Google Shape;37;p7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접수 현황      </a:t>
            </a:r>
            <a:r>
              <a:rPr lang="ko-KR" altLang="en-US" sz="1000" b="1"/>
              <a:t>휴일 관리</a:t>
            </a:r>
            <a:endParaRPr sz="1000" b="1"/>
          </a:p>
        </p:txBody>
      </p:sp>
      <p:sp>
        <p:nvSpPr>
          <p:cNvPr id="38" name="Google Shape;38;p7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간호사님             회원정보 수정      로그아웃</a:t>
            </a: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42" name="Google Shape;42;p8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43" name="Google Shape;43;p8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의사님             회원정보 수정      로그아웃</a:t>
            </a:r>
            <a:endParaRPr sz="1400"/>
          </a:p>
        </p:txBody>
      </p:sp>
      <p:sp>
        <p:nvSpPr>
          <p:cNvPr id="44" name="Google Shape;44;p8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진료 현황</a:t>
            </a:r>
            <a:r>
              <a:rPr lang="ko-KR" altLang="en-US" sz="1000"/>
              <a:t>      휴일 관리</a:t>
            </a:r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">
  <p:cSld name="2_사용자 지정 레이아웃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48" name="Google Shape;48;p9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49" name="Google Shape;49;p9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50" name="Google Shape;50;p9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사용자 관리</a:t>
            </a:r>
            <a:r>
              <a:rPr lang="ko-KR" altLang="en-US" sz="1000"/>
              <a:t>      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">
  <p:cSld name="2_사용자 지정 레이아웃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54" name="Google Shape;54;p10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55" name="Google Shape;55;p10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56" name="Google Shape;56;p10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</a:t>
            </a:r>
            <a:r>
              <a:rPr lang="ko-KR" altLang="en-US" sz="1000" b="1"/>
              <a:t>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 1">
  <p:cSld name="2_사용자 지정 레이아웃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60" name="Google Shape;60;p11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61" name="Google Shape;61;p11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62" name="Google Shape;62;p11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질병리스트</a:t>
            </a:r>
            <a:r>
              <a:rPr lang="ko-KR" altLang="en-US" sz="1000">
                <a:solidFill>
                  <a:schemeClr val="dk1"/>
                </a:solidFill>
              </a:rPr>
              <a:t>      </a:t>
            </a:r>
            <a:r>
              <a:rPr lang="ko-KR" altLang="en-US" sz="1000" b="1">
                <a:solidFill>
                  <a:schemeClr val="dk1"/>
                </a:solidFill>
              </a:rPr>
              <a:t>의약품리스트</a:t>
            </a:r>
            <a:endParaRPr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" y="0"/>
            <a:ext cx="185776" cy="6858000"/>
          </a:xfrm>
          <a:prstGeom prst="rect">
            <a:avLst/>
          </a:prstGeom>
          <a:solidFill>
            <a:srgbClr val="2085C5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451834" y="19052"/>
            <a:ext cx="5168430" cy="68119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13129859" y="6529388"/>
            <a:ext cx="1481188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fld id="{00000000-1234-1234-1234-123412341234}" type="slidenum"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ko-KR" alt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/>
          </a:p>
        </p:txBody>
      </p:sp>
      <p:graphicFrame>
        <p:nvGraphicFramePr>
          <p:cNvPr id="15" name="Google Shape;15;p3"/>
          <p:cNvGraphicFramePr/>
          <p:nvPr/>
        </p:nvGraphicFramePr>
        <p:xfrm>
          <a:off x="10477654" y="430213"/>
          <a:ext cx="5150139" cy="21337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156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/>
                    </a:p>
                  </a:txBody>
                  <a:tcPr marL="144620" marR="14462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/>
                        <a:t>YUM</a:t>
                      </a:r>
                      <a:endParaRPr sz="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620" marR="14462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4736383" y="1648545"/>
            <a:ext cx="6119283" cy="40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algn="ctr"/>
            <a:r>
              <a:rPr lang="en-US" alt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YUM</a:t>
            </a:r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3783046" y="1212483"/>
            <a:ext cx="8312150" cy="0"/>
          </a:xfrm>
          <a:prstGeom prst="straightConnector1">
            <a:avLst/>
          </a:prstGeom>
          <a:noFill/>
          <a:ln w="53975" cap="flat" cmpd="sng">
            <a:solidFill>
              <a:srgbClr val="538C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749710" y="2186414"/>
            <a:ext cx="8313737" cy="0"/>
          </a:xfrm>
          <a:prstGeom prst="straightConnector1">
            <a:avLst/>
          </a:prstGeom>
          <a:noFill/>
          <a:ln w="9525" cap="flat" cmpd="sng">
            <a:solidFill>
              <a:srgbClr val="538C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6" name="Google Shape;76;p13"/>
          <p:cNvGraphicFramePr/>
          <p:nvPr/>
        </p:nvGraphicFramePr>
        <p:xfrm>
          <a:off x="4705730" y="5218882"/>
          <a:ext cx="6589725" cy="531175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11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 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소속/담당자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최종수정일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이메일/연락처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Google Shape;77;p13"/>
          <p:cNvSpPr txBox="1"/>
          <p:nvPr/>
        </p:nvSpPr>
        <p:spPr>
          <a:xfrm>
            <a:off x="3711886" y="908720"/>
            <a:ext cx="525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개미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홍창목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김주의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한주형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8" name="Google Shape;78;p13"/>
          <p:cNvGraphicFramePr/>
          <p:nvPr/>
        </p:nvGraphicFramePr>
        <p:xfrm>
          <a:off x="4366685" y="3054577"/>
          <a:ext cx="6932100" cy="1080125"/>
        </p:xfrm>
        <a:graphic>
          <a:graphicData uri="http://schemas.openxmlformats.org/drawingml/2006/table">
            <a:tbl>
              <a:tblPr firstRow="1" bandRow="1">
                <a:noFill/>
                <a:tableStyleId>{2DD9C99C-DD0B-4992-80F0-4C0BF28AC7E9}</a:tableStyleId>
              </a:tblPr>
              <a:tblGrid>
                <a:gridCol w="9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버전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변경사유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최종수정일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21"/>
          <p:cNvGraphicFramePr/>
          <p:nvPr>
            <p:extLst>
              <p:ext uri="{D42A27DB-BD31-4B8C-83A1-F6EECF244321}">
                <p14:modId xmlns:p14="http://schemas.microsoft.com/office/powerpoint/2010/main" val="3268385496"/>
              </p:ext>
            </p:extLst>
          </p:nvPr>
        </p:nvGraphicFramePr>
        <p:xfrm>
          <a:off x="12353306" y="0"/>
          <a:ext cx="3312144" cy="4504858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5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접수 페이지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6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>
                          <a:solidFill>
                            <a:srgbClr val="FF0000"/>
                          </a:solidFill>
                        </a:rPr>
                        <a:t>환자가 내원했을때 접수를 하는 페이지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환자 이름 검색 ( 이름이 같은 환자 리스트 출력)</a:t>
                      </a: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클릭 시 해당 환자의 정보를 오른쪽의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 리스트에 데이터 자동 기입</a:t>
                      </a: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재진 환자 시 해당 환자의 정보 출력,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초진 시 환자의 정보를 입력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접수 Table에 insert, 간호사 메인페이지에 리스트 추가</a:t>
                      </a: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55A0BE9-6CEC-46E7-A3FE-AB73C74A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53306" cy="6858000"/>
          </a:xfrm>
          <a:prstGeom prst="rect">
            <a:avLst/>
          </a:prstGeom>
        </p:spPr>
      </p:pic>
      <p:sp>
        <p:nvSpPr>
          <p:cNvPr id="57" name="Google Shape;262;p21">
            <a:extLst>
              <a:ext uri="{FF2B5EF4-FFF2-40B4-BE49-F238E27FC236}">
                <a16:creationId xmlns:a16="http://schemas.microsoft.com/office/drawing/2014/main" id="{CAD6C00D-80AD-43B9-898F-EB79C9E6E6DA}"/>
              </a:ext>
            </a:extLst>
          </p:cNvPr>
          <p:cNvSpPr/>
          <p:nvPr/>
        </p:nvSpPr>
        <p:spPr>
          <a:xfrm>
            <a:off x="5390232" y="109804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" name="Google Shape;264;p21">
            <a:extLst>
              <a:ext uri="{FF2B5EF4-FFF2-40B4-BE49-F238E27FC236}">
                <a16:creationId xmlns:a16="http://schemas.microsoft.com/office/drawing/2014/main" id="{BA5A01FB-D25A-45FB-9EAF-3CBE07A2D7F0}"/>
              </a:ext>
            </a:extLst>
          </p:cNvPr>
          <p:cNvSpPr/>
          <p:nvPr/>
        </p:nvSpPr>
        <p:spPr>
          <a:xfrm>
            <a:off x="9194056" y="109804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" name="Google Shape;301;p21">
            <a:extLst>
              <a:ext uri="{FF2B5EF4-FFF2-40B4-BE49-F238E27FC236}">
                <a16:creationId xmlns:a16="http://schemas.microsoft.com/office/drawing/2014/main" id="{6E4AA512-9D8A-4A29-BA9D-9A4BA5A91039}"/>
              </a:ext>
            </a:extLst>
          </p:cNvPr>
          <p:cNvSpPr/>
          <p:nvPr/>
        </p:nvSpPr>
        <p:spPr>
          <a:xfrm>
            <a:off x="2615122" y="190174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304;p21">
            <a:extLst>
              <a:ext uri="{FF2B5EF4-FFF2-40B4-BE49-F238E27FC236}">
                <a16:creationId xmlns:a16="http://schemas.microsoft.com/office/drawing/2014/main" id="{7E506A3B-9322-4CFC-9E6F-8CA4DC19F58E}"/>
              </a:ext>
            </a:extLst>
          </p:cNvPr>
          <p:cNvSpPr/>
          <p:nvPr/>
        </p:nvSpPr>
        <p:spPr>
          <a:xfrm>
            <a:off x="8429544" y="5607771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70025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215496-0918-4C00-835B-35B2FF69A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7061" cy="6858000"/>
          </a:xfrm>
          <a:prstGeom prst="rect">
            <a:avLst/>
          </a:prstGeom>
        </p:spPr>
      </p:pic>
      <p:graphicFrame>
        <p:nvGraphicFramePr>
          <p:cNvPr id="318" name="Google Shape;318;p22"/>
          <p:cNvGraphicFramePr/>
          <p:nvPr>
            <p:extLst>
              <p:ext uri="{D42A27DB-BD31-4B8C-83A1-F6EECF244321}">
                <p14:modId xmlns:p14="http://schemas.microsoft.com/office/powerpoint/2010/main" val="839011876"/>
              </p:ext>
            </p:extLst>
          </p:nvPr>
        </p:nvGraphicFramePr>
        <p:xfrm>
          <a:off x="12247061" y="0"/>
          <a:ext cx="3418389" cy="402374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2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예약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rgbClr val="FF0000"/>
                          </a:solidFill>
                        </a:rPr>
                        <a:t>환자가 내원했을때 접수를 하는 페이지</a:t>
                      </a:r>
                      <a:endParaRPr sz="1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환자 이름 검색 ( 이름이 같은 환자 리스트 출력)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클릭 시 해당 환자의 정보를 오른쪽의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 리스트에 데이터 자동 기입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재진 환자 시 해당 환자의 정보 출력,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초진 시 환자의 정보를 입력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날짜 선택 기능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 선택 기능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접수 </a:t>
                      </a:r>
                      <a:r>
                        <a:rPr lang="en-US" altLang="ko-KR" sz="1000" dirty="0"/>
                        <a:t>Table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insert, </a:t>
                      </a:r>
                      <a:r>
                        <a:rPr lang="ko-KR" altLang="en-US" sz="1000" dirty="0"/>
                        <a:t>간호사 </a:t>
                      </a:r>
                      <a:r>
                        <a:rPr lang="ko-KR" altLang="en-US" sz="1000" dirty="0" err="1"/>
                        <a:t>메인페이지에</a:t>
                      </a:r>
                      <a:r>
                        <a:rPr lang="ko-KR" altLang="en-US" sz="1000" dirty="0"/>
                        <a:t> 리스트 추가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Google Shape;320;p22">
            <a:extLst>
              <a:ext uri="{FF2B5EF4-FFF2-40B4-BE49-F238E27FC236}">
                <a16:creationId xmlns:a16="http://schemas.microsoft.com/office/drawing/2014/main" id="{B277034A-E79F-4C8D-A0A8-D91494CB9121}"/>
              </a:ext>
            </a:extLst>
          </p:cNvPr>
          <p:cNvSpPr/>
          <p:nvPr/>
        </p:nvSpPr>
        <p:spPr>
          <a:xfrm>
            <a:off x="4857668" y="1027710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" name="Google Shape;322;p22">
            <a:extLst>
              <a:ext uri="{FF2B5EF4-FFF2-40B4-BE49-F238E27FC236}">
                <a16:creationId xmlns:a16="http://schemas.microsoft.com/office/drawing/2014/main" id="{87E663C6-C7CC-4346-903D-2F9A3763CE9D}"/>
              </a:ext>
            </a:extLst>
          </p:cNvPr>
          <p:cNvSpPr/>
          <p:nvPr/>
        </p:nvSpPr>
        <p:spPr>
          <a:xfrm>
            <a:off x="2342792" y="4805891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359;p22">
            <a:extLst>
              <a:ext uri="{FF2B5EF4-FFF2-40B4-BE49-F238E27FC236}">
                <a16:creationId xmlns:a16="http://schemas.microsoft.com/office/drawing/2014/main" id="{49AC27E6-02B4-446A-A33C-D982681228BA}"/>
              </a:ext>
            </a:extLst>
          </p:cNvPr>
          <p:cNvSpPr/>
          <p:nvPr/>
        </p:nvSpPr>
        <p:spPr>
          <a:xfrm>
            <a:off x="2504589" y="1916668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362;p22">
            <a:extLst>
              <a:ext uri="{FF2B5EF4-FFF2-40B4-BE49-F238E27FC236}">
                <a16:creationId xmlns:a16="http://schemas.microsoft.com/office/drawing/2014/main" id="{7B38D3BF-4FE9-4E59-B050-3FF58BB60CAF}"/>
              </a:ext>
            </a:extLst>
          </p:cNvPr>
          <p:cNvSpPr/>
          <p:nvPr/>
        </p:nvSpPr>
        <p:spPr>
          <a:xfrm>
            <a:off x="8148190" y="236215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362;p22">
            <a:extLst>
              <a:ext uri="{FF2B5EF4-FFF2-40B4-BE49-F238E27FC236}">
                <a16:creationId xmlns:a16="http://schemas.microsoft.com/office/drawing/2014/main" id="{DB8FE76E-2418-40E8-BDBA-32CFB20E9BE0}"/>
              </a:ext>
            </a:extLst>
          </p:cNvPr>
          <p:cNvSpPr/>
          <p:nvPr/>
        </p:nvSpPr>
        <p:spPr>
          <a:xfrm>
            <a:off x="7375825" y="407908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" name="Google Shape;362;p22">
            <a:extLst>
              <a:ext uri="{FF2B5EF4-FFF2-40B4-BE49-F238E27FC236}">
                <a16:creationId xmlns:a16="http://schemas.microsoft.com/office/drawing/2014/main" id="{AAA70787-EC69-4420-B050-8B4B4B5B5A4D}"/>
              </a:ext>
            </a:extLst>
          </p:cNvPr>
          <p:cNvSpPr/>
          <p:nvPr/>
        </p:nvSpPr>
        <p:spPr>
          <a:xfrm>
            <a:off x="10782216" y="575715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12457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/>
          <p:nvPr/>
        </p:nvSpPr>
        <p:spPr>
          <a:xfrm>
            <a:off x="4618075" y="1691650"/>
            <a:ext cx="46434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aphicFrame>
        <p:nvGraphicFramePr>
          <p:cNvPr id="379" name="Google Shape;379;p23"/>
          <p:cNvGraphicFramePr/>
          <p:nvPr>
            <p:extLst>
              <p:ext uri="{D42A27DB-BD31-4B8C-83A1-F6EECF244321}">
                <p14:modId xmlns:p14="http://schemas.microsoft.com/office/powerpoint/2010/main" val="1333167827"/>
              </p:ext>
            </p:extLst>
          </p:nvPr>
        </p:nvGraphicFramePr>
        <p:xfrm>
          <a:off x="12285526" y="5511"/>
          <a:ext cx="3369966" cy="3497203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6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상세 정보(pop-up)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2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환자 상세 정보 및 진료 및 처방 내역 출력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확인 버튼 클릭 시 팝업 닫기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0" name="Google Shape;380;p23"/>
          <p:cNvSpPr/>
          <p:nvPr/>
        </p:nvSpPr>
        <p:spPr>
          <a:xfrm>
            <a:off x="3136900" y="1685925"/>
            <a:ext cx="1359300" cy="422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100"/>
              <a:t>전체 </a:t>
            </a:r>
            <a:r>
              <a:rPr lang="en-US" altLang="ko-KR" sz="1100"/>
              <a:t>15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예약 </a:t>
            </a:r>
            <a:r>
              <a:rPr lang="en-US" altLang="ko-KR" sz="1100"/>
              <a:t>0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대기 </a:t>
            </a:r>
            <a:r>
              <a:rPr lang="en-US" altLang="ko-KR" sz="1100"/>
              <a:t>10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진료중 </a:t>
            </a:r>
            <a:r>
              <a:rPr lang="en-US" altLang="ko-KR" sz="1100"/>
              <a:t>3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수납대기중 </a:t>
            </a:r>
            <a:r>
              <a:rPr lang="en-US" altLang="ko-KR" sz="1100"/>
              <a:t>1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수납완료 </a:t>
            </a:r>
            <a:r>
              <a:rPr lang="en-US" altLang="ko-KR" sz="1100"/>
              <a:t>1</a:t>
            </a:r>
            <a:r>
              <a:rPr lang="ko-KR" altLang="en-US" sz="1100"/>
              <a:t>건</a:t>
            </a:r>
            <a:endParaRPr sz="1100"/>
          </a:p>
        </p:txBody>
      </p:sp>
      <p:sp>
        <p:nvSpPr>
          <p:cNvPr id="381" name="Google Shape;381;p23"/>
          <p:cNvSpPr/>
          <p:nvPr/>
        </p:nvSpPr>
        <p:spPr>
          <a:xfrm>
            <a:off x="3251200" y="4943475"/>
            <a:ext cx="11211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/>
              <a:t>접수 등록 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4865700" y="1871675"/>
            <a:ext cx="4257600" cy="3231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900"/>
              <a:t>접수시간    이름     나이      진료사유    진료현황     상세정보     접수취소   수납</a:t>
            </a:r>
            <a:endParaRPr sz="900"/>
          </a:p>
        </p:txBody>
      </p:sp>
      <p:sp>
        <p:nvSpPr>
          <p:cNvPr id="383" name="Google Shape;383;p23"/>
          <p:cNvSpPr/>
          <p:nvPr/>
        </p:nvSpPr>
        <p:spPr>
          <a:xfrm>
            <a:off x="4751407" y="2294375"/>
            <a:ext cx="4379400" cy="34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4827588" y="2399650"/>
            <a:ext cx="4257600" cy="3231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900"/>
              <a:t>13:00      </a:t>
            </a:r>
            <a:r>
              <a:rPr lang="ko-KR" altLang="en-US" sz="900"/>
              <a:t>둘리         </a:t>
            </a:r>
            <a:r>
              <a:rPr lang="en-US" altLang="ko-KR" sz="900"/>
              <a:t>23           </a:t>
            </a:r>
            <a:r>
              <a:rPr lang="ko-KR" altLang="en-US" sz="900"/>
              <a:t>감기              </a:t>
            </a:r>
            <a:endParaRPr sz="900"/>
          </a:p>
        </p:txBody>
      </p:sp>
      <p:sp>
        <p:nvSpPr>
          <p:cNvPr id="385" name="Google Shape;385;p23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6096347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6960348" y="2131238"/>
            <a:ext cx="283677" cy="226200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6807046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6290908" y="2131245"/>
            <a:ext cx="200326" cy="226205"/>
            <a:chOff x="-1228175" y="1566950"/>
            <a:chExt cx="197865" cy="280200"/>
          </a:xfrm>
        </p:grpSpPr>
        <p:sp>
          <p:nvSpPr>
            <p:cNvPr id="390" name="Google Shape;390;p23"/>
            <p:cNvSpPr/>
            <p:nvPr/>
          </p:nvSpPr>
          <p:spPr>
            <a:xfrm>
              <a:off x="-1228175" y="1676027"/>
              <a:ext cx="197865" cy="171123"/>
            </a:xfrm>
            <a:prstGeom prst="flowChartExtra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-1214792" y="1566950"/>
              <a:ext cx="171000" cy="171000"/>
            </a:xfrm>
            <a:prstGeom prst="smileyFace">
              <a:avLst>
                <a:gd name="adj" fmla="val 4653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92" name="Google Shape;392;p23"/>
          <p:cNvSpPr/>
          <p:nvPr/>
        </p:nvSpPr>
        <p:spPr>
          <a:xfrm>
            <a:off x="5000786" y="2139188"/>
            <a:ext cx="1054949" cy="21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dk1"/>
                </a:solidFill>
              </a:rPr>
              <a:t>진료대기중 </a:t>
            </a:r>
            <a:endParaRPr/>
          </a:p>
        </p:txBody>
      </p:sp>
      <p:pic>
        <p:nvPicPr>
          <p:cNvPr id="393" name="Google Shape;3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728" y="2006585"/>
            <a:ext cx="47269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/>
          <p:nvPr/>
        </p:nvSpPr>
        <p:spPr>
          <a:xfrm>
            <a:off x="5883295" y="2220127"/>
            <a:ext cx="118168" cy="4842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7380420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4593250" y="889076"/>
            <a:ext cx="3595500" cy="493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5696873" y="1097613"/>
            <a:ext cx="14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100" b="1"/>
              <a:t>환자 상세 정보</a:t>
            </a:r>
            <a:endParaRPr sz="1100" b="1"/>
          </a:p>
        </p:txBody>
      </p:sp>
      <p:sp>
        <p:nvSpPr>
          <p:cNvPr id="398" name="Google Shape;398;p23"/>
          <p:cNvSpPr/>
          <p:nvPr/>
        </p:nvSpPr>
        <p:spPr>
          <a:xfrm>
            <a:off x="5450192" y="1429613"/>
            <a:ext cx="2393199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000"/>
              <a:t>둘리</a:t>
            </a:r>
            <a:endParaRPr sz="1000"/>
          </a:p>
        </p:txBody>
      </p:sp>
      <p:sp>
        <p:nvSpPr>
          <p:cNvPr id="399" name="Google Shape;399;p23"/>
          <p:cNvSpPr txBox="1"/>
          <p:nvPr/>
        </p:nvSpPr>
        <p:spPr>
          <a:xfrm>
            <a:off x="4504360" y="1373363"/>
            <a:ext cx="8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이름</a:t>
            </a:r>
            <a:endParaRPr sz="1000"/>
          </a:p>
        </p:txBody>
      </p:sp>
      <p:sp>
        <p:nvSpPr>
          <p:cNvPr id="400" name="Google Shape;400;p23"/>
          <p:cNvSpPr/>
          <p:nvPr/>
        </p:nvSpPr>
        <p:spPr>
          <a:xfrm>
            <a:off x="5864798" y="1899751"/>
            <a:ext cx="1857071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991212 - </a:t>
            </a:r>
            <a:r>
              <a:rPr lang="en-US" altLang="ko-KR" sz="1000">
                <a:solidFill>
                  <a:schemeClr val="dk1"/>
                </a:solidFill>
              </a:rPr>
              <a:t>1******</a:t>
            </a:r>
            <a:endParaRPr sz="1000"/>
          </a:p>
        </p:txBody>
      </p:sp>
      <p:sp>
        <p:nvSpPr>
          <p:cNvPr id="401" name="Google Shape;401;p23"/>
          <p:cNvSpPr txBox="1"/>
          <p:nvPr/>
        </p:nvSpPr>
        <p:spPr>
          <a:xfrm>
            <a:off x="4466310" y="1843501"/>
            <a:ext cx="93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주민번호</a:t>
            </a:r>
            <a:endParaRPr sz="1000"/>
          </a:p>
        </p:txBody>
      </p:sp>
      <p:sp>
        <p:nvSpPr>
          <p:cNvPr id="402" name="Google Shape;402;p23"/>
          <p:cNvSpPr/>
          <p:nvPr/>
        </p:nvSpPr>
        <p:spPr>
          <a:xfrm>
            <a:off x="5769235" y="2142213"/>
            <a:ext cx="1993267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010 - 1111 - 1111</a:t>
            </a:r>
            <a:endParaRPr sz="1000"/>
          </a:p>
        </p:txBody>
      </p:sp>
      <p:sp>
        <p:nvSpPr>
          <p:cNvPr id="403" name="Google Shape;403;p23"/>
          <p:cNvSpPr txBox="1"/>
          <p:nvPr/>
        </p:nvSpPr>
        <p:spPr>
          <a:xfrm>
            <a:off x="4543964" y="2079001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연락처</a:t>
            </a:r>
            <a:endParaRPr sz="1000"/>
          </a:p>
        </p:txBody>
      </p:sp>
      <p:sp>
        <p:nvSpPr>
          <p:cNvPr id="404" name="Google Shape;404;p23"/>
          <p:cNvSpPr txBox="1"/>
          <p:nvPr/>
        </p:nvSpPr>
        <p:spPr>
          <a:xfrm>
            <a:off x="4875445" y="1641807"/>
            <a:ext cx="65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성별</a:t>
            </a:r>
            <a:endParaRPr/>
          </a:p>
        </p:txBody>
      </p:sp>
      <p:sp>
        <p:nvSpPr>
          <p:cNvPr id="405" name="Google Shape;405;p23"/>
          <p:cNvSpPr txBox="1"/>
          <p:nvPr/>
        </p:nvSpPr>
        <p:spPr>
          <a:xfrm>
            <a:off x="5431505" y="1597838"/>
            <a:ext cx="65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000"/>
              <a:t>남자</a:t>
            </a:r>
            <a:endParaRPr sz="1000"/>
          </a:p>
        </p:txBody>
      </p:sp>
      <p:sp>
        <p:nvSpPr>
          <p:cNvPr id="406" name="Google Shape;406;p23"/>
          <p:cNvSpPr txBox="1"/>
          <p:nvPr/>
        </p:nvSpPr>
        <p:spPr>
          <a:xfrm>
            <a:off x="4467335" y="2317831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ko-KR" altLang="en-US" sz="1000"/>
              <a:t>키</a:t>
            </a:r>
            <a:endParaRPr sz="1000"/>
          </a:p>
        </p:txBody>
      </p:sp>
      <p:sp>
        <p:nvSpPr>
          <p:cNvPr id="407" name="Google Shape;407;p23"/>
          <p:cNvSpPr txBox="1"/>
          <p:nvPr/>
        </p:nvSpPr>
        <p:spPr>
          <a:xfrm>
            <a:off x="5352247" y="2316888"/>
            <a:ext cx="231193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200 cm	   </a:t>
            </a:r>
            <a:r>
              <a:rPr lang="ko-KR" altLang="en-US" sz="1000"/>
              <a:t>몸무게 </a:t>
            </a:r>
            <a:r>
              <a:rPr lang="en-US" altLang="ko-KR" sz="1000"/>
              <a:t>150 kg</a:t>
            </a:r>
            <a:endParaRPr sz="1000"/>
          </a:p>
        </p:txBody>
      </p:sp>
      <p:sp>
        <p:nvSpPr>
          <p:cNvPr id="408" name="Google Shape;408;p23"/>
          <p:cNvSpPr txBox="1"/>
          <p:nvPr/>
        </p:nvSpPr>
        <p:spPr>
          <a:xfrm>
            <a:off x="4875438" y="2618788"/>
            <a:ext cx="3037305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주소    </a:t>
            </a:r>
            <a:r>
              <a:rPr lang="ko-KR" altLang="en-US" sz="1000">
                <a:solidFill>
                  <a:schemeClr val="dk1"/>
                </a:solidFill>
              </a:rPr>
              <a:t>부산시 해운대구 우동 </a:t>
            </a:r>
            <a:r>
              <a:rPr lang="en-US" altLang="ko-KR" sz="1000">
                <a:solidFill>
                  <a:schemeClr val="dk1"/>
                </a:solidFill>
              </a:rPr>
              <a:t>112-3</a:t>
            </a:r>
            <a:endParaRPr/>
          </a:p>
        </p:txBody>
      </p:sp>
      <p:sp>
        <p:nvSpPr>
          <p:cNvPr id="409" name="Google Shape;409;p23"/>
          <p:cNvSpPr txBox="1"/>
          <p:nvPr/>
        </p:nvSpPr>
        <p:spPr>
          <a:xfrm>
            <a:off x="4779867" y="2872213"/>
            <a:ext cx="251923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  보험     가입</a:t>
            </a:r>
            <a:endParaRPr/>
          </a:p>
        </p:txBody>
      </p:sp>
      <p:cxnSp>
        <p:nvCxnSpPr>
          <p:cNvPr id="410" name="Google Shape;410;p23"/>
          <p:cNvCxnSpPr/>
          <p:nvPr/>
        </p:nvCxnSpPr>
        <p:spPr>
          <a:xfrm rot="10800000" flipH="1">
            <a:off x="4765987" y="3493463"/>
            <a:ext cx="3165599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3"/>
          <p:cNvSpPr txBox="1"/>
          <p:nvPr/>
        </p:nvSpPr>
        <p:spPr>
          <a:xfrm>
            <a:off x="5441476" y="3502713"/>
            <a:ext cx="1905229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100" b="1"/>
              <a:t>진료 및 처방 내역</a:t>
            </a:r>
            <a:endParaRPr sz="1100" b="1"/>
          </a:p>
        </p:txBody>
      </p:sp>
      <p:sp>
        <p:nvSpPr>
          <p:cNvPr id="412" name="Google Shape;412;p23"/>
          <p:cNvSpPr/>
          <p:nvPr/>
        </p:nvSpPr>
        <p:spPr>
          <a:xfrm>
            <a:off x="4827311" y="3814363"/>
            <a:ext cx="3104274" cy="13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4779867" y="3100813"/>
            <a:ext cx="251923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  비고     집을 마려워 함</a:t>
            </a:r>
            <a:endParaRPr/>
          </a:p>
        </p:txBody>
      </p:sp>
      <p:sp>
        <p:nvSpPr>
          <p:cNvPr id="414" name="Google Shape;414;p23"/>
          <p:cNvSpPr txBox="1"/>
          <p:nvPr/>
        </p:nvSpPr>
        <p:spPr>
          <a:xfrm>
            <a:off x="4837564" y="3822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21/11/23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감기  감기약</a:t>
            </a:r>
            <a:endParaRPr sz="1200"/>
          </a:p>
        </p:txBody>
      </p:sp>
      <p:sp>
        <p:nvSpPr>
          <p:cNvPr id="415" name="Google Shape;415;p23"/>
          <p:cNvSpPr txBox="1"/>
          <p:nvPr/>
        </p:nvSpPr>
        <p:spPr>
          <a:xfrm>
            <a:off x="4837564" y="4203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21/11/18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설사  설사약</a:t>
            </a:r>
            <a:endParaRPr sz="1200"/>
          </a:p>
        </p:txBody>
      </p:sp>
      <p:sp>
        <p:nvSpPr>
          <p:cNvPr id="416" name="Google Shape;416;p23"/>
          <p:cNvSpPr txBox="1"/>
          <p:nvPr/>
        </p:nvSpPr>
        <p:spPr>
          <a:xfrm>
            <a:off x="4837564" y="4584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21/11/03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감기  감기약</a:t>
            </a:r>
            <a:endParaRPr sz="1200"/>
          </a:p>
        </p:txBody>
      </p:sp>
      <p:sp>
        <p:nvSpPr>
          <p:cNvPr id="417" name="Google Shape;417;p23"/>
          <p:cNvSpPr/>
          <p:nvPr/>
        </p:nvSpPr>
        <p:spPr>
          <a:xfrm>
            <a:off x="4843709" y="5240579"/>
            <a:ext cx="3104274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/>
              <a:t>확 인</a:t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618084" y="514930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7836550" y="907825"/>
            <a:ext cx="2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/>
              <a:t>X</a:t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3093875" y="1342150"/>
            <a:ext cx="15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000" b="1"/>
              <a:t>접수 현황</a:t>
            </a:r>
            <a:r>
              <a:rPr lang="ko-KR" altLang="en-US" sz="1000"/>
              <a:t>      휴일 관리</a:t>
            </a:r>
            <a:endParaRPr sz="1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95503A-B10B-4FC9-B575-B5ABC1E0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61540" cy="6858000"/>
          </a:xfrm>
          <a:prstGeom prst="rect">
            <a:avLst/>
          </a:prstGeom>
        </p:spPr>
      </p:pic>
      <p:sp>
        <p:nvSpPr>
          <p:cNvPr id="46" name="Google Shape;418;p23">
            <a:extLst>
              <a:ext uri="{FF2B5EF4-FFF2-40B4-BE49-F238E27FC236}">
                <a16:creationId xmlns:a16="http://schemas.microsoft.com/office/drawing/2014/main" id="{37A0EA97-7F94-4F71-B489-C7114792B02A}"/>
              </a:ext>
            </a:extLst>
          </p:cNvPr>
          <p:cNvSpPr/>
          <p:nvPr/>
        </p:nvSpPr>
        <p:spPr>
          <a:xfrm>
            <a:off x="5386360" y="5813858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7668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708709-79A0-460E-8636-B0B15FE2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418271" cy="6858000"/>
          </a:xfrm>
          <a:prstGeom prst="rect">
            <a:avLst/>
          </a:prstGeom>
        </p:spPr>
      </p:pic>
      <p:graphicFrame>
        <p:nvGraphicFramePr>
          <p:cNvPr id="427" name="Google Shape;427;p24"/>
          <p:cNvGraphicFramePr/>
          <p:nvPr>
            <p:extLst>
              <p:ext uri="{D42A27DB-BD31-4B8C-83A1-F6EECF244321}">
                <p14:modId xmlns:p14="http://schemas.microsoft.com/office/powerpoint/2010/main" val="1796999202"/>
              </p:ext>
            </p:extLst>
          </p:nvPr>
        </p:nvGraphicFramePr>
        <p:xfrm>
          <a:off x="12424800" y="-1"/>
          <a:ext cx="3240650" cy="4956859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03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 정보 수정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(pop-up)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0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(화면설명)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간호사 메인에서 접수 상세 정보 버튼을 </a:t>
                      </a:r>
                      <a:r>
                        <a:rPr lang="ko-KR" altLang="en-US" sz="1050" b="1" dirty="0" err="1">
                          <a:solidFill>
                            <a:srgbClr val="FF0000"/>
                          </a:solidFill>
                        </a:rPr>
                        <a:t>눌렀을때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 나타나는 팝업 화면</a:t>
                      </a:r>
                      <a:endParaRPr sz="1050" b="1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폼을 수정 가능한 상태로 나타냄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해당 접수 데이터 삭제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수정된 내용을 업데이트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17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3" name="Google Shape;433;p24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76" name="Google Shape;449;p24">
            <a:extLst>
              <a:ext uri="{FF2B5EF4-FFF2-40B4-BE49-F238E27FC236}">
                <a16:creationId xmlns:a16="http://schemas.microsoft.com/office/drawing/2014/main" id="{21D70BB8-EAAE-45F6-870B-6379A4226B1A}"/>
              </a:ext>
            </a:extLst>
          </p:cNvPr>
          <p:cNvSpPr/>
          <p:nvPr/>
        </p:nvSpPr>
        <p:spPr>
          <a:xfrm>
            <a:off x="3866755" y="92523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487;p24">
            <a:extLst>
              <a:ext uri="{FF2B5EF4-FFF2-40B4-BE49-F238E27FC236}">
                <a16:creationId xmlns:a16="http://schemas.microsoft.com/office/drawing/2014/main" id="{6E12D869-647C-4FF8-A571-EC6D7EC267F1}"/>
              </a:ext>
            </a:extLst>
          </p:cNvPr>
          <p:cNvSpPr/>
          <p:nvPr/>
        </p:nvSpPr>
        <p:spPr>
          <a:xfrm>
            <a:off x="6317716" y="583553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" name="Google Shape;487;p24">
            <a:extLst>
              <a:ext uri="{FF2B5EF4-FFF2-40B4-BE49-F238E27FC236}">
                <a16:creationId xmlns:a16="http://schemas.microsoft.com/office/drawing/2014/main" id="{6A871C67-EDD0-4B98-8B70-B3DA17E12AD9}"/>
              </a:ext>
            </a:extLst>
          </p:cNvPr>
          <p:cNvSpPr/>
          <p:nvPr/>
        </p:nvSpPr>
        <p:spPr>
          <a:xfrm>
            <a:off x="4219285" y="583553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04987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25"/>
          <p:cNvGraphicFramePr/>
          <p:nvPr>
            <p:extLst>
              <p:ext uri="{D42A27DB-BD31-4B8C-83A1-F6EECF244321}">
                <p14:modId xmlns:p14="http://schemas.microsoft.com/office/powerpoint/2010/main" val="3059716293"/>
              </p:ext>
            </p:extLst>
          </p:nvPr>
        </p:nvGraphicFramePr>
        <p:xfrm>
          <a:off x="12319000" y="-1"/>
          <a:ext cx="3346451" cy="358005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수납 (</a:t>
                      </a:r>
                      <a:r>
                        <a:rPr lang="ko-KR" sz="105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pop-up</a:t>
                      </a:r>
                      <a:r>
                        <a:rPr 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6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52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수납 대기 중 환자에 대한 수납 처리 화면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클릭 시, 접수 상태를 수납 완료로 update,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간호사 Main으로 redirect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팝업 닫기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9" name="Google Shape;509;p25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D8411F-381E-4E88-A13E-624E8F7E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9000" cy="6858000"/>
          </a:xfrm>
          <a:prstGeom prst="rect">
            <a:avLst/>
          </a:prstGeom>
        </p:spPr>
      </p:pic>
      <p:sp>
        <p:nvSpPr>
          <p:cNvPr id="44" name="Google Shape;534;p25">
            <a:extLst>
              <a:ext uri="{FF2B5EF4-FFF2-40B4-BE49-F238E27FC236}">
                <a16:creationId xmlns:a16="http://schemas.microsoft.com/office/drawing/2014/main" id="{5F2985D5-FC17-49F8-908D-918D38C370CC}"/>
              </a:ext>
            </a:extLst>
          </p:cNvPr>
          <p:cNvSpPr/>
          <p:nvPr/>
        </p:nvSpPr>
        <p:spPr>
          <a:xfrm>
            <a:off x="5080308" y="566177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537;p25">
            <a:extLst>
              <a:ext uri="{FF2B5EF4-FFF2-40B4-BE49-F238E27FC236}">
                <a16:creationId xmlns:a16="http://schemas.microsoft.com/office/drawing/2014/main" id="{2D29924A-D8B7-432D-B0C6-F9E3BA5163B2}"/>
              </a:ext>
            </a:extLst>
          </p:cNvPr>
          <p:cNvSpPr/>
          <p:nvPr/>
        </p:nvSpPr>
        <p:spPr>
          <a:xfrm>
            <a:off x="6400829" y="566177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51202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56E343-A323-4352-BA09-5A1DD897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1" y="0"/>
            <a:ext cx="12328389" cy="6858000"/>
          </a:xfrm>
          <a:prstGeom prst="rect">
            <a:avLst/>
          </a:prstGeom>
        </p:spPr>
      </p:pic>
      <p:graphicFrame>
        <p:nvGraphicFramePr>
          <p:cNvPr id="547" name="Google Shape;547;p26"/>
          <p:cNvGraphicFramePr/>
          <p:nvPr>
            <p:extLst>
              <p:ext uri="{D42A27DB-BD31-4B8C-83A1-F6EECF244321}">
                <p14:modId xmlns:p14="http://schemas.microsoft.com/office/powerpoint/2010/main" val="1725031683"/>
              </p:ext>
            </p:extLst>
          </p:nvPr>
        </p:nvGraphicFramePr>
        <p:xfrm>
          <a:off x="12271248" y="0"/>
          <a:ext cx="3374801" cy="561690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5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4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3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진료 현황 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클릭 시, 해당 환자 정보 및 이력을 상단 중앙, 상단 오른편에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1. 환자 상태 변경 가능(진료 대기 중 -&gt; 진료중)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2. 상태 변경시 간호사에게 푸시알림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(RabbitMQ or 카프카)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 err="1"/>
                        <a:t>입력칸을</a:t>
                      </a:r>
                      <a:r>
                        <a:rPr lang="ko-KR" sz="1050" dirty="0"/>
                        <a:t> 클릭 시, 팝업으로 병명 리스트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입력칸을 클릭 시, 팝업으로 의약품 리스트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/>
                        <a:t>select box로 선택 가능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클릭 시, 리스트에서 삭제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환자 상태 변경(진료 중 -&gt; 수납 대기중)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간호사에게 알림(xx 환자 진료 완료)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25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환자 리스트, 환자 정보, 과거 이력은 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 err="1"/>
                        <a:t>scroll</a:t>
                      </a:r>
                      <a:r>
                        <a:rPr lang="ko-KR" sz="1050" dirty="0"/>
                        <a:t> 처리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환자 정보 -&gt; 상세 보기 버튼으로 처리할지를 추후에 결정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의사 화면에서 각종 </a:t>
                      </a:r>
                      <a:r>
                        <a:rPr lang="ko-KR" sz="1050" dirty="0" err="1"/>
                        <a:t>의약외</a:t>
                      </a:r>
                      <a:r>
                        <a:rPr lang="ko-KR" sz="1050" dirty="0"/>
                        <a:t> 처방 반영할 화면 구성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Google Shape;554;p26">
            <a:extLst>
              <a:ext uri="{FF2B5EF4-FFF2-40B4-BE49-F238E27FC236}">
                <a16:creationId xmlns:a16="http://schemas.microsoft.com/office/drawing/2014/main" id="{29DD09BB-0B82-4AA7-A9E3-A665950ACCF0}"/>
              </a:ext>
            </a:extLst>
          </p:cNvPr>
          <p:cNvSpPr/>
          <p:nvPr/>
        </p:nvSpPr>
        <p:spPr>
          <a:xfrm>
            <a:off x="2239956" y="137290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" name="Google Shape;573;p26">
            <a:extLst>
              <a:ext uri="{FF2B5EF4-FFF2-40B4-BE49-F238E27FC236}">
                <a16:creationId xmlns:a16="http://schemas.microsoft.com/office/drawing/2014/main" id="{55E65B80-9B40-4C45-805F-1A7D8C58ABFC}"/>
              </a:ext>
            </a:extLst>
          </p:cNvPr>
          <p:cNvSpPr/>
          <p:nvPr/>
        </p:nvSpPr>
        <p:spPr>
          <a:xfrm>
            <a:off x="2797860" y="3112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574;p26">
            <a:extLst>
              <a:ext uri="{FF2B5EF4-FFF2-40B4-BE49-F238E27FC236}">
                <a16:creationId xmlns:a16="http://schemas.microsoft.com/office/drawing/2014/main" id="{CC02E29C-6DA8-4BAB-8CC6-FE2F82367004}"/>
              </a:ext>
            </a:extLst>
          </p:cNvPr>
          <p:cNvSpPr/>
          <p:nvPr/>
        </p:nvSpPr>
        <p:spPr>
          <a:xfrm>
            <a:off x="5993724" y="310534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575;p26">
            <a:extLst>
              <a:ext uri="{FF2B5EF4-FFF2-40B4-BE49-F238E27FC236}">
                <a16:creationId xmlns:a16="http://schemas.microsoft.com/office/drawing/2014/main" id="{F9C32769-FAC4-4427-951E-A33851EBAE79}"/>
              </a:ext>
            </a:extLst>
          </p:cNvPr>
          <p:cNvSpPr/>
          <p:nvPr/>
        </p:nvSpPr>
        <p:spPr>
          <a:xfrm>
            <a:off x="8986925" y="5689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576;p26">
            <a:extLst>
              <a:ext uri="{FF2B5EF4-FFF2-40B4-BE49-F238E27FC236}">
                <a16:creationId xmlns:a16="http://schemas.microsoft.com/office/drawing/2014/main" id="{FF70823D-F649-497F-88DF-BBF7BCA7107F}"/>
              </a:ext>
            </a:extLst>
          </p:cNvPr>
          <p:cNvSpPr/>
          <p:nvPr/>
        </p:nvSpPr>
        <p:spPr>
          <a:xfrm>
            <a:off x="3512470" y="159910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" name="Google Shape;596;p26">
            <a:extLst>
              <a:ext uri="{FF2B5EF4-FFF2-40B4-BE49-F238E27FC236}">
                <a16:creationId xmlns:a16="http://schemas.microsoft.com/office/drawing/2014/main" id="{3DE8B5AD-FA4D-4ED4-89BC-0BD7F7A13AD7}"/>
              </a:ext>
            </a:extLst>
          </p:cNvPr>
          <p:cNvSpPr/>
          <p:nvPr/>
        </p:nvSpPr>
        <p:spPr>
          <a:xfrm>
            <a:off x="7301462" y="3891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597;p26">
            <a:extLst>
              <a:ext uri="{FF2B5EF4-FFF2-40B4-BE49-F238E27FC236}">
                <a16:creationId xmlns:a16="http://schemas.microsoft.com/office/drawing/2014/main" id="{C59FF9E4-903A-447C-8A4B-7967975C2C4E}"/>
              </a:ext>
            </a:extLst>
          </p:cNvPr>
          <p:cNvSpPr/>
          <p:nvPr/>
        </p:nvSpPr>
        <p:spPr>
          <a:xfrm>
            <a:off x="7891859" y="3891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" name="Google Shape;598;p26">
            <a:extLst>
              <a:ext uri="{FF2B5EF4-FFF2-40B4-BE49-F238E27FC236}">
                <a16:creationId xmlns:a16="http://schemas.microsoft.com/office/drawing/2014/main" id="{E062C386-11E6-4094-BE3C-0790C958883D}"/>
              </a:ext>
            </a:extLst>
          </p:cNvPr>
          <p:cNvSpPr/>
          <p:nvPr/>
        </p:nvSpPr>
        <p:spPr>
          <a:xfrm>
            <a:off x="8506051" y="37782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" name="Google Shape;598;p26">
            <a:extLst>
              <a:ext uri="{FF2B5EF4-FFF2-40B4-BE49-F238E27FC236}">
                <a16:creationId xmlns:a16="http://schemas.microsoft.com/office/drawing/2014/main" id="{944191F2-899D-4051-8866-726EA8E9AADE}"/>
              </a:ext>
            </a:extLst>
          </p:cNvPr>
          <p:cNvSpPr/>
          <p:nvPr/>
        </p:nvSpPr>
        <p:spPr>
          <a:xfrm>
            <a:off x="5111768" y="37782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9740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B21BFF-4F30-471A-B0FB-1EC7C759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09714" cy="6858000"/>
          </a:xfrm>
          <a:prstGeom prst="rect">
            <a:avLst/>
          </a:prstGeom>
        </p:spPr>
      </p:pic>
      <p:graphicFrame>
        <p:nvGraphicFramePr>
          <p:cNvPr id="609" name="Google Shape;609;p27"/>
          <p:cNvGraphicFramePr/>
          <p:nvPr>
            <p:extLst>
              <p:ext uri="{D42A27DB-BD31-4B8C-83A1-F6EECF244321}">
                <p14:modId xmlns:p14="http://schemas.microsoft.com/office/powerpoint/2010/main" val="79172042"/>
              </p:ext>
            </p:extLst>
          </p:nvPr>
        </p:nvGraphicFramePr>
        <p:xfrm>
          <a:off x="12398897" y="-17381"/>
          <a:ext cx="3240650" cy="3662086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병명 검색 페이지(pop-up)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sz="105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진료 현황 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질병 코드 or 질병명 모두 검색 가능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질병 코드나 이름을 클릭 시,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병명 칸에 </a:t>
                      </a:r>
                      <a:r>
                        <a:rPr lang="ko-KR" altLang="en-US" sz="1050" dirty="0" err="1">
                          <a:solidFill>
                            <a:schemeClr val="dk1"/>
                          </a:solidFill>
                        </a:rPr>
                        <a:t>추카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리스트에 최대 10개 표시, 스크롤 처리, 10개 이상일 시는 </a:t>
                      </a:r>
                      <a:r>
                        <a:rPr lang="ko-KR" sz="1050" dirty="0" err="1"/>
                        <a:t>페이징</a:t>
                      </a:r>
                      <a:r>
                        <a:rPr lang="ko-KR" sz="1050" dirty="0"/>
                        <a:t> 처리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8" name="Google Shape;662;p27">
            <a:extLst>
              <a:ext uri="{FF2B5EF4-FFF2-40B4-BE49-F238E27FC236}">
                <a16:creationId xmlns:a16="http://schemas.microsoft.com/office/drawing/2014/main" id="{26C3F2FC-C573-4908-B6F9-D848A984D77F}"/>
              </a:ext>
            </a:extLst>
          </p:cNvPr>
          <p:cNvSpPr/>
          <p:nvPr/>
        </p:nvSpPr>
        <p:spPr>
          <a:xfrm>
            <a:off x="4987682" y="25404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" name="Google Shape;664;p27">
            <a:extLst>
              <a:ext uri="{FF2B5EF4-FFF2-40B4-BE49-F238E27FC236}">
                <a16:creationId xmlns:a16="http://schemas.microsoft.com/office/drawing/2014/main" id="{5FB54C18-6ADB-4F1D-AD79-14A7F9F3D778}"/>
              </a:ext>
            </a:extLst>
          </p:cNvPr>
          <p:cNvSpPr/>
          <p:nvPr/>
        </p:nvSpPr>
        <p:spPr>
          <a:xfrm>
            <a:off x="5031050" y="331590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" name="Google Shape;665;p27">
            <a:extLst>
              <a:ext uri="{FF2B5EF4-FFF2-40B4-BE49-F238E27FC236}">
                <a16:creationId xmlns:a16="http://schemas.microsoft.com/office/drawing/2014/main" id="{76B2FC61-2B01-4B34-9341-2000E3EB13C5}"/>
              </a:ext>
            </a:extLst>
          </p:cNvPr>
          <p:cNvSpPr/>
          <p:nvPr/>
        </p:nvSpPr>
        <p:spPr>
          <a:xfrm>
            <a:off x="7832725" y="2185282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4302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78AB4A-A7E4-480F-AFA9-B9272E43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7329" cy="6858000"/>
          </a:xfrm>
          <a:prstGeom prst="rect">
            <a:avLst/>
          </a:prstGeom>
        </p:spPr>
      </p:pic>
      <p:graphicFrame>
        <p:nvGraphicFramePr>
          <p:cNvPr id="678" name="Google Shape;678;p28"/>
          <p:cNvGraphicFramePr/>
          <p:nvPr>
            <p:extLst>
              <p:ext uri="{D42A27DB-BD31-4B8C-83A1-F6EECF244321}">
                <p14:modId xmlns:p14="http://schemas.microsoft.com/office/powerpoint/2010/main" val="416796385"/>
              </p:ext>
            </p:extLst>
          </p:nvPr>
        </p:nvGraphicFramePr>
        <p:xfrm>
          <a:off x="12317329" y="0"/>
          <a:ext cx="3348122" cy="415990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88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의약품 검색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7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rgbClr val="FF0000"/>
                          </a:solidFill>
                        </a:rPr>
                        <a:t>의약품 검색  페이지</a:t>
                      </a:r>
                      <a:endParaRPr sz="1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처방 종류 검색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각 종류를 선택하여 검색 가능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의약품 코드나 의약품 명을 클릭 시,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처방 리스트에 약품 추가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리스트에 최대 10개 표시, 스크롤 처리, 10개 이상일 시는 페이징 처리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Google Shape;732;p28">
            <a:extLst>
              <a:ext uri="{FF2B5EF4-FFF2-40B4-BE49-F238E27FC236}">
                <a16:creationId xmlns:a16="http://schemas.microsoft.com/office/drawing/2014/main" id="{A6CCBF86-A12E-4DA8-80A7-2D502EA273B5}"/>
              </a:ext>
            </a:extLst>
          </p:cNvPr>
          <p:cNvSpPr/>
          <p:nvPr/>
        </p:nvSpPr>
        <p:spPr>
          <a:xfrm>
            <a:off x="5118335" y="342900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733;p28">
            <a:extLst>
              <a:ext uri="{FF2B5EF4-FFF2-40B4-BE49-F238E27FC236}">
                <a16:creationId xmlns:a16="http://schemas.microsoft.com/office/drawing/2014/main" id="{2C51A2EF-CB48-42D7-8905-ACCD80D3147A}"/>
              </a:ext>
            </a:extLst>
          </p:cNvPr>
          <p:cNvSpPr/>
          <p:nvPr/>
        </p:nvSpPr>
        <p:spPr>
          <a:xfrm>
            <a:off x="4834535" y="250004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" name="Google Shape;735;p28">
            <a:extLst>
              <a:ext uri="{FF2B5EF4-FFF2-40B4-BE49-F238E27FC236}">
                <a16:creationId xmlns:a16="http://schemas.microsoft.com/office/drawing/2014/main" id="{433AF832-39EE-4C62-B957-31352520253F}"/>
              </a:ext>
            </a:extLst>
          </p:cNvPr>
          <p:cNvSpPr/>
          <p:nvPr/>
        </p:nvSpPr>
        <p:spPr>
          <a:xfrm>
            <a:off x="8158429" y="310973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10717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550FB4-5BC2-4A51-829D-27DF2507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26587" cy="6858000"/>
          </a:xfrm>
          <a:prstGeom prst="rect">
            <a:avLst/>
          </a:prstGeom>
        </p:spPr>
      </p:pic>
      <p:graphicFrame>
        <p:nvGraphicFramePr>
          <p:cNvPr id="746" name="Google Shape;746;p29"/>
          <p:cNvGraphicFramePr/>
          <p:nvPr>
            <p:extLst>
              <p:ext uri="{D42A27DB-BD31-4B8C-83A1-F6EECF244321}">
                <p14:modId xmlns:p14="http://schemas.microsoft.com/office/powerpoint/2010/main" val="2636429801"/>
              </p:ext>
            </p:extLst>
          </p:nvPr>
        </p:nvGraphicFramePr>
        <p:xfrm>
          <a:off x="12326587" y="0"/>
          <a:ext cx="3338863" cy="4029881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33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1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93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메인 페이지에서 사용자 관리</a:t>
                      </a:r>
                      <a:endParaRPr sz="1050" b="1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이름 검색 시 해당하는 이름의 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사용자들을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Select box, </a:t>
                      </a:r>
                      <a:r>
                        <a:rPr lang="ko-KR" altLang="en-US" sz="1050" dirty="0"/>
                        <a:t>전체 선택 가능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선택된 사용자 삭제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선택된 </a:t>
                      </a:r>
                      <a:r>
                        <a:rPr lang="ko-KR" altLang="en-US" sz="1050" dirty="0" err="1"/>
                        <a:t>미승인</a:t>
                      </a:r>
                      <a:r>
                        <a:rPr lang="ko-KR" altLang="en-US" sz="1050" dirty="0"/>
                        <a:t> 사용자 승인 처리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50" name="Google Shape;750;p29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7" name="Google Shape;756;p29">
            <a:extLst>
              <a:ext uri="{FF2B5EF4-FFF2-40B4-BE49-F238E27FC236}">
                <a16:creationId xmlns:a16="http://schemas.microsoft.com/office/drawing/2014/main" id="{83C52D9F-2986-4BC5-9AB8-724924BD5997}"/>
              </a:ext>
            </a:extLst>
          </p:cNvPr>
          <p:cNvSpPr/>
          <p:nvPr/>
        </p:nvSpPr>
        <p:spPr>
          <a:xfrm>
            <a:off x="8474543" y="109659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759;p29">
            <a:extLst>
              <a:ext uri="{FF2B5EF4-FFF2-40B4-BE49-F238E27FC236}">
                <a16:creationId xmlns:a16="http://schemas.microsoft.com/office/drawing/2014/main" id="{DCAE6D5E-6EF1-4859-A283-59A05D05DEA7}"/>
              </a:ext>
            </a:extLst>
          </p:cNvPr>
          <p:cNvSpPr/>
          <p:nvPr/>
        </p:nvSpPr>
        <p:spPr>
          <a:xfrm>
            <a:off x="9801956" y="589991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761;p29">
            <a:extLst>
              <a:ext uri="{FF2B5EF4-FFF2-40B4-BE49-F238E27FC236}">
                <a16:creationId xmlns:a16="http://schemas.microsoft.com/office/drawing/2014/main" id="{C9D89136-8CF0-4A0C-9A19-3F1358FB9336}"/>
              </a:ext>
            </a:extLst>
          </p:cNvPr>
          <p:cNvSpPr/>
          <p:nvPr/>
        </p:nvSpPr>
        <p:spPr>
          <a:xfrm>
            <a:off x="10782508" y="589991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759;p29">
            <a:extLst>
              <a:ext uri="{FF2B5EF4-FFF2-40B4-BE49-F238E27FC236}">
                <a16:creationId xmlns:a16="http://schemas.microsoft.com/office/drawing/2014/main" id="{01969DF0-8E3F-4D18-904D-10706322BFD7}"/>
              </a:ext>
            </a:extLst>
          </p:cNvPr>
          <p:cNvSpPr/>
          <p:nvPr/>
        </p:nvSpPr>
        <p:spPr>
          <a:xfrm>
            <a:off x="2548721" y="144012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67792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E084F4-AC01-4013-9063-246DE84F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5" y="0"/>
            <a:ext cx="12326702" cy="6858000"/>
          </a:xfrm>
          <a:prstGeom prst="rect">
            <a:avLst/>
          </a:prstGeom>
        </p:spPr>
      </p:pic>
      <p:graphicFrame>
        <p:nvGraphicFramePr>
          <p:cNvPr id="771" name="Google Shape;771;p30"/>
          <p:cNvGraphicFramePr/>
          <p:nvPr>
            <p:extLst>
              <p:ext uri="{D42A27DB-BD31-4B8C-83A1-F6EECF244321}">
                <p14:modId xmlns:p14="http://schemas.microsoft.com/office/powerpoint/2010/main" val="1376585480"/>
              </p:ext>
            </p:extLst>
          </p:nvPr>
        </p:nvGraphicFramePr>
        <p:xfrm>
          <a:off x="12316127" y="-1"/>
          <a:ext cx="3349323" cy="4099723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73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질병 리스트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7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0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메인 페이지에서 사용자 관리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이름 검색 시 해당하는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질병의 리스트를 출력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질병 코드 및 이름 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입력창 placeholder 처리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질병 리스트에 추가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셀렉트된 질병 삭제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75" name="Google Shape;775;p30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1" name="Google Shape;781;p30">
            <a:extLst>
              <a:ext uri="{FF2B5EF4-FFF2-40B4-BE49-F238E27FC236}">
                <a16:creationId xmlns:a16="http://schemas.microsoft.com/office/drawing/2014/main" id="{85B85BF3-F517-4EF9-9FDB-EA6AA262CEAA}"/>
              </a:ext>
            </a:extLst>
          </p:cNvPr>
          <p:cNvSpPr/>
          <p:nvPr/>
        </p:nvSpPr>
        <p:spPr>
          <a:xfrm>
            <a:off x="2480596" y="116912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" name="Google Shape;792;p30">
            <a:extLst>
              <a:ext uri="{FF2B5EF4-FFF2-40B4-BE49-F238E27FC236}">
                <a16:creationId xmlns:a16="http://schemas.microsoft.com/office/drawing/2014/main" id="{C4B6CEA2-09BB-4373-99D2-D6C44448D546}"/>
              </a:ext>
            </a:extLst>
          </p:cNvPr>
          <p:cNvSpPr/>
          <p:nvPr/>
        </p:nvSpPr>
        <p:spPr>
          <a:xfrm>
            <a:off x="10780768" y="594011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" name="Google Shape;795;p30">
            <a:extLst>
              <a:ext uri="{FF2B5EF4-FFF2-40B4-BE49-F238E27FC236}">
                <a16:creationId xmlns:a16="http://schemas.microsoft.com/office/drawing/2014/main" id="{89C35C8B-F7D8-47C5-B3E3-55A5DD4703F7}"/>
              </a:ext>
            </a:extLst>
          </p:cNvPr>
          <p:cNvSpPr/>
          <p:nvPr/>
        </p:nvSpPr>
        <p:spPr>
          <a:xfrm>
            <a:off x="10496968" y="160810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" name="Google Shape;796;p30">
            <a:extLst>
              <a:ext uri="{FF2B5EF4-FFF2-40B4-BE49-F238E27FC236}">
                <a16:creationId xmlns:a16="http://schemas.microsoft.com/office/drawing/2014/main" id="{229EDF54-3210-466B-88DC-AFB21174DAD1}"/>
              </a:ext>
            </a:extLst>
          </p:cNvPr>
          <p:cNvSpPr/>
          <p:nvPr/>
        </p:nvSpPr>
        <p:spPr>
          <a:xfrm>
            <a:off x="2485655" y="160810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7351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2563486" y="15016"/>
          <a:ext cx="3062968" cy="4760340"/>
        </p:xfrm>
        <a:graphic>
          <a:graphicData uri="http://schemas.openxmlformats.org/drawingml/2006/table">
            <a:tbl>
              <a:tblPr/>
              <a:tblGrid>
                <a:gridCol w="419799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513086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2130083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2279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05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로그인</a:t>
                      </a:r>
                      <a:endParaRPr lang="en-US" altLang="ko-KR" sz="105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1979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Index.html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1983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Index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페이지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로그인 해야만 게시글 목록으로 넘어갈 수 있음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비밀번호 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5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회 </a:t>
                      </a:r>
                      <a:r>
                        <a:rPr kumimoji="1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오류시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로그인 잠금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520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로그인 성공 하면 중고거래 게시판으로 이동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로그인 실패 시 경고창에 실패문구 출력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5</a:t>
                      </a:r>
                      <a:r>
                        <a:rPr lang="ko-KR" altLang="en-US" sz="1050" dirty="0" err="1"/>
                        <a:t>회이상</a:t>
                      </a:r>
                      <a:r>
                        <a:rPr lang="ko-KR" altLang="en-US" sz="1050" dirty="0"/>
                        <a:t> 실패 시 비밀번호 찾기로 이동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50" dirty="0"/>
                        <a:t>ID </a:t>
                      </a:r>
                      <a:r>
                        <a:rPr lang="ko-KR" altLang="en-US" sz="1050" dirty="0"/>
                        <a:t>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비밀번호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회원가입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C897DDBD-BB69-4DB4-9963-431E5444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92" y="19224"/>
            <a:ext cx="12600232" cy="6876152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687C6E2-738A-4E73-9DB1-4920AF96A743}"/>
              </a:ext>
            </a:extLst>
          </p:cNvPr>
          <p:cNvSpPr/>
          <p:nvPr/>
        </p:nvSpPr>
        <p:spPr>
          <a:xfrm>
            <a:off x="4649313" y="4365104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76D8EA-BADC-431F-B157-86620DAACFE7}"/>
              </a:ext>
            </a:extLst>
          </p:cNvPr>
          <p:cNvSpPr/>
          <p:nvPr/>
        </p:nvSpPr>
        <p:spPr>
          <a:xfrm>
            <a:off x="4808389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72A53F-B05F-46C3-953F-96E40EA28F5C}"/>
              </a:ext>
            </a:extLst>
          </p:cNvPr>
          <p:cNvSpPr/>
          <p:nvPr/>
        </p:nvSpPr>
        <p:spPr>
          <a:xfrm>
            <a:off x="5890855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3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68B840-6044-4B05-A799-A70116623CDB}"/>
              </a:ext>
            </a:extLst>
          </p:cNvPr>
          <p:cNvSpPr/>
          <p:nvPr/>
        </p:nvSpPr>
        <p:spPr>
          <a:xfrm>
            <a:off x="7037923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4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2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B50CD-2A81-4831-A6BD-1997EE3E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6047" cy="6858000"/>
          </a:xfrm>
          <a:prstGeom prst="rect">
            <a:avLst/>
          </a:prstGeom>
        </p:spPr>
      </p:pic>
      <p:graphicFrame>
        <p:nvGraphicFramePr>
          <p:cNvPr id="803" name="Google Shape;803;p31"/>
          <p:cNvGraphicFramePr/>
          <p:nvPr>
            <p:extLst>
              <p:ext uri="{D42A27DB-BD31-4B8C-83A1-F6EECF244321}">
                <p14:modId xmlns:p14="http://schemas.microsoft.com/office/powerpoint/2010/main" val="127959855"/>
              </p:ext>
            </p:extLst>
          </p:nvPr>
        </p:nvGraphicFramePr>
        <p:xfrm>
          <a:off x="12316047" y="0"/>
          <a:ext cx="3349403" cy="3878665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1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의약품 리스트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508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메인 페이지에서 사용자 관리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이름 검색 시 해당하는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의약품의 리스트를 출력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클릭 시, 의약품 정보가 입력할 수 있는 빈칸으로 변함, 해당 빈칸에 정보를 입력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입력된 정보를 의약품 리스트에 insert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셀렉트된 의약품 삭제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4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07" name="Google Shape;807;p31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6" name="Google Shape;813;p31">
            <a:extLst>
              <a:ext uri="{FF2B5EF4-FFF2-40B4-BE49-F238E27FC236}">
                <a16:creationId xmlns:a16="http://schemas.microsoft.com/office/drawing/2014/main" id="{96E490A5-E654-4B08-8B59-80CDBB7DD791}"/>
              </a:ext>
            </a:extLst>
          </p:cNvPr>
          <p:cNvSpPr/>
          <p:nvPr/>
        </p:nvSpPr>
        <p:spPr>
          <a:xfrm>
            <a:off x="2254614" y="115688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821;p31">
            <a:extLst>
              <a:ext uri="{FF2B5EF4-FFF2-40B4-BE49-F238E27FC236}">
                <a16:creationId xmlns:a16="http://schemas.microsoft.com/office/drawing/2014/main" id="{6F7DAFA2-790F-476B-B32F-F8254361C5E0}"/>
              </a:ext>
            </a:extLst>
          </p:cNvPr>
          <p:cNvSpPr/>
          <p:nvPr/>
        </p:nvSpPr>
        <p:spPr>
          <a:xfrm>
            <a:off x="7143431" y="1713132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822;p31">
            <a:extLst>
              <a:ext uri="{FF2B5EF4-FFF2-40B4-BE49-F238E27FC236}">
                <a16:creationId xmlns:a16="http://schemas.microsoft.com/office/drawing/2014/main" id="{5FA64700-8187-4D5E-93CB-83B7120144ED}"/>
              </a:ext>
            </a:extLst>
          </p:cNvPr>
          <p:cNvSpPr/>
          <p:nvPr/>
        </p:nvSpPr>
        <p:spPr>
          <a:xfrm>
            <a:off x="10823350" y="5941096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825;p31">
            <a:extLst>
              <a:ext uri="{FF2B5EF4-FFF2-40B4-BE49-F238E27FC236}">
                <a16:creationId xmlns:a16="http://schemas.microsoft.com/office/drawing/2014/main" id="{68D22251-FE1F-4A99-9810-12F1FE04B4AB}"/>
              </a:ext>
            </a:extLst>
          </p:cNvPr>
          <p:cNvSpPr/>
          <p:nvPr/>
        </p:nvSpPr>
        <p:spPr>
          <a:xfrm>
            <a:off x="9898254" y="5941096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3770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647D0-85E7-44F1-9632-8E52399F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83236" cy="6858000"/>
          </a:xfrm>
          <a:prstGeom prst="rect">
            <a:avLst/>
          </a:prstGeom>
        </p:spPr>
      </p:pic>
      <p:graphicFrame>
        <p:nvGraphicFramePr>
          <p:cNvPr id="839" name="Google Shape;839;p32"/>
          <p:cNvGraphicFramePr/>
          <p:nvPr>
            <p:extLst>
              <p:ext uri="{D42A27DB-BD31-4B8C-83A1-F6EECF244321}">
                <p14:modId xmlns:p14="http://schemas.microsoft.com/office/powerpoint/2010/main" val="620112218"/>
              </p:ext>
            </p:extLst>
          </p:nvPr>
        </p:nvGraphicFramePr>
        <p:xfrm>
          <a:off x="12383236" y="0"/>
          <a:ext cx="3282214" cy="423035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2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(공통) 일정 관리 페이지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>
                          <a:solidFill>
                            <a:srgbClr val="FF0000"/>
                          </a:solidFill>
                        </a:rPr>
                        <a:t>간호사 및 의사 일정 관리 페이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지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일정 등록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날짜 클릭 시, 일정 등록 팝업 띄우기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이전 날짜 선택 안되게 설정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로그인 한 사용자 이름 자동 기입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input type:calender로 구현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type:</a:t>
                      </a:r>
                      <a:r>
                        <a:rPr lang="ko-KR" sz="1100" dirty="0" err="1"/>
                        <a:t>select로</a:t>
                      </a:r>
                      <a:r>
                        <a:rPr lang="ko-KR" sz="1100" dirty="0"/>
                        <a:t> 구현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(공가, 병가, 연가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청원휴가 </a:t>
                      </a:r>
                      <a:r>
                        <a:rPr lang="ko-KR" sz="1100" dirty="0"/>
                        <a:t>등,,)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클릭 시, 일정을 달력에 등록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Google Shape;842;p32">
            <a:extLst>
              <a:ext uri="{FF2B5EF4-FFF2-40B4-BE49-F238E27FC236}">
                <a16:creationId xmlns:a16="http://schemas.microsoft.com/office/drawing/2014/main" id="{2D0DDA30-EFF3-4F4F-8732-8F0A502AF7AA}"/>
              </a:ext>
            </a:extLst>
          </p:cNvPr>
          <p:cNvSpPr/>
          <p:nvPr/>
        </p:nvSpPr>
        <p:spPr>
          <a:xfrm>
            <a:off x="5517369" y="400415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858;p32">
            <a:extLst>
              <a:ext uri="{FF2B5EF4-FFF2-40B4-BE49-F238E27FC236}">
                <a16:creationId xmlns:a16="http://schemas.microsoft.com/office/drawing/2014/main" id="{3A45DD7F-ADD7-4E68-95B5-5B5CDB9E295A}"/>
              </a:ext>
            </a:extLst>
          </p:cNvPr>
          <p:cNvSpPr/>
          <p:nvPr/>
        </p:nvSpPr>
        <p:spPr>
          <a:xfrm>
            <a:off x="5557561" y="447783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859;p32">
            <a:extLst>
              <a:ext uri="{FF2B5EF4-FFF2-40B4-BE49-F238E27FC236}">
                <a16:creationId xmlns:a16="http://schemas.microsoft.com/office/drawing/2014/main" id="{B3DA2A5C-3D7D-4C7D-94FE-41EB3E3CEF3B}"/>
              </a:ext>
            </a:extLst>
          </p:cNvPr>
          <p:cNvSpPr/>
          <p:nvPr/>
        </p:nvSpPr>
        <p:spPr>
          <a:xfrm>
            <a:off x="5557561" y="474598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861;p32">
            <a:extLst>
              <a:ext uri="{FF2B5EF4-FFF2-40B4-BE49-F238E27FC236}">
                <a16:creationId xmlns:a16="http://schemas.microsoft.com/office/drawing/2014/main" id="{16D17522-742E-4E5F-BDB6-0CE647C42FE4}"/>
              </a:ext>
            </a:extLst>
          </p:cNvPr>
          <p:cNvSpPr/>
          <p:nvPr/>
        </p:nvSpPr>
        <p:spPr>
          <a:xfrm>
            <a:off x="5557561" y="5002878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" name="Google Shape;862;p32">
            <a:extLst>
              <a:ext uri="{FF2B5EF4-FFF2-40B4-BE49-F238E27FC236}">
                <a16:creationId xmlns:a16="http://schemas.microsoft.com/office/drawing/2014/main" id="{92730759-0783-475D-8269-4DE5276888FC}"/>
              </a:ext>
            </a:extLst>
          </p:cNvPr>
          <p:cNvSpPr/>
          <p:nvPr/>
        </p:nvSpPr>
        <p:spPr>
          <a:xfrm>
            <a:off x="6490511" y="598324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51571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DD0F80-03B9-4613-87BB-E1584A51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5128" cy="6858000"/>
          </a:xfrm>
          <a:prstGeom prst="rect">
            <a:avLst/>
          </a:prstGeom>
        </p:spPr>
      </p:pic>
      <p:graphicFrame>
        <p:nvGraphicFramePr>
          <p:cNvPr id="839" name="Google Shape;839;p32"/>
          <p:cNvGraphicFramePr/>
          <p:nvPr>
            <p:extLst>
              <p:ext uri="{D42A27DB-BD31-4B8C-83A1-F6EECF244321}">
                <p14:modId xmlns:p14="http://schemas.microsoft.com/office/powerpoint/2010/main" val="586672218"/>
              </p:ext>
            </p:extLst>
          </p:nvPr>
        </p:nvGraphicFramePr>
        <p:xfrm>
          <a:off x="12383236" y="0"/>
          <a:ext cx="3282214" cy="423035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2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(공통) 일정 관리 페이지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- 2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>
                          <a:solidFill>
                            <a:srgbClr val="FF0000"/>
                          </a:solidFill>
                        </a:rPr>
                        <a:t>간호사 및 의사 일정 관리 페이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지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일정 수정 및 삭제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일정이 존재하는 날짜 선택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sz="1100" dirty="0"/>
                        <a:t>일정 </a:t>
                      </a:r>
                      <a:r>
                        <a:rPr lang="ko-KR" altLang="en-US" sz="1100" dirty="0"/>
                        <a:t>수정 및 삭제</a:t>
                      </a:r>
                      <a:r>
                        <a:rPr lang="ko-KR" sz="1100" dirty="0"/>
                        <a:t> 팝업 띄우기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로그인 한 사용자 이름 자동 기입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input type:calender로 구현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type:</a:t>
                      </a:r>
                      <a:r>
                        <a:rPr lang="ko-KR" sz="1100" dirty="0" err="1"/>
                        <a:t>select로</a:t>
                      </a:r>
                      <a:r>
                        <a:rPr lang="ko-KR" sz="1100" dirty="0"/>
                        <a:t> 구현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(공가, 병가, 연가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청원휴가 </a:t>
                      </a:r>
                      <a:r>
                        <a:rPr lang="ko-KR" sz="1100" dirty="0"/>
                        <a:t>등,,)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클릭 시, </a:t>
                      </a:r>
                      <a:r>
                        <a:rPr lang="ko-KR" altLang="en-US" sz="1100" dirty="0"/>
                        <a:t>수정된 데이터 반영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해당 데이터 삭제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Google Shape;842;p32">
            <a:extLst>
              <a:ext uri="{FF2B5EF4-FFF2-40B4-BE49-F238E27FC236}">
                <a16:creationId xmlns:a16="http://schemas.microsoft.com/office/drawing/2014/main" id="{2D0DDA30-EFF3-4F4F-8732-8F0A502AF7AA}"/>
              </a:ext>
            </a:extLst>
          </p:cNvPr>
          <p:cNvSpPr/>
          <p:nvPr/>
        </p:nvSpPr>
        <p:spPr>
          <a:xfrm>
            <a:off x="5517369" y="400415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858;p32">
            <a:extLst>
              <a:ext uri="{FF2B5EF4-FFF2-40B4-BE49-F238E27FC236}">
                <a16:creationId xmlns:a16="http://schemas.microsoft.com/office/drawing/2014/main" id="{3A45DD7F-ADD7-4E68-95B5-5B5CDB9E295A}"/>
              </a:ext>
            </a:extLst>
          </p:cNvPr>
          <p:cNvSpPr/>
          <p:nvPr/>
        </p:nvSpPr>
        <p:spPr>
          <a:xfrm>
            <a:off x="5557561" y="462495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859;p32">
            <a:extLst>
              <a:ext uri="{FF2B5EF4-FFF2-40B4-BE49-F238E27FC236}">
                <a16:creationId xmlns:a16="http://schemas.microsoft.com/office/drawing/2014/main" id="{B3DA2A5C-3D7D-4C7D-94FE-41EB3E3CEF3B}"/>
              </a:ext>
            </a:extLst>
          </p:cNvPr>
          <p:cNvSpPr/>
          <p:nvPr/>
        </p:nvSpPr>
        <p:spPr>
          <a:xfrm>
            <a:off x="5557561" y="4988856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861;p32">
            <a:extLst>
              <a:ext uri="{FF2B5EF4-FFF2-40B4-BE49-F238E27FC236}">
                <a16:creationId xmlns:a16="http://schemas.microsoft.com/office/drawing/2014/main" id="{16D17522-742E-4E5F-BDB6-0CE647C42FE4}"/>
              </a:ext>
            </a:extLst>
          </p:cNvPr>
          <p:cNvSpPr/>
          <p:nvPr/>
        </p:nvSpPr>
        <p:spPr>
          <a:xfrm>
            <a:off x="5557561" y="524575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" name="Google Shape;862;p32">
            <a:extLst>
              <a:ext uri="{FF2B5EF4-FFF2-40B4-BE49-F238E27FC236}">
                <a16:creationId xmlns:a16="http://schemas.microsoft.com/office/drawing/2014/main" id="{92730759-0783-475D-8269-4DE5276888FC}"/>
              </a:ext>
            </a:extLst>
          </p:cNvPr>
          <p:cNvSpPr/>
          <p:nvPr/>
        </p:nvSpPr>
        <p:spPr>
          <a:xfrm>
            <a:off x="6217564" y="5527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862;p32">
            <a:extLst>
              <a:ext uri="{FF2B5EF4-FFF2-40B4-BE49-F238E27FC236}">
                <a16:creationId xmlns:a16="http://schemas.microsoft.com/office/drawing/2014/main" id="{37E5D9A8-9EB8-421E-93C5-FFF0168AEFB3}"/>
              </a:ext>
            </a:extLst>
          </p:cNvPr>
          <p:cNvSpPr/>
          <p:nvPr/>
        </p:nvSpPr>
        <p:spPr>
          <a:xfrm>
            <a:off x="6974506" y="5527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27494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F911A8-CBC8-4510-A4C5-9EA1ED8C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80863" cy="6858000"/>
          </a:xfrm>
          <a:prstGeom prst="rect">
            <a:avLst/>
          </a:prstGeom>
        </p:spPr>
      </p:pic>
      <p:graphicFrame>
        <p:nvGraphicFramePr>
          <p:cNvPr id="503" name="Google Shape;503;p25"/>
          <p:cNvGraphicFramePr/>
          <p:nvPr>
            <p:extLst>
              <p:ext uri="{D42A27DB-BD31-4B8C-83A1-F6EECF244321}">
                <p14:modId xmlns:p14="http://schemas.microsoft.com/office/powerpoint/2010/main" val="348822767"/>
              </p:ext>
            </p:extLst>
          </p:nvPr>
        </p:nvGraphicFramePr>
        <p:xfrm>
          <a:off x="8880863" y="-2"/>
          <a:ext cx="6784589" cy="519566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92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5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7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(화면설명)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회원정보 수정 버튼을 누르면 나타나는 페이지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로그인한 계정의 회원 정보를 수정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해당 계정의 정보가 채워진 채로 폼이 등장한다</a:t>
                      </a:r>
                      <a:r>
                        <a:rPr lang="en-US" altLang="ko-KR" sz="1050" dirty="0"/>
                        <a:t>.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회색 처리된 정보는 수정할 수 없음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하얀 바탕의 </a:t>
                      </a:r>
                      <a:r>
                        <a:rPr lang="en-US" altLang="ko-KR" sz="1050" dirty="0"/>
                        <a:t>form</a:t>
                      </a:r>
                      <a:r>
                        <a:rPr lang="ko-KR" altLang="en-US" sz="1050" dirty="0"/>
                        <a:t>만 수정 가능함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수정된 정보를 업데이트한 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간호사 </a:t>
                      </a:r>
                      <a:r>
                        <a:rPr lang="en-US" altLang="ko-KR" sz="1050" dirty="0"/>
                        <a:t>Main </a:t>
                      </a:r>
                      <a:r>
                        <a:rPr lang="ko-KR" altLang="en-US" sz="1050" dirty="0"/>
                        <a:t>으로 </a:t>
                      </a:r>
                      <a:r>
                        <a:rPr lang="ko-KR" altLang="en-US" sz="1050" dirty="0" err="1"/>
                        <a:t>리다이렉트함</a:t>
                      </a:r>
                      <a:r>
                        <a:rPr lang="en-US" altLang="ko-KR" sz="1050" dirty="0"/>
                        <a:t>.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9" name="Google Shape;509;p25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44" name="Google Shape;534;p25">
            <a:extLst>
              <a:ext uri="{FF2B5EF4-FFF2-40B4-BE49-F238E27FC236}">
                <a16:creationId xmlns:a16="http://schemas.microsoft.com/office/drawing/2014/main" id="{5F2985D5-FC17-49F8-908D-918D38C370CC}"/>
              </a:ext>
            </a:extLst>
          </p:cNvPr>
          <p:cNvSpPr/>
          <p:nvPr/>
        </p:nvSpPr>
        <p:spPr>
          <a:xfrm>
            <a:off x="2990250" y="144146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537;p25">
            <a:extLst>
              <a:ext uri="{FF2B5EF4-FFF2-40B4-BE49-F238E27FC236}">
                <a16:creationId xmlns:a16="http://schemas.microsoft.com/office/drawing/2014/main" id="{2D29924A-D8B7-432D-B0C6-F9E3BA5163B2}"/>
              </a:ext>
            </a:extLst>
          </p:cNvPr>
          <p:cNvSpPr/>
          <p:nvPr/>
        </p:nvSpPr>
        <p:spPr>
          <a:xfrm>
            <a:off x="2990250" y="189364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" name="Google Shape;537;p25">
            <a:extLst>
              <a:ext uri="{FF2B5EF4-FFF2-40B4-BE49-F238E27FC236}">
                <a16:creationId xmlns:a16="http://schemas.microsoft.com/office/drawing/2014/main" id="{C3A7037F-C284-4C94-858E-7C851492AC7C}"/>
              </a:ext>
            </a:extLst>
          </p:cNvPr>
          <p:cNvSpPr/>
          <p:nvPr/>
        </p:nvSpPr>
        <p:spPr>
          <a:xfrm>
            <a:off x="2990250" y="599336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936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0FB12A-4642-4079-88C8-21B93E4C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45"/>
            <a:ext cx="9566356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23030"/>
              </p:ext>
            </p:extLst>
          </p:nvPr>
        </p:nvGraphicFramePr>
        <p:xfrm>
          <a:off x="9566356" y="12644"/>
          <a:ext cx="6067743" cy="6650659"/>
        </p:xfrm>
        <a:graphic>
          <a:graphicData uri="http://schemas.openxmlformats.org/drawingml/2006/table">
            <a:tbl>
              <a:tblPr/>
              <a:tblGrid>
                <a:gridCol w="831623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1016423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4219697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3996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60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회원가입</a:t>
                      </a:r>
                      <a:endParaRPr lang="en-US" altLang="ko-KR" sz="160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3470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memberJoin.html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3477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회원가입 페이지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82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/>
                        <a:t>Select</a:t>
                      </a:r>
                      <a:r>
                        <a:rPr lang="ko-KR" altLang="en-US" sz="1600" dirty="0"/>
                        <a:t>박스 활용</a:t>
                      </a:r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Option</a:t>
                      </a:r>
                      <a:r>
                        <a:rPr lang="ko-KR" altLang="en-US" sz="1600" dirty="0"/>
                        <a:t>에서 직접입력 선택 시 직접입력 칸 </a:t>
                      </a:r>
                      <a:endParaRPr lang="en-US" altLang="ko-KR" sz="1600" dirty="0"/>
                    </a:p>
                    <a:p>
                      <a:r>
                        <a:rPr lang="ko-KR" altLang="en-US" sz="1600" dirty="0"/>
                        <a:t>활성화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회원 </a:t>
                      </a:r>
                      <a:r>
                        <a:rPr lang="en-US" altLang="ko-KR" sz="1600" dirty="0"/>
                        <a:t>ID </a:t>
                      </a:r>
                      <a:r>
                        <a:rPr lang="ko-KR" altLang="en-US" sz="1600" dirty="0"/>
                        <a:t>중복 여부 검사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비밀번호 일치여부 확인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시 와 구 선택하고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이후 정보는 상세주소에 동 까지 기입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59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가입완료 시 회원가입 완료 팝업 등장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r>
                        <a:rPr lang="ko-KR" altLang="en-US" sz="1600" dirty="0"/>
                        <a:t>데이터가 비어 있을 경우 </a:t>
                      </a:r>
                      <a:r>
                        <a:rPr lang="ko-KR" altLang="en-US" sz="1600" dirty="0" err="1"/>
                        <a:t>경고창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59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F3962743-6D63-45D9-B48C-7E4A5C6D8A82}"/>
              </a:ext>
            </a:extLst>
          </p:cNvPr>
          <p:cNvSpPr/>
          <p:nvPr/>
        </p:nvSpPr>
        <p:spPr>
          <a:xfrm>
            <a:off x="3440237" y="1460207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A57C10B-76A5-4ECE-B3F2-398CA906B0D5}"/>
              </a:ext>
            </a:extLst>
          </p:cNvPr>
          <p:cNvSpPr/>
          <p:nvPr/>
        </p:nvSpPr>
        <p:spPr>
          <a:xfrm>
            <a:off x="3440237" y="2491111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3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6862AC3-D58B-45BC-B614-5ABA540FF407}"/>
              </a:ext>
            </a:extLst>
          </p:cNvPr>
          <p:cNvSpPr/>
          <p:nvPr/>
        </p:nvSpPr>
        <p:spPr>
          <a:xfrm>
            <a:off x="3420839" y="587274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5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8B6D5C5-5250-414F-B0EE-4F9C8009DD94}"/>
              </a:ext>
            </a:extLst>
          </p:cNvPr>
          <p:cNvSpPr/>
          <p:nvPr/>
        </p:nvSpPr>
        <p:spPr>
          <a:xfrm>
            <a:off x="3420839" y="4413551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4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54E1C1-71E2-42FF-B44B-8F14B61E67C1}"/>
              </a:ext>
            </a:extLst>
          </p:cNvPr>
          <p:cNvSpPr/>
          <p:nvPr/>
        </p:nvSpPr>
        <p:spPr>
          <a:xfrm>
            <a:off x="4952405" y="1124744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8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80559"/>
              </p:ext>
            </p:extLst>
          </p:nvPr>
        </p:nvGraphicFramePr>
        <p:xfrm>
          <a:off x="12512532" y="12645"/>
          <a:ext cx="3129470" cy="4166367"/>
        </p:xfrm>
        <a:graphic>
          <a:graphicData uri="http://schemas.openxmlformats.org/drawingml/2006/table">
            <a:tbl>
              <a:tblPr/>
              <a:tblGrid>
                <a:gridCol w="428914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524226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2176330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2536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05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아이디  찾기</a:t>
                      </a:r>
                      <a:endParaRPr lang="en-US" altLang="ko-KR" sz="105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22024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findID.html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22070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377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이름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전화번호 입력하여 일치하면 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ID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찾기 완료 페이지로 이동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406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이름과 주민등록번호를 조회하여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ID </a:t>
                      </a:r>
                      <a:r>
                        <a:rPr lang="ko-KR" altLang="en-US" sz="1050" dirty="0"/>
                        <a:t>찾기 완료 페이지로 이동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일치 정보 없으면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경고창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띄우기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비밀번호 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4F080D4-D1F9-453B-BF97-BFDB6845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2532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19250E0-CF50-4235-A07E-14F71C68AFDB}"/>
              </a:ext>
            </a:extLst>
          </p:cNvPr>
          <p:cNvSpPr/>
          <p:nvPr/>
        </p:nvSpPr>
        <p:spPr>
          <a:xfrm>
            <a:off x="6834822" y="4827333"/>
            <a:ext cx="249266" cy="21693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05E5E2-C280-4D2B-9A44-81D51B4B9235}"/>
              </a:ext>
            </a:extLst>
          </p:cNvPr>
          <p:cNvSpPr/>
          <p:nvPr/>
        </p:nvSpPr>
        <p:spPr>
          <a:xfrm>
            <a:off x="4503024" y="4264626"/>
            <a:ext cx="249266" cy="21693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</a:t>
            </a:fld>
            <a:endParaRPr/>
          </a:p>
        </p:txBody>
      </p:sp>
      <p:graphicFrame>
        <p:nvGraphicFramePr>
          <p:cNvPr id="172" name="Google Shape;172;p17"/>
          <p:cNvGraphicFramePr/>
          <p:nvPr>
            <p:extLst>
              <p:ext uri="{D42A27DB-BD31-4B8C-83A1-F6EECF244321}">
                <p14:modId xmlns:p14="http://schemas.microsoft.com/office/powerpoint/2010/main" val="1126677260"/>
              </p:ext>
            </p:extLst>
          </p:nvPr>
        </p:nvGraphicFramePr>
        <p:xfrm>
          <a:off x="12330529" y="27393"/>
          <a:ext cx="3334921" cy="539792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31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완료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1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completeFindID.html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83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 성공적으로 찾았을 시 화면에 회원이름, 회원 아이디 알려 줌.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하거나 비밀번호 찾기로 갈 수 있음.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/>
                        <a:t>로그인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찾기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3" name="Google Shape;173;p17"/>
          <p:cNvSpPr txBox="1"/>
          <p:nvPr/>
        </p:nvSpPr>
        <p:spPr>
          <a:xfrm>
            <a:off x="4520357" y="1349206"/>
            <a:ext cx="205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아이디 찾기 완료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096421" y="2996970"/>
            <a:ext cx="2448272" cy="1164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이름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님의 아이디는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algn="ctr"/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(abc123) @ (abc.com) 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입니다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5096423" y="4571825"/>
            <a:ext cx="1008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로그인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버튼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952405" y="4437112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536698" y="4571825"/>
            <a:ext cx="1008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비밀번호 찾기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375797" y="4450225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839" y="1730200"/>
            <a:ext cx="2089449" cy="105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8A6991-D2A3-4CCE-9822-7E399B17C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977" y="0"/>
            <a:ext cx="12355506" cy="6858000"/>
          </a:xfrm>
          <a:prstGeom prst="rect">
            <a:avLst/>
          </a:prstGeom>
        </p:spPr>
      </p:pic>
      <p:sp>
        <p:nvSpPr>
          <p:cNvPr id="12" name="Google Shape;176;p17">
            <a:extLst>
              <a:ext uri="{FF2B5EF4-FFF2-40B4-BE49-F238E27FC236}">
                <a16:creationId xmlns:a16="http://schemas.microsoft.com/office/drawing/2014/main" id="{060369C1-7965-4B79-8928-E4007FF04DC3}"/>
              </a:ext>
            </a:extLst>
          </p:cNvPr>
          <p:cNvSpPr/>
          <p:nvPr/>
        </p:nvSpPr>
        <p:spPr>
          <a:xfrm>
            <a:off x="4475312" y="4489455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178;p17">
            <a:extLst>
              <a:ext uri="{FF2B5EF4-FFF2-40B4-BE49-F238E27FC236}">
                <a16:creationId xmlns:a16="http://schemas.microsoft.com/office/drawing/2014/main" id="{BED7E348-BA6D-49E3-8FE1-740ECF609005}"/>
              </a:ext>
            </a:extLst>
          </p:cNvPr>
          <p:cNvSpPr/>
          <p:nvPr/>
        </p:nvSpPr>
        <p:spPr>
          <a:xfrm>
            <a:off x="6013910" y="4512876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8715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B65226-1C3C-4153-9B53-2B5906C8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184" name="Google Shape;184;p18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5</a:t>
            </a:fld>
            <a:endParaRPr/>
          </a:p>
        </p:txBody>
      </p:sp>
      <p:graphicFrame>
        <p:nvGraphicFramePr>
          <p:cNvPr id="185" name="Google Shape;185;p18"/>
          <p:cNvGraphicFramePr/>
          <p:nvPr>
            <p:extLst>
              <p:ext uri="{D42A27DB-BD31-4B8C-83A1-F6EECF244321}">
                <p14:modId xmlns:p14="http://schemas.microsoft.com/office/powerpoint/2010/main" val="859869108"/>
              </p:ext>
            </p:extLst>
          </p:nvPr>
        </p:nvGraphicFramePr>
        <p:xfrm>
          <a:off x="12344400" y="45232"/>
          <a:ext cx="3294975" cy="544117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39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findPW.html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6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이름, e-mail, 전화번호 입력하여 일치하면 ID 찾기 완료 페이지로 이동.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정보 일치하면 비밀번호 재설정 페이지로 이동</a:t>
                      </a:r>
                      <a:endParaRPr sz="12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불일치하면 </a:t>
                      </a:r>
                      <a:r>
                        <a:rPr lang="ko-KR" sz="1200" dirty="0" err="1"/>
                        <a:t>경고창</a:t>
                      </a:r>
                      <a:r>
                        <a:rPr lang="ko-KR" sz="1200" dirty="0"/>
                        <a:t> 생성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로그인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4" name="Google Shape;194;p18"/>
          <p:cNvSpPr/>
          <p:nvPr/>
        </p:nvSpPr>
        <p:spPr>
          <a:xfrm>
            <a:off x="4476517" y="4596941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832725" y="44447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9638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C2A289-E0BD-4017-A096-875540E3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5"/>
            <a:ext cx="12329809" cy="6858000"/>
          </a:xfrm>
          <a:prstGeom prst="rect">
            <a:avLst/>
          </a:prstGeom>
        </p:spPr>
      </p:pic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6</a:t>
            </a:fld>
            <a:endParaRPr/>
          </a:p>
        </p:txBody>
      </p:sp>
      <p:graphicFrame>
        <p:nvGraphicFramePr>
          <p:cNvPr id="205" name="Google Shape;205;p19"/>
          <p:cNvGraphicFramePr/>
          <p:nvPr>
            <p:extLst>
              <p:ext uri="{D42A27DB-BD31-4B8C-83A1-F6EECF244321}">
                <p14:modId xmlns:p14="http://schemas.microsoft.com/office/powerpoint/2010/main" val="1519426725"/>
              </p:ext>
            </p:extLst>
          </p:nvPr>
        </p:nvGraphicFramePr>
        <p:xfrm>
          <a:off x="12371132" y="12645"/>
          <a:ext cx="3240650" cy="537252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재설정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resetPW.html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재설정 기능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비밀번호 설정과 확인 정보 일치하는지 판별하여 문구로 알려주기(</a:t>
                      </a:r>
                      <a:r>
                        <a:rPr lang="ko-KR" sz="1200" dirty="0" err="1"/>
                        <a:t>ajax</a:t>
                      </a:r>
                      <a:r>
                        <a:rPr lang="ko-KR" sz="1200" dirty="0"/>
                        <a:t> 처리)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 일치하면 재설정 후 로그인 페이지로 이동.</a:t>
                      </a:r>
                      <a:endParaRPr sz="2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일치하지 않으면 경고창 생성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로그인 페이지로 이동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" name="Google Shape;215;p19">
            <a:extLst>
              <a:ext uri="{FF2B5EF4-FFF2-40B4-BE49-F238E27FC236}">
                <a16:creationId xmlns:a16="http://schemas.microsoft.com/office/drawing/2014/main" id="{5A4A267E-C482-4072-BCD0-ED9CE8D170E4}"/>
              </a:ext>
            </a:extLst>
          </p:cNvPr>
          <p:cNvSpPr/>
          <p:nvPr/>
        </p:nvSpPr>
        <p:spPr>
          <a:xfrm>
            <a:off x="4416393" y="4055170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216;p19">
            <a:extLst>
              <a:ext uri="{FF2B5EF4-FFF2-40B4-BE49-F238E27FC236}">
                <a16:creationId xmlns:a16="http://schemas.microsoft.com/office/drawing/2014/main" id="{F8AC4F7D-1928-4E2A-9084-8E865B3DECF5}"/>
              </a:ext>
            </a:extLst>
          </p:cNvPr>
          <p:cNvSpPr/>
          <p:nvPr/>
        </p:nvSpPr>
        <p:spPr>
          <a:xfrm>
            <a:off x="4529528" y="5272032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218;p19">
            <a:extLst>
              <a:ext uri="{FF2B5EF4-FFF2-40B4-BE49-F238E27FC236}">
                <a16:creationId xmlns:a16="http://schemas.microsoft.com/office/drawing/2014/main" id="{8C326D8B-0256-4454-9C03-99AA2E41435E}"/>
              </a:ext>
            </a:extLst>
          </p:cNvPr>
          <p:cNvSpPr/>
          <p:nvPr/>
        </p:nvSpPr>
        <p:spPr>
          <a:xfrm>
            <a:off x="7832725" y="621510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66948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EE4B2B-F613-49AB-BB4B-838B730D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" y="19467"/>
            <a:ext cx="12258789" cy="6858000"/>
          </a:xfrm>
          <a:prstGeom prst="rect">
            <a:avLst/>
          </a:prstGeom>
        </p:spPr>
      </p:pic>
      <p:graphicFrame>
        <p:nvGraphicFramePr>
          <p:cNvPr id="225" name="Google Shape;225;p20"/>
          <p:cNvGraphicFramePr/>
          <p:nvPr>
            <p:extLst>
              <p:ext uri="{D42A27DB-BD31-4B8C-83A1-F6EECF244321}">
                <p14:modId xmlns:p14="http://schemas.microsoft.com/office/powerpoint/2010/main" val="993582319"/>
              </p:ext>
            </p:extLst>
          </p:nvPr>
        </p:nvGraphicFramePr>
        <p:xfrm>
          <a:off x="12273939" y="19466"/>
          <a:ext cx="3376361" cy="5215661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6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3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간호사 계정으로 로그인 했을때의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버튼 처리, 각 상태를 클릭 했을 때 해당하는 환자 리스트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접수 등록 페이지로 이동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예약 등록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현재 프로그램에 접속 중인 계정을 표시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(</a:t>
                      </a:r>
                      <a:r>
                        <a:rPr lang="ko-KR" sz="1050" dirty="0" err="1"/>
                        <a:t>RabbitMQ</a:t>
                      </a:r>
                      <a:r>
                        <a:rPr lang="ko-KR" sz="1050" dirty="0"/>
                        <a:t> </a:t>
                      </a:r>
                      <a:r>
                        <a:rPr lang="ko-KR" sz="1050" dirty="0" err="1"/>
                        <a:t>or</a:t>
                      </a:r>
                      <a:r>
                        <a:rPr lang="ko-KR" sz="1050" dirty="0"/>
                        <a:t> 카프카)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1. </a:t>
                      </a:r>
                      <a:r>
                        <a:rPr lang="ko-KR" sz="1050" dirty="0" err="1"/>
                        <a:t>진료중으로</a:t>
                      </a:r>
                      <a:r>
                        <a:rPr lang="ko-KR" sz="1050" dirty="0"/>
                        <a:t> 상태 변경 가능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(진료대기 상태일때만)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2. 의사가 </a:t>
                      </a:r>
                      <a:r>
                        <a:rPr lang="ko-KR" sz="1050" dirty="0" err="1"/>
                        <a:t>진료중으로</a:t>
                      </a:r>
                      <a:r>
                        <a:rPr lang="ko-KR" sz="1050" dirty="0"/>
                        <a:t> 상태 </a:t>
                      </a:r>
                      <a:r>
                        <a:rPr lang="ko-KR" sz="1050" dirty="0" err="1"/>
                        <a:t>변경시</a:t>
                      </a:r>
                      <a:r>
                        <a:rPr lang="ko-KR" sz="1050" dirty="0"/>
                        <a:t> 실시간으로 반영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050" dirty="0" err="1">
                          <a:solidFill>
                            <a:schemeClr val="dk1"/>
                          </a:solidFill>
                        </a:rPr>
                        <a:t>RabbitMQ</a:t>
                      </a: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50" dirty="0" err="1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 카프카)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환자 상세 정보 및 기록 페이지로 이동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</a:t>
                      </a:r>
                      <a:r>
                        <a:rPr lang="ko-KR" altLang="en-US" sz="1050" dirty="0"/>
                        <a:t>접수 정보 수정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6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수납 페이지로 이동(수납 대기 </a:t>
                      </a:r>
                      <a:r>
                        <a:rPr lang="ko-KR" sz="1050" dirty="0" err="1"/>
                        <a:t>일때만</a:t>
                      </a:r>
                      <a:r>
                        <a:rPr lang="ko-KR" sz="1050" dirty="0"/>
                        <a:t> 표시)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접수자  검색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날짜 선택 가능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2583"/>
                  </a:ext>
                </a:extLst>
              </a:tr>
            </a:tbl>
          </a:graphicData>
        </a:graphic>
      </p:graphicFrame>
      <p:sp>
        <p:nvSpPr>
          <p:cNvPr id="232" name="Google Shape;232;p20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4" name="Google Shape;228;p20">
            <a:extLst>
              <a:ext uri="{FF2B5EF4-FFF2-40B4-BE49-F238E27FC236}">
                <a16:creationId xmlns:a16="http://schemas.microsoft.com/office/drawing/2014/main" id="{9D8A4857-E820-4206-AB35-3CB7EF397D87}"/>
              </a:ext>
            </a:extLst>
          </p:cNvPr>
          <p:cNvSpPr/>
          <p:nvPr/>
        </p:nvSpPr>
        <p:spPr>
          <a:xfrm>
            <a:off x="2284154" y="154637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229;p20">
            <a:extLst>
              <a:ext uri="{FF2B5EF4-FFF2-40B4-BE49-F238E27FC236}">
                <a16:creationId xmlns:a16="http://schemas.microsoft.com/office/drawing/2014/main" id="{BE85E45E-9ED9-4873-8207-28E85C84BB66}"/>
              </a:ext>
            </a:extLst>
          </p:cNvPr>
          <p:cNvSpPr/>
          <p:nvPr/>
        </p:nvSpPr>
        <p:spPr>
          <a:xfrm>
            <a:off x="143855" y="19316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" name="Google Shape;234;p20">
            <a:extLst>
              <a:ext uri="{FF2B5EF4-FFF2-40B4-BE49-F238E27FC236}">
                <a16:creationId xmlns:a16="http://schemas.microsoft.com/office/drawing/2014/main" id="{CAD1EF94-5E19-465C-8C95-48B7CC187B15}"/>
              </a:ext>
            </a:extLst>
          </p:cNvPr>
          <p:cNvSpPr/>
          <p:nvPr/>
        </p:nvSpPr>
        <p:spPr>
          <a:xfrm>
            <a:off x="1069112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8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236;p20">
            <a:extLst>
              <a:ext uri="{FF2B5EF4-FFF2-40B4-BE49-F238E27FC236}">
                <a16:creationId xmlns:a16="http://schemas.microsoft.com/office/drawing/2014/main" id="{BA3E5E5C-BC76-4C79-8E70-1D5753771F25}"/>
              </a:ext>
            </a:extLst>
          </p:cNvPr>
          <p:cNvSpPr/>
          <p:nvPr/>
        </p:nvSpPr>
        <p:spPr>
          <a:xfrm>
            <a:off x="933451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238;p20">
            <a:extLst>
              <a:ext uri="{FF2B5EF4-FFF2-40B4-BE49-F238E27FC236}">
                <a16:creationId xmlns:a16="http://schemas.microsoft.com/office/drawing/2014/main" id="{3C84FD55-C071-485D-A90F-DE7C8F6473D3}"/>
              </a:ext>
            </a:extLst>
          </p:cNvPr>
          <p:cNvSpPr/>
          <p:nvPr/>
        </p:nvSpPr>
        <p:spPr>
          <a:xfrm>
            <a:off x="1010504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246;p20">
            <a:extLst>
              <a:ext uri="{FF2B5EF4-FFF2-40B4-BE49-F238E27FC236}">
                <a16:creationId xmlns:a16="http://schemas.microsoft.com/office/drawing/2014/main" id="{3573E9AE-120C-4E3A-B75E-F729B9E4E8F1}"/>
              </a:ext>
            </a:extLst>
          </p:cNvPr>
          <p:cNvSpPr/>
          <p:nvPr/>
        </p:nvSpPr>
        <p:spPr>
          <a:xfrm>
            <a:off x="143855" y="29721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" name="Google Shape;253;p20">
            <a:extLst>
              <a:ext uri="{FF2B5EF4-FFF2-40B4-BE49-F238E27FC236}">
                <a16:creationId xmlns:a16="http://schemas.microsoft.com/office/drawing/2014/main" id="{D1928E94-BD8F-4683-ACC9-7D5318AB5575}"/>
              </a:ext>
            </a:extLst>
          </p:cNvPr>
          <p:cNvSpPr/>
          <p:nvPr/>
        </p:nvSpPr>
        <p:spPr>
          <a:xfrm>
            <a:off x="8122659" y="2683232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229;p20">
            <a:extLst>
              <a:ext uri="{FF2B5EF4-FFF2-40B4-BE49-F238E27FC236}">
                <a16:creationId xmlns:a16="http://schemas.microsoft.com/office/drawing/2014/main" id="{451548F8-6B15-455B-86A2-991898722478}"/>
              </a:ext>
            </a:extLst>
          </p:cNvPr>
          <p:cNvSpPr/>
          <p:nvPr/>
        </p:nvSpPr>
        <p:spPr>
          <a:xfrm>
            <a:off x="143855" y="22822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" name="Google Shape;234;p20">
            <a:extLst>
              <a:ext uri="{FF2B5EF4-FFF2-40B4-BE49-F238E27FC236}">
                <a16:creationId xmlns:a16="http://schemas.microsoft.com/office/drawing/2014/main" id="{CD8521CF-B6DD-4171-8099-E44478BD0322}"/>
              </a:ext>
            </a:extLst>
          </p:cNvPr>
          <p:cNvSpPr/>
          <p:nvPr/>
        </p:nvSpPr>
        <p:spPr>
          <a:xfrm>
            <a:off x="8671378" y="111194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9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234;p20">
            <a:extLst>
              <a:ext uri="{FF2B5EF4-FFF2-40B4-BE49-F238E27FC236}">
                <a16:creationId xmlns:a16="http://schemas.microsoft.com/office/drawing/2014/main" id="{3B7F3516-33D9-482C-ADC1-1468CB0C83A0}"/>
              </a:ext>
            </a:extLst>
          </p:cNvPr>
          <p:cNvSpPr/>
          <p:nvPr/>
        </p:nvSpPr>
        <p:spPr>
          <a:xfrm>
            <a:off x="3165231" y="1111947"/>
            <a:ext cx="422032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10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309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A4F26F-1D90-482E-A82E-2F4733D6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7108"/>
            <a:ext cx="12326471" cy="6858000"/>
          </a:xfrm>
          <a:prstGeom prst="rect">
            <a:avLst/>
          </a:prstGeom>
        </p:spPr>
      </p:pic>
      <p:graphicFrame>
        <p:nvGraphicFramePr>
          <p:cNvPr id="225" name="Google Shape;225;p20"/>
          <p:cNvGraphicFramePr/>
          <p:nvPr>
            <p:extLst>
              <p:ext uri="{D42A27DB-BD31-4B8C-83A1-F6EECF244321}">
                <p14:modId xmlns:p14="http://schemas.microsoft.com/office/powerpoint/2010/main" val="636455360"/>
              </p:ext>
            </p:extLst>
          </p:nvPr>
        </p:nvGraphicFramePr>
        <p:xfrm>
          <a:off x="12273939" y="19466"/>
          <a:ext cx="3376361" cy="430118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6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3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간호사 계정으로 로그인 했을때의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버튼 처리, 각 상태를 클릭 했을 때 해당하는 환자 리스트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6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2583"/>
                  </a:ext>
                </a:extLst>
              </a:tr>
            </a:tbl>
          </a:graphicData>
        </a:graphic>
      </p:graphicFrame>
      <p:sp>
        <p:nvSpPr>
          <p:cNvPr id="232" name="Google Shape;232;p20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4" name="Google Shape;228;p20">
            <a:extLst>
              <a:ext uri="{FF2B5EF4-FFF2-40B4-BE49-F238E27FC236}">
                <a16:creationId xmlns:a16="http://schemas.microsoft.com/office/drawing/2014/main" id="{9D8A4857-E820-4206-AB35-3CB7EF397D87}"/>
              </a:ext>
            </a:extLst>
          </p:cNvPr>
          <p:cNvSpPr/>
          <p:nvPr/>
        </p:nvSpPr>
        <p:spPr>
          <a:xfrm>
            <a:off x="5379046" y="108415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229;p20">
            <a:extLst>
              <a:ext uri="{FF2B5EF4-FFF2-40B4-BE49-F238E27FC236}">
                <a16:creationId xmlns:a16="http://schemas.microsoft.com/office/drawing/2014/main" id="{BE85E45E-9ED9-4873-8207-28E85C84BB66}"/>
              </a:ext>
            </a:extLst>
          </p:cNvPr>
          <p:cNvSpPr/>
          <p:nvPr/>
        </p:nvSpPr>
        <p:spPr>
          <a:xfrm>
            <a:off x="2324347" y="172065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246;p20">
            <a:extLst>
              <a:ext uri="{FF2B5EF4-FFF2-40B4-BE49-F238E27FC236}">
                <a16:creationId xmlns:a16="http://schemas.microsoft.com/office/drawing/2014/main" id="{3573E9AE-120C-4E3A-B75E-F729B9E4E8F1}"/>
              </a:ext>
            </a:extLst>
          </p:cNvPr>
          <p:cNvSpPr/>
          <p:nvPr/>
        </p:nvSpPr>
        <p:spPr>
          <a:xfrm>
            <a:off x="7357699" y="3772872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229;p20">
            <a:extLst>
              <a:ext uri="{FF2B5EF4-FFF2-40B4-BE49-F238E27FC236}">
                <a16:creationId xmlns:a16="http://schemas.microsoft.com/office/drawing/2014/main" id="{451548F8-6B15-455B-86A2-991898722478}"/>
              </a:ext>
            </a:extLst>
          </p:cNvPr>
          <p:cNvSpPr/>
          <p:nvPr/>
        </p:nvSpPr>
        <p:spPr>
          <a:xfrm>
            <a:off x="7244599" y="119725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95157002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1602</Words>
  <Application>Microsoft Office PowerPoint</Application>
  <PresentationFormat>사용자 지정</PresentationFormat>
  <Paragraphs>611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Gulim</vt:lpstr>
      <vt:lpstr>Gulim</vt:lpstr>
      <vt:lpstr>Dotum</vt:lpstr>
      <vt:lpstr>맑은 고딕</vt:lpstr>
      <vt:lpstr>맑은 고딕</vt:lpstr>
      <vt:lpstr>Arial</vt:lpstr>
      <vt:lpstr>Verdana</vt:lpstr>
      <vt:lpstr>디자인 사용자 지정</vt:lpstr>
      <vt:lpstr>15_디자인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9</cp:revision>
  <dcterms:modified xsi:type="dcterms:W3CDTF">2021-11-27T08:46:02Z</dcterms:modified>
</cp:coreProperties>
</file>