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7" r:id="rId3"/>
    <p:sldId id="258" r:id="rId4"/>
    <p:sldId id="297" r:id="rId5"/>
    <p:sldId id="289" r:id="rId6"/>
    <p:sldId id="308" r:id="rId7"/>
    <p:sldId id="267" r:id="rId8"/>
    <p:sldId id="291" r:id="rId9"/>
    <p:sldId id="266" r:id="rId10"/>
    <p:sldId id="301" r:id="rId11"/>
    <p:sldId id="311" r:id="rId12"/>
    <p:sldId id="312" r:id="rId13"/>
    <p:sldId id="313" r:id="rId14"/>
    <p:sldId id="314" r:id="rId15"/>
    <p:sldId id="292" r:id="rId16"/>
    <p:sldId id="277" r:id="rId17"/>
    <p:sldId id="293"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C9D0"/>
    <a:srgbClr val="DAE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5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2019/6/27</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34945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11E21402-F325-4A98-A59B-EE461FA30335}" type="datetimeFigureOut">
              <a:rPr lang="zh-CN" altLang="en-US" smtClean="0"/>
              <a:t>2019/6/27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43ACD89-F4FD-4086-8429-816CD5299410}" type="slidenum">
              <a:rPr lang="zh-CN" altLang="en-US" smtClean="0"/>
              <a:t>‹#›</a:t>
            </a:fld>
            <a:endParaRPr lang="zh-CN" altLang="en-US"/>
          </a:p>
        </p:txBody>
      </p:sp>
    </p:spTree>
    <p:extLst>
      <p:ext uri="{BB962C8B-B14F-4D97-AF65-F5344CB8AC3E}">
        <p14:creationId xmlns:p14="http://schemas.microsoft.com/office/powerpoint/2010/main" val="359706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ransition advClick="0" advTm="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advClick="0" advTm="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jpe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5"/>
          <a:stretch>
            <a:fillRect/>
          </a:stretch>
        </p:blipFill>
        <p:spPr>
          <a:xfrm>
            <a:off x="-44450" y="-69850"/>
            <a:ext cx="12280265" cy="6997065"/>
          </a:xfrm>
          <a:prstGeom prst="rect">
            <a:avLst/>
          </a:prstGeom>
        </p:spPr>
      </p:pic>
      <p:sp>
        <p:nvSpPr>
          <p:cNvPr id="6" name="PA_文本框 4"/>
          <p:cNvSpPr txBox="1"/>
          <p:nvPr>
            <p:custDataLst>
              <p:tags r:id="rId2"/>
            </p:custDataLst>
          </p:nvPr>
        </p:nvSpPr>
        <p:spPr>
          <a:xfrm>
            <a:off x="2766060" y="1674356"/>
            <a:ext cx="8131454" cy="1754326"/>
          </a:xfrm>
          <a:prstGeom prst="rect">
            <a:avLst/>
          </a:prstGeom>
          <a:noFill/>
        </p:spPr>
        <p:txBody>
          <a:bodyPr wrap="square" rtlCol="0">
            <a:spAutoFit/>
          </a:bodyPr>
          <a:lstStyle/>
          <a:p>
            <a:r>
              <a:rPr lang="zh-CN" altLang="en-US" sz="6000" kern="1600" spc="600" dirty="0" smtClean="0">
                <a:solidFill>
                  <a:schemeClr val="tx1">
                    <a:lumMod val="75000"/>
                    <a:lumOff val="25000"/>
                  </a:schemeClr>
                </a:solidFill>
                <a:latin typeface="楷体" panose="02010609060101010101" charset="-122"/>
                <a:ea typeface="楷体" panose="02010609060101010101" charset="-122"/>
                <a:cs typeface="+mn-ea"/>
                <a:sym typeface="+mn-lt"/>
              </a:rPr>
              <a:t>  </a:t>
            </a:r>
            <a:r>
              <a:rPr lang="zh-CN" altLang="en-US" sz="4800" kern="1600" spc="600" dirty="0" smtClean="0">
                <a:solidFill>
                  <a:schemeClr val="tx1">
                    <a:lumMod val="75000"/>
                    <a:lumOff val="25000"/>
                  </a:schemeClr>
                </a:solidFill>
                <a:latin typeface="楷体" panose="02010609060101010101" charset="-122"/>
                <a:ea typeface="楷体" panose="02010609060101010101" charset="-122"/>
                <a:cs typeface="+mn-ea"/>
                <a:sym typeface="+mn-lt"/>
              </a:rPr>
              <a:t>西北师范大学</a:t>
            </a:r>
            <a:endParaRPr lang="en-US" altLang="zh-CN" sz="4800" kern="1600" spc="600" dirty="0" smtClean="0">
              <a:solidFill>
                <a:schemeClr val="tx1">
                  <a:lumMod val="75000"/>
                  <a:lumOff val="25000"/>
                </a:schemeClr>
              </a:solidFill>
              <a:latin typeface="楷体" panose="02010609060101010101" charset="-122"/>
              <a:ea typeface="楷体" panose="02010609060101010101" charset="-122"/>
              <a:cs typeface="+mn-ea"/>
              <a:sym typeface="+mn-lt"/>
            </a:endParaRPr>
          </a:p>
          <a:p>
            <a:r>
              <a:rPr lang="zh-CN" altLang="en-US" sz="4800" kern="1600" spc="600" dirty="0" smtClean="0">
                <a:solidFill>
                  <a:schemeClr val="tx1">
                    <a:lumMod val="75000"/>
                    <a:lumOff val="25000"/>
                  </a:schemeClr>
                </a:solidFill>
                <a:latin typeface="楷体" panose="02010609060101010101" charset="-122"/>
                <a:ea typeface="楷体" panose="02010609060101010101" charset="-122"/>
                <a:cs typeface="+mn-ea"/>
                <a:sym typeface="+mn-lt"/>
              </a:rPr>
              <a:t>学生公寓管理系统</a:t>
            </a:r>
          </a:p>
        </p:txBody>
      </p:sp>
      <p:sp>
        <p:nvSpPr>
          <p:cNvPr id="13" name="文本框 12"/>
          <p:cNvSpPr txBox="1"/>
          <p:nvPr/>
        </p:nvSpPr>
        <p:spPr>
          <a:xfrm>
            <a:off x="2766126" y="4707559"/>
            <a:ext cx="2062480" cy="398780"/>
          </a:xfrm>
          <a:prstGeom prst="rect">
            <a:avLst/>
          </a:prstGeom>
          <a:noFill/>
        </p:spPr>
        <p:txBody>
          <a:bodyPr wrap="square" rtlCol="0">
            <a:spAutoFit/>
          </a:bodyPr>
          <a:lstStyle/>
          <a:p>
            <a:r>
              <a:rPr lang="en-US" altLang="zh-CN"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2019</a:t>
            </a:r>
            <a:r>
              <a:rPr lang="zh-CN" altLang="en-US"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年</a:t>
            </a:r>
            <a:r>
              <a:rPr lang="en-US" altLang="zh-CN"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6</a:t>
            </a:r>
            <a:r>
              <a:rPr lang="zh-CN" altLang="en-US"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月</a:t>
            </a:r>
            <a:r>
              <a:rPr lang="en-US" altLang="zh-CN"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28</a:t>
            </a:r>
            <a:r>
              <a:rPr lang="zh-CN" altLang="en-US"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日</a:t>
            </a:r>
          </a:p>
        </p:txBody>
      </p:sp>
      <p:sp>
        <p:nvSpPr>
          <p:cNvPr id="14" name="PA_文本框 1"/>
          <p:cNvSpPr txBox="1"/>
          <p:nvPr>
            <p:custDataLst>
              <p:tags r:id="rId3"/>
            </p:custDataLst>
          </p:nvPr>
        </p:nvSpPr>
        <p:spPr>
          <a:xfrm>
            <a:off x="953770" y="708193"/>
            <a:ext cx="4459631" cy="769441"/>
          </a:xfrm>
          <a:prstGeom prst="rect">
            <a:avLst/>
          </a:prstGeom>
          <a:noFill/>
        </p:spPr>
        <p:txBody>
          <a:bodyPr wrap="square" rtlCol="0">
            <a:spAutoFit/>
          </a:bodyPr>
          <a:lstStyle/>
          <a:p>
            <a:r>
              <a:rPr lang="en-US" altLang="zh-CN" sz="4400" b="1" spc="600" dirty="0" smtClean="0">
                <a:solidFill>
                  <a:schemeClr val="tx1">
                    <a:lumMod val="50000"/>
                    <a:lumOff val="50000"/>
                  </a:schemeClr>
                </a:solidFill>
                <a:latin typeface="宋体" panose="02010600030101010101" pitchFamily="2" charset="-122"/>
                <a:ea typeface="宋体" panose="02010600030101010101" pitchFamily="2" charset="-122"/>
                <a:cs typeface="+mn-ea"/>
                <a:sym typeface="+mn-lt"/>
              </a:rPr>
              <a:t>2019</a:t>
            </a:r>
            <a:r>
              <a:rPr lang="zh-CN" altLang="en-US" sz="4400" b="1" spc="600" dirty="0" smtClean="0">
                <a:solidFill>
                  <a:schemeClr val="tx1">
                    <a:lumMod val="50000"/>
                    <a:lumOff val="50000"/>
                  </a:schemeClr>
                </a:solidFill>
                <a:latin typeface="楷体" panose="02010609060101010101" charset="-122"/>
                <a:ea typeface="楷体" panose="02010609060101010101" charset="-122"/>
                <a:cs typeface="+mn-ea"/>
                <a:sym typeface="+mn-lt"/>
              </a:rPr>
              <a:t>软件工程</a:t>
            </a:r>
            <a:endParaRPr lang="en-US" altLang="zh-CN" sz="4400" b="1" spc="600" dirty="0" smtClean="0">
              <a:solidFill>
                <a:schemeClr val="tx1">
                  <a:lumMod val="50000"/>
                  <a:lumOff val="50000"/>
                </a:schemeClr>
              </a:solidFill>
              <a:latin typeface="楷体" panose="02010609060101010101" charset="-122"/>
              <a:ea typeface="楷体" panose="02010609060101010101" charset="-122"/>
              <a:cs typeface="楷体" panose="02010609060101010101" charset="-122"/>
              <a:sym typeface="+mn-lt"/>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2766060" y="3601720"/>
            <a:ext cx="6992620" cy="706755"/>
          </a:xfrm>
          <a:prstGeom prst="rect">
            <a:avLst/>
          </a:prstGeom>
          <a:noFill/>
        </p:spPr>
        <p:txBody>
          <a:bodyPr wrap="square" rtlCol="0">
            <a:spAutoFit/>
          </a:bodyPr>
          <a:lstStyle/>
          <a:p>
            <a:r>
              <a:rPr lang="zh-CN"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组长：杨凡亿</a:t>
            </a:r>
          </a:p>
          <a:p>
            <a:r>
              <a:rPr lang="zh-CN"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组员：唐盖强 赵佳平 何启芝 旦增罗布</a:t>
            </a:r>
          </a:p>
        </p:txBody>
      </p:sp>
      <p:sp>
        <p:nvSpPr>
          <p:cNvPr id="3" name="文本框 2"/>
          <p:cNvSpPr txBox="1"/>
          <p:nvPr/>
        </p:nvSpPr>
        <p:spPr>
          <a:xfrm>
            <a:off x="2766060" y="4308475"/>
            <a:ext cx="2263140" cy="398780"/>
          </a:xfrm>
          <a:prstGeom prst="rect">
            <a:avLst/>
          </a:prstGeom>
          <a:noFill/>
        </p:spPr>
        <p:txBody>
          <a:bodyPr wrap="square" rtlCol="0">
            <a:spAutoFit/>
          </a:bodyPr>
          <a:lstStyle/>
          <a:p>
            <a:r>
              <a:rPr lang="zh-CN" altLang="en-US" sz="2000" dirty="0" smtClean="0">
                <a:solidFill>
                  <a:schemeClr val="tx1">
                    <a:lumMod val="65000"/>
                    <a:lumOff val="35000"/>
                  </a:schemeClr>
                </a:solidFill>
                <a:latin typeface="楷体" panose="02010609060101010101" charset="-122"/>
                <a:ea typeface="楷体" panose="02010609060101010101" charset="-122"/>
                <a:cs typeface="楷体" panose="02010609060101010101" charset="-122"/>
                <a:sym typeface="+mn-lt"/>
              </a:rPr>
              <a:t>指导老师：代祖华</a:t>
            </a:r>
          </a:p>
        </p:txBody>
      </p:sp>
    </p:spTree>
    <p:custDataLst>
      <p:tags r:id="rId1"/>
    </p:custData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by="(-#ppt_w*2)" calcmode="lin" valueType="num">
                                      <p:cBhvr rctx="PPT">
                                        <p:cTn id="7" dur="500" autoRev="1" fill="hold">
                                          <p:stCondLst>
                                            <p:cond delay="0"/>
                                          </p:stCondLst>
                                        </p:cTn>
                                        <p:tgtEl>
                                          <p:spTgt spid="14"/>
                                        </p:tgtEl>
                                        <p:attrNameLst>
                                          <p:attrName>ppt_w</p:attrName>
                                        </p:attrNameLst>
                                      </p:cBhvr>
                                    </p:anim>
                                    <p:anim by="(#ppt_w*0.50)" calcmode="lin" valueType="num">
                                      <p:cBhvr>
                                        <p:cTn id="8" dur="500" decel="50000" autoRev="1" fill="hold">
                                          <p:stCondLst>
                                            <p:cond delay="0"/>
                                          </p:stCondLst>
                                        </p:cTn>
                                        <p:tgtEl>
                                          <p:spTgt spid="14"/>
                                        </p:tgtEl>
                                        <p:attrNameLst>
                                          <p:attrName>ppt_x</p:attrName>
                                        </p:attrNameLst>
                                      </p:cBhvr>
                                    </p:anim>
                                    <p:anim from="(-#ppt_h/2)" to="(#ppt_y)" calcmode="lin" valueType="num">
                                      <p:cBhvr>
                                        <p:cTn id="9" dur="1000" fill="hold">
                                          <p:stCondLst>
                                            <p:cond delay="0"/>
                                          </p:stCondLst>
                                        </p:cTn>
                                        <p:tgtEl>
                                          <p:spTgt spid="14"/>
                                        </p:tgtEl>
                                        <p:attrNameLst>
                                          <p:attrName>ppt_y</p:attrName>
                                        </p:attrNameLst>
                                      </p:cBhvr>
                                    </p:anim>
                                    <p:animRot by="21600000">
                                      <p:cBhvr>
                                        <p:cTn id="10" dur="1000" fill="hold">
                                          <p:stCondLst>
                                            <p:cond delay="0"/>
                                          </p:stCondLst>
                                        </p:cTn>
                                        <p:tgtEl>
                                          <p:spTgt spid="14"/>
                                        </p:tgtEl>
                                        <p:attrNameLst>
                                          <p:attrName>r</p:attrName>
                                        </p:attrNameLst>
                                      </p:cBhvr>
                                    </p:animRot>
                                  </p:childTnLst>
                                </p:cTn>
                              </p:par>
                            </p:childTnLst>
                          </p:cTn>
                        </p:par>
                        <p:par>
                          <p:cTn id="11" fill="hold">
                            <p:stCondLst>
                              <p:cond delay="17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6"/>
                                        </p:tgtEl>
                                        <p:attrNameLst>
                                          <p:attrName>ppt_y</p:attrName>
                                        </p:attrNameLst>
                                      </p:cBhvr>
                                      <p:tavLst>
                                        <p:tav tm="0">
                                          <p:val>
                                            <p:strVal val="#ppt_y"/>
                                          </p:val>
                                        </p:tav>
                                        <p:tav tm="100000">
                                          <p:val>
                                            <p:strVal val="#ppt_y"/>
                                          </p:val>
                                        </p:tav>
                                      </p:tavLst>
                                    </p:anim>
                                    <p:anim calcmode="lin" valueType="num">
                                      <p:cBhvr>
                                        <p:cTn id="1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6"/>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2"/>
          <a:srcRect/>
          <a:stretch>
            <a:fillRect/>
          </a:stretch>
        </p:blipFill>
        <p:spPr>
          <a:xfrm>
            <a:off x="0" y="1905"/>
            <a:ext cx="12212955" cy="6854825"/>
          </a:xfrm>
          <a:prstGeom prst="rect">
            <a:avLst/>
          </a:prstGeom>
        </p:spPr>
      </p:pic>
      <p:sp>
        <p:nvSpPr>
          <p:cNvPr id="81" name="文本框 80"/>
          <p:cNvSpPr txBox="1"/>
          <p:nvPr/>
        </p:nvSpPr>
        <p:spPr>
          <a:xfrm>
            <a:off x="570865" y="647065"/>
            <a:ext cx="4959985" cy="892552"/>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登录界面：所有用户统一采用用户名和密码方式登录</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818005" y="5523865"/>
            <a:ext cx="2266315" cy="370840"/>
          </a:xfrm>
          <a:prstGeom prst="rect">
            <a:avLst/>
          </a:prstGeom>
          <a:noFill/>
        </p:spPr>
        <p:txBody>
          <a:bodyPr wrap="square" rtlCol="0">
            <a:spAutoFit/>
          </a:bodyPr>
          <a:lstStyle/>
          <a:p>
            <a:pPr>
              <a:lnSpc>
                <a:spcPct val="130000"/>
              </a:lnSpc>
              <a:spcBef>
                <a:spcPct val="0"/>
              </a:spcBef>
            </a:pP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图</a:t>
            </a:r>
            <a:r>
              <a:rPr lang="en-US" altLang="zh-CN"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6</a:t>
            </a:r>
            <a:r>
              <a:rPr lang="zh-CN" altLang="en-US" sz="1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系统整体功能模块图</a:t>
            </a:r>
          </a:p>
        </p:txBody>
      </p:sp>
      <p:sp>
        <p:nvSpPr>
          <p:cNvPr id="11" name="文本框 10"/>
          <p:cNvSpPr txBox="1"/>
          <p:nvPr/>
        </p:nvSpPr>
        <p:spPr>
          <a:xfrm>
            <a:off x="5951853" y="647065"/>
            <a:ext cx="3305811" cy="492443"/>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系统管理员登录成功后界面</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cxnSp>
        <p:nvCxnSpPr>
          <p:cNvPr id="45" name="Straight Connector 54"/>
          <p:cNvCxnSpPr/>
          <p:nvPr/>
        </p:nvCxnSpPr>
        <p:spPr>
          <a:xfrm>
            <a:off x="5278859" y="303530"/>
            <a:ext cx="635" cy="607187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46" y="1658668"/>
            <a:ext cx="3963813" cy="4190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6490" y="1973094"/>
            <a:ext cx="6700709" cy="324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1000"/>
                                        <p:tgtEl>
                                          <p:spTgt spid="45"/>
                                        </p:tgtEl>
                                      </p:cBhvr>
                                    </p:animEffect>
                                    <p:anim calcmode="lin" valueType="num">
                                      <p:cBhvr>
                                        <p:cTn id="24" dur="1000" fill="hold"/>
                                        <p:tgtEl>
                                          <p:spTgt spid="45"/>
                                        </p:tgtEl>
                                        <p:attrNameLst>
                                          <p:attrName>ppt_x</p:attrName>
                                        </p:attrNameLst>
                                      </p:cBhvr>
                                      <p:tavLst>
                                        <p:tav tm="0">
                                          <p:val>
                                            <p:strVal val="#ppt_x"/>
                                          </p:val>
                                        </p:tav>
                                        <p:tav tm="100000">
                                          <p:val>
                                            <p:strVal val="#ppt_x"/>
                                          </p:val>
                                        </p:tav>
                                      </p:tavLst>
                                    </p:anim>
                                    <p:anim calcmode="lin" valueType="num">
                                      <p:cBhvr>
                                        <p:cTn id="2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2"/>
          <a:srcRect/>
          <a:stretch>
            <a:fillRect/>
          </a:stretch>
        </p:blipFill>
        <p:spPr>
          <a:xfrm>
            <a:off x="0" y="1905"/>
            <a:ext cx="12212955" cy="6854825"/>
          </a:xfrm>
          <a:prstGeom prst="rect">
            <a:avLst/>
          </a:prstGeom>
        </p:spPr>
      </p:pic>
      <p:sp>
        <p:nvSpPr>
          <p:cNvPr id="81" name="文本框 80"/>
          <p:cNvSpPr txBox="1"/>
          <p:nvPr/>
        </p:nvSpPr>
        <p:spPr>
          <a:xfrm>
            <a:off x="570865" y="647065"/>
            <a:ext cx="4959985" cy="453457"/>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访客管理界面：</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752" y="1670180"/>
            <a:ext cx="8775635" cy="3953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900840"/>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2"/>
          <a:srcRect/>
          <a:stretch>
            <a:fillRect/>
          </a:stretch>
        </p:blipFill>
        <p:spPr>
          <a:xfrm>
            <a:off x="0" y="1905"/>
            <a:ext cx="12212955" cy="6854825"/>
          </a:xfrm>
          <a:prstGeom prst="rect">
            <a:avLst/>
          </a:prstGeom>
        </p:spPr>
      </p:pic>
      <p:sp>
        <p:nvSpPr>
          <p:cNvPr id="81" name="文本框 80"/>
          <p:cNvSpPr txBox="1"/>
          <p:nvPr/>
        </p:nvSpPr>
        <p:spPr>
          <a:xfrm>
            <a:off x="570865" y="647065"/>
            <a:ext cx="4959985" cy="492443"/>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报修管理界面：</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551" y="1643904"/>
            <a:ext cx="9277933" cy="401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70931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2"/>
          <a:srcRect/>
          <a:stretch>
            <a:fillRect/>
          </a:stretch>
        </p:blipFill>
        <p:spPr>
          <a:xfrm>
            <a:off x="0" y="1905"/>
            <a:ext cx="12212955" cy="6854825"/>
          </a:xfrm>
          <a:prstGeom prst="rect">
            <a:avLst/>
          </a:prstGeom>
        </p:spPr>
      </p:pic>
      <p:sp>
        <p:nvSpPr>
          <p:cNvPr id="81" name="文本框 80"/>
          <p:cNvSpPr txBox="1"/>
          <p:nvPr/>
        </p:nvSpPr>
        <p:spPr>
          <a:xfrm>
            <a:off x="570865" y="647065"/>
            <a:ext cx="4959985" cy="492443"/>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宿舍评分界面：</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65" y="1436914"/>
            <a:ext cx="9472733" cy="4450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097725"/>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2"/>
          <a:srcRect/>
          <a:stretch>
            <a:fillRect/>
          </a:stretch>
        </p:blipFill>
        <p:spPr>
          <a:xfrm>
            <a:off x="0" y="1905"/>
            <a:ext cx="12212955" cy="6854825"/>
          </a:xfrm>
          <a:prstGeom prst="rect">
            <a:avLst/>
          </a:prstGeom>
        </p:spPr>
      </p:pic>
      <p:sp>
        <p:nvSpPr>
          <p:cNvPr id="81" name="文本框 80"/>
          <p:cNvSpPr txBox="1"/>
          <p:nvPr/>
        </p:nvSpPr>
        <p:spPr>
          <a:xfrm>
            <a:off x="570865" y="647065"/>
            <a:ext cx="4959985" cy="492443"/>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用户管理界面：</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214" y="1379983"/>
            <a:ext cx="8546547" cy="489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65165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3600" b="1" dirty="0">
                <a:solidFill>
                  <a:schemeClr val="tx1">
                    <a:lumMod val="50000"/>
                    <a:lumOff val="50000"/>
                  </a:schemeClr>
                </a:solidFill>
                <a:latin typeface="微软雅黑" panose="020B0503020204020204" charset="-122"/>
                <a:ea typeface="微软雅黑" panose="020B0503020204020204" charset="-122"/>
                <a:sym typeface="+mn-ea"/>
              </a:rPr>
              <a:t>项目应用成果展望</a:t>
            </a:r>
            <a:endParaRPr lang="zh-CN" altLang="en-US" sz="3600" b="1" dirty="0">
              <a:solidFill>
                <a:schemeClr val="tx1">
                  <a:lumMod val="50000"/>
                  <a:lumOff val="50000"/>
                </a:schemeClr>
              </a:solidFill>
              <a:latin typeface="微软雅黑" panose="020B0503020204020204" charset="-122"/>
              <a:ea typeface="微软雅黑" panose="020B0503020204020204" charset="-122"/>
            </a:endParaRP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z="4400" spc="600" dirty="0" smtClean="0">
                <a:solidFill>
                  <a:schemeClr val="bg1"/>
                </a:solidFill>
                <a:latin typeface="黑体" panose="02010609060101010101" charset="-122"/>
                <a:ea typeface="黑体" panose="02010609060101010101" charset="-122"/>
              </a:rPr>
              <a:t>PART/</a:t>
            </a:r>
            <a:r>
              <a:rPr lang="en-US" altLang="zh-CN" sz="4400" spc="600" dirty="0" smtClean="0">
                <a:solidFill>
                  <a:schemeClr val="bg1"/>
                </a:solidFill>
                <a:latin typeface="黑体" panose="02010609060101010101" charset="-122"/>
                <a:ea typeface="黑体" panose="02010609060101010101" charset="-122"/>
              </a:rPr>
              <a:t>04</a:t>
            </a:r>
            <a:endParaRPr lang="en-US" altLang="zh-CN" sz="4400" spc="600" dirty="0">
              <a:solidFill>
                <a:schemeClr val="bg1"/>
              </a:solidFill>
              <a:latin typeface="黑体" panose="02010609060101010101" charset="-122"/>
              <a:ea typeface="黑体" panose="02010609060101010101"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04</a:t>
            </a:r>
          </a:p>
        </p:txBody>
      </p:sp>
      <p:pic>
        <p:nvPicPr>
          <p:cNvPr id="13" name="图片 12"/>
          <p:cNvPicPr>
            <a:picLocks noChangeAspect="1"/>
          </p:cNvPicPr>
          <p:nvPr/>
        </p:nvPicPr>
        <p:blipFill>
          <a:blip r:embed="rId2"/>
          <a:stretch>
            <a:fillRect/>
          </a:stretch>
        </p:blipFill>
        <p:spPr>
          <a:xfrm>
            <a:off x="1269365" y="851535"/>
            <a:ext cx="4827905" cy="4827905"/>
          </a:xfrm>
          <a:prstGeom prst="rect">
            <a:avLst/>
          </a:prstGeom>
        </p:spPr>
      </p:pic>
      <p:sp>
        <p:nvSpPr>
          <p:cNvPr id="50" name="Freeform 73"/>
          <p:cNvSpPr/>
          <p:nvPr/>
        </p:nvSpPr>
        <p:spPr bwMode="auto">
          <a:xfrm>
            <a:off x="7908341" y="625381"/>
            <a:ext cx="2158360" cy="2089084"/>
          </a:xfrm>
          <a:custGeom>
            <a:avLst/>
            <a:gdLst>
              <a:gd name="T0" fmla="*/ 0 w 328"/>
              <a:gd name="T1" fmla="*/ 164 h 329"/>
              <a:gd name="T2" fmla="*/ 0 w 328"/>
              <a:gd name="T3" fmla="*/ 164 h 329"/>
              <a:gd name="T4" fmla="*/ 164 w 328"/>
              <a:gd name="T5" fmla="*/ 0 h 329"/>
              <a:gd name="T6" fmla="*/ 328 w 328"/>
              <a:gd name="T7" fmla="*/ 0 h 329"/>
              <a:gd name="T8" fmla="*/ 328 w 328"/>
              <a:gd name="T9" fmla="*/ 164 h 329"/>
              <a:gd name="T10" fmla="*/ 164 w 328"/>
              <a:gd name="T11" fmla="*/ 329 h 329"/>
              <a:gd name="T12" fmla="*/ 164 w 328"/>
              <a:gd name="T13" fmla="*/ 329 h 329"/>
              <a:gd name="T14" fmla="*/ 0 w 328"/>
              <a:gd name="T15" fmla="*/ 164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 h="329">
                <a:moveTo>
                  <a:pt x="0" y="164"/>
                </a:moveTo>
                <a:cubicBezTo>
                  <a:pt x="0" y="164"/>
                  <a:pt x="0" y="164"/>
                  <a:pt x="0" y="164"/>
                </a:cubicBezTo>
                <a:cubicBezTo>
                  <a:pt x="0" y="74"/>
                  <a:pt x="74" y="0"/>
                  <a:pt x="164" y="0"/>
                </a:cubicBezTo>
                <a:cubicBezTo>
                  <a:pt x="328" y="0"/>
                  <a:pt x="328" y="0"/>
                  <a:pt x="328" y="0"/>
                </a:cubicBezTo>
                <a:cubicBezTo>
                  <a:pt x="328" y="164"/>
                  <a:pt x="328" y="164"/>
                  <a:pt x="328" y="164"/>
                </a:cubicBezTo>
                <a:cubicBezTo>
                  <a:pt x="328" y="255"/>
                  <a:pt x="254" y="329"/>
                  <a:pt x="164" y="329"/>
                </a:cubicBezTo>
                <a:cubicBezTo>
                  <a:pt x="164" y="329"/>
                  <a:pt x="164" y="329"/>
                  <a:pt x="164" y="329"/>
                </a:cubicBezTo>
                <a:cubicBezTo>
                  <a:pt x="74" y="329"/>
                  <a:pt x="0" y="255"/>
                  <a:pt x="0" y="164"/>
                </a:cubicBezTo>
                <a:close/>
              </a:path>
            </a:pathLst>
          </a:custGeom>
          <a:solidFill>
            <a:srgbClr val="C6ECF5"/>
          </a:solidFill>
          <a:ln w="76200">
            <a:noFill/>
          </a:ln>
        </p:spPr>
        <p:txBody>
          <a:bodyPr vert="horz" wrap="square" lIns="91440" tIns="45720" rIns="91440" bIns="45720" numCol="1" anchor="t" anchorCtr="0" compatLnSpc="1"/>
          <a:lstStyle/>
          <a:p>
            <a:endParaRPr lang="zh-CN" altLang="en-US">
              <a:solidFill>
                <a:schemeClr val="bg1"/>
              </a:solidFill>
            </a:endParaRPr>
          </a:p>
        </p:txBody>
      </p:sp>
      <p:sp>
        <p:nvSpPr>
          <p:cNvPr id="52" name="TextBox 99"/>
          <p:cNvSpPr txBox="1"/>
          <p:nvPr/>
        </p:nvSpPr>
        <p:spPr>
          <a:xfrm>
            <a:off x="7938135" y="1164590"/>
            <a:ext cx="2128520" cy="1200329"/>
          </a:xfrm>
          <a:prstGeom prst="rect">
            <a:avLst/>
          </a:prstGeom>
          <a:noFill/>
        </p:spPr>
        <p:txBody>
          <a:bodyPr wrap="square" rtlCol="0">
            <a:spAutoFit/>
          </a:bodyPr>
          <a:lstStyle/>
          <a:p>
            <a:r>
              <a:rPr lang="zh-CN" altLang="en-US" sz="3600" dirty="0" smtClean="0">
                <a:solidFill>
                  <a:schemeClr val="bg1"/>
                </a:solidFill>
                <a:latin typeface="微软雅黑" panose="020B0503020204020204" charset="-122"/>
                <a:ea typeface="微软雅黑" panose="020B0503020204020204" charset="-122"/>
              </a:rPr>
              <a:t>系统应用成果展望</a:t>
            </a:r>
            <a:endParaRPr lang="zh-CN" altLang="en-US" sz="3600" dirty="0">
              <a:solidFill>
                <a:schemeClr val="bg1"/>
              </a:solidFill>
              <a:latin typeface="微软雅黑" panose="020B0503020204020204" charset="-122"/>
              <a:ea typeface="微软雅黑" panose="020B0503020204020204" charset="-122"/>
            </a:endParaRPr>
          </a:p>
        </p:txBody>
      </p:sp>
      <p:sp>
        <p:nvSpPr>
          <p:cNvPr id="53" name="矩形 1"/>
          <p:cNvSpPr>
            <a:spLocks noChangeArrowheads="1"/>
          </p:cNvSpPr>
          <p:nvPr/>
        </p:nvSpPr>
        <p:spPr bwMode="auto">
          <a:xfrm>
            <a:off x="6754482" y="2978401"/>
            <a:ext cx="4465620" cy="3448031"/>
          </a:xfrm>
          <a:prstGeom prst="rect">
            <a:avLst/>
          </a:prstGeom>
          <a:noFill/>
          <a:ln w="9525">
            <a:noFill/>
            <a:prstDash val="sysDash"/>
            <a:miter lim="800000"/>
          </a:ln>
          <a:extLst>
            <a:ext uri="{909E8E84-426E-40DD-AFC4-6F175D3DCCD1}">
              <a14:hiddenFill xmlns:a14="http://schemas.microsoft.com/office/drawing/2010/main">
                <a:solidFill>
                  <a:srgbClr val="FFFFFF"/>
                </a:solidFill>
              </a14:hiddenFill>
            </a:ext>
          </a:extLst>
        </p:spPr>
        <p:txBody>
          <a:bodyPr wrap="square" lIns="122843" tIns="61422" rIns="122843" bIns="61422">
            <a:spAutoFit/>
          </a:bodyPr>
          <a:lstStyle/>
          <a:p>
            <a:pPr algn="just">
              <a:lnSpc>
                <a:spcPct val="150000"/>
              </a:lnSpc>
            </a:pPr>
            <a:r>
              <a:rPr lang="zh-CN" altLang="en-US" dirty="0" smtClean="0">
                <a:solidFill>
                  <a:schemeClr val="bg1">
                    <a:lumMod val="50000"/>
                  </a:schemeClr>
                </a:solidFill>
                <a:latin typeface="微软雅黑" panose="020B0503020204020204" charset="-122"/>
                <a:ea typeface="微软雅黑" panose="020B0503020204020204" charset="-122"/>
              </a:rPr>
              <a:t>本次项目所实现的西北师范大学学生公寓管理系统，是结合我校当前现状展开的。现在是信息化时代，随着计算机的不断发展，高校也会逐渐实现信息一体化管理，而学生公寓管理就是其中很重要的一部分。因此学生公寓管理系统对于各高校来说应该是很有必要开发。</a:t>
            </a:r>
            <a:endParaRPr lang="zh-CN" altLang="zh-CN" sz="1800" dirty="0">
              <a:solidFill>
                <a:schemeClr val="bg1">
                  <a:lumMod val="50000"/>
                </a:schemeClr>
              </a:solidFill>
              <a:latin typeface="微软雅黑" panose="020B0503020204020204" charset="-122"/>
              <a:ea typeface="微软雅黑" panose="020B0503020204020204" charset="-122"/>
            </a:endParaRPr>
          </a:p>
          <a:p>
            <a:pPr algn="just">
              <a:lnSpc>
                <a:spcPct val="150000"/>
              </a:lnSpc>
            </a:pPr>
            <a:endParaRPr lang="zh-CN" altLang="zh-CN" sz="1800" dirty="0">
              <a:solidFill>
                <a:schemeClr val="bg1">
                  <a:lumMod val="50000"/>
                </a:schemeClr>
              </a:solidFill>
              <a:latin typeface="微软雅黑" panose="020B0503020204020204" charset="-122"/>
              <a:ea typeface="微软雅黑" panose="020B0503020204020204" charset="-122"/>
            </a:endParaRPr>
          </a:p>
        </p:txBody>
      </p:sp>
      <p:sp>
        <p:nvSpPr>
          <p:cNvPr id="54" name="L 形 53"/>
          <p:cNvSpPr/>
          <p:nvPr/>
        </p:nvSpPr>
        <p:spPr>
          <a:xfrm rot="5400000">
            <a:off x="6729416" y="3006756"/>
            <a:ext cx="457385" cy="407148"/>
          </a:xfrm>
          <a:prstGeom prst="corner">
            <a:avLst>
              <a:gd name="adj1" fmla="val 25014"/>
              <a:gd name="adj2" fmla="val 23544"/>
            </a:avLst>
          </a:prstGeom>
          <a:solidFill>
            <a:srgbClr val="98C9D0"/>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solidFill>
                <a:schemeClr val="bg1">
                  <a:lumMod val="50000"/>
                </a:schemeClr>
              </a:solidFill>
            </a:endParaRPr>
          </a:p>
        </p:txBody>
      </p:sp>
      <p:sp>
        <p:nvSpPr>
          <p:cNvPr id="55" name="L 形 54"/>
          <p:cNvSpPr/>
          <p:nvPr/>
        </p:nvSpPr>
        <p:spPr>
          <a:xfrm rot="16200000">
            <a:off x="10787837" y="5578343"/>
            <a:ext cx="457385" cy="407148"/>
          </a:xfrm>
          <a:prstGeom prst="corner">
            <a:avLst>
              <a:gd name="adj1" fmla="val 25014"/>
              <a:gd name="adj2" fmla="val 23544"/>
            </a:avLst>
          </a:prstGeom>
          <a:solidFill>
            <a:srgbClr val="98C9D0"/>
          </a:solidFill>
          <a:ln>
            <a:noFill/>
          </a:ln>
        </p:spPr>
        <p:style>
          <a:lnRef idx="2">
            <a:schemeClr val="accent1">
              <a:shade val="50000"/>
            </a:schemeClr>
          </a:lnRef>
          <a:fillRef idx="1">
            <a:schemeClr val="accent1"/>
          </a:fillRef>
          <a:effectRef idx="0">
            <a:schemeClr val="accent1"/>
          </a:effectRef>
          <a:fontRef idx="minor">
            <a:schemeClr val="lt1"/>
          </a:fontRef>
        </p:style>
        <p:txBody>
          <a:bodyPr lIns="122843" tIns="61422" rIns="122843" bIns="61422" rtlCol="0" anchor="ctr"/>
          <a:lstStyle/>
          <a:p>
            <a:pPr algn="ctr"/>
            <a:endParaRPr lang="zh-CN" altLang="en-US"/>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1000"/>
                                        <p:tgtEl>
                                          <p:spTgt spid="50"/>
                                        </p:tgtEl>
                                      </p:cBhvr>
                                    </p:animEffect>
                                    <p:anim calcmode="lin" valueType="num">
                                      <p:cBhvr>
                                        <p:cTn id="13" dur="1000" fill="hold"/>
                                        <p:tgtEl>
                                          <p:spTgt spid="50"/>
                                        </p:tgtEl>
                                        <p:attrNameLst>
                                          <p:attrName>ppt_x</p:attrName>
                                        </p:attrNameLst>
                                      </p:cBhvr>
                                      <p:tavLst>
                                        <p:tav tm="0">
                                          <p:val>
                                            <p:strVal val="#ppt_x"/>
                                          </p:val>
                                        </p:tav>
                                        <p:tav tm="100000">
                                          <p:val>
                                            <p:strVal val="#ppt_x"/>
                                          </p:val>
                                        </p:tav>
                                      </p:tavLst>
                                    </p:anim>
                                    <p:anim calcmode="lin" valueType="num">
                                      <p:cBhvr>
                                        <p:cTn id="14" dur="1000" fill="hold"/>
                                        <p:tgtEl>
                                          <p:spTgt spid="5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3"/>
                                        </p:tgtEl>
                                        <p:attrNameLst>
                                          <p:attrName>style.visibility</p:attrName>
                                        </p:attrNameLst>
                                      </p:cBhvr>
                                      <p:to>
                                        <p:strVal val="visible"/>
                                      </p:to>
                                    </p:set>
                                    <p:anim calcmode="lin" valueType="num">
                                      <p:cBhvr>
                                        <p:cTn id="18" dur="500" fill="hold"/>
                                        <p:tgtEl>
                                          <p:spTgt spid="53"/>
                                        </p:tgtEl>
                                        <p:attrNameLst>
                                          <p:attrName>ppt_w</p:attrName>
                                        </p:attrNameLst>
                                      </p:cBhvr>
                                      <p:tavLst>
                                        <p:tav tm="0">
                                          <p:val>
                                            <p:fltVal val="0"/>
                                          </p:val>
                                        </p:tav>
                                        <p:tav tm="100000">
                                          <p:val>
                                            <p:strVal val="#ppt_w"/>
                                          </p:val>
                                        </p:tav>
                                      </p:tavLst>
                                    </p:anim>
                                    <p:anim calcmode="lin" valueType="num">
                                      <p:cBhvr>
                                        <p:cTn id="19" dur="500" fill="hold"/>
                                        <p:tgtEl>
                                          <p:spTgt spid="53"/>
                                        </p:tgtEl>
                                        <p:attrNameLst>
                                          <p:attrName>ppt_h</p:attrName>
                                        </p:attrNameLst>
                                      </p:cBhvr>
                                      <p:tavLst>
                                        <p:tav tm="0">
                                          <p:val>
                                            <p:fltVal val="0"/>
                                          </p:val>
                                        </p:tav>
                                        <p:tav tm="100000">
                                          <p:val>
                                            <p:strVal val="#ppt_h"/>
                                          </p:val>
                                        </p:tav>
                                      </p:tavLst>
                                    </p:anim>
                                    <p:animEffect transition="in" filter="fade">
                                      <p:cBhvr>
                                        <p:cTn id="20" dur="500"/>
                                        <p:tgtEl>
                                          <p:spTgt spid="53"/>
                                        </p:tgtEl>
                                      </p:cBhvr>
                                    </p:animEffect>
                                  </p:childTnLst>
                                </p:cTn>
                              </p:par>
                            </p:childTnLst>
                          </p:cTn>
                        </p:par>
                        <p:par>
                          <p:cTn id="21" fill="hold">
                            <p:stCondLst>
                              <p:cond delay="1500"/>
                            </p:stCondLst>
                            <p:childTnLst>
                              <p:par>
                                <p:cTn id="22" presetID="2" presetClass="entr" presetSubtype="9"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0-#ppt_h/2"/>
                                          </p:val>
                                        </p:tav>
                                        <p:tav tm="100000">
                                          <p:val>
                                            <p:strVal val="#ppt_y"/>
                                          </p:val>
                                        </p:tav>
                                      </p:tavLst>
                                    </p:anim>
                                  </p:childTnLst>
                                </p:cTn>
                              </p:par>
                            </p:childTnLst>
                          </p:cTn>
                        </p:par>
                        <p:par>
                          <p:cTn id="26" fill="hold">
                            <p:stCondLst>
                              <p:cond delay="2000"/>
                            </p:stCondLst>
                            <p:childTnLst>
                              <p:par>
                                <p:cTn id="27" presetID="2" presetClass="entr" presetSubtype="6"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 calcmode="lin" valueType="num">
                                      <p:cBhvr additive="base">
                                        <p:cTn id="29" dur="500" fill="hold"/>
                                        <p:tgtEl>
                                          <p:spTgt spid="55"/>
                                        </p:tgtEl>
                                        <p:attrNameLst>
                                          <p:attrName>ppt_x</p:attrName>
                                        </p:attrNameLst>
                                      </p:cBhvr>
                                      <p:tavLst>
                                        <p:tav tm="0">
                                          <p:val>
                                            <p:strVal val="1+#ppt_w/2"/>
                                          </p:val>
                                        </p:tav>
                                        <p:tav tm="100000">
                                          <p:val>
                                            <p:strVal val="#ppt_x"/>
                                          </p:val>
                                        </p:tav>
                                      </p:tavLst>
                                    </p:anim>
                                    <p:anim calcmode="lin" valueType="num">
                                      <p:cBhvr additive="base">
                                        <p:cTn id="30" dur="500" fill="hold"/>
                                        <p:tgtEl>
                                          <p:spTgt spid="55"/>
                                        </p:tgtEl>
                                        <p:attrNameLst>
                                          <p:attrName>ppt_y</p:attrName>
                                        </p:attrNameLst>
                                      </p:cBhvr>
                                      <p:tavLst>
                                        <p:tav tm="0">
                                          <p:val>
                                            <p:strVal val="1+#ppt_h/2"/>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1000"/>
                                        <p:tgtEl>
                                          <p:spTgt spid="52"/>
                                        </p:tgtEl>
                                      </p:cBhvr>
                                    </p:animEffect>
                                    <p:anim calcmode="lin" valueType="num">
                                      <p:cBhvr>
                                        <p:cTn id="34" dur="1000" fill="hold"/>
                                        <p:tgtEl>
                                          <p:spTgt spid="52"/>
                                        </p:tgtEl>
                                        <p:attrNameLst>
                                          <p:attrName>ppt_x</p:attrName>
                                        </p:attrNameLst>
                                      </p:cBhvr>
                                      <p:tavLst>
                                        <p:tav tm="0">
                                          <p:val>
                                            <p:strVal val="#ppt_x"/>
                                          </p:val>
                                        </p:tav>
                                        <p:tav tm="100000">
                                          <p:val>
                                            <p:strVal val="#ppt_x"/>
                                          </p:val>
                                        </p:tav>
                                      </p:tavLst>
                                    </p:anim>
                                    <p:anim calcmode="lin" valueType="num">
                                      <p:cBhvr>
                                        <p:cTn id="3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2" grpId="0"/>
      <p:bldP spid="53" grpId="0"/>
      <p:bldP spid="54" grpId="0" bldLvl="0" animBg="1"/>
      <p:bldP spid="5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3600" b="1" dirty="0">
                <a:solidFill>
                  <a:schemeClr val="tx1">
                    <a:lumMod val="50000"/>
                    <a:lumOff val="50000"/>
                  </a:schemeClr>
                </a:solidFill>
                <a:latin typeface="微软雅黑" panose="020B0503020204020204" charset="-122"/>
                <a:ea typeface="微软雅黑" panose="020B0503020204020204" charset="-122"/>
              </a:rPr>
              <a:t>谢谢观看</a:t>
            </a: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4400" spc="600" dirty="0">
                <a:solidFill>
                  <a:schemeClr val="bg1"/>
                </a:solidFill>
                <a:latin typeface="黑体" panose="02010609060101010101" charset="-122"/>
                <a:ea typeface="黑体" panose="02010609060101010101" charset="-122"/>
              </a:rPr>
              <a:t>THE END</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_14"/>
          <p:cNvSpPr txBox="1">
            <a:spLocks noChangeArrowheads="1"/>
          </p:cNvSpPr>
          <p:nvPr/>
        </p:nvSpPr>
        <p:spPr bwMode="auto">
          <a:xfrm>
            <a:off x="1749177" y="1000840"/>
            <a:ext cx="2598224" cy="103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zh-CN" altLang="en-US" sz="4800" spc="600" dirty="0">
                <a:solidFill>
                  <a:schemeClr val="tx1">
                    <a:lumMod val="50000"/>
                    <a:lumOff val="50000"/>
                  </a:schemeClr>
                </a:solidFill>
                <a:latin typeface="黑体" panose="02010609060101010101" charset="-122"/>
                <a:ea typeface="黑体" panose="02010609060101010101" charset="-122"/>
              </a:rPr>
              <a:t>目录</a:t>
            </a:r>
          </a:p>
          <a:p>
            <a:pPr algn="ctr"/>
            <a:r>
              <a:rPr lang="en-US" altLang="zh-CN" sz="2200" dirty="0">
                <a:solidFill>
                  <a:schemeClr val="tx1">
                    <a:lumMod val="50000"/>
                    <a:lumOff val="50000"/>
                  </a:schemeClr>
                </a:solidFill>
                <a:latin typeface="微软雅黑" panose="020B0503020204020204" charset="-122"/>
                <a:ea typeface="微软雅黑" panose="020B0503020204020204" charset="-122"/>
              </a:rPr>
              <a:t>DIRECTORY</a:t>
            </a:r>
          </a:p>
        </p:txBody>
      </p:sp>
      <p:grpSp>
        <p:nvGrpSpPr>
          <p:cNvPr id="37" name="组合 36"/>
          <p:cNvGrpSpPr/>
          <p:nvPr/>
        </p:nvGrpSpPr>
        <p:grpSpPr>
          <a:xfrm>
            <a:off x="4054440" y="1684432"/>
            <a:ext cx="4726327" cy="732230"/>
            <a:chOff x="1491415" y="2438323"/>
            <a:chExt cx="4726327" cy="732230"/>
          </a:xfrm>
        </p:grpSpPr>
        <p:sp>
          <p:nvSpPr>
            <p:cNvPr id="38" name="_14"/>
            <p:cNvSpPr txBox="1">
              <a:spLocks noChangeArrowheads="1"/>
            </p:cNvSpPr>
            <p:nvPr/>
          </p:nvSpPr>
          <p:spPr bwMode="auto">
            <a:xfrm>
              <a:off x="1491415" y="243832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3200" spc="600" dirty="0">
                  <a:solidFill>
                    <a:schemeClr val="tx1">
                      <a:lumMod val="50000"/>
                      <a:lumOff val="50000"/>
                    </a:schemeClr>
                  </a:solidFill>
                  <a:latin typeface="微软雅黑" panose="020B0503020204020204" charset="-122"/>
                  <a:ea typeface="微软雅黑" panose="020B0503020204020204" charset="-122"/>
                </a:rPr>
                <a:t>01</a:t>
              </a:r>
            </a:p>
          </p:txBody>
        </p:sp>
        <p:sp>
          <p:nvSpPr>
            <p:cNvPr id="39" name="矩形 38"/>
            <p:cNvSpPr/>
            <p:nvPr/>
          </p:nvSpPr>
          <p:spPr bwMode="auto">
            <a:xfrm>
              <a:off x="2691515" y="2530180"/>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400" b="1" dirty="0">
                  <a:solidFill>
                    <a:schemeClr val="tx1">
                      <a:lumMod val="50000"/>
                      <a:lumOff val="50000"/>
                    </a:schemeClr>
                  </a:solidFill>
                  <a:latin typeface="微软雅黑" panose="020B0503020204020204" charset="-122"/>
                  <a:ea typeface="微软雅黑" panose="020B0503020204020204" charset="-122"/>
                </a:rPr>
                <a:t>项目背景和简介</a:t>
              </a:r>
            </a:p>
          </p:txBody>
        </p:sp>
      </p:grpSp>
      <p:grpSp>
        <p:nvGrpSpPr>
          <p:cNvPr id="43" name="组合 42"/>
          <p:cNvGrpSpPr/>
          <p:nvPr/>
        </p:nvGrpSpPr>
        <p:grpSpPr>
          <a:xfrm>
            <a:off x="4054440" y="2523527"/>
            <a:ext cx="4370855" cy="732230"/>
            <a:chOff x="1491415" y="2438323"/>
            <a:chExt cx="4370855" cy="732230"/>
          </a:xfrm>
        </p:grpSpPr>
        <p:sp>
          <p:nvSpPr>
            <p:cNvPr id="44" name="_14"/>
            <p:cNvSpPr txBox="1">
              <a:spLocks noChangeArrowheads="1"/>
            </p:cNvSpPr>
            <p:nvPr/>
          </p:nvSpPr>
          <p:spPr bwMode="auto">
            <a:xfrm>
              <a:off x="1491415" y="243832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3200" spc="600" dirty="0" smtClean="0">
                  <a:solidFill>
                    <a:schemeClr val="tx1">
                      <a:lumMod val="50000"/>
                      <a:lumOff val="50000"/>
                    </a:schemeClr>
                  </a:solidFill>
                  <a:latin typeface="微软雅黑" panose="020B0503020204020204" charset="-122"/>
                  <a:ea typeface="微软雅黑" panose="020B0503020204020204" charset="-122"/>
                </a:rPr>
                <a:t>02</a:t>
              </a:r>
              <a:endParaRPr lang="en-US" altLang="zh-CN" sz="3200" spc="600" dirty="0">
                <a:solidFill>
                  <a:schemeClr val="tx1">
                    <a:lumMod val="50000"/>
                    <a:lumOff val="50000"/>
                  </a:schemeClr>
                </a:solidFill>
                <a:latin typeface="微软雅黑" panose="020B0503020204020204" charset="-122"/>
                <a:ea typeface="微软雅黑" panose="020B0503020204020204" charset="-122"/>
              </a:endParaRPr>
            </a:p>
          </p:txBody>
        </p:sp>
        <p:sp>
          <p:nvSpPr>
            <p:cNvPr id="45" name="矩形 44"/>
            <p:cNvSpPr/>
            <p:nvPr/>
          </p:nvSpPr>
          <p:spPr bwMode="auto">
            <a:xfrm>
              <a:off x="2691516" y="2530180"/>
              <a:ext cx="3170754"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400" b="1" dirty="0">
                  <a:solidFill>
                    <a:schemeClr val="tx1">
                      <a:lumMod val="50000"/>
                      <a:lumOff val="50000"/>
                    </a:schemeClr>
                  </a:solidFill>
                  <a:latin typeface="微软雅黑" panose="020B0503020204020204" charset="-122"/>
                  <a:ea typeface="微软雅黑" panose="020B0503020204020204" charset="-122"/>
                </a:rPr>
                <a:t>开发过程</a:t>
              </a:r>
            </a:p>
          </p:txBody>
        </p:sp>
      </p:grpSp>
      <p:grpSp>
        <p:nvGrpSpPr>
          <p:cNvPr id="46" name="组合 45"/>
          <p:cNvGrpSpPr/>
          <p:nvPr/>
        </p:nvGrpSpPr>
        <p:grpSpPr>
          <a:xfrm>
            <a:off x="4054440" y="3400620"/>
            <a:ext cx="4181579" cy="732230"/>
            <a:chOff x="1491415" y="2438323"/>
            <a:chExt cx="4181579" cy="732230"/>
          </a:xfrm>
        </p:grpSpPr>
        <p:sp>
          <p:nvSpPr>
            <p:cNvPr id="47" name="_14"/>
            <p:cNvSpPr txBox="1">
              <a:spLocks noChangeArrowheads="1"/>
            </p:cNvSpPr>
            <p:nvPr/>
          </p:nvSpPr>
          <p:spPr bwMode="auto">
            <a:xfrm>
              <a:off x="1491415" y="243832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3200" spc="600" dirty="0" smtClean="0">
                  <a:solidFill>
                    <a:schemeClr val="tx1">
                      <a:lumMod val="50000"/>
                      <a:lumOff val="50000"/>
                    </a:schemeClr>
                  </a:solidFill>
                  <a:latin typeface="微软雅黑" panose="020B0503020204020204" charset="-122"/>
                  <a:ea typeface="微软雅黑" panose="020B0503020204020204" charset="-122"/>
                </a:rPr>
                <a:t>03</a:t>
              </a:r>
              <a:endParaRPr lang="en-US" altLang="zh-CN" sz="3200" spc="600" dirty="0">
                <a:solidFill>
                  <a:schemeClr val="tx1">
                    <a:lumMod val="50000"/>
                    <a:lumOff val="50000"/>
                  </a:schemeClr>
                </a:solidFill>
                <a:latin typeface="微软雅黑" panose="020B0503020204020204" charset="-122"/>
                <a:ea typeface="微软雅黑" panose="020B0503020204020204" charset="-122"/>
              </a:endParaRPr>
            </a:p>
          </p:txBody>
        </p:sp>
        <p:sp>
          <p:nvSpPr>
            <p:cNvPr id="48" name="矩形 47"/>
            <p:cNvSpPr/>
            <p:nvPr/>
          </p:nvSpPr>
          <p:spPr bwMode="auto">
            <a:xfrm>
              <a:off x="2691516" y="2529545"/>
              <a:ext cx="2981478"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400" b="1" dirty="0">
                  <a:solidFill>
                    <a:schemeClr val="tx1">
                      <a:lumMod val="50000"/>
                      <a:lumOff val="50000"/>
                    </a:schemeClr>
                  </a:solidFill>
                  <a:latin typeface="微软雅黑" panose="020B0503020204020204" charset="-122"/>
                  <a:ea typeface="微软雅黑" panose="020B0503020204020204" charset="-122"/>
                </a:rPr>
                <a:t>系统功能简介</a:t>
              </a:r>
            </a:p>
          </p:txBody>
        </p:sp>
      </p:grpSp>
      <p:grpSp>
        <p:nvGrpSpPr>
          <p:cNvPr id="2" name="组合 1"/>
          <p:cNvGrpSpPr/>
          <p:nvPr/>
        </p:nvGrpSpPr>
        <p:grpSpPr>
          <a:xfrm>
            <a:off x="4054440" y="4196104"/>
            <a:ext cx="4726327" cy="732230"/>
            <a:chOff x="1491415" y="2438323"/>
            <a:chExt cx="4726327" cy="732230"/>
          </a:xfrm>
        </p:grpSpPr>
        <p:sp>
          <p:nvSpPr>
            <p:cNvPr id="3" name="_14"/>
            <p:cNvSpPr txBox="1">
              <a:spLocks noChangeArrowheads="1"/>
            </p:cNvSpPr>
            <p:nvPr/>
          </p:nvSpPr>
          <p:spPr bwMode="auto">
            <a:xfrm>
              <a:off x="1491415" y="2438323"/>
              <a:ext cx="1123680" cy="7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altLang="zh-CN" sz="3200" spc="600" dirty="0" smtClean="0">
                  <a:solidFill>
                    <a:schemeClr val="tx1">
                      <a:lumMod val="50000"/>
                      <a:lumOff val="50000"/>
                    </a:schemeClr>
                  </a:solidFill>
                  <a:latin typeface="微软雅黑" panose="020B0503020204020204" charset="-122"/>
                  <a:ea typeface="微软雅黑" panose="020B0503020204020204" charset="-122"/>
                </a:rPr>
                <a:t>04</a:t>
              </a:r>
              <a:endParaRPr lang="en-US" altLang="zh-CN" sz="3200" spc="600" dirty="0">
                <a:solidFill>
                  <a:schemeClr val="tx1">
                    <a:lumMod val="50000"/>
                    <a:lumOff val="50000"/>
                  </a:schemeClr>
                </a:solidFill>
                <a:latin typeface="微软雅黑" panose="020B0503020204020204" charset="-122"/>
                <a:ea typeface="微软雅黑" panose="020B0503020204020204" charset="-122"/>
              </a:endParaRPr>
            </a:p>
          </p:txBody>
        </p:sp>
        <p:sp>
          <p:nvSpPr>
            <p:cNvPr id="5" name="矩形 4"/>
            <p:cNvSpPr/>
            <p:nvPr/>
          </p:nvSpPr>
          <p:spPr bwMode="auto">
            <a:xfrm>
              <a:off x="2691515" y="2530180"/>
              <a:ext cx="3526227" cy="549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50000"/>
                </a:spcBef>
              </a:pPr>
              <a:r>
                <a:rPr lang="zh-CN" altLang="en-US" sz="2400" b="1" dirty="0">
                  <a:solidFill>
                    <a:schemeClr val="tx1">
                      <a:lumMod val="50000"/>
                      <a:lumOff val="50000"/>
                    </a:schemeClr>
                  </a:solidFill>
                  <a:latin typeface="微软雅黑" panose="020B0503020204020204" charset="-122"/>
                  <a:ea typeface="微软雅黑" panose="020B0503020204020204" charset="-122"/>
                </a:rPr>
                <a:t>项目应用成果展望</a:t>
              </a:r>
            </a:p>
          </p:txBody>
        </p:sp>
      </p:gr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500"/>
                                  </p:stCondLst>
                                  <p:iterate type="lt">
                                    <p:tmPct val="10000"/>
                                  </p:iterate>
                                  <p:childTnLst>
                                    <p:set>
                                      <p:cBhvr>
                                        <p:cTn id="6" dur="1" fill="hold">
                                          <p:stCondLst>
                                            <p:cond delay="0"/>
                                          </p:stCondLst>
                                        </p:cTn>
                                        <p:tgtEl>
                                          <p:spTgt spid="33"/>
                                        </p:tgtEl>
                                        <p:attrNameLst>
                                          <p:attrName>style.visibility</p:attrName>
                                        </p:attrNameLst>
                                      </p:cBhvr>
                                      <p:to>
                                        <p:strVal val="visible"/>
                                      </p:to>
                                    </p:set>
                                    <p:anim by="(-#ppt_w*2)" calcmode="lin" valueType="num">
                                      <p:cBhvr rctx="PPT">
                                        <p:cTn id="7" dur="500" autoRev="1" fill="hold">
                                          <p:stCondLst>
                                            <p:cond delay="0"/>
                                          </p:stCondLst>
                                        </p:cTn>
                                        <p:tgtEl>
                                          <p:spTgt spid="33"/>
                                        </p:tgtEl>
                                        <p:attrNameLst>
                                          <p:attrName>ppt_w</p:attrName>
                                        </p:attrNameLst>
                                      </p:cBhvr>
                                    </p:anim>
                                    <p:anim by="(#ppt_w*0.50)" calcmode="lin" valueType="num">
                                      <p:cBhvr>
                                        <p:cTn id="8" dur="500" decel="50000" autoRev="1" fill="hold">
                                          <p:stCondLst>
                                            <p:cond delay="0"/>
                                          </p:stCondLst>
                                        </p:cTn>
                                        <p:tgtEl>
                                          <p:spTgt spid="33"/>
                                        </p:tgtEl>
                                        <p:attrNameLst>
                                          <p:attrName>ppt_x</p:attrName>
                                        </p:attrNameLst>
                                      </p:cBhvr>
                                    </p:anim>
                                    <p:anim from="(-#ppt_h/2)" to="(#ppt_y)" calcmode="lin" valueType="num">
                                      <p:cBhvr>
                                        <p:cTn id="9" dur="1000" fill="hold">
                                          <p:stCondLst>
                                            <p:cond delay="0"/>
                                          </p:stCondLst>
                                        </p:cTn>
                                        <p:tgtEl>
                                          <p:spTgt spid="33"/>
                                        </p:tgtEl>
                                        <p:attrNameLst>
                                          <p:attrName>ppt_y</p:attrName>
                                        </p:attrNameLst>
                                      </p:cBhvr>
                                    </p:anim>
                                    <p:animRot by="21600000">
                                      <p:cBhvr>
                                        <p:cTn id="10" dur="1000" fill="hold">
                                          <p:stCondLst>
                                            <p:cond delay="0"/>
                                          </p:stCondLst>
                                        </p:cTn>
                                        <p:tgtEl>
                                          <p:spTgt spid="33"/>
                                        </p:tgtEl>
                                        <p:attrNameLst>
                                          <p:attrName>r</p:attrName>
                                        </p:attrNameLst>
                                      </p:cBhvr>
                                    </p:animRo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3600" b="1" dirty="0">
                <a:solidFill>
                  <a:schemeClr val="tx1">
                    <a:lumMod val="50000"/>
                    <a:lumOff val="50000"/>
                  </a:schemeClr>
                </a:solidFill>
                <a:latin typeface="微软雅黑" panose="020B0503020204020204" charset="-122"/>
                <a:ea typeface="微软雅黑" panose="020B0503020204020204" charset="-122"/>
                <a:sym typeface="+mn-ea"/>
              </a:rPr>
              <a:t>项目背景和简介</a:t>
            </a:r>
            <a:endParaRPr lang="zh-CN" altLang="en-US" sz="3600" b="1" dirty="0">
              <a:solidFill>
                <a:schemeClr val="tx1">
                  <a:lumMod val="50000"/>
                  <a:lumOff val="50000"/>
                </a:schemeClr>
              </a:solidFill>
              <a:latin typeface="微软雅黑" panose="020B0503020204020204" charset="-122"/>
              <a:ea typeface="微软雅黑" panose="020B0503020204020204" charset="-122"/>
            </a:endParaRP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z="4400" spc="600" dirty="0">
                <a:solidFill>
                  <a:schemeClr val="bg1"/>
                </a:solidFill>
                <a:latin typeface="黑体" panose="02010609060101010101" charset="-122"/>
                <a:ea typeface="黑体" panose="02010609060101010101" charset="-122"/>
              </a:rPr>
              <a:t>PART/</a:t>
            </a:r>
            <a:r>
              <a:rPr lang="en-US" altLang="zh-CN" sz="4400" spc="600" dirty="0">
                <a:solidFill>
                  <a:schemeClr val="bg1"/>
                </a:solidFill>
                <a:latin typeface="黑体" panose="02010609060101010101" charset="-122"/>
                <a:ea typeface="黑体" panose="02010609060101010101" charset="-122"/>
              </a:rPr>
              <a:t>01</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descr="C:\Users\Administrator\Desktop\1.JPG1"/>
          <p:cNvPicPr>
            <a:picLocks noChangeAspect="1"/>
          </p:cNvPicPr>
          <p:nvPr/>
        </p:nvPicPr>
        <p:blipFill>
          <a:blip r:embed="rId3"/>
          <a:srcRect/>
          <a:stretch>
            <a:fillRect/>
          </a:stretch>
        </p:blipFill>
        <p:spPr>
          <a:xfrm>
            <a:off x="-14605" y="-1270"/>
            <a:ext cx="12212955" cy="6854825"/>
          </a:xfrm>
          <a:prstGeom prst="rect">
            <a:avLst/>
          </a:prstGeom>
        </p:spPr>
      </p:pic>
      <p:sp>
        <p:nvSpPr>
          <p:cNvPr id="71" name="矩形 70"/>
          <p:cNvSpPr/>
          <p:nvPr/>
        </p:nvSpPr>
        <p:spPr>
          <a:xfrm>
            <a:off x="1221740" y="389890"/>
            <a:ext cx="3994072" cy="812530"/>
          </a:xfrm>
          <a:prstGeom prst="rect">
            <a:avLst/>
          </a:prstGeom>
        </p:spPr>
        <p:txBody>
          <a:bodyPr wrap="square">
            <a:spAutoFit/>
          </a:bodyPr>
          <a:lstStyle/>
          <a:p>
            <a:pPr>
              <a:lnSpc>
                <a:spcPct val="130000"/>
              </a:lnSpc>
            </a:pPr>
            <a:r>
              <a:rPr lang="zh-CN" altLang="en-US" sz="3600" dirty="0" smtClean="0">
                <a:solidFill>
                  <a:schemeClr val="tx1">
                    <a:lumMod val="65000"/>
                    <a:lumOff val="35000"/>
                  </a:schemeClr>
                </a:solidFill>
                <a:latin typeface="微软雅黑" panose="020B0503020204020204" charset="-122"/>
                <a:ea typeface="微软雅黑" panose="020B0503020204020204" charset="-122"/>
              </a:rPr>
              <a:t>项目背景及简介</a:t>
            </a:r>
          </a:p>
        </p:txBody>
      </p:sp>
      <p:sp>
        <p:nvSpPr>
          <p:cNvPr id="81" name="文本框 80"/>
          <p:cNvSpPr txBox="1"/>
          <p:nvPr/>
        </p:nvSpPr>
        <p:spPr>
          <a:xfrm>
            <a:off x="774700" y="1201420"/>
            <a:ext cx="9622790" cy="4493538"/>
          </a:xfrm>
          <a:prstGeom prst="rect">
            <a:avLst/>
          </a:prstGeom>
          <a:noFill/>
        </p:spPr>
        <p:txBody>
          <a:bodyPr wrap="square" rtlCol="0">
            <a:spAutoFit/>
          </a:bodyPr>
          <a:lstStyle/>
          <a:p>
            <a:pPr>
              <a:lnSpc>
                <a:spcPct val="130000"/>
              </a:lnSpc>
              <a:spcBef>
                <a:spcPct val="0"/>
              </a:spcBef>
            </a:pP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nSpc>
                <a:spcPct val="130000"/>
              </a:lnSpc>
              <a:spcBef>
                <a:spcPct val="0"/>
              </a:spcBef>
            </a:pPr>
            <a:r>
              <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结合我</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校虽然对学生住宿信息有一定的管理，但在学生日常需求上还是采用比较老旧的记录方式，比如宿舍报修需要到公寓管理中心，并登记到纸质上，然后再处理。对于学生晚归和公寓出入登记等都采用纸质登记，这让学生和管理人员相当不</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方便。</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因此开发一个学生宿舍管理系统，实现信息化管理学生宿舍信息</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，在日常</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管理上不仅节省了大量的时间，而且还节省了大量的人力物力等，</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更是</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简洁</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了宿舍管理的</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任务，</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让宿舍管理人员能</a:t>
            </a: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更加管理好学生，保证学生的人生安全以及其他问题</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a:t>
            </a:r>
            <a:endPar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nSpc>
                <a:spcPct val="130000"/>
              </a:lnSpc>
              <a:spcBef>
                <a:spcPct val="0"/>
              </a:spcBef>
            </a:pPr>
            <a:r>
              <a:rPr lang="en-US" altLang="zh-CN"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本系统主要以</a:t>
            </a:r>
            <a:r>
              <a:rPr lang="en-US" altLang="zh-CN"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web</a:t>
            </a:r>
            <a:r>
              <a:rPr lang="zh-CN" altLang="en-US" sz="200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网页的形式呈现给不同用户，不同身份的用户会有属于自己的需求功能，可以根据自己的实际需求对系统进行操作。</a:t>
            </a: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a:lnSpc>
                <a:spcPct val="130000"/>
              </a:lnSpc>
              <a:spcBef>
                <a:spcPct val="0"/>
              </a:spcBef>
            </a:pPr>
            <a:r>
              <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rPr>
              <a:t>       </a:t>
            </a:r>
          </a:p>
          <a:p>
            <a:pPr>
              <a:lnSpc>
                <a:spcPct val="130000"/>
              </a:lnSpc>
              <a:spcBef>
                <a:spcPct val="0"/>
              </a:spcBef>
            </a:pPr>
            <a:endParaRPr lang="zh-CN" altLang="en-US"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01</a:t>
            </a:r>
          </a:p>
        </p:txBody>
      </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 name="is1ide-Oval 16"/>
          <p:cNvSpPr/>
          <p:nvPr/>
        </p:nvSpPr>
        <p:spPr>
          <a:xfrm>
            <a:off x="479597" y="607352"/>
            <a:ext cx="558427" cy="558435"/>
          </a:xfrm>
          <a:prstGeom prst="ellipse">
            <a:avLst/>
          </a:prstGeom>
          <a:solidFill>
            <a:srgbClr val="98C9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 name="is1ide-任意多边形: 形状 38"/>
          <p:cNvSpPr/>
          <p:nvPr/>
        </p:nvSpPr>
        <p:spPr bwMode="auto">
          <a:xfrm>
            <a:off x="656227" y="783387"/>
            <a:ext cx="205166" cy="205168"/>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anim calcmode="lin" valueType="num">
                                      <p:cBhvr>
                                        <p:cTn id="8" dur="1000" fill="hold"/>
                                        <p:tgtEl>
                                          <p:spTgt spid="71"/>
                                        </p:tgtEl>
                                        <p:attrNameLst>
                                          <p:attrName>ppt_x</p:attrName>
                                        </p:attrNameLst>
                                      </p:cBhvr>
                                      <p:tavLst>
                                        <p:tav tm="0">
                                          <p:val>
                                            <p:strVal val="#ppt_x"/>
                                          </p:val>
                                        </p:tav>
                                        <p:tav tm="100000">
                                          <p:val>
                                            <p:strVal val="#ppt_x"/>
                                          </p:val>
                                        </p:tav>
                                      </p:tavLst>
                                    </p:anim>
                                    <p:anim calcmode="lin" valueType="num">
                                      <p:cBhvr>
                                        <p:cTn id="9" dur="1000" fill="hold"/>
                                        <p:tgtEl>
                                          <p:spTgt spid="7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anim calcmode="lin" valueType="num">
                                      <p:cBhvr>
                                        <p:cTn id="13" dur="1000" fill="hold"/>
                                        <p:tgtEl>
                                          <p:spTgt spid="81"/>
                                        </p:tgtEl>
                                        <p:attrNameLst>
                                          <p:attrName>ppt_x</p:attrName>
                                        </p:attrNameLst>
                                      </p:cBhvr>
                                      <p:tavLst>
                                        <p:tav tm="0">
                                          <p:val>
                                            <p:strVal val="#ppt_x"/>
                                          </p:val>
                                        </p:tav>
                                        <p:tav tm="100000">
                                          <p:val>
                                            <p:strVal val="#ppt_x"/>
                                          </p:val>
                                        </p:tav>
                                      </p:tavLst>
                                    </p:anim>
                                    <p:anim calcmode="lin" valueType="num">
                                      <p:cBhvr>
                                        <p:cTn id="1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3600" b="1" dirty="0">
                <a:solidFill>
                  <a:schemeClr val="tx1">
                    <a:lumMod val="50000"/>
                    <a:lumOff val="50000"/>
                  </a:schemeClr>
                </a:solidFill>
                <a:latin typeface="微软雅黑" panose="020B0503020204020204" charset="-122"/>
                <a:ea typeface="微软雅黑" panose="020B0503020204020204" charset="-122"/>
                <a:sym typeface="+mn-ea"/>
              </a:rPr>
              <a:t>开发过程</a:t>
            </a:r>
            <a:endParaRPr lang="zh-CN" altLang="en-US" sz="3600" b="1" dirty="0">
              <a:solidFill>
                <a:schemeClr val="tx1">
                  <a:lumMod val="50000"/>
                  <a:lumOff val="50000"/>
                </a:schemeClr>
              </a:solidFill>
              <a:latin typeface="微软雅黑" panose="020B0503020204020204" charset="-122"/>
              <a:ea typeface="微软雅黑" panose="020B0503020204020204" charset="-122"/>
            </a:endParaRP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z="4400" spc="600" dirty="0" smtClean="0">
                <a:solidFill>
                  <a:schemeClr val="bg1"/>
                </a:solidFill>
                <a:latin typeface="黑体" panose="02010609060101010101" charset="-122"/>
                <a:ea typeface="黑体" panose="02010609060101010101" charset="-122"/>
              </a:rPr>
              <a:t>PART/</a:t>
            </a:r>
            <a:r>
              <a:rPr lang="en-US" altLang="zh-CN" sz="4400" spc="600" dirty="0" smtClean="0">
                <a:solidFill>
                  <a:schemeClr val="bg1"/>
                </a:solidFill>
                <a:latin typeface="黑体" panose="02010609060101010101" charset="-122"/>
                <a:ea typeface="黑体" panose="02010609060101010101" charset="-122"/>
              </a:rPr>
              <a:t>02</a:t>
            </a:r>
            <a:endParaRPr lang="en-US" altLang="zh-CN" sz="4400" spc="600" dirty="0">
              <a:solidFill>
                <a:schemeClr val="bg1"/>
              </a:solidFill>
              <a:latin typeface="黑体" panose="02010609060101010101" charset="-122"/>
              <a:ea typeface="黑体" panose="02010609060101010101"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03</a:t>
            </a:r>
          </a:p>
        </p:txBody>
      </p:sp>
      <p:grpSp>
        <p:nvGrpSpPr>
          <p:cNvPr id="107" name="组合 106"/>
          <p:cNvGrpSpPr/>
          <p:nvPr/>
        </p:nvGrpSpPr>
        <p:grpSpPr>
          <a:xfrm>
            <a:off x="4359424" y="3276600"/>
            <a:ext cx="3473152" cy="2899588"/>
            <a:chOff x="4359424" y="3276600"/>
            <a:chExt cx="3473152" cy="2899588"/>
          </a:xfrm>
        </p:grpSpPr>
        <p:grpSp>
          <p:nvGrpSpPr>
            <p:cNvPr id="108" name="组合 107"/>
            <p:cNvGrpSpPr/>
            <p:nvPr/>
          </p:nvGrpSpPr>
          <p:grpSpPr>
            <a:xfrm>
              <a:off x="4359424" y="3276600"/>
              <a:ext cx="2988950" cy="2899588"/>
              <a:chOff x="4359424" y="3276600"/>
              <a:chExt cx="2988950" cy="2899588"/>
            </a:xfrm>
          </p:grpSpPr>
          <p:sp>
            <p:nvSpPr>
              <p:cNvPr id="109" name="Oval 33"/>
              <p:cNvSpPr>
                <a:spLocks noChangeAspect="1"/>
              </p:cNvSpPr>
              <p:nvPr/>
            </p:nvSpPr>
            <p:spPr>
              <a:xfrm>
                <a:off x="6022217" y="3276600"/>
                <a:ext cx="152400" cy="152400"/>
              </a:xfrm>
              <a:prstGeom prst="ellipse">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110" name="Group 2"/>
              <p:cNvGrpSpPr/>
              <p:nvPr/>
            </p:nvGrpSpPr>
            <p:grpSpPr>
              <a:xfrm>
                <a:off x="4359424" y="3681028"/>
                <a:ext cx="2988950" cy="2495160"/>
                <a:chOff x="4359424" y="3681028"/>
                <a:chExt cx="2988950" cy="2495160"/>
              </a:xfrm>
            </p:grpSpPr>
            <p:sp>
              <p:nvSpPr>
                <p:cNvPr id="111" name="Oval 4"/>
                <p:cNvSpPr/>
                <p:nvPr/>
              </p:nvSpPr>
              <p:spPr bwMode="auto">
                <a:xfrm>
                  <a:off x="4853214" y="3681028"/>
                  <a:ext cx="2495160" cy="24951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nvGrpSpPr>
                <p:cNvPr id="112" name="Group 1"/>
                <p:cNvGrpSpPr/>
                <p:nvPr/>
              </p:nvGrpSpPr>
              <p:grpSpPr>
                <a:xfrm>
                  <a:off x="4359424" y="3692215"/>
                  <a:ext cx="2976945" cy="2306214"/>
                  <a:chOff x="4359424" y="3692215"/>
                  <a:chExt cx="2976945" cy="2306214"/>
                </a:xfrm>
                <a:solidFill>
                  <a:schemeClr val="tx2">
                    <a:lumMod val="60000"/>
                    <a:lumOff val="40000"/>
                  </a:schemeClr>
                </a:solidFill>
              </p:grpSpPr>
              <p:sp>
                <p:nvSpPr>
                  <p:cNvPr id="113" name="Freeform: Shape 5"/>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Freeform: Shape 6"/>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Freeform: Shape 7"/>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Freeform: Shape 8"/>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Freeform: Shape 9"/>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Freeform: Shape 10"/>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Freeform: Shape 11"/>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Freeform: Shape 12"/>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Freeform: Shape 13"/>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Freeform: Shape 14"/>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Freeform: Shape 15"/>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Freeform: Shape 16"/>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Freeform: Shape 17"/>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Freeform: Shape 18"/>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Freeform: Shape 19"/>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Freeform: Shape 20"/>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Freeform: Shape 21"/>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Freeform: Shape 22"/>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Freeform: Shape 23"/>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Freeform: Shape 24"/>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Freeform: Shape 25"/>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Freeform: Shape 26"/>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Freeform: Shape 27"/>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Freeform: Shape 28"/>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Freeform: Shape 29"/>
                  <p:cNvSpPr/>
                  <p:nvPr/>
                </p:nvSpPr>
                <p:spPr bwMode="auto">
                  <a:xfrm>
                    <a:off x="6162955" y="3928581"/>
                    <a:ext cx="1130892" cy="1821205"/>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Freeform: Shape 30"/>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Oval 31"/>
                  <p:cNvSpPr>
                    <a:spLocks noChangeAspect="1"/>
                  </p:cNvSpPr>
                  <p:nvPr/>
                </p:nvSpPr>
                <p:spPr>
                  <a:xfrm>
                    <a:off x="4359424" y="4920678"/>
                    <a:ext cx="152400" cy="152400"/>
                  </a:xfrm>
                  <a:prstGeom prst="ellipse">
                    <a:avLst/>
                  </a:prstGeom>
                  <a:solidFill>
                    <a:srgbClr val="8CDAE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0" name="Oval 32"/>
                  <p:cNvSpPr>
                    <a:spLocks noChangeAspect="1"/>
                  </p:cNvSpPr>
                  <p:nvPr/>
                </p:nvSpPr>
                <p:spPr>
                  <a:xfrm>
                    <a:off x="4875327" y="3692215"/>
                    <a:ext cx="152400" cy="152400"/>
                  </a:xfrm>
                  <a:prstGeom prst="ellipse">
                    <a:avLst/>
                  </a:prstGeom>
                  <a:solidFill>
                    <a:srgbClr val="98C9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1" name="Oval 34"/>
                  <p:cNvSpPr>
                    <a:spLocks noChangeAspect="1"/>
                  </p:cNvSpPr>
                  <p:nvPr/>
                </p:nvSpPr>
                <p:spPr>
                  <a:xfrm>
                    <a:off x="7183969" y="3692215"/>
                    <a:ext cx="152400" cy="152400"/>
                  </a:xfrm>
                  <a:prstGeom prst="ellipse">
                    <a:avLst/>
                  </a:prstGeom>
                  <a:solidFill>
                    <a:srgbClr val="98C9D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grpSp>
        </p:grpSp>
        <p:sp>
          <p:nvSpPr>
            <p:cNvPr id="142" name="Oval 35"/>
            <p:cNvSpPr>
              <a:spLocks noChangeAspect="1"/>
            </p:cNvSpPr>
            <p:nvPr/>
          </p:nvSpPr>
          <p:spPr>
            <a:xfrm>
              <a:off x="7680176" y="4920678"/>
              <a:ext cx="152400" cy="152400"/>
            </a:xfrm>
            <a:prstGeom prst="ellipse">
              <a:avLst/>
            </a:prstGeom>
            <a:solidFill>
              <a:srgbClr val="C6ECF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6">
                      <a:lumMod val="100000"/>
                    </a:schemeClr>
                  </a:solidFill>
                  <a:prstDash val="solid"/>
                  <a:miter lim="800000"/>
                  <a:headEnd type="none" w="med" len="med"/>
                  <a:tailEnd type="none" w="med" len="med"/>
                </a14:hiddenLine>
              </a:ext>
            </a:ex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143" name="Oval 38"/>
          <p:cNvSpPr/>
          <p:nvPr/>
        </p:nvSpPr>
        <p:spPr bwMode="auto">
          <a:xfrm>
            <a:off x="8068871" y="4490469"/>
            <a:ext cx="969171" cy="968376"/>
          </a:xfrm>
          <a:prstGeom prst="ellipse">
            <a:avLst/>
          </a:prstGeom>
          <a:solidFill>
            <a:srgbClr val="8CDAEB"/>
          </a:solid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5">
                    <a:lumMod val="100000"/>
                  </a:schemeClr>
                </a:solidFill>
                <a:prstDash val="solid"/>
                <a:round/>
                <a:headEnd type="none" w="med" len="med"/>
                <a:tailEnd type="none" w="med" len="med"/>
              </a14:hiddenLine>
            </a:ext>
          </a:extLst>
        </p:spPr>
        <p:txBody>
          <a:bodyPr anchor="ctr"/>
          <a:lstStyle/>
          <a:p>
            <a:pPr algn="ctr"/>
            <a:endParaRPr/>
          </a:p>
        </p:txBody>
      </p:sp>
      <p:grpSp>
        <p:nvGrpSpPr>
          <p:cNvPr id="144" name="Group 39"/>
          <p:cNvGrpSpPr/>
          <p:nvPr/>
        </p:nvGrpSpPr>
        <p:grpSpPr>
          <a:xfrm>
            <a:off x="8208456" y="4777571"/>
            <a:ext cx="693170" cy="394171"/>
            <a:chOff x="279400" y="-1397000"/>
            <a:chExt cx="1387475" cy="788988"/>
          </a:xfrm>
        </p:grpSpPr>
        <p:sp>
          <p:nvSpPr>
            <p:cNvPr id="145" name="Freeform: Shape 40"/>
            <p:cNvSpPr/>
            <p:nvPr/>
          </p:nvSpPr>
          <p:spPr bwMode="auto">
            <a:xfrm>
              <a:off x="584200" y="-1397000"/>
              <a:ext cx="1082675" cy="788988"/>
            </a:xfrm>
            <a:custGeom>
              <a:avLst/>
              <a:gdLst>
                <a:gd name="T0" fmla="*/ 192 w 198"/>
                <a:gd name="T1" fmla="*/ 72 h 144"/>
                <a:gd name="T2" fmla="*/ 184 w 198"/>
                <a:gd name="T3" fmla="*/ 72 h 144"/>
                <a:gd name="T4" fmla="*/ 172 w 198"/>
                <a:gd name="T5" fmla="*/ 43 h 144"/>
                <a:gd name="T6" fmla="*/ 157 w 198"/>
                <a:gd name="T7" fmla="*/ 32 h 144"/>
                <a:gd name="T8" fmla="*/ 126 w 198"/>
                <a:gd name="T9" fmla="*/ 32 h 144"/>
                <a:gd name="T10" fmla="*/ 126 w 198"/>
                <a:gd name="T11" fmla="*/ 2 h 144"/>
                <a:gd name="T12" fmla="*/ 124 w 198"/>
                <a:gd name="T13" fmla="*/ 0 h 144"/>
                <a:gd name="T14" fmla="*/ 2 w 198"/>
                <a:gd name="T15" fmla="*/ 0 h 144"/>
                <a:gd name="T16" fmla="*/ 0 w 198"/>
                <a:gd name="T17" fmla="*/ 2 h 144"/>
                <a:gd name="T18" fmla="*/ 0 w 198"/>
                <a:gd name="T19" fmla="*/ 123 h 144"/>
                <a:gd name="T20" fmla="*/ 2 w 198"/>
                <a:gd name="T21" fmla="*/ 125 h 144"/>
                <a:gd name="T22" fmla="*/ 19 w 198"/>
                <a:gd name="T23" fmla="*/ 125 h 144"/>
                <a:gd name="T24" fmla="*/ 40 w 198"/>
                <a:gd name="T25" fmla="*/ 144 h 144"/>
                <a:gd name="T26" fmla="*/ 61 w 198"/>
                <a:gd name="T27" fmla="*/ 125 h 144"/>
                <a:gd name="T28" fmla="*/ 138 w 198"/>
                <a:gd name="T29" fmla="*/ 125 h 144"/>
                <a:gd name="T30" fmla="*/ 159 w 198"/>
                <a:gd name="T31" fmla="*/ 144 h 144"/>
                <a:gd name="T32" fmla="*/ 180 w 198"/>
                <a:gd name="T33" fmla="*/ 125 h 144"/>
                <a:gd name="T34" fmla="*/ 192 w 198"/>
                <a:gd name="T35" fmla="*/ 125 h 144"/>
                <a:gd name="T36" fmla="*/ 198 w 198"/>
                <a:gd name="T37" fmla="*/ 119 h 144"/>
                <a:gd name="T38" fmla="*/ 198 w 198"/>
                <a:gd name="T39" fmla="*/ 78 h 144"/>
                <a:gd name="T40" fmla="*/ 192 w 198"/>
                <a:gd name="T41" fmla="*/ 72 h 144"/>
                <a:gd name="T42" fmla="*/ 157 w 198"/>
                <a:gd name="T43" fmla="*/ 36 h 144"/>
                <a:gd name="T44" fmla="*/ 168 w 198"/>
                <a:gd name="T45" fmla="*/ 45 h 144"/>
                <a:gd name="T46" fmla="*/ 179 w 198"/>
                <a:gd name="T47" fmla="*/ 72 h 144"/>
                <a:gd name="T48" fmla="*/ 126 w 198"/>
                <a:gd name="T49" fmla="*/ 72 h 144"/>
                <a:gd name="T50" fmla="*/ 126 w 198"/>
                <a:gd name="T51" fmla="*/ 36 h 144"/>
                <a:gd name="T52" fmla="*/ 157 w 198"/>
                <a:gd name="T53" fmla="*/ 36 h 144"/>
                <a:gd name="T54" fmla="*/ 5 w 198"/>
                <a:gd name="T55" fmla="*/ 5 h 144"/>
                <a:gd name="T56" fmla="*/ 121 w 198"/>
                <a:gd name="T57" fmla="*/ 5 h 144"/>
                <a:gd name="T58" fmla="*/ 121 w 198"/>
                <a:gd name="T59" fmla="*/ 120 h 144"/>
                <a:gd name="T60" fmla="*/ 61 w 198"/>
                <a:gd name="T61" fmla="*/ 120 h 144"/>
                <a:gd name="T62" fmla="*/ 40 w 198"/>
                <a:gd name="T63" fmla="*/ 102 h 144"/>
                <a:gd name="T64" fmla="*/ 19 w 198"/>
                <a:gd name="T65" fmla="*/ 120 h 144"/>
                <a:gd name="T66" fmla="*/ 5 w 198"/>
                <a:gd name="T67" fmla="*/ 120 h 144"/>
                <a:gd name="T68" fmla="*/ 5 w 198"/>
                <a:gd name="T69" fmla="*/ 5 h 144"/>
                <a:gd name="T70" fmla="*/ 40 w 198"/>
                <a:gd name="T71" fmla="*/ 139 h 144"/>
                <a:gd name="T72" fmla="*/ 23 w 198"/>
                <a:gd name="T73" fmla="*/ 123 h 144"/>
                <a:gd name="T74" fmla="*/ 40 w 198"/>
                <a:gd name="T75" fmla="*/ 106 h 144"/>
                <a:gd name="T76" fmla="*/ 56 w 198"/>
                <a:gd name="T77" fmla="*/ 123 h 144"/>
                <a:gd name="T78" fmla="*/ 40 w 198"/>
                <a:gd name="T79" fmla="*/ 139 h 144"/>
                <a:gd name="T80" fmla="*/ 159 w 198"/>
                <a:gd name="T81" fmla="*/ 139 h 144"/>
                <a:gd name="T82" fmla="*/ 143 w 198"/>
                <a:gd name="T83" fmla="*/ 123 h 144"/>
                <a:gd name="T84" fmla="*/ 159 w 198"/>
                <a:gd name="T85" fmla="*/ 106 h 144"/>
                <a:gd name="T86" fmla="*/ 175 w 198"/>
                <a:gd name="T87" fmla="*/ 122 h 144"/>
                <a:gd name="T88" fmla="*/ 175 w 198"/>
                <a:gd name="T89" fmla="*/ 123 h 144"/>
                <a:gd name="T90" fmla="*/ 175 w 198"/>
                <a:gd name="T91" fmla="*/ 123 h 144"/>
                <a:gd name="T92" fmla="*/ 159 w 198"/>
                <a:gd name="T93" fmla="*/ 139 h 144"/>
                <a:gd name="T94" fmla="*/ 193 w 198"/>
                <a:gd name="T95" fmla="*/ 119 h 144"/>
                <a:gd name="T96" fmla="*/ 192 w 198"/>
                <a:gd name="T97" fmla="*/ 120 h 144"/>
                <a:gd name="T98" fmla="*/ 180 w 198"/>
                <a:gd name="T99" fmla="*/ 120 h 144"/>
                <a:gd name="T100" fmla="*/ 159 w 198"/>
                <a:gd name="T101" fmla="*/ 102 h 144"/>
                <a:gd name="T102" fmla="*/ 138 w 198"/>
                <a:gd name="T103" fmla="*/ 120 h 144"/>
                <a:gd name="T104" fmla="*/ 126 w 198"/>
                <a:gd name="T105" fmla="*/ 120 h 144"/>
                <a:gd name="T106" fmla="*/ 126 w 198"/>
                <a:gd name="T107" fmla="*/ 77 h 144"/>
                <a:gd name="T108" fmla="*/ 192 w 198"/>
                <a:gd name="T109" fmla="*/ 77 h 144"/>
                <a:gd name="T110" fmla="*/ 193 w 198"/>
                <a:gd name="T111" fmla="*/ 78 h 144"/>
                <a:gd name="T112" fmla="*/ 193 w 198"/>
                <a:gd name="T113" fmla="*/ 11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44">
                  <a:moveTo>
                    <a:pt x="192" y="72"/>
                  </a:moveTo>
                  <a:cubicBezTo>
                    <a:pt x="184" y="72"/>
                    <a:pt x="184" y="72"/>
                    <a:pt x="184" y="72"/>
                  </a:cubicBezTo>
                  <a:cubicBezTo>
                    <a:pt x="181" y="65"/>
                    <a:pt x="172" y="43"/>
                    <a:pt x="172" y="43"/>
                  </a:cubicBezTo>
                  <a:cubicBezTo>
                    <a:pt x="170" y="37"/>
                    <a:pt x="163" y="32"/>
                    <a:pt x="157" y="32"/>
                  </a:cubicBezTo>
                  <a:cubicBezTo>
                    <a:pt x="126" y="32"/>
                    <a:pt x="126" y="32"/>
                    <a:pt x="126" y="32"/>
                  </a:cubicBezTo>
                  <a:cubicBezTo>
                    <a:pt x="126" y="2"/>
                    <a:pt x="126" y="2"/>
                    <a:pt x="126" y="2"/>
                  </a:cubicBezTo>
                  <a:cubicBezTo>
                    <a:pt x="126" y="1"/>
                    <a:pt x="125" y="0"/>
                    <a:pt x="124" y="0"/>
                  </a:cubicBezTo>
                  <a:cubicBezTo>
                    <a:pt x="2" y="0"/>
                    <a:pt x="2" y="0"/>
                    <a:pt x="2" y="0"/>
                  </a:cubicBezTo>
                  <a:cubicBezTo>
                    <a:pt x="1" y="0"/>
                    <a:pt x="0" y="1"/>
                    <a:pt x="0" y="2"/>
                  </a:cubicBezTo>
                  <a:cubicBezTo>
                    <a:pt x="0" y="123"/>
                    <a:pt x="0" y="123"/>
                    <a:pt x="0" y="123"/>
                  </a:cubicBezTo>
                  <a:cubicBezTo>
                    <a:pt x="0" y="124"/>
                    <a:pt x="1" y="125"/>
                    <a:pt x="2" y="125"/>
                  </a:cubicBezTo>
                  <a:cubicBezTo>
                    <a:pt x="19" y="125"/>
                    <a:pt x="19" y="125"/>
                    <a:pt x="19" y="125"/>
                  </a:cubicBezTo>
                  <a:cubicBezTo>
                    <a:pt x="20" y="135"/>
                    <a:pt x="29" y="144"/>
                    <a:pt x="40" y="144"/>
                  </a:cubicBezTo>
                  <a:cubicBezTo>
                    <a:pt x="51" y="144"/>
                    <a:pt x="59" y="135"/>
                    <a:pt x="61" y="125"/>
                  </a:cubicBezTo>
                  <a:cubicBezTo>
                    <a:pt x="138" y="125"/>
                    <a:pt x="138" y="125"/>
                    <a:pt x="138" y="125"/>
                  </a:cubicBezTo>
                  <a:cubicBezTo>
                    <a:pt x="139" y="135"/>
                    <a:pt x="148" y="144"/>
                    <a:pt x="159" y="144"/>
                  </a:cubicBezTo>
                  <a:cubicBezTo>
                    <a:pt x="170" y="144"/>
                    <a:pt x="179" y="135"/>
                    <a:pt x="180" y="125"/>
                  </a:cubicBezTo>
                  <a:cubicBezTo>
                    <a:pt x="192" y="125"/>
                    <a:pt x="192" y="125"/>
                    <a:pt x="192" y="125"/>
                  </a:cubicBezTo>
                  <a:cubicBezTo>
                    <a:pt x="195" y="125"/>
                    <a:pt x="198" y="122"/>
                    <a:pt x="198" y="119"/>
                  </a:cubicBezTo>
                  <a:cubicBezTo>
                    <a:pt x="198" y="78"/>
                    <a:pt x="198" y="78"/>
                    <a:pt x="198" y="78"/>
                  </a:cubicBezTo>
                  <a:cubicBezTo>
                    <a:pt x="198" y="75"/>
                    <a:pt x="195" y="72"/>
                    <a:pt x="192" y="72"/>
                  </a:cubicBezTo>
                  <a:close/>
                  <a:moveTo>
                    <a:pt x="157" y="36"/>
                  </a:moveTo>
                  <a:cubicBezTo>
                    <a:pt x="161" y="36"/>
                    <a:pt x="166" y="40"/>
                    <a:pt x="168" y="45"/>
                  </a:cubicBezTo>
                  <a:cubicBezTo>
                    <a:pt x="168" y="46"/>
                    <a:pt x="176" y="64"/>
                    <a:pt x="179" y="72"/>
                  </a:cubicBezTo>
                  <a:cubicBezTo>
                    <a:pt x="126" y="72"/>
                    <a:pt x="126" y="72"/>
                    <a:pt x="126" y="72"/>
                  </a:cubicBezTo>
                  <a:cubicBezTo>
                    <a:pt x="126" y="36"/>
                    <a:pt x="126" y="36"/>
                    <a:pt x="126" y="36"/>
                  </a:cubicBezTo>
                  <a:lnTo>
                    <a:pt x="157" y="36"/>
                  </a:lnTo>
                  <a:close/>
                  <a:moveTo>
                    <a:pt x="5" y="5"/>
                  </a:moveTo>
                  <a:cubicBezTo>
                    <a:pt x="121" y="5"/>
                    <a:pt x="121" y="5"/>
                    <a:pt x="121" y="5"/>
                  </a:cubicBezTo>
                  <a:cubicBezTo>
                    <a:pt x="121" y="120"/>
                    <a:pt x="121" y="120"/>
                    <a:pt x="121" y="120"/>
                  </a:cubicBezTo>
                  <a:cubicBezTo>
                    <a:pt x="61" y="120"/>
                    <a:pt x="61" y="120"/>
                    <a:pt x="61" y="120"/>
                  </a:cubicBezTo>
                  <a:cubicBezTo>
                    <a:pt x="59" y="110"/>
                    <a:pt x="51" y="102"/>
                    <a:pt x="40" y="102"/>
                  </a:cubicBezTo>
                  <a:cubicBezTo>
                    <a:pt x="29" y="102"/>
                    <a:pt x="20" y="110"/>
                    <a:pt x="19" y="120"/>
                  </a:cubicBezTo>
                  <a:cubicBezTo>
                    <a:pt x="5" y="120"/>
                    <a:pt x="5" y="120"/>
                    <a:pt x="5" y="120"/>
                  </a:cubicBezTo>
                  <a:lnTo>
                    <a:pt x="5" y="5"/>
                  </a:lnTo>
                  <a:close/>
                  <a:moveTo>
                    <a:pt x="40" y="139"/>
                  </a:moveTo>
                  <a:cubicBezTo>
                    <a:pt x="31" y="139"/>
                    <a:pt x="23" y="132"/>
                    <a:pt x="23" y="123"/>
                  </a:cubicBezTo>
                  <a:cubicBezTo>
                    <a:pt x="23" y="114"/>
                    <a:pt x="31" y="106"/>
                    <a:pt x="40" y="106"/>
                  </a:cubicBezTo>
                  <a:cubicBezTo>
                    <a:pt x="49" y="106"/>
                    <a:pt x="56" y="114"/>
                    <a:pt x="56" y="123"/>
                  </a:cubicBezTo>
                  <a:cubicBezTo>
                    <a:pt x="56" y="132"/>
                    <a:pt x="49" y="139"/>
                    <a:pt x="40" y="139"/>
                  </a:cubicBezTo>
                  <a:close/>
                  <a:moveTo>
                    <a:pt x="159" y="139"/>
                  </a:moveTo>
                  <a:cubicBezTo>
                    <a:pt x="150" y="139"/>
                    <a:pt x="143" y="132"/>
                    <a:pt x="143" y="123"/>
                  </a:cubicBezTo>
                  <a:cubicBezTo>
                    <a:pt x="143" y="114"/>
                    <a:pt x="150" y="106"/>
                    <a:pt x="159" y="106"/>
                  </a:cubicBezTo>
                  <a:cubicBezTo>
                    <a:pt x="168" y="106"/>
                    <a:pt x="175" y="113"/>
                    <a:pt x="175" y="122"/>
                  </a:cubicBezTo>
                  <a:cubicBezTo>
                    <a:pt x="175" y="122"/>
                    <a:pt x="175" y="122"/>
                    <a:pt x="175" y="123"/>
                  </a:cubicBezTo>
                  <a:cubicBezTo>
                    <a:pt x="175" y="123"/>
                    <a:pt x="175" y="123"/>
                    <a:pt x="175" y="123"/>
                  </a:cubicBezTo>
                  <a:cubicBezTo>
                    <a:pt x="175" y="132"/>
                    <a:pt x="168" y="139"/>
                    <a:pt x="159" y="139"/>
                  </a:cubicBezTo>
                  <a:close/>
                  <a:moveTo>
                    <a:pt x="193" y="119"/>
                  </a:moveTo>
                  <a:cubicBezTo>
                    <a:pt x="193" y="120"/>
                    <a:pt x="192" y="120"/>
                    <a:pt x="192" y="120"/>
                  </a:cubicBezTo>
                  <a:cubicBezTo>
                    <a:pt x="180" y="120"/>
                    <a:pt x="180" y="120"/>
                    <a:pt x="180" y="120"/>
                  </a:cubicBezTo>
                  <a:cubicBezTo>
                    <a:pt x="179" y="110"/>
                    <a:pt x="170" y="102"/>
                    <a:pt x="159" y="102"/>
                  </a:cubicBezTo>
                  <a:cubicBezTo>
                    <a:pt x="148" y="102"/>
                    <a:pt x="139" y="110"/>
                    <a:pt x="138" y="120"/>
                  </a:cubicBezTo>
                  <a:cubicBezTo>
                    <a:pt x="126" y="120"/>
                    <a:pt x="126" y="120"/>
                    <a:pt x="126" y="120"/>
                  </a:cubicBezTo>
                  <a:cubicBezTo>
                    <a:pt x="126" y="77"/>
                    <a:pt x="126" y="77"/>
                    <a:pt x="126" y="77"/>
                  </a:cubicBezTo>
                  <a:cubicBezTo>
                    <a:pt x="192" y="77"/>
                    <a:pt x="192" y="77"/>
                    <a:pt x="192" y="77"/>
                  </a:cubicBezTo>
                  <a:cubicBezTo>
                    <a:pt x="192" y="77"/>
                    <a:pt x="193" y="78"/>
                    <a:pt x="193" y="78"/>
                  </a:cubicBezTo>
                  <a:lnTo>
                    <a:pt x="193"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6" name="Freeform: Shape 41"/>
            <p:cNvSpPr/>
            <p:nvPr/>
          </p:nvSpPr>
          <p:spPr bwMode="auto">
            <a:xfrm>
              <a:off x="279400" y="-1397000"/>
              <a:ext cx="239713" cy="28575"/>
            </a:xfrm>
            <a:custGeom>
              <a:avLst/>
              <a:gdLst>
                <a:gd name="T0" fmla="*/ 42 w 44"/>
                <a:gd name="T1" fmla="*/ 0 h 5"/>
                <a:gd name="T2" fmla="*/ 2 w 44"/>
                <a:gd name="T3" fmla="*/ 0 h 5"/>
                <a:gd name="T4" fmla="*/ 0 w 44"/>
                <a:gd name="T5" fmla="*/ 2 h 5"/>
                <a:gd name="T6" fmla="*/ 2 w 44"/>
                <a:gd name="T7" fmla="*/ 5 h 5"/>
                <a:gd name="T8" fmla="*/ 42 w 44"/>
                <a:gd name="T9" fmla="*/ 5 h 5"/>
                <a:gd name="T10" fmla="*/ 44 w 44"/>
                <a:gd name="T11" fmla="*/ 2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2" y="0"/>
                    <a:pt x="2" y="0"/>
                    <a:pt x="2" y="0"/>
                  </a:cubicBezTo>
                  <a:cubicBezTo>
                    <a:pt x="1" y="0"/>
                    <a:pt x="0" y="1"/>
                    <a:pt x="0" y="2"/>
                  </a:cubicBezTo>
                  <a:cubicBezTo>
                    <a:pt x="0" y="4"/>
                    <a:pt x="1" y="5"/>
                    <a:pt x="2" y="5"/>
                  </a:cubicBezTo>
                  <a:cubicBezTo>
                    <a:pt x="42" y="5"/>
                    <a:pt x="42" y="5"/>
                    <a:pt x="42" y="5"/>
                  </a:cubicBezTo>
                  <a:cubicBezTo>
                    <a:pt x="43" y="5"/>
                    <a:pt x="44" y="4"/>
                    <a:pt x="44" y="2"/>
                  </a:cubicBezTo>
                  <a:cubicBezTo>
                    <a:pt x="44" y="1"/>
                    <a:pt x="43"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7" name="Freeform: Shape 42"/>
            <p:cNvSpPr/>
            <p:nvPr/>
          </p:nvSpPr>
          <p:spPr bwMode="auto">
            <a:xfrm>
              <a:off x="328613" y="-1276350"/>
              <a:ext cx="190500" cy="26988"/>
            </a:xfrm>
            <a:custGeom>
              <a:avLst/>
              <a:gdLst>
                <a:gd name="T0" fmla="*/ 33 w 35"/>
                <a:gd name="T1" fmla="*/ 0 h 5"/>
                <a:gd name="T2" fmla="*/ 3 w 35"/>
                <a:gd name="T3" fmla="*/ 0 h 5"/>
                <a:gd name="T4" fmla="*/ 0 w 35"/>
                <a:gd name="T5" fmla="*/ 2 h 5"/>
                <a:gd name="T6" fmla="*/ 3 w 35"/>
                <a:gd name="T7" fmla="*/ 5 h 5"/>
                <a:gd name="T8" fmla="*/ 33 w 35"/>
                <a:gd name="T9" fmla="*/ 5 h 5"/>
                <a:gd name="T10" fmla="*/ 35 w 35"/>
                <a:gd name="T11" fmla="*/ 2 h 5"/>
                <a:gd name="T12" fmla="*/ 33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33" y="0"/>
                  </a:moveTo>
                  <a:cubicBezTo>
                    <a:pt x="3" y="0"/>
                    <a:pt x="3" y="0"/>
                    <a:pt x="3" y="0"/>
                  </a:cubicBezTo>
                  <a:cubicBezTo>
                    <a:pt x="2" y="0"/>
                    <a:pt x="0" y="1"/>
                    <a:pt x="0" y="2"/>
                  </a:cubicBezTo>
                  <a:cubicBezTo>
                    <a:pt x="0" y="4"/>
                    <a:pt x="2" y="5"/>
                    <a:pt x="3" y="5"/>
                  </a:cubicBezTo>
                  <a:cubicBezTo>
                    <a:pt x="33" y="5"/>
                    <a:pt x="33" y="5"/>
                    <a:pt x="33" y="5"/>
                  </a:cubicBezTo>
                  <a:cubicBezTo>
                    <a:pt x="34" y="5"/>
                    <a:pt x="35" y="4"/>
                    <a:pt x="35" y="2"/>
                  </a:cubicBezTo>
                  <a:cubicBezTo>
                    <a:pt x="35" y="1"/>
                    <a:pt x="34"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Freeform: Shape 43"/>
            <p:cNvSpPr/>
            <p:nvPr/>
          </p:nvSpPr>
          <p:spPr bwMode="auto">
            <a:xfrm>
              <a:off x="382588" y="-1155700"/>
              <a:ext cx="136525" cy="26988"/>
            </a:xfrm>
            <a:custGeom>
              <a:avLst/>
              <a:gdLst>
                <a:gd name="T0" fmla="*/ 23 w 25"/>
                <a:gd name="T1" fmla="*/ 0 h 5"/>
                <a:gd name="T2" fmla="*/ 3 w 25"/>
                <a:gd name="T3" fmla="*/ 0 h 5"/>
                <a:gd name="T4" fmla="*/ 0 w 25"/>
                <a:gd name="T5" fmla="*/ 3 h 5"/>
                <a:gd name="T6" fmla="*/ 3 w 25"/>
                <a:gd name="T7" fmla="*/ 5 h 5"/>
                <a:gd name="T8" fmla="*/ 23 w 25"/>
                <a:gd name="T9" fmla="*/ 5 h 5"/>
                <a:gd name="T10" fmla="*/ 25 w 25"/>
                <a:gd name="T11" fmla="*/ 3 h 5"/>
                <a:gd name="T12" fmla="*/ 23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3" y="0"/>
                  </a:moveTo>
                  <a:cubicBezTo>
                    <a:pt x="3" y="0"/>
                    <a:pt x="3" y="0"/>
                    <a:pt x="3" y="0"/>
                  </a:cubicBezTo>
                  <a:cubicBezTo>
                    <a:pt x="2" y="0"/>
                    <a:pt x="0" y="1"/>
                    <a:pt x="0" y="3"/>
                  </a:cubicBezTo>
                  <a:cubicBezTo>
                    <a:pt x="0" y="4"/>
                    <a:pt x="2" y="5"/>
                    <a:pt x="3" y="5"/>
                  </a:cubicBezTo>
                  <a:cubicBezTo>
                    <a:pt x="23" y="5"/>
                    <a:pt x="23" y="5"/>
                    <a:pt x="23" y="5"/>
                  </a:cubicBezTo>
                  <a:cubicBezTo>
                    <a:pt x="24" y="5"/>
                    <a:pt x="25" y="4"/>
                    <a:pt x="25" y="3"/>
                  </a:cubicBezTo>
                  <a:cubicBezTo>
                    <a:pt x="25" y="1"/>
                    <a:pt x="24"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149" name="Group 44"/>
          <p:cNvGrpSpPr/>
          <p:nvPr/>
        </p:nvGrpSpPr>
        <p:grpSpPr>
          <a:xfrm>
            <a:off x="7417211" y="2809237"/>
            <a:ext cx="969171" cy="971549"/>
            <a:chOff x="7204075" y="-1846263"/>
            <a:chExt cx="1939925" cy="1944688"/>
          </a:xfrm>
        </p:grpSpPr>
        <p:sp>
          <p:nvSpPr>
            <p:cNvPr id="150" name="Oval 45"/>
            <p:cNvSpPr/>
            <p:nvPr/>
          </p:nvSpPr>
          <p:spPr bwMode="auto">
            <a:xfrm>
              <a:off x="7204075" y="-1846263"/>
              <a:ext cx="1939925" cy="1944688"/>
            </a:xfrm>
            <a:prstGeom prst="ellipse">
              <a:avLst/>
            </a:prstGeom>
            <a:solidFill>
              <a:srgbClr val="98C9D0"/>
            </a:solidFill>
            <a:ln>
              <a:noFill/>
            </a:ln>
          </p:spPr>
          <p:txBody>
            <a:bodyPr anchor="ctr"/>
            <a:lstStyle/>
            <a:p>
              <a:pPr algn="ctr"/>
              <a:endParaRPr/>
            </a:p>
          </p:txBody>
        </p:sp>
        <p:grpSp>
          <p:nvGrpSpPr>
            <p:cNvPr id="151" name="Group 46"/>
            <p:cNvGrpSpPr/>
            <p:nvPr/>
          </p:nvGrpSpPr>
          <p:grpSpPr>
            <a:xfrm>
              <a:off x="7519988" y="-1506538"/>
              <a:ext cx="1312862" cy="1265238"/>
              <a:chOff x="7519988" y="-1506538"/>
              <a:chExt cx="1312862" cy="1265238"/>
            </a:xfrm>
          </p:grpSpPr>
          <p:sp>
            <p:nvSpPr>
              <p:cNvPr id="152" name="Freeform: Shape 47"/>
              <p:cNvSpPr/>
              <p:nvPr/>
            </p:nvSpPr>
            <p:spPr bwMode="auto">
              <a:xfrm>
                <a:off x="7519988" y="-1484313"/>
                <a:ext cx="1176338" cy="1117600"/>
              </a:xfrm>
              <a:custGeom>
                <a:avLst/>
                <a:gdLst>
                  <a:gd name="T0" fmla="*/ 211 w 215"/>
                  <a:gd name="T1" fmla="*/ 164 h 204"/>
                  <a:gd name="T2" fmla="*/ 147 w 215"/>
                  <a:gd name="T3" fmla="*/ 199 h 204"/>
                  <a:gd name="T4" fmla="*/ 46 w 215"/>
                  <a:gd name="T5" fmla="*/ 10 h 204"/>
                  <a:gd name="T6" fmla="*/ 35 w 215"/>
                  <a:gd name="T7" fmla="*/ 1 h 204"/>
                  <a:gd name="T8" fmla="*/ 22 w 215"/>
                  <a:gd name="T9" fmla="*/ 3 h 204"/>
                  <a:gd name="T10" fmla="*/ 1 w 215"/>
                  <a:gd name="T11" fmla="*/ 14 h 204"/>
                  <a:gd name="T12" fmla="*/ 0 w 215"/>
                  <a:gd name="T13" fmla="*/ 17 h 204"/>
                  <a:gd name="T14" fmla="*/ 3 w 215"/>
                  <a:gd name="T15" fmla="*/ 18 h 204"/>
                  <a:gd name="T16" fmla="*/ 24 w 215"/>
                  <a:gd name="T17" fmla="*/ 7 h 204"/>
                  <a:gd name="T18" fmla="*/ 34 w 215"/>
                  <a:gd name="T19" fmla="*/ 6 h 204"/>
                  <a:gd name="T20" fmla="*/ 41 w 215"/>
                  <a:gd name="T21" fmla="*/ 12 h 204"/>
                  <a:gd name="T22" fmla="*/ 144 w 215"/>
                  <a:gd name="T23" fmla="*/ 203 h 204"/>
                  <a:gd name="T24" fmla="*/ 146 w 215"/>
                  <a:gd name="T25" fmla="*/ 204 h 204"/>
                  <a:gd name="T26" fmla="*/ 146 w 215"/>
                  <a:gd name="T27" fmla="*/ 204 h 204"/>
                  <a:gd name="T28" fmla="*/ 148 w 215"/>
                  <a:gd name="T29" fmla="*/ 204 h 204"/>
                  <a:gd name="T30" fmla="*/ 213 w 215"/>
                  <a:gd name="T31" fmla="*/ 168 h 204"/>
                  <a:gd name="T32" fmla="*/ 214 w 215"/>
                  <a:gd name="T33" fmla="*/ 165 h 204"/>
                  <a:gd name="T34" fmla="*/ 211 w 215"/>
                  <a:gd name="T35"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04">
                    <a:moveTo>
                      <a:pt x="211" y="164"/>
                    </a:moveTo>
                    <a:cubicBezTo>
                      <a:pt x="147" y="199"/>
                      <a:pt x="147" y="199"/>
                      <a:pt x="147" y="199"/>
                    </a:cubicBezTo>
                    <a:cubicBezTo>
                      <a:pt x="46" y="10"/>
                      <a:pt x="46" y="10"/>
                      <a:pt x="46" y="10"/>
                    </a:cubicBezTo>
                    <a:cubicBezTo>
                      <a:pt x="43" y="6"/>
                      <a:pt x="40" y="3"/>
                      <a:pt x="35" y="1"/>
                    </a:cubicBezTo>
                    <a:cubicBezTo>
                      <a:pt x="31" y="0"/>
                      <a:pt x="26" y="1"/>
                      <a:pt x="22" y="3"/>
                    </a:cubicBezTo>
                    <a:cubicBezTo>
                      <a:pt x="1" y="14"/>
                      <a:pt x="1" y="14"/>
                      <a:pt x="1" y="14"/>
                    </a:cubicBezTo>
                    <a:cubicBezTo>
                      <a:pt x="0" y="15"/>
                      <a:pt x="0" y="16"/>
                      <a:pt x="0" y="17"/>
                    </a:cubicBezTo>
                    <a:cubicBezTo>
                      <a:pt x="1" y="18"/>
                      <a:pt x="2" y="19"/>
                      <a:pt x="3" y="18"/>
                    </a:cubicBezTo>
                    <a:cubicBezTo>
                      <a:pt x="24" y="7"/>
                      <a:pt x="24" y="7"/>
                      <a:pt x="24" y="7"/>
                    </a:cubicBezTo>
                    <a:cubicBezTo>
                      <a:pt x="27" y="5"/>
                      <a:pt x="31" y="5"/>
                      <a:pt x="34" y="6"/>
                    </a:cubicBezTo>
                    <a:cubicBezTo>
                      <a:pt x="37" y="7"/>
                      <a:pt x="40" y="9"/>
                      <a:pt x="41" y="12"/>
                    </a:cubicBezTo>
                    <a:cubicBezTo>
                      <a:pt x="144" y="203"/>
                      <a:pt x="144" y="203"/>
                      <a:pt x="144" y="203"/>
                    </a:cubicBezTo>
                    <a:cubicBezTo>
                      <a:pt x="145" y="203"/>
                      <a:pt x="145" y="204"/>
                      <a:pt x="146" y="204"/>
                    </a:cubicBezTo>
                    <a:cubicBezTo>
                      <a:pt x="146" y="204"/>
                      <a:pt x="146" y="204"/>
                      <a:pt x="146" y="204"/>
                    </a:cubicBezTo>
                    <a:cubicBezTo>
                      <a:pt x="147" y="204"/>
                      <a:pt x="147" y="204"/>
                      <a:pt x="148" y="204"/>
                    </a:cubicBezTo>
                    <a:cubicBezTo>
                      <a:pt x="213" y="168"/>
                      <a:pt x="213" y="168"/>
                      <a:pt x="213" y="168"/>
                    </a:cubicBezTo>
                    <a:cubicBezTo>
                      <a:pt x="215" y="168"/>
                      <a:pt x="215" y="166"/>
                      <a:pt x="214" y="165"/>
                    </a:cubicBezTo>
                    <a:cubicBezTo>
                      <a:pt x="214" y="164"/>
                      <a:pt x="212" y="164"/>
                      <a:pt x="211" y="1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Freeform: Shape 48"/>
              <p:cNvSpPr/>
              <p:nvPr/>
            </p:nvSpPr>
            <p:spPr bwMode="auto">
              <a:xfrm>
                <a:off x="8045450" y="-422275"/>
                <a:ext cx="190500" cy="180975"/>
              </a:xfrm>
              <a:custGeom>
                <a:avLst/>
                <a:gdLst>
                  <a:gd name="T0" fmla="*/ 18 w 35"/>
                  <a:gd name="T1" fmla="*/ 0 h 33"/>
                  <a:gd name="T2" fmla="*/ 11 w 35"/>
                  <a:gd name="T3" fmla="*/ 2 h 33"/>
                  <a:gd name="T4" fmla="*/ 4 w 35"/>
                  <a:gd name="T5" fmla="*/ 24 h 33"/>
                  <a:gd name="T6" fmla="*/ 19 w 35"/>
                  <a:gd name="T7" fmla="*/ 33 h 33"/>
                  <a:gd name="T8" fmla="*/ 26 w 35"/>
                  <a:gd name="T9" fmla="*/ 31 h 33"/>
                  <a:gd name="T10" fmla="*/ 34 w 35"/>
                  <a:gd name="T11" fmla="*/ 21 h 33"/>
                  <a:gd name="T12" fmla="*/ 33 w 35"/>
                  <a:gd name="T13" fmla="*/ 9 h 33"/>
                  <a:gd name="T14" fmla="*/ 18 w 35"/>
                  <a:gd name="T15" fmla="*/ 0 h 33"/>
                  <a:gd name="T16" fmla="*/ 30 w 35"/>
                  <a:gd name="T17" fmla="*/ 20 h 33"/>
                  <a:gd name="T18" fmla="*/ 24 w 35"/>
                  <a:gd name="T19" fmla="*/ 27 h 33"/>
                  <a:gd name="T20" fmla="*/ 19 w 35"/>
                  <a:gd name="T21" fmla="*/ 28 h 33"/>
                  <a:gd name="T22" fmla="*/ 8 w 35"/>
                  <a:gd name="T23" fmla="*/ 22 h 33"/>
                  <a:gd name="T24" fmla="*/ 13 w 35"/>
                  <a:gd name="T25" fmla="*/ 6 h 33"/>
                  <a:gd name="T26" fmla="*/ 18 w 35"/>
                  <a:gd name="T27" fmla="*/ 5 h 33"/>
                  <a:gd name="T28" fmla="*/ 29 w 35"/>
                  <a:gd name="T29" fmla="*/ 11 h 33"/>
                  <a:gd name="T30" fmla="*/ 30 w 35"/>
                  <a:gd name="T3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3">
                    <a:moveTo>
                      <a:pt x="18" y="0"/>
                    </a:moveTo>
                    <a:cubicBezTo>
                      <a:pt x="16" y="0"/>
                      <a:pt x="13" y="1"/>
                      <a:pt x="11" y="2"/>
                    </a:cubicBezTo>
                    <a:cubicBezTo>
                      <a:pt x="3" y="6"/>
                      <a:pt x="0" y="16"/>
                      <a:pt x="4" y="24"/>
                    </a:cubicBezTo>
                    <a:cubicBezTo>
                      <a:pt x="7" y="30"/>
                      <a:pt x="13" y="33"/>
                      <a:pt x="19" y="33"/>
                    </a:cubicBezTo>
                    <a:cubicBezTo>
                      <a:pt x="21" y="33"/>
                      <a:pt x="24" y="32"/>
                      <a:pt x="26" y="31"/>
                    </a:cubicBezTo>
                    <a:cubicBezTo>
                      <a:pt x="30" y="29"/>
                      <a:pt x="33" y="25"/>
                      <a:pt x="34" y="21"/>
                    </a:cubicBezTo>
                    <a:cubicBezTo>
                      <a:pt x="35" y="17"/>
                      <a:pt x="35" y="13"/>
                      <a:pt x="33" y="9"/>
                    </a:cubicBezTo>
                    <a:cubicBezTo>
                      <a:pt x="30" y="4"/>
                      <a:pt x="24" y="0"/>
                      <a:pt x="18" y="0"/>
                    </a:cubicBezTo>
                    <a:close/>
                    <a:moveTo>
                      <a:pt x="30" y="20"/>
                    </a:moveTo>
                    <a:cubicBezTo>
                      <a:pt x="29" y="23"/>
                      <a:pt x="27" y="25"/>
                      <a:pt x="24" y="27"/>
                    </a:cubicBezTo>
                    <a:cubicBezTo>
                      <a:pt x="22" y="28"/>
                      <a:pt x="20" y="28"/>
                      <a:pt x="19" y="28"/>
                    </a:cubicBezTo>
                    <a:cubicBezTo>
                      <a:pt x="14" y="28"/>
                      <a:pt x="10" y="26"/>
                      <a:pt x="8" y="22"/>
                    </a:cubicBezTo>
                    <a:cubicBezTo>
                      <a:pt x="5" y="16"/>
                      <a:pt x="7" y="9"/>
                      <a:pt x="13" y="6"/>
                    </a:cubicBezTo>
                    <a:cubicBezTo>
                      <a:pt x="15" y="5"/>
                      <a:pt x="17" y="5"/>
                      <a:pt x="18" y="5"/>
                    </a:cubicBezTo>
                    <a:cubicBezTo>
                      <a:pt x="23" y="5"/>
                      <a:pt x="27" y="7"/>
                      <a:pt x="29" y="11"/>
                    </a:cubicBezTo>
                    <a:cubicBezTo>
                      <a:pt x="30" y="14"/>
                      <a:pt x="31" y="17"/>
                      <a:pt x="3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Freeform: Shape 49"/>
              <p:cNvSpPr/>
              <p:nvPr/>
            </p:nvSpPr>
            <p:spPr bwMode="auto">
              <a:xfrm>
                <a:off x="7962900" y="-1506538"/>
                <a:ext cx="869950" cy="1003300"/>
              </a:xfrm>
              <a:custGeom>
                <a:avLst/>
                <a:gdLst>
                  <a:gd name="T0" fmla="*/ 158 w 159"/>
                  <a:gd name="T1" fmla="*/ 135 h 183"/>
                  <a:gd name="T2" fmla="*/ 86 w 159"/>
                  <a:gd name="T3" fmla="*/ 2 h 183"/>
                  <a:gd name="T4" fmla="*/ 84 w 159"/>
                  <a:gd name="T5" fmla="*/ 0 h 183"/>
                  <a:gd name="T6" fmla="*/ 83 w 159"/>
                  <a:gd name="T7" fmla="*/ 1 h 183"/>
                  <a:gd name="T8" fmla="*/ 1 w 159"/>
                  <a:gd name="T9" fmla="*/ 45 h 183"/>
                  <a:gd name="T10" fmla="*/ 0 w 159"/>
                  <a:gd name="T11" fmla="*/ 48 h 183"/>
                  <a:gd name="T12" fmla="*/ 72 w 159"/>
                  <a:gd name="T13" fmla="*/ 181 h 183"/>
                  <a:gd name="T14" fmla="*/ 74 w 159"/>
                  <a:gd name="T15" fmla="*/ 183 h 183"/>
                  <a:gd name="T16" fmla="*/ 74 w 159"/>
                  <a:gd name="T17" fmla="*/ 183 h 183"/>
                  <a:gd name="T18" fmla="*/ 76 w 159"/>
                  <a:gd name="T19" fmla="*/ 182 h 183"/>
                  <a:gd name="T20" fmla="*/ 157 w 159"/>
                  <a:gd name="T21" fmla="*/ 138 h 183"/>
                  <a:gd name="T22" fmla="*/ 158 w 159"/>
                  <a:gd name="T23" fmla="*/ 135 h 183"/>
                  <a:gd name="T24" fmla="*/ 83 w 159"/>
                  <a:gd name="T25" fmla="*/ 6 h 183"/>
                  <a:gd name="T26" fmla="*/ 117 w 159"/>
                  <a:gd name="T27" fmla="*/ 69 h 183"/>
                  <a:gd name="T28" fmla="*/ 39 w 159"/>
                  <a:gd name="T29" fmla="*/ 110 h 183"/>
                  <a:gd name="T30" fmla="*/ 6 w 159"/>
                  <a:gd name="T31" fmla="*/ 48 h 183"/>
                  <a:gd name="T32" fmla="*/ 83 w 159"/>
                  <a:gd name="T33" fmla="*/ 6 h 183"/>
                  <a:gd name="T34" fmla="*/ 75 w 159"/>
                  <a:gd name="T35" fmla="*/ 177 h 183"/>
                  <a:gd name="T36" fmla="*/ 42 w 159"/>
                  <a:gd name="T37" fmla="*/ 114 h 183"/>
                  <a:gd name="T38" fmla="*/ 119 w 159"/>
                  <a:gd name="T39" fmla="*/ 73 h 183"/>
                  <a:gd name="T40" fmla="*/ 153 w 159"/>
                  <a:gd name="T41" fmla="*/ 135 h 183"/>
                  <a:gd name="T42" fmla="*/ 75 w 159"/>
                  <a:gd name="T43"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83">
                    <a:moveTo>
                      <a:pt x="158" y="135"/>
                    </a:moveTo>
                    <a:cubicBezTo>
                      <a:pt x="86" y="2"/>
                      <a:pt x="86" y="2"/>
                      <a:pt x="86" y="2"/>
                    </a:cubicBezTo>
                    <a:cubicBezTo>
                      <a:pt x="86" y="1"/>
                      <a:pt x="85" y="1"/>
                      <a:pt x="84" y="0"/>
                    </a:cubicBezTo>
                    <a:cubicBezTo>
                      <a:pt x="84" y="0"/>
                      <a:pt x="83" y="0"/>
                      <a:pt x="83" y="1"/>
                    </a:cubicBezTo>
                    <a:cubicBezTo>
                      <a:pt x="1" y="45"/>
                      <a:pt x="1" y="45"/>
                      <a:pt x="1" y="45"/>
                    </a:cubicBezTo>
                    <a:cubicBezTo>
                      <a:pt x="0" y="45"/>
                      <a:pt x="0" y="47"/>
                      <a:pt x="0" y="48"/>
                    </a:cubicBezTo>
                    <a:cubicBezTo>
                      <a:pt x="72" y="181"/>
                      <a:pt x="72" y="181"/>
                      <a:pt x="72" y="181"/>
                    </a:cubicBezTo>
                    <a:cubicBezTo>
                      <a:pt x="73" y="182"/>
                      <a:pt x="73" y="182"/>
                      <a:pt x="74" y="183"/>
                    </a:cubicBezTo>
                    <a:cubicBezTo>
                      <a:pt x="74" y="183"/>
                      <a:pt x="74" y="183"/>
                      <a:pt x="74" y="183"/>
                    </a:cubicBezTo>
                    <a:cubicBezTo>
                      <a:pt x="75" y="183"/>
                      <a:pt x="75" y="183"/>
                      <a:pt x="76" y="182"/>
                    </a:cubicBezTo>
                    <a:cubicBezTo>
                      <a:pt x="157" y="138"/>
                      <a:pt x="157" y="138"/>
                      <a:pt x="157" y="138"/>
                    </a:cubicBezTo>
                    <a:cubicBezTo>
                      <a:pt x="158" y="138"/>
                      <a:pt x="159" y="136"/>
                      <a:pt x="158" y="135"/>
                    </a:cubicBezTo>
                    <a:close/>
                    <a:moveTo>
                      <a:pt x="83" y="6"/>
                    </a:moveTo>
                    <a:cubicBezTo>
                      <a:pt x="117" y="69"/>
                      <a:pt x="117" y="69"/>
                      <a:pt x="117" y="69"/>
                    </a:cubicBezTo>
                    <a:cubicBezTo>
                      <a:pt x="39" y="110"/>
                      <a:pt x="39" y="110"/>
                      <a:pt x="39" y="110"/>
                    </a:cubicBezTo>
                    <a:cubicBezTo>
                      <a:pt x="6" y="48"/>
                      <a:pt x="6" y="48"/>
                      <a:pt x="6" y="48"/>
                    </a:cubicBezTo>
                    <a:lnTo>
                      <a:pt x="83" y="6"/>
                    </a:lnTo>
                    <a:close/>
                    <a:moveTo>
                      <a:pt x="75" y="177"/>
                    </a:moveTo>
                    <a:cubicBezTo>
                      <a:pt x="42" y="114"/>
                      <a:pt x="42" y="114"/>
                      <a:pt x="42" y="114"/>
                    </a:cubicBezTo>
                    <a:cubicBezTo>
                      <a:pt x="119" y="73"/>
                      <a:pt x="119" y="73"/>
                      <a:pt x="119" y="73"/>
                    </a:cubicBezTo>
                    <a:cubicBezTo>
                      <a:pt x="153" y="135"/>
                      <a:pt x="153" y="135"/>
                      <a:pt x="153" y="135"/>
                    </a:cubicBezTo>
                    <a:lnTo>
                      <a:pt x="75"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Freeform: Shape 50"/>
              <p:cNvSpPr/>
              <p:nvPr/>
            </p:nvSpPr>
            <p:spPr bwMode="auto">
              <a:xfrm>
                <a:off x="8132763" y="-1341438"/>
                <a:ext cx="234950" cy="136525"/>
              </a:xfrm>
              <a:custGeom>
                <a:avLst/>
                <a:gdLst>
                  <a:gd name="T0" fmla="*/ 42 w 43"/>
                  <a:gd name="T1" fmla="*/ 4 h 25"/>
                  <a:gd name="T2" fmla="*/ 43 w 43"/>
                  <a:gd name="T3" fmla="*/ 1 h 25"/>
                  <a:gd name="T4" fmla="*/ 40 w 43"/>
                  <a:gd name="T5" fmla="*/ 0 h 25"/>
                  <a:gd name="T6" fmla="*/ 2 w 43"/>
                  <a:gd name="T7" fmla="*/ 21 h 25"/>
                  <a:gd name="T8" fmla="*/ 1 w 43"/>
                  <a:gd name="T9" fmla="*/ 24 h 25"/>
                  <a:gd name="T10" fmla="*/ 3 w 43"/>
                  <a:gd name="T11" fmla="*/ 25 h 25"/>
                  <a:gd name="T12" fmla="*/ 4 w 43"/>
                  <a:gd name="T13" fmla="*/ 25 h 25"/>
                  <a:gd name="T14" fmla="*/ 42 w 43"/>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2" y="4"/>
                    </a:moveTo>
                    <a:cubicBezTo>
                      <a:pt x="43" y="4"/>
                      <a:pt x="43" y="2"/>
                      <a:pt x="43" y="1"/>
                    </a:cubicBezTo>
                    <a:cubicBezTo>
                      <a:pt x="42" y="0"/>
                      <a:pt x="41" y="0"/>
                      <a:pt x="40" y="0"/>
                    </a:cubicBezTo>
                    <a:cubicBezTo>
                      <a:pt x="2" y="21"/>
                      <a:pt x="2" y="21"/>
                      <a:pt x="2" y="21"/>
                    </a:cubicBezTo>
                    <a:cubicBezTo>
                      <a:pt x="0" y="21"/>
                      <a:pt x="0" y="23"/>
                      <a:pt x="1" y="24"/>
                    </a:cubicBezTo>
                    <a:cubicBezTo>
                      <a:pt x="1" y="25"/>
                      <a:pt x="2" y="25"/>
                      <a:pt x="3" y="25"/>
                    </a:cubicBezTo>
                    <a:cubicBezTo>
                      <a:pt x="3" y="25"/>
                      <a:pt x="3" y="25"/>
                      <a:pt x="4" y="25"/>
                    </a:cubicBez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Freeform: Shape 51"/>
              <p:cNvSpPr/>
              <p:nvPr/>
            </p:nvSpPr>
            <p:spPr bwMode="auto">
              <a:xfrm>
                <a:off x="8329613" y="-981075"/>
                <a:ext cx="234950" cy="138113"/>
              </a:xfrm>
              <a:custGeom>
                <a:avLst/>
                <a:gdLst>
                  <a:gd name="T0" fmla="*/ 43 w 43"/>
                  <a:gd name="T1" fmla="*/ 1 h 25"/>
                  <a:gd name="T2" fmla="*/ 39 w 43"/>
                  <a:gd name="T3" fmla="*/ 0 h 25"/>
                  <a:gd name="T4" fmla="*/ 1 w 43"/>
                  <a:gd name="T5" fmla="*/ 21 h 25"/>
                  <a:gd name="T6" fmla="*/ 0 w 43"/>
                  <a:gd name="T7" fmla="*/ 24 h 25"/>
                  <a:gd name="T8" fmla="*/ 2 w 43"/>
                  <a:gd name="T9" fmla="*/ 25 h 25"/>
                  <a:gd name="T10" fmla="*/ 3 w 43"/>
                  <a:gd name="T11" fmla="*/ 25 h 25"/>
                  <a:gd name="T12" fmla="*/ 42 w 43"/>
                  <a:gd name="T13" fmla="*/ 4 h 25"/>
                  <a:gd name="T14" fmla="*/ 43 w 43"/>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3" y="1"/>
                    </a:moveTo>
                    <a:cubicBezTo>
                      <a:pt x="42" y="0"/>
                      <a:pt x="41" y="0"/>
                      <a:pt x="39" y="0"/>
                    </a:cubicBezTo>
                    <a:cubicBezTo>
                      <a:pt x="1" y="21"/>
                      <a:pt x="1" y="21"/>
                      <a:pt x="1" y="21"/>
                    </a:cubicBezTo>
                    <a:cubicBezTo>
                      <a:pt x="0" y="22"/>
                      <a:pt x="0" y="23"/>
                      <a:pt x="0" y="24"/>
                    </a:cubicBezTo>
                    <a:cubicBezTo>
                      <a:pt x="1" y="25"/>
                      <a:pt x="2" y="25"/>
                      <a:pt x="2" y="25"/>
                    </a:cubicBezTo>
                    <a:cubicBezTo>
                      <a:pt x="3" y="25"/>
                      <a:pt x="3" y="25"/>
                      <a:pt x="3" y="25"/>
                    </a:cubicBezTo>
                    <a:cubicBezTo>
                      <a:pt x="42" y="4"/>
                      <a:pt x="42" y="4"/>
                      <a:pt x="42" y="4"/>
                    </a:cubicBezTo>
                    <a:cubicBezTo>
                      <a:pt x="43" y="4"/>
                      <a:pt x="43" y="2"/>
                      <a:pt x="4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157" name="Group 52"/>
          <p:cNvGrpSpPr/>
          <p:nvPr/>
        </p:nvGrpSpPr>
        <p:grpSpPr>
          <a:xfrm>
            <a:off x="5617397" y="2082706"/>
            <a:ext cx="966792" cy="971549"/>
            <a:chOff x="5137150" y="-1846263"/>
            <a:chExt cx="1935163" cy="1944688"/>
          </a:xfrm>
        </p:grpSpPr>
        <p:sp>
          <p:nvSpPr>
            <p:cNvPr id="158" name="Oval 53"/>
            <p:cNvSpPr/>
            <p:nvPr/>
          </p:nvSpPr>
          <p:spPr bwMode="auto">
            <a:xfrm>
              <a:off x="5137150" y="-1846263"/>
              <a:ext cx="1935163" cy="1944688"/>
            </a:xfrm>
            <a:prstGeom prst="ellipse">
              <a:avLst/>
            </a:prstGeom>
            <a:solidFill>
              <a:schemeClr val="accent3">
                <a:lumMod val="100000"/>
              </a:schemeClr>
            </a:solidFill>
            <a:ln>
              <a:noFill/>
            </a:ln>
          </p:spPr>
          <p:txBody>
            <a:bodyPr anchor="ctr"/>
            <a:lstStyle/>
            <a:p>
              <a:pPr algn="ctr"/>
              <a:endParaRPr/>
            </a:p>
          </p:txBody>
        </p:sp>
        <p:grpSp>
          <p:nvGrpSpPr>
            <p:cNvPr id="159" name="Group 54"/>
            <p:cNvGrpSpPr/>
            <p:nvPr/>
          </p:nvGrpSpPr>
          <p:grpSpPr>
            <a:xfrm>
              <a:off x="5526088" y="-1517650"/>
              <a:ext cx="1158875" cy="1292225"/>
              <a:chOff x="5526088" y="-1517650"/>
              <a:chExt cx="1158875" cy="1292225"/>
            </a:xfrm>
          </p:grpSpPr>
          <p:sp>
            <p:nvSpPr>
              <p:cNvPr id="160" name="Freeform: Shape 55"/>
              <p:cNvSpPr/>
              <p:nvPr/>
            </p:nvSpPr>
            <p:spPr bwMode="auto">
              <a:xfrm>
                <a:off x="5656263" y="-1517650"/>
                <a:ext cx="950913" cy="784225"/>
              </a:xfrm>
              <a:custGeom>
                <a:avLst/>
                <a:gdLst>
                  <a:gd name="T0" fmla="*/ 172 w 174"/>
                  <a:gd name="T1" fmla="*/ 143 h 143"/>
                  <a:gd name="T2" fmla="*/ 2 w 174"/>
                  <a:gd name="T3" fmla="*/ 143 h 143"/>
                  <a:gd name="T4" fmla="*/ 0 w 174"/>
                  <a:gd name="T5" fmla="*/ 140 h 143"/>
                  <a:gd name="T6" fmla="*/ 0 w 174"/>
                  <a:gd name="T7" fmla="*/ 2 h 143"/>
                  <a:gd name="T8" fmla="*/ 2 w 174"/>
                  <a:gd name="T9" fmla="*/ 0 h 143"/>
                  <a:gd name="T10" fmla="*/ 172 w 174"/>
                  <a:gd name="T11" fmla="*/ 0 h 143"/>
                  <a:gd name="T12" fmla="*/ 174 w 174"/>
                  <a:gd name="T13" fmla="*/ 2 h 143"/>
                  <a:gd name="T14" fmla="*/ 174 w 174"/>
                  <a:gd name="T15" fmla="*/ 140 h 143"/>
                  <a:gd name="T16" fmla="*/ 172 w 174"/>
                  <a:gd name="T17" fmla="*/ 143 h 143"/>
                  <a:gd name="T18" fmla="*/ 4 w 174"/>
                  <a:gd name="T19" fmla="*/ 138 h 143"/>
                  <a:gd name="T20" fmla="*/ 169 w 174"/>
                  <a:gd name="T21" fmla="*/ 138 h 143"/>
                  <a:gd name="T22" fmla="*/ 169 w 174"/>
                  <a:gd name="T23" fmla="*/ 4 h 143"/>
                  <a:gd name="T24" fmla="*/ 4 w 174"/>
                  <a:gd name="T25" fmla="*/ 4 h 143"/>
                  <a:gd name="T26" fmla="*/ 4 w 174"/>
                  <a:gd name="T2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43">
                    <a:moveTo>
                      <a:pt x="172" y="143"/>
                    </a:moveTo>
                    <a:cubicBezTo>
                      <a:pt x="2" y="143"/>
                      <a:pt x="2" y="143"/>
                      <a:pt x="2" y="143"/>
                    </a:cubicBezTo>
                    <a:cubicBezTo>
                      <a:pt x="1" y="143"/>
                      <a:pt x="0" y="142"/>
                      <a:pt x="0" y="140"/>
                    </a:cubicBezTo>
                    <a:cubicBezTo>
                      <a:pt x="0" y="2"/>
                      <a:pt x="0" y="2"/>
                      <a:pt x="0" y="2"/>
                    </a:cubicBezTo>
                    <a:cubicBezTo>
                      <a:pt x="0" y="1"/>
                      <a:pt x="1" y="0"/>
                      <a:pt x="2" y="0"/>
                    </a:cubicBezTo>
                    <a:cubicBezTo>
                      <a:pt x="172" y="0"/>
                      <a:pt x="172" y="0"/>
                      <a:pt x="172" y="0"/>
                    </a:cubicBezTo>
                    <a:cubicBezTo>
                      <a:pt x="173" y="0"/>
                      <a:pt x="174" y="1"/>
                      <a:pt x="174" y="2"/>
                    </a:cubicBezTo>
                    <a:cubicBezTo>
                      <a:pt x="174" y="140"/>
                      <a:pt x="174" y="140"/>
                      <a:pt x="174" y="140"/>
                    </a:cubicBezTo>
                    <a:cubicBezTo>
                      <a:pt x="174" y="142"/>
                      <a:pt x="173" y="143"/>
                      <a:pt x="172" y="143"/>
                    </a:cubicBezTo>
                    <a:close/>
                    <a:moveTo>
                      <a:pt x="4" y="138"/>
                    </a:moveTo>
                    <a:cubicBezTo>
                      <a:pt x="169" y="138"/>
                      <a:pt x="169" y="138"/>
                      <a:pt x="169" y="138"/>
                    </a:cubicBezTo>
                    <a:cubicBezTo>
                      <a:pt x="169" y="4"/>
                      <a:pt x="169" y="4"/>
                      <a:pt x="169" y="4"/>
                    </a:cubicBezTo>
                    <a:cubicBezTo>
                      <a:pt x="4" y="4"/>
                      <a:pt x="4" y="4"/>
                      <a:pt x="4" y="4"/>
                    </a:cubicBezTo>
                    <a:lnTo>
                      <a:pt x="4"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Freeform: Shape 56"/>
              <p:cNvSpPr/>
              <p:nvPr/>
            </p:nvSpPr>
            <p:spPr bwMode="auto">
              <a:xfrm>
                <a:off x="5962650" y="-1408113"/>
                <a:ext cx="339725" cy="93663"/>
              </a:xfrm>
              <a:custGeom>
                <a:avLst/>
                <a:gdLst>
                  <a:gd name="T0" fmla="*/ 53 w 62"/>
                  <a:gd name="T1" fmla="*/ 17 h 17"/>
                  <a:gd name="T2" fmla="*/ 9 w 62"/>
                  <a:gd name="T3" fmla="*/ 17 h 17"/>
                  <a:gd name="T4" fmla="*/ 0 w 62"/>
                  <a:gd name="T5" fmla="*/ 9 h 17"/>
                  <a:gd name="T6" fmla="*/ 9 w 62"/>
                  <a:gd name="T7" fmla="*/ 0 h 17"/>
                  <a:gd name="T8" fmla="*/ 53 w 62"/>
                  <a:gd name="T9" fmla="*/ 0 h 17"/>
                  <a:gd name="T10" fmla="*/ 62 w 62"/>
                  <a:gd name="T11" fmla="*/ 9 h 17"/>
                  <a:gd name="T12" fmla="*/ 53 w 62"/>
                  <a:gd name="T13" fmla="*/ 17 h 17"/>
                  <a:gd name="T14" fmla="*/ 9 w 62"/>
                  <a:gd name="T15" fmla="*/ 4 h 17"/>
                  <a:gd name="T16" fmla="*/ 4 w 62"/>
                  <a:gd name="T17" fmla="*/ 9 h 17"/>
                  <a:gd name="T18" fmla="*/ 9 w 62"/>
                  <a:gd name="T19" fmla="*/ 13 h 17"/>
                  <a:gd name="T20" fmla="*/ 53 w 62"/>
                  <a:gd name="T21" fmla="*/ 13 h 17"/>
                  <a:gd name="T22" fmla="*/ 57 w 62"/>
                  <a:gd name="T23" fmla="*/ 9 h 17"/>
                  <a:gd name="T24" fmla="*/ 53 w 62"/>
                  <a:gd name="T25" fmla="*/ 4 h 17"/>
                  <a:gd name="T26" fmla="*/ 9 w 6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7">
                    <a:moveTo>
                      <a:pt x="53" y="17"/>
                    </a:moveTo>
                    <a:cubicBezTo>
                      <a:pt x="9" y="17"/>
                      <a:pt x="9" y="17"/>
                      <a:pt x="9" y="17"/>
                    </a:cubicBezTo>
                    <a:cubicBezTo>
                      <a:pt x="4" y="17"/>
                      <a:pt x="0" y="13"/>
                      <a:pt x="0" y="9"/>
                    </a:cubicBezTo>
                    <a:cubicBezTo>
                      <a:pt x="0" y="4"/>
                      <a:pt x="4" y="0"/>
                      <a:pt x="9" y="0"/>
                    </a:cubicBezTo>
                    <a:cubicBezTo>
                      <a:pt x="53" y="0"/>
                      <a:pt x="53" y="0"/>
                      <a:pt x="53" y="0"/>
                    </a:cubicBezTo>
                    <a:cubicBezTo>
                      <a:pt x="58" y="0"/>
                      <a:pt x="62" y="4"/>
                      <a:pt x="62" y="9"/>
                    </a:cubicBezTo>
                    <a:cubicBezTo>
                      <a:pt x="62" y="13"/>
                      <a:pt x="58" y="17"/>
                      <a:pt x="53" y="17"/>
                    </a:cubicBezTo>
                    <a:close/>
                    <a:moveTo>
                      <a:pt x="9" y="4"/>
                    </a:moveTo>
                    <a:cubicBezTo>
                      <a:pt x="6" y="4"/>
                      <a:pt x="4" y="6"/>
                      <a:pt x="4" y="9"/>
                    </a:cubicBezTo>
                    <a:cubicBezTo>
                      <a:pt x="4" y="11"/>
                      <a:pt x="6" y="13"/>
                      <a:pt x="9" y="13"/>
                    </a:cubicBezTo>
                    <a:cubicBezTo>
                      <a:pt x="53" y="13"/>
                      <a:pt x="53" y="13"/>
                      <a:pt x="53" y="13"/>
                    </a:cubicBezTo>
                    <a:cubicBezTo>
                      <a:pt x="55" y="13"/>
                      <a:pt x="57" y="11"/>
                      <a:pt x="57" y="9"/>
                    </a:cubicBezTo>
                    <a:cubicBezTo>
                      <a:pt x="57" y="6"/>
                      <a:pt x="55" y="4"/>
                      <a:pt x="53" y="4"/>
                    </a:cubicBezTo>
                    <a:lnTo>
                      <a:pt x="9"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Freeform: Shape 57"/>
              <p:cNvSpPr/>
              <p:nvPr/>
            </p:nvSpPr>
            <p:spPr bwMode="auto">
              <a:xfrm>
                <a:off x="5640388"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2" y="0"/>
                      <a:pt x="28" y="7"/>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Freeform: Shape 58"/>
              <p:cNvSpPr/>
              <p:nvPr/>
            </p:nvSpPr>
            <p:spPr bwMode="auto">
              <a:xfrm>
                <a:off x="5886450"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1" y="0"/>
                      <a:pt x="28" y="7"/>
                      <a:pt x="28" y="14"/>
                    </a:cubicBezTo>
                    <a:cubicBezTo>
                      <a:pt x="28" y="22"/>
                      <a:pt x="21"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Freeform: Shape 59"/>
              <p:cNvSpPr/>
              <p:nvPr/>
            </p:nvSpPr>
            <p:spPr bwMode="auto">
              <a:xfrm>
                <a:off x="6132513" y="-498475"/>
                <a:ext cx="147638" cy="153988"/>
              </a:xfrm>
              <a:custGeom>
                <a:avLst/>
                <a:gdLst>
                  <a:gd name="T0" fmla="*/ 14 w 27"/>
                  <a:gd name="T1" fmla="*/ 28 h 28"/>
                  <a:gd name="T2" fmla="*/ 0 w 27"/>
                  <a:gd name="T3" fmla="*/ 14 h 28"/>
                  <a:gd name="T4" fmla="*/ 14 w 27"/>
                  <a:gd name="T5" fmla="*/ 0 h 28"/>
                  <a:gd name="T6" fmla="*/ 27 w 27"/>
                  <a:gd name="T7" fmla="*/ 14 h 28"/>
                  <a:gd name="T8" fmla="*/ 14 w 27"/>
                  <a:gd name="T9" fmla="*/ 28 h 28"/>
                  <a:gd name="T10" fmla="*/ 14 w 27"/>
                  <a:gd name="T11" fmla="*/ 5 h 28"/>
                  <a:gd name="T12" fmla="*/ 4 w 27"/>
                  <a:gd name="T13" fmla="*/ 14 h 28"/>
                  <a:gd name="T14" fmla="*/ 14 w 27"/>
                  <a:gd name="T15" fmla="*/ 23 h 28"/>
                  <a:gd name="T16" fmla="*/ 23 w 27"/>
                  <a:gd name="T17" fmla="*/ 14 h 28"/>
                  <a:gd name="T18" fmla="*/ 14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6" y="28"/>
                      <a:pt x="0" y="22"/>
                      <a:pt x="0" y="14"/>
                    </a:cubicBezTo>
                    <a:cubicBezTo>
                      <a:pt x="0" y="7"/>
                      <a:pt x="6" y="0"/>
                      <a:pt x="14" y="0"/>
                    </a:cubicBezTo>
                    <a:cubicBezTo>
                      <a:pt x="21" y="0"/>
                      <a:pt x="27" y="7"/>
                      <a:pt x="27" y="14"/>
                    </a:cubicBezTo>
                    <a:cubicBezTo>
                      <a:pt x="27" y="22"/>
                      <a:pt x="21" y="28"/>
                      <a:pt x="14" y="28"/>
                    </a:cubicBezTo>
                    <a:close/>
                    <a:moveTo>
                      <a:pt x="14" y="5"/>
                    </a:moveTo>
                    <a:cubicBezTo>
                      <a:pt x="9" y="5"/>
                      <a:pt x="4" y="9"/>
                      <a:pt x="4" y="14"/>
                    </a:cubicBezTo>
                    <a:cubicBezTo>
                      <a:pt x="4"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Freeform: Shape 60"/>
              <p:cNvSpPr/>
              <p:nvPr/>
            </p:nvSpPr>
            <p:spPr bwMode="auto">
              <a:xfrm>
                <a:off x="6378575" y="-498475"/>
                <a:ext cx="147638" cy="153988"/>
              </a:xfrm>
              <a:custGeom>
                <a:avLst/>
                <a:gdLst>
                  <a:gd name="T0" fmla="*/ 13 w 27"/>
                  <a:gd name="T1" fmla="*/ 28 h 28"/>
                  <a:gd name="T2" fmla="*/ 0 w 27"/>
                  <a:gd name="T3" fmla="*/ 14 h 28"/>
                  <a:gd name="T4" fmla="*/ 13 w 27"/>
                  <a:gd name="T5" fmla="*/ 0 h 28"/>
                  <a:gd name="T6" fmla="*/ 27 w 27"/>
                  <a:gd name="T7" fmla="*/ 14 h 28"/>
                  <a:gd name="T8" fmla="*/ 13 w 27"/>
                  <a:gd name="T9" fmla="*/ 28 h 28"/>
                  <a:gd name="T10" fmla="*/ 13 w 27"/>
                  <a:gd name="T11" fmla="*/ 5 h 28"/>
                  <a:gd name="T12" fmla="*/ 4 w 27"/>
                  <a:gd name="T13" fmla="*/ 14 h 28"/>
                  <a:gd name="T14" fmla="*/ 13 w 27"/>
                  <a:gd name="T15" fmla="*/ 23 h 28"/>
                  <a:gd name="T16" fmla="*/ 23 w 27"/>
                  <a:gd name="T17" fmla="*/ 14 h 28"/>
                  <a:gd name="T18" fmla="*/ 13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6" y="28"/>
                      <a:pt x="0" y="22"/>
                      <a:pt x="0" y="14"/>
                    </a:cubicBezTo>
                    <a:cubicBezTo>
                      <a:pt x="0" y="7"/>
                      <a:pt x="6" y="0"/>
                      <a:pt x="13" y="0"/>
                    </a:cubicBezTo>
                    <a:cubicBezTo>
                      <a:pt x="21" y="0"/>
                      <a:pt x="27" y="7"/>
                      <a:pt x="27" y="14"/>
                    </a:cubicBezTo>
                    <a:cubicBezTo>
                      <a:pt x="27" y="22"/>
                      <a:pt x="21" y="28"/>
                      <a:pt x="13" y="28"/>
                    </a:cubicBezTo>
                    <a:close/>
                    <a:moveTo>
                      <a:pt x="13" y="5"/>
                    </a:moveTo>
                    <a:cubicBezTo>
                      <a:pt x="8" y="5"/>
                      <a:pt x="4" y="9"/>
                      <a:pt x="4" y="14"/>
                    </a:cubicBezTo>
                    <a:cubicBezTo>
                      <a:pt x="4" y="19"/>
                      <a:pt x="8" y="23"/>
                      <a:pt x="13" y="23"/>
                    </a:cubicBezTo>
                    <a:cubicBezTo>
                      <a:pt x="19" y="23"/>
                      <a:pt x="23" y="19"/>
                      <a:pt x="23" y="14"/>
                    </a:cubicBezTo>
                    <a:cubicBezTo>
                      <a:pt x="23" y="9"/>
                      <a:pt x="19"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Freeform: Shape 61"/>
              <p:cNvSpPr/>
              <p:nvPr/>
            </p:nvSpPr>
            <p:spPr bwMode="auto">
              <a:xfrm>
                <a:off x="5526088" y="-612775"/>
                <a:ext cx="1158875" cy="387350"/>
              </a:xfrm>
              <a:custGeom>
                <a:avLst/>
                <a:gdLst>
                  <a:gd name="T0" fmla="*/ 210 w 212"/>
                  <a:gd name="T1" fmla="*/ 71 h 71"/>
                  <a:gd name="T2" fmla="*/ 35 w 212"/>
                  <a:gd name="T3" fmla="*/ 71 h 71"/>
                  <a:gd name="T4" fmla="*/ 0 w 212"/>
                  <a:gd name="T5" fmla="*/ 35 h 71"/>
                  <a:gd name="T6" fmla="*/ 35 w 212"/>
                  <a:gd name="T7" fmla="*/ 0 h 71"/>
                  <a:gd name="T8" fmla="*/ 210 w 212"/>
                  <a:gd name="T9" fmla="*/ 0 h 71"/>
                  <a:gd name="T10" fmla="*/ 212 w 212"/>
                  <a:gd name="T11" fmla="*/ 2 h 71"/>
                  <a:gd name="T12" fmla="*/ 210 w 212"/>
                  <a:gd name="T13" fmla="*/ 5 h 71"/>
                  <a:gd name="T14" fmla="*/ 35 w 212"/>
                  <a:gd name="T15" fmla="*/ 5 h 71"/>
                  <a:gd name="T16" fmla="*/ 4 w 212"/>
                  <a:gd name="T17" fmla="*/ 35 h 71"/>
                  <a:gd name="T18" fmla="*/ 35 w 212"/>
                  <a:gd name="T19" fmla="*/ 66 h 71"/>
                  <a:gd name="T20" fmla="*/ 210 w 212"/>
                  <a:gd name="T21" fmla="*/ 66 h 71"/>
                  <a:gd name="T22" fmla="*/ 212 w 212"/>
                  <a:gd name="T23" fmla="*/ 68 h 71"/>
                  <a:gd name="T24" fmla="*/ 210 w 212"/>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71">
                    <a:moveTo>
                      <a:pt x="210" y="71"/>
                    </a:moveTo>
                    <a:cubicBezTo>
                      <a:pt x="35" y="71"/>
                      <a:pt x="35" y="71"/>
                      <a:pt x="35" y="71"/>
                    </a:cubicBezTo>
                    <a:cubicBezTo>
                      <a:pt x="15" y="71"/>
                      <a:pt x="0" y="55"/>
                      <a:pt x="0" y="35"/>
                    </a:cubicBezTo>
                    <a:cubicBezTo>
                      <a:pt x="0" y="16"/>
                      <a:pt x="15" y="0"/>
                      <a:pt x="35" y="0"/>
                    </a:cubicBezTo>
                    <a:cubicBezTo>
                      <a:pt x="210" y="0"/>
                      <a:pt x="210" y="0"/>
                      <a:pt x="210" y="0"/>
                    </a:cubicBezTo>
                    <a:cubicBezTo>
                      <a:pt x="211" y="0"/>
                      <a:pt x="212" y="1"/>
                      <a:pt x="212" y="2"/>
                    </a:cubicBezTo>
                    <a:cubicBezTo>
                      <a:pt x="212" y="4"/>
                      <a:pt x="211" y="5"/>
                      <a:pt x="210" y="5"/>
                    </a:cubicBezTo>
                    <a:cubicBezTo>
                      <a:pt x="35" y="5"/>
                      <a:pt x="35" y="5"/>
                      <a:pt x="35" y="5"/>
                    </a:cubicBezTo>
                    <a:cubicBezTo>
                      <a:pt x="18" y="5"/>
                      <a:pt x="4" y="18"/>
                      <a:pt x="4" y="35"/>
                    </a:cubicBezTo>
                    <a:cubicBezTo>
                      <a:pt x="4" y="52"/>
                      <a:pt x="18" y="66"/>
                      <a:pt x="35" y="66"/>
                    </a:cubicBezTo>
                    <a:cubicBezTo>
                      <a:pt x="210" y="66"/>
                      <a:pt x="210" y="66"/>
                      <a:pt x="210" y="66"/>
                    </a:cubicBezTo>
                    <a:cubicBezTo>
                      <a:pt x="211" y="66"/>
                      <a:pt x="212" y="67"/>
                      <a:pt x="212" y="68"/>
                    </a:cubicBezTo>
                    <a:cubicBezTo>
                      <a:pt x="212" y="69"/>
                      <a:pt x="211" y="71"/>
                      <a:pt x="210"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167" name="Group 62"/>
          <p:cNvGrpSpPr/>
          <p:nvPr/>
        </p:nvGrpSpPr>
        <p:grpSpPr>
          <a:xfrm rot="21540000">
            <a:off x="3779804" y="2841343"/>
            <a:ext cx="966789" cy="968376"/>
            <a:chOff x="2552700" y="-1971675"/>
            <a:chExt cx="1935163" cy="1938338"/>
          </a:xfrm>
        </p:grpSpPr>
        <p:sp>
          <p:nvSpPr>
            <p:cNvPr id="168" name="Oval 63"/>
            <p:cNvSpPr/>
            <p:nvPr/>
          </p:nvSpPr>
          <p:spPr bwMode="auto">
            <a:xfrm>
              <a:off x="2552700" y="-1971675"/>
              <a:ext cx="1935163" cy="1938338"/>
            </a:xfrm>
            <a:prstGeom prst="ellipse">
              <a:avLst/>
            </a:prstGeom>
            <a:solidFill>
              <a:srgbClr val="98C9D0"/>
            </a:solidFill>
            <a:ln>
              <a:noFill/>
            </a:ln>
          </p:spPr>
          <p:txBody>
            <a:bodyPr anchor="ctr"/>
            <a:lstStyle/>
            <a:p>
              <a:pPr algn="ctr"/>
              <a:endParaRPr/>
            </a:p>
          </p:txBody>
        </p:sp>
        <p:grpSp>
          <p:nvGrpSpPr>
            <p:cNvPr id="169" name="Group 64"/>
            <p:cNvGrpSpPr/>
            <p:nvPr/>
          </p:nvGrpSpPr>
          <p:grpSpPr>
            <a:xfrm>
              <a:off x="2908300" y="-1620838"/>
              <a:ext cx="1228725" cy="1236663"/>
              <a:chOff x="2908300" y="-1620838"/>
              <a:chExt cx="1228725" cy="1236663"/>
            </a:xfrm>
          </p:grpSpPr>
          <p:sp>
            <p:nvSpPr>
              <p:cNvPr id="170" name="Freeform: Shape 65"/>
              <p:cNvSpPr/>
              <p:nvPr/>
            </p:nvSpPr>
            <p:spPr bwMode="auto">
              <a:xfrm>
                <a:off x="3055938"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2" y="38"/>
                      <a:pt x="5" y="31"/>
                      <a:pt x="5" y="21"/>
                    </a:cubicBezTo>
                    <a:cubicBezTo>
                      <a:pt x="5" y="12"/>
                      <a:pt x="12"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Freeform: Shape 66"/>
              <p:cNvSpPr/>
              <p:nvPr/>
            </p:nvSpPr>
            <p:spPr bwMode="auto">
              <a:xfrm>
                <a:off x="3749675"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3" y="38"/>
                      <a:pt x="5" y="31"/>
                      <a:pt x="5" y="21"/>
                    </a:cubicBezTo>
                    <a:cubicBezTo>
                      <a:pt x="5" y="12"/>
                      <a:pt x="13"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Freeform: Shape 67"/>
              <p:cNvSpPr/>
              <p:nvPr/>
            </p:nvSpPr>
            <p:spPr bwMode="auto">
              <a:xfrm>
                <a:off x="2908300" y="-1358900"/>
                <a:ext cx="1228725" cy="974725"/>
              </a:xfrm>
              <a:custGeom>
                <a:avLst/>
                <a:gdLst>
                  <a:gd name="T0" fmla="*/ 205 w 225"/>
                  <a:gd name="T1" fmla="*/ 13 h 178"/>
                  <a:gd name="T2" fmla="*/ 151 w 225"/>
                  <a:gd name="T3" fmla="*/ 13 h 178"/>
                  <a:gd name="T4" fmla="*/ 112 w 225"/>
                  <a:gd name="T5" fmla="*/ 60 h 178"/>
                  <a:gd name="T6" fmla="*/ 74 w 225"/>
                  <a:gd name="T7" fmla="*/ 13 h 178"/>
                  <a:gd name="T8" fmla="*/ 19 w 225"/>
                  <a:gd name="T9" fmla="*/ 13 h 178"/>
                  <a:gd name="T10" fmla="*/ 2 w 225"/>
                  <a:gd name="T11" fmla="*/ 54 h 178"/>
                  <a:gd name="T12" fmla="*/ 26 w 225"/>
                  <a:gd name="T13" fmla="*/ 94 h 178"/>
                  <a:gd name="T14" fmla="*/ 36 w 225"/>
                  <a:gd name="T15" fmla="*/ 178 h 178"/>
                  <a:gd name="T16" fmla="*/ 53 w 225"/>
                  <a:gd name="T17" fmla="*/ 169 h 178"/>
                  <a:gd name="T18" fmla="*/ 74 w 225"/>
                  <a:gd name="T19" fmla="*/ 169 h 178"/>
                  <a:gd name="T20" fmla="*/ 77 w 225"/>
                  <a:gd name="T21" fmla="*/ 60 h 178"/>
                  <a:gd name="T22" fmla="*/ 112 w 225"/>
                  <a:gd name="T23" fmla="*/ 78 h 178"/>
                  <a:gd name="T24" fmla="*/ 147 w 225"/>
                  <a:gd name="T25" fmla="*/ 61 h 178"/>
                  <a:gd name="T26" fmla="*/ 151 w 225"/>
                  <a:gd name="T27" fmla="*/ 169 h 178"/>
                  <a:gd name="T28" fmla="*/ 171 w 225"/>
                  <a:gd name="T29" fmla="*/ 169 h 178"/>
                  <a:gd name="T30" fmla="*/ 189 w 225"/>
                  <a:gd name="T31" fmla="*/ 178 h 178"/>
                  <a:gd name="T32" fmla="*/ 199 w 225"/>
                  <a:gd name="T33" fmla="*/ 169 h 178"/>
                  <a:gd name="T34" fmla="*/ 207 w 225"/>
                  <a:gd name="T35" fmla="*/ 90 h 178"/>
                  <a:gd name="T36" fmla="*/ 81 w 225"/>
                  <a:gd name="T37" fmla="*/ 57 h 178"/>
                  <a:gd name="T38" fmla="*/ 68 w 225"/>
                  <a:gd name="T39" fmla="*/ 24 h 178"/>
                  <a:gd name="T40" fmla="*/ 66 w 225"/>
                  <a:gd name="T41" fmla="*/ 44 h 178"/>
                  <a:gd name="T42" fmla="*/ 69 w 225"/>
                  <a:gd name="T43" fmla="*/ 147 h 178"/>
                  <a:gd name="T44" fmla="*/ 69 w 225"/>
                  <a:gd name="T45" fmla="*/ 169 h 178"/>
                  <a:gd name="T46" fmla="*/ 52 w 225"/>
                  <a:gd name="T47" fmla="*/ 92 h 178"/>
                  <a:gd name="T48" fmla="*/ 41 w 225"/>
                  <a:gd name="T49" fmla="*/ 168 h 178"/>
                  <a:gd name="T50" fmla="*/ 30 w 225"/>
                  <a:gd name="T51" fmla="*/ 169 h 178"/>
                  <a:gd name="T52" fmla="*/ 31 w 225"/>
                  <a:gd name="T53" fmla="*/ 92 h 178"/>
                  <a:gd name="T54" fmla="*/ 31 w 225"/>
                  <a:gd name="T55" fmla="*/ 76 h 178"/>
                  <a:gd name="T56" fmla="*/ 27 w 225"/>
                  <a:gd name="T57" fmla="*/ 35 h 178"/>
                  <a:gd name="T58" fmla="*/ 23 w 225"/>
                  <a:gd name="T59" fmla="*/ 68 h 178"/>
                  <a:gd name="T60" fmla="*/ 27 w 225"/>
                  <a:gd name="T61" fmla="*/ 80 h 178"/>
                  <a:gd name="T62" fmla="*/ 26 w 225"/>
                  <a:gd name="T63" fmla="*/ 89 h 178"/>
                  <a:gd name="T64" fmla="*/ 6 w 225"/>
                  <a:gd name="T65" fmla="*/ 42 h 178"/>
                  <a:gd name="T66" fmla="*/ 48 w 225"/>
                  <a:gd name="T67" fmla="*/ 4 h 178"/>
                  <a:gd name="T68" fmla="*/ 88 w 225"/>
                  <a:gd name="T69" fmla="*/ 47 h 178"/>
                  <a:gd name="T70" fmla="*/ 110 w 225"/>
                  <a:gd name="T71" fmla="*/ 64 h 178"/>
                  <a:gd name="T72" fmla="*/ 114 w 225"/>
                  <a:gd name="T73" fmla="*/ 72 h 178"/>
                  <a:gd name="T74" fmla="*/ 26 w 225"/>
                  <a:gd name="T75" fmla="*/ 43 h 178"/>
                  <a:gd name="T76" fmla="*/ 26 w 225"/>
                  <a:gd name="T77" fmla="*/ 43 h 178"/>
                  <a:gd name="T78" fmla="*/ 198 w 225"/>
                  <a:gd name="T79" fmla="*/ 89 h 178"/>
                  <a:gd name="T80" fmla="*/ 198 w 225"/>
                  <a:gd name="T81" fmla="*/ 80 h 178"/>
                  <a:gd name="T82" fmla="*/ 202 w 225"/>
                  <a:gd name="T83" fmla="*/ 68 h 178"/>
                  <a:gd name="T84" fmla="*/ 198 w 225"/>
                  <a:gd name="T85" fmla="*/ 35 h 178"/>
                  <a:gd name="T86" fmla="*/ 194 w 225"/>
                  <a:gd name="T87" fmla="*/ 76 h 178"/>
                  <a:gd name="T88" fmla="*/ 194 w 225"/>
                  <a:gd name="T89" fmla="*/ 92 h 178"/>
                  <a:gd name="T90" fmla="*/ 195 w 225"/>
                  <a:gd name="T91" fmla="*/ 169 h 178"/>
                  <a:gd name="T92" fmla="*/ 183 w 225"/>
                  <a:gd name="T93" fmla="*/ 168 h 178"/>
                  <a:gd name="T94" fmla="*/ 173 w 225"/>
                  <a:gd name="T95" fmla="*/ 92 h 178"/>
                  <a:gd name="T96" fmla="*/ 155 w 225"/>
                  <a:gd name="T97" fmla="*/ 169 h 178"/>
                  <a:gd name="T98" fmla="*/ 156 w 225"/>
                  <a:gd name="T99" fmla="*/ 147 h 178"/>
                  <a:gd name="T100" fmla="*/ 159 w 225"/>
                  <a:gd name="T101" fmla="*/ 44 h 178"/>
                  <a:gd name="T102" fmla="*/ 157 w 225"/>
                  <a:gd name="T103" fmla="*/ 24 h 178"/>
                  <a:gd name="T104" fmla="*/ 144 w 225"/>
                  <a:gd name="T105" fmla="*/ 57 h 178"/>
                  <a:gd name="T106" fmla="*/ 117 w 225"/>
                  <a:gd name="T107" fmla="*/ 63 h 178"/>
                  <a:gd name="T108" fmla="*/ 137 w 225"/>
                  <a:gd name="T109" fmla="*/ 47 h 178"/>
                  <a:gd name="T110" fmla="*/ 177 w 225"/>
                  <a:gd name="T111" fmla="*/ 4 h 178"/>
                  <a:gd name="T112" fmla="*/ 218 w 225"/>
                  <a:gd name="T113" fmla="*/ 42 h 178"/>
                  <a:gd name="T114" fmla="*/ 203 w 225"/>
                  <a:gd name="T11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 h="178">
                    <a:moveTo>
                      <a:pt x="222" y="40"/>
                    </a:moveTo>
                    <a:cubicBezTo>
                      <a:pt x="222" y="40"/>
                      <a:pt x="222" y="40"/>
                      <a:pt x="222" y="40"/>
                    </a:cubicBezTo>
                    <a:cubicBezTo>
                      <a:pt x="205" y="13"/>
                      <a:pt x="205" y="13"/>
                      <a:pt x="205" y="13"/>
                    </a:cubicBezTo>
                    <a:cubicBezTo>
                      <a:pt x="199" y="4"/>
                      <a:pt x="195" y="0"/>
                      <a:pt x="177" y="0"/>
                    </a:cubicBezTo>
                    <a:cubicBezTo>
                      <a:pt x="177" y="0"/>
                      <a:pt x="177" y="0"/>
                      <a:pt x="177" y="0"/>
                    </a:cubicBezTo>
                    <a:cubicBezTo>
                      <a:pt x="158" y="0"/>
                      <a:pt x="154" y="8"/>
                      <a:pt x="151" y="13"/>
                    </a:cubicBezTo>
                    <a:cubicBezTo>
                      <a:pt x="151" y="13"/>
                      <a:pt x="151" y="13"/>
                      <a:pt x="151" y="13"/>
                    </a:cubicBezTo>
                    <a:cubicBezTo>
                      <a:pt x="147" y="20"/>
                      <a:pt x="135" y="41"/>
                      <a:pt x="133" y="44"/>
                    </a:cubicBezTo>
                    <a:cubicBezTo>
                      <a:pt x="131" y="46"/>
                      <a:pt x="119" y="55"/>
                      <a:pt x="112" y="60"/>
                    </a:cubicBezTo>
                    <a:cubicBezTo>
                      <a:pt x="107" y="56"/>
                      <a:pt x="98" y="49"/>
                      <a:pt x="92" y="44"/>
                    </a:cubicBezTo>
                    <a:cubicBezTo>
                      <a:pt x="90" y="41"/>
                      <a:pt x="77" y="20"/>
                      <a:pt x="74" y="13"/>
                    </a:cubicBezTo>
                    <a:cubicBezTo>
                      <a:pt x="74" y="13"/>
                      <a:pt x="74" y="13"/>
                      <a:pt x="74" y="13"/>
                    </a:cubicBezTo>
                    <a:cubicBezTo>
                      <a:pt x="71" y="8"/>
                      <a:pt x="66" y="0"/>
                      <a:pt x="48" y="0"/>
                    </a:cubicBezTo>
                    <a:cubicBezTo>
                      <a:pt x="48" y="0"/>
                      <a:pt x="48" y="0"/>
                      <a:pt x="48" y="0"/>
                    </a:cubicBezTo>
                    <a:cubicBezTo>
                      <a:pt x="29" y="0"/>
                      <a:pt x="26" y="4"/>
                      <a:pt x="19" y="13"/>
                    </a:cubicBezTo>
                    <a:cubicBezTo>
                      <a:pt x="2" y="40"/>
                      <a:pt x="2" y="40"/>
                      <a:pt x="2" y="40"/>
                    </a:cubicBezTo>
                    <a:cubicBezTo>
                      <a:pt x="2" y="40"/>
                      <a:pt x="2" y="40"/>
                      <a:pt x="2" y="40"/>
                    </a:cubicBezTo>
                    <a:cubicBezTo>
                      <a:pt x="0" y="44"/>
                      <a:pt x="0" y="49"/>
                      <a:pt x="2" y="54"/>
                    </a:cubicBezTo>
                    <a:cubicBezTo>
                      <a:pt x="17" y="90"/>
                      <a:pt x="17" y="90"/>
                      <a:pt x="17" y="90"/>
                    </a:cubicBezTo>
                    <a:cubicBezTo>
                      <a:pt x="19" y="92"/>
                      <a:pt x="21" y="94"/>
                      <a:pt x="25" y="94"/>
                    </a:cubicBezTo>
                    <a:cubicBezTo>
                      <a:pt x="25" y="94"/>
                      <a:pt x="25" y="94"/>
                      <a:pt x="26" y="94"/>
                    </a:cubicBezTo>
                    <a:cubicBezTo>
                      <a:pt x="25" y="153"/>
                      <a:pt x="25" y="167"/>
                      <a:pt x="25" y="169"/>
                    </a:cubicBezTo>
                    <a:cubicBezTo>
                      <a:pt x="25" y="169"/>
                      <a:pt x="25" y="169"/>
                      <a:pt x="25" y="169"/>
                    </a:cubicBezTo>
                    <a:cubicBezTo>
                      <a:pt x="26" y="174"/>
                      <a:pt x="30" y="178"/>
                      <a:pt x="36" y="178"/>
                    </a:cubicBezTo>
                    <a:cubicBezTo>
                      <a:pt x="41" y="177"/>
                      <a:pt x="46" y="173"/>
                      <a:pt x="46" y="169"/>
                    </a:cubicBezTo>
                    <a:cubicBezTo>
                      <a:pt x="50" y="122"/>
                      <a:pt x="50" y="122"/>
                      <a:pt x="50" y="122"/>
                    </a:cubicBezTo>
                    <a:cubicBezTo>
                      <a:pt x="53" y="169"/>
                      <a:pt x="53" y="169"/>
                      <a:pt x="53" y="169"/>
                    </a:cubicBezTo>
                    <a:cubicBezTo>
                      <a:pt x="54" y="173"/>
                      <a:pt x="58" y="177"/>
                      <a:pt x="63" y="178"/>
                    </a:cubicBezTo>
                    <a:cubicBezTo>
                      <a:pt x="64" y="178"/>
                      <a:pt x="64" y="178"/>
                      <a:pt x="64" y="178"/>
                    </a:cubicBezTo>
                    <a:cubicBezTo>
                      <a:pt x="69" y="178"/>
                      <a:pt x="73" y="174"/>
                      <a:pt x="74" y="169"/>
                    </a:cubicBezTo>
                    <a:cubicBezTo>
                      <a:pt x="74" y="169"/>
                      <a:pt x="74" y="169"/>
                      <a:pt x="74" y="169"/>
                    </a:cubicBezTo>
                    <a:cubicBezTo>
                      <a:pt x="74" y="166"/>
                      <a:pt x="72" y="100"/>
                      <a:pt x="71" y="51"/>
                    </a:cubicBezTo>
                    <a:cubicBezTo>
                      <a:pt x="77" y="60"/>
                      <a:pt x="77" y="60"/>
                      <a:pt x="77" y="60"/>
                    </a:cubicBezTo>
                    <a:cubicBezTo>
                      <a:pt x="77" y="60"/>
                      <a:pt x="78" y="61"/>
                      <a:pt x="78" y="61"/>
                    </a:cubicBezTo>
                    <a:cubicBezTo>
                      <a:pt x="107" y="77"/>
                      <a:pt x="107" y="77"/>
                      <a:pt x="107" y="77"/>
                    </a:cubicBezTo>
                    <a:cubicBezTo>
                      <a:pt x="108" y="78"/>
                      <a:pt x="110" y="78"/>
                      <a:pt x="112" y="78"/>
                    </a:cubicBezTo>
                    <a:cubicBezTo>
                      <a:pt x="113" y="78"/>
                      <a:pt x="113" y="78"/>
                      <a:pt x="114" y="78"/>
                    </a:cubicBezTo>
                    <a:cubicBezTo>
                      <a:pt x="115" y="78"/>
                      <a:pt x="117" y="78"/>
                      <a:pt x="118" y="77"/>
                    </a:cubicBezTo>
                    <a:cubicBezTo>
                      <a:pt x="147" y="61"/>
                      <a:pt x="147" y="61"/>
                      <a:pt x="147" y="61"/>
                    </a:cubicBezTo>
                    <a:cubicBezTo>
                      <a:pt x="147" y="61"/>
                      <a:pt x="147" y="60"/>
                      <a:pt x="147" y="60"/>
                    </a:cubicBezTo>
                    <a:cubicBezTo>
                      <a:pt x="154" y="51"/>
                      <a:pt x="154" y="51"/>
                      <a:pt x="154" y="51"/>
                    </a:cubicBezTo>
                    <a:cubicBezTo>
                      <a:pt x="152" y="100"/>
                      <a:pt x="151" y="166"/>
                      <a:pt x="151" y="169"/>
                    </a:cubicBezTo>
                    <a:cubicBezTo>
                      <a:pt x="151" y="169"/>
                      <a:pt x="151" y="169"/>
                      <a:pt x="151" y="169"/>
                    </a:cubicBezTo>
                    <a:cubicBezTo>
                      <a:pt x="151" y="174"/>
                      <a:pt x="156" y="178"/>
                      <a:pt x="161" y="178"/>
                    </a:cubicBezTo>
                    <a:cubicBezTo>
                      <a:pt x="167" y="177"/>
                      <a:pt x="171" y="173"/>
                      <a:pt x="171" y="169"/>
                    </a:cubicBezTo>
                    <a:cubicBezTo>
                      <a:pt x="175" y="122"/>
                      <a:pt x="175" y="122"/>
                      <a:pt x="175" y="122"/>
                    </a:cubicBezTo>
                    <a:cubicBezTo>
                      <a:pt x="179" y="169"/>
                      <a:pt x="179" y="169"/>
                      <a:pt x="179" y="169"/>
                    </a:cubicBezTo>
                    <a:cubicBezTo>
                      <a:pt x="179" y="173"/>
                      <a:pt x="183" y="177"/>
                      <a:pt x="189" y="178"/>
                    </a:cubicBezTo>
                    <a:cubicBezTo>
                      <a:pt x="189" y="178"/>
                      <a:pt x="189" y="178"/>
                      <a:pt x="189" y="178"/>
                    </a:cubicBezTo>
                    <a:cubicBezTo>
                      <a:pt x="194" y="178"/>
                      <a:pt x="199" y="174"/>
                      <a:pt x="199" y="169"/>
                    </a:cubicBezTo>
                    <a:cubicBezTo>
                      <a:pt x="199" y="169"/>
                      <a:pt x="199" y="169"/>
                      <a:pt x="199" y="169"/>
                    </a:cubicBezTo>
                    <a:cubicBezTo>
                      <a:pt x="199" y="167"/>
                      <a:pt x="199" y="153"/>
                      <a:pt x="199" y="94"/>
                    </a:cubicBezTo>
                    <a:cubicBezTo>
                      <a:pt x="199" y="94"/>
                      <a:pt x="200" y="94"/>
                      <a:pt x="200" y="94"/>
                    </a:cubicBezTo>
                    <a:cubicBezTo>
                      <a:pt x="203" y="94"/>
                      <a:pt x="206" y="92"/>
                      <a:pt x="207" y="90"/>
                    </a:cubicBezTo>
                    <a:cubicBezTo>
                      <a:pt x="223" y="54"/>
                      <a:pt x="223" y="54"/>
                      <a:pt x="223" y="54"/>
                    </a:cubicBezTo>
                    <a:cubicBezTo>
                      <a:pt x="225" y="49"/>
                      <a:pt x="225" y="44"/>
                      <a:pt x="222" y="40"/>
                    </a:cubicBezTo>
                    <a:close/>
                    <a:moveTo>
                      <a:pt x="81" y="57"/>
                    </a:moveTo>
                    <a:cubicBezTo>
                      <a:pt x="71" y="43"/>
                      <a:pt x="71" y="43"/>
                      <a:pt x="71" y="43"/>
                    </a:cubicBezTo>
                    <a:cubicBezTo>
                      <a:pt x="71" y="37"/>
                      <a:pt x="70" y="32"/>
                      <a:pt x="70" y="27"/>
                    </a:cubicBezTo>
                    <a:cubicBezTo>
                      <a:pt x="70" y="25"/>
                      <a:pt x="69" y="24"/>
                      <a:pt x="68" y="24"/>
                    </a:cubicBezTo>
                    <a:cubicBezTo>
                      <a:pt x="68" y="24"/>
                      <a:pt x="68" y="24"/>
                      <a:pt x="68" y="24"/>
                    </a:cubicBezTo>
                    <a:cubicBezTo>
                      <a:pt x="67" y="24"/>
                      <a:pt x="66" y="25"/>
                      <a:pt x="66" y="27"/>
                    </a:cubicBezTo>
                    <a:cubicBezTo>
                      <a:pt x="66" y="27"/>
                      <a:pt x="66" y="33"/>
                      <a:pt x="66" y="44"/>
                    </a:cubicBezTo>
                    <a:cubicBezTo>
                      <a:pt x="66" y="44"/>
                      <a:pt x="66" y="44"/>
                      <a:pt x="66" y="44"/>
                    </a:cubicBezTo>
                    <a:cubicBezTo>
                      <a:pt x="66" y="58"/>
                      <a:pt x="67" y="78"/>
                      <a:pt x="67" y="98"/>
                    </a:cubicBezTo>
                    <a:cubicBezTo>
                      <a:pt x="68" y="116"/>
                      <a:pt x="68" y="133"/>
                      <a:pt x="69" y="147"/>
                    </a:cubicBezTo>
                    <a:cubicBezTo>
                      <a:pt x="69" y="153"/>
                      <a:pt x="69" y="159"/>
                      <a:pt x="69" y="163"/>
                    </a:cubicBezTo>
                    <a:cubicBezTo>
                      <a:pt x="69" y="166"/>
                      <a:pt x="69" y="167"/>
                      <a:pt x="69" y="169"/>
                    </a:cubicBezTo>
                    <a:cubicBezTo>
                      <a:pt x="69" y="169"/>
                      <a:pt x="69" y="169"/>
                      <a:pt x="69" y="169"/>
                    </a:cubicBezTo>
                    <a:cubicBezTo>
                      <a:pt x="69" y="171"/>
                      <a:pt x="67" y="173"/>
                      <a:pt x="64" y="173"/>
                    </a:cubicBezTo>
                    <a:cubicBezTo>
                      <a:pt x="61" y="173"/>
                      <a:pt x="58" y="171"/>
                      <a:pt x="58" y="168"/>
                    </a:cubicBezTo>
                    <a:cubicBezTo>
                      <a:pt x="52" y="92"/>
                      <a:pt x="52" y="92"/>
                      <a:pt x="52" y="92"/>
                    </a:cubicBezTo>
                    <a:cubicBezTo>
                      <a:pt x="52" y="91"/>
                      <a:pt x="51" y="90"/>
                      <a:pt x="50" y="90"/>
                    </a:cubicBezTo>
                    <a:cubicBezTo>
                      <a:pt x="48" y="90"/>
                      <a:pt x="47" y="91"/>
                      <a:pt x="47" y="92"/>
                    </a:cubicBezTo>
                    <a:cubicBezTo>
                      <a:pt x="41" y="168"/>
                      <a:pt x="41" y="168"/>
                      <a:pt x="41" y="168"/>
                    </a:cubicBezTo>
                    <a:cubicBezTo>
                      <a:pt x="41" y="171"/>
                      <a:pt x="39" y="173"/>
                      <a:pt x="36" y="173"/>
                    </a:cubicBezTo>
                    <a:cubicBezTo>
                      <a:pt x="33" y="173"/>
                      <a:pt x="30" y="171"/>
                      <a:pt x="30" y="169"/>
                    </a:cubicBezTo>
                    <a:cubicBezTo>
                      <a:pt x="30" y="169"/>
                      <a:pt x="30" y="169"/>
                      <a:pt x="30" y="169"/>
                    </a:cubicBezTo>
                    <a:cubicBezTo>
                      <a:pt x="30" y="167"/>
                      <a:pt x="30" y="165"/>
                      <a:pt x="30" y="162"/>
                    </a:cubicBezTo>
                    <a:cubicBezTo>
                      <a:pt x="30" y="157"/>
                      <a:pt x="30" y="151"/>
                      <a:pt x="30" y="144"/>
                    </a:cubicBezTo>
                    <a:cubicBezTo>
                      <a:pt x="30" y="129"/>
                      <a:pt x="30" y="110"/>
                      <a:pt x="31" y="92"/>
                    </a:cubicBezTo>
                    <a:cubicBezTo>
                      <a:pt x="33" y="90"/>
                      <a:pt x="34" y="87"/>
                      <a:pt x="33" y="84"/>
                    </a:cubicBezTo>
                    <a:cubicBezTo>
                      <a:pt x="33" y="84"/>
                      <a:pt x="33" y="84"/>
                      <a:pt x="33" y="83"/>
                    </a:cubicBezTo>
                    <a:cubicBezTo>
                      <a:pt x="33" y="83"/>
                      <a:pt x="32" y="80"/>
                      <a:pt x="31" y="76"/>
                    </a:cubicBezTo>
                    <a:cubicBezTo>
                      <a:pt x="31" y="50"/>
                      <a:pt x="31" y="36"/>
                      <a:pt x="31" y="36"/>
                    </a:cubicBezTo>
                    <a:cubicBezTo>
                      <a:pt x="31" y="35"/>
                      <a:pt x="30" y="34"/>
                      <a:pt x="29" y="34"/>
                    </a:cubicBezTo>
                    <a:cubicBezTo>
                      <a:pt x="28" y="34"/>
                      <a:pt x="27" y="34"/>
                      <a:pt x="27" y="35"/>
                    </a:cubicBezTo>
                    <a:cubicBezTo>
                      <a:pt x="17" y="48"/>
                      <a:pt x="17" y="48"/>
                      <a:pt x="17" y="48"/>
                    </a:cubicBezTo>
                    <a:cubicBezTo>
                      <a:pt x="17" y="48"/>
                      <a:pt x="17" y="49"/>
                      <a:pt x="17" y="50"/>
                    </a:cubicBezTo>
                    <a:cubicBezTo>
                      <a:pt x="17" y="50"/>
                      <a:pt x="20" y="59"/>
                      <a:pt x="23" y="68"/>
                    </a:cubicBezTo>
                    <a:cubicBezTo>
                      <a:pt x="24" y="71"/>
                      <a:pt x="25" y="74"/>
                      <a:pt x="26" y="77"/>
                    </a:cubicBezTo>
                    <a:cubicBezTo>
                      <a:pt x="26" y="77"/>
                      <a:pt x="26" y="77"/>
                      <a:pt x="26" y="77"/>
                    </a:cubicBezTo>
                    <a:cubicBezTo>
                      <a:pt x="26" y="78"/>
                      <a:pt x="27" y="79"/>
                      <a:pt x="27" y="80"/>
                    </a:cubicBezTo>
                    <a:cubicBezTo>
                      <a:pt x="28" y="82"/>
                      <a:pt x="28" y="84"/>
                      <a:pt x="29" y="85"/>
                    </a:cubicBezTo>
                    <a:cubicBezTo>
                      <a:pt x="29" y="85"/>
                      <a:pt x="29" y="85"/>
                      <a:pt x="29" y="85"/>
                    </a:cubicBezTo>
                    <a:cubicBezTo>
                      <a:pt x="29" y="87"/>
                      <a:pt x="28" y="88"/>
                      <a:pt x="26" y="89"/>
                    </a:cubicBezTo>
                    <a:cubicBezTo>
                      <a:pt x="24" y="90"/>
                      <a:pt x="22" y="89"/>
                      <a:pt x="21" y="88"/>
                    </a:cubicBezTo>
                    <a:cubicBezTo>
                      <a:pt x="6" y="52"/>
                      <a:pt x="6" y="52"/>
                      <a:pt x="6" y="52"/>
                    </a:cubicBezTo>
                    <a:cubicBezTo>
                      <a:pt x="5" y="49"/>
                      <a:pt x="5" y="45"/>
                      <a:pt x="6" y="42"/>
                    </a:cubicBezTo>
                    <a:cubicBezTo>
                      <a:pt x="23" y="16"/>
                      <a:pt x="23" y="16"/>
                      <a:pt x="23" y="16"/>
                    </a:cubicBezTo>
                    <a:cubicBezTo>
                      <a:pt x="29" y="8"/>
                      <a:pt x="31" y="4"/>
                      <a:pt x="48" y="4"/>
                    </a:cubicBezTo>
                    <a:cubicBezTo>
                      <a:pt x="48" y="4"/>
                      <a:pt x="48" y="4"/>
                      <a:pt x="48" y="4"/>
                    </a:cubicBezTo>
                    <a:cubicBezTo>
                      <a:pt x="64" y="4"/>
                      <a:pt x="67" y="11"/>
                      <a:pt x="69" y="15"/>
                    </a:cubicBezTo>
                    <a:cubicBezTo>
                      <a:pt x="70" y="15"/>
                      <a:pt x="70" y="15"/>
                      <a:pt x="70" y="15"/>
                    </a:cubicBezTo>
                    <a:cubicBezTo>
                      <a:pt x="74" y="22"/>
                      <a:pt x="88" y="47"/>
                      <a:pt x="88" y="47"/>
                    </a:cubicBezTo>
                    <a:cubicBezTo>
                      <a:pt x="88" y="47"/>
                      <a:pt x="88" y="47"/>
                      <a:pt x="88" y="47"/>
                    </a:cubicBezTo>
                    <a:cubicBezTo>
                      <a:pt x="88" y="47"/>
                      <a:pt x="95" y="52"/>
                      <a:pt x="101" y="57"/>
                    </a:cubicBezTo>
                    <a:cubicBezTo>
                      <a:pt x="104" y="60"/>
                      <a:pt x="108" y="62"/>
                      <a:pt x="110" y="64"/>
                    </a:cubicBezTo>
                    <a:cubicBezTo>
                      <a:pt x="112" y="65"/>
                      <a:pt x="113" y="66"/>
                      <a:pt x="114" y="67"/>
                    </a:cubicBezTo>
                    <a:cubicBezTo>
                      <a:pt x="114" y="67"/>
                      <a:pt x="114" y="67"/>
                      <a:pt x="114" y="67"/>
                    </a:cubicBezTo>
                    <a:cubicBezTo>
                      <a:pt x="115" y="68"/>
                      <a:pt x="115" y="70"/>
                      <a:pt x="114" y="72"/>
                    </a:cubicBezTo>
                    <a:cubicBezTo>
                      <a:pt x="113" y="73"/>
                      <a:pt x="111" y="74"/>
                      <a:pt x="109" y="73"/>
                    </a:cubicBezTo>
                    <a:lnTo>
                      <a:pt x="81" y="57"/>
                    </a:lnTo>
                    <a:close/>
                    <a:moveTo>
                      <a:pt x="26" y="43"/>
                    </a:moveTo>
                    <a:cubicBezTo>
                      <a:pt x="26" y="48"/>
                      <a:pt x="26" y="54"/>
                      <a:pt x="26" y="63"/>
                    </a:cubicBezTo>
                    <a:cubicBezTo>
                      <a:pt x="25" y="58"/>
                      <a:pt x="23" y="54"/>
                      <a:pt x="22" y="50"/>
                    </a:cubicBezTo>
                    <a:lnTo>
                      <a:pt x="26" y="43"/>
                    </a:lnTo>
                    <a:close/>
                    <a:moveTo>
                      <a:pt x="219" y="52"/>
                    </a:moveTo>
                    <a:cubicBezTo>
                      <a:pt x="203" y="88"/>
                      <a:pt x="203" y="88"/>
                      <a:pt x="203" y="88"/>
                    </a:cubicBezTo>
                    <a:cubicBezTo>
                      <a:pt x="202" y="89"/>
                      <a:pt x="200" y="90"/>
                      <a:pt x="198" y="89"/>
                    </a:cubicBezTo>
                    <a:cubicBezTo>
                      <a:pt x="196" y="88"/>
                      <a:pt x="195" y="87"/>
                      <a:pt x="196" y="85"/>
                    </a:cubicBezTo>
                    <a:cubicBezTo>
                      <a:pt x="196" y="85"/>
                      <a:pt x="196" y="85"/>
                      <a:pt x="196" y="85"/>
                    </a:cubicBezTo>
                    <a:cubicBezTo>
                      <a:pt x="196" y="84"/>
                      <a:pt x="197" y="82"/>
                      <a:pt x="198" y="80"/>
                    </a:cubicBezTo>
                    <a:cubicBezTo>
                      <a:pt x="198" y="79"/>
                      <a:pt x="198" y="78"/>
                      <a:pt x="198" y="77"/>
                    </a:cubicBezTo>
                    <a:cubicBezTo>
                      <a:pt x="198" y="77"/>
                      <a:pt x="198" y="77"/>
                      <a:pt x="198" y="77"/>
                    </a:cubicBezTo>
                    <a:cubicBezTo>
                      <a:pt x="199" y="74"/>
                      <a:pt x="201" y="71"/>
                      <a:pt x="202" y="68"/>
                    </a:cubicBezTo>
                    <a:cubicBezTo>
                      <a:pt x="205" y="59"/>
                      <a:pt x="208" y="50"/>
                      <a:pt x="208" y="50"/>
                    </a:cubicBezTo>
                    <a:cubicBezTo>
                      <a:pt x="208" y="49"/>
                      <a:pt x="208" y="48"/>
                      <a:pt x="207" y="48"/>
                    </a:cubicBezTo>
                    <a:cubicBezTo>
                      <a:pt x="198" y="35"/>
                      <a:pt x="198" y="35"/>
                      <a:pt x="198" y="35"/>
                    </a:cubicBezTo>
                    <a:cubicBezTo>
                      <a:pt x="197" y="34"/>
                      <a:pt x="196" y="34"/>
                      <a:pt x="195" y="34"/>
                    </a:cubicBezTo>
                    <a:cubicBezTo>
                      <a:pt x="194" y="34"/>
                      <a:pt x="194" y="35"/>
                      <a:pt x="194" y="36"/>
                    </a:cubicBezTo>
                    <a:cubicBezTo>
                      <a:pt x="194" y="36"/>
                      <a:pt x="194" y="50"/>
                      <a:pt x="194" y="76"/>
                    </a:cubicBezTo>
                    <a:cubicBezTo>
                      <a:pt x="193" y="80"/>
                      <a:pt x="192" y="83"/>
                      <a:pt x="191" y="83"/>
                    </a:cubicBezTo>
                    <a:cubicBezTo>
                      <a:pt x="191" y="84"/>
                      <a:pt x="191" y="84"/>
                      <a:pt x="191" y="84"/>
                    </a:cubicBezTo>
                    <a:cubicBezTo>
                      <a:pt x="190" y="87"/>
                      <a:pt x="192" y="90"/>
                      <a:pt x="194" y="92"/>
                    </a:cubicBezTo>
                    <a:cubicBezTo>
                      <a:pt x="194" y="110"/>
                      <a:pt x="194" y="129"/>
                      <a:pt x="194" y="144"/>
                    </a:cubicBezTo>
                    <a:cubicBezTo>
                      <a:pt x="194" y="151"/>
                      <a:pt x="195" y="157"/>
                      <a:pt x="195" y="162"/>
                    </a:cubicBezTo>
                    <a:cubicBezTo>
                      <a:pt x="195" y="165"/>
                      <a:pt x="195" y="167"/>
                      <a:pt x="195" y="169"/>
                    </a:cubicBezTo>
                    <a:cubicBezTo>
                      <a:pt x="195" y="169"/>
                      <a:pt x="195" y="169"/>
                      <a:pt x="195" y="169"/>
                    </a:cubicBezTo>
                    <a:cubicBezTo>
                      <a:pt x="194" y="171"/>
                      <a:pt x="192" y="173"/>
                      <a:pt x="189" y="173"/>
                    </a:cubicBezTo>
                    <a:cubicBezTo>
                      <a:pt x="186" y="173"/>
                      <a:pt x="183" y="171"/>
                      <a:pt x="183" y="168"/>
                    </a:cubicBezTo>
                    <a:cubicBezTo>
                      <a:pt x="177" y="92"/>
                      <a:pt x="177" y="92"/>
                      <a:pt x="177" y="92"/>
                    </a:cubicBezTo>
                    <a:cubicBezTo>
                      <a:pt x="177" y="91"/>
                      <a:pt x="176" y="90"/>
                      <a:pt x="175" y="90"/>
                    </a:cubicBezTo>
                    <a:cubicBezTo>
                      <a:pt x="174" y="90"/>
                      <a:pt x="173" y="91"/>
                      <a:pt x="173" y="92"/>
                    </a:cubicBezTo>
                    <a:cubicBezTo>
                      <a:pt x="167" y="168"/>
                      <a:pt x="167" y="168"/>
                      <a:pt x="167" y="168"/>
                    </a:cubicBezTo>
                    <a:cubicBezTo>
                      <a:pt x="166" y="171"/>
                      <a:pt x="164" y="173"/>
                      <a:pt x="161" y="173"/>
                    </a:cubicBezTo>
                    <a:cubicBezTo>
                      <a:pt x="158" y="173"/>
                      <a:pt x="155" y="171"/>
                      <a:pt x="155" y="169"/>
                    </a:cubicBezTo>
                    <a:cubicBezTo>
                      <a:pt x="155" y="169"/>
                      <a:pt x="155" y="169"/>
                      <a:pt x="155" y="169"/>
                    </a:cubicBezTo>
                    <a:cubicBezTo>
                      <a:pt x="155" y="167"/>
                      <a:pt x="155" y="166"/>
                      <a:pt x="155" y="163"/>
                    </a:cubicBezTo>
                    <a:cubicBezTo>
                      <a:pt x="156" y="159"/>
                      <a:pt x="156" y="153"/>
                      <a:pt x="156" y="147"/>
                    </a:cubicBezTo>
                    <a:cubicBezTo>
                      <a:pt x="156" y="133"/>
                      <a:pt x="157" y="116"/>
                      <a:pt x="157" y="98"/>
                    </a:cubicBezTo>
                    <a:cubicBezTo>
                      <a:pt x="158" y="78"/>
                      <a:pt x="158" y="58"/>
                      <a:pt x="159" y="44"/>
                    </a:cubicBezTo>
                    <a:cubicBezTo>
                      <a:pt x="159" y="44"/>
                      <a:pt x="159" y="44"/>
                      <a:pt x="159" y="44"/>
                    </a:cubicBezTo>
                    <a:cubicBezTo>
                      <a:pt x="159" y="33"/>
                      <a:pt x="159" y="27"/>
                      <a:pt x="159" y="27"/>
                    </a:cubicBezTo>
                    <a:cubicBezTo>
                      <a:pt x="159" y="25"/>
                      <a:pt x="158" y="24"/>
                      <a:pt x="157" y="24"/>
                    </a:cubicBezTo>
                    <a:cubicBezTo>
                      <a:pt x="157" y="24"/>
                      <a:pt x="157" y="24"/>
                      <a:pt x="157" y="24"/>
                    </a:cubicBezTo>
                    <a:cubicBezTo>
                      <a:pt x="155" y="24"/>
                      <a:pt x="154" y="25"/>
                      <a:pt x="154" y="27"/>
                    </a:cubicBezTo>
                    <a:cubicBezTo>
                      <a:pt x="154" y="32"/>
                      <a:pt x="154" y="37"/>
                      <a:pt x="154" y="43"/>
                    </a:cubicBezTo>
                    <a:cubicBezTo>
                      <a:pt x="144" y="57"/>
                      <a:pt x="144" y="57"/>
                      <a:pt x="144" y="57"/>
                    </a:cubicBezTo>
                    <a:cubicBezTo>
                      <a:pt x="119" y="71"/>
                      <a:pt x="119" y="71"/>
                      <a:pt x="119" y="71"/>
                    </a:cubicBezTo>
                    <a:cubicBezTo>
                      <a:pt x="120" y="68"/>
                      <a:pt x="119" y="65"/>
                      <a:pt x="117" y="63"/>
                    </a:cubicBezTo>
                    <a:cubicBezTo>
                      <a:pt x="117" y="63"/>
                      <a:pt x="117" y="63"/>
                      <a:pt x="117" y="63"/>
                    </a:cubicBezTo>
                    <a:cubicBezTo>
                      <a:pt x="117" y="63"/>
                      <a:pt x="116" y="63"/>
                      <a:pt x="116" y="63"/>
                    </a:cubicBezTo>
                    <a:cubicBezTo>
                      <a:pt x="124" y="57"/>
                      <a:pt x="136" y="47"/>
                      <a:pt x="136" y="47"/>
                    </a:cubicBezTo>
                    <a:cubicBezTo>
                      <a:pt x="136" y="47"/>
                      <a:pt x="137" y="47"/>
                      <a:pt x="137" y="47"/>
                    </a:cubicBezTo>
                    <a:cubicBezTo>
                      <a:pt x="137" y="47"/>
                      <a:pt x="151" y="22"/>
                      <a:pt x="155" y="15"/>
                    </a:cubicBezTo>
                    <a:cubicBezTo>
                      <a:pt x="155" y="15"/>
                      <a:pt x="155" y="15"/>
                      <a:pt x="155" y="15"/>
                    </a:cubicBezTo>
                    <a:cubicBezTo>
                      <a:pt x="157" y="11"/>
                      <a:pt x="161" y="4"/>
                      <a:pt x="177" y="4"/>
                    </a:cubicBezTo>
                    <a:cubicBezTo>
                      <a:pt x="177" y="4"/>
                      <a:pt x="177" y="4"/>
                      <a:pt x="177" y="4"/>
                    </a:cubicBezTo>
                    <a:cubicBezTo>
                      <a:pt x="194" y="4"/>
                      <a:pt x="196" y="8"/>
                      <a:pt x="201" y="16"/>
                    </a:cubicBezTo>
                    <a:cubicBezTo>
                      <a:pt x="218" y="42"/>
                      <a:pt x="218" y="42"/>
                      <a:pt x="218" y="42"/>
                    </a:cubicBezTo>
                    <a:cubicBezTo>
                      <a:pt x="220" y="45"/>
                      <a:pt x="220" y="49"/>
                      <a:pt x="219" y="52"/>
                    </a:cubicBezTo>
                    <a:close/>
                    <a:moveTo>
                      <a:pt x="198" y="43"/>
                    </a:moveTo>
                    <a:cubicBezTo>
                      <a:pt x="203" y="50"/>
                      <a:pt x="203" y="50"/>
                      <a:pt x="203" y="50"/>
                    </a:cubicBezTo>
                    <a:cubicBezTo>
                      <a:pt x="202" y="54"/>
                      <a:pt x="200" y="58"/>
                      <a:pt x="198" y="63"/>
                    </a:cubicBezTo>
                    <a:cubicBezTo>
                      <a:pt x="198" y="54"/>
                      <a:pt x="198" y="48"/>
                      <a:pt x="198"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grpSp>
        <p:nvGrpSpPr>
          <p:cNvPr id="173" name="Group 70"/>
          <p:cNvGrpSpPr>
            <a:grpSpLocks noChangeAspect="1"/>
          </p:cNvGrpSpPr>
          <p:nvPr/>
        </p:nvGrpSpPr>
        <p:grpSpPr bwMode="auto">
          <a:xfrm>
            <a:off x="3222154" y="4523808"/>
            <a:ext cx="901700" cy="901700"/>
            <a:chOff x="1544" y="1525"/>
            <a:chExt cx="426" cy="426"/>
          </a:xfrm>
        </p:grpSpPr>
        <p:sp>
          <p:nvSpPr>
            <p:cNvPr id="174" name="Oval 71"/>
            <p:cNvSpPr/>
            <p:nvPr/>
          </p:nvSpPr>
          <p:spPr bwMode="auto">
            <a:xfrm>
              <a:off x="1544" y="1525"/>
              <a:ext cx="426" cy="426"/>
            </a:xfrm>
            <a:prstGeom prst="ellipse">
              <a:avLst/>
            </a:prstGeom>
            <a:solidFill>
              <a:srgbClr val="C6ECF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Freeform: Shape 72"/>
            <p:cNvSpPr/>
            <p:nvPr/>
          </p:nvSpPr>
          <p:spPr bwMode="auto">
            <a:xfrm>
              <a:off x="1672" y="1606"/>
              <a:ext cx="60" cy="264"/>
            </a:xfrm>
            <a:custGeom>
              <a:avLst/>
              <a:gdLst>
                <a:gd name="T0" fmla="*/ 50 w 50"/>
                <a:gd name="T1" fmla="*/ 173 h 220"/>
                <a:gd name="T2" fmla="*/ 36 w 50"/>
                <a:gd name="T3" fmla="*/ 0 h 220"/>
                <a:gd name="T4" fmla="*/ 0 w 50"/>
                <a:gd name="T5" fmla="*/ 14 h 220"/>
                <a:gd name="T6" fmla="*/ 0 w 50"/>
                <a:gd name="T7" fmla="*/ 173 h 220"/>
                <a:gd name="T8" fmla="*/ 0 w 50"/>
                <a:gd name="T9" fmla="*/ 173 h 220"/>
                <a:gd name="T10" fmla="*/ 0 w 50"/>
                <a:gd name="T11" fmla="*/ 174 h 220"/>
                <a:gd name="T12" fmla="*/ 0 w 50"/>
                <a:gd name="T13" fmla="*/ 174 h 220"/>
                <a:gd name="T14" fmla="*/ 25 w 50"/>
                <a:gd name="T15" fmla="*/ 220 h 220"/>
                <a:gd name="T16" fmla="*/ 50 w 50"/>
                <a:gd name="T17" fmla="*/ 174 h 220"/>
                <a:gd name="T18" fmla="*/ 50 w 50"/>
                <a:gd name="T19" fmla="*/ 174 h 220"/>
                <a:gd name="T20" fmla="*/ 50 w 50"/>
                <a:gd name="T21" fmla="*/ 174 h 220"/>
                <a:gd name="T22" fmla="*/ 31 w 50"/>
                <a:gd name="T23" fmla="*/ 201 h 220"/>
                <a:gd name="T24" fmla="*/ 7 w 50"/>
                <a:gd name="T25" fmla="*/ 177 h 220"/>
                <a:gd name="T26" fmla="*/ 16 w 50"/>
                <a:gd name="T27" fmla="*/ 177 h 220"/>
                <a:gd name="T28" fmla="*/ 18 w 50"/>
                <a:gd name="T29" fmla="*/ 177 h 220"/>
                <a:gd name="T30" fmla="*/ 44 w 50"/>
                <a:gd name="T31" fmla="*/ 175 h 220"/>
                <a:gd name="T32" fmla="*/ 45 w 50"/>
                <a:gd name="T33" fmla="*/ 53 h 220"/>
                <a:gd name="T34" fmla="*/ 4 w 50"/>
                <a:gd name="T35" fmla="*/ 34 h 220"/>
                <a:gd name="T36" fmla="*/ 45 w 50"/>
                <a:gd name="T37" fmla="*/ 53 h 220"/>
                <a:gd name="T38" fmla="*/ 19 w 50"/>
                <a:gd name="T39" fmla="*/ 172 h 220"/>
                <a:gd name="T40" fmla="*/ 31 w 50"/>
                <a:gd name="T41" fmla="*/ 58 h 220"/>
                <a:gd name="T42" fmla="*/ 23 w 50"/>
                <a:gd name="T43" fmla="*/ 171 h 220"/>
                <a:gd name="T44" fmla="*/ 4 w 50"/>
                <a:gd name="T45" fmla="*/ 58 h 220"/>
                <a:gd name="T46" fmla="*/ 14 w 50"/>
                <a:gd name="T47" fmla="*/ 173 h 220"/>
                <a:gd name="T48" fmla="*/ 36 w 50"/>
                <a:gd name="T49" fmla="*/ 169 h 220"/>
                <a:gd name="T50" fmla="*/ 45 w 50"/>
                <a:gd name="T51" fmla="*/ 58 h 220"/>
                <a:gd name="T52" fmla="*/ 36 w 50"/>
                <a:gd name="T53" fmla="*/ 169 h 220"/>
                <a:gd name="T54" fmla="*/ 36 w 50"/>
                <a:gd name="T55" fmla="*/ 5 h 220"/>
                <a:gd name="T56" fmla="*/ 45 w 50"/>
                <a:gd name="T57" fmla="*/ 29 h 220"/>
                <a:gd name="T58" fmla="*/ 4 w 50"/>
                <a:gd name="T59" fmla="*/ 14 h 220"/>
                <a:gd name="T60" fmla="*/ 22 w 50"/>
                <a:gd name="T61" fmla="*/ 206 h 220"/>
                <a:gd name="T62" fmla="*/ 25 w 50"/>
                <a:gd name="T63" fmla="*/ 2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220">
                  <a:moveTo>
                    <a:pt x="50" y="173"/>
                  </a:moveTo>
                  <a:cubicBezTo>
                    <a:pt x="50" y="173"/>
                    <a:pt x="50" y="173"/>
                    <a:pt x="50" y="173"/>
                  </a:cubicBezTo>
                  <a:cubicBezTo>
                    <a:pt x="50" y="14"/>
                    <a:pt x="50" y="14"/>
                    <a:pt x="50" y="14"/>
                  </a:cubicBezTo>
                  <a:cubicBezTo>
                    <a:pt x="50" y="6"/>
                    <a:pt x="44" y="0"/>
                    <a:pt x="36" y="0"/>
                  </a:cubicBezTo>
                  <a:cubicBezTo>
                    <a:pt x="13" y="0"/>
                    <a:pt x="13" y="0"/>
                    <a:pt x="13" y="0"/>
                  </a:cubicBezTo>
                  <a:cubicBezTo>
                    <a:pt x="6" y="0"/>
                    <a:pt x="0" y="6"/>
                    <a:pt x="0" y="14"/>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23" y="218"/>
                    <a:pt x="23" y="218"/>
                    <a:pt x="23" y="218"/>
                  </a:cubicBezTo>
                  <a:cubicBezTo>
                    <a:pt x="23" y="219"/>
                    <a:pt x="24" y="220"/>
                    <a:pt x="25" y="220"/>
                  </a:cubicBezTo>
                  <a:cubicBezTo>
                    <a:pt x="26" y="220"/>
                    <a:pt x="27" y="219"/>
                    <a:pt x="27" y="218"/>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3"/>
                  </a:cubicBezTo>
                  <a:close/>
                  <a:moveTo>
                    <a:pt x="31" y="201"/>
                  </a:moveTo>
                  <a:cubicBezTo>
                    <a:pt x="19" y="201"/>
                    <a:pt x="19" y="201"/>
                    <a:pt x="19" y="201"/>
                  </a:cubicBezTo>
                  <a:cubicBezTo>
                    <a:pt x="7" y="177"/>
                    <a:pt x="7" y="177"/>
                    <a:pt x="7" y="177"/>
                  </a:cubicBezTo>
                  <a:cubicBezTo>
                    <a:pt x="8" y="177"/>
                    <a:pt x="9" y="177"/>
                    <a:pt x="11" y="177"/>
                  </a:cubicBezTo>
                  <a:cubicBezTo>
                    <a:pt x="13" y="177"/>
                    <a:pt x="14" y="177"/>
                    <a:pt x="16" y="177"/>
                  </a:cubicBezTo>
                  <a:cubicBezTo>
                    <a:pt x="16" y="177"/>
                    <a:pt x="16" y="177"/>
                    <a:pt x="17" y="177"/>
                  </a:cubicBezTo>
                  <a:cubicBezTo>
                    <a:pt x="17" y="177"/>
                    <a:pt x="17" y="177"/>
                    <a:pt x="18" y="177"/>
                  </a:cubicBezTo>
                  <a:cubicBezTo>
                    <a:pt x="20" y="176"/>
                    <a:pt x="22" y="176"/>
                    <a:pt x="24" y="176"/>
                  </a:cubicBezTo>
                  <a:cubicBezTo>
                    <a:pt x="31" y="174"/>
                    <a:pt x="38" y="173"/>
                    <a:pt x="44" y="175"/>
                  </a:cubicBezTo>
                  <a:lnTo>
                    <a:pt x="31" y="201"/>
                  </a:lnTo>
                  <a:close/>
                  <a:moveTo>
                    <a:pt x="45" y="53"/>
                  </a:moveTo>
                  <a:cubicBezTo>
                    <a:pt x="4" y="53"/>
                    <a:pt x="4" y="53"/>
                    <a:pt x="4" y="53"/>
                  </a:cubicBezTo>
                  <a:cubicBezTo>
                    <a:pt x="4" y="34"/>
                    <a:pt x="4" y="34"/>
                    <a:pt x="4" y="34"/>
                  </a:cubicBezTo>
                  <a:cubicBezTo>
                    <a:pt x="45" y="34"/>
                    <a:pt x="45" y="34"/>
                    <a:pt x="45" y="34"/>
                  </a:cubicBezTo>
                  <a:lnTo>
                    <a:pt x="45" y="53"/>
                  </a:lnTo>
                  <a:close/>
                  <a:moveTo>
                    <a:pt x="23" y="171"/>
                  </a:moveTo>
                  <a:cubicBezTo>
                    <a:pt x="22" y="171"/>
                    <a:pt x="20" y="172"/>
                    <a:pt x="19" y="172"/>
                  </a:cubicBezTo>
                  <a:cubicBezTo>
                    <a:pt x="19" y="58"/>
                    <a:pt x="19" y="58"/>
                    <a:pt x="19" y="58"/>
                  </a:cubicBezTo>
                  <a:cubicBezTo>
                    <a:pt x="31" y="58"/>
                    <a:pt x="31" y="58"/>
                    <a:pt x="31" y="58"/>
                  </a:cubicBezTo>
                  <a:cubicBezTo>
                    <a:pt x="31" y="169"/>
                    <a:pt x="31" y="169"/>
                    <a:pt x="31" y="169"/>
                  </a:cubicBezTo>
                  <a:cubicBezTo>
                    <a:pt x="28" y="170"/>
                    <a:pt x="26" y="170"/>
                    <a:pt x="23" y="171"/>
                  </a:cubicBezTo>
                  <a:close/>
                  <a:moveTo>
                    <a:pt x="4" y="172"/>
                  </a:moveTo>
                  <a:cubicBezTo>
                    <a:pt x="4" y="58"/>
                    <a:pt x="4" y="58"/>
                    <a:pt x="4" y="58"/>
                  </a:cubicBezTo>
                  <a:cubicBezTo>
                    <a:pt x="14" y="58"/>
                    <a:pt x="14" y="58"/>
                    <a:pt x="14" y="58"/>
                  </a:cubicBezTo>
                  <a:cubicBezTo>
                    <a:pt x="14" y="173"/>
                    <a:pt x="14" y="173"/>
                    <a:pt x="14" y="173"/>
                  </a:cubicBezTo>
                  <a:cubicBezTo>
                    <a:pt x="11" y="173"/>
                    <a:pt x="7" y="173"/>
                    <a:pt x="4" y="172"/>
                  </a:cubicBezTo>
                  <a:close/>
                  <a:moveTo>
                    <a:pt x="36" y="169"/>
                  </a:moveTo>
                  <a:cubicBezTo>
                    <a:pt x="36" y="58"/>
                    <a:pt x="36" y="58"/>
                    <a:pt x="36" y="58"/>
                  </a:cubicBezTo>
                  <a:cubicBezTo>
                    <a:pt x="45" y="58"/>
                    <a:pt x="45" y="58"/>
                    <a:pt x="45" y="58"/>
                  </a:cubicBezTo>
                  <a:cubicBezTo>
                    <a:pt x="45" y="170"/>
                    <a:pt x="45" y="170"/>
                    <a:pt x="45" y="170"/>
                  </a:cubicBezTo>
                  <a:cubicBezTo>
                    <a:pt x="42" y="169"/>
                    <a:pt x="39" y="169"/>
                    <a:pt x="36" y="169"/>
                  </a:cubicBezTo>
                  <a:close/>
                  <a:moveTo>
                    <a:pt x="13" y="5"/>
                  </a:moveTo>
                  <a:cubicBezTo>
                    <a:pt x="36" y="5"/>
                    <a:pt x="36" y="5"/>
                    <a:pt x="36" y="5"/>
                  </a:cubicBezTo>
                  <a:cubicBezTo>
                    <a:pt x="41" y="5"/>
                    <a:pt x="45" y="9"/>
                    <a:pt x="45" y="14"/>
                  </a:cubicBezTo>
                  <a:cubicBezTo>
                    <a:pt x="45" y="29"/>
                    <a:pt x="45" y="29"/>
                    <a:pt x="45" y="29"/>
                  </a:cubicBezTo>
                  <a:cubicBezTo>
                    <a:pt x="4" y="29"/>
                    <a:pt x="4" y="29"/>
                    <a:pt x="4" y="29"/>
                  </a:cubicBezTo>
                  <a:cubicBezTo>
                    <a:pt x="4" y="14"/>
                    <a:pt x="4" y="14"/>
                    <a:pt x="4" y="14"/>
                  </a:cubicBezTo>
                  <a:cubicBezTo>
                    <a:pt x="4" y="9"/>
                    <a:pt x="8" y="5"/>
                    <a:pt x="13" y="5"/>
                  </a:cubicBezTo>
                  <a:close/>
                  <a:moveTo>
                    <a:pt x="22" y="206"/>
                  </a:moveTo>
                  <a:cubicBezTo>
                    <a:pt x="28" y="206"/>
                    <a:pt x="28" y="206"/>
                    <a:pt x="28" y="206"/>
                  </a:cubicBezTo>
                  <a:cubicBezTo>
                    <a:pt x="25" y="212"/>
                    <a:pt x="25" y="212"/>
                    <a:pt x="25" y="212"/>
                  </a:cubicBezTo>
                  <a:lnTo>
                    <a:pt x="22"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Freeform: Shape 73"/>
            <p:cNvSpPr/>
            <p:nvPr/>
          </p:nvSpPr>
          <p:spPr bwMode="auto">
            <a:xfrm>
              <a:off x="1765" y="1606"/>
              <a:ext cx="77" cy="264"/>
            </a:xfrm>
            <a:custGeom>
              <a:avLst/>
              <a:gdLst>
                <a:gd name="T0" fmla="*/ 61 w 64"/>
                <a:gd name="T1" fmla="*/ 0 h 220"/>
                <a:gd name="T2" fmla="*/ 3 w 64"/>
                <a:gd name="T3" fmla="*/ 0 h 220"/>
                <a:gd name="T4" fmla="*/ 0 w 64"/>
                <a:gd name="T5" fmla="*/ 3 h 220"/>
                <a:gd name="T6" fmla="*/ 0 w 64"/>
                <a:gd name="T7" fmla="*/ 217 h 220"/>
                <a:gd name="T8" fmla="*/ 3 w 64"/>
                <a:gd name="T9" fmla="*/ 220 h 220"/>
                <a:gd name="T10" fmla="*/ 61 w 64"/>
                <a:gd name="T11" fmla="*/ 220 h 220"/>
                <a:gd name="T12" fmla="*/ 64 w 64"/>
                <a:gd name="T13" fmla="*/ 217 h 220"/>
                <a:gd name="T14" fmla="*/ 64 w 64"/>
                <a:gd name="T15" fmla="*/ 3 h 220"/>
                <a:gd name="T16" fmla="*/ 61 w 64"/>
                <a:gd name="T17" fmla="*/ 0 h 220"/>
                <a:gd name="T18" fmla="*/ 5 w 64"/>
                <a:gd name="T19" fmla="*/ 215 h 220"/>
                <a:gd name="T20" fmla="*/ 5 w 64"/>
                <a:gd name="T21" fmla="*/ 5 h 220"/>
                <a:gd name="T22" fmla="*/ 59 w 64"/>
                <a:gd name="T23" fmla="*/ 5 h 220"/>
                <a:gd name="T24" fmla="*/ 59 w 64"/>
                <a:gd name="T25" fmla="*/ 22 h 220"/>
                <a:gd name="T26" fmla="*/ 39 w 64"/>
                <a:gd name="T27" fmla="*/ 22 h 220"/>
                <a:gd name="T28" fmla="*/ 37 w 64"/>
                <a:gd name="T29" fmla="*/ 25 h 220"/>
                <a:gd name="T30" fmla="*/ 39 w 64"/>
                <a:gd name="T31" fmla="*/ 27 h 220"/>
                <a:gd name="T32" fmla="*/ 59 w 64"/>
                <a:gd name="T33" fmla="*/ 27 h 220"/>
                <a:gd name="T34" fmla="*/ 59 w 64"/>
                <a:gd name="T35" fmla="*/ 47 h 220"/>
                <a:gd name="T36" fmla="*/ 32 w 64"/>
                <a:gd name="T37" fmla="*/ 47 h 220"/>
                <a:gd name="T38" fmla="*/ 30 w 64"/>
                <a:gd name="T39" fmla="*/ 49 h 220"/>
                <a:gd name="T40" fmla="*/ 32 w 64"/>
                <a:gd name="T41" fmla="*/ 51 h 220"/>
                <a:gd name="T42" fmla="*/ 59 w 64"/>
                <a:gd name="T43" fmla="*/ 51 h 220"/>
                <a:gd name="T44" fmla="*/ 59 w 64"/>
                <a:gd name="T45" fmla="*/ 71 h 220"/>
                <a:gd name="T46" fmla="*/ 39 w 64"/>
                <a:gd name="T47" fmla="*/ 71 h 220"/>
                <a:gd name="T48" fmla="*/ 37 w 64"/>
                <a:gd name="T49" fmla="*/ 73 h 220"/>
                <a:gd name="T50" fmla="*/ 39 w 64"/>
                <a:gd name="T51" fmla="*/ 76 h 220"/>
                <a:gd name="T52" fmla="*/ 59 w 64"/>
                <a:gd name="T53" fmla="*/ 76 h 220"/>
                <a:gd name="T54" fmla="*/ 59 w 64"/>
                <a:gd name="T55" fmla="*/ 95 h 220"/>
                <a:gd name="T56" fmla="*/ 32 w 64"/>
                <a:gd name="T57" fmla="*/ 95 h 220"/>
                <a:gd name="T58" fmla="*/ 30 w 64"/>
                <a:gd name="T59" fmla="*/ 97 h 220"/>
                <a:gd name="T60" fmla="*/ 32 w 64"/>
                <a:gd name="T61" fmla="*/ 100 h 220"/>
                <a:gd name="T62" fmla="*/ 59 w 64"/>
                <a:gd name="T63" fmla="*/ 100 h 220"/>
                <a:gd name="T64" fmla="*/ 59 w 64"/>
                <a:gd name="T65" fmla="*/ 119 h 220"/>
                <a:gd name="T66" fmla="*/ 39 w 64"/>
                <a:gd name="T67" fmla="*/ 119 h 220"/>
                <a:gd name="T68" fmla="*/ 37 w 64"/>
                <a:gd name="T69" fmla="*/ 122 h 220"/>
                <a:gd name="T70" fmla="*/ 39 w 64"/>
                <a:gd name="T71" fmla="*/ 124 h 220"/>
                <a:gd name="T72" fmla="*/ 59 w 64"/>
                <a:gd name="T73" fmla="*/ 124 h 220"/>
                <a:gd name="T74" fmla="*/ 59 w 64"/>
                <a:gd name="T75" fmla="*/ 143 h 220"/>
                <a:gd name="T76" fmla="*/ 32 w 64"/>
                <a:gd name="T77" fmla="*/ 143 h 220"/>
                <a:gd name="T78" fmla="*/ 30 w 64"/>
                <a:gd name="T79" fmla="*/ 146 h 220"/>
                <a:gd name="T80" fmla="*/ 32 w 64"/>
                <a:gd name="T81" fmla="*/ 148 h 220"/>
                <a:gd name="T82" fmla="*/ 59 w 64"/>
                <a:gd name="T83" fmla="*/ 148 h 220"/>
                <a:gd name="T84" fmla="*/ 59 w 64"/>
                <a:gd name="T85" fmla="*/ 168 h 220"/>
                <a:gd name="T86" fmla="*/ 39 w 64"/>
                <a:gd name="T87" fmla="*/ 168 h 220"/>
                <a:gd name="T88" fmla="*/ 37 w 64"/>
                <a:gd name="T89" fmla="*/ 170 h 220"/>
                <a:gd name="T90" fmla="*/ 39 w 64"/>
                <a:gd name="T91" fmla="*/ 172 h 220"/>
                <a:gd name="T92" fmla="*/ 59 w 64"/>
                <a:gd name="T93" fmla="*/ 172 h 220"/>
                <a:gd name="T94" fmla="*/ 59 w 64"/>
                <a:gd name="T95" fmla="*/ 192 h 220"/>
                <a:gd name="T96" fmla="*/ 32 w 64"/>
                <a:gd name="T97" fmla="*/ 192 h 220"/>
                <a:gd name="T98" fmla="*/ 30 w 64"/>
                <a:gd name="T99" fmla="*/ 194 h 220"/>
                <a:gd name="T100" fmla="*/ 32 w 64"/>
                <a:gd name="T101" fmla="*/ 196 h 220"/>
                <a:gd name="T102" fmla="*/ 59 w 64"/>
                <a:gd name="T103" fmla="*/ 196 h 220"/>
                <a:gd name="T104" fmla="*/ 59 w 64"/>
                <a:gd name="T105" fmla="*/ 215 h 220"/>
                <a:gd name="T106" fmla="*/ 5 w 64"/>
                <a:gd name="T107" fmla="*/ 2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220">
                  <a:moveTo>
                    <a:pt x="61" y="0"/>
                  </a:moveTo>
                  <a:cubicBezTo>
                    <a:pt x="3" y="0"/>
                    <a:pt x="3" y="0"/>
                    <a:pt x="3" y="0"/>
                  </a:cubicBezTo>
                  <a:cubicBezTo>
                    <a:pt x="1" y="0"/>
                    <a:pt x="0" y="1"/>
                    <a:pt x="0" y="3"/>
                  </a:cubicBezTo>
                  <a:cubicBezTo>
                    <a:pt x="0" y="217"/>
                    <a:pt x="0" y="217"/>
                    <a:pt x="0" y="217"/>
                  </a:cubicBezTo>
                  <a:cubicBezTo>
                    <a:pt x="0" y="218"/>
                    <a:pt x="1" y="220"/>
                    <a:pt x="3" y="220"/>
                  </a:cubicBezTo>
                  <a:cubicBezTo>
                    <a:pt x="61" y="220"/>
                    <a:pt x="61" y="220"/>
                    <a:pt x="61" y="220"/>
                  </a:cubicBezTo>
                  <a:cubicBezTo>
                    <a:pt x="63" y="220"/>
                    <a:pt x="64" y="218"/>
                    <a:pt x="64" y="217"/>
                  </a:cubicBezTo>
                  <a:cubicBezTo>
                    <a:pt x="64" y="3"/>
                    <a:pt x="64" y="3"/>
                    <a:pt x="64" y="3"/>
                  </a:cubicBezTo>
                  <a:cubicBezTo>
                    <a:pt x="64" y="1"/>
                    <a:pt x="63" y="0"/>
                    <a:pt x="61" y="0"/>
                  </a:cubicBezTo>
                  <a:close/>
                  <a:moveTo>
                    <a:pt x="5" y="215"/>
                  </a:moveTo>
                  <a:cubicBezTo>
                    <a:pt x="5" y="5"/>
                    <a:pt x="5" y="5"/>
                    <a:pt x="5" y="5"/>
                  </a:cubicBezTo>
                  <a:cubicBezTo>
                    <a:pt x="59" y="5"/>
                    <a:pt x="59" y="5"/>
                    <a:pt x="59" y="5"/>
                  </a:cubicBezTo>
                  <a:cubicBezTo>
                    <a:pt x="59" y="22"/>
                    <a:pt x="59" y="22"/>
                    <a:pt x="59" y="22"/>
                  </a:cubicBezTo>
                  <a:cubicBezTo>
                    <a:pt x="39" y="22"/>
                    <a:pt x="39" y="22"/>
                    <a:pt x="39" y="22"/>
                  </a:cubicBezTo>
                  <a:cubicBezTo>
                    <a:pt x="38" y="22"/>
                    <a:pt x="37" y="24"/>
                    <a:pt x="37" y="25"/>
                  </a:cubicBezTo>
                  <a:cubicBezTo>
                    <a:pt x="37" y="26"/>
                    <a:pt x="38" y="27"/>
                    <a:pt x="39" y="27"/>
                  </a:cubicBezTo>
                  <a:cubicBezTo>
                    <a:pt x="59" y="27"/>
                    <a:pt x="59" y="27"/>
                    <a:pt x="59" y="27"/>
                  </a:cubicBezTo>
                  <a:cubicBezTo>
                    <a:pt x="59" y="47"/>
                    <a:pt x="59" y="47"/>
                    <a:pt x="59" y="47"/>
                  </a:cubicBezTo>
                  <a:cubicBezTo>
                    <a:pt x="32" y="47"/>
                    <a:pt x="32" y="47"/>
                    <a:pt x="32" y="47"/>
                  </a:cubicBezTo>
                  <a:cubicBezTo>
                    <a:pt x="31" y="47"/>
                    <a:pt x="30" y="48"/>
                    <a:pt x="30" y="49"/>
                  </a:cubicBezTo>
                  <a:cubicBezTo>
                    <a:pt x="30" y="50"/>
                    <a:pt x="31" y="51"/>
                    <a:pt x="32" y="51"/>
                  </a:cubicBezTo>
                  <a:cubicBezTo>
                    <a:pt x="59" y="51"/>
                    <a:pt x="59" y="51"/>
                    <a:pt x="59" y="51"/>
                  </a:cubicBezTo>
                  <a:cubicBezTo>
                    <a:pt x="59" y="71"/>
                    <a:pt x="59" y="71"/>
                    <a:pt x="59" y="71"/>
                  </a:cubicBezTo>
                  <a:cubicBezTo>
                    <a:pt x="39" y="71"/>
                    <a:pt x="39" y="71"/>
                    <a:pt x="39" y="71"/>
                  </a:cubicBezTo>
                  <a:cubicBezTo>
                    <a:pt x="38" y="71"/>
                    <a:pt x="37" y="72"/>
                    <a:pt x="37" y="73"/>
                  </a:cubicBezTo>
                  <a:cubicBezTo>
                    <a:pt x="37" y="74"/>
                    <a:pt x="38" y="76"/>
                    <a:pt x="39" y="76"/>
                  </a:cubicBezTo>
                  <a:cubicBezTo>
                    <a:pt x="59" y="76"/>
                    <a:pt x="59" y="76"/>
                    <a:pt x="59" y="76"/>
                  </a:cubicBezTo>
                  <a:cubicBezTo>
                    <a:pt x="59" y="95"/>
                    <a:pt x="59" y="95"/>
                    <a:pt x="59" y="95"/>
                  </a:cubicBezTo>
                  <a:cubicBezTo>
                    <a:pt x="32" y="95"/>
                    <a:pt x="32" y="95"/>
                    <a:pt x="32" y="95"/>
                  </a:cubicBezTo>
                  <a:cubicBezTo>
                    <a:pt x="31" y="95"/>
                    <a:pt x="30" y="96"/>
                    <a:pt x="30" y="97"/>
                  </a:cubicBezTo>
                  <a:cubicBezTo>
                    <a:pt x="30" y="99"/>
                    <a:pt x="31" y="100"/>
                    <a:pt x="32" y="100"/>
                  </a:cubicBezTo>
                  <a:cubicBezTo>
                    <a:pt x="59" y="100"/>
                    <a:pt x="59" y="100"/>
                    <a:pt x="59" y="100"/>
                  </a:cubicBezTo>
                  <a:cubicBezTo>
                    <a:pt x="59" y="119"/>
                    <a:pt x="59" y="119"/>
                    <a:pt x="59" y="119"/>
                  </a:cubicBezTo>
                  <a:cubicBezTo>
                    <a:pt x="39" y="119"/>
                    <a:pt x="39" y="119"/>
                    <a:pt x="39" y="119"/>
                  </a:cubicBezTo>
                  <a:cubicBezTo>
                    <a:pt x="38" y="119"/>
                    <a:pt x="37" y="120"/>
                    <a:pt x="37" y="122"/>
                  </a:cubicBezTo>
                  <a:cubicBezTo>
                    <a:pt x="37" y="123"/>
                    <a:pt x="38" y="124"/>
                    <a:pt x="39" y="124"/>
                  </a:cubicBezTo>
                  <a:cubicBezTo>
                    <a:pt x="59" y="124"/>
                    <a:pt x="59" y="124"/>
                    <a:pt x="59" y="124"/>
                  </a:cubicBezTo>
                  <a:cubicBezTo>
                    <a:pt x="59" y="143"/>
                    <a:pt x="59" y="143"/>
                    <a:pt x="59" y="143"/>
                  </a:cubicBezTo>
                  <a:cubicBezTo>
                    <a:pt x="32" y="143"/>
                    <a:pt x="32" y="143"/>
                    <a:pt x="32" y="143"/>
                  </a:cubicBezTo>
                  <a:cubicBezTo>
                    <a:pt x="31" y="143"/>
                    <a:pt x="30" y="144"/>
                    <a:pt x="30" y="146"/>
                  </a:cubicBezTo>
                  <a:cubicBezTo>
                    <a:pt x="30" y="147"/>
                    <a:pt x="31" y="148"/>
                    <a:pt x="32" y="148"/>
                  </a:cubicBezTo>
                  <a:cubicBezTo>
                    <a:pt x="59" y="148"/>
                    <a:pt x="59" y="148"/>
                    <a:pt x="59" y="148"/>
                  </a:cubicBezTo>
                  <a:cubicBezTo>
                    <a:pt x="59" y="168"/>
                    <a:pt x="59" y="168"/>
                    <a:pt x="59" y="168"/>
                  </a:cubicBezTo>
                  <a:cubicBezTo>
                    <a:pt x="39" y="168"/>
                    <a:pt x="39" y="168"/>
                    <a:pt x="39" y="168"/>
                  </a:cubicBezTo>
                  <a:cubicBezTo>
                    <a:pt x="38" y="168"/>
                    <a:pt x="37" y="169"/>
                    <a:pt x="37" y="170"/>
                  </a:cubicBezTo>
                  <a:cubicBezTo>
                    <a:pt x="37" y="171"/>
                    <a:pt x="38" y="172"/>
                    <a:pt x="39" y="172"/>
                  </a:cubicBezTo>
                  <a:cubicBezTo>
                    <a:pt x="59" y="172"/>
                    <a:pt x="59" y="172"/>
                    <a:pt x="59" y="172"/>
                  </a:cubicBezTo>
                  <a:cubicBezTo>
                    <a:pt x="59" y="192"/>
                    <a:pt x="59" y="192"/>
                    <a:pt x="59" y="192"/>
                  </a:cubicBezTo>
                  <a:cubicBezTo>
                    <a:pt x="32" y="192"/>
                    <a:pt x="32" y="192"/>
                    <a:pt x="32" y="192"/>
                  </a:cubicBezTo>
                  <a:cubicBezTo>
                    <a:pt x="31" y="192"/>
                    <a:pt x="30" y="193"/>
                    <a:pt x="30" y="194"/>
                  </a:cubicBezTo>
                  <a:cubicBezTo>
                    <a:pt x="30" y="195"/>
                    <a:pt x="31" y="196"/>
                    <a:pt x="32" y="196"/>
                  </a:cubicBezTo>
                  <a:cubicBezTo>
                    <a:pt x="59" y="196"/>
                    <a:pt x="59" y="196"/>
                    <a:pt x="59" y="196"/>
                  </a:cubicBezTo>
                  <a:cubicBezTo>
                    <a:pt x="59" y="215"/>
                    <a:pt x="59" y="215"/>
                    <a:pt x="59" y="215"/>
                  </a:cubicBezTo>
                  <a:lnTo>
                    <a:pt x="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96" name="TextBox 77"/>
          <p:cNvSpPr txBox="1"/>
          <p:nvPr/>
        </p:nvSpPr>
        <p:spPr bwMode="auto">
          <a:xfrm>
            <a:off x="1451610" y="2892462"/>
            <a:ext cx="1965906" cy="583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lIns="0" tIns="0" rIns="288000" bIns="0" anchor="b" anchorCtr="0">
            <a:noAutofit/>
          </a:bodyPr>
          <a:lstStyle/>
          <a:p>
            <a:pPr algn="r" latinLnBrk="0"/>
            <a:r>
              <a:rPr lang="zh-CN" altLang="en-US" sz="3200" dirty="0" smtClean="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800" dirty="0" smtClean="0">
                <a:solidFill>
                  <a:schemeClr val="tx1">
                    <a:lumMod val="65000"/>
                    <a:lumOff val="35000"/>
                  </a:schemeClr>
                </a:solidFill>
                <a:latin typeface="华文楷体" panose="02010600040101010101" pitchFamily="2" charset="-122"/>
                <a:ea typeface="华文楷体" panose="02010600040101010101" pitchFamily="2" charset="-122"/>
              </a:rPr>
              <a:t>概要设计</a:t>
            </a:r>
            <a:endParaRPr lang="zh-CN" altLang="en-US" sz="3200" dirty="0">
              <a:solidFill>
                <a:schemeClr val="tx1">
                  <a:lumMod val="65000"/>
                  <a:lumOff val="35000"/>
                </a:schemeClr>
              </a:solidFill>
              <a:effectLst/>
              <a:latin typeface="华文楷体" panose="02010600040101010101" pitchFamily="2" charset="-122"/>
              <a:ea typeface="华文楷体" panose="02010600040101010101" pitchFamily="2" charset="-122"/>
            </a:endParaRPr>
          </a:p>
        </p:txBody>
      </p:sp>
      <p:sp>
        <p:nvSpPr>
          <p:cNvPr id="200" name="TextBox 77"/>
          <p:cNvSpPr txBox="1"/>
          <p:nvPr/>
        </p:nvSpPr>
        <p:spPr bwMode="auto">
          <a:xfrm>
            <a:off x="5103834" y="1384013"/>
            <a:ext cx="1965906" cy="583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none" lIns="0" tIns="0" rIns="288000" bIns="0" anchor="b" anchorCtr="0">
            <a:noAutofit/>
          </a:bodyPr>
          <a:lstStyle/>
          <a:p>
            <a:pPr algn="r" latinLnBrk="0"/>
            <a:r>
              <a:rPr lang="zh-CN" altLang="en-US" sz="3200" dirty="0" smtClean="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800" dirty="0" smtClean="0">
                <a:solidFill>
                  <a:schemeClr val="tx1">
                    <a:lumMod val="65000"/>
                    <a:lumOff val="35000"/>
                  </a:schemeClr>
                </a:solidFill>
                <a:latin typeface="华文楷体" panose="02010600040101010101" pitchFamily="2" charset="-122"/>
                <a:ea typeface="华文楷体" panose="02010600040101010101" pitchFamily="2" charset="-122"/>
              </a:rPr>
              <a:t>详细设计</a:t>
            </a:r>
            <a:endParaRPr lang="zh-CN" altLang="en-US" sz="3200" dirty="0">
              <a:solidFill>
                <a:schemeClr val="tx1">
                  <a:lumMod val="65000"/>
                  <a:lumOff val="35000"/>
                </a:schemeClr>
              </a:solidFill>
              <a:effectLst/>
              <a:latin typeface="华文楷体" panose="02010600040101010101" pitchFamily="2" charset="-122"/>
              <a:ea typeface="华文楷体" panose="02010600040101010101" pitchFamily="2" charset="-122"/>
            </a:endParaRPr>
          </a:p>
        </p:txBody>
      </p:sp>
      <p:sp>
        <p:nvSpPr>
          <p:cNvPr id="201" name="TextBox 77"/>
          <p:cNvSpPr txBox="1"/>
          <p:nvPr/>
        </p:nvSpPr>
        <p:spPr bwMode="auto">
          <a:xfrm>
            <a:off x="8631178" y="2862188"/>
            <a:ext cx="1965906" cy="583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lIns="0" tIns="0" rIns="288000" bIns="0" anchor="b" anchorCtr="0">
            <a:noAutofit/>
          </a:bodyPr>
          <a:lstStyle/>
          <a:p>
            <a:pPr algn="r" latinLnBrk="0"/>
            <a:r>
              <a:rPr lang="zh-CN" altLang="en-US" sz="3200" dirty="0" smtClean="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800" dirty="0" smtClean="0">
                <a:solidFill>
                  <a:schemeClr val="tx1">
                    <a:lumMod val="65000"/>
                    <a:lumOff val="35000"/>
                  </a:schemeClr>
                </a:solidFill>
                <a:latin typeface="华文楷体" panose="02010600040101010101" pitchFamily="2" charset="-122"/>
                <a:ea typeface="华文楷体" panose="02010600040101010101" pitchFamily="2" charset="-122"/>
              </a:rPr>
              <a:t>编码实现</a:t>
            </a:r>
            <a:endParaRPr lang="zh-CN" altLang="en-US" sz="3200" dirty="0">
              <a:solidFill>
                <a:schemeClr val="tx1">
                  <a:lumMod val="65000"/>
                  <a:lumOff val="35000"/>
                </a:schemeClr>
              </a:solidFill>
              <a:effectLst/>
              <a:latin typeface="华文楷体" panose="02010600040101010101" pitchFamily="2" charset="-122"/>
              <a:ea typeface="华文楷体" panose="02010600040101010101" pitchFamily="2" charset="-122"/>
            </a:endParaRPr>
          </a:p>
        </p:txBody>
      </p:sp>
      <p:sp>
        <p:nvSpPr>
          <p:cNvPr id="202" name="TextBox 77"/>
          <p:cNvSpPr txBox="1"/>
          <p:nvPr/>
        </p:nvSpPr>
        <p:spPr bwMode="auto">
          <a:xfrm>
            <a:off x="9257665" y="4705064"/>
            <a:ext cx="1965906" cy="583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lIns="0" tIns="0" rIns="288000" bIns="0" anchor="b" anchorCtr="0">
            <a:noAutofit/>
          </a:bodyPr>
          <a:lstStyle/>
          <a:p>
            <a:pPr algn="r" latinLnBrk="0"/>
            <a:r>
              <a:rPr lang="zh-CN" altLang="en-US" sz="3200" dirty="0" smtClean="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800" dirty="0" smtClean="0">
                <a:solidFill>
                  <a:schemeClr val="tx1">
                    <a:lumMod val="65000"/>
                    <a:lumOff val="35000"/>
                  </a:schemeClr>
                </a:solidFill>
                <a:latin typeface="华文楷体" panose="02010600040101010101" pitchFamily="2" charset="-122"/>
                <a:ea typeface="华文楷体" panose="02010600040101010101" pitchFamily="2" charset="-122"/>
              </a:rPr>
              <a:t>软件测试</a:t>
            </a:r>
            <a:endParaRPr lang="zh-CN" altLang="en-US" sz="3200" dirty="0">
              <a:solidFill>
                <a:schemeClr val="tx1">
                  <a:lumMod val="65000"/>
                  <a:lumOff val="35000"/>
                </a:schemeClr>
              </a:solidFill>
              <a:effectLst/>
              <a:latin typeface="华文楷体" panose="02010600040101010101" pitchFamily="2" charset="-122"/>
              <a:ea typeface="华文楷体" panose="02010600040101010101" pitchFamily="2" charset="-122"/>
            </a:endParaRPr>
          </a:p>
        </p:txBody>
      </p:sp>
      <p:sp>
        <p:nvSpPr>
          <p:cNvPr id="203" name="TextBox 77"/>
          <p:cNvSpPr txBox="1"/>
          <p:nvPr/>
        </p:nvSpPr>
        <p:spPr bwMode="auto">
          <a:xfrm>
            <a:off x="1157398" y="4628864"/>
            <a:ext cx="1965906" cy="5836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none" lIns="0" tIns="0" rIns="288000" bIns="0" anchor="b" anchorCtr="0">
            <a:noAutofit/>
          </a:bodyPr>
          <a:lstStyle/>
          <a:p>
            <a:pPr algn="r" latinLnBrk="0"/>
            <a:r>
              <a:rPr lang="zh-CN" altLang="en-US" sz="3200" dirty="0" smtClean="0">
                <a:solidFill>
                  <a:schemeClr val="tx1">
                    <a:lumMod val="65000"/>
                    <a:lumOff val="35000"/>
                  </a:schemeClr>
                </a:solidFill>
                <a:latin typeface="华文楷体" panose="02010600040101010101" pitchFamily="2" charset="-122"/>
                <a:ea typeface="华文楷体" panose="02010600040101010101" pitchFamily="2" charset="-122"/>
              </a:rPr>
              <a:t>     </a:t>
            </a:r>
            <a:r>
              <a:rPr lang="zh-CN" altLang="en-US" sz="2800" dirty="0" smtClean="0">
                <a:solidFill>
                  <a:schemeClr val="tx1">
                    <a:lumMod val="65000"/>
                    <a:lumOff val="35000"/>
                  </a:schemeClr>
                </a:solidFill>
                <a:latin typeface="华文楷体" panose="02010600040101010101" pitchFamily="2" charset="-122"/>
                <a:ea typeface="华文楷体" panose="02010600040101010101" pitchFamily="2" charset="-122"/>
              </a:rPr>
              <a:t>需求分析</a:t>
            </a:r>
            <a:endParaRPr lang="zh-CN" altLang="en-US" sz="3200" dirty="0">
              <a:solidFill>
                <a:schemeClr val="tx1">
                  <a:lumMod val="65000"/>
                  <a:lumOff val="35000"/>
                </a:schemeClr>
              </a:solidFill>
              <a:effectLst/>
              <a:latin typeface="华文楷体" panose="02010600040101010101" pitchFamily="2" charset="-122"/>
              <a:ea typeface="华文楷体" panose="02010600040101010101" pitchFamily="2" charset="-122"/>
            </a:endParaRPr>
          </a:p>
        </p:txBody>
      </p:sp>
      <p:sp>
        <p:nvSpPr>
          <p:cNvPr id="204" name="矩形 203"/>
          <p:cNvSpPr/>
          <p:nvPr/>
        </p:nvSpPr>
        <p:spPr>
          <a:xfrm>
            <a:off x="667569" y="488046"/>
            <a:ext cx="3994072" cy="812530"/>
          </a:xfrm>
          <a:prstGeom prst="rect">
            <a:avLst/>
          </a:prstGeom>
        </p:spPr>
        <p:txBody>
          <a:bodyPr wrap="square">
            <a:spAutoFit/>
          </a:bodyPr>
          <a:lstStyle/>
          <a:p>
            <a:pPr>
              <a:lnSpc>
                <a:spcPct val="130000"/>
              </a:lnSpc>
            </a:pPr>
            <a:r>
              <a:rPr lang="zh-CN" altLang="en-US" sz="3600" b="1" dirty="0">
                <a:solidFill>
                  <a:schemeClr val="tx1">
                    <a:lumMod val="50000"/>
                    <a:lumOff val="50000"/>
                  </a:schemeClr>
                </a:solidFill>
                <a:latin typeface="楷体" panose="02010609060101010101" pitchFamily="49" charset="-122"/>
                <a:ea typeface="楷体" panose="02010609060101010101" pitchFamily="49" charset="-122"/>
              </a:rPr>
              <a:t>开发过程</a:t>
            </a:r>
          </a:p>
        </p:txBody>
      </p:sp>
      <p:sp>
        <p:nvSpPr>
          <p:cNvPr id="205" name="Text Placeholder 1"/>
          <p:cNvSpPr txBox="1"/>
          <p:nvPr/>
        </p:nvSpPr>
        <p:spPr>
          <a:xfrm>
            <a:off x="6662183" y="2422293"/>
            <a:ext cx="706474" cy="467720"/>
          </a:xfrm>
          <a:prstGeom prst="rect">
            <a:avLst/>
          </a:prstGeom>
          <a:ln>
            <a:noFill/>
          </a:ln>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I</a:t>
            </a:r>
          </a:p>
        </p:txBody>
      </p:sp>
      <p:sp>
        <p:nvSpPr>
          <p:cNvPr id="206" name="Text Placeholder 1"/>
          <p:cNvSpPr txBox="1"/>
          <p:nvPr/>
        </p:nvSpPr>
        <p:spPr>
          <a:xfrm>
            <a:off x="6814583" y="2574693"/>
            <a:ext cx="706474" cy="467720"/>
          </a:xfrm>
          <a:prstGeom prst="rect">
            <a:avLst/>
          </a:prstGeom>
          <a:ln>
            <a:noFill/>
          </a:ln>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I</a:t>
            </a:r>
          </a:p>
        </p:txBody>
      </p:sp>
    </p:spTree>
    <p:extLst>
      <p:ext uri="{BB962C8B-B14F-4D97-AF65-F5344CB8AC3E}">
        <p14:creationId xmlns:p14="http://schemas.microsoft.com/office/powerpoint/2010/main" val="1368391599"/>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
                                        </p:tgtEl>
                                        <p:attrNameLst>
                                          <p:attrName>style.visibility</p:attrName>
                                        </p:attrNameLst>
                                      </p:cBhvr>
                                      <p:to>
                                        <p:strVal val="visible"/>
                                      </p:to>
                                    </p:set>
                                    <p:anim calcmode="lin" valueType="num">
                                      <p:cBhvr additive="base">
                                        <p:cTn id="11" dur="500" fill="hold"/>
                                        <p:tgtEl>
                                          <p:spTgt spid="173"/>
                                        </p:tgtEl>
                                        <p:attrNameLst>
                                          <p:attrName>ppt_x</p:attrName>
                                        </p:attrNameLst>
                                      </p:cBhvr>
                                      <p:tavLst>
                                        <p:tav tm="0">
                                          <p:val>
                                            <p:strVal val="#ppt_x"/>
                                          </p:val>
                                        </p:tav>
                                        <p:tav tm="100000">
                                          <p:val>
                                            <p:strVal val="#ppt_x"/>
                                          </p:val>
                                        </p:tav>
                                      </p:tavLst>
                                    </p:anim>
                                    <p:anim calcmode="lin" valueType="num">
                                      <p:cBhvr additive="base">
                                        <p:cTn id="12" dur="500" fill="hold"/>
                                        <p:tgtEl>
                                          <p:spTgt spid="17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anim calcmode="lin" valueType="num">
                                      <p:cBhvr additive="base">
                                        <p:cTn id="15" dur="500" fill="hold"/>
                                        <p:tgtEl>
                                          <p:spTgt spid="167"/>
                                        </p:tgtEl>
                                        <p:attrNameLst>
                                          <p:attrName>ppt_x</p:attrName>
                                        </p:attrNameLst>
                                      </p:cBhvr>
                                      <p:tavLst>
                                        <p:tav tm="0">
                                          <p:val>
                                            <p:strVal val="#ppt_x"/>
                                          </p:val>
                                        </p:tav>
                                        <p:tav tm="100000">
                                          <p:val>
                                            <p:strVal val="#ppt_x"/>
                                          </p:val>
                                        </p:tav>
                                      </p:tavLst>
                                    </p:anim>
                                    <p:anim calcmode="lin" valueType="num">
                                      <p:cBhvr additive="base">
                                        <p:cTn id="16" dur="500" fill="hold"/>
                                        <p:tgtEl>
                                          <p:spTgt spid="16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7"/>
                                        </p:tgtEl>
                                        <p:attrNameLst>
                                          <p:attrName>style.visibility</p:attrName>
                                        </p:attrNameLst>
                                      </p:cBhvr>
                                      <p:to>
                                        <p:strVal val="visible"/>
                                      </p:to>
                                    </p:set>
                                    <p:anim calcmode="lin" valueType="num">
                                      <p:cBhvr additive="base">
                                        <p:cTn id="19" dur="500" fill="hold"/>
                                        <p:tgtEl>
                                          <p:spTgt spid="157"/>
                                        </p:tgtEl>
                                        <p:attrNameLst>
                                          <p:attrName>ppt_x</p:attrName>
                                        </p:attrNameLst>
                                      </p:cBhvr>
                                      <p:tavLst>
                                        <p:tav tm="0">
                                          <p:val>
                                            <p:strVal val="#ppt_x"/>
                                          </p:val>
                                        </p:tav>
                                        <p:tav tm="100000">
                                          <p:val>
                                            <p:strVal val="#ppt_x"/>
                                          </p:val>
                                        </p:tav>
                                      </p:tavLst>
                                    </p:anim>
                                    <p:anim calcmode="lin" valueType="num">
                                      <p:cBhvr additive="base">
                                        <p:cTn id="20" dur="500" fill="hold"/>
                                        <p:tgtEl>
                                          <p:spTgt spid="15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9"/>
                                        </p:tgtEl>
                                        <p:attrNameLst>
                                          <p:attrName>style.visibility</p:attrName>
                                        </p:attrNameLst>
                                      </p:cBhvr>
                                      <p:to>
                                        <p:strVal val="visible"/>
                                      </p:to>
                                    </p:set>
                                    <p:anim calcmode="lin" valueType="num">
                                      <p:cBhvr additive="base">
                                        <p:cTn id="23" dur="500" fill="hold"/>
                                        <p:tgtEl>
                                          <p:spTgt spid="149"/>
                                        </p:tgtEl>
                                        <p:attrNameLst>
                                          <p:attrName>ppt_x</p:attrName>
                                        </p:attrNameLst>
                                      </p:cBhvr>
                                      <p:tavLst>
                                        <p:tav tm="0">
                                          <p:val>
                                            <p:strVal val="#ppt_x"/>
                                          </p:val>
                                        </p:tav>
                                        <p:tav tm="100000">
                                          <p:val>
                                            <p:strVal val="#ppt_x"/>
                                          </p:val>
                                        </p:tav>
                                      </p:tavLst>
                                    </p:anim>
                                    <p:anim calcmode="lin" valueType="num">
                                      <p:cBhvr additive="base">
                                        <p:cTn id="24" dur="500" fill="hold"/>
                                        <p:tgtEl>
                                          <p:spTgt spid="1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anim calcmode="lin" valueType="num">
                                      <p:cBhvr additive="base">
                                        <p:cTn id="27" dur="500" fill="hold"/>
                                        <p:tgtEl>
                                          <p:spTgt spid="143"/>
                                        </p:tgtEl>
                                        <p:attrNameLst>
                                          <p:attrName>ppt_x</p:attrName>
                                        </p:attrNameLst>
                                      </p:cBhvr>
                                      <p:tavLst>
                                        <p:tav tm="0">
                                          <p:val>
                                            <p:strVal val="#ppt_x"/>
                                          </p:val>
                                        </p:tav>
                                        <p:tav tm="100000">
                                          <p:val>
                                            <p:strVal val="#ppt_x"/>
                                          </p:val>
                                        </p:tav>
                                      </p:tavLst>
                                    </p:anim>
                                    <p:anim calcmode="lin" valueType="num">
                                      <p:cBhvr additive="base">
                                        <p:cTn id="28" dur="500" fill="hold"/>
                                        <p:tgtEl>
                                          <p:spTgt spid="1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anim calcmode="lin" valueType="num">
                                      <p:cBhvr additive="base">
                                        <p:cTn id="31" dur="500" fill="hold"/>
                                        <p:tgtEl>
                                          <p:spTgt spid="196"/>
                                        </p:tgtEl>
                                        <p:attrNameLst>
                                          <p:attrName>ppt_x</p:attrName>
                                        </p:attrNameLst>
                                      </p:cBhvr>
                                      <p:tavLst>
                                        <p:tav tm="0">
                                          <p:val>
                                            <p:strVal val="#ppt_x"/>
                                          </p:val>
                                        </p:tav>
                                        <p:tav tm="100000">
                                          <p:val>
                                            <p:strVal val="#ppt_x"/>
                                          </p:val>
                                        </p:tav>
                                      </p:tavLst>
                                    </p:anim>
                                    <p:anim calcmode="lin" valueType="num">
                                      <p:cBhvr additive="base">
                                        <p:cTn id="32" dur="500" fill="hold"/>
                                        <p:tgtEl>
                                          <p:spTgt spid="19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03"/>
                                        </p:tgtEl>
                                        <p:attrNameLst>
                                          <p:attrName>style.visibility</p:attrName>
                                        </p:attrNameLst>
                                      </p:cBhvr>
                                      <p:to>
                                        <p:strVal val="visible"/>
                                      </p:to>
                                    </p:set>
                                    <p:anim calcmode="lin" valueType="num">
                                      <p:cBhvr additive="base">
                                        <p:cTn id="35" dur="500" fill="hold"/>
                                        <p:tgtEl>
                                          <p:spTgt spid="203"/>
                                        </p:tgtEl>
                                        <p:attrNameLst>
                                          <p:attrName>ppt_x</p:attrName>
                                        </p:attrNameLst>
                                      </p:cBhvr>
                                      <p:tavLst>
                                        <p:tav tm="0">
                                          <p:val>
                                            <p:strVal val="#ppt_x"/>
                                          </p:val>
                                        </p:tav>
                                        <p:tav tm="100000">
                                          <p:val>
                                            <p:strVal val="#ppt_x"/>
                                          </p:val>
                                        </p:tav>
                                      </p:tavLst>
                                    </p:anim>
                                    <p:anim calcmode="lin" valueType="num">
                                      <p:cBhvr additive="base">
                                        <p:cTn id="36" dur="500" fill="hold"/>
                                        <p:tgtEl>
                                          <p:spTgt spid="20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1"/>
                                        </p:tgtEl>
                                        <p:attrNameLst>
                                          <p:attrName>style.visibility</p:attrName>
                                        </p:attrNameLst>
                                      </p:cBhvr>
                                      <p:to>
                                        <p:strVal val="visible"/>
                                      </p:to>
                                    </p:set>
                                    <p:anim calcmode="lin" valueType="num">
                                      <p:cBhvr additive="base">
                                        <p:cTn id="39" dur="500" fill="hold"/>
                                        <p:tgtEl>
                                          <p:spTgt spid="201"/>
                                        </p:tgtEl>
                                        <p:attrNameLst>
                                          <p:attrName>ppt_x</p:attrName>
                                        </p:attrNameLst>
                                      </p:cBhvr>
                                      <p:tavLst>
                                        <p:tav tm="0">
                                          <p:val>
                                            <p:strVal val="#ppt_x"/>
                                          </p:val>
                                        </p:tav>
                                        <p:tav tm="100000">
                                          <p:val>
                                            <p:strVal val="#ppt_x"/>
                                          </p:val>
                                        </p:tav>
                                      </p:tavLst>
                                    </p:anim>
                                    <p:anim calcmode="lin" valueType="num">
                                      <p:cBhvr additive="base">
                                        <p:cTn id="40" dur="500" fill="hold"/>
                                        <p:tgtEl>
                                          <p:spTgt spid="20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2"/>
                                        </p:tgtEl>
                                        <p:attrNameLst>
                                          <p:attrName>style.visibility</p:attrName>
                                        </p:attrNameLst>
                                      </p:cBhvr>
                                      <p:to>
                                        <p:strVal val="visible"/>
                                      </p:to>
                                    </p:set>
                                    <p:anim calcmode="lin" valueType="num">
                                      <p:cBhvr additive="base">
                                        <p:cTn id="43" dur="500" fill="hold"/>
                                        <p:tgtEl>
                                          <p:spTgt spid="202"/>
                                        </p:tgtEl>
                                        <p:attrNameLst>
                                          <p:attrName>ppt_x</p:attrName>
                                        </p:attrNameLst>
                                      </p:cBhvr>
                                      <p:tavLst>
                                        <p:tav tm="0">
                                          <p:val>
                                            <p:strVal val="#ppt_x"/>
                                          </p:val>
                                        </p:tav>
                                        <p:tav tm="100000">
                                          <p:val>
                                            <p:strVal val="#ppt_x"/>
                                          </p:val>
                                        </p:tav>
                                      </p:tavLst>
                                    </p:anim>
                                    <p:anim calcmode="lin" valueType="num">
                                      <p:cBhvr additive="base">
                                        <p:cTn id="44" dur="500" fill="hold"/>
                                        <p:tgtEl>
                                          <p:spTgt spid="20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0"/>
                                        </p:tgtEl>
                                        <p:attrNameLst>
                                          <p:attrName>style.visibility</p:attrName>
                                        </p:attrNameLst>
                                      </p:cBhvr>
                                      <p:to>
                                        <p:strVal val="visible"/>
                                      </p:to>
                                    </p:set>
                                    <p:anim calcmode="lin" valueType="num">
                                      <p:cBhvr additive="base">
                                        <p:cTn id="47" dur="500" fill="hold"/>
                                        <p:tgtEl>
                                          <p:spTgt spid="200"/>
                                        </p:tgtEl>
                                        <p:attrNameLst>
                                          <p:attrName>ppt_x</p:attrName>
                                        </p:attrNameLst>
                                      </p:cBhvr>
                                      <p:tavLst>
                                        <p:tav tm="0">
                                          <p:val>
                                            <p:strVal val="#ppt_x"/>
                                          </p:val>
                                        </p:tav>
                                        <p:tav tm="100000">
                                          <p:val>
                                            <p:strVal val="#ppt_x"/>
                                          </p:val>
                                        </p:tav>
                                      </p:tavLst>
                                    </p:anim>
                                    <p:anim calcmode="lin" valueType="num">
                                      <p:cBhvr additive="base">
                                        <p:cTn id="48" dur="500" fill="hold"/>
                                        <p:tgtEl>
                                          <p:spTgt spid="200"/>
                                        </p:tgtEl>
                                        <p:attrNameLst>
                                          <p:attrName>ppt_y</p:attrName>
                                        </p:attrNameLst>
                                      </p:cBhvr>
                                      <p:tavLst>
                                        <p:tav tm="0">
                                          <p:val>
                                            <p:strVal val="1+#ppt_h/2"/>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4"/>
                                        </p:tgtEl>
                                        <p:attrNameLst>
                                          <p:attrName>style.visibility</p:attrName>
                                        </p:attrNameLst>
                                      </p:cBhvr>
                                      <p:to>
                                        <p:strVal val="visible"/>
                                      </p:to>
                                    </p:set>
                                    <p:animEffect transition="in" filter="fade">
                                      <p:cBhvr>
                                        <p:cTn id="51" dur="1000"/>
                                        <p:tgtEl>
                                          <p:spTgt spid="204"/>
                                        </p:tgtEl>
                                      </p:cBhvr>
                                    </p:animEffect>
                                    <p:anim calcmode="lin" valueType="num">
                                      <p:cBhvr>
                                        <p:cTn id="52" dur="1000" fill="hold"/>
                                        <p:tgtEl>
                                          <p:spTgt spid="204"/>
                                        </p:tgtEl>
                                        <p:attrNameLst>
                                          <p:attrName>ppt_x</p:attrName>
                                        </p:attrNameLst>
                                      </p:cBhvr>
                                      <p:tavLst>
                                        <p:tav tm="0">
                                          <p:val>
                                            <p:strVal val="#ppt_x"/>
                                          </p:val>
                                        </p:tav>
                                        <p:tav tm="100000">
                                          <p:val>
                                            <p:strVal val="#ppt_x"/>
                                          </p:val>
                                        </p:tav>
                                      </p:tavLst>
                                    </p:anim>
                                    <p:anim calcmode="lin" valueType="num">
                                      <p:cBhvr>
                                        <p:cTn id="53" dur="1000" fill="hold"/>
                                        <p:tgtEl>
                                          <p:spTgt spid="2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96" grpId="0" animBg="1"/>
      <p:bldP spid="200" grpId="0" animBg="1"/>
      <p:bldP spid="201" grpId="0" animBg="1"/>
      <p:bldP spid="202" grpId="0" animBg="1"/>
      <p:bldP spid="203" grpId="0" animBg="1"/>
      <p:bldP spid="2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01</a:t>
            </a:r>
          </a:p>
        </p:txBody>
      </p:sp>
      <p:grpSp>
        <p:nvGrpSpPr>
          <p:cNvPr id="39" name="组合 38"/>
          <p:cNvGrpSpPr/>
          <p:nvPr/>
        </p:nvGrpSpPr>
        <p:grpSpPr>
          <a:xfrm>
            <a:off x="4318234" y="1123950"/>
            <a:ext cx="3484245" cy="3432810"/>
            <a:chOff x="8055" y="3851"/>
            <a:chExt cx="3705" cy="3736"/>
          </a:xfrm>
        </p:grpSpPr>
        <p:sp>
          <p:nvSpPr>
            <p:cNvPr id="40" name="Rectangle 14"/>
            <p:cNvSpPr/>
            <p:nvPr/>
          </p:nvSpPr>
          <p:spPr>
            <a:xfrm rot="2700000">
              <a:off x="8225" y="3991"/>
              <a:ext cx="3462" cy="3462"/>
            </a:xfrm>
            <a:prstGeom prst="rect">
              <a:avLst/>
            </a:pr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grpSp>
          <p:nvGrpSpPr>
            <p:cNvPr id="41" name="Group 1"/>
            <p:cNvGrpSpPr/>
            <p:nvPr/>
          </p:nvGrpSpPr>
          <p:grpSpPr>
            <a:xfrm>
              <a:off x="8055" y="3851"/>
              <a:ext cx="1805" cy="1805"/>
              <a:chOff x="4499849" y="2374309"/>
              <a:chExt cx="1528247" cy="1528248"/>
            </a:xfrm>
          </p:grpSpPr>
          <p:sp>
            <p:nvSpPr>
              <p:cNvPr id="42" name="Rounded Rectangle 19"/>
              <p:cNvSpPr/>
              <p:nvPr/>
            </p:nvSpPr>
            <p:spPr>
              <a:xfrm>
                <a:off x="4499849" y="2374309"/>
                <a:ext cx="1528247" cy="1528248"/>
              </a:xfrm>
              <a:prstGeom prst="roundRect">
                <a:avLst/>
              </a:prstGeom>
              <a:solidFill>
                <a:srgbClr val="98C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sp>
            <p:nvSpPr>
              <p:cNvPr id="43" name="Text Placeholder 1"/>
              <p:cNvSpPr txBox="1"/>
              <p:nvPr/>
            </p:nvSpPr>
            <p:spPr>
              <a:xfrm>
                <a:off x="4966316" y="2922941"/>
                <a:ext cx="636051" cy="430983"/>
              </a:xfrm>
              <a:prstGeom prst="rect">
                <a:avLst/>
              </a:prstGeom>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A</a:t>
                </a:r>
              </a:p>
            </p:txBody>
          </p:sp>
        </p:grpSp>
        <p:grpSp>
          <p:nvGrpSpPr>
            <p:cNvPr id="44" name="Group 15"/>
            <p:cNvGrpSpPr/>
            <p:nvPr/>
          </p:nvGrpSpPr>
          <p:grpSpPr>
            <a:xfrm>
              <a:off x="9956" y="3851"/>
              <a:ext cx="1805" cy="1805"/>
              <a:chOff x="6095900" y="2441544"/>
              <a:chExt cx="1617266" cy="1617267"/>
            </a:xfrm>
          </p:grpSpPr>
          <p:sp>
            <p:nvSpPr>
              <p:cNvPr id="45" name="Rounded Rectangle 24"/>
              <p:cNvSpPr/>
              <p:nvPr/>
            </p:nvSpPr>
            <p:spPr>
              <a:xfrm>
                <a:off x="6095900" y="2441544"/>
                <a:ext cx="1617266" cy="1617267"/>
              </a:xfrm>
              <a:prstGeom prst="round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sp>
            <p:nvSpPr>
              <p:cNvPr id="46" name="Text Placeholder 1"/>
              <p:cNvSpPr txBox="1"/>
              <p:nvPr/>
            </p:nvSpPr>
            <p:spPr>
              <a:xfrm>
                <a:off x="6567983" y="3022133"/>
                <a:ext cx="673100" cy="456087"/>
              </a:xfrm>
              <a:prstGeom prst="rect">
                <a:avLst/>
              </a:prstGeom>
              <a:ln>
                <a:noFill/>
              </a:ln>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B</a:t>
                </a:r>
              </a:p>
            </p:txBody>
          </p:sp>
        </p:grpSp>
        <p:grpSp>
          <p:nvGrpSpPr>
            <p:cNvPr id="47" name="Group 2"/>
            <p:cNvGrpSpPr/>
            <p:nvPr/>
          </p:nvGrpSpPr>
          <p:grpSpPr>
            <a:xfrm>
              <a:off x="8055" y="5783"/>
              <a:ext cx="1805" cy="1805"/>
              <a:chOff x="4499849" y="4010128"/>
              <a:chExt cx="1528247" cy="1528248"/>
            </a:xfrm>
          </p:grpSpPr>
          <p:sp>
            <p:nvSpPr>
              <p:cNvPr id="48" name="Rounded Rectangle 29"/>
              <p:cNvSpPr/>
              <p:nvPr/>
            </p:nvSpPr>
            <p:spPr>
              <a:xfrm>
                <a:off x="4499849" y="4010128"/>
                <a:ext cx="1528247" cy="1528248"/>
              </a:xfrm>
              <a:prstGeom prst="round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sp>
            <p:nvSpPr>
              <p:cNvPr id="49" name="Text Placeholder 1"/>
              <p:cNvSpPr txBox="1"/>
              <p:nvPr/>
            </p:nvSpPr>
            <p:spPr>
              <a:xfrm>
                <a:off x="4966316" y="4562842"/>
                <a:ext cx="636051" cy="430983"/>
              </a:xfrm>
              <a:prstGeom prst="rect">
                <a:avLst/>
              </a:prstGeom>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D</a:t>
                </a:r>
              </a:p>
            </p:txBody>
          </p:sp>
        </p:grpSp>
        <p:grpSp>
          <p:nvGrpSpPr>
            <p:cNvPr id="50" name="Group 17"/>
            <p:cNvGrpSpPr/>
            <p:nvPr/>
          </p:nvGrpSpPr>
          <p:grpSpPr>
            <a:xfrm>
              <a:off x="9956" y="5783"/>
              <a:ext cx="1805" cy="1805"/>
              <a:chOff x="6095900" y="4172648"/>
              <a:chExt cx="1617266" cy="1617267"/>
            </a:xfrm>
          </p:grpSpPr>
          <p:sp>
            <p:nvSpPr>
              <p:cNvPr id="51" name="Rounded Rectangle 34"/>
              <p:cNvSpPr/>
              <p:nvPr/>
            </p:nvSpPr>
            <p:spPr>
              <a:xfrm>
                <a:off x="6095900" y="4172648"/>
                <a:ext cx="1617266" cy="1617267"/>
              </a:xfrm>
              <a:prstGeom prst="roundRect">
                <a:avLst/>
              </a:prstGeom>
              <a:solidFill>
                <a:srgbClr val="98C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sp>
            <p:nvSpPr>
              <p:cNvPr id="52" name="Text Placeholder 1"/>
              <p:cNvSpPr txBox="1"/>
              <p:nvPr/>
            </p:nvSpPr>
            <p:spPr>
              <a:xfrm>
                <a:off x="6567983" y="4757557"/>
                <a:ext cx="673100" cy="456087"/>
              </a:xfrm>
              <a:prstGeom prst="rect">
                <a:avLst/>
              </a:prstGeom>
              <a:ln>
                <a:noFill/>
              </a:ln>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C</a:t>
                </a:r>
              </a:p>
            </p:txBody>
          </p:sp>
        </p:grpSp>
      </p:grpSp>
      <p:sp>
        <p:nvSpPr>
          <p:cNvPr id="90" name="Subtitle 2"/>
          <p:cNvSpPr txBox="1"/>
          <p:nvPr/>
        </p:nvSpPr>
        <p:spPr bwMode="auto">
          <a:xfrm>
            <a:off x="949960" y="901468"/>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需求分析</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3" name="文本框 52"/>
          <p:cNvSpPr txBox="1"/>
          <p:nvPr/>
        </p:nvSpPr>
        <p:spPr>
          <a:xfrm>
            <a:off x="1055125" y="1461456"/>
            <a:ext cx="2540000" cy="1421928"/>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通过问卷调查和访谈方式获取用户数据并进行了分析总结，形成需求说明书</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94" name="Subtitle 2"/>
          <p:cNvSpPr txBox="1"/>
          <p:nvPr/>
        </p:nvSpPr>
        <p:spPr bwMode="auto">
          <a:xfrm>
            <a:off x="844794" y="3400233"/>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编码实现</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4" name="文本框 53"/>
          <p:cNvSpPr txBox="1"/>
          <p:nvPr/>
        </p:nvSpPr>
        <p:spPr>
          <a:xfrm>
            <a:off x="949959" y="3954780"/>
            <a:ext cx="2540000" cy="757130"/>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依据详细设计说明书对各个模块进行分工编码。</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5" name="Subtitle 2"/>
          <p:cNvSpPr txBox="1"/>
          <p:nvPr/>
        </p:nvSpPr>
        <p:spPr bwMode="auto">
          <a:xfrm>
            <a:off x="8728564" y="908144"/>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rPr>
              <a:t>概要设计</a:t>
            </a: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6" name="文本框 55"/>
          <p:cNvSpPr txBox="1"/>
          <p:nvPr/>
        </p:nvSpPr>
        <p:spPr>
          <a:xfrm>
            <a:off x="8938895" y="1551862"/>
            <a:ext cx="2540000" cy="1754326"/>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根据需求分析设计出整个系统的总体结构初步类图和对数据库的逻辑设计，形成概要设计说明书</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7" name="Subtitle 2"/>
          <p:cNvSpPr txBox="1"/>
          <p:nvPr/>
        </p:nvSpPr>
        <p:spPr bwMode="auto">
          <a:xfrm>
            <a:off x="8590713" y="3498989"/>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详细设计</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8" name="文本框 57"/>
          <p:cNvSpPr txBox="1"/>
          <p:nvPr/>
        </p:nvSpPr>
        <p:spPr>
          <a:xfrm>
            <a:off x="8967418" y="4060977"/>
            <a:ext cx="2540000" cy="2086725"/>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结合概要设计和开发系统所采用的的开发模式，对类图进一步细化，明确每个模块的具体的算法和逻辑。形成详细设计说明书</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9" name="Rounded Rectangle 19"/>
          <p:cNvSpPr/>
          <p:nvPr/>
        </p:nvSpPr>
        <p:spPr>
          <a:xfrm>
            <a:off x="5437416" y="2172420"/>
            <a:ext cx="1337101" cy="1434519"/>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80">
              <a:latin typeface="Times New Roman" panose="02020603050405020304" pitchFamily="18" charset="0"/>
              <a:ea typeface="微软雅黑" panose="020B0503020204020204" charset="-122"/>
              <a:sym typeface="Times New Roman" panose="02020603050405020304" pitchFamily="18" charset="0"/>
            </a:endParaRPr>
          </a:p>
        </p:txBody>
      </p:sp>
      <p:sp>
        <p:nvSpPr>
          <p:cNvPr id="60" name="Text Placeholder 1"/>
          <p:cNvSpPr txBox="1"/>
          <p:nvPr/>
        </p:nvSpPr>
        <p:spPr>
          <a:xfrm>
            <a:off x="5752730" y="2665301"/>
            <a:ext cx="706474" cy="467720"/>
          </a:xfrm>
          <a:prstGeom prst="rect">
            <a:avLst/>
          </a:prstGeom>
          <a:ln>
            <a:noFill/>
          </a:ln>
        </p:spPr>
        <p:txBody>
          <a:bodyPr vert="horz" lIns="0" tIns="0" rIns="68576" bIns="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4500" b="1" dirty="0">
                <a:solidFill>
                  <a:schemeClr val="bg1"/>
                </a:solidFill>
                <a:latin typeface="Times New Roman" panose="02020603050405020304" pitchFamily="18" charset="0"/>
                <a:ea typeface="微软雅黑" panose="020B0503020204020204" charset="-122"/>
                <a:cs typeface="Segoe Print" panose="02000600000000000000" charset="0"/>
                <a:sym typeface="Times New Roman" panose="02020603050405020304" pitchFamily="18" charset="0"/>
              </a:rPr>
              <a:t>E</a:t>
            </a:r>
          </a:p>
        </p:txBody>
      </p:sp>
      <p:sp>
        <p:nvSpPr>
          <p:cNvPr id="62" name="Subtitle 2"/>
          <p:cNvSpPr txBox="1"/>
          <p:nvPr/>
        </p:nvSpPr>
        <p:spPr bwMode="auto">
          <a:xfrm>
            <a:off x="450597" y="5234235"/>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软件测试</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63" name="文本框 53"/>
          <p:cNvSpPr txBox="1"/>
          <p:nvPr/>
        </p:nvSpPr>
        <p:spPr>
          <a:xfrm>
            <a:off x="2611274" y="5253480"/>
            <a:ext cx="4591957" cy="757130"/>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根据已实现的功能设计测试计划和测试数据，利用黑盒测试对系统功能进行测试和完善。</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20" presetClass="entr" presetSubtype="0" fill="hold" grpId="0" nodeType="with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edge">
                                      <p:cBhvr>
                                        <p:cTn id="12" dur="2000"/>
                                        <p:tgtEl>
                                          <p:spTgt spid="90"/>
                                        </p:tgtEl>
                                      </p:cBhvr>
                                    </p:animEffect>
                                  </p:childTnLst>
                                </p:cTn>
                              </p:par>
                              <p:par>
                                <p:cTn id="13" presetID="2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edge">
                                      <p:cBhvr>
                                        <p:cTn id="15" dur="2000"/>
                                        <p:tgtEl>
                                          <p:spTgt spid="53"/>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wedge">
                                      <p:cBhvr>
                                        <p:cTn id="18" dur="2000"/>
                                        <p:tgtEl>
                                          <p:spTgt spid="94"/>
                                        </p:tgtEl>
                                      </p:cBhvr>
                                    </p:animEffect>
                                  </p:childTnLst>
                                </p:cTn>
                              </p:par>
                              <p:par>
                                <p:cTn id="19" presetID="20"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edge">
                                      <p:cBhvr>
                                        <p:cTn id="21" dur="2000"/>
                                        <p:tgtEl>
                                          <p:spTgt spid="54"/>
                                        </p:tgtEl>
                                      </p:cBhvr>
                                    </p:animEffect>
                                  </p:childTnLst>
                                </p:cTn>
                              </p:par>
                              <p:par>
                                <p:cTn id="22" presetID="2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edge">
                                      <p:cBhvr>
                                        <p:cTn id="24" dur="2000"/>
                                        <p:tgtEl>
                                          <p:spTgt spid="55"/>
                                        </p:tgtEl>
                                      </p:cBhvr>
                                    </p:animEffect>
                                  </p:childTnLst>
                                </p:cTn>
                              </p:par>
                              <p:par>
                                <p:cTn id="25" presetID="2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edge">
                                      <p:cBhvr>
                                        <p:cTn id="27" dur="2000"/>
                                        <p:tgtEl>
                                          <p:spTgt spid="56"/>
                                        </p:tgtEl>
                                      </p:cBhvr>
                                    </p:animEffect>
                                  </p:childTnLst>
                                </p:cTn>
                              </p:par>
                              <p:par>
                                <p:cTn id="28" presetID="2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edge">
                                      <p:cBhvr>
                                        <p:cTn id="30" dur="2000"/>
                                        <p:tgtEl>
                                          <p:spTgt spid="57"/>
                                        </p:tgtEl>
                                      </p:cBhvr>
                                    </p:animEffect>
                                  </p:childTnLst>
                                </p:cTn>
                              </p:par>
                              <p:par>
                                <p:cTn id="31" presetID="20"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edge">
                                      <p:cBhvr>
                                        <p:cTn id="33" dur="2000"/>
                                        <p:tgtEl>
                                          <p:spTgt spid="58"/>
                                        </p:tgtEl>
                                      </p:cBhvr>
                                    </p:animEffect>
                                  </p:childTnLst>
                                </p:cTn>
                              </p:par>
                              <p:par>
                                <p:cTn id="34" presetID="2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edge">
                                      <p:cBhvr>
                                        <p:cTn id="36" dur="2000"/>
                                        <p:tgtEl>
                                          <p:spTgt spid="62"/>
                                        </p:tgtEl>
                                      </p:cBhvr>
                                    </p:animEffect>
                                  </p:childTnLst>
                                </p:cTn>
                              </p:par>
                              <p:par>
                                <p:cTn id="37" presetID="20"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edge">
                                      <p:cBhvr>
                                        <p:cTn id="39" dur="2000"/>
                                        <p:tgtEl>
                                          <p:spTgt spid="63"/>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anim calcmode="lin" valueType="num">
                                      <p:cBhvr>
                                        <p:cTn id="43" dur="1000" fill="hold"/>
                                        <p:tgtEl>
                                          <p:spTgt spid="59"/>
                                        </p:tgtEl>
                                        <p:attrNameLst>
                                          <p:attrName>ppt_x</p:attrName>
                                        </p:attrNameLst>
                                      </p:cBhvr>
                                      <p:tavLst>
                                        <p:tav tm="0">
                                          <p:val>
                                            <p:strVal val="#ppt_x"/>
                                          </p:val>
                                        </p:tav>
                                        <p:tav tm="100000">
                                          <p:val>
                                            <p:strVal val="#ppt_x"/>
                                          </p:val>
                                        </p:tav>
                                      </p:tavLst>
                                    </p:anim>
                                    <p:anim calcmode="lin" valueType="num">
                                      <p:cBhvr>
                                        <p:cTn id="4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53" grpId="0"/>
      <p:bldP spid="94" grpId="0"/>
      <p:bldP spid="54" grpId="0"/>
      <p:bldP spid="55" grpId="0"/>
      <p:bldP spid="56" grpId="0"/>
      <p:bldP spid="57" grpId="0"/>
      <p:bldP spid="58" grpId="0"/>
      <p:bldP spid="59" grpId="0" animBg="1"/>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00305957"/>
          <p:cNvPicPr>
            <a:picLocks noChangeAspect="1"/>
          </p:cNvPicPr>
          <p:nvPr/>
        </p:nvPicPr>
        <p:blipFill>
          <a:blip r:embed="rId2"/>
          <a:stretch>
            <a:fillRect/>
          </a:stretch>
        </p:blipFill>
        <p:spPr>
          <a:xfrm>
            <a:off x="-44450" y="-69215"/>
            <a:ext cx="12280265" cy="6997065"/>
          </a:xfrm>
          <a:prstGeom prst="rect">
            <a:avLst/>
          </a:prstGeom>
        </p:spPr>
      </p:pic>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3" name="矩形 52"/>
          <p:cNvSpPr/>
          <p:nvPr/>
        </p:nvSpPr>
        <p:spPr bwMode="auto">
          <a:xfrm>
            <a:off x="3114469" y="3263179"/>
            <a:ext cx="5972904" cy="1080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pPr>
            <a:r>
              <a:rPr lang="zh-CN" altLang="en-US" sz="3600" b="1" dirty="0">
                <a:solidFill>
                  <a:schemeClr val="tx1">
                    <a:lumMod val="50000"/>
                    <a:lumOff val="50000"/>
                  </a:schemeClr>
                </a:solidFill>
                <a:latin typeface="微软雅黑" panose="020B0503020204020204" charset="-122"/>
                <a:ea typeface="微软雅黑" panose="020B0503020204020204" charset="-122"/>
                <a:sym typeface="+mn-ea"/>
              </a:rPr>
              <a:t>系统功能简介</a:t>
            </a:r>
            <a:endParaRPr lang="zh-CN" altLang="en-US" sz="3600" b="1" dirty="0">
              <a:solidFill>
                <a:schemeClr val="tx1">
                  <a:lumMod val="50000"/>
                  <a:lumOff val="50000"/>
                </a:schemeClr>
              </a:solidFill>
              <a:latin typeface="微软雅黑" panose="020B0503020204020204" charset="-122"/>
              <a:ea typeface="微软雅黑" panose="020B0503020204020204" charset="-122"/>
            </a:endParaRPr>
          </a:p>
        </p:txBody>
      </p:sp>
      <p:sp>
        <p:nvSpPr>
          <p:cNvPr id="54" name="_14"/>
          <p:cNvSpPr txBox="1">
            <a:spLocks noChangeArrowheads="1"/>
          </p:cNvSpPr>
          <p:nvPr/>
        </p:nvSpPr>
        <p:spPr bwMode="auto">
          <a:xfrm>
            <a:off x="4455966" y="2613995"/>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z="4400" spc="600" dirty="0" smtClean="0">
                <a:solidFill>
                  <a:schemeClr val="bg1"/>
                </a:solidFill>
                <a:latin typeface="黑体" panose="02010609060101010101" charset="-122"/>
                <a:ea typeface="黑体" panose="02010609060101010101" charset="-122"/>
              </a:rPr>
              <a:t>PART/</a:t>
            </a:r>
            <a:r>
              <a:rPr lang="en-US" altLang="zh-CN" sz="4400" spc="600" dirty="0" smtClean="0">
                <a:solidFill>
                  <a:schemeClr val="bg1"/>
                </a:solidFill>
                <a:latin typeface="黑体" panose="02010609060101010101" charset="-122"/>
                <a:ea typeface="黑体" panose="02010609060101010101" charset="-122"/>
              </a:rPr>
              <a:t>03</a:t>
            </a:r>
            <a:endParaRPr lang="en-US" altLang="zh-CN" sz="4400" spc="600" dirty="0">
              <a:solidFill>
                <a:schemeClr val="bg1"/>
              </a:solidFill>
              <a:latin typeface="黑体" panose="02010609060101010101" charset="-122"/>
              <a:ea typeface="黑体" panose="02010609060101010101"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000"/>
                                        <p:tgtEl>
                                          <p:spTgt spid="53"/>
                                        </p:tgtEl>
                                      </p:cBhvr>
                                    </p:animEffect>
                                    <p:anim calcmode="lin" valueType="num">
                                      <p:cBhvr>
                                        <p:cTn id="8" dur="2000" fill="hold"/>
                                        <p:tgtEl>
                                          <p:spTgt spid="53"/>
                                        </p:tgtEl>
                                        <p:attrNameLst>
                                          <p:attrName>style.rotation</p:attrName>
                                        </p:attrNameLst>
                                      </p:cBhvr>
                                      <p:tavLst>
                                        <p:tav tm="0">
                                          <p:val>
                                            <p:fltVal val="720"/>
                                          </p:val>
                                        </p:tav>
                                        <p:tav tm="100000">
                                          <p:val>
                                            <p:fltVal val="0"/>
                                          </p:val>
                                        </p:tav>
                                      </p:tavLst>
                                    </p:anim>
                                    <p:anim calcmode="lin" valueType="num">
                                      <p:cBhvr>
                                        <p:cTn id="9" dur="2000" fill="hold"/>
                                        <p:tgtEl>
                                          <p:spTgt spid="53"/>
                                        </p:tgtEl>
                                        <p:attrNameLst>
                                          <p:attrName>ppt_h</p:attrName>
                                        </p:attrNameLst>
                                      </p:cBhvr>
                                      <p:tavLst>
                                        <p:tav tm="0">
                                          <p:val>
                                            <p:fltVal val="0"/>
                                          </p:val>
                                        </p:tav>
                                        <p:tav tm="100000">
                                          <p:val>
                                            <p:strVal val="#ppt_h"/>
                                          </p:val>
                                        </p:tav>
                                      </p:tavLst>
                                    </p:anim>
                                    <p:anim calcmode="lin" valueType="num">
                                      <p:cBhvr>
                                        <p:cTn id="10" dur="2000" fill="hold"/>
                                        <p:tgtEl>
                                          <p:spTgt spid="53"/>
                                        </p:tgtEl>
                                        <p:attrNameLst>
                                          <p:attrName>ppt_w</p:attrName>
                                        </p:attrNameLst>
                                      </p:cBhvr>
                                      <p:tavLst>
                                        <p:tav tm="0">
                                          <p:val>
                                            <p:fltVal val="0"/>
                                          </p:val>
                                        </p:tav>
                                        <p:tav tm="100000">
                                          <p:val>
                                            <p:strVal val="#ppt_w"/>
                                          </p:val>
                                        </p:tav>
                                      </p:tavLst>
                                    </p:anim>
                                  </p:childTnLst>
                                </p:cTn>
                              </p:par>
                              <p:par>
                                <p:cTn id="11" presetID="35"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2000"/>
                                        <p:tgtEl>
                                          <p:spTgt spid="54"/>
                                        </p:tgtEl>
                                      </p:cBhvr>
                                    </p:animEffect>
                                    <p:anim calcmode="lin" valueType="num">
                                      <p:cBhvr>
                                        <p:cTn id="14" dur="2000" fill="hold"/>
                                        <p:tgtEl>
                                          <p:spTgt spid="54"/>
                                        </p:tgtEl>
                                        <p:attrNameLst>
                                          <p:attrName>style.rotation</p:attrName>
                                        </p:attrNameLst>
                                      </p:cBhvr>
                                      <p:tavLst>
                                        <p:tav tm="0">
                                          <p:val>
                                            <p:fltVal val="720"/>
                                          </p:val>
                                        </p:tav>
                                        <p:tav tm="100000">
                                          <p:val>
                                            <p:fltVal val="0"/>
                                          </p:val>
                                        </p:tav>
                                      </p:tavLst>
                                    </p:anim>
                                    <p:anim calcmode="lin" valueType="num">
                                      <p:cBhvr>
                                        <p:cTn id="15" dur="2000" fill="hold"/>
                                        <p:tgtEl>
                                          <p:spTgt spid="54"/>
                                        </p:tgtEl>
                                        <p:attrNameLst>
                                          <p:attrName>ppt_h</p:attrName>
                                        </p:attrNameLst>
                                      </p:cBhvr>
                                      <p:tavLst>
                                        <p:tav tm="0">
                                          <p:val>
                                            <p:fltVal val="0"/>
                                          </p:val>
                                        </p:tav>
                                        <p:tav tm="100000">
                                          <p:val>
                                            <p:strVal val="#ppt_h"/>
                                          </p:val>
                                        </p:tav>
                                      </p:tavLst>
                                    </p:anim>
                                    <p:anim calcmode="lin" valueType="num">
                                      <p:cBhvr>
                                        <p:cTn id="16" dur="2000" fill="hold"/>
                                        <p:tgtEl>
                                          <p:spTgt spid="5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flipH="1">
            <a:off x="191135" y="247650"/>
            <a:ext cx="7717155" cy="2592705"/>
            <a:chOff x="6599" y="434"/>
            <a:chExt cx="12153" cy="4083"/>
          </a:xfrm>
        </p:grpSpPr>
        <p:grpSp>
          <p:nvGrpSpPr>
            <p:cNvPr id="10" name="组合 9"/>
            <p:cNvGrpSpPr/>
            <p:nvPr/>
          </p:nvGrpSpPr>
          <p:grpSpPr>
            <a:xfrm>
              <a:off x="6599" y="435"/>
              <a:ext cx="12152" cy="4082"/>
              <a:chOff x="6578" y="580"/>
              <a:chExt cx="12152" cy="4082"/>
            </a:xfrm>
          </p:grpSpPr>
          <p:sp>
            <p:nvSpPr>
              <p:cNvPr id="8" name="椭圆 7"/>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a:stCxn id="8"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17054" y="434"/>
              <a:ext cx="1698" cy="1610"/>
              <a:chOff x="17054" y="434"/>
              <a:chExt cx="1698" cy="1610"/>
            </a:xfrm>
          </p:grpSpPr>
          <p:sp>
            <p:nvSpPr>
              <p:cNvPr id="17" name="矩形 16"/>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3876675" y="3897630"/>
            <a:ext cx="7717155" cy="2592705"/>
            <a:chOff x="6599" y="434"/>
            <a:chExt cx="12153" cy="4083"/>
          </a:xfrm>
        </p:grpSpPr>
        <p:grpSp>
          <p:nvGrpSpPr>
            <p:cNvPr id="21" name="组合 20"/>
            <p:cNvGrpSpPr/>
            <p:nvPr/>
          </p:nvGrpSpPr>
          <p:grpSpPr>
            <a:xfrm>
              <a:off x="6599" y="435"/>
              <a:ext cx="12152" cy="4082"/>
              <a:chOff x="6578" y="580"/>
              <a:chExt cx="12152" cy="4082"/>
            </a:xfrm>
          </p:grpSpPr>
          <p:sp>
            <p:nvSpPr>
              <p:cNvPr id="22" name="椭圆 21"/>
              <p:cNvSpPr/>
              <p:nvPr/>
            </p:nvSpPr>
            <p:spPr>
              <a:xfrm>
                <a:off x="6578" y="580"/>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22" idx="6"/>
              </p:cNvCxnSpPr>
              <p:nvPr/>
            </p:nvCxnSpPr>
            <p:spPr>
              <a:xfrm>
                <a:off x="6758" y="670"/>
                <a:ext cx="11881" cy="1"/>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8640" y="670"/>
                <a:ext cx="1" cy="3812"/>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8550" y="4482"/>
                <a:ext cx="180" cy="18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7054" y="434"/>
              <a:ext cx="1698" cy="1610"/>
              <a:chOff x="17054" y="434"/>
              <a:chExt cx="1698" cy="1610"/>
            </a:xfrm>
          </p:grpSpPr>
          <p:sp>
            <p:nvSpPr>
              <p:cNvPr id="28" name="矩形 27"/>
              <p:cNvSpPr/>
              <p:nvPr/>
            </p:nvSpPr>
            <p:spPr>
              <a:xfrm>
                <a:off x="17054" y="434"/>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rot="5400000">
                <a:off x="17857" y="1149"/>
                <a:ext cx="1609" cy="180"/>
              </a:xfrm>
              <a:prstGeom prst="rect">
                <a:avLst/>
              </a:prstGeom>
              <a:solidFill>
                <a:srgbClr val="DA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p:cNvCxnSpPr/>
            <p:nvPr/>
          </p:nvCxnSpPr>
          <p:spPr>
            <a:xfrm>
              <a:off x="15073" y="435"/>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7724" y="3314"/>
              <a:ext cx="169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 name="_14"/>
          <p:cNvSpPr txBox="1">
            <a:spLocks noChangeArrowheads="1"/>
          </p:cNvSpPr>
          <p:nvPr/>
        </p:nvSpPr>
        <p:spPr bwMode="auto">
          <a:xfrm>
            <a:off x="247821" y="6010610"/>
            <a:ext cx="3452470" cy="842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charset="-122"/>
              </a:defRPr>
            </a:lvl9pPr>
          </a:lstStyle>
          <a:p>
            <a:pPr algn="ctr"/>
            <a:r>
              <a:rPr lang="en-US" spc="600" dirty="0">
                <a:solidFill>
                  <a:srgbClr val="98C9D0"/>
                </a:solidFill>
                <a:latin typeface="微软雅黑" panose="020B0503020204020204" charset="-122"/>
                <a:ea typeface="微软雅黑" panose="020B0503020204020204" charset="-122"/>
              </a:rPr>
              <a:t>PART/</a:t>
            </a:r>
            <a:r>
              <a:rPr lang="en-US" altLang="zh-CN" spc="600" dirty="0">
                <a:solidFill>
                  <a:srgbClr val="98C9D0"/>
                </a:solidFill>
                <a:latin typeface="微软雅黑" panose="020B0503020204020204" charset="-122"/>
                <a:ea typeface="微软雅黑" panose="020B0503020204020204" charset="-122"/>
              </a:rPr>
              <a:t>01</a:t>
            </a:r>
          </a:p>
        </p:txBody>
      </p:sp>
      <p:sp>
        <p:nvSpPr>
          <p:cNvPr id="41" name="矩形 16"/>
          <p:cNvSpPr/>
          <p:nvPr/>
        </p:nvSpPr>
        <p:spPr>
          <a:xfrm rot="1800000">
            <a:off x="5087150" y="3939235"/>
            <a:ext cx="2388825" cy="1518646"/>
          </a:xfrm>
          <a:custGeom>
            <a:avLst/>
            <a:gdLst>
              <a:gd name="connsiteX0" fmla="*/ 0 w 2894381"/>
              <a:gd name="connsiteY0" fmla="*/ 0 h 1510201"/>
              <a:gd name="connsiteX1" fmla="*/ 2894381 w 2894381"/>
              <a:gd name="connsiteY1" fmla="*/ 0 h 1510201"/>
              <a:gd name="connsiteX2" fmla="*/ 2894381 w 2894381"/>
              <a:gd name="connsiteY2" fmla="*/ 1510201 h 1510201"/>
              <a:gd name="connsiteX3" fmla="*/ 0 w 2894381"/>
              <a:gd name="connsiteY3" fmla="*/ 1510201 h 1510201"/>
              <a:gd name="connsiteX4" fmla="*/ 0 w 2894381"/>
              <a:gd name="connsiteY4" fmla="*/ 0 h 1510201"/>
              <a:gd name="connsiteX0-1" fmla="*/ 0 w 2894381"/>
              <a:gd name="connsiteY0-2" fmla="*/ 8445 h 1518646"/>
              <a:gd name="connsiteX1-3" fmla="*/ 704857 w 2894381"/>
              <a:gd name="connsiteY1-4" fmla="*/ 0 h 1518646"/>
              <a:gd name="connsiteX2-5" fmla="*/ 2894381 w 2894381"/>
              <a:gd name="connsiteY2-6" fmla="*/ 8445 h 1518646"/>
              <a:gd name="connsiteX3-7" fmla="*/ 2894381 w 2894381"/>
              <a:gd name="connsiteY3-8" fmla="*/ 1518646 h 1518646"/>
              <a:gd name="connsiteX4-9" fmla="*/ 0 w 2894381"/>
              <a:gd name="connsiteY4-10" fmla="*/ 1518646 h 1518646"/>
              <a:gd name="connsiteX5" fmla="*/ 0 w 2894381"/>
              <a:gd name="connsiteY5" fmla="*/ 8445 h 1518646"/>
              <a:gd name="connsiteX0-11" fmla="*/ 0 w 2894381"/>
              <a:gd name="connsiteY0-12" fmla="*/ 8445 h 1518646"/>
              <a:gd name="connsiteX1-13" fmla="*/ 704857 w 2894381"/>
              <a:gd name="connsiteY1-14" fmla="*/ 0 h 1518646"/>
              <a:gd name="connsiteX2-15" fmla="*/ 2894381 w 2894381"/>
              <a:gd name="connsiteY2-16" fmla="*/ 8445 h 1518646"/>
              <a:gd name="connsiteX3-17" fmla="*/ 2894381 w 2894381"/>
              <a:gd name="connsiteY3-18" fmla="*/ 1518646 h 1518646"/>
              <a:gd name="connsiteX4-19" fmla="*/ 505556 w 2894381"/>
              <a:gd name="connsiteY4-20" fmla="*/ 1514079 h 1518646"/>
              <a:gd name="connsiteX5-21" fmla="*/ 0 w 2894381"/>
              <a:gd name="connsiteY5-22" fmla="*/ 1518646 h 1518646"/>
              <a:gd name="connsiteX6" fmla="*/ 0 w 2894381"/>
              <a:gd name="connsiteY6" fmla="*/ 8445 h 1518646"/>
              <a:gd name="connsiteX0-23" fmla="*/ 0 w 2894381"/>
              <a:gd name="connsiteY0-24" fmla="*/ 8445 h 1518646"/>
              <a:gd name="connsiteX1-25" fmla="*/ 704857 w 2894381"/>
              <a:gd name="connsiteY1-26" fmla="*/ 0 h 1518646"/>
              <a:gd name="connsiteX2-27" fmla="*/ 2894381 w 2894381"/>
              <a:gd name="connsiteY2-28" fmla="*/ 8445 h 1518646"/>
              <a:gd name="connsiteX3-29" fmla="*/ 2894381 w 2894381"/>
              <a:gd name="connsiteY3-30" fmla="*/ 1518646 h 1518646"/>
              <a:gd name="connsiteX4-31" fmla="*/ 505556 w 2894381"/>
              <a:gd name="connsiteY4-32" fmla="*/ 1514079 h 1518646"/>
              <a:gd name="connsiteX5-33" fmla="*/ 0 w 2894381"/>
              <a:gd name="connsiteY5-34" fmla="*/ 8445 h 1518646"/>
              <a:gd name="connsiteX0-35" fmla="*/ 0 w 2388825"/>
              <a:gd name="connsiteY0-36" fmla="*/ 1514079 h 1518646"/>
              <a:gd name="connsiteX1-37" fmla="*/ 199301 w 2388825"/>
              <a:gd name="connsiteY1-38" fmla="*/ 0 h 1518646"/>
              <a:gd name="connsiteX2-39" fmla="*/ 2388825 w 2388825"/>
              <a:gd name="connsiteY2-40" fmla="*/ 8445 h 1518646"/>
              <a:gd name="connsiteX3-41" fmla="*/ 2388825 w 2388825"/>
              <a:gd name="connsiteY3-42" fmla="*/ 1518646 h 1518646"/>
              <a:gd name="connsiteX4-43" fmla="*/ 0 w 2388825"/>
              <a:gd name="connsiteY4-44" fmla="*/ 1514079 h 15186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825" h="1518646">
                <a:moveTo>
                  <a:pt x="0" y="1514079"/>
                </a:moveTo>
                <a:lnTo>
                  <a:pt x="199301" y="0"/>
                </a:lnTo>
                <a:lnTo>
                  <a:pt x="2388825" y="8445"/>
                </a:lnTo>
                <a:lnTo>
                  <a:pt x="2388825" y="1518646"/>
                </a:lnTo>
                <a:lnTo>
                  <a:pt x="0" y="1514079"/>
                </a:lnTo>
                <a:close/>
              </a:path>
            </a:pathLst>
          </a:custGeom>
          <a:gradFill flip="none" rotWithShape="0">
            <a:gsLst>
              <a:gs pos="0">
                <a:schemeClr val="bg1">
                  <a:lumMod val="75000"/>
                  <a:alpha val="50000"/>
                </a:schemeClr>
              </a:gs>
              <a:gs pos="61000">
                <a:schemeClr val="bg1">
                  <a:lumMod val="95000"/>
                  <a:alpha val="34000"/>
                </a:schemeClr>
              </a:gs>
              <a:gs pos="100000">
                <a:schemeClr val="bg1">
                  <a:lumMod val="95000"/>
                  <a:alpha val="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825"/>
          </a:p>
        </p:txBody>
      </p:sp>
      <p:grpSp>
        <p:nvGrpSpPr>
          <p:cNvPr id="42" name="624f0c3d-cf90-42c4-b532-436e966a8aaa"/>
          <p:cNvGrpSpPr>
            <a:grpSpLocks noChangeAspect="1"/>
          </p:cNvGrpSpPr>
          <p:nvPr/>
        </p:nvGrpSpPr>
        <p:grpSpPr>
          <a:xfrm>
            <a:off x="4802726" y="1718223"/>
            <a:ext cx="2957672" cy="2854011"/>
            <a:chOff x="4593021" y="2013390"/>
            <a:chExt cx="2957672" cy="2854011"/>
          </a:xfrm>
        </p:grpSpPr>
        <p:sp>
          <p:nvSpPr>
            <p:cNvPr id="43" name="泪滴形 42"/>
            <p:cNvSpPr/>
            <p:nvPr/>
          </p:nvSpPr>
          <p:spPr>
            <a:xfrm>
              <a:off x="6247433" y="2013390"/>
              <a:ext cx="1303260" cy="1303260"/>
            </a:xfrm>
            <a:prstGeom prst="teardrop">
              <a:avLst/>
            </a:prstGeom>
            <a:solidFill>
              <a:srgbClr val="98C9D0"/>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solidFill>
              </a:endParaRPr>
            </a:p>
          </p:txBody>
        </p:sp>
        <p:sp>
          <p:nvSpPr>
            <p:cNvPr id="44" name="泪滴形 43"/>
            <p:cNvSpPr/>
            <p:nvPr/>
          </p:nvSpPr>
          <p:spPr>
            <a:xfrm rot="16200000">
              <a:off x="4593021" y="2013390"/>
              <a:ext cx="1303260" cy="1303260"/>
            </a:xfrm>
            <a:prstGeom prst="teardrop">
              <a:avLst/>
            </a:prstGeom>
            <a:solidFill>
              <a:srgbClr val="98C9D0"/>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solidFill>
              </a:endParaRPr>
            </a:p>
          </p:txBody>
        </p:sp>
        <p:sp>
          <p:nvSpPr>
            <p:cNvPr id="45" name="泪滴形 44"/>
            <p:cNvSpPr/>
            <p:nvPr/>
          </p:nvSpPr>
          <p:spPr>
            <a:xfrm rot="10800000">
              <a:off x="4593021" y="3564141"/>
              <a:ext cx="1303260" cy="1303260"/>
            </a:xfrm>
            <a:prstGeom prst="teardrop">
              <a:avLst/>
            </a:prstGeom>
            <a:solidFill>
              <a:srgbClr val="98C9D0"/>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solidFill>
              </a:endParaRPr>
            </a:p>
          </p:txBody>
        </p:sp>
        <p:sp>
          <p:nvSpPr>
            <p:cNvPr id="46" name="任意多边形: 形状 46"/>
            <p:cNvSpPr/>
            <p:nvPr/>
          </p:nvSpPr>
          <p:spPr>
            <a:xfrm>
              <a:off x="5078063" y="2517535"/>
              <a:ext cx="353327" cy="309566"/>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p>
          </p:txBody>
        </p:sp>
        <p:sp>
          <p:nvSpPr>
            <p:cNvPr id="47" name="任意多边形: 形状 47"/>
            <p:cNvSpPr/>
            <p:nvPr/>
          </p:nvSpPr>
          <p:spPr>
            <a:xfrm>
              <a:off x="6751895" y="2490890"/>
              <a:ext cx="353330" cy="348260"/>
            </a:xfrm>
            <a:custGeom>
              <a:avLst/>
              <a:gdLst/>
              <a:ahLst/>
              <a:cxnLst/>
              <a:rect l="0" t="0" r="0" b="0"/>
              <a:pathLst>
                <a:path w="120000" h="120000" extrusionOk="0">
                  <a:moveTo>
                    <a:pt x="105647" y="48605"/>
                  </a:moveTo>
                  <a:lnTo>
                    <a:pt x="105647" y="48605"/>
                  </a:lnTo>
                  <a:cubicBezTo>
                    <a:pt x="104252" y="50016"/>
                    <a:pt x="104252" y="58487"/>
                    <a:pt x="114219" y="64134"/>
                  </a:cubicBezTo>
                  <a:cubicBezTo>
                    <a:pt x="114219" y="64134"/>
                    <a:pt x="100066" y="66957"/>
                    <a:pt x="90299" y="54252"/>
                  </a:cubicBezTo>
                  <a:cubicBezTo>
                    <a:pt x="87308" y="54252"/>
                    <a:pt x="84518" y="55663"/>
                    <a:pt x="81727" y="55663"/>
                  </a:cubicBezTo>
                  <a:cubicBezTo>
                    <a:pt x="60598" y="55663"/>
                    <a:pt x="47840" y="42756"/>
                    <a:pt x="47840" y="27226"/>
                  </a:cubicBezTo>
                  <a:cubicBezTo>
                    <a:pt x="47840" y="12907"/>
                    <a:pt x="60598" y="0"/>
                    <a:pt x="81727" y="0"/>
                  </a:cubicBezTo>
                  <a:cubicBezTo>
                    <a:pt x="102857" y="0"/>
                    <a:pt x="119800" y="12907"/>
                    <a:pt x="119800" y="27226"/>
                  </a:cubicBezTo>
                  <a:cubicBezTo>
                    <a:pt x="119800" y="35697"/>
                    <a:pt x="114219" y="44168"/>
                    <a:pt x="105647" y="48605"/>
                  </a:cubicBezTo>
                  <a:close/>
                  <a:moveTo>
                    <a:pt x="40863" y="30050"/>
                  </a:moveTo>
                  <a:lnTo>
                    <a:pt x="40863" y="30050"/>
                  </a:lnTo>
                  <a:cubicBezTo>
                    <a:pt x="42259" y="46991"/>
                    <a:pt x="56411" y="61310"/>
                    <a:pt x="78936" y="62722"/>
                  </a:cubicBezTo>
                  <a:cubicBezTo>
                    <a:pt x="81727" y="62722"/>
                    <a:pt x="84518" y="62722"/>
                    <a:pt x="87308" y="61310"/>
                  </a:cubicBezTo>
                  <a:lnTo>
                    <a:pt x="87308" y="61310"/>
                  </a:lnTo>
                  <a:lnTo>
                    <a:pt x="87308" y="61310"/>
                  </a:lnTo>
                  <a:cubicBezTo>
                    <a:pt x="94485" y="68369"/>
                    <a:pt x="102857" y="69983"/>
                    <a:pt x="107043" y="69983"/>
                  </a:cubicBezTo>
                  <a:cubicBezTo>
                    <a:pt x="102857" y="88537"/>
                    <a:pt x="84518" y="102655"/>
                    <a:pt x="56411" y="102655"/>
                  </a:cubicBezTo>
                  <a:cubicBezTo>
                    <a:pt x="53621" y="102655"/>
                    <a:pt x="49435" y="101243"/>
                    <a:pt x="45049" y="99831"/>
                  </a:cubicBezTo>
                  <a:cubicBezTo>
                    <a:pt x="31096" y="119798"/>
                    <a:pt x="7176" y="115563"/>
                    <a:pt x="7176" y="115563"/>
                  </a:cubicBezTo>
                  <a:cubicBezTo>
                    <a:pt x="23920" y="108302"/>
                    <a:pt x="23920" y="94184"/>
                    <a:pt x="19734" y="92773"/>
                  </a:cubicBezTo>
                  <a:cubicBezTo>
                    <a:pt x="7176" y="85512"/>
                    <a:pt x="0" y="72806"/>
                    <a:pt x="0" y="59899"/>
                  </a:cubicBezTo>
                  <a:cubicBezTo>
                    <a:pt x="0" y="39932"/>
                    <a:pt x="18338" y="22789"/>
                    <a:pt x="43654" y="18554"/>
                  </a:cubicBezTo>
                  <a:cubicBezTo>
                    <a:pt x="42259" y="22789"/>
                    <a:pt x="40863" y="25815"/>
                    <a:pt x="40863" y="30050"/>
                  </a:cubicBezTo>
                  <a:close/>
                </a:path>
              </a:pathLst>
            </a:custGeom>
            <a:solidFill>
              <a:schemeClr val="bg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p>
          </p:txBody>
        </p:sp>
        <p:sp>
          <p:nvSpPr>
            <p:cNvPr id="48" name="任意多边形: 形状 48"/>
            <p:cNvSpPr/>
            <p:nvPr/>
          </p:nvSpPr>
          <p:spPr>
            <a:xfrm>
              <a:off x="5101515" y="4040350"/>
              <a:ext cx="286273" cy="350841"/>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p>
          </p:txBody>
        </p:sp>
        <p:sp>
          <p:nvSpPr>
            <p:cNvPr id="49" name="泪滴形 48"/>
            <p:cNvSpPr/>
            <p:nvPr/>
          </p:nvSpPr>
          <p:spPr>
            <a:xfrm rot="5400000">
              <a:off x="6237360" y="3548905"/>
              <a:ext cx="1303260" cy="1303260"/>
            </a:xfrm>
            <a:prstGeom prst="teardrop">
              <a:avLst/>
            </a:prstGeom>
            <a:solidFill>
              <a:srgbClr val="98C9D0"/>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tx1"/>
                </a:solidFill>
              </a:endParaRPr>
            </a:p>
          </p:txBody>
        </p:sp>
        <p:sp>
          <p:nvSpPr>
            <p:cNvPr id="50" name="任意多边形: 形状 51"/>
            <p:cNvSpPr/>
            <p:nvPr/>
          </p:nvSpPr>
          <p:spPr>
            <a:xfrm>
              <a:off x="6751898" y="4082547"/>
              <a:ext cx="353327" cy="309566"/>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w="12700" cap="rnd">
              <a:noFill/>
              <a:round/>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p>
          </p:txBody>
        </p:sp>
      </p:grpSp>
      <p:sp>
        <p:nvSpPr>
          <p:cNvPr id="51" name="Subtitle 2"/>
          <p:cNvSpPr txBox="1"/>
          <p:nvPr/>
        </p:nvSpPr>
        <p:spPr bwMode="auto">
          <a:xfrm>
            <a:off x="1406671" y="1288385"/>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登录功能</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2" name="文本框 51"/>
          <p:cNvSpPr txBox="1"/>
          <p:nvPr/>
        </p:nvSpPr>
        <p:spPr>
          <a:xfrm>
            <a:off x="1451610" y="1884824"/>
            <a:ext cx="2540000" cy="1087755"/>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系统管理员</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公寓管理员</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学生</a:t>
            </a:r>
            <a:endParaRPr lang="zh-CN" altLang="en-US" dirty="0"/>
          </a:p>
        </p:txBody>
      </p:sp>
      <p:sp>
        <p:nvSpPr>
          <p:cNvPr id="53" name="Subtitle 2"/>
          <p:cNvSpPr txBox="1"/>
          <p:nvPr/>
        </p:nvSpPr>
        <p:spPr bwMode="auto">
          <a:xfrm>
            <a:off x="8647431" y="1309283"/>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报修功能</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4" name="文本框 53"/>
          <p:cNvSpPr txBox="1"/>
          <p:nvPr/>
        </p:nvSpPr>
        <p:spPr>
          <a:xfrm>
            <a:off x="8752596" y="2015091"/>
            <a:ext cx="2540000" cy="1421928"/>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学生登录系统提交报修信息，公寓管理员对已提交的报修信息进行处理。</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5" name="Subtitle 2"/>
          <p:cNvSpPr txBox="1"/>
          <p:nvPr/>
        </p:nvSpPr>
        <p:spPr bwMode="auto">
          <a:xfrm>
            <a:off x="1437264" y="3120768"/>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宿舍评分</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7" name="Subtitle 2"/>
          <p:cNvSpPr txBox="1"/>
          <p:nvPr/>
        </p:nvSpPr>
        <p:spPr bwMode="auto">
          <a:xfrm>
            <a:off x="8785079" y="3511664"/>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访客登记</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58" name="文本框 57"/>
          <p:cNvSpPr txBox="1"/>
          <p:nvPr/>
        </p:nvSpPr>
        <p:spPr>
          <a:xfrm>
            <a:off x="8785079" y="4095804"/>
            <a:ext cx="2540000" cy="1421928"/>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公寓管理员对进入公寓的访客进行登记，记录访客姓名，受访人姓名，进入和离开时间等</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59" name="文本框 57"/>
          <p:cNvSpPr txBox="1"/>
          <p:nvPr/>
        </p:nvSpPr>
        <p:spPr>
          <a:xfrm>
            <a:off x="1481772" y="3672159"/>
            <a:ext cx="2540000" cy="1089529"/>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公寓管理员根据检查宿舍情况，对宿舍进行评分。</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60" name="Subtitle 2"/>
          <p:cNvSpPr txBox="1"/>
          <p:nvPr/>
        </p:nvSpPr>
        <p:spPr bwMode="auto">
          <a:xfrm>
            <a:off x="1269365" y="5135478"/>
            <a:ext cx="2750331" cy="817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993" tIns="72497" rIns="144993" bIns="72497">
            <a:spAutoFit/>
          </a:bodyPr>
          <a:lstStyle>
            <a:lvl1pPr defTabSz="1087120">
              <a:spcBef>
                <a:spcPct val="20000"/>
              </a:spcBef>
              <a:buChar char="•"/>
              <a:defRPr sz="3200">
                <a:solidFill>
                  <a:schemeClr val="tx1"/>
                </a:solidFill>
                <a:latin typeface="Arial" panose="020B0604020202020204" pitchFamily="34" charset="0"/>
                <a:ea typeface="宋体" panose="02010600030101010101" pitchFamily="2" charset="-122"/>
              </a:defRPr>
            </a:lvl1pPr>
            <a:lvl2pPr marL="1087755" indent="-285750" defTabSz="1087120">
              <a:spcBef>
                <a:spcPct val="20000"/>
              </a:spcBef>
              <a:buChar char="–"/>
              <a:defRPr sz="2800">
                <a:solidFill>
                  <a:schemeClr val="tx1"/>
                </a:solidFill>
                <a:latin typeface="Arial" panose="020B0604020202020204" pitchFamily="34" charset="0"/>
                <a:ea typeface="宋体" panose="02010600030101010101" pitchFamily="2" charset="-122"/>
              </a:defRPr>
            </a:lvl2pPr>
            <a:lvl3pPr marL="2174875" indent="-228600" defTabSz="1087120">
              <a:spcBef>
                <a:spcPct val="20000"/>
              </a:spcBef>
              <a:buChar char="•"/>
              <a:defRPr sz="2400">
                <a:solidFill>
                  <a:schemeClr val="tx1"/>
                </a:solidFill>
                <a:latin typeface="Arial" panose="020B0604020202020204" pitchFamily="34" charset="0"/>
                <a:ea typeface="宋体" panose="02010600030101010101" pitchFamily="2" charset="-122"/>
              </a:defRPr>
            </a:lvl3pPr>
            <a:lvl4pPr marL="326263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4pPr>
            <a:lvl5pPr marL="4349750" indent="-228600" defTabSz="1087120">
              <a:spcBef>
                <a:spcPct val="20000"/>
              </a:spcBef>
              <a:buChar char="»"/>
              <a:defRPr sz="2000">
                <a:solidFill>
                  <a:schemeClr val="tx1"/>
                </a:solidFill>
                <a:latin typeface="Arial" panose="020B0604020202020204" pitchFamily="34" charset="0"/>
                <a:ea typeface="宋体" panose="02010600030101010101" pitchFamily="2" charset="-122"/>
              </a:defRPr>
            </a:lvl5pPr>
            <a:lvl6pPr marL="48069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52641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57213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6178550" indent="-228600" defTabSz="108712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Tx/>
              <a:buNone/>
            </a:pPr>
            <a:r>
              <a:rPr lang="zh-CN" altLang="en-US" sz="2400" b="1" dirty="0" smtClean="0">
                <a:latin typeface="微软雅黑" panose="020B0503020204020204" charset="-122"/>
                <a:ea typeface="微软雅黑" panose="020B0503020204020204" charset="-122"/>
                <a:cs typeface="宋体" panose="02010600030101010101" pitchFamily="2" charset="-122"/>
                <a:sym typeface="时尚中黑简体" charset="0"/>
              </a:rPr>
              <a:t>用户管理</a:t>
            </a:r>
            <a:endParaRPr lang="zh-CN" altLang="en-US" sz="2400" b="1" dirty="0">
              <a:latin typeface="微软雅黑" panose="020B0503020204020204" charset="-122"/>
              <a:ea typeface="微软雅黑" panose="020B0503020204020204" charset="-122"/>
              <a:cs typeface="宋体" panose="02010600030101010101" pitchFamily="2" charset="-122"/>
              <a:sym typeface="时尚中黑简体" charset="0"/>
            </a:endParaRPr>
          </a:p>
          <a:p>
            <a:pPr algn="ctr" eaLnBrk="1" hangingPunct="1">
              <a:lnSpc>
                <a:spcPct val="120000"/>
              </a:lnSpc>
              <a:buFontTx/>
              <a:buNone/>
            </a:pPr>
            <a:endParaRPr lang="en-US" altLang="zh-CN" sz="1065" dirty="0">
              <a:solidFill>
                <a:schemeClr val="bg1">
                  <a:lumMod val="50000"/>
                </a:schemeClr>
              </a:solidFill>
              <a:latin typeface="微软雅黑" panose="020B0503020204020204" charset="-122"/>
              <a:ea typeface="微软雅黑" panose="020B0503020204020204" charset="-122"/>
              <a:cs typeface="Yu Gothic UI Light" panose="020B0300000000000000" charset="-128"/>
            </a:endParaRPr>
          </a:p>
        </p:txBody>
      </p:sp>
      <p:sp>
        <p:nvSpPr>
          <p:cNvPr id="61" name="文本框 57"/>
          <p:cNvSpPr txBox="1"/>
          <p:nvPr/>
        </p:nvSpPr>
        <p:spPr>
          <a:xfrm>
            <a:off x="3424376" y="5255936"/>
            <a:ext cx="4325950" cy="424732"/>
          </a:xfrm>
          <a:prstGeom prst="rect">
            <a:avLst/>
          </a:prstGeom>
          <a:noFill/>
        </p:spPr>
        <p:txBody>
          <a:bodyPr wrap="square" rtlCol="0" anchor="t">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dirty="0" smtClean="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系统管理员对用户进行增加修改和删除</a:t>
            </a:r>
            <a:endParaRPr lang="zh-CN" altLang="en-US"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500"/>
                            </p:stCondLst>
                            <p:childTnLst>
                              <p:par>
                                <p:cTn id="14" presetID="55"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1000" fill="hold"/>
                                        <p:tgtEl>
                                          <p:spTgt spid="51"/>
                                        </p:tgtEl>
                                        <p:attrNameLst>
                                          <p:attrName>ppt_w</p:attrName>
                                        </p:attrNameLst>
                                      </p:cBhvr>
                                      <p:tavLst>
                                        <p:tav tm="0">
                                          <p:val>
                                            <p:strVal val="#ppt_w*0.70"/>
                                          </p:val>
                                        </p:tav>
                                        <p:tav tm="100000">
                                          <p:val>
                                            <p:strVal val="#ppt_w"/>
                                          </p:val>
                                        </p:tav>
                                      </p:tavLst>
                                    </p:anim>
                                    <p:anim calcmode="lin" valueType="num">
                                      <p:cBhvr>
                                        <p:cTn id="17" dur="1000" fill="hold"/>
                                        <p:tgtEl>
                                          <p:spTgt spid="51"/>
                                        </p:tgtEl>
                                        <p:attrNameLst>
                                          <p:attrName>ppt_h</p:attrName>
                                        </p:attrNameLst>
                                      </p:cBhvr>
                                      <p:tavLst>
                                        <p:tav tm="0">
                                          <p:val>
                                            <p:strVal val="#ppt_h"/>
                                          </p:val>
                                        </p:tav>
                                        <p:tav tm="100000">
                                          <p:val>
                                            <p:strVal val="#ppt_h"/>
                                          </p:val>
                                        </p:tav>
                                      </p:tavLst>
                                    </p:anim>
                                    <p:animEffect transition="in" filter="fade">
                                      <p:cBhvr>
                                        <p:cTn id="18" dur="1000"/>
                                        <p:tgtEl>
                                          <p:spTgt spid="51"/>
                                        </p:tgtEl>
                                      </p:cBhvr>
                                    </p:animEffect>
                                  </p:childTnLst>
                                </p:cTn>
                              </p:par>
                              <p:par>
                                <p:cTn id="19" presetID="55"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1000" fill="hold"/>
                                        <p:tgtEl>
                                          <p:spTgt spid="52"/>
                                        </p:tgtEl>
                                        <p:attrNameLst>
                                          <p:attrName>ppt_w</p:attrName>
                                        </p:attrNameLst>
                                      </p:cBhvr>
                                      <p:tavLst>
                                        <p:tav tm="0">
                                          <p:val>
                                            <p:strVal val="#ppt_w*0.70"/>
                                          </p:val>
                                        </p:tav>
                                        <p:tav tm="100000">
                                          <p:val>
                                            <p:strVal val="#ppt_w"/>
                                          </p:val>
                                        </p:tav>
                                      </p:tavLst>
                                    </p:anim>
                                    <p:anim calcmode="lin" valueType="num">
                                      <p:cBhvr>
                                        <p:cTn id="22" dur="1000" fill="hold"/>
                                        <p:tgtEl>
                                          <p:spTgt spid="52"/>
                                        </p:tgtEl>
                                        <p:attrNameLst>
                                          <p:attrName>ppt_h</p:attrName>
                                        </p:attrNameLst>
                                      </p:cBhvr>
                                      <p:tavLst>
                                        <p:tav tm="0">
                                          <p:val>
                                            <p:strVal val="#ppt_h"/>
                                          </p:val>
                                        </p:tav>
                                        <p:tav tm="100000">
                                          <p:val>
                                            <p:strVal val="#ppt_h"/>
                                          </p:val>
                                        </p:tav>
                                      </p:tavLst>
                                    </p:anim>
                                    <p:animEffect transition="in" filter="fade">
                                      <p:cBhvr>
                                        <p:cTn id="23" dur="1000"/>
                                        <p:tgtEl>
                                          <p:spTgt spid="52"/>
                                        </p:tgtEl>
                                      </p:cBhvr>
                                    </p:animEffect>
                                  </p:childTnLst>
                                </p:cTn>
                              </p:par>
                            </p:childTnLst>
                          </p:cTn>
                        </p:par>
                        <p:par>
                          <p:cTn id="24" fill="hold">
                            <p:stCondLst>
                              <p:cond delay="1500"/>
                            </p:stCondLst>
                            <p:childTnLst>
                              <p:par>
                                <p:cTn id="25" presetID="55"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strVal val="#ppt_w*0.70"/>
                                          </p:val>
                                        </p:tav>
                                        <p:tav tm="100000">
                                          <p:val>
                                            <p:strVal val="#ppt_w"/>
                                          </p:val>
                                        </p:tav>
                                      </p:tavLst>
                                    </p:anim>
                                    <p:anim calcmode="lin" valueType="num">
                                      <p:cBhvr>
                                        <p:cTn id="28" dur="1000" fill="hold"/>
                                        <p:tgtEl>
                                          <p:spTgt spid="53"/>
                                        </p:tgtEl>
                                        <p:attrNameLst>
                                          <p:attrName>ppt_h</p:attrName>
                                        </p:attrNameLst>
                                      </p:cBhvr>
                                      <p:tavLst>
                                        <p:tav tm="0">
                                          <p:val>
                                            <p:strVal val="#ppt_h"/>
                                          </p:val>
                                        </p:tav>
                                        <p:tav tm="100000">
                                          <p:val>
                                            <p:strVal val="#ppt_h"/>
                                          </p:val>
                                        </p:tav>
                                      </p:tavLst>
                                    </p:anim>
                                    <p:animEffect transition="in" filter="fade">
                                      <p:cBhvr>
                                        <p:cTn id="29" dur="1000"/>
                                        <p:tgtEl>
                                          <p:spTgt spid="53"/>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1000" fill="hold"/>
                                        <p:tgtEl>
                                          <p:spTgt spid="54"/>
                                        </p:tgtEl>
                                        <p:attrNameLst>
                                          <p:attrName>ppt_w</p:attrName>
                                        </p:attrNameLst>
                                      </p:cBhvr>
                                      <p:tavLst>
                                        <p:tav tm="0">
                                          <p:val>
                                            <p:strVal val="#ppt_w*0.70"/>
                                          </p:val>
                                        </p:tav>
                                        <p:tav tm="100000">
                                          <p:val>
                                            <p:strVal val="#ppt_w"/>
                                          </p:val>
                                        </p:tav>
                                      </p:tavLst>
                                    </p:anim>
                                    <p:anim calcmode="lin" valueType="num">
                                      <p:cBhvr>
                                        <p:cTn id="33" dur="1000" fill="hold"/>
                                        <p:tgtEl>
                                          <p:spTgt spid="54"/>
                                        </p:tgtEl>
                                        <p:attrNameLst>
                                          <p:attrName>ppt_h</p:attrName>
                                        </p:attrNameLst>
                                      </p:cBhvr>
                                      <p:tavLst>
                                        <p:tav tm="0">
                                          <p:val>
                                            <p:strVal val="#ppt_h"/>
                                          </p:val>
                                        </p:tav>
                                        <p:tav tm="100000">
                                          <p:val>
                                            <p:strVal val="#ppt_h"/>
                                          </p:val>
                                        </p:tav>
                                      </p:tavLst>
                                    </p:anim>
                                    <p:animEffect transition="in" filter="fade">
                                      <p:cBhvr>
                                        <p:cTn id="34" dur="1000"/>
                                        <p:tgtEl>
                                          <p:spTgt spid="54"/>
                                        </p:tgtEl>
                                      </p:cBhvr>
                                    </p:animEffect>
                                  </p:childTnLst>
                                </p:cTn>
                              </p:par>
                            </p:childTnLst>
                          </p:cTn>
                        </p:par>
                        <p:par>
                          <p:cTn id="35" fill="hold">
                            <p:stCondLst>
                              <p:cond delay="2500"/>
                            </p:stCondLst>
                            <p:childTnLst>
                              <p:par>
                                <p:cTn id="36" presetID="55" presetClass="entr" presetSubtype="0" fill="hold" grpId="0" nodeType="after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1000" fill="hold"/>
                                        <p:tgtEl>
                                          <p:spTgt spid="55"/>
                                        </p:tgtEl>
                                        <p:attrNameLst>
                                          <p:attrName>ppt_w</p:attrName>
                                        </p:attrNameLst>
                                      </p:cBhvr>
                                      <p:tavLst>
                                        <p:tav tm="0">
                                          <p:val>
                                            <p:strVal val="#ppt_w*0.70"/>
                                          </p:val>
                                        </p:tav>
                                        <p:tav tm="100000">
                                          <p:val>
                                            <p:strVal val="#ppt_w"/>
                                          </p:val>
                                        </p:tav>
                                      </p:tavLst>
                                    </p:anim>
                                    <p:anim calcmode="lin" valueType="num">
                                      <p:cBhvr>
                                        <p:cTn id="39" dur="1000" fill="hold"/>
                                        <p:tgtEl>
                                          <p:spTgt spid="55"/>
                                        </p:tgtEl>
                                        <p:attrNameLst>
                                          <p:attrName>ppt_h</p:attrName>
                                        </p:attrNameLst>
                                      </p:cBhvr>
                                      <p:tavLst>
                                        <p:tav tm="0">
                                          <p:val>
                                            <p:strVal val="#ppt_h"/>
                                          </p:val>
                                        </p:tav>
                                        <p:tav tm="100000">
                                          <p:val>
                                            <p:strVal val="#ppt_h"/>
                                          </p:val>
                                        </p:tav>
                                      </p:tavLst>
                                    </p:anim>
                                    <p:animEffect transition="in" filter="fade">
                                      <p:cBhvr>
                                        <p:cTn id="40" dur="1000"/>
                                        <p:tgtEl>
                                          <p:spTgt spid="55"/>
                                        </p:tgtEl>
                                      </p:cBhvr>
                                    </p:animEffect>
                                  </p:childTnLst>
                                </p:cTn>
                              </p:par>
                            </p:childTnLst>
                          </p:cTn>
                        </p:par>
                        <p:par>
                          <p:cTn id="41" fill="hold">
                            <p:stCondLst>
                              <p:cond delay="3500"/>
                            </p:stCondLst>
                            <p:childTnLst>
                              <p:par>
                                <p:cTn id="42" presetID="55" presetClass="entr"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p:cTn id="44" dur="1000" fill="hold"/>
                                        <p:tgtEl>
                                          <p:spTgt spid="57"/>
                                        </p:tgtEl>
                                        <p:attrNameLst>
                                          <p:attrName>ppt_w</p:attrName>
                                        </p:attrNameLst>
                                      </p:cBhvr>
                                      <p:tavLst>
                                        <p:tav tm="0">
                                          <p:val>
                                            <p:strVal val="#ppt_w*0.70"/>
                                          </p:val>
                                        </p:tav>
                                        <p:tav tm="100000">
                                          <p:val>
                                            <p:strVal val="#ppt_w"/>
                                          </p:val>
                                        </p:tav>
                                      </p:tavLst>
                                    </p:anim>
                                    <p:anim calcmode="lin" valueType="num">
                                      <p:cBhvr>
                                        <p:cTn id="45" dur="1000" fill="hold"/>
                                        <p:tgtEl>
                                          <p:spTgt spid="57"/>
                                        </p:tgtEl>
                                        <p:attrNameLst>
                                          <p:attrName>ppt_h</p:attrName>
                                        </p:attrNameLst>
                                      </p:cBhvr>
                                      <p:tavLst>
                                        <p:tav tm="0">
                                          <p:val>
                                            <p:strVal val="#ppt_h"/>
                                          </p:val>
                                        </p:tav>
                                        <p:tav tm="100000">
                                          <p:val>
                                            <p:strVal val="#ppt_h"/>
                                          </p:val>
                                        </p:tav>
                                      </p:tavLst>
                                    </p:anim>
                                    <p:animEffect transition="in" filter="fade">
                                      <p:cBhvr>
                                        <p:cTn id="46" dur="1000"/>
                                        <p:tgtEl>
                                          <p:spTgt spid="57"/>
                                        </p:tgtEl>
                                      </p:cBhvr>
                                    </p:animEffect>
                                  </p:childTnLst>
                                </p:cTn>
                              </p:par>
                              <p:par>
                                <p:cTn id="47" presetID="55"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1000" fill="hold"/>
                                        <p:tgtEl>
                                          <p:spTgt spid="58"/>
                                        </p:tgtEl>
                                        <p:attrNameLst>
                                          <p:attrName>ppt_w</p:attrName>
                                        </p:attrNameLst>
                                      </p:cBhvr>
                                      <p:tavLst>
                                        <p:tav tm="0">
                                          <p:val>
                                            <p:strVal val="#ppt_w*0.70"/>
                                          </p:val>
                                        </p:tav>
                                        <p:tav tm="100000">
                                          <p:val>
                                            <p:strVal val="#ppt_w"/>
                                          </p:val>
                                        </p:tav>
                                      </p:tavLst>
                                    </p:anim>
                                    <p:anim calcmode="lin" valueType="num">
                                      <p:cBhvr>
                                        <p:cTn id="50" dur="1000" fill="hold"/>
                                        <p:tgtEl>
                                          <p:spTgt spid="58"/>
                                        </p:tgtEl>
                                        <p:attrNameLst>
                                          <p:attrName>ppt_h</p:attrName>
                                        </p:attrNameLst>
                                      </p:cBhvr>
                                      <p:tavLst>
                                        <p:tav tm="0">
                                          <p:val>
                                            <p:strVal val="#ppt_h"/>
                                          </p:val>
                                        </p:tav>
                                        <p:tav tm="100000">
                                          <p:val>
                                            <p:strVal val="#ppt_h"/>
                                          </p:val>
                                        </p:tav>
                                      </p:tavLst>
                                    </p:anim>
                                    <p:animEffect transition="in" filter="fade">
                                      <p:cBhvr>
                                        <p:cTn id="51" dur="1000"/>
                                        <p:tgtEl>
                                          <p:spTgt spid="58"/>
                                        </p:tgtEl>
                                      </p:cBhvr>
                                    </p:animEffect>
                                  </p:childTnLst>
                                </p:cTn>
                              </p:par>
                              <p:par>
                                <p:cTn id="52" presetID="55" presetClass="entr" presetSubtype="0"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p:cTn id="54" dur="1000" fill="hold"/>
                                        <p:tgtEl>
                                          <p:spTgt spid="59"/>
                                        </p:tgtEl>
                                        <p:attrNameLst>
                                          <p:attrName>ppt_w</p:attrName>
                                        </p:attrNameLst>
                                      </p:cBhvr>
                                      <p:tavLst>
                                        <p:tav tm="0">
                                          <p:val>
                                            <p:strVal val="#ppt_w*0.70"/>
                                          </p:val>
                                        </p:tav>
                                        <p:tav tm="100000">
                                          <p:val>
                                            <p:strVal val="#ppt_w"/>
                                          </p:val>
                                        </p:tav>
                                      </p:tavLst>
                                    </p:anim>
                                    <p:anim calcmode="lin" valueType="num">
                                      <p:cBhvr>
                                        <p:cTn id="55" dur="1000" fill="hold"/>
                                        <p:tgtEl>
                                          <p:spTgt spid="59"/>
                                        </p:tgtEl>
                                        <p:attrNameLst>
                                          <p:attrName>ppt_h</p:attrName>
                                        </p:attrNameLst>
                                      </p:cBhvr>
                                      <p:tavLst>
                                        <p:tav tm="0">
                                          <p:val>
                                            <p:strVal val="#ppt_h"/>
                                          </p:val>
                                        </p:tav>
                                        <p:tav tm="100000">
                                          <p:val>
                                            <p:strVal val="#ppt_h"/>
                                          </p:val>
                                        </p:tav>
                                      </p:tavLst>
                                    </p:anim>
                                    <p:animEffect transition="in" filter="fade">
                                      <p:cBhvr>
                                        <p:cTn id="56" dur="1000"/>
                                        <p:tgtEl>
                                          <p:spTgt spid="59"/>
                                        </p:tgtEl>
                                      </p:cBhvr>
                                    </p:animEffect>
                                  </p:childTnLst>
                                </p:cTn>
                              </p:par>
                            </p:childTnLst>
                          </p:cTn>
                        </p:par>
                        <p:par>
                          <p:cTn id="57" fill="hold">
                            <p:stCondLst>
                              <p:cond delay="4500"/>
                            </p:stCondLst>
                            <p:childTnLst>
                              <p:par>
                                <p:cTn id="58" presetID="55" presetClass="entr" presetSubtype="0" fill="hold" grpId="0" nodeType="after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p:cTn id="60" dur="1000" fill="hold"/>
                                        <p:tgtEl>
                                          <p:spTgt spid="60"/>
                                        </p:tgtEl>
                                        <p:attrNameLst>
                                          <p:attrName>ppt_w</p:attrName>
                                        </p:attrNameLst>
                                      </p:cBhvr>
                                      <p:tavLst>
                                        <p:tav tm="0">
                                          <p:val>
                                            <p:strVal val="#ppt_w*0.70"/>
                                          </p:val>
                                        </p:tav>
                                        <p:tav tm="100000">
                                          <p:val>
                                            <p:strVal val="#ppt_w"/>
                                          </p:val>
                                        </p:tav>
                                      </p:tavLst>
                                    </p:anim>
                                    <p:anim calcmode="lin" valueType="num">
                                      <p:cBhvr>
                                        <p:cTn id="61" dur="1000" fill="hold"/>
                                        <p:tgtEl>
                                          <p:spTgt spid="60"/>
                                        </p:tgtEl>
                                        <p:attrNameLst>
                                          <p:attrName>ppt_h</p:attrName>
                                        </p:attrNameLst>
                                      </p:cBhvr>
                                      <p:tavLst>
                                        <p:tav tm="0">
                                          <p:val>
                                            <p:strVal val="#ppt_h"/>
                                          </p:val>
                                        </p:tav>
                                        <p:tav tm="100000">
                                          <p:val>
                                            <p:strVal val="#ppt_h"/>
                                          </p:val>
                                        </p:tav>
                                      </p:tavLst>
                                    </p:anim>
                                    <p:animEffect transition="in" filter="fade">
                                      <p:cBhvr>
                                        <p:cTn id="62" dur="1000"/>
                                        <p:tgtEl>
                                          <p:spTgt spid="60"/>
                                        </p:tgtEl>
                                      </p:cBhvr>
                                    </p:animEffect>
                                  </p:childTnLst>
                                </p:cTn>
                              </p:par>
                              <p:par>
                                <p:cTn id="63" presetID="55"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 calcmode="lin" valueType="num">
                                      <p:cBhvr>
                                        <p:cTn id="65" dur="1000" fill="hold"/>
                                        <p:tgtEl>
                                          <p:spTgt spid="61"/>
                                        </p:tgtEl>
                                        <p:attrNameLst>
                                          <p:attrName>ppt_w</p:attrName>
                                        </p:attrNameLst>
                                      </p:cBhvr>
                                      <p:tavLst>
                                        <p:tav tm="0">
                                          <p:val>
                                            <p:strVal val="#ppt_w*0.70"/>
                                          </p:val>
                                        </p:tav>
                                        <p:tav tm="100000">
                                          <p:val>
                                            <p:strVal val="#ppt_w"/>
                                          </p:val>
                                        </p:tav>
                                      </p:tavLst>
                                    </p:anim>
                                    <p:anim calcmode="lin" valueType="num">
                                      <p:cBhvr>
                                        <p:cTn id="66" dur="1000" fill="hold"/>
                                        <p:tgtEl>
                                          <p:spTgt spid="61"/>
                                        </p:tgtEl>
                                        <p:attrNameLst>
                                          <p:attrName>ppt_h</p:attrName>
                                        </p:attrNameLst>
                                      </p:cBhvr>
                                      <p:tavLst>
                                        <p:tav tm="0">
                                          <p:val>
                                            <p:strVal val="#ppt_h"/>
                                          </p:val>
                                        </p:tav>
                                        <p:tav tm="100000">
                                          <p:val>
                                            <p:strVal val="#ppt_h"/>
                                          </p:val>
                                        </p:tav>
                                      </p:tavLst>
                                    </p:anim>
                                    <p:animEffect transition="in" filter="fade">
                                      <p:cBhvr>
                                        <p:cTn id="6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51" grpId="0"/>
      <p:bldP spid="52" grpId="0"/>
      <p:bldP spid="53" grpId="0"/>
      <p:bldP spid="54" grpId="0"/>
      <p:bldP spid="55" grpId="0"/>
      <p:bldP spid="57" grpId="0"/>
      <p:bldP spid="58" grpId="0"/>
      <p:bldP spid="59" grpId="0"/>
      <p:bldP spid="60"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575</Words>
  <Application>Microsoft Office PowerPoint</Application>
  <PresentationFormat>自定义</PresentationFormat>
  <Paragraphs>86</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Windows 用户</cp:lastModifiedBy>
  <cp:revision>34</cp:revision>
  <dcterms:created xsi:type="dcterms:W3CDTF">2017-10-11T13:31:00Z</dcterms:created>
  <dcterms:modified xsi:type="dcterms:W3CDTF">2019-06-27T15:56:54Z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